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5"/>
  </p:notesMasterIdLst>
  <p:sldIdLst>
    <p:sldId id="256" r:id="rId3"/>
    <p:sldId id="260" r:id="rId4"/>
    <p:sldId id="257" r:id="rId5"/>
    <p:sldId id="261" r:id="rId6"/>
    <p:sldId id="284" r:id="rId7"/>
    <p:sldId id="285" r:id="rId8"/>
    <p:sldId id="286" r:id="rId9"/>
    <p:sldId id="287" r:id="rId10"/>
    <p:sldId id="288" r:id="rId11"/>
    <p:sldId id="267" r:id="rId12"/>
    <p:sldId id="289" r:id="rId13"/>
    <p:sldId id="290" r:id="rId14"/>
    <p:sldId id="291" r:id="rId15"/>
    <p:sldId id="265" r:id="rId16"/>
    <p:sldId id="282" r:id="rId17"/>
    <p:sldId id="292" r:id="rId18"/>
    <p:sldId id="297" r:id="rId19"/>
    <p:sldId id="298" r:id="rId20"/>
    <p:sldId id="299" r:id="rId21"/>
    <p:sldId id="300" r:id="rId22"/>
    <p:sldId id="259" r:id="rId23"/>
    <p:sldId id="283" r:id="rId24"/>
  </p:sldIdLst>
  <p:sldSz cx="18288000" cy="10287000"/>
  <p:notesSz cx="6858000" cy="9144000"/>
  <p:embeddedFontLs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Cambria Math" panose="02040503050406030204" pitchFamily="18"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B3"/>
    <a:srgbClr val="FFFF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2" d="100"/>
          <a:sy n="72" d="100"/>
        </p:scale>
        <p:origin x="65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976630-1E3F-4FE1-8A93-3ADC6CA47715}" type="datetimeFigureOut">
              <a:rPr lang="en-US" smtClean="0"/>
              <a:t>3/22/2024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5580D0-87C6-4E85-9645-F9187E2C2479}" type="slidenum">
              <a:rPr lang="en-US" smtClean="0"/>
              <a:t>‹#›</a:t>
            </a:fld>
            <a:endParaRPr lang="en-US"/>
          </a:p>
        </p:txBody>
      </p:sp>
    </p:spTree>
    <p:extLst>
      <p:ext uri="{BB962C8B-B14F-4D97-AF65-F5344CB8AC3E}">
        <p14:creationId xmlns:p14="http://schemas.microsoft.com/office/powerpoint/2010/main" val="1379954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Chọn</a:t>
            </a:r>
            <a:r>
              <a:rPr lang="en-US" baseline="0"/>
              <a:t> đáp án bằng cách tích trực tiếp vào ô</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4B3C0-3878-4E84-A008-B036FB1235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0809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Chọn</a:t>
            </a:r>
            <a:r>
              <a:rPr lang="en-US" baseline="0"/>
              <a:t> đáp án bằng cách tích trực tiếp vào ô</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4B3C0-3878-4E84-A008-B036FB1235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2644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Chọn</a:t>
            </a:r>
            <a:r>
              <a:rPr lang="en-US" baseline="0"/>
              <a:t> đáp án bằng cách tích trực tiếp vào ô</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4B3C0-3878-4E84-A008-B036FB1235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3193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Chọn</a:t>
            </a:r>
            <a:r>
              <a:rPr lang="en-US" baseline="0"/>
              <a:t> đáp án bằng cách tích trực tiếp vào ô</a:t>
            </a:r>
            <a:endParaRPr lang="en-US"/>
          </a:p>
        </p:txBody>
      </p:sp>
      <p:sp>
        <p:nvSpPr>
          <p:cNvPr id="4" name="Slide Number Placeholder 3"/>
          <p:cNvSpPr>
            <a:spLocks noGrp="1"/>
          </p:cNvSpPr>
          <p:nvPr>
            <p:ph type="sldNum" sz="quarter" idx="10"/>
          </p:nvPr>
        </p:nvSpPr>
        <p:spPr/>
        <p:txBody>
          <a:bodyPr/>
          <a:lstStyle/>
          <a:p>
            <a:pPr>
              <a:defRPr/>
            </a:pPr>
            <a:fld id="{D0D4B3C0-3878-4E84-A008-B036FB12355D}"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141328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Chọn</a:t>
            </a:r>
            <a:r>
              <a:rPr lang="en-US" baseline="0"/>
              <a:t> đáp án bằng cách tích trực tiếp vào ô</a:t>
            </a:r>
            <a:endParaRPr lang="en-US"/>
          </a:p>
        </p:txBody>
      </p:sp>
      <p:sp>
        <p:nvSpPr>
          <p:cNvPr id="4" name="Slide Number Placeholder 3"/>
          <p:cNvSpPr>
            <a:spLocks noGrp="1"/>
          </p:cNvSpPr>
          <p:nvPr>
            <p:ph type="sldNum" sz="quarter" idx="10"/>
          </p:nvPr>
        </p:nvSpPr>
        <p:spPr/>
        <p:txBody>
          <a:bodyPr/>
          <a:lstStyle/>
          <a:p>
            <a:pPr>
              <a:defRPr/>
            </a:pPr>
            <a:fld id="{D0D4B3C0-3878-4E84-A008-B036FB12355D}"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587219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8655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23141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99752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60935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31488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48732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77392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09247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829498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1077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33363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B3">
            <a:alpha val="71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30696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sv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4.png"/><Relationship Id="rId7"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5.svg"/><Relationship Id="rId9" Type="http://schemas.openxmlformats.org/officeDocument/2006/relationships/image" Target="../media/image22.svg"/></Relationships>
</file>

<file path=ppt/slides/_rels/slide13.xml.rels><?xml version="1.0" encoding="UTF-8" standalone="yes"?>
<Relationships xmlns="http://schemas.openxmlformats.org/package/2006/relationships"><Relationship Id="rId3" Type="http://schemas.openxmlformats.org/officeDocument/2006/relationships/image" Target="../media/image230.png"/><Relationship Id="rId7" Type="http://schemas.openxmlformats.org/officeDocument/2006/relationships/image" Target="../media/image25.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2.sv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6.png"/><Relationship Id="rId7"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8.svg"/><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270.png"/><Relationship Id="rId3" Type="http://schemas.microsoft.com/office/2007/relationships/media" Target="../media/media2.mp3"/><Relationship Id="rId7" Type="http://schemas.openxmlformats.org/officeDocument/2006/relationships/image" Target="../media/image260.png"/><Relationship Id="rId12" Type="http://schemas.openxmlformats.org/officeDocument/2006/relationships/image" Target="../media/image31.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jpeg"/><Relationship Id="rId11" Type="http://schemas.openxmlformats.org/officeDocument/2006/relationships/image" Target="../media/image30.png"/><Relationship Id="rId5" Type="http://schemas.openxmlformats.org/officeDocument/2006/relationships/notesSlide" Target="../notesSlides/notesSlide1.xml"/><Relationship Id="rId10" Type="http://schemas.openxmlformats.org/officeDocument/2006/relationships/image" Target="../media/image29.png"/><Relationship Id="rId4" Type="http://schemas.openxmlformats.org/officeDocument/2006/relationships/slideLayout" Target="../slideLayouts/slideLayout18.xml"/><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microsoft.com/office/2007/relationships/media" Target="../media/media2.mp3"/><Relationship Id="rId7" Type="http://schemas.openxmlformats.org/officeDocument/2006/relationships/image" Target="../media/image32.png"/><Relationship Id="rId12" Type="http://schemas.openxmlformats.org/officeDocument/2006/relationships/image" Target="../media/image31.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jpeg"/><Relationship Id="rId11" Type="http://schemas.openxmlformats.org/officeDocument/2006/relationships/image" Target="../media/image30.png"/><Relationship Id="rId5" Type="http://schemas.openxmlformats.org/officeDocument/2006/relationships/notesSlide" Target="../notesSlides/notesSlide2.xml"/><Relationship Id="rId10" Type="http://schemas.openxmlformats.org/officeDocument/2006/relationships/image" Target="../media/image35.png"/><Relationship Id="rId4" Type="http://schemas.openxmlformats.org/officeDocument/2006/relationships/slideLayout" Target="../slideLayouts/slideLayout18.xml"/><Relationship Id="rId9"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microsoft.com/office/2007/relationships/media" Target="../media/media2.mp3"/><Relationship Id="rId7" Type="http://schemas.openxmlformats.org/officeDocument/2006/relationships/image" Target="../media/image36.png"/><Relationship Id="rId12" Type="http://schemas.openxmlformats.org/officeDocument/2006/relationships/image" Target="../media/image31.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jpeg"/><Relationship Id="rId11" Type="http://schemas.openxmlformats.org/officeDocument/2006/relationships/image" Target="../media/image30.png"/><Relationship Id="rId5" Type="http://schemas.openxmlformats.org/officeDocument/2006/relationships/notesSlide" Target="../notesSlides/notesSlide3.xml"/><Relationship Id="rId10" Type="http://schemas.openxmlformats.org/officeDocument/2006/relationships/image" Target="../media/image39.png"/><Relationship Id="rId4" Type="http://schemas.openxmlformats.org/officeDocument/2006/relationships/slideLayout" Target="../slideLayouts/slideLayout18.xml"/><Relationship Id="rId9" Type="http://schemas.openxmlformats.org/officeDocument/2006/relationships/image" Target="../media/image38.png"/></Relationships>
</file>

<file path=ppt/slides/_rels/slide19.xml.rels><?xml version="1.0" encoding="UTF-8" standalone="yes"?>
<Relationships xmlns="http://schemas.openxmlformats.org/package/2006/relationships"><Relationship Id="rId8" Type="http://schemas.openxmlformats.org/officeDocument/2006/relationships/image" Target="../media/image41.png"/><Relationship Id="rId3" Type="http://schemas.microsoft.com/office/2007/relationships/media" Target="../media/media2.mp3"/><Relationship Id="rId7" Type="http://schemas.openxmlformats.org/officeDocument/2006/relationships/image" Target="../media/image40.png"/><Relationship Id="rId12" Type="http://schemas.openxmlformats.org/officeDocument/2006/relationships/image" Target="../media/image31.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jpeg"/><Relationship Id="rId11" Type="http://schemas.openxmlformats.org/officeDocument/2006/relationships/image" Target="../media/image30.png"/><Relationship Id="rId5" Type="http://schemas.openxmlformats.org/officeDocument/2006/relationships/notesSlide" Target="../notesSlides/notesSlide4.xml"/><Relationship Id="rId10" Type="http://schemas.openxmlformats.org/officeDocument/2006/relationships/image" Target="../media/image43.png"/><Relationship Id="rId4" Type="http://schemas.openxmlformats.org/officeDocument/2006/relationships/slideLayout" Target="../slideLayouts/slideLayout18.xml"/><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8" Type="http://schemas.openxmlformats.org/officeDocument/2006/relationships/image" Target="../media/image45.png"/><Relationship Id="rId3" Type="http://schemas.microsoft.com/office/2007/relationships/media" Target="../media/media2.mp3"/><Relationship Id="rId7" Type="http://schemas.openxmlformats.org/officeDocument/2006/relationships/image" Target="../media/image44.png"/><Relationship Id="rId12" Type="http://schemas.openxmlformats.org/officeDocument/2006/relationships/image" Target="../media/image31.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jpeg"/><Relationship Id="rId11" Type="http://schemas.openxmlformats.org/officeDocument/2006/relationships/image" Target="../media/image30.png"/><Relationship Id="rId5" Type="http://schemas.openxmlformats.org/officeDocument/2006/relationships/notesSlide" Target="../notesSlides/notesSlide5.xml"/><Relationship Id="rId10" Type="http://schemas.openxmlformats.org/officeDocument/2006/relationships/image" Target="../media/image47.png"/><Relationship Id="rId4" Type="http://schemas.openxmlformats.org/officeDocument/2006/relationships/slideLayout" Target="../slideLayouts/slideLayout18.xml"/><Relationship Id="rId9" Type="http://schemas.openxmlformats.org/officeDocument/2006/relationships/image" Target="../media/image46.png"/></Relationships>
</file>

<file path=ppt/slides/_rels/slide21.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6.png"/><Relationship Id="rId7" Type="http://schemas.openxmlformats.org/officeDocument/2006/relationships/image" Target="../media/image4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7.svg"/></Relationships>
</file>

<file path=ppt/slides/_rels/slide2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5.svg"/><Relationship Id="rId4" Type="http://schemas.openxmlformats.org/officeDocument/2006/relationships/image" Target="../media/image3.sv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13" Type="http://schemas.openxmlformats.org/officeDocument/2006/relationships/image" Target="../media/image170.png"/><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15" Type="http://schemas.microsoft.com/office/2007/relationships/hdphoto" Target="../media/hdphoto3.wdp"/><Relationship Id="rId4" Type="http://schemas.openxmlformats.org/officeDocument/2006/relationships/image" Target="../media/image20.svg"/><Relationship Id="rId14" Type="http://schemas.openxmlformats.org/officeDocument/2006/relationships/image" Target="../media/image23.png"/></Relationships>
</file>

<file path=ppt/slides/_rels/slide9.xml.rels><?xml version="1.0" encoding="UTF-8" standalone="yes"?>
<Relationships xmlns="http://schemas.openxmlformats.org/package/2006/relationships"><Relationship Id="rId13" Type="http://schemas.openxmlformats.org/officeDocument/2006/relationships/image" Target="../media/image190.png"/><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2.svg"/><Relationship Id="rId1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p:cNvPicPr>
          <p:nvPr/>
        </p:nvPicPr>
        <p:blipFill>
          <a:blip r:embed="rId2">
            <a:alphaModFix amt="69000"/>
          </a:blip>
          <a:srcRect t="7812" b="7812"/>
          <a:stretch>
            <a:fillRect/>
          </a:stretch>
        </p:blipFill>
        <p:spPr>
          <a:xfrm>
            <a:off x="0" y="0"/>
            <a:ext cx="18288000" cy="10287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15458" y="6362700"/>
            <a:ext cx="3542886" cy="3740090"/>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3716000" y="6348663"/>
            <a:ext cx="3804664" cy="3645560"/>
          </a:xfrm>
          <a:prstGeom prst="rect">
            <a:avLst/>
          </a:prstGeom>
        </p:spPr>
      </p:pic>
      <p:sp>
        <p:nvSpPr>
          <p:cNvPr id="12" name="Rectangle 11"/>
          <p:cNvSpPr/>
          <p:nvPr/>
        </p:nvSpPr>
        <p:spPr>
          <a:xfrm>
            <a:off x="1039521" y="876300"/>
            <a:ext cx="16321252" cy="3785652"/>
          </a:xfrm>
          <a:prstGeom prst="rect">
            <a:avLst/>
          </a:prstGeom>
        </p:spPr>
        <p:txBody>
          <a:bodyPr wrap="square">
            <a:spAutoFit/>
          </a:bodyPr>
          <a:lstStyle/>
          <a:p>
            <a:pPr algn="ctr">
              <a:lnSpc>
                <a:spcPct val="150000"/>
              </a:lnSpc>
              <a:defRPr/>
            </a:pPr>
            <a:r>
              <a:rPr lang="en-US" sz="8000" b="1" kern="0" dirty="0">
                <a:solidFill>
                  <a:schemeClr val="tx2"/>
                </a:solidFill>
                <a:latin typeface="Arial"/>
                <a:cs typeface="Arial"/>
                <a:sym typeface="Anton"/>
              </a:rPr>
              <a:t>CHÀO MỪNG CÁC EM </a:t>
            </a:r>
          </a:p>
          <a:p>
            <a:pPr algn="ctr">
              <a:lnSpc>
                <a:spcPct val="150000"/>
              </a:lnSpc>
              <a:defRPr/>
            </a:pPr>
            <a:r>
              <a:rPr lang="en-US" sz="8000" b="1" kern="0" dirty="0">
                <a:solidFill>
                  <a:schemeClr val="tx2"/>
                </a:solidFill>
                <a:latin typeface="Arial"/>
                <a:cs typeface="Arial"/>
                <a:sym typeface="Anton"/>
              </a:rPr>
              <a:t>ĐẾN VỚI BUỔI </a:t>
            </a:r>
            <a:r>
              <a:rPr lang="en-US" sz="8000" b="1" kern="0">
                <a:solidFill>
                  <a:schemeClr val="tx2"/>
                </a:solidFill>
                <a:latin typeface="Arial"/>
                <a:cs typeface="Arial"/>
                <a:sym typeface="Anton"/>
              </a:rPr>
              <a:t>HỌC HÔM </a:t>
            </a:r>
            <a:r>
              <a:rPr lang="en-US" sz="8000" b="1" kern="0" dirty="0">
                <a:solidFill>
                  <a:schemeClr val="tx2"/>
                </a:solidFill>
                <a:latin typeface="Arial"/>
                <a:cs typeface="Arial"/>
                <a:sym typeface="Anton"/>
              </a:rPr>
              <a:t>NAY!</a:t>
            </a:r>
            <a:endParaRPr lang="en-US" sz="8000" kern="0" dirty="0">
              <a:solidFill>
                <a:schemeClr val="tx2"/>
              </a:solidFill>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9000"/>
          </a:blip>
          <a:srcRect t="7812" b="7812"/>
          <a:stretch>
            <a:fillRect/>
          </a:stretch>
        </p:blipFill>
        <p:spPr>
          <a:xfrm>
            <a:off x="0" y="0"/>
            <a:ext cx="18288000" cy="10287000"/>
          </a:xfrm>
          <a:prstGeom prst="rect">
            <a:avLst/>
          </a:prstGeom>
        </p:spPr>
      </p:pic>
      <p:grpSp>
        <p:nvGrpSpPr>
          <p:cNvPr id="17" name="Group 16"/>
          <p:cNvGrpSpPr/>
          <p:nvPr/>
        </p:nvGrpSpPr>
        <p:grpSpPr>
          <a:xfrm>
            <a:off x="713874" y="266700"/>
            <a:ext cx="3726510" cy="1066800"/>
            <a:chOff x="910700" y="190500"/>
            <a:chExt cx="3726510" cy="1066800"/>
          </a:xfrm>
        </p:grpSpPr>
        <p:sp>
          <p:nvSpPr>
            <p:cNvPr id="18" name="Rectangle 17"/>
            <p:cNvSpPr/>
            <p:nvPr/>
          </p:nvSpPr>
          <p:spPr>
            <a:xfrm>
              <a:off x="910700" y="190500"/>
              <a:ext cx="3726510" cy="10668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1320278" y="190500"/>
              <a:ext cx="2919389" cy="901593"/>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VẬN</a:t>
              </a:r>
              <a:r>
                <a:rPr kumimoji="0" lang="nl-NL" sz="4000" b="1" i="0" u="none" strike="noStrike" kern="1200" cap="none" spc="0" normalizeH="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DỤNG</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4"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798333">
            <a:off x="16609810" y="433927"/>
            <a:ext cx="1440764" cy="1262633"/>
          </a:xfrm>
          <a:prstGeom prst="rect">
            <a:avLst/>
          </a:prstGeom>
        </p:spPr>
      </p:pic>
      <p:sp>
        <p:nvSpPr>
          <p:cNvPr id="4" name="Rectangle 3"/>
          <p:cNvSpPr/>
          <p:nvPr/>
        </p:nvSpPr>
        <p:spPr>
          <a:xfrm>
            <a:off x="620179" y="1485900"/>
            <a:ext cx="17591621" cy="1608325"/>
          </a:xfrm>
          <a:prstGeom prst="rect">
            <a:avLst/>
          </a:prstGeom>
        </p:spPr>
        <p:txBody>
          <a:bodyPr wrap="square">
            <a:spAutoFit/>
          </a:bodyPr>
          <a:lstStyle/>
          <a:p>
            <a:pPr>
              <a:lnSpc>
                <a:spcPct val="150000"/>
              </a:lnSpc>
            </a:pPr>
            <a:r>
              <a:rPr lang="en-US" sz="3400">
                <a:solidFill>
                  <a:srgbClr val="000000"/>
                </a:solidFill>
                <a:latin typeface="Arial" panose="020B0604020202020204" pitchFamily="34" charset="0"/>
                <a:cs typeface="Arial" panose="020B0604020202020204" pitchFamily="34" charset="0"/>
              </a:rPr>
              <a:t>Bác An dự định mua một chiếc tủ lạnh loại 150 lít của hãng A, có sông suất 1 Kwh/ngày với giá 5 000 000 đồng và dự định sẽ sử dụng nó trong vòng 10 năm.</a:t>
            </a:r>
          </a:p>
        </p:txBody>
      </p:sp>
      <p:sp>
        <p:nvSpPr>
          <p:cNvPr id="7" name="Rectangle 6"/>
          <p:cNvSpPr/>
          <p:nvPr/>
        </p:nvSpPr>
        <p:spPr>
          <a:xfrm>
            <a:off x="592104" y="3094225"/>
            <a:ext cx="12865043" cy="7155805"/>
          </a:xfrm>
          <a:prstGeom prst="rect">
            <a:avLst/>
          </a:prstGeom>
        </p:spPr>
        <p:txBody>
          <a:bodyPr wrap="square">
            <a:spAutoFit/>
          </a:bodyPr>
          <a:lstStyle/>
          <a:p>
            <a:pPr lvl="0" algn="just">
              <a:lnSpc>
                <a:spcPct val="150000"/>
              </a:lnSpc>
            </a:pPr>
            <a:r>
              <a:rPr lang="en-US" sz="3400" dirty="0">
                <a:solidFill>
                  <a:prstClr val="black"/>
                </a:solidFill>
                <a:latin typeface="Arial" panose="020B0604020202020204" pitchFamily="34" charset="0"/>
                <a:cs typeface="Arial" panose="020B0604020202020204" pitchFamily="34" charset="0"/>
              </a:rPr>
              <a:t>a) Giả sử trung bình một tháng có 30 ngày và giá điện là 2 000 đồng/ 1 Kwh. Hãy tính số tiền điện phải trả hằng tháng cho chiếc tủ lạnh này.</a:t>
            </a:r>
          </a:p>
          <a:p>
            <a:pPr lvl="0" algn="just">
              <a:lnSpc>
                <a:spcPct val="150000"/>
              </a:lnSpc>
            </a:pPr>
            <a:r>
              <a:rPr lang="en-US" sz="3400" dirty="0">
                <a:solidFill>
                  <a:prstClr val="black"/>
                </a:solidFill>
                <a:latin typeface="Arial" panose="020B0604020202020204" pitchFamily="34" charset="0"/>
                <a:cs typeface="Arial" panose="020B0604020202020204" pitchFamily="34" charset="0"/>
              </a:rPr>
              <a:t>b) Giả sử trong quá trình sử dụng, tủ lạnh không bị hỏng hóc gì cần sửa chữa. Khi đó chi phí sử dụng tủ lạnh bao gồm chi phí mua ban đầu và chi phí trả tiền điện hằng tháng. Lập công thức tính chi phí sử dụng chiếc tủ lạnh này sau x (tháng).</a:t>
            </a:r>
          </a:p>
          <a:p>
            <a:pPr lvl="0" algn="just">
              <a:lnSpc>
                <a:spcPct val="150000"/>
              </a:lnSpc>
            </a:pPr>
            <a:r>
              <a:rPr lang="en-US" sz="3400" dirty="0">
                <a:solidFill>
                  <a:prstClr val="black"/>
                </a:solidFill>
                <a:latin typeface="Arial" panose="020B0604020202020204" pitchFamily="34" charset="0"/>
                <a:cs typeface="Arial" panose="020B0604020202020204" pitchFamily="34" charset="0"/>
              </a:rPr>
              <a:t>c) Sử dụng công thức đã lập ở câu b, hãy tính chi phí sử dụng chiếc tủ lạnh này sau 5 năm.</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69190" y="4152900"/>
            <a:ext cx="3526633" cy="5749039"/>
          </a:xfrm>
          <a:prstGeom prst="rect">
            <a:avLst/>
          </a:prstGeom>
        </p:spPr>
      </p:pic>
    </p:spTree>
    <p:extLst>
      <p:ext uri="{BB962C8B-B14F-4D97-AF65-F5344CB8AC3E}">
        <p14:creationId xmlns:p14="http://schemas.microsoft.com/office/powerpoint/2010/main" val="267280946"/>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9000"/>
          </a:blip>
          <a:srcRect t="7812" b="7812"/>
          <a:stretch>
            <a:fillRect/>
          </a:stretch>
        </p:blipFill>
        <p:spPr>
          <a:xfrm>
            <a:off x="0" y="0"/>
            <a:ext cx="18288000" cy="10287000"/>
          </a:xfrm>
          <a:prstGeom prst="rect">
            <a:avLst/>
          </a:prstGeom>
        </p:spPr>
      </p:pic>
      <p:pic>
        <p:nvPicPr>
          <p:cNvPr id="14"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798333">
            <a:off x="16453906" y="8835399"/>
            <a:ext cx="1440764" cy="1262633"/>
          </a:xfrm>
          <a:prstGeom prst="rect">
            <a:avLst/>
          </a:prstGeom>
        </p:spPr>
      </p:pic>
      <p:sp>
        <p:nvSpPr>
          <p:cNvPr id="4" name="Rectangle 3"/>
          <p:cNvSpPr/>
          <p:nvPr/>
        </p:nvSpPr>
        <p:spPr>
          <a:xfrm>
            <a:off x="348189" y="419100"/>
            <a:ext cx="17591621" cy="862851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400" b="0" i="0" u="none" strike="noStrike" kern="1200" cap="none" spc="0" normalizeH="0" baseline="0" noProof="0" dirty="0">
                <a:ln>
                  <a:noFill/>
                </a:ln>
                <a:solidFill>
                  <a:prstClr val="black"/>
                </a:solidFill>
                <a:effectLst/>
                <a:uLnTx/>
                <a:uFillTx/>
                <a:ea typeface="+mn-ea"/>
                <a:cs typeface="Arial" panose="020B0604020202020204" pitchFamily="34" charset="0"/>
              </a:rPr>
              <a:t>d) Bác An dùng phương pháp khấu hao đường thẳng để tính giá trị còn lại của chiếc tủ lạnh sau mỗi năm sử dụng. Hỏi sau 7 năm giá trị còn lại của chiếc tủ lạnh này là bao nhiêu?</a:t>
            </a:r>
            <a:endParaRPr kumimoji="0" lang="en-US" sz="34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400" b="0" i="0" u="none" strike="noStrike" kern="1200" cap="none" spc="0" normalizeH="0" baseline="0" noProof="0" dirty="0">
                <a:ln>
                  <a:noFill/>
                </a:ln>
                <a:solidFill>
                  <a:prstClr val="black"/>
                </a:solidFill>
                <a:effectLst/>
                <a:uLnTx/>
                <a:uFillTx/>
                <a:ea typeface="+mn-ea"/>
                <a:cs typeface="Arial" panose="020B0604020202020204" pitchFamily="34" charset="0"/>
              </a:rPr>
              <a:t>e) Hãng B cũng có một loại tủ lạnh 150 lít, công suất 1,25 Kwh/ngày với giá bán là</a:t>
            </a:r>
            <a:r>
              <a:rPr lang="en-US" sz="3400" dirty="0">
                <a:solidFill>
                  <a:prstClr val="black"/>
                </a:solidFill>
                <a:cs typeface="Arial" panose="020B0604020202020204" pitchFamily="34" charset="0"/>
              </a:rPr>
              <a:t> </a:t>
            </a:r>
            <a:r>
              <a:rPr kumimoji="0" lang="vi-VN" sz="3400" b="0" i="0" u="none" strike="noStrike" kern="1200" cap="none" spc="0" normalizeH="0" baseline="0" noProof="0" dirty="0">
                <a:ln>
                  <a:noFill/>
                </a:ln>
                <a:solidFill>
                  <a:prstClr val="black"/>
                </a:solidFill>
                <a:effectLst/>
                <a:uLnTx/>
                <a:uFillTx/>
                <a:ea typeface="+mn-ea"/>
                <a:cs typeface="Arial" panose="020B0604020202020204" pitchFamily="34" charset="0"/>
              </a:rPr>
              <a:t>4 460 000 đồng.</a:t>
            </a:r>
          </a:p>
          <a:p>
            <a:pPr marL="457200" marR="0" lvl="0" indent="-457200" algn="just"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vi-VN" sz="3400" b="0" i="0" u="none" strike="noStrike" kern="1200" cap="none" spc="0" normalizeH="0" baseline="0" noProof="0" dirty="0">
                <a:ln>
                  <a:noFill/>
                </a:ln>
                <a:solidFill>
                  <a:prstClr val="black"/>
                </a:solidFill>
                <a:effectLst/>
                <a:uLnTx/>
                <a:uFillTx/>
                <a:ea typeface="+mn-ea"/>
                <a:cs typeface="Arial" panose="020B0604020202020204" pitchFamily="34" charset="0"/>
              </a:rPr>
              <a:t>Lập công thức tính chi phí sử dụng chiếc tủ lạnh của hãng B sau x (tháng).</a:t>
            </a:r>
            <a:endParaRPr lang="en-US" sz="3400" noProof="0" dirty="0">
              <a:solidFill>
                <a:prstClr val="black"/>
              </a:solidFill>
              <a:cs typeface="Arial" panose="020B0604020202020204" pitchFamily="34" charset="0"/>
            </a:endParaRPr>
          </a:p>
          <a:p>
            <a:pPr marL="457200" marR="0" lvl="0" indent="-457200" algn="just"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vi-VN" sz="3400" b="0" i="0" u="none" strike="noStrike" kern="1200" cap="none" spc="0" normalizeH="0" baseline="0" noProof="0" dirty="0">
                <a:ln>
                  <a:noFill/>
                </a:ln>
                <a:solidFill>
                  <a:prstClr val="black"/>
                </a:solidFill>
                <a:effectLst/>
                <a:uLnTx/>
                <a:uFillTx/>
                <a:ea typeface="+mn-ea"/>
                <a:cs typeface="Arial" panose="020B0604020202020204" pitchFamily="34" charset="0"/>
              </a:rPr>
              <a:t>Sau bao nhiêu tháng sử dụng thì chi phí sử dụng của hai loại tủ lạnh này là bằng nhau?</a:t>
            </a:r>
            <a:endParaRPr lang="en-US" sz="3400" dirty="0">
              <a:solidFill>
                <a:prstClr val="black"/>
              </a:solidFill>
              <a:cs typeface="Arial" panose="020B0604020202020204" pitchFamily="34" charset="0"/>
            </a:endParaRPr>
          </a:p>
          <a:p>
            <a:pPr marL="457200" marR="0" lvl="0" indent="-457200" algn="just"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vi-VN" sz="3400" b="0" i="0" u="none" strike="noStrike" kern="1200" cap="none" spc="0" normalizeH="0" baseline="0" noProof="0" dirty="0">
                <a:ln>
                  <a:noFill/>
                </a:ln>
                <a:solidFill>
                  <a:prstClr val="black"/>
                </a:solidFill>
                <a:effectLst/>
                <a:uLnTx/>
                <a:uFillTx/>
                <a:ea typeface="+mn-ea"/>
                <a:cs typeface="Arial" panose="020B0604020202020204" pitchFamily="34" charset="0"/>
              </a:rPr>
              <a:t>Vẽ đồ thị của hai hàm số chi phí sử dụng của hai loại tủ lạnh trên cùng một hệ trục tọa độ. Từ đồ thị đã vẽ, theo em bác An nên mua tủ lạnh của hãng A hay hãng B để tiết kiệm chi phí sử dụng hơn? (Giả sử bác An sẽ sử dụng trong vòng 10 năm và chất lượng của hai loại tủ lạnh là tương đương).</a:t>
            </a:r>
          </a:p>
        </p:txBody>
      </p:sp>
    </p:spTree>
    <p:extLst>
      <p:ext uri="{BB962C8B-B14F-4D97-AF65-F5344CB8AC3E}">
        <p14:creationId xmlns:p14="http://schemas.microsoft.com/office/powerpoint/2010/main" val="139287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9000"/>
          </a:blip>
          <a:srcRect t="7812" b="7812"/>
          <a:stretch>
            <a:fillRect/>
          </a:stretch>
        </p:blipFill>
        <p:spPr>
          <a:xfrm>
            <a:off x="0" y="0"/>
            <a:ext cx="18288000" cy="10287000"/>
          </a:xfrm>
          <a:prstGeom prst="rect">
            <a:avLst/>
          </a:prstGeom>
        </p:spPr>
      </p:pic>
      <p:pic>
        <p:nvPicPr>
          <p:cNvPr id="14"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798333">
            <a:off x="16424618" y="709507"/>
            <a:ext cx="1440764" cy="1262633"/>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524000" y="1707447"/>
                <a:ext cx="15621000" cy="8312853"/>
              </a:xfrm>
              <a:prstGeom prst="rect">
                <a:avLst/>
              </a:prstGeom>
            </p:spPr>
            <p:txBody>
              <a:bodyPr wrap="square">
                <a:spAutoFit/>
              </a:bodyPr>
              <a:lstStyle/>
              <a:p>
                <a:pPr algn="just">
                  <a:lnSpc>
                    <a:spcPct val="150000"/>
                  </a:lnSpc>
                </a:pPr>
                <a:r>
                  <a:rPr lang="vi-VN" sz="3600" dirty="0">
                    <a:ea typeface="Dotum" panose="020B0600000101010101" pitchFamily="34" charset="-127"/>
                    <a:cs typeface="Times New Roman" panose="02020603050405020304" pitchFamily="18" charset="0"/>
                  </a:rPr>
                  <a:t>a) số tiền điện phải trả hàng tháng của chiếc tủ lạnh này là: </a:t>
                </a:r>
                <a:endParaRPr lang="en-US" sz="3600" dirty="0">
                  <a:ea typeface="Dotum" panose="020B0600000101010101" pitchFamily="34" charset="-127"/>
                  <a:cs typeface="Times New Roman" panose="02020603050405020304" pitchFamily="18" charset="0"/>
                </a:endParaRPr>
              </a:p>
              <a:p>
                <a:pPr algn="ctr">
                  <a:lnSpc>
                    <a:spcPct val="150000"/>
                  </a:lnSpc>
                </a:pPr>
                <a14:m>
                  <m:oMath xmlns:m="http://schemas.openxmlformats.org/officeDocument/2006/math">
                    <m:r>
                      <a:rPr lang="vi-VN" sz="3600" i="1">
                        <a:effectLst/>
                        <a:latin typeface="Cambria Math" panose="02040503050406030204" pitchFamily="18" charset="0"/>
                        <a:ea typeface="Dotum" panose="020B0600000101010101" pitchFamily="34" charset="-127"/>
                        <a:cs typeface="Times New Roman" panose="02020603050405020304" pitchFamily="18" charset="0"/>
                      </a:rPr>
                      <m:t>2000 . 30 = 60 000 </m:t>
                    </m:r>
                  </m:oMath>
                </a14:m>
                <a:r>
                  <a:rPr lang="vi-VN" sz="3600" dirty="0">
                    <a:effectLst/>
                    <a:ea typeface="Dotum" panose="020B0600000101010101" pitchFamily="34" charset="-127"/>
                    <a:cs typeface="Times New Roman" panose="02020603050405020304" pitchFamily="18" charset="0"/>
                  </a:rPr>
                  <a:t>(đồng)</a:t>
                </a:r>
                <a:endParaRPr lang="en-US" sz="3600" dirty="0">
                  <a:effectLst/>
                  <a:ea typeface="Arial" panose="020B0604020202020204" pitchFamily="34" charset="0"/>
                  <a:cs typeface="Times New Roman" panose="02020603050405020304" pitchFamily="18" charset="0"/>
                </a:endParaRPr>
              </a:p>
              <a:p>
                <a:pPr algn="just">
                  <a:lnSpc>
                    <a:spcPct val="150000"/>
                  </a:lnSpc>
                </a:pPr>
                <a:r>
                  <a:rPr lang="vi-VN" sz="3600" dirty="0">
                    <a:effectLst/>
                    <a:ea typeface="Dotum" panose="020B0600000101010101" pitchFamily="34" charset="-127"/>
                    <a:cs typeface="Times New Roman" panose="02020603050405020304" pitchFamily="18" charset="0"/>
                  </a:rPr>
                  <a:t>b) Chi phí sử dụng của tủ lạnh sau </a:t>
                </a:r>
                <a14:m>
                  <m:oMath xmlns:m="http://schemas.openxmlformats.org/officeDocument/2006/math">
                    <m:r>
                      <a:rPr lang="vi-VN" sz="3600" i="1">
                        <a:effectLst/>
                        <a:latin typeface="Cambria Math" panose="02040503050406030204" pitchFamily="18" charset="0"/>
                        <a:ea typeface="Dotum" panose="020B0600000101010101" pitchFamily="34" charset="-127"/>
                        <a:cs typeface="Times New Roman" panose="02020603050405020304" pitchFamily="18" charset="0"/>
                      </a:rPr>
                      <m:t>𝑥</m:t>
                    </m:r>
                  </m:oMath>
                </a14:m>
                <a:r>
                  <a:rPr lang="vi-VN" sz="3600" dirty="0">
                    <a:effectLst/>
                    <a:ea typeface="Dotum" panose="020B0600000101010101" pitchFamily="34" charset="-127"/>
                    <a:cs typeface="Times New Roman" panose="02020603050405020304" pitchFamily="18" charset="0"/>
                  </a:rPr>
                  <a:t> tháng là: </a:t>
                </a:r>
                <a:endParaRPr lang="en-US" sz="3600" dirty="0">
                  <a:effectLst/>
                  <a:ea typeface="Dotum" panose="020B0600000101010101" pitchFamily="34" charset="-127"/>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vi-VN" sz="3600" i="1">
                          <a:effectLst/>
                          <a:latin typeface="Cambria Math" panose="02040503050406030204" pitchFamily="18" charset="0"/>
                          <a:ea typeface="Dotum" panose="020B0600000101010101" pitchFamily="34" charset="-127"/>
                          <a:cs typeface="Times New Roman" panose="02020603050405020304" pitchFamily="18" charset="0"/>
                        </a:rPr>
                        <m:t>5 000 000 + 60 000. </m:t>
                      </m:r>
                      <m:r>
                        <a:rPr lang="vi-VN" sz="3600" i="1">
                          <a:effectLst/>
                          <a:latin typeface="Cambria Math" panose="02040503050406030204" pitchFamily="18" charset="0"/>
                          <a:ea typeface="Dotum" panose="020B0600000101010101" pitchFamily="34" charset="-127"/>
                          <a:cs typeface="Times New Roman" panose="02020603050405020304" pitchFamily="18" charset="0"/>
                        </a:rPr>
                        <m:t>𝑥</m:t>
                      </m:r>
                    </m:oMath>
                  </m:oMathPara>
                </a14:m>
                <a:endParaRPr lang="en-US" sz="3600" dirty="0">
                  <a:effectLst/>
                  <a:ea typeface="Arial" panose="020B0604020202020204" pitchFamily="34" charset="0"/>
                  <a:cs typeface="Times New Roman" panose="02020603050405020304" pitchFamily="18" charset="0"/>
                </a:endParaRPr>
              </a:p>
              <a:p>
                <a:pPr algn="just">
                  <a:lnSpc>
                    <a:spcPct val="150000"/>
                  </a:lnSpc>
                </a:pPr>
                <a:r>
                  <a:rPr lang="vi-VN" sz="3600" dirty="0">
                    <a:effectLst/>
                    <a:ea typeface="Dotum" panose="020B0600000101010101" pitchFamily="34" charset="-127"/>
                    <a:cs typeface="Times New Roman" panose="02020603050405020304" pitchFamily="18" charset="0"/>
                  </a:rPr>
                  <a:t>c) Chi phí sử dụng của lạnh sau 5 năm là: </a:t>
                </a:r>
                <a:endParaRPr lang="en-US" sz="3600" dirty="0">
                  <a:effectLst/>
                  <a:ea typeface="Dotum" panose="020B0600000101010101" pitchFamily="34" charset="-127"/>
                  <a:cs typeface="Times New Roman" panose="02020603050405020304" pitchFamily="18" charset="0"/>
                </a:endParaRPr>
              </a:p>
              <a:p>
                <a:pPr algn="ctr">
                  <a:lnSpc>
                    <a:spcPct val="150000"/>
                  </a:lnSpc>
                </a:pPr>
                <a14:m>
                  <m:oMath xmlns:m="http://schemas.openxmlformats.org/officeDocument/2006/math">
                    <m:r>
                      <a:rPr lang="vi-VN" sz="3600" i="1">
                        <a:effectLst/>
                        <a:latin typeface="Cambria Math" panose="02040503050406030204" pitchFamily="18" charset="0"/>
                        <a:ea typeface="Dotum" panose="020B0600000101010101" pitchFamily="34" charset="-127"/>
                        <a:cs typeface="Times New Roman" panose="02020603050405020304" pitchFamily="18" charset="0"/>
                      </a:rPr>
                      <m:t>5 000 000+60 000 . 60 = 8 600 000 </m:t>
                    </m:r>
                  </m:oMath>
                </a14:m>
                <a:r>
                  <a:rPr lang="vi-VN" sz="3600" dirty="0">
                    <a:effectLst/>
                    <a:ea typeface="Dotum" panose="020B0600000101010101" pitchFamily="34" charset="-127"/>
                    <a:cs typeface="Times New Roman" panose="02020603050405020304" pitchFamily="18" charset="0"/>
                  </a:rPr>
                  <a:t>(đồng)</a:t>
                </a:r>
                <a:endParaRPr lang="en-US" sz="3600" dirty="0">
                  <a:effectLst/>
                  <a:ea typeface="Arial" panose="020B0604020202020204" pitchFamily="34" charset="0"/>
                  <a:cs typeface="Times New Roman" panose="02020603050405020304" pitchFamily="18" charset="0"/>
                </a:endParaRPr>
              </a:p>
              <a:p>
                <a:pPr algn="just">
                  <a:lnSpc>
                    <a:spcPct val="150000"/>
                  </a:lnSpc>
                </a:pPr>
                <a:r>
                  <a:rPr lang="vi-VN" sz="3600" dirty="0">
                    <a:effectLst/>
                    <a:ea typeface="Dotum" panose="020B0600000101010101" pitchFamily="34" charset="-127"/>
                    <a:cs typeface="Times New Roman" panose="02020603050405020304" pitchFamily="18" charset="0"/>
                  </a:rPr>
                  <a:t>d) Sử dụng tủ lạnh trong 10 năm nên mỗi năm chiếc tủ lạnh sẽ giảm: </a:t>
                </a:r>
                <a:endParaRPr lang="en-US" sz="3600" dirty="0">
                  <a:effectLst/>
                  <a:ea typeface="Arial" panose="020B0604020202020204" pitchFamily="34" charset="0"/>
                  <a:cs typeface="Times New Roman" panose="02020603050405020304" pitchFamily="18" charset="0"/>
                </a:endParaRPr>
              </a:p>
              <a:p>
                <a:pPr algn="ctr">
                  <a:lnSpc>
                    <a:spcPct val="150000"/>
                  </a:lnSpc>
                </a:pPr>
                <a14:m>
                  <m:oMath xmlns:m="http://schemas.openxmlformats.org/officeDocument/2006/math">
                    <m:r>
                      <a:rPr lang="vi-VN" sz="3600" i="1">
                        <a:effectLst/>
                        <a:latin typeface="Cambria Math" panose="02040503050406030204" pitchFamily="18" charset="0"/>
                        <a:ea typeface="Dotum" panose="020B0600000101010101" pitchFamily="34" charset="-127"/>
                        <a:cs typeface="Times New Roman" panose="02020603050405020304" pitchFamily="18" charset="0"/>
                      </a:rPr>
                      <m:t>5 000 000: 10 = 500 000</m:t>
                    </m:r>
                  </m:oMath>
                </a14:m>
                <a:r>
                  <a:rPr lang="vi-VN" sz="3600" dirty="0">
                    <a:effectLst/>
                    <a:ea typeface="Dotum" panose="020B0600000101010101" pitchFamily="34" charset="-127"/>
                    <a:cs typeface="Times New Roman" panose="02020603050405020304" pitchFamily="18" charset="0"/>
                  </a:rPr>
                  <a:t> (đồng)</a:t>
                </a:r>
                <a:endParaRPr lang="en-US" sz="3600" dirty="0">
                  <a:effectLst/>
                  <a:ea typeface="Arial" panose="020B0604020202020204" pitchFamily="34" charset="0"/>
                  <a:cs typeface="Times New Roman" panose="02020603050405020304" pitchFamily="18" charset="0"/>
                </a:endParaRPr>
              </a:p>
              <a:p>
                <a:pPr algn="just">
                  <a:lnSpc>
                    <a:spcPct val="150000"/>
                  </a:lnSpc>
                </a:pPr>
                <a:r>
                  <a:rPr lang="vi-VN" sz="3600" dirty="0">
                    <a:effectLst/>
                    <a:ea typeface="Dotum" panose="020B0600000101010101" pitchFamily="34" charset="-127"/>
                    <a:cs typeface="Times New Roman" panose="02020603050405020304" pitchFamily="18" charset="0"/>
                  </a:rPr>
                  <a:t>Giá trị còn lại của lạnh sau 7 năm là:</a:t>
                </a:r>
                <a:endParaRPr lang="en-US" sz="3600" dirty="0">
                  <a:effectLst/>
                  <a:ea typeface="Arial" panose="020B0604020202020204" pitchFamily="34" charset="0"/>
                  <a:cs typeface="Times New Roman" panose="02020603050405020304" pitchFamily="18" charset="0"/>
                </a:endParaRPr>
              </a:p>
              <a:p>
                <a:pPr algn="ctr">
                  <a:lnSpc>
                    <a:spcPct val="150000"/>
                  </a:lnSpc>
                </a:pPr>
                <a14:m>
                  <m:oMath xmlns:m="http://schemas.openxmlformats.org/officeDocument/2006/math">
                    <m:r>
                      <a:rPr lang="vi-VN" sz="3600" i="1">
                        <a:effectLst/>
                        <a:latin typeface="Cambria Math" panose="02040503050406030204" pitchFamily="18" charset="0"/>
                        <a:ea typeface="Dotum" panose="020B0600000101010101" pitchFamily="34" charset="-127"/>
                        <a:cs typeface="Times New Roman" panose="02020603050405020304" pitchFamily="18" charset="0"/>
                      </a:rPr>
                      <m:t>5 000 000 – 500 000 . 7=1 500 000 </m:t>
                    </m:r>
                  </m:oMath>
                </a14:m>
                <a:r>
                  <a:rPr lang="vi-VN" sz="3600" dirty="0">
                    <a:effectLst/>
                    <a:ea typeface="Dotum" panose="020B0600000101010101" pitchFamily="34" charset="-127"/>
                    <a:cs typeface="Times New Roman" panose="02020603050405020304" pitchFamily="18" charset="0"/>
                  </a:rPr>
                  <a:t>(đồng)</a:t>
                </a:r>
                <a:endParaRPr lang="en-US" sz="3600" dirty="0">
                  <a:effectLst/>
                  <a:ea typeface="Arial" panose="020B060402020202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524000" y="1707447"/>
                <a:ext cx="15621000" cy="8312853"/>
              </a:xfrm>
              <a:prstGeom prst="rect">
                <a:avLst/>
              </a:prstGeom>
              <a:blipFill>
                <a:blip r:embed="rId7"/>
                <a:stretch>
                  <a:fillRect l="-1171" b="-1613"/>
                </a:stretch>
              </a:blipFill>
            </p:spPr>
            <p:txBody>
              <a:bodyPr/>
              <a:lstStyle/>
              <a:p>
                <a:r>
                  <a:rPr lang="en-US">
                    <a:noFill/>
                  </a:rPr>
                  <a:t> </a:t>
                </a:r>
              </a:p>
            </p:txBody>
          </p:sp>
        </mc:Fallback>
      </mc:AlternateContent>
      <p:pic>
        <p:nvPicPr>
          <p:cNvPr id="7"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6449515">
            <a:off x="17347255" y="8941312"/>
            <a:ext cx="1474176" cy="1447220"/>
          </a:xfrm>
          <a:prstGeom prst="rect">
            <a:avLst/>
          </a:prstGeom>
        </p:spPr>
      </p:pic>
      <p:sp>
        <p:nvSpPr>
          <p:cNvPr id="8" name="Oval Callout 7"/>
          <p:cNvSpPr/>
          <p:nvPr/>
        </p:nvSpPr>
        <p:spPr>
          <a:xfrm>
            <a:off x="8309428" y="642551"/>
            <a:ext cx="1669143" cy="838200"/>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6828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up)">
                                      <p:cBhvr>
                                        <p:cTn id="20" dur="500"/>
                                        <p:tgtEl>
                                          <p:spTgt spid="3">
                                            <p:txEl>
                                              <p:pRg st="2" end="2"/>
                                            </p:txEl>
                                          </p:spTgt>
                                        </p:tgtEl>
                                      </p:cBhvr>
                                    </p:animEffect>
                                  </p:childTnLst>
                                </p:cTn>
                              </p:par>
                              <p:par>
                                <p:cTn id="21" presetID="22" presetClass="entr" presetSubtype="1"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up)">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left)">
                                      <p:cBhvr>
                                        <p:cTn id="28" dur="500"/>
                                        <p:tgtEl>
                                          <p:spTgt spid="3">
                                            <p:txEl>
                                              <p:pRg st="4" end="4"/>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4" dur="500"/>
                                        <p:tgtEl>
                                          <p:spTgt spid="3">
                                            <p:txEl>
                                              <p:pRg st="8" end="8"/>
                                            </p:txEl>
                                          </p:spTgt>
                                        </p:tgtEl>
                                      </p:cBhvr>
                                    </p:animEffect>
                                  </p:childTnLst>
                                </p:cTn>
                              </p:par>
                              <p:par>
                                <p:cTn id="45" presetID="14" presetClass="entr" presetSubtype="10"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randombar(horizontal)">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9000"/>
          </a:blip>
          <a:srcRect t="7812" b="7812"/>
          <a:stretch>
            <a:fillRect/>
          </a:stretch>
        </p:blipFill>
        <p:spPr>
          <a:xfrm>
            <a:off x="0" y="0"/>
            <a:ext cx="18288000" cy="10287000"/>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447800" y="2171700"/>
                <a:ext cx="15316506" cy="6994222"/>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vi-VN" sz="3700" b="0" i="0" u="none" strike="noStrike" kern="1200" cap="none" spc="0" normalizeH="0" baseline="0" noProof="0" dirty="0">
                    <a:ln>
                      <a:noFill/>
                    </a:ln>
                    <a:solidFill>
                      <a:prstClr val="black"/>
                    </a:solidFill>
                    <a:effectLst/>
                    <a:uLnTx/>
                    <a:uFillTx/>
                    <a:latin typeface="Arial" panose="020B0604020202020204" pitchFamily="34" charset="0"/>
                    <a:ea typeface="Dotum" panose="020B0600000101010101" pitchFamily="34" charset="-127"/>
                    <a:cs typeface="Times New Roman" panose="02020603050405020304" pitchFamily="18" charset="0"/>
                  </a:rPr>
                  <a:t>e) </a:t>
                </a:r>
                <a:r>
                  <a:rPr kumimoji="0" lang="en-US" sz="3700" b="0" i="0" u="none" strike="noStrike" kern="1200" cap="none" spc="0" normalizeH="0" baseline="0" noProof="0" dirty="0">
                    <a:ln>
                      <a:noFill/>
                    </a:ln>
                    <a:solidFill>
                      <a:prstClr val="black"/>
                    </a:solidFill>
                    <a:effectLst/>
                    <a:uLnTx/>
                    <a:uFillTx/>
                    <a:latin typeface="Arial" panose="020B0604020202020204" pitchFamily="34" charset="0"/>
                    <a:ea typeface="Dotum" panose="020B0600000101010101" pitchFamily="34" charset="-127"/>
                    <a:cs typeface="Times New Roman" panose="02020603050405020304" pitchFamily="18" charset="0"/>
                  </a:rPr>
                  <a:t>C</a:t>
                </a:r>
                <a:r>
                  <a:rPr kumimoji="0" lang="vi-VN" sz="3700" b="0" i="0" u="none" strike="noStrike" kern="1200" cap="none" spc="0" normalizeH="0" baseline="0" noProof="0" dirty="0">
                    <a:ln>
                      <a:noFill/>
                    </a:ln>
                    <a:solidFill>
                      <a:prstClr val="black"/>
                    </a:solidFill>
                    <a:effectLst/>
                    <a:uLnTx/>
                    <a:uFillTx/>
                    <a:latin typeface="Arial" panose="020B0604020202020204" pitchFamily="34" charset="0"/>
                    <a:ea typeface="Dotum" panose="020B0600000101010101" pitchFamily="34" charset="-127"/>
                    <a:cs typeface="Times New Roman" panose="02020603050405020304" pitchFamily="18" charset="0"/>
                  </a:rPr>
                  <a:t>ông thức tính chi phí sử dụng của hãng B sau </a:t>
                </a:r>
                <a14:m>
                  <m:oMath xmlns:m="http://schemas.openxmlformats.org/officeDocument/2006/math">
                    <m:r>
                      <a:rPr kumimoji="0" lang="vi-VN"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𝑥</m:t>
                    </m:r>
                  </m:oMath>
                </a14:m>
                <a:r>
                  <a:rPr kumimoji="0" lang="vi-VN" sz="3700" b="0" i="0" u="none" strike="noStrike" kern="1200" cap="none" spc="0" normalizeH="0" baseline="0" noProof="0" dirty="0">
                    <a:ln>
                      <a:noFill/>
                    </a:ln>
                    <a:solidFill>
                      <a:prstClr val="black"/>
                    </a:solidFill>
                    <a:effectLst/>
                    <a:uLnTx/>
                    <a:uFillTx/>
                    <a:latin typeface="Arial" panose="020B0604020202020204" pitchFamily="34" charset="0"/>
                    <a:ea typeface="Dotum" panose="020B0600000101010101" pitchFamily="34" charset="-127"/>
                    <a:cs typeface="Times New Roman" panose="02020603050405020304" pitchFamily="18" charset="0"/>
                  </a:rPr>
                  <a:t> tháng là:</a:t>
                </a:r>
                <a:endParaRPr kumimoji="0" lang="en-US" sz="3700" b="0" i="0" u="none" strike="noStrike" kern="1200" cap="none" spc="0" normalizeH="0" baseline="0" noProof="0" dirty="0">
                  <a:ln>
                    <a:noFill/>
                  </a:ln>
                  <a:solidFill>
                    <a:prstClr val="black"/>
                  </a:solidFill>
                  <a:effectLst/>
                  <a:uLnTx/>
                  <a:uFillTx/>
                  <a:latin typeface="Calibri"/>
                  <a:ea typeface="Arial" panose="020B0604020202020204" pitchFamily="34" charset="0"/>
                  <a:cs typeface="Times New Roman" panose="02020603050405020304" pitchFamily="18" charset="0"/>
                </a:endParaRPr>
              </a:p>
              <a:p>
                <a:pPr marL="0" marR="0" lvl="0" indent="0" algn="ctr" defTabSz="914400" rtl="0" eaLnBrk="1" fontAlgn="auto" latinLnBrk="0" hangingPunct="1">
                  <a:lnSpc>
                    <a:spcPct val="150000"/>
                  </a:lnSpc>
                  <a:spcBef>
                    <a:spcPts val="600"/>
                  </a:spcBef>
                  <a:spcAft>
                    <a:spcPts val="600"/>
                  </a:spcAft>
                  <a:buClrTx/>
                  <a:buSzTx/>
                  <a:buFontTx/>
                  <a:buNone/>
                  <a:tabLst/>
                  <a:defRPr/>
                </a:pPr>
                <a14:m>
                  <m:oMath xmlns:m="http://schemas.openxmlformats.org/officeDocument/2006/math">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𝑦</m:t>
                    </m:r>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 = 4 460 000 + 1, 25 . 2000. 30. </m:t>
                    </m:r>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𝑥</m:t>
                    </m:r>
                  </m:oMath>
                </a14:m>
                <a:r>
                  <a:rPr kumimoji="0" lang="vi-VN" sz="3700" b="0" i="0" u="none" strike="noStrike" kern="1200" cap="none" spc="0" normalizeH="0" baseline="0" noProof="0" dirty="0">
                    <a:ln>
                      <a:noFill/>
                    </a:ln>
                    <a:solidFill>
                      <a:prstClr val="black"/>
                    </a:solidFill>
                    <a:effectLst/>
                    <a:uLnTx/>
                    <a:uFillTx/>
                    <a:latin typeface="Arial" panose="020B0604020202020204" pitchFamily="34" charset="0"/>
                    <a:ea typeface="Dotum" panose="020B0600000101010101" pitchFamily="34" charset="-127"/>
                    <a:cs typeface="Times New Roman" panose="02020603050405020304" pitchFamily="18" charset="0"/>
                  </a:rPr>
                  <a:t> </a:t>
                </a:r>
                <a:endParaRPr kumimoji="0" lang="en-US" sz="3700" b="0" i="0" u="none" strike="noStrike" kern="1200" cap="none" spc="0" normalizeH="0" baseline="0" noProof="0" dirty="0">
                  <a:ln>
                    <a:noFill/>
                  </a:ln>
                  <a:solidFill>
                    <a:prstClr val="black"/>
                  </a:solidFill>
                  <a:effectLst/>
                  <a:uLnTx/>
                  <a:uFillTx/>
                  <a:latin typeface="Calibri"/>
                  <a:ea typeface="Arial" panose="020B0604020202020204" pitchFamily="34" charset="0"/>
                  <a:cs typeface="Times New Roman" panose="02020603050405020304" pitchFamily="18" charset="0"/>
                </a:endParaRPr>
              </a:p>
              <a:p>
                <a:pPr marL="0" marR="0" lvl="0" indent="0" algn="ctr" defTabSz="914400" rtl="0" eaLnBrk="1" fontAlgn="auto" latinLnBrk="0" hangingPunct="1">
                  <a:lnSpc>
                    <a:spcPct val="150000"/>
                  </a:lnSpc>
                  <a:spcBef>
                    <a:spcPts val="600"/>
                  </a:spcBef>
                  <a:spcAft>
                    <a:spcPts val="600"/>
                  </a:spcAft>
                  <a:buClrTx/>
                  <a:buSzTx/>
                  <a:buFontTx/>
                  <a:buNone/>
                  <a:tabLst/>
                  <a:defRPr/>
                </a:pPr>
                <a:r>
                  <a:rPr kumimoji="0" lang="en-US" sz="3700" b="0" u="none" strike="noStrike" kern="1200" cap="none" spc="0" normalizeH="0" baseline="0" noProof="0" dirty="0">
                    <a:ln>
                      <a:noFill/>
                    </a:ln>
                    <a:solidFill>
                      <a:prstClr val="black"/>
                    </a:solidFill>
                    <a:effectLst/>
                    <a:uLnTx/>
                    <a:uFillTx/>
                    <a:ea typeface="Dotum" panose="020B0600000101010101" pitchFamily="34" charset="-127"/>
                    <a:cs typeface="Times New Roman" panose="02020603050405020304" pitchFamily="18" charset="0"/>
                  </a:rPr>
                  <a:t>   </a:t>
                </a:r>
                <a14:m>
                  <m:oMath xmlns:m="http://schemas.openxmlformats.org/officeDocument/2006/math">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 4 460 000 + 75 000. </m:t>
                    </m:r>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𝑥</m:t>
                    </m:r>
                  </m:oMath>
                </a14:m>
                <a:r>
                  <a:rPr kumimoji="0" lang="en-US" sz="3700" b="0" i="0" u="none" strike="noStrike" kern="1200" cap="none" spc="0" normalizeH="0" baseline="0" noProof="0" dirty="0">
                    <a:ln>
                      <a:noFill/>
                    </a:ln>
                    <a:solidFill>
                      <a:prstClr val="black"/>
                    </a:solidFill>
                    <a:effectLst/>
                    <a:uLnTx/>
                    <a:uFillTx/>
                    <a:latin typeface="Calibri"/>
                    <a:ea typeface="Dotum" panose="020B0600000101010101" pitchFamily="34" charset="-127"/>
                    <a:cs typeface="Times New Roman" panose="02020603050405020304" pitchFamily="18" charset="0"/>
                  </a:rPr>
                  <a:t> (đồng)</a:t>
                </a:r>
                <a:endParaRPr kumimoji="0" lang="en-US" sz="3700" b="0" i="0" u="none" strike="noStrike" kern="1200" cap="none" spc="0" normalizeH="0" baseline="0" noProof="0" dirty="0">
                  <a:ln>
                    <a:noFill/>
                  </a:ln>
                  <a:solidFill>
                    <a:prstClr val="black"/>
                  </a:solidFill>
                  <a:effectLst/>
                  <a:uLnTx/>
                  <a:uFillTx/>
                  <a:latin typeface="Calibri"/>
                  <a:ea typeface="Arial" panose="020B060402020202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700" b="0" i="0" u="none" strike="noStrike" kern="1200" cap="none" spc="0" normalizeH="0" baseline="0" noProof="0" dirty="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Ta có: </a:t>
                </a:r>
                <a:endParaRPr kumimoji="0" lang="en-US" sz="37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ctr" defTabSz="914400" rtl="0" eaLnBrk="1" fontAlgn="auto" latinLnBrk="0" hangingPunct="1">
                  <a:lnSpc>
                    <a:spcPct val="150000"/>
                  </a:lnSpc>
                  <a:spcBef>
                    <a:spcPts val="600"/>
                  </a:spcBef>
                  <a:spcAft>
                    <a:spcPts val="600"/>
                  </a:spcAft>
                  <a:buClrTx/>
                  <a:buSzTx/>
                  <a:buFontTx/>
                  <a:buNone/>
                  <a:tabLst/>
                  <a:defRPr/>
                </a:pPr>
                <a14:m>
                  <m:oMath xmlns:m="http://schemas.openxmlformats.org/officeDocument/2006/math">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5 000 000 + 60 000 .</m:t>
                    </m:r>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𝑥</m:t>
                    </m:r>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 = 4 460 000 + 75 000 . </m:t>
                    </m:r>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𝑥</m:t>
                    </m:r>
                  </m:oMath>
                </a14:m>
                <a:r>
                  <a:rPr kumimoji="0" lang="vi-VN" sz="3700" b="0" i="0" u="none" strike="noStrike" kern="1200" cap="none" spc="0" normalizeH="0" baseline="0" noProof="0" dirty="0">
                    <a:ln>
                      <a:noFill/>
                    </a:ln>
                    <a:solidFill>
                      <a:prstClr val="black"/>
                    </a:solidFill>
                    <a:effectLst/>
                    <a:uLnTx/>
                    <a:uFillTx/>
                    <a:latin typeface="Arial" panose="020B0604020202020204" pitchFamily="34" charset="0"/>
                    <a:ea typeface="Dotum" panose="020B0600000101010101" pitchFamily="34" charset="-127"/>
                    <a:cs typeface="Times New Roman" panose="02020603050405020304" pitchFamily="18" charset="0"/>
                  </a:rPr>
                  <a:t> </a:t>
                </a:r>
                <a:endParaRPr kumimoji="0" lang="en-US" sz="3700" b="0" i="0" u="none" strike="noStrike" kern="1200" cap="none" spc="0" normalizeH="0" baseline="0" noProof="0" dirty="0">
                  <a:ln>
                    <a:noFill/>
                  </a:ln>
                  <a:solidFill>
                    <a:prstClr val="black"/>
                  </a:solidFill>
                  <a:effectLst/>
                  <a:uLnTx/>
                  <a:uFillTx/>
                  <a:latin typeface="Calibri"/>
                  <a:ea typeface="Arial" panose="020B060402020202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700" b="0" i="0" u="none" strike="noStrike" kern="1200" cap="none" spc="0" normalizeH="0" baseline="0" noProof="0" dirty="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Suy ra: </a:t>
                </a:r>
                <a14:m>
                  <m:oMath xmlns:m="http://schemas.openxmlformats.org/officeDocument/2006/math">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𝑥</m:t>
                    </m:r>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 = 36</m:t>
                    </m:r>
                  </m:oMath>
                </a14:m>
                <a:endParaRPr kumimoji="0" lang="en-US" sz="3700" b="0" i="0" u="none" strike="noStrike" kern="1200" cap="none" spc="0" normalizeH="0" baseline="0" noProof="0" dirty="0">
                  <a:ln>
                    <a:noFill/>
                  </a:ln>
                  <a:solidFill>
                    <a:prstClr val="black"/>
                  </a:solidFill>
                  <a:effectLst/>
                  <a:uLnTx/>
                  <a:uFillTx/>
                  <a:latin typeface="Calibri"/>
                  <a:ea typeface="Arial" panose="020B060402020202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700" b="0" i="0" u="none" strike="noStrike" kern="1200" cap="none" spc="0" normalizeH="0" baseline="0" noProof="0" dirty="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Vậy sau 36 tháng thì chi phí sử dụng của hai loại tủ lạnh là bằng nhau</a:t>
                </a:r>
                <a:r>
                  <a:rPr kumimoji="0" lang="vi-VN" sz="3700" b="0" i="0" u="none" strike="noStrike" kern="1200" cap="none" spc="0" normalizeH="0" baseline="0" noProof="0" dirty="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a:t>
                </a:r>
                <a:endParaRPr kumimoji="0" lang="en-US" sz="37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447800" y="2171700"/>
                <a:ext cx="15316506" cy="6994222"/>
              </a:xfrm>
              <a:prstGeom prst="rect">
                <a:avLst/>
              </a:prstGeom>
              <a:blipFill>
                <a:blip r:embed="rId3"/>
                <a:stretch>
                  <a:fillRect l="-1274" b="-871"/>
                </a:stretch>
              </a:blipFill>
            </p:spPr>
            <p:txBody>
              <a:bodyPr/>
              <a:lstStyle/>
              <a:p>
                <a:r>
                  <a:rPr lang="en-US">
                    <a:noFill/>
                  </a:rPr>
                  <a:t> </a:t>
                </a:r>
              </a:p>
            </p:txBody>
          </p:sp>
        </mc:Fallback>
      </mc:AlternateContent>
      <p:pic>
        <p:nvPicPr>
          <p:cNvPr id="6"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449515">
            <a:off x="17347255" y="8941312"/>
            <a:ext cx="1474176" cy="1447220"/>
          </a:xfrm>
          <a:prstGeom prst="rect">
            <a:avLst/>
          </a:prstGeom>
        </p:spPr>
      </p:pic>
      <p:pic>
        <p:nvPicPr>
          <p:cNvPr id="7"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9798333">
            <a:off x="16424618" y="709507"/>
            <a:ext cx="1440764" cy="1262633"/>
          </a:xfrm>
          <a:prstGeom prst="rect">
            <a:avLst/>
          </a:prstGeom>
        </p:spPr>
      </p:pic>
      <p:sp>
        <p:nvSpPr>
          <p:cNvPr id="8" name="Oval Callout 7"/>
          <p:cNvSpPr/>
          <p:nvPr/>
        </p:nvSpPr>
        <p:spPr>
          <a:xfrm>
            <a:off x="8309428" y="642551"/>
            <a:ext cx="1669143" cy="838200"/>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092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up)">
                                      <p:cBhvr>
                                        <p:cTn id="15" dur="500"/>
                                        <p:tgtEl>
                                          <p:spTgt spid="3">
                                            <p:txEl>
                                              <p:pRg st="1" end="1"/>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up)">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3" dur="500"/>
                                        <p:tgtEl>
                                          <p:spTgt spid="3">
                                            <p:txEl>
                                              <p:pRg st="3" end="3"/>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arn(inVertical)">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9000"/>
          </a:blip>
          <a:srcRect t="7812" b="7812"/>
          <a:stretch>
            <a:fillRect/>
          </a:stretch>
        </p:blipFill>
        <p:spPr>
          <a:xfrm>
            <a:off x="0" y="0"/>
            <a:ext cx="18288000" cy="10287000"/>
          </a:xfrm>
          <a:prstGeom prst="rect">
            <a:avLst/>
          </a:prstGeom>
        </p:spPr>
      </p:pic>
      <p:grpSp>
        <p:nvGrpSpPr>
          <p:cNvPr id="14" name="Group 13"/>
          <p:cNvGrpSpPr/>
          <p:nvPr/>
        </p:nvGrpSpPr>
        <p:grpSpPr>
          <a:xfrm>
            <a:off x="6286499" y="476250"/>
            <a:ext cx="5715001" cy="1447800"/>
            <a:chOff x="6096000" y="571500"/>
            <a:chExt cx="5715001" cy="1447800"/>
          </a:xfrm>
        </p:grpSpPr>
        <p:pic>
          <p:nvPicPr>
            <p:cNvPr id="15" name="Picture 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096000" y="571500"/>
              <a:ext cx="5715001" cy="1447800"/>
            </a:xfrm>
            <a:prstGeom prst="rect">
              <a:avLst/>
            </a:prstGeom>
          </p:spPr>
        </p:pic>
        <p:sp>
          <p:nvSpPr>
            <p:cNvPr id="16" name="TextBox 5"/>
            <p:cNvSpPr txBox="1"/>
            <p:nvPr/>
          </p:nvSpPr>
          <p:spPr>
            <a:xfrm>
              <a:off x="6743700" y="867370"/>
              <a:ext cx="4648199" cy="923330"/>
            </a:xfrm>
            <a:prstGeom prst="rect">
              <a:avLst/>
            </a:prstGeom>
          </p:spPr>
          <p:txBody>
            <a:bodyPr wrap="square" lIns="0" tIns="0" rIns="0" bIns="0" rtlCol="0" anchor="t">
              <a:spAutoFit/>
            </a:bodyPr>
            <a:lstStyle/>
            <a:p>
              <a:pPr>
                <a:spcBef>
                  <a:spcPct val="0"/>
                </a:spcBef>
              </a:pPr>
              <a:r>
                <a:rPr lang="en-US" sz="6000" b="1" dirty="0">
                  <a:solidFill>
                    <a:schemeClr val="bg1"/>
                  </a:solidFill>
                  <a:latin typeface="Arial" panose="020B0604020202020204" pitchFamily="34" charset="0"/>
                  <a:cs typeface="Arial" panose="020B0604020202020204" pitchFamily="34" charset="0"/>
                </a:rPr>
                <a:t>LUYỆN TẬP</a:t>
              </a:r>
            </a:p>
          </p:txBody>
        </p:sp>
      </p:grpSp>
      <p:sp>
        <p:nvSpPr>
          <p:cNvPr id="21" name="Rectangle 20"/>
          <p:cNvSpPr/>
          <p:nvPr/>
        </p:nvSpPr>
        <p:spPr>
          <a:xfrm>
            <a:off x="685799" y="2257024"/>
            <a:ext cx="16916400" cy="7001276"/>
          </a:xfrm>
          <a:prstGeom prst="rect">
            <a:avLst/>
          </a:prstGeom>
        </p:spPr>
        <p:txBody>
          <a:bodyPr wrap="square">
            <a:spAutoFit/>
          </a:bodyPr>
          <a:lstStyle/>
          <a:p>
            <a:pPr algn="just">
              <a:lnSpc>
                <a:spcPct val="150000"/>
              </a:lnSpc>
              <a:spcAft>
                <a:spcPts val="0"/>
              </a:spcAft>
            </a:pPr>
            <a:r>
              <a:rPr lang="vi-VN" sz="3800" dirty="0">
                <a:ea typeface="Times New Roman" panose="02020603050405020304" pitchFamily="18" charset="0"/>
                <a:cs typeface="Arial" panose="020B0604020202020204" pitchFamily="34" charset="0"/>
              </a:rPr>
              <a:t>Một công ty vừa mua một số máy móc để sản xuất với chi phí là 1 tỷ đồng một chiếc. Công ty chọn khấu hao từng chiếc máy theo phương pháp khấu hao đường thẳng trong vòng 10 năm. Điều này có nghĩa là mỗi chiếc máy sẽ giảm giá 1 tỷ</a:t>
            </a:r>
            <a:r>
              <a:rPr lang="en-US" sz="3800" dirty="0">
                <a:ea typeface="Times New Roman" panose="02020603050405020304" pitchFamily="18" charset="0"/>
                <a:cs typeface="Arial" panose="020B0604020202020204" pitchFamily="34" charset="0"/>
              </a:rPr>
              <a:t> </a:t>
            </a:r>
            <a:r>
              <a:rPr lang="vi-VN" sz="3800" dirty="0">
                <a:ea typeface="Times New Roman" panose="02020603050405020304" pitchFamily="18" charset="0"/>
                <a:cs typeface="Arial" panose="020B0604020202020204" pitchFamily="34" charset="0"/>
              </a:rPr>
              <a:t>: 10 = 100 triệu đồng mỗi năm.</a:t>
            </a:r>
          </a:p>
          <a:p>
            <a:pPr algn="just">
              <a:lnSpc>
                <a:spcPct val="150000"/>
              </a:lnSpc>
              <a:spcAft>
                <a:spcPts val="0"/>
              </a:spcAft>
            </a:pPr>
            <a:r>
              <a:rPr lang="vi-VN" sz="3800" dirty="0">
                <a:ea typeface="Times New Roman" panose="02020603050405020304" pitchFamily="18" charset="0"/>
                <a:cs typeface="Arial" panose="020B0604020202020204" pitchFamily="34" charset="0"/>
              </a:rPr>
              <a:t>a) Tính giá trị sổ sách y (triệu đồng) của mỗi chiếc máy dưới dạng một hàm số bậc nhất của thời gian sử dụng x (năm) của nó.</a:t>
            </a:r>
          </a:p>
          <a:p>
            <a:pPr algn="just">
              <a:lnSpc>
                <a:spcPct val="150000"/>
              </a:lnSpc>
              <a:spcAft>
                <a:spcPts val="0"/>
              </a:spcAft>
            </a:pPr>
            <a:r>
              <a:rPr lang="vi-VN" sz="3800" dirty="0">
                <a:ea typeface="Times New Roman" panose="02020603050405020304" pitchFamily="18" charset="0"/>
                <a:cs typeface="Arial" panose="020B0604020202020204" pitchFamily="34" charset="0"/>
              </a:rPr>
              <a:t>b) Giá trị sổ sách của mỗi chiếc máy sau 5 năm sử dụng là bao nhiêu?</a:t>
            </a:r>
          </a:p>
          <a:p>
            <a:pPr algn="just">
              <a:lnSpc>
                <a:spcPct val="150000"/>
              </a:lnSpc>
              <a:spcAft>
                <a:spcPts val="0"/>
              </a:spcAft>
            </a:pPr>
            <a:r>
              <a:rPr lang="vi-VN" sz="3800" dirty="0">
                <a:ea typeface="Times New Roman" panose="02020603050405020304" pitchFamily="18" charset="0"/>
                <a:cs typeface="Arial" panose="020B0604020202020204" pitchFamily="34" charset="0"/>
              </a:rPr>
              <a:t>c) Sau bao lâu thì giá trị sổ sách của mỗi chiếc máy còn lại là 500 triệu đồng?</a:t>
            </a:r>
          </a:p>
        </p:txBody>
      </p:sp>
      <p:pic>
        <p:nvPicPr>
          <p:cNvPr id="23"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6230600" y="399614"/>
            <a:ext cx="1741154" cy="1668342"/>
          </a:xfrm>
          <a:prstGeom prst="rect">
            <a:avLst/>
          </a:prstGeom>
        </p:spPr>
      </p:pic>
      <p:pic>
        <p:nvPicPr>
          <p:cNvPr id="13"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7864676">
            <a:off x="563542" y="9074102"/>
            <a:ext cx="748226" cy="13809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anim calcmode="lin" valueType="num">
                                      <p:cBhvr>
                                        <p:cTn id="15" dur="500" fill="hold"/>
                                        <p:tgtEl>
                                          <p:spTgt spid="21"/>
                                        </p:tgtEl>
                                        <p:attrNameLst>
                                          <p:attrName>ppt_x</p:attrName>
                                        </p:attrNameLst>
                                      </p:cBhvr>
                                      <p:tavLst>
                                        <p:tav tm="0">
                                          <p:val>
                                            <p:strVal val="#ppt_x"/>
                                          </p:val>
                                        </p:tav>
                                        <p:tav tm="100000">
                                          <p:val>
                                            <p:strVal val="#ppt_x"/>
                                          </p:val>
                                        </p:tav>
                                      </p:tavLst>
                                    </p:anim>
                                    <p:anim calcmode="lin" valueType="num">
                                      <p:cBhvr>
                                        <p:cTn id="16"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9000"/>
          </a:blip>
          <a:srcRect t="7812" b="7812"/>
          <a:stretch>
            <a:fillRect/>
          </a:stretch>
        </p:blipFill>
        <p:spPr>
          <a:xfrm>
            <a:off x="0" y="0"/>
            <a:ext cx="18288000" cy="10287000"/>
          </a:xfrm>
          <a:prstGeom prst="rect">
            <a:avLst/>
          </a:prstGeom>
        </p:spPr>
      </p:pic>
      <p:pic>
        <p:nvPicPr>
          <p:cNvPr id="13"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179668">
            <a:off x="16568933" y="-104413"/>
            <a:ext cx="1170749" cy="2160779"/>
          </a:xfrm>
          <a:prstGeom prst="rect">
            <a:avLst/>
          </a:prstGeom>
        </p:spPr>
      </p:pic>
      <p:sp>
        <p:nvSpPr>
          <p:cNvPr id="8" name="Oval Callout 7"/>
          <p:cNvSpPr/>
          <p:nvPr/>
        </p:nvSpPr>
        <p:spPr>
          <a:xfrm>
            <a:off x="8309428" y="495300"/>
            <a:ext cx="1669143" cy="838200"/>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 name="Rectangle 3"/>
              <p:cNvSpPr/>
              <p:nvPr/>
            </p:nvSpPr>
            <p:spPr>
              <a:xfrm>
                <a:off x="533400" y="1638300"/>
                <a:ext cx="17221200" cy="8317662"/>
              </a:xfrm>
              <a:prstGeom prst="rect">
                <a:avLst/>
              </a:prstGeom>
            </p:spPr>
            <p:txBody>
              <a:bodyPr wrap="square">
                <a:spAutoFit/>
              </a:bodyPr>
              <a:lstStyle/>
              <a:p>
                <a:pPr algn="just">
                  <a:lnSpc>
                    <a:spcPct val="150000"/>
                  </a:lnSpc>
                  <a:spcBef>
                    <a:spcPts val="300"/>
                  </a:spcBef>
                  <a:spcAft>
                    <a:spcPts val="300"/>
                  </a:spcAft>
                </a:pPr>
                <a:r>
                  <a:rPr lang="vi-VN" sz="3700" dirty="0">
                    <a:ea typeface="Calibri" panose="020F0502020204030204" pitchFamily="34" charset="0"/>
                    <a:cs typeface="Times New Roman" panose="02020603050405020304" pitchFamily="18" charset="0"/>
                  </a:rPr>
                  <a:t>a) Giá trị sổ sách của mỗi chiếc máy giảm đều theo thời gian, do đó có thể được mô tả bằng một hàm số bậc nhất. </a:t>
                </a:r>
                <a:endParaRPr lang="en-US" sz="3700" dirty="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vi-VN" sz="3700" dirty="0">
                    <a:ea typeface="Calibri" panose="020F0502020204030204" pitchFamily="34" charset="0"/>
                    <a:cs typeface="Times New Roman" panose="02020603050405020304" pitchFamily="18" charset="0"/>
                  </a:rPr>
                  <a:t>Hàm số này có dạng: </a:t>
                </a:r>
                <a14:m>
                  <m:oMath xmlns:m="http://schemas.openxmlformats.org/officeDocument/2006/math">
                    <m:r>
                      <a:rPr lang="vi-VN" sz="3700" i="1">
                        <a:effectLst/>
                        <a:latin typeface="Cambria Math" panose="02040503050406030204" pitchFamily="18" charset="0"/>
                        <a:ea typeface="Calibri" panose="020F0502020204030204" pitchFamily="34" charset="0"/>
                        <a:cs typeface="Times New Roman" panose="02020603050405020304" pitchFamily="18" charset="0"/>
                      </a:rPr>
                      <m:t>𝑦</m:t>
                    </m:r>
                    <m:r>
                      <a:rPr lang="vi-VN" sz="3700" i="1">
                        <a:effectLst/>
                        <a:latin typeface="Cambria Math" panose="02040503050406030204" pitchFamily="18" charset="0"/>
                        <a:ea typeface="Calibri" panose="020F0502020204030204" pitchFamily="34" charset="0"/>
                        <a:cs typeface="Times New Roman" panose="02020603050405020304" pitchFamily="18" charset="0"/>
                      </a:rPr>
                      <m:t>=−100</m:t>
                    </m:r>
                    <m:r>
                      <a:rPr lang="vi-VN" sz="3700" i="1">
                        <a:effectLst/>
                        <a:latin typeface="Cambria Math" panose="02040503050406030204" pitchFamily="18" charset="0"/>
                        <a:ea typeface="Calibri" panose="020F0502020204030204" pitchFamily="34" charset="0"/>
                        <a:cs typeface="Times New Roman" panose="02020603050405020304" pitchFamily="18" charset="0"/>
                      </a:rPr>
                      <m:t>𝑥</m:t>
                    </m:r>
                    <m:r>
                      <a:rPr lang="vi-VN" sz="3700" i="1">
                        <a:effectLst/>
                        <a:latin typeface="Cambria Math" panose="02040503050406030204" pitchFamily="18" charset="0"/>
                        <a:ea typeface="Calibri" panose="020F0502020204030204" pitchFamily="34" charset="0"/>
                        <a:cs typeface="Times New Roman" panose="02020603050405020304" pitchFamily="18" charset="0"/>
                      </a:rPr>
                      <m:t>+1000</m:t>
                    </m:r>
                  </m:oMath>
                </a14:m>
                <a:endParaRPr lang="en-US" sz="3700" dirty="0">
                  <a:effectLs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vi-VN" sz="3700" dirty="0">
                    <a:effectLst/>
                    <a:ea typeface="Calibri" panose="020F0502020204030204" pitchFamily="34" charset="0"/>
                    <a:cs typeface="Times New Roman" panose="02020603050405020304" pitchFamily="18" charset="0"/>
                  </a:rPr>
                  <a:t>b) Giá trị sổ sách của mỗi chiếc máy sau 5 năm sử dụng là: </a:t>
                </a:r>
                <a:endParaRPr lang="en-US" sz="3700" dirty="0">
                  <a:effectLst/>
                  <a:ea typeface="Calibri" panose="020F0502020204030204" pitchFamily="34" charset="0"/>
                  <a:cs typeface="Times New Roman" panose="02020603050405020304" pitchFamily="18" charset="0"/>
                </a:endParaRPr>
              </a:p>
              <a:p>
                <a:pPr algn="ctr">
                  <a:lnSpc>
                    <a:spcPct val="150000"/>
                  </a:lnSpc>
                  <a:spcBef>
                    <a:spcPts val="300"/>
                  </a:spcBef>
                  <a:spcAft>
                    <a:spcPts val="300"/>
                  </a:spcAft>
                </a:pPr>
                <a14:m>
                  <m:oMath xmlns:m="http://schemas.openxmlformats.org/officeDocument/2006/math">
                    <m:r>
                      <a:rPr lang="vi-VN" sz="3700" i="1">
                        <a:effectLst/>
                        <a:latin typeface="Cambria Math" panose="02040503050406030204" pitchFamily="18" charset="0"/>
                        <a:ea typeface="Calibri" panose="020F0502020204030204" pitchFamily="34" charset="0"/>
                        <a:cs typeface="Times New Roman" panose="02020603050405020304" pitchFamily="18" charset="0"/>
                      </a:rPr>
                      <m:t>𝑦</m:t>
                    </m:r>
                    <m:r>
                      <a:rPr lang="vi-VN" sz="3700" i="1">
                        <a:effectLst/>
                        <a:latin typeface="Cambria Math" panose="02040503050406030204" pitchFamily="18" charset="0"/>
                        <a:ea typeface="Calibri" panose="020F0502020204030204" pitchFamily="34" charset="0"/>
                        <a:cs typeface="Times New Roman" panose="02020603050405020304" pitchFamily="18" charset="0"/>
                      </a:rPr>
                      <m:t>=−100 . 5+1000=500</m:t>
                    </m:r>
                  </m:oMath>
                </a14:m>
                <a:r>
                  <a:rPr lang="vi-VN" sz="3700" dirty="0">
                    <a:effectLst/>
                    <a:ea typeface="Calibri" panose="020F0502020204030204" pitchFamily="34" charset="0"/>
                    <a:cs typeface="Times New Roman" panose="02020603050405020304" pitchFamily="18" charset="0"/>
                  </a:rPr>
                  <a:t> </a:t>
                </a:r>
                <a:endParaRPr lang="en-US" sz="3700" dirty="0">
                  <a:effectLs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vi-VN" sz="3700" dirty="0">
                    <a:effectLst/>
                    <a:ea typeface="Calibri" panose="020F0502020204030204" pitchFamily="34" charset="0"/>
                    <a:cs typeface="Times New Roman" panose="02020603050405020304" pitchFamily="18" charset="0"/>
                  </a:rPr>
                  <a:t>Vậy giá trị sổ sách của mỗi chiếc máy sau 5 năm sử dụng là 500 triệu đồng.</a:t>
                </a:r>
                <a:endParaRPr lang="en-US" sz="3700" dirty="0">
                  <a:effectLs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vi-VN" sz="3700" dirty="0">
                    <a:effectLst/>
                    <a:ea typeface="Calibri" panose="020F0502020204030204" pitchFamily="34" charset="0"/>
                    <a:cs typeface="Times New Roman" panose="02020603050405020304" pitchFamily="18" charset="0"/>
                  </a:rPr>
                  <a:t>c) Giá trị sổ sách của mỗi chiếc máy còn lại là 500 triệu đồng khi: </a:t>
                </a:r>
                <a:endParaRPr lang="en-US" sz="3700" dirty="0">
                  <a:effectLst/>
                  <a:ea typeface="Calibri" panose="020F0502020204030204" pitchFamily="34" charset="0"/>
                  <a:cs typeface="Times New Roman" panose="02020603050405020304" pitchFamily="18" charset="0"/>
                </a:endParaRPr>
              </a:p>
              <a:p>
                <a:pPr algn="ctr">
                  <a:lnSpc>
                    <a:spcPct val="150000"/>
                  </a:lnSpc>
                  <a:spcBef>
                    <a:spcPts val="300"/>
                  </a:spcBef>
                  <a:spcAft>
                    <a:spcPts val="300"/>
                  </a:spcAft>
                </a:pPr>
                <a14:m>
                  <m:oMath xmlns:m="http://schemas.openxmlformats.org/officeDocument/2006/math">
                    <m:r>
                      <a:rPr lang="vi-VN" sz="3700" i="1">
                        <a:effectLst/>
                        <a:latin typeface="Cambria Math" panose="02040503050406030204" pitchFamily="18" charset="0"/>
                        <a:ea typeface="Calibri" panose="020F0502020204030204" pitchFamily="34" charset="0"/>
                        <a:cs typeface="Times New Roman" panose="02020603050405020304" pitchFamily="18" charset="0"/>
                      </a:rPr>
                      <m:t>500=−100.</m:t>
                    </m:r>
                    <m:r>
                      <a:rPr lang="vi-VN" sz="3700" i="1">
                        <a:effectLst/>
                        <a:latin typeface="Cambria Math" panose="02040503050406030204" pitchFamily="18" charset="0"/>
                        <a:ea typeface="Calibri" panose="020F0502020204030204" pitchFamily="34" charset="0"/>
                        <a:cs typeface="Times New Roman" panose="02020603050405020304" pitchFamily="18" charset="0"/>
                      </a:rPr>
                      <m:t>𝑥</m:t>
                    </m:r>
                    <m:r>
                      <a:rPr lang="vi-VN" sz="3700" i="1">
                        <a:effectLst/>
                        <a:latin typeface="Cambria Math" panose="02040503050406030204" pitchFamily="18" charset="0"/>
                        <a:ea typeface="Calibri" panose="020F0502020204030204" pitchFamily="34" charset="0"/>
                        <a:cs typeface="Times New Roman" panose="02020603050405020304" pitchFamily="18" charset="0"/>
                      </a:rPr>
                      <m:t>+1000⟺</m:t>
                    </m:r>
                    <m:r>
                      <a:rPr lang="vi-VN" sz="3700" i="1">
                        <a:effectLst/>
                        <a:latin typeface="Cambria Math" panose="02040503050406030204" pitchFamily="18" charset="0"/>
                        <a:ea typeface="Calibri" panose="020F0502020204030204" pitchFamily="34" charset="0"/>
                        <a:cs typeface="Times New Roman" panose="02020603050405020304" pitchFamily="18" charset="0"/>
                      </a:rPr>
                      <m:t>𝑥</m:t>
                    </m:r>
                    <m:r>
                      <a:rPr lang="vi-VN" sz="3700" i="1">
                        <a:effectLst/>
                        <a:latin typeface="Cambria Math" panose="02040503050406030204" pitchFamily="18" charset="0"/>
                        <a:ea typeface="Calibri" panose="020F0502020204030204" pitchFamily="34" charset="0"/>
                        <a:cs typeface="Times New Roman" panose="02020603050405020304" pitchFamily="18" charset="0"/>
                      </a:rPr>
                      <m:t>=5</m:t>
                    </m:r>
                  </m:oMath>
                </a14:m>
                <a:r>
                  <a:rPr lang="vi-VN" sz="3700" dirty="0">
                    <a:effectLst/>
                    <a:ea typeface="Calibri" panose="020F0502020204030204" pitchFamily="34" charset="0"/>
                    <a:cs typeface="Times New Roman" panose="02020603050405020304" pitchFamily="18" charset="0"/>
                  </a:rPr>
                  <a:t> </a:t>
                </a:r>
                <a:endParaRPr lang="en-US" sz="3700" dirty="0">
                  <a:effectLs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vi-VN" sz="3700" dirty="0">
                    <a:effectLst/>
                    <a:ea typeface="Times New Roman" panose="02020603050405020304" pitchFamily="18" charset="0"/>
                    <a:cs typeface="Times New Roman" panose="02020603050405020304" pitchFamily="18" charset="0"/>
                  </a:rPr>
                  <a:t>Vậy sau 5 năm, giá trị sổ sách của mỗi chiếc máy còn lại là 500 triệu đồng.</a:t>
                </a:r>
                <a:endParaRPr lang="en-US" sz="3700" dirty="0">
                  <a:effectLst/>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33400" y="1638300"/>
                <a:ext cx="17221200" cy="8317662"/>
              </a:xfrm>
              <a:prstGeom prst="rect">
                <a:avLst/>
              </a:prstGeom>
              <a:blipFill>
                <a:blip r:embed="rId9"/>
                <a:stretch>
                  <a:fillRect l="-1133" r="-1097" b="-660"/>
                </a:stretch>
              </a:blipFill>
            </p:spPr>
            <p:txBody>
              <a:bodyPr/>
              <a:lstStyle/>
              <a:p>
                <a:r>
                  <a:rPr lang="en-US">
                    <a:noFill/>
                  </a:rPr>
                  <a:t> </a:t>
                </a:r>
              </a:p>
            </p:txBody>
          </p:sp>
        </mc:Fallback>
      </mc:AlternateContent>
    </p:spTree>
    <p:extLst>
      <p:ext uri="{BB962C8B-B14F-4D97-AF65-F5344CB8AC3E}">
        <p14:creationId xmlns:p14="http://schemas.microsoft.com/office/powerpoint/2010/main" val="2267139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2" dur="500"/>
                                        <p:tgtEl>
                                          <p:spTgt spid="4">
                                            <p:txEl>
                                              <p:pRg st="2" end="2"/>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wipe(down)">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wipe(up)">
                                      <p:cBhvr>
                                        <p:cTn id="35" dur="500"/>
                                        <p:tgtEl>
                                          <p:spTgt spid="4">
                                            <p:txEl>
                                              <p:pRg st="5" end="5"/>
                                            </p:txEl>
                                          </p:spTgt>
                                        </p:tgtEl>
                                      </p:cBhvr>
                                    </p:animEffect>
                                  </p:childTnLst>
                                </p:cTn>
                              </p:par>
                              <p:par>
                                <p:cTn id="36" presetID="22" presetClass="entr" presetSubtype="1" fill="hold" nodeType="with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Effect transition="in" filter="wipe(up)">
                                      <p:cBhvr>
                                        <p:cTn id="38" dur="500"/>
                                        <p:tgtEl>
                                          <p:spTgt spid="4">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Effect transition="in" filter="wipe(left)">
                                      <p:cBhvr>
                                        <p:cTn id="43"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B3"/>
        </a:solidFill>
        <a:effectLst/>
      </p:bgPr>
    </p:bg>
    <p:spTree>
      <p:nvGrpSpPr>
        <p:cNvPr id="1" name=""/>
        <p:cNvGrpSpPr/>
        <p:nvPr/>
      </p:nvGrpSpPr>
      <p:grpSpPr>
        <a:xfrm>
          <a:off x="0" y="0"/>
          <a:ext cx="0" cy="0"/>
          <a:chOff x="0" y="0"/>
          <a:chExt cx="0" cy="0"/>
        </a:xfrm>
      </p:grpSpPr>
      <p:pic>
        <p:nvPicPr>
          <p:cNvPr id="23" name="Picture 2"/>
          <p:cNvPicPr>
            <a:picLocks noChangeAspect="1"/>
          </p:cNvPicPr>
          <p:nvPr/>
        </p:nvPicPr>
        <p:blipFill>
          <a:blip r:embed="rId6">
            <a:alphaModFix amt="69000"/>
          </a:blip>
          <a:srcRect t="7812" b="7812"/>
          <a:stretch>
            <a:fillRect/>
          </a:stretch>
        </p:blipFill>
        <p:spPr>
          <a:xfrm>
            <a:off x="0" y="0"/>
            <a:ext cx="18288000" cy="10287000"/>
          </a:xfrm>
          <a:prstGeom prst="rect">
            <a:avLst/>
          </a:prstGeom>
        </p:spPr>
      </p:pic>
      <p:sp>
        <p:nvSpPr>
          <p:cNvPr id="7" name="TextBox 9"/>
          <p:cNvSpPr txBox="1"/>
          <p:nvPr/>
        </p:nvSpPr>
        <p:spPr>
          <a:xfrm>
            <a:off x="5349221" y="639514"/>
            <a:ext cx="7594111" cy="846386"/>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Câu</a:t>
            </a:r>
            <a:r>
              <a:rPr kumimoji="0" lang="en-US" sz="55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 hỏi trắc nghiệm</a:t>
            </a:r>
          </a:p>
        </p:txBody>
      </p:sp>
      <p:sp>
        <p:nvSpPr>
          <p:cNvPr id="8" name="Rectangle 7"/>
          <p:cNvSpPr/>
          <p:nvPr/>
        </p:nvSpPr>
        <p:spPr>
          <a:xfrm>
            <a:off x="457200" y="1829105"/>
            <a:ext cx="17373599" cy="3508653"/>
          </a:xfrm>
          <a:prstGeom prst="rect">
            <a:avLst/>
          </a:prstGeom>
        </p:spPr>
        <p:txBody>
          <a:bodyPr wrap="square">
            <a:spAutoFit/>
          </a:bodyPr>
          <a:lstStyle/>
          <a:p>
            <a:pPr lvl="0" algn="just">
              <a:lnSpc>
                <a:spcPct val="150000"/>
              </a:lnSpc>
            </a:pPr>
            <a:r>
              <a:rPr lang="vi-VN" sz="3700" b="1" dirty="0">
                <a:solidFill>
                  <a:prstClr val="black"/>
                </a:solidFill>
                <a:ea typeface="Arial" panose="020B0604020202020204" pitchFamily="34" charset="0"/>
                <a:cs typeface="Arial" panose="020B0604020202020204" pitchFamily="34" charset="0"/>
              </a:rPr>
              <a:t>Câu 1. </a:t>
            </a:r>
            <a:r>
              <a:rPr lang="vi-VN" sz="3700" dirty="0">
                <a:solidFill>
                  <a:prstClr val="black"/>
                </a:solidFill>
                <a:ea typeface="Arial" panose="020B0604020202020204" pitchFamily="34" charset="0"/>
                <a:cs typeface="Arial" panose="020B0604020202020204" pitchFamily="34" charset="0"/>
              </a:rPr>
              <a:t>Một chiếc tủ lạnh loại 250 lít của hãng A, có sông suất 1,5Kwh/ngày với giá</a:t>
            </a:r>
          </a:p>
          <a:p>
            <a:pPr lvl="0" algn="just">
              <a:lnSpc>
                <a:spcPct val="150000"/>
              </a:lnSpc>
            </a:pPr>
            <a:r>
              <a:rPr lang="vi-VN" sz="3700" dirty="0">
                <a:solidFill>
                  <a:prstClr val="black"/>
                </a:solidFill>
                <a:ea typeface="Arial" panose="020B0604020202020204" pitchFamily="34" charset="0"/>
                <a:cs typeface="Arial" panose="020B0604020202020204" pitchFamily="34" charset="0"/>
              </a:rPr>
              <a:t>5 500 000 đồng và dự định sẽ sử dụng nó trong vòng 15 năm. Giả sử trong quá trình sử dụng, một tháng có 30 ngày và giá điện là 2000 đồng/1Kwh. </a:t>
            </a:r>
          </a:p>
          <a:p>
            <a:pPr lvl="0" algn="just">
              <a:lnSpc>
                <a:spcPct val="150000"/>
              </a:lnSpc>
            </a:pPr>
            <a:r>
              <a:rPr lang="vi-VN" sz="3700" dirty="0">
                <a:solidFill>
                  <a:prstClr val="black"/>
                </a:solidFill>
                <a:ea typeface="Arial" panose="020B0604020202020204" pitchFamily="34" charset="0"/>
                <a:cs typeface="Arial" panose="020B0604020202020204" pitchFamily="34" charset="0"/>
              </a:rPr>
              <a:t>Số tiền điện phải trả hằng tháng cho chiếc tủ lạnh này là bao nhiêu?</a:t>
            </a:r>
          </a:p>
        </p:txBody>
      </p:sp>
      <p:sp>
        <p:nvSpPr>
          <p:cNvPr id="10" name="Flowchart: Terminator 6"/>
          <p:cNvSpPr/>
          <p:nvPr/>
        </p:nvSpPr>
        <p:spPr>
          <a:xfrm>
            <a:off x="1600200" y="5882212"/>
            <a:ext cx="5867400" cy="1613685"/>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0710405" y="8116550"/>
            <a:ext cx="5830193" cy="156547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2" name="Flowchart: Terminator 6"/>
          <p:cNvSpPr/>
          <p:nvPr/>
        </p:nvSpPr>
        <p:spPr>
          <a:xfrm>
            <a:off x="1600199" y="8116550"/>
            <a:ext cx="5867401" cy="159895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711434" y="5882212"/>
            <a:ext cx="5829308" cy="159895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14" name="Rectangle 13"/>
              <p:cNvSpPr/>
              <p:nvPr/>
            </p:nvSpPr>
            <p:spPr>
              <a:xfrm>
                <a:off x="11827414" y="6157589"/>
                <a:ext cx="3596177" cy="1028102"/>
              </a:xfrm>
              <a:prstGeom prst="rect">
                <a:avLst/>
              </a:prstGeom>
            </p:spPr>
            <p:txBody>
              <a:bodyPr wrap="none">
                <a:spAutoFit/>
              </a:bodyPr>
              <a:lstStyle/>
              <a:p>
                <a:pPr marR="30480" lvl="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C</m:t>
                      </m:r>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 90 000 đồ</m:t>
                      </m:r>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ng</m:t>
                      </m:r>
                    </m:oMath>
                  </m:oMathPara>
                </a14:m>
                <a:endParaRPr kumimoji="0" lang="en-US" sz="37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1827414" y="6157589"/>
                <a:ext cx="3596177" cy="102810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2725457" y="6172324"/>
                <a:ext cx="3568926" cy="1028102"/>
              </a:xfrm>
              <a:prstGeom prst="rect">
                <a:avLst/>
              </a:prstGeom>
            </p:spPr>
            <p:txBody>
              <a:bodyPr wrap="none">
                <a:spAutoFit/>
              </a:bodyPr>
              <a:lstStyle/>
              <a:p>
                <a:pPr marR="30480" lvl="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A</m:t>
                      </m:r>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 50 000 đồ</m:t>
                      </m:r>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ng</m:t>
                      </m:r>
                    </m:oMath>
                  </m:oMathPara>
                </a14:m>
                <a:endParaRPr kumimoji="0" lang="en-US" sz="37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2725457" y="6172324"/>
                <a:ext cx="3568926" cy="102810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725457" y="8382597"/>
                <a:ext cx="3568926" cy="1028102"/>
              </a:xfrm>
              <a:prstGeom prst="rect">
                <a:avLst/>
              </a:prstGeom>
            </p:spPr>
            <p:txBody>
              <a:bodyPr wrap="none">
                <a:spAutoFit/>
              </a:bodyPr>
              <a:lstStyle/>
              <a:p>
                <a:pPr marR="30480" lvl="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B</m:t>
                      </m:r>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 60 000 đồ</m:t>
                      </m:r>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ng</m:t>
                      </m:r>
                    </m:oMath>
                  </m:oMathPara>
                </a14:m>
                <a:endParaRPr kumimoji="0" lang="en-US" sz="37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725457" y="8382597"/>
                <a:ext cx="3568926" cy="102810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1854459" y="8364916"/>
                <a:ext cx="3596177" cy="1028102"/>
              </a:xfrm>
              <a:prstGeom prst="rect">
                <a:avLst/>
              </a:prstGeom>
            </p:spPr>
            <p:txBody>
              <a:bodyPr wrap="none">
                <a:spAutoFit/>
              </a:bodyPr>
              <a:lstStyle/>
              <a:p>
                <a:pPr marR="30480" lvl="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D</m:t>
                      </m:r>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 80 000 đồ</m:t>
                      </m:r>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ng</m:t>
                      </m:r>
                    </m:oMath>
                  </m:oMathPara>
                </a14:m>
                <a:endParaRPr kumimoji="0" lang="en-US" sz="37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11854459" y="8364916"/>
                <a:ext cx="3596177" cy="1028102"/>
              </a:xfrm>
              <a:prstGeom prst="rect">
                <a:avLst/>
              </a:prstGeom>
              <a:blipFill>
                <a:blip r:embed="rId10"/>
                <a:stretch>
                  <a:fillRect/>
                </a:stretch>
              </a:blipFill>
            </p:spPr>
            <p:txBody>
              <a:bodyPr/>
              <a:lstStyle/>
              <a:p>
                <a:r>
                  <a:rPr lang="en-US">
                    <a:noFill/>
                  </a:rPr>
                  <a:t> </a:t>
                </a:r>
              </a:p>
            </p:txBody>
          </p:sp>
        </mc:Fallback>
      </mc:AlternateContent>
      <p:pic>
        <p:nvPicPr>
          <p:cNvPr id="18"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11"/>
          <a:stretch>
            <a:fillRect/>
          </a:stretch>
        </p:blipFill>
        <p:spPr>
          <a:xfrm>
            <a:off x="-1808112" y="851874"/>
            <a:ext cx="914400" cy="914400"/>
          </a:xfrm>
          <a:prstGeom prst="rect">
            <a:avLst/>
          </a:prstGeom>
        </p:spPr>
      </p:pic>
      <p:pic>
        <p:nvPicPr>
          <p:cNvPr id="19"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828165" y="2319010"/>
            <a:ext cx="914400" cy="914400"/>
          </a:xfrm>
          <a:prstGeom prst="rect">
            <a:avLst/>
          </a:prstGeom>
        </p:spPr>
      </p:pic>
      <p:pic>
        <p:nvPicPr>
          <p:cNvPr id="20"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808112" y="3786146"/>
            <a:ext cx="914400" cy="914400"/>
          </a:xfrm>
          <a:prstGeom prst="rect">
            <a:avLst/>
          </a:prstGeom>
        </p:spPr>
      </p:pic>
      <p:pic>
        <p:nvPicPr>
          <p:cNvPr id="21"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775068" y="5303669"/>
            <a:ext cx="914400" cy="914400"/>
          </a:xfrm>
          <a:prstGeom prst="rect">
            <a:avLst/>
          </a:prstGeom>
        </p:spPr>
      </p:pic>
    </p:spTree>
    <p:extLst>
      <p:ext uri="{BB962C8B-B14F-4D97-AF65-F5344CB8AC3E}">
        <p14:creationId xmlns:p14="http://schemas.microsoft.com/office/powerpoint/2010/main" val="1050706815"/>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500"/>
                                        <p:tgtEl>
                                          <p:spTgt spid="8"/>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anim calcmode="lin" valueType="num">
                                      <p:cBhvr>
                                        <p:cTn id="19" dur="500" fill="hold"/>
                                        <p:tgtEl>
                                          <p:spTgt spid="10"/>
                                        </p:tgtEl>
                                        <p:attrNameLst>
                                          <p:attrName>ppt_x</p:attrName>
                                        </p:attrNameLst>
                                      </p:cBhvr>
                                      <p:tavLst>
                                        <p:tav tm="0">
                                          <p:val>
                                            <p:strVal val="#ppt_x"/>
                                          </p:val>
                                        </p:tav>
                                        <p:tav tm="100000">
                                          <p:val>
                                            <p:strVal val="#ppt_x"/>
                                          </p:val>
                                        </p:tav>
                                      </p:tavLst>
                                    </p:anim>
                                    <p:anim calcmode="lin" valueType="num">
                                      <p:cBhvr>
                                        <p:cTn id="20" dur="5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anim calcmode="lin" valueType="num">
                                      <p:cBhvr>
                                        <p:cTn id="24" dur="500" fill="hold"/>
                                        <p:tgtEl>
                                          <p:spTgt spid="15"/>
                                        </p:tgtEl>
                                        <p:attrNameLst>
                                          <p:attrName>ppt_x</p:attrName>
                                        </p:attrNameLst>
                                      </p:cBhvr>
                                      <p:tavLst>
                                        <p:tav tm="0">
                                          <p:val>
                                            <p:strVal val="#ppt_x"/>
                                          </p:val>
                                        </p:tav>
                                        <p:tav tm="100000">
                                          <p:val>
                                            <p:strVal val="#ppt_x"/>
                                          </p:val>
                                        </p:tav>
                                      </p:tavLst>
                                    </p:anim>
                                    <p:anim calcmode="lin" valueType="num">
                                      <p:cBhvr>
                                        <p:cTn id="25" dur="500" fill="hold"/>
                                        <p:tgtEl>
                                          <p:spTgt spid="15"/>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anim calcmode="lin" valueType="num">
                                      <p:cBhvr>
                                        <p:cTn id="30" dur="500" fill="hold"/>
                                        <p:tgtEl>
                                          <p:spTgt spid="12"/>
                                        </p:tgtEl>
                                        <p:attrNameLst>
                                          <p:attrName>ppt_x</p:attrName>
                                        </p:attrNameLst>
                                      </p:cBhvr>
                                      <p:tavLst>
                                        <p:tav tm="0">
                                          <p:val>
                                            <p:strVal val="#ppt_x"/>
                                          </p:val>
                                        </p:tav>
                                        <p:tav tm="100000">
                                          <p:val>
                                            <p:strVal val="#ppt_x"/>
                                          </p:val>
                                        </p:tav>
                                      </p:tavLst>
                                    </p:anim>
                                    <p:anim calcmode="lin" valueType="num">
                                      <p:cBhvr>
                                        <p:cTn id="31" dur="5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anim calcmode="lin" valueType="num">
                                      <p:cBhvr>
                                        <p:cTn id="35" dur="500" fill="hold"/>
                                        <p:tgtEl>
                                          <p:spTgt spid="16"/>
                                        </p:tgtEl>
                                        <p:attrNameLst>
                                          <p:attrName>ppt_x</p:attrName>
                                        </p:attrNameLst>
                                      </p:cBhvr>
                                      <p:tavLst>
                                        <p:tav tm="0">
                                          <p:val>
                                            <p:strVal val="#ppt_x"/>
                                          </p:val>
                                        </p:tav>
                                        <p:tav tm="100000">
                                          <p:val>
                                            <p:strVal val="#ppt_x"/>
                                          </p:val>
                                        </p:tav>
                                      </p:tavLst>
                                    </p:anim>
                                    <p:anim calcmode="lin" valueType="num">
                                      <p:cBhvr>
                                        <p:cTn id="36" dur="500" fill="hold"/>
                                        <p:tgtEl>
                                          <p:spTgt spid="16"/>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42"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anim calcmode="lin" valueType="num">
                                      <p:cBhvr>
                                        <p:cTn id="41" dur="500" fill="hold"/>
                                        <p:tgtEl>
                                          <p:spTgt spid="13"/>
                                        </p:tgtEl>
                                        <p:attrNameLst>
                                          <p:attrName>ppt_x</p:attrName>
                                        </p:attrNameLst>
                                      </p:cBhvr>
                                      <p:tavLst>
                                        <p:tav tm="0">
                                          <p:val>
                                            <p:strVal val="#ppt_x"/>
                                          </p:val>
                                        </p:tav>
                                        <p:tav tm="100000">
                                          <p:val>
                                            <p:strVal val="#ppt_x"/>
                                          </p:val>
                                        </p:tav>
                                      </p:tavLst>
                                    </p:anim>
                                    <p:anim calcmode="lin" valueType="num">
                                      <p:cBhvr>
                                        <p:cTn id="42" dur="500" fill="hold"/>
                                        <p:tgtEl>
                                          <p:spTgt spid="13"/>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anim calcmode="lin" valueType="num">
                                      <p:cBhvr>
                                        <p:cTn id="46" dur="500" fill="hold"/>
                                        <p:tgtEl>
                                          <p:spTgt spid="14"/>
                                        </p:tgtEl>
                                        <p:attrNameLst>
                                          <p:attrName>ppt_x</p:attrName>
                                        </p:attrNameLst>
                                      </p:cBhvr>
                                      <p:tavLst>
                                        <p:tav tm="0">
                                          <p:val>
                                            <p:strVal val="#ppt_x"/>
                                          </p:val>
                                        </p:tav>
                                        <p:tav tm="100000">
                                          <p:val>
                                            <p:strVal val="#ppt_x"/>
                                          </p:val>
                                        </p:tav>
                                      </p:tavLst>
                                    </p:anim>
                                    <p:anim calcmode="lin" valueType="num">
                                      <p:cBhvr>
                                        <p:cTn id="47" dur="500" fill="hold"/>
                                        <p:tgtEl>
                                          <p:spTgt spid="14"/>
                                        </p:tgtEl>
                                        <p:attrNameLst>
                                          <p:attrName>ppt_y</p:attrName>
                                        </p:attrNameLst>
                                      </p:cBhvr>
                                      <p:tavLst>
                                        <p:tav tm="0">
                                          <p:val>
                                            <p:strVal val="#ppt_y+.1"/>
                                          </p:val>
                                        </p:tav>
                                        <p:tav tm="100000">
                                          <p:val>
                                            <p:strVal val="#ppt_y"/>
                                          </p:val>
                                        </p:tav>
                                      </p:tavLst>
                                    </p:anim>
                                  </p:childTnLst>
                                </p:cTn>
                              </p:par>
                            </p:childTnLst>
                          </p:cTn>
                        </p:par>
                        <p:par>
                          <p:cTn id="48" fill="hold">
                            <p:stCondLst>
                              <p:cond delay="2000"/>
                            </p:stCondLst>
                            <p:childTnLst>
                              <p:par>
                                <p:cTn id="49" presetID="42" presetClass="entr" presetSubtype="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anim calcmode="lin" valueType="num">
                                      <p:cBhvr>
                                        <p:cTn id="52" dur="500" fill="hold"/>
                                        <p:tgtEl>
                                          <p:spTgt spid="11"/>
                                        </p:tgtEl>
                                        <p:attrNameLst>
                                          <p:attrName>ppt_x</p:attrName>
                                        </p:attrNameLst>
                                      </p:cBhvr>
                                      <p:tavLst>
                                        <p:tav tm="0">
                                          <p:val>
                                            <p:strVal val="#ppt_x"/>
                                          </p:val>
                                        </p:tav>
                                        <p:tav tm="100000">
                                          <p:val>
                                            <p:strVal val="#ppt_x"/>
                                          </p:val>
                                        </p:tav>
                                      </p:tavLst>
                                    </p:anim>
                                    <p:anim calcmode="lin" valueType="num">
                                      <p:cBhvr>
                                        <p:cTn id="53" dur="500" fill="hold"/>
                                        <p:tgtEl>
                                          <p:spTgt spid="1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anim calcmode="lin" valueType="num">
                                      <p:cBhvr>
                                        <p:cTn id="57" dur="500" fill="hold"/>
                                        <p:tgtEl>
                                          <p:spTgt spid="17"/>
                                        </p:tgtEl>
                                        <p:attrNameLst>
                                          <p:attrName>ppt_x</p:attrName>
                                        </p:attrNameLst>
                                      </p:cBhvr>
                                      <p:tavLst>
                                        <p:tav tm="0">
                                          <p:val>
                                            <p:strVal val="#ppt_x"/>
                                          </p:val>
                                        </p:tav>
                                        <p:tav tm="100000">
                                          <p:val>
                                            <p:strVal val="#ppt_x"/>
                                          </p:val>
                                        </p:tav>
                                      </p:tavLst>
                                    </p:anim>
                                    <p:anim calcmode="lin" valueType="num">
                                      <p:cBhvr>
                                        <p:cTn id="58"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9" restart="whenNotActive" fill="hold" evtFilter="cancelBubble" nodeType="interactiveSeq">
                <p:stCondLst>
                  <p:cond evt="onClick" delay="0">
                    <p:tgtEl>
                      <p:spTgt spid="10"/>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000" fill="hold"/>
                                        <p:tgtEl>
                                          <p:spTgt spid="10"/>
                                        </p:tgtEl>
                                        <p:attrNameLst>
                                          <p:attrName>fillcolor</p:attrName>
                                        </p:attrNameLst>
                                      </p:cBhvr>
                                      <p:to>
                                        <a:srgbClr val="FF0000"/>
                                      </p:to>
                                    </p:animClr>
                                    <p:set>
                                      <p:cBhvr>
                                        <p:cTn id="64" dur="2000" fill="hold"/>
                                        <p:tgtEl>
                                          <p:spTgt spid="10"/>
                                        </p:tgtEl>
                                        <p:attrNameLst>
                                          <p:attrName>fill.type</p:attrName>
                                        </p:attrNameLst>
                                      </p:cBhvr>
                                      <p:to>
                                        <p:strVal val="solid"/>
                                      </p:to>
                                    </p:set>
                                    <p:set>
                                      <p:cBhvr>
                                        <p:cTn id="65" dur="2000" fill="hold"/>
                                        <p:tgtEl>
                                          <p:spTgt spid="10"/>
                                        </p:tgtEl>
                                        <p:attrNameLst>
                                          <p:attrName>fill.on</p:attrName>
                                        </p:attrNameLst>
                                      </p:cBhvr>
                                      <p:to>
                                        <p:strVal val="true"/>
                                      </p:to>
                                    </p:set>
                                  </p:childTnLst>
                                </p:cTn>
                              </p:par>
                              <p:par>
                                <p:cTn id="66" presetID="1" presetClass="mediacall" presetSubtype="0" fill="hold" nodeType="withEffect">
                                  <p:stCondLst>
                                    <p:cond delay="0"/>
                                  </p:stCondLst>
                                  <p:childTnLst>
                                    <p:cmd type="call" cmd="playFrom(0.0)">
                                      <p:cBhvr>
                                        <p:cTn id="67" dur="2992" fill="hold"/>
                                        <p:tgtEl>
                                          <p:spTgt spid="21"/>
                                        </p:tgtEl>
                                      </p:cBhvr>
                                    </p:cmd>
                                  </p:childTnLst>
                                </p:cTn>
                              </p:par>
                            </p:childTnLst>
                          </p:cTn>
                        </p:par>
                      </p:childTnLst>
                    </p:cTn>
                  </p:par>
                </p:childTnLst>
              </p:cTn>
              <p:nextCondLst>
                <p:cond evt="onClick" delay="0">
                  <p:tgtEl>
                    <p:spTgt spid="10"/>
                  </p:tgtEl>
                </p:cond>
              </p:nextCondLst>
            </p:seq>
            <p:seq concurrent="1" nextAc="seek">
              <p:cTn id="68" restart="whenNotActive" fill="hold" evtFilter="cancelBubble" nodeType="interactiveSeq">
                <p:stCondLst>
                  <p:cond evt="onClick" delay="0">
                    <p:tgtEl>
                      <p:spTgt spid="11"/>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1500" fill="hold"/>
                                        <p:tgtEl>
                                          <p:spTgt spid="11"/>
                                        </p:tgtEl>
                                        <p:attrNameLst>
                                          <p:attrName>fillcolor</p:attrName>
                                        </p:attrNameLst>
                                      </p:cBhvr>
                                      <p:to>
                                        <a:srgbClr val="FF0000"/>
                                      </p:to>
                                    </p:animClr>
                                    <p:set>
                                      <p:cBhvr>
                                        <p:cTn id="73" dur="1500" fill="hold"/>
                                        <p:tgtEl>
                                          <p:spTgt spid="11"/>
                                        </p:tgtEl>
                                        <p:attrNameLst>
                                          <p:attrName>fill.type</p:attrName>
                                        </p:attrNameLst>
                                      </p:cBhvr>
                                      <p:to>
                                        <p:strVal val="solid"/>
                                      </p:to>
                                    </p:set>
                                    <p:set>
                                      <p:cBhvr>
                                        <p:cTn id="74" dur="1500" fill="hold"/>
                                        <p:tgtEl>
                                          <p:spTgt spid="1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992" fill="hold"/>
                                        <p:tgtEl>
                                          <p:spTgt spid="20"/>
                                        </p:tgtEl>
                                      </p:cBhvr>
                                    </p:cmd>
                                  </p:childTnLst>
                                </p:cTn>
                              </p:par>
                            </p:childTnLst>
                          </p:cTn>
                        </p:par>
                      </p:childTnLst>
                    </p:cTn>
                  </p:par>
                </p:childTnLst>
              </p:cTn>
              <p:nextCondLst>
                <p:cond evt="onClick" delay="0">
                  <p:tgtEl>
                    <p:spTgt spid="11"/>
                  </p:tgtEl>
                </p:cond>
              </p:nextCondLst>
            </p:seq>
            <p:seq concurrent="1" nextAc="seek">
              <p:cTn id="77" restart="whenNotActive" fill="hold" evtFilter="cancelBubble" nodeType="interactiveSeq">
                <p:stCondLst>
                  <p:cond evt="onClick" delay="0">
                    <p:tgtEl>
                      <p:spTgt spid="12"/>
                    </p:tgtEl>
                  </p:cond>
                </p:stCondLst>
                <p:endSync evt="end" delay="0">
                  <p:rtn val="all"/>
                </p:endSync>
                <p:childTnLst>
                  <p:par>
                    <p:cTn id="78" fill="hold">
                      <p:stCondLst>
                        <p:cond delay="0"/>
                      </p:stCondLst>
                      <p:childTnLst>
                        <p:par>
                          <p:cTn id="79" fill="hold">
                            <p:stCondLst>
                              <p:cond delay="0"/>
                            </p:stCondLst>
                            <p:childTnLst>
                              <p:par>
                                <p:cTn id="80" presetID="1" presetClass="emph" presetSubtype="2" fill="hold" nodeType="clickEffect">
                                  <p:stCondLst>
                                    <p:cond delay="0"/>
                                  </p:stCondLst>
                                  <p:childTnLst>
                                    <p:animClr clrSpc="rgb" dir="cw">
                                      <p:cBhvr>
                                        <p:cTn id="81" dur="2000" fill="hold"/>
                                        <p:tgtEl>
                                          <p:spTgt spid="12"/>
                                        </p:tgtEl>
                                        <p:attrNameLst>
                                          <p:attrName>fillcolor</p:attrName>
                                        </p:attrNameLst>
                                      </p:cBhvr>
                                      <p:to>
                                        <a:srgbClr val="FF0000"/>
                                      </p:to>
                                    </p:animClr>
                                    <p:set>
                                      <p:cBhvr>
                                        <p:cTn id="82" dur="2000" fill="hold"/>
                                        <p:tgtEl>
                                          <p:spTgt spid="12"/>
                                        </p:tgtEl>
                                        <p:attrNameLst>
                                          <p:attrName>fill.type</p:attrName>
                                        </p:attrNameLst>
                                      </p:cBhvr>
                                      <p:to>
                                        <p:strVal val="solid"/>
                                      </p:to>
                                    </p:set>
                                    <p:set>
                                      <p:cBhvr>
                                        <p:cTn id="83" dur="2000" fill="hold"/>
                                        <p:tgtEl>
                                          <p:spTgt spid="12"/>
                                        </p:tgtEl>
                                        <p:attrNameLst>
                                          <p:attrName>fill.on</p:attrName>
                                        </p:attrNameLst>
                                      </p:cBhvr>
                                      <p:to>
                                        <p:strVal val="true"/>
                                      </p:to>
                                    </p:set>
                                  </p:childTnLst>
                                </p:cTn>
                              </p:par>
                              <p:par>
                                <p:cTn id="84" presetID="1" presetClass="mediacall" presetSubtype="0" fill="hold" nodeType="withEffect">
                                  <p:stCondLst>
                                    <p:cond delay="0"/>
                                  </p:stCondLst>
                                  <p:childTnLst>
                                    <p:cmd type="call" cmd="playFrom(0.0)">
                                      <p:cBhvr>
                                        <p:cTn id="85" dur="2992" fill="hold"/>
                                        <p:tgtEl>
                                          <p:spTgt spid="19"/>
                                        </p:tgtEl>
                                      </p:cBhvr>
                                    </p:cmd>
                                  </p:childTnLst>
                                </p:cTn>
                              </p:par>
                            </p:childTnLst>
                          </p:cTn>
                        </p:par>
                      </p:childTnLst>
                    </p:cTn>
                  </p:par>
                </p:childTnLst>
              </p:cTn>
              <p:nextCondLst>
                <p:cond evt="onClick" delay="0">
                  <p:tgtEl>
                    <p:spTgt spid="12"/>
                  </p:tgtEl>
                </p:cond>
              </p:nextCondLst>
            </p:seq>
            <p:seq concurrent="1" nextAc="seek">
              <p:cTn id="86" restart="whenNotActive" fill="hold" evtFilter="cancelBubble" nodeType="interactiveSeq">
                <p:stCondLst>
                  <p:cond evt="onClick" delay="0">
                    <p:tgtEl>
                      <p:spTgt spid="13"/>
                    </p:tgtEl>
                  </p:cond>
                </p:stCondLst>
                <p:endSync evt="end" delay="0">
                  <p:rtn val="all"/>
                </p:endSync>
                <p:childTnLst>
                  <p:par>
                    <p:cTn id="87" fill="hold">
                      <p:stCondLst>
                        <p:cond delay="0"/>
                      </p:stCondLst>
                      <p:childTnLst>
                        <p:par>
                          <p:cTn id="88" fill="hold">
                            <p:stCondLst>
                              <p:cond delay="0"/>
                            </p:stCondLst>
                            <p:childTnLst>
                              <p:par>
                                <p:cTn id="89" presetID="3" presetClass="mediacall" presetSubtype="0" fill="hold" nodeType="withEffect">
                                  <p:stCondLst>
                                    <p:cond delay="0"/>
                                  </p:stCondLst>
                                  <p:childTnLst>
                                    <p:cmd type="call" cmd="stop">
                                      <p:cBhvr>
                                        <p:cTn id="90" dur="1" fill="hold"/>
                                        <p:tgtEl>
                                          <p:spTgt spid="18"/>
                                        </p:tgtEl>
                                      </p:cBhvr>
                                    </p:cmd>
                                  </p:childTnLst>
                                </p:cTn>
                              </p:par>
                              <p:par>
                                <p:cTn id="91" presetID="3" presetClass="mediacall" presetSubtype="0" fill="hold" nodeType="withEffect">
                                  <p:stCondLst>
                                    <p:cond delay="0"/>
                                  </p:stCondLst>
                                  <p:childTnLst>
                                    <p:cmd type="call" cmd="stop">
                                      <p:cBhvr>
                                        <p:cTn id="92" dur="1" fill="hold"/>
                                        <p:tgtEl>
                                          <p:spTgt spid="18"/>
                                        </p:tgtEl>
                                      </p:cBhvr>
                                    </p:cmd>
                                  </p:childTnLst>
                                </p:cTn>
                              </p:par>
                              <p:par>
                                <p:cTn id="93" presetID="3" presetClass="mediacall" presetSubtype="0" fill="hold" nodeType="withEffect">
                                  <p:stCondLst>
                                    <p:cond delay="0"/>
                                  </p:stCondLst>
                                  <p:childTnLst>
                                    <p:cmd type="call" cmd="stop">
                                      <p:cBhvr>
                                        <p:cTn id="94" dur="1" fill="hold"/>
                                        <p:tgtEl>
                                          <p:spTgt spid="18"/>
                                        </p:tgtEl>
                                      </p:cBhvr>
                                    </p:cmd>
                                  </p:childTnLst>
                                </p:cTn>
                              </p:par>
                              <p:par>
                                <p:cTn id="95" presetID="2" presetClass="mediacall" presetSubtype="0" fill="hold" nodeType="withEffect">
                                  <p:stCondLst>
                                    <p:cond delay="0"/>
                                  </p:stCondLst>
                                  <p:childTnLst>
                                    <p:cmd type="call" cmd="togglePause">
                                      <p:cBhvr>
                                        <p:cTn id="96" dur="1" fill="hold"/>
                                        <p:tgtEl>
                                          <p:spTgt spid="18"/>
                                        </p:tgtEl>
                                      </p:cBhvr>
                                    </p:cmd>
                                  </p:childTnLst>
                                </p:cTn>
                              </p:par>
                              <p:par>
                                <p:cTn id="97" presetID="1" presetClass="emph" presetSubtype="2" fill="hold" nodeType="withEffect">
                                  <p:stCondLst>
                                    <p:cond delay="0"/>
                                  </p:stCondLst>
                                  <p:childTnLst>
                                    <p:animClr clrSpc="rgb" dir="cw">
                                      <p:cBhvr>
                                        <p:cTn id="98" dur="2000" fill="hold"/>
                                        <p:tgtEl>
                                          <p:spTgt spid="13"/>
                                        </p:tgtEl>
                                        <p:attrNameLst>
                                          <p:attrName>fillcolor</p:attrName>
                                        </p:attrNameLst>
                                      </p:cBhvr>
                                      <p:to>
                                        <a:srgbClr val="A8D08D"/>
                                      </p:to>
                                    </p:animClr>
                                    <p:set>
                                      <p:cBhvr>
                                        <p:cTn id="99" dur="2000" fill="hold"/>
                                        <p:tgtEl>
                                          <p:spTgt spid="13"/>
                                        </p:tgtEl>
                                        <p:attrNameLst>
                                          <p:attrName>fill.type</p:attrName>
                                        </p:attrNameLst>
                                      </p:cBhvr>
                                      <p:to>
                                        <p:strVal val="solid"/>
                                      </p:to>
                                    </p:set>
                                    <p:set>
                                      <p:cBhvr>
                                        <p:cTn id="100"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audio>
              <p:cMediaNode vol="80000">
                <p:cTn id="101" fill="hold" display="0">
                  <p:stCondLst>
                    <p:cond delay="indefinite"/>
                  </p:stCondLst>
                  <p:endCondLst>
                    <p:cond evt="onStopAudio" delay="0">
                      <p:tgtEl>
                        <p:sldTgt/>
                      </p:tgtEl>
                    </p:cond>
                  </p:endCondLst>
                </p:cTn>
                <p:tgtEl>
                  <p:spTgt spid="18"/>
                </p:tgtEl>
              </p:cMediaNode>
            </p:audio>
            <p:audio>
              <p:cMediaNode vol="80000">
                <p:cTn id="102" fill="hold" display="0">
                  <p:stCondLst>
                    <p:cond delay="indefinite"/>
                  </p:stCondLst>
                  <p:endCondLst>
                    <p:cond evt="onStopAudio" delay="0">
                      <p:tgtEl>
                        <p:sldTgt/>
                      </p:tgtEl>
                    </p:cond>
                  </p:endCondLst>
                </p:cTn>
                <p:tgtEl>
                  <p:spTgt spid="19"/>
                </p:tgtEl>
              </p:cMediaNode>
            </p:audio>
            <p:audio>
              <p:cMediaNode vol="80000">
                <p:cTn id="103" fill="hold" display="0">
                  <p:stCondLst>
                    <p:cond delay="indefinite"/>
                  </p:stCondLst>
                  <p:endCondLst>
                    <p:cond evt="onStopAudio" delay="0">
                      <p:tgtEl>
                        <p:sldTgt/>
                      </p:tgtEl>
                    </p:cond>
                  </p:endCondLst>
                </p:cTn>
                <p:tgtEl>
                  <p:spTgt spid="20"/>
                </p:tgtEl>
              </p:cMediaNode>
            </p:audio>
            <p:audio>
              <p:cMediaNode vol="80000">
                <p:cTn id="104" fill="hold" display="0">
                  <p:stCondLst>
                    <p:cond delay="indefinite"/>
                  </p:stCondLst>
                  <p:endCondLst>
                    <p:cond evt="onStopAudio" delay="0">
                      <p:tgtEl>
                        <p:sldTgt/>
                      </p:tgtEl>
                    </p:cond>
                  </p:endCondLst>
                </p:cTn>
                <p:tgtEl>
                  <p:spTgt spid="21"/>
                </p:tgtEl>
              </p:cMediaNode>
            </p:audio>
          </p:childTnLst>
        </p:cTn>
      </p:par>
    </p:tnLst>
    <p:bldLst>
      <p:bldP spid="7" grpId="0"/>
      <p:bldP spid="8" grpId="0"/>
      <p:bldP spid="10" grpId="0" animBg="1"/>
      <p:bldP spid="11" grpId="0" animBg="1"/>
      <p:bldP spid="12" grpId="0" animBg="1"/>
      <p:bldP spid="13" grpId="0" animBg="1"/>
      <p:bldP spid="14" grpId="0"/>
      <p:bldP spid="15"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B3"/>
        </a:solidFill>
        <a:effectLst/>
      </p:bgPr>
    </p:bg>
    <p:spTree>
      <p:nvGrpSpPr>
        <p:cNvPr id="1" name=""/>
        <p:cNvGrpSpPr/>
        <p:nvPr/>
      </p:nvGrpSpPr>
      <p:grpSpPr>
        <a:xfrm>
          <a:off x="0" y="0"/>
          <a:ext cx="0" cy="0"/>
          <a:chOff x="0" y="0"/>
          <a:chExt cx="0" cy="0"/>
        </a:xfrm>
      </p:grpSpPr>
      <p:pic>
        <p:nvPicPr>
          <p:cNvPr id="23" name="Picture 2"/>
          <p:cNvPicPr>
            <a:picLocks noChangeAspect="1"/>
          </p:cNvPicPr>
          <p:nvPr/>
        </p:nvPicPr>
        <p:blipFill>
          <a:blip r:embed="rId6">
            <a:alphaModFix amt="69000"/>
          </a:blip>
          <a:srcRect t="7812" b="7812"/>
          <a:stretch>
            <a:fillRect/>
          </a:stretch>
        </p:blipFill>
        <p:spPr>
          <a:xfrm>
            <a:off x="0" y="0"/>
            <a:ext cx="18288000" cy="10287000"/>
          </a:xfrm>
          <a:prstGeom prst="rect">
            <a:avLst/>
          </a:prstGeom>
        </p:spPr>
      </p:pic>
      <p:sp>
        <p:nvSpPr>
          <p:cNvPr id="7" name="TextBox 9"/>
          <p:cNvSpPr txBox="1"/>
          <p:nvPr/>
        </p:nvSpPr>
        <p:spPr>
          <a:xfrm>
            <a:off x="5349221" y="639514"/>
            <a:ext cx="7594111" cy="846386"/>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Câu hỏi trắc nghiệm</a:t>
            </a:r>
          </a:p>
        </p:txBody>
      </p:sp>
      <p:sp>
        <p:nvSpPr>
          <p:cNvPr id="8" name="Rectangle 7"/>
          <p:cNvSpPr/>
          <p:nvPr/>
        </p:nvSpPr>
        <p:spPr>
          <a:xfrm>
            <a:off x="457200" y="1829105"/>
            <a:ext cx="17373599" cy="3403111"/>
          </a:xfrm>
          <a:prstGeom prst="rect">
            <a:avLst/>
          </a:prstGeom>
        </p:spPr>
        <p:txBody>
          <a:bodyPr wrap="square">
            <a:spAutoFit/>
          </a:bodyPr>
          <a:lstStyle/>
          <a:p>
            <a:pPr lvl="0" algn="just">
              <a:lnSpc>
                <a:spcPct val="150000"/>
              </a:lnSpc>
            </a:pPr>
            <a:r>
              <a:rPr lang="vi-VN" sz="3700" b="1" dirty="0">
                <a:solidFill>
                  <a:prstClr val="black"/>
                </a:solidFill>
                <a:ea typeface="Arial" panose="020B0604020202020204" pitchFamily="34" charset="0"/>
                <a:cs typeface="Arial" panose="020B0604020202020204" pitchFamily="34" charset="0"/>
              </a:rPr>
              <a:t>Câu 2. </a:t>
            </a:r>
            <a:r>
              <a:rPr lang="vi-VN" sz="3700" dirty="0">
                <a:solidFill>
                  <a:prstClr val="black"/>
                </a:solidFill>
                <a:ea typeface="Arial" panose="020B0604020202020204" pitchFamily="34" charset="0"/>
                <a:cs typeface="Arial" panose="020B0604020202020204" pitchFamily="34" charset="0"/>
              </a:rPr>
              <a:t>Một chiếc tủ lạnh loại 250 lít của hãng A, có sông suất 1,5Kwh/ngày với giá</a:t>
            </a:r>
          </a:p>
          <a:p>
            <a:pPr lvl="0" algn="just">
              <a:lnSpc>
                <a:spcPct val="150000"/>
              </a:lnSpc>
            </a:pPr>
            <a:r>
              <a:rPr lang="vi-VN" sz="3700" dirty="0">
                <a:solidFill>
                  <a:prstClr val="black"/>
                </a:solidFill>
                <a:ea typeface="Arial" panose="020B0604020202020204" pitchFamily="34" charset="0"/>
                <a:cs typeface="Arial" panose="020B0604020202020204" pitchFamily="34" charset="0"/>
              </a:rPr>
              <a:t>5 500 000 đồng và dự định sẽ sử dụng nó trong vòng 15 năm. Giả sử trong quá trình một tháng có 30 ngày và giá điện là 2000 đồng/1Kwh.</a:t>
            </a:r>
          </a:p>
          <a:p>
            <a:pPr lvl="0" algn="just">
              <a:lnSpc>
                <a:spcPct val="150000"/>
              </a:lnSpc>
            </a:pPr>
            <a:r>
              <a:rPr lang="vi-VN" sz="3700" dirty="0">
                <a:solidFill>
                  <a:prstClr val="black"/>
                </a:solidFill>
                <a:ea typeface="Arial" panose="020B0604020202020204" pitchFamily="34" charset="0"/>
                <a:cs typeface="Arial" panose="020B0604020202020204" pitchFamily="34" charset="0"/>
              </a:rPr>
              <a:t>Công thức tính chi phí sử dụng chiếc tủ lạnh này sau x (tháng) là:</a:t>
            </a:r>
          </a:p>
        </p:txBody>
      </p:sp>
      <p:sp>
        <p:nvSpPr>
          <p:cNvPr id="10" name="Flowchart: Terminator 6"/>
          <p:cNvSpPr/>
          <p:nvPr/>
        </p:nvSpPr>
        <p:spPr>
          <a:xfrm>
            <a:off x="10062615" y="5829300"/>
            <a:ext cx="7240099" cy="159895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0062615" y="8060915"/>
            <a:ext cx="7240099" cy="156547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2" name="Flowchart: Terminator 6"/>
          <p:cNvSpPr/>
          <p:nvPr/>
        </p:nvSpPr>
        <p:spPr>
          <a:xfrm>
            <a:off x="948275" y="8060915"/>
            <a:ext cx="7286304" cy="159895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990600" y="5830571"/>
            <a:ext cx="7239000" cy="159895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14" name="Rectangle 13"/>
              <p:cNvSpPr/>
              <p:nvPr/>
            </p:nvSpPr>
            <p:spPr>
              <a:xfrm>
                <a:off x="1282518" y="6057900"/>
                <a:ext cx="6605911" cy="1089144"/>
              </a:xfrm>
              <a:prstGeom prst="rect">
                <a:avLst/>
              </a:prstGeom>
            </p:spPr>
            <p:txBody>
              <a:bodyPr wrap="none">
                <a:spAutoFit/>
              </a:bodyPr>
              <a:lstStyle/>
              <a:p>
                <a:pPr marR="30480" lvl="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700">
                          <a:latin typeface="Arial" panose="020B0604020202020204" pitchFamily="34" charset="0"/>
                          <a:ea typeface="Arial" panose="020B0604020202020204" pitchFamily="34" charset="0"/>
                          <a:cs typeface="Arial" panose="020B0604020202020204" pitchFamily="34" charset="0"/>
                        </a:rPr>
                        <m:t>A</m:t>
                      </m:r>
                      <m:r>
                        <m:rPr>
                          <m:nor/>
                        </m:rPr>
                        <a:rPr lang="fr-FR" sz="3700">
                          <a:latin typeface="Arial" panose="020B0604020202020204" pitchFamily="34" charset="0"/>
                          <a:ea typeface="Arial" panose="020B0604020202020204" pitchFamily="34" charset="0"/>
                          <a:cs typeface="Arial" panose="020B0604020202020204" pitchFamily="34" charset="0"/>
                        </a:rPr>
                        <m:t>. </m:t>
                      </m:r>
                      <m:r>
                        <a:rPr lang="en-US" sz="3700" i="1">
                          <a:effectLst/>
                          <a:latin typeface="Cambria Math" panose="02040503050406030204" pitchFamily="18" charset="0"/>
                          <a:ea typeface="Arial" panose="020B0604020202020204" pitchFamily="34" charset="0"/>
                          <a:cs typeface="Times New Roman" panose="02020603050405020304" pitchFamily="18" charset="0"/>
                        </a:rPr>
                        <m:t>𝐶𝑝</m:t>
                      </m:r>
                      <m:r>
                        <a:rPr lang="fr-FR" sz="3700" i="1">
                          <a:effectLst/>
                          <a:latin typeface="Cambria Math" panose="02040503050406030204" pitchFamily="18" charset="0"/>
                          <a:ea typeface="Arial" panose="020B0604020202020204" pitchFamily="34" charset="0"/>
                          <a:cs typeface="Times New Roman" panose="02020603050405020304" pitchFamily="18" charset="0"/>
                        </a:rPr>
                        <m:t> = 5500000 + 90000</m:t>
                      </m:r>
                      <m:r>
                        <a:rPr lang="en-US" sz="3700" i="1">
                          <a:effectLst/>
                          <a:latin typeface="Cambria Math" panose="02040503050406030204" pitchFamily="18" charset="0"/>
                          <a:ea typeface="Arial" panose="020B0604020202020204" pitchFamily="34" charset="0"/>
                          <a:cs typeface="Times New Roman" panose="02020603050405020304" pitchFamily="18" charset="0"/>
                        </a:rPr>
                        <m:t>𝑥</m:t>
                      </m:r>
                      <m:r>
                        <a:rPr lang="en-US" sz="3700" i="1">
                          <a:effectLst/>
                          <a:latin typeface="Cambria Math" panose="02040503050406030204" pitchFamily="18" charset="0"/>
                          <a:ea typeface="Arial" panose="020B0604020202020204" pitchFamily="34" charset="0"/>
                          <a:cs typeface="Times New Roman" panose="02020603050405020304" pitchFamily="18" charset="0"/>
                        </a:rPr>
                        <m:t> </m:t>
                      </m:r>
                      <m:r>
                        <m:rPr>
                          <m:nor/>
                        </m:rPr>
                        <a:rPr lang="fr-FR" sz="3700">
                          <a:effectLst/>
                          <a:latin typeface="Arial" panose="020B0604020202020204" pitchFamily="34" charset="0"/>
                          <a:ea typeface="Arial" panose="020B0604020202020204" pitchFamily="34" charset="0"/>
                          <a:cs typeface="Arial" panose="020B0604020202020204" pitchFamily="34" charset="0"/>
                        </a:rPr>
                        <m:t>	</m:t>
                      </m:r>
                    </m:oMath>
                  </m:oMathPara>
                </a14:m>
                <a:endParaRPr kumimoji="0" lang="en-US" sz="37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282518" y="6057900"/>
                <a:ext cx="6605911" cy="108914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0398666" y="6085239"/>
                <a:ext cx="6442918" cy="984885"/>
              </a:xfrm>
              <a:prstGeom prst="rect">
                <a:avLst/>
              </a:prstGeom>
            </p:spPr>
            <p:txBody>
              <a:bodyPr wrap="none">
                <a:spAutoFit/>
              </a:bodyPr>
              <a:lstStyle/>
              <a:p>
                <a:pPr marR="30480" lvl="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700">
                          <a:latin typeface="Arial" panose="020B0604020202020204" pitchFamily="34" charset="0"/>
                          <a:ea typeface="Arial" panose="020B0604020202020204" pitchFamily="34" charset="0"/>
                          <a:cs typeface="Arial" panose="020B0604020202020204" pitchFamily="34" charset="0"/>
                        </a:rPr>
                        <m:t>C</m:t>
                      </m:r>
                      <m:r>
                        <a:rPr lang="fr-FR" sz="3700" i="1">
                          <a:effectLst/>
                          <a:latin typeface="Cambria Math" panose="02040503050406030204" pitchFamily="18" charset="0"/>
                          <a:ea typeface="Arial" panose="020B0604020202020204" pitchFamily="34" charset="0"/>
                          <a:cs typeface="Times New Roman" panose="02020603050405020304" pitchFamily="18" charset="0"/>
                        </a:rPr>
                        <m:t>. </m:t>
                      </m:r>
                      <m:r>
                        <a:rPr lang="en-US" sz="3700" i="1">
                          <a:effectLst/>
                          <a:latin typeface="Cambria Math" panose="02040503050406030204" pitchFamily="18" charset="0"/>
                          <a:ea typeface="Arial" panose="020B0604020202020204" pitchFamily="34" charset="0"/>
                          <a:cs typeface="Times New Roman" panose="02020603050405020304" pitchFamily="18" charset="0"/>
                        </a:rPr>
                        <m:t>𝐶𝑝</m:t>
                      </m:r>
                      <m:r>
                        <a:rPr lang="fr-FR" sz="3700" i="1">
                          <a:effectLst/>
                          <a:latin typeface="Cambria Math" panose="02040503050406030204" pitchFamily="18" charset="0"/>
                          <a:ea typeface="Arial" panose="020B0604020202020204" pitchFamily="34" charset="0"/>
                          <a:cs typeface="Times New Roman" panose="02020603050405020304" pitchFamily="18" charset="0"/>
                        </a:rPr>
                        <m:t> = 5500000 + 70000</m:t>
                      </m:r>
                      <m:r>
                        <a:rPr lang="en-US" sz="3700" i="1">
                          <a:effectLst/>
                          <a:latin typeface="Cambria Math" panose="02040503050406030204" pitchFamily="18" charset="0"/>
                          <a:ea typeface="Arial" panose="020B0604020202020204" pitchFamily="34" charset="0"/>
                          <a:cs typeface="Times New Roman" panose="02020603050405020304" pitchFamily="18" charset="0"/>
                        </a:rPr>
                        <m:t>𝑥</m:t>
                      </m:r>
                    </m:oMath>
                  </m:oMathPara>
                </a14:m>
                <a:endParaRPr kumimoji="0" lang="en-US" sz="37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0398666" y="6085239"/>
                <a:ext cx="6442918" cy="98488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206965" y="8356036"/>
                <a:ext cx="6605911" cy="984885"/>
              </a:xfrm>
              <a:prstGeom prst="rect">
                <a:avLst/>
              </a:prstGeom>
            </p:spPr>
            <p:txBody>
              <a:bodyPr wrap="none">
                <a:spAutoFit/>
              </a:bodyPr>
              <a:lstStyle/>
              <a:p>
                <a:pPr marR="3048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700">
                          <a:latin typeface="Arial" panose="020B0604020202020204" pitchFamily="34" charset="0"/>
                          <a:ea typeface="Times New Roman" panose="02020603050405020304" pitchFamily="18" charset="0"/>
                          <a:cs typeface="Arial" panose="020B0604020202020204" pitchFamily="34" charset="0"/>
                        </a:rPr>
                        <m:t>B</m:t>
                      </m:r>
                      <m:r>
                        <m:rPr>
                          <m:nor/>
                        </m:rPr>
                        <a:rPr lang="fr-FR" sz="3700">
                          <a:latin typeface="Arial" panose="020B0604020202020204" pitchFamily="34" charset="0"/>
                          <a:ea typeface="Times New Roman" panose="02020603050405020304" pitchFamily="18" charset="0"/>
                          <a:cs typeface="Arial" panose="020B0604020202020204" pitchFamily="34" charset="0"/>
                        </a:rPr>
                        <m:t>. </m:t>
                      </m:r>
                      <m:r>
                        <a:rPr lang="en-US" sz="3700" i="1">
                          <a:effectLst/>
                          <a:latin typeface="Cambria Math" panose="02040503050406030204" pitchFamily="18" charset="0"/>
                          <a:ea typeface="Times New Roman" panose="02020603050405020304" pitchFamily="18" charset="0"/>
                        </a:rPr>
                        <m:t>𝐶𝑝</m:t>
                      </m:r>
                      <m:r>
                        <a:rPr lang="fr-FR" sz="3700" i="1">
                          <a:effectLst/>
                          <a:latin typeface="Cambria Math" panose="02040503050406030204" pitchFamily="18" charset="0"/>
                          <a:ea typeface="Times New Roman" panose="02020603050405020304" pitchFamily="18" charset="0"/>
                        </a:rPr>
                        <m:t> = 5500000 + 60000</m:t>
                      </m:r>
                      <m:r>
                        <a:rPr lang="en-US" sz="3700" i="1">
                          <a:effectLst/>
                          <a:latin typeface="Cambria Math" panose="02040503050406030204" pitchFamily="18" charset="0"/>
                          <a:ea typeface="Times New Roman" panose="02020603050405020304" pitchFamily="18" charset="0"/>
                        </a:rPr>
                        <m:t>𝑥</m:t>
                      </m:r>
                      <m:r>
                        <a:rPr lang="en-US" sz="3700" i="1">
                          <a:effectLst/>
                          <a:latin typeface="Cambria Math" panose="02040503050406030204" pitchFamily="18" charset="0"/>
                          <a:ea typeface="Times New Roman" panose="02020603050405020304" pitchFamily="18" charset="0"/>
                        </a:rPr>
                        <m:t> </m:t>
                      </m:r>
                    </m:oMath>
                  </m:oMathPara>
                </a14:m>
                <a:endParaRPr lang="en-US" sz="37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1206965" y="8356036"/>
                <a:ext cx="6605911" cy="98488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0388064" y="8338355"/>
                <a:ext cx="6528967" cy="984885"/>
              </a:xfrm>
              <a:prstGeom prst="rect">
                <a:avLst/>
              </a:prstGeom>
            </p:spPr>
            <p:txBody>
              <a:bodyPr wrap="none">
                <a:spAutoFit/>
              </a:bodyPr>
              <a:lstStyle/>
              <a:p>
                <a:pPr marR="3048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700">
                          <a:latin typeface="Arial" panose="020B0604020202020204" pitchFamily="34" charset="0"/>
                          <a:ea typeface="Times New Roman" panose="02020603050405020304" pitchFamily="18" charset="0"/>
                          <a:cs typeface="Arial" panose="020B0604020202020204" pitchFamily="34" charset="0"/>
                        </a:rPr>
                        <m:t>D</m:t>
                      </m:r>
                      <m:r>
                        <m:rPr>
                          <m:nor/>
                        </m:rPr>
                        <a:rPr lang="fr-FR" sz="3700">
                          <a:latin typeface="Arial" panose="020B0604020202020204" pitchFamily="34" charset="0"/>
                          <a:ea typeface="Times New Roman" panose="02020603050405020304" pitchFamily="18" charset="0"/>
                          <a:cs typeface="Arial" panose="020B0604020202020204" pitchFamily="34" charset="0"/>
                        </a:rPr>
                        <m:t>. </m:t>
                      </m:r>
                      <m:r>
                        <a:rPr lang="en-US" sz="3700" i="1">
                          <a:effectLst/>
                          <a:latin typeface="Cambria Math" panose="02040503050406030204" pitchFamily="18" charset="0"/>
                          <a:ea typeface="Times New Roman" panose="02020603050405020304" pitchFamily="18" charset="0"/>
                        </a:rPr>
                        <m:t>𝐶𝑝</m:t>
                      </m:r>
                      <m:r>
                        <a:rPr lang="fr-FR" sz="3700" i="1">
                          <a:effectLst/>
                          <a:latin typeface="Cambria Math" panose="02040503050406030204" pitchFamily="18" charset="0"/>
                          <a:ea typeface="Times New Roman" panose="02020603050405020304" pitchFamily="18" charset="0"/>
                        </a:rPr>
                        <m:t> = 5500000 + 80000</m:t>
                      </m:r>
                      <m:r>
                        <a:rPr lang="en-US" sz="3700" i="1">
                          <a:effectLst/>
                          <a:latin typeface="Cambria Math" panose="02040503050406030204" pitchFamily="18" charset="0"/>
                          <a:ea typeface="Times New Roman" panose="02020603050405020304" pitchFamily="18" charset="0"/>
                        </a:rPr>
                        <m:t>𝑥</m:t>
                      </m:r>
                    </m:oMath>
                  </m:oMathPara>
                </a14:m>
                <a:endParaRPr lang="en-US" sz="37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10388064" y="8338355"/>
                <a:ext cx="6528967" cy="984885"/>
              </a:xfrm>
              <a:prstGeom prst="rect">
                <a:avLst/>
              </a:prstGeom>
              <a:blipFill>
                <a:blip r:embed="rId10"/>
                <a:stretch>
                  <a:fillRect/>
                </a:stretch>
              </a:blipFill>
            </p:spPr>
            <p:txBody>
              <a:bodyPr/>
              <a:lstStyle/>
              <a:p>
                <a:r>
                  <a:rPr lang="en-US">
                    <a:noFill/>
                  </a:rPr>
                  <a:t> </a:t>
                </a:r>
              </a:p>
            </p:txBody>
          </p:sp>
        </mc:Fallback>
      </mc:AlternateContent>
      <p:pic>
        <p:nvPicPr>
          <p:cNvPr id="18"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11"/>
          <a:stretch>
            <a:fillRect/>
          </a:stretch>
        </p:blipFill>
        <p:spPr>
          <a:xfrm>
            <a:off x="-1808112" y="851874"/>
            <a:ext cx="914400" cy="914400"/>
          </a:xfrm>
          <a:prstGeom prst="rect">
            <a:avLst/>
          </a:prstGeom>
        </p:spPr>
      </p:pic>
      <p:pic>
        <p:nvPicPr>
          <p:cNvPr id="19"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828165" y="2319010"/>
            <a:ext cx="914400" cy="914400"/>
          </a:xfrm>
          <a:prstGeom prst="rect">
            <a:avLst/>
          </a:prstGeom>
        </p:spPr>
      </p:pic>
      <p:pic>
        <p:nvPicPr>
          <p:cNvPr id="20"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808112" y="3786146"/>
            <a:ext cx="914400" cy="914400"/>
          </a:xfrm>
          <a:prstGeom prst="rect">
            <a:avLst/>
          </a:prstGeom>
        </p:spPr>
      </p:pic>
      <p:pic>
        <p:nvPicPr>
          <p:cNvPr id="21"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775068" y="5303669"/>
            <a:ext cx="914400" cy="914400"/>
          </a:xfrm>
          <a:prstGeom prst="rect">
            <a:avLst/>
          </a:prstGeom>
        </p:spPr>
      </p:pic>
    </p:spTree>
    <p:extLst>
      <p:ext uri="{BB962C8B-B14F-4D97-AF65-F5344CB8AC3E}">
        <p14:creationId xmlns:p14="http://schemas.microsoft.com/office/powerpoint/2010/main" val="104439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anim calcmode="lin" valueType="num">
                                      <p:cBhvr>
                                        <p:cTn id="12" dur="500" fill="hold"/>
                                        <p:tgtEl>
                                          <p:spTgt spid="13"/>
                                        </p:tgtEl>
                                        <p:attrNameLst>
                                          <p:attrName>ppt_x</p:attrName>
                                        </p:attrNameLst>
                                      </p:cBhvr>
                                      <p:tavLst>
                                        <p:tav tm="0">
                                          <p:val>
                                            <p:strVal val="#ppt_x"/>
                                          </p:val>
                                        </p:tav>
                                        <p:tav tm="100000">
                                          <p:val>
                                            <p:strVal val="#ppt_x"/>
                                          </p:val>
                                        </p:tav>
                                      </p:tavLst>
                                    </p:anim>
                                    <p:anim calcmode="lin" valueType="num">
                                      <p:cBhvr>
                                        <p:cTn id="13" dur="5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anim calcmode="lin" valueType="num">
                                      <p:cBhvr>
                                        <p:cTn id="17" dur="500" fill="hold"/>
                                        <p:tgtEl>
                                          <p:spTgt spid="14"/>
                                        </p:tgtEl>
                                        <p:attrNameLst>
                                          <p:attrName>ppt_x</p:attrName>
                                        </p:attrNameLst>
                                      </p:cBhvr>
                                      <p:tavLst>
                                        <p:tav tm="0">
                                          <p:val>
                                            <p:strVal val="#ppt_x"/>
                                          </p:val>
                                        </p:tav>
                                        <p:tav tm="100000">
                                          <p:val>
                                            <p:strVal val="#ppt_x"/>
                                          </p:val>
                                        </p:tav>
                                      </p:tavLst>
                                    </p:anim>
                                    <p:anim calcmode="lin" valueType="num">
                                      <p:cBhvr>
                                        <p:cTn id="18" dur="500" fill="hold"/>
                                        <p:tgtEl>
                                          <p:spTgt spid="14"/>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anim calcmode="lin" valueType="num">
                                      <p:cBhvr>
                                        <p:cTn id="23" dur="500" fill="hold"/>
                                        <p:tgtEl>
                                          <p:spTgt spid="12"/>
                                        </p:tgtEl>
                                        <p:attrNameLst>
                                          <p:attrName>ppt_x</p:attrName>
                                        </p:attrNameLst>
                                      </p:cBhvr>
                                      <p:tavLst>
                                        <p:tav tm="0">
                                          <p:val>
                                            <p:strVal val="#ppt_x"/>
                                          </p:val>
                                        </p:tav>
                                        <p:tav tm="100000">
                                          <p:val>
                                            <p:strVal val="#ppt_x"/>
                                          </p:val>
                                        </p:tav>
                                      </p:tavLst>
                                    </p:anim>
                                    <p:anim calcmode="lin" valueType="num">
                                      <p:cBhvr>
                                        <p:cTn id="24" dur="5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strVal val="#ppt_x"/>
                                          </p:val>
                                        </p:tav>
                                        <p:tav tm="100000">
                                          <p:val>
                                            <p:strVal val="#ppt_x"/>
                                          </p:val>
                                        </p:tav>
                                      </p:tavLst>
                                    </p:anim>
                                    <p:anim calcmode="lin" valueType="num">
                                      <p:cBhvr>
                                        <p:cTn id="29" dur="5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anim calcmode="lin" valueType="num">
                                      <p:cBhvr>
                                        <p:cTn id="34" dur="500" fill="hold"/>
                                        <p:tgtEl>
                                          <p:spTgt spid="10"/>
                                        </p:tgtEl>
                                        <p:attrNameLst>
                                          <p:attrName>ppt_x</p:attrName>
                                        </p:attrNameLst>
                                      </p:cBhvr>
                                      <p:tavLst>
                                        <p:tav tm="0">
                                          <p:val>
                                            <p:strVal val="#ppt_x"/>
                                          </p:val>
                                        </p:tav>
                                        <p:tav tm="100000">
                                          <p:val>
                                            <p:strVal val="#ppt_x"/>
                                          </p:val>
                                        </p:tav>
                                      </p:tavLst>
                                    </p:anim>
                                    <p:anim calcmode="lin" valueType="num">
                                      <p:cBhvr>
                                        <p:cTn id="35" dur="500" fill="hold"/>
                                        <p:tgtEl>
                                          <p:spTgt spid="1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anim calcmode="lin" valueType="num">
                                      <p:cBhvr>
                                        <p:cTn id="39" dur="500" fill="hold"/>
                                        <p:tgtEl>
                                          <p:spTgt spid="15"/>
                                        </p:tgtEl>
                                        <p:attrNameLst>
                                          <p:attrName>ppt_x</p:attrName>
                                        </p:attrNameLst>
                                      </p:cBhvr>
                                      <p:tavLst>
                                        <p:tav tm="0">
                                          <p:val>
                                            <p:strVal val="#ppt_x"/>
                                          </p:val>
                                        </p:tav>
                                        <p:tav tm="100000">
                                          <p:val>
                                            <p:strVal val="#ppt_x"/>
                                          </p:val>
                                        </p:tav>
                                      </p:tavLst>
                                    </p:anim>
                                    <p:anim calcmode="lin" valueType="num">
                                      <p:cBhvr>
                                        <p:cTn id="40" dur="500" fill="hold"/>
                                        <p:tgtEl>
                                          <p:spTgt spid="15"/>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42"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anim calcmode="lin" valueType="num">
                                      <p:cBhvr>
                                        <p:cTn id="45" dur="500" fill="hold"/>
                                        <p:tgtEl>
                                          <p:spTgt spid="11"/>
                                        </p:tgtEl>
                                        <p:attrNameLst>
                                          <p:attrName>ppt_x</p:attrName>
                                        </p:attrNameLst>
                                      </p:cBhvr>
                                      <p:tavLst>
                                        <p:tav tm="0">
                                          <p:val>
                                            <p:strVal val="#ppt_x"/>
                                          </p:val>
                                        </p:tav>
                                        <p:tav tm="100000">
                                          <p:val>
                                            <p:strVal val="#ppt_x"/>
                                          </p:val>
                                        </p:tav>
                                      </p:tavLst>
                                    </p:anim>
                                    <p:anim calcmode="lin" valueType="num">
                                      <p:cBhvr>
                                        <p:cTn id="46" dur="500" fill="hold"/>
                                        <p:tgtEl>
                                          <p:spTgt spid="1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strVal val="#ppt_x"/>
                                          </p:val>
                                        </p:tav>
                                        <p:tav tm="100000">
                                          <p:val>
                                            <p:strVal val="#ppt_x"/>
                                          </p:val>
                                        </p:tav>
                                      </p:tavLst>
                                    </p:anim>
                                    <p:anim calcmode="lin" valueType="num">
                                      <p:cBhvr>
                                        <p:cTn id="51"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10"/>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0"/>
                                        </p:tgtEl>
                                        <p:attrNameLst>
                                          <p:attrName>fillcolor</p:attrName>
                                        </p:attrNameLst>
                                      </p:cBhvr>
                                      <p:to>
                                        <a:srgbClr val="FF0000"/>
                                      </p:to>
                                    </p:animClr>
                                    <p:set>
                                      <p:cBhvr>
                                        <p:cTn id="57" dur="2000" fill="hold"/>
                                        <p:tgtEl>
                                          <p:spTgt spid="10"/>
                                        </p:tgtEl>
                                        <p:attrNameLst>
                                          <p:attrName>fill.type</p:attrName>
                                        </p:attrNameLst>
                                      </p:cBhvr>
                                      <p:to>
                                        <p:strVal val="solid"/>
                                      </p:to>
                                    </p:set>
                                    <p:set>
                                      <p:cBhvr>
                                        <p:cTn id="58" dur="2000" fill="hold"/>
                                        <p:tgtEl>
                                          <p:spTgt spid="10"/>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21"/>
                                        </p:tgtEl>
                                      </p:cBhvr>
                                    </p:cmd>
                                  </p:childTnLst>
                                </p:cTn>
                              </p:par>
                            </p:childTnLst>
                          </p:cTn>
                        </p:par>
                      </p:childTnLst>
                    </p:cTn>
                  </p:par>
                </p:childTnLst>
              </p:cTn>
              <p:nextCondLst>
                <p:cond evt="onClick" delay="0">
                  <p:tgtEl>
                    <p:spTgt spid="10"/>
                  </p:tgtEl>
                </p:cond>
              </p:nextCondLst>
            </p:seq>
            <p:seq concurrent="1" nextAc="seek">
              <p:cTn id="61" restart="whenNotActive" fill="hold" evtFilter="cancelBubble" nodeType="interactiveSeq">
                <p:stCondLst>
                  <p:cond evt="onClick" delay="0">
                    <p:tgtEl>
                      <p:spTgt spid="11"/>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1500" fill="hold"/>
                                        <p:tgtEl>
                                          <p:spTgt spid="11"/>
                                        </p:tgtEl>
                                        <p:attrNameLst>
                                          <p:attrName>fillcolor</p:attrName>
                                        </p:attrNameLst>
                                      </p:cBhvr>
                                      <p:to>
                                        <a:srgbClr val="FF0000"/>
                                      </p:to>
                                    </p:animClr>
                                    <p:set>
                                      <p:cBhvr>
                                        <p:cTn id="66" dur="1500" fill="hold"/>
                                        <p:tgtEl>
                                          <p:spTgt spid="11"/>
                                        </p:tgtEl>
                                        <p:attrNameLst>
                                          <p:attrName>fill.type</p:attrName>
                                        </p:attrNameLst>
                                      </p:cBhvr>
                                      <p:to>
                                        <p:strVal val="solid"/>
                                      </p:to>
                                    </p:set>
                                    <p:set>
                                      <p:cBhvr>
                                        <p:cTn id="67" dur="1500" fill="hold"/>
                                        <p:tgtEl>
                                          <p:spTgt spid="11"/>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20"/>
                                        </p:tgtEl>
                                      </p:cBhvr>
                                    </p:cmd>
                                  </p:childTnLst>
                                </p:cTn>
                              </p:par>
                            </p:childTnLst>
                          </p:cTn>
                        </p:par>
                      </p:childTnLst>
                    </p:cTn>
                  </p:par>
                </p:childTnLst>
              </p:cTn>
              <p:nextCondLst>
                <p:cond evt="onClick" delay="0">
                  <p:tgtEl>
                    <p:spTgt spid="11"/>
                  </p:tgtEl>
                </p:cond>
              </p:nextCondLst>
            </p:seq>
            <p:seq concurrent="1" nextAc="seek">
              <p:cTn id="70" restart="whenNotActive" fill="hold" evtFilter="cancelBubble" nodeType="interactiveSeq">
                <p:stCondLst>
                  <p:cond evt="onClick" delay="0">
                    <p:tgtEl>
                      <p:spTgt spid="12"/>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000" fill="hold"/>
                                        <p:tgtEl>
                                          <p:spTgt spid="12"/>
                                        </p:tgtEl>
                                        <p:attrNameLst>
                                          <p:attrName>fillcolor</p:attrName>
                                        </p:attrNameLst>
                                      </p:cBhvr>
                                      <p:to>
                                        <a:srgbClr val="FF0000"/>
                                      </p:to>
                                    </p:animClr>
                                    <p:set>
                                      <p:cBhvr>
                                        <p:cTn id="75" dur="2000" fill="hold"/>
                                        <p:tgtEl>
                                          <p:spTgt spid="12"/>
                                        </p:tgtEl>
                                        <p:attrNameLst>
                                          <p:attrName>fill.type</p:attrName>
                                        </p:attrNameLst>
                                      </p:cBhvr>
                                      <p:to>
                                        <p:strVal val="solid"/>
                                      </p:to>
                                    </p:set>
                                    <p:set>
                                      <p:cBhvr>
                                        <p:cTn id="76" dur="2000" fill="hold"/>
                                        <p:tgtEl>
                                          <p:spTgt spid="12"/>
                                        </p:tgtEl>
                                        <p:attrNameLst>
                                          <p:attrName>fill.on</p:attrName>
                                        </p:attrNameLst>
                                      </p:cBhvr>
                                      <p:to>
                                        <p:strVal val="true"/>
                                      </p:to>
                                    </p:set>
                                  </p:childTnLst>
                                </p:cTn>
                              </p:par>
                              <p:par>
                                <p:cTn id="77" presetID="1" presetClass="mediacall" presetSubtype="0" fill="hold" nodeType="withEffect">
                                  <p:stCondLst>
                                    <p:cond delay="0"/>
                                  </p:stCondLst>
                                  <p:childTnLst>
                                    <p:cmd type="call" cmd="playFrom(0.0)">
                                      <p:cBhvr>
                                        <p:cTn id="78" dur="2992" fill="hold"/>
                                        <p:tgtEl>
                                          <p:spTgt spid="19"/>
                                        </p:tgtEl>
                                      </p:cBhvr>
                                    </p:cmd>
                                  </p:childTnLst>
                                </p:cTn>
                              </p:par>
                            </p:childTnLst>
                          </p:cTn>
                        </p:par>
                      </p:childTnLst>
                    </p:cTn>
                  </p:par>
                </p:childTnLst>
              </p:cTn>
              <p:nextCondLst>
                <p:cond evt="onClick" delay="0">
                  <p:tgtEl>
                    <p:spTgt spid="12"/>
                  </p:tgtEl>
                </p:cond>
              </p:nextCondLst>
            </p:seq>
            <p:seq concurrent="1" nextAc="seek">
              <p:cTn id="79" restart="whenNotActive" fill="hold" evtFilter="cancelBubble" nodeType="interactiveSeq">
                <p:stCondLst>
                  <p:cond evt="onClick" delay="0">
                    <p:tgtEl>
                      <p:spTgt spid="13"/>
                    </p:tgtEl>
                  </p:cond>
                </p:stCondLst>
                <p:endSync evt="end" delay="0">
                  <p:rtn val="all"/>
                </p:endSync>
                <p:childTnLst>
                  <p:par>
                    <p:cTn id="80" fill="hold">
                      <p:stCondLst>
                        <p:cond delay="0"/>
                      </p:stCondLst>
                      <p:childTnLst>
                        <p:par>
                          <p:cTn id="81" fill="hold">
                            <p:stCondLst>
                              <p:cond delay="0"/>
                            </p:stCondLst>
                            <p:childTnLst>
                              <p:par>
                                <p:cTn id="82" presetID="3" presetClass="mediacall" presetSubtype="0" fill="hold" nodeType="withEffect">
                                  <p:stCondLst>
                                    <p:cond delay="0"/>
                                  </p:stCondLst>
                                  <p:childTnLst>
                                    <p:cmd type="call" cmd="stop">
                                      <p:cBhvr>
                                        <p:cTn id="83" dur="1" fill="hold"/>
                                        <p:tgtEl>
                                          <p:spTgt spid="18"/>
                                        </p:tgtEl>
                                      </p:cBhvr>
                                    </p:cmd>
                                  </p:childTnLst>
                                </p:cTn>
                              </p:par>
                              <p:par>
                                <p:cTn id="84" presetID="3" presetClass="mediacall" presetSubtype="0" fill="hold" nodeType="withEffect">
                                  <p:stCondLst>
                                    <p:cond delay="0"/>
                                  </p:stCondLst>
                                  <p:childTnLst>
                                    <p:cmd type="call" cmd="stop">
                                      <p:cBhvr>
                                        <p:cTn id="85" dur="1" fill="hold"/>
                                        <p:tgtEl>
                                          <p:spTgt spid="18"/>
                                        </p:tgtEl>
                                      </p:cBhvr>
                                    </p:cmd>
                                  </p:childTnLst>
                                </p:cTn>
                              </p:par>
                              <p:par>
                                <p:cTn id="86" presetID="3" presetClass="mediacall" presetSubtype="0" fill="hold" nodeType="withEffect">
                                  <p:stCondLst>
                                    <p:cond delay="0"/>
                                  </p:stCondLst>
                                  <p:childTnLst>
                                    <p:cmd type="call" cmd="stop">
                                      <p:cBhvr>
                                        <p:cTn id="87" dur="1" fill="hold"/>
                                        <p:tgtEl>
                                          <p:spTgt spid="18"/>
                                        </p:tgtEl>
                                      </p:cBhvr>
                                    </p:cmd>
                                  </p:childTnLst>
                                </p:cTn>
                              </p:par>
                              <p:par>
                                <p:cTn id="88" presetID="2" presetClass="mediacall" presetSubtype="0" fill="hold" nodeType="withEffect">
                                  <p:stCondLst>
                                    <p:cond delay="0"/>
                                  </p:stCondLst>
                                  <p:childTnLst>
                                    <p:cmd type="call" cmd="togglePause">
                                      <p:cBhvr>
                                        <p:cTn id="89" dur="1" fill="hold"/>
                                        <p:tgtEl>
                                          <p:spTgt spid="18"/>
                                        </p:tgtEl>
                                      </p:cBhvr>
                                    </p:cmd>
                                  </p:childTnLst>
                                </p:cTn>
                              </p:par>
                              <p:par>
                                <p:cTn id="90" presetID="1" presetClass="emph" presetSubtype="2" fill="hold" nodeType="withEffect">
                                  <p:stCondLst>
                                    <p:cond delay="0"/>
                                  </p:stCondLst>
                                  <p:childTnLst>
                                    <p:animClr clrSpc="rgb" dir="cw">
                                      <p:cBhvr>
                                        <p:cTn id="91" dur="2000" fill="hold"/>
                                        <p:tgtEl>
                                          <p:spTgt spid="13"/>
                                        </p:tgtEl>
                                        <p:attrNameLst>
                                          <p:attrName>fillcolor</p:attrName>
                                        </p:attrNameLst>
                                      </p:cBhvr>
                                      <p:to>
                                        <a:srgbClr val="A8D08D"/>
                                      </p:to>
                                    </p:animClr>
                                    <p:set>
                                      <p:cBhvr>
                                        <p:cTn id="92" dur="2000" fill="hold"/>
                                        <p:tgtEl>
                                          <p:spTgt spid="13"/>
                                        </p:tgtEl>
                                        <p:attrNameLst>
                                          <p:attrName>fill.type</p:attrName>
                                        </p:attrNameLst>
                                      </p:cBhvr>
                                      <p:to>
                                        <p:strVal val="solid"/>
                                      </p:to>
                                    </p:set>
                                    <p:set>
                                      <p:cBhvr>
                                        <p:cTn id="93"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audio>
              <p:cMediaNode vol="80000">
                <p:cTn id="94" fill="hold" display="0">
                  <p:stCondLst>
                    <p:cond delay="indefinite"/>
                  </p:stCondLst>
                  <p:endCondLst>
                    <p:cond evt="onStopAudio" delay="0">
                      <p:tgtEl>
                        <p:sldTgt/>
                      </p:tgtEl>
                    </p:cond>
                  </p:endCondLst>
                </p:cTn>
                <p:tgtEl>
                  <p:spTgt spid="18"/>
                </p:tgtEl>
              </p:cMediaNode>
            </p:audio>
            <p:audio>
              <p:cMediaNode vol="80000">
                <p:cTn id="95" fill="hold" display="0">
                  <p:stCondLst>
                    <p:cond delay="indefinite"/>
                  </p:stCondLst>
                  <p:endCondLst>
                    <p:cond evt="onStopAudio" delay="0">
                      <p:tgtEl>
                        <p:sldTgt/>
                      </p:tgtEl>
                    </p:cond>
                  </p:endCondLst>
                </p:cTn>
                <p:tgtEl>
                  <p:spTgt spid="19"/>
                </p:tgtEl>
              </p:cMediaNode>
            </p:audio>
            <p:audio>
              <p:cMediaNode vol="80000">
                <p:cTn id="96" fill="hold" display="0">
                  <p:stCondLst>
                    <p:cond delay="indefinite"/>
                  </p:stCondLst>
                  <p:endCondLst>
                    <p:cond evt="onStopAudio" delay="0">
                      <p:tgtEl>
                        <p:sldTgt/>
                      </p:tgtEl>
                    </p:cond>
                  </p:endCondLst>
                </p:cTn>
                <p:tgtEl>
                  <p:spTgt spid="20"/>
                </p:tgtEl>
              </p:cMediaNode>
            </p:audio>
            <p:audio>
              <p:cMediaNode vol="80000">
                <p:cTn id="97" fill="hold" display="0">
                  <p:stCondLst>
                    <p:cond delay="indefinite"/>
                  </p:stCondLst>
                  <p:endCondLst>
                    <p:cond evt="onStopAudio" delay="0">
                      <p:tgtEl>
                        <p:sldTgt/>
                      </p:tgtEl>
                    </p:cond>
                  </p:endCondLst>
                </p:cTn>
                <p:tgtEl>
                  <p:spTgt spid="21"/>
                </p:tgtEl>
              </p:cMediaNode>
            </p:audio>
          </p:childTnLst>
        </p:cTn>
      </p:par>
    </p:tnLst>
    <p:bldLst>
      <p:bldP spid="8" grpId="0"/>
      <p:bldP spid="10" grpId="0" animBg="1"/>
      <p:bldP spid="11" grpId="0" animBg="1"/>
      <p:bldP spid="12" grpId="0" animBg="1"/>
      <p:bldP spid="13" grpId="0" animBg="1"/>
      <p:bldP spid="14" grpId="0"/>
      <p:bldP spid="15"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B3"/>
        </a:solidFill>
        <a:effectLst/>
      </p:bgPr>
    </p:bg>
    <p:spTree>
      <p:nvGrpSpPr>
        <p:cNvPr id="1" name=""/>
        <p:cNvGrpSpPr/>
        <p:nvPr/>
      </p:nvGrpSpPr>
      <p:grpSpPr>
        <a:xfrm>
          <a:off x="0" y="0"/>
          <a:ext cx="0" cy="0"/>
          <a:chOff x="0" y="0"/>
          <a:chExt cx="0" cy="0"/>
        </a:xfrm>
      </p:grpSpPr>
      <p:pic>
        <p:nvPicPr>
          <p:cNvPr id="23" name="Picture 2"/>
          <p:cNvPicPr>
            <a:picLocks noChangeAspect="1"/>
          </p:cNvPicPr>
          <p:nvPr/>
        </p:nvPicPr>
        <p:blipFill>
          <a:blip r:embed="rId6">
            <a:alphaModFix amt="69000"/>
          </a:blip>
          <a:srcRect t="7812" b="7812"/>
          <a:stretch>
            <a:fillRect/>
          </a:stretch>
        </p:blipFill>
        <p:spPr>
          <a:xfrm>
            <a:off x="0" y="0"/>
            <a:ext cx="18288000" cy="10287000"/>
          </a:xfrm>
          <a:prstGeom prst="rect">
            <a:avLst/>
          </a:prstGeom>
        </p:spPr>
      </p:pic>
      <p:sp>
        <p:nvSpPr>
          <p:cNvPr id="7" name="TextBox 9"/>
          <p:cNvSpPr txBox="1"/>
          <p:nvPr/>
        </p:nvSpPr>
        <p:spPr>
          <a:xfrm>
            <a:off x="5349221" y="639514"/>
            <a:ext cx="7594111" cy="846386"/>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Câu</a:t>
            </a:r>
            <a:r>
              <a:rPr kumimoji="0" lang="en-US" sz="55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 hỏi trắc nghiệm</a:t>
            </a:r>
          </a:p>
        </p:txBody>
      </p:sp>
      <p:sp>
        <p:nvSpPr>
          <p:cNvPr id="8" name="Rectangle 7"/>
          <p:cNvSpPr/>
          <p:nvPr/>
        </p:nvSpPr>
        <p:spPr>
          <a:xfrm>
            <a:off x="457201" y="1679287"/>
            <a:ext cx="17221200" cy="5216813"/>
          </a:xfrm>
          <a:prstGeom prst="rect">
            <a:avLst/>
          </a:prstGeom>
        </p:spPr>
        <p:txBody>
          <a:bodyPr wrap="square">
            <a:spAutoFit/>
          </a:bodyPr>
          <a:lstStyle/>
          <a:p>
            <a:pPr lvl="0" algn="just">
              <a:lnSpc>
                <a:spcPct val="150000"/>
              </a:lnSpc>
            </a:pPr>
            <a:r>
              <a:rPr lang="vi-VN" sz="3700" dirty="0">
                <a:solidFill>
                  <a:prstClr val="black"/>
                </a:solidFill>
                <a:ea typeface="Arial" panose="020B0604020202020204" pitchFamily="34" charset="0"/>
                <a:cs typeface="Arial" panose="020B0604020202020204" pitchFamily="34" charset="0"/>
              </a:rPr>
              <a:t>Một công ty vừa mua một số máy móc để sản xuất với chi phí là 1 tỷ đồng một chiếc. Công ty chọn khấu hao từng chiếc máy theo phương pháp khấu hao đường thẳng trong vòng 10 năm. Điều này có nghĩa là mỗi chiếc máy sẽ giảm giá 1 tỷ : 10 = 100 triệu đồng mỗi năm.</a:t>
            </a:r>
          </a:p>
          <a:p>
            <a:pPr lvl="0" algn="just">
              <a:lnSpc>
                <a:spcPct val="150000"/>
              </a:lnSpc>
            </a:pPr>
            <a:r>
              <a:rPr lang="vi-VN" sz="3700" b="1" dirty="0">
                <a:solidFill>
                  <a:prstClr val="black"/>
                </a:solidFill>
                <a:ea typeface="Arial" panose="020B0604020202020204" pitchFamily="34" charset="0"/>
                <a:cs typeface="Arial" panose="020B0604020202020204" pitchFamily="34" charset="0"/>
              </a:rPr>
              <a:t>Câu 3. </a:t>
            </a:r>
            <a:r>
              <a:rPr lang="vi-VN" sz="3700" dirty="0">
                <a:solidFill>
                  <a:prstClr val="black"/>
                </a:solidFill>
                <a:ea typeface="Arial" panose="020B0604020202020204" pitchFamily="34" charset="0"/>
                <a:cs typeface="Arial" panose="020B0604020202020204" pitchFamily="34" charset="0"/>
              </a:rPr>
              <a:t>Theo phương pháp khấu hao đường thẳng, giá trị sổ sách của một chiếc máy sau 5 năm sử dụng là bao nhiêu?</a:t>
            </a:r>
          </a:p>
        </p:txBody>
      </p:sp>
      <p:sp>
        <p:nvSpPr>
          <p:cNvPr id="10" name="Flowchart: Terminator 6"/>
          <p:cNvSpPr/>
          <p:nvPr/>
        </p:nvSpPr>
        <p:spPr>
          <a:xfrm>
            <a:off x="11053378" y="7048501"/>
            <a:ext cx="4877540" cy="1293154"/>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1129578" y="8644544"/>
            <a:ext cx="4877540" cy="126607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2" name="Flowchart: Terminator 6"/>
          <p:cNvSpPr/>
          <p:nvPr/>
        </p:nvSpPr>
        <p:spPr>
          <a:xfrm>
            <a:off x="2022046" y="8650946"/>
            <a:ext cx="4908668" cy="1293154"/>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981200" y="7048500"/>
            <a:ext cx="4876800" cy="1293154"/>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14" name="Rectangle 13"/>
              <p:cNvSpPr/>
              <p:nvPr/>
            </p:nvSpPr>
            <p:spPr>
              <a:xfrm>
                <a:off x="2514600" y="7181026"/>
                <a:ext cx="3964868" cy="1028102"/>
              </a:xfrm>
              <a:prstGeom prst="rect">
                <a:avLst/>
              </a:prstGeom>
            </p:spPr>
            <p:txBody>
              <a:bodyPr wrap="none">
                <a:spAutoFit/>
              </a:bodyPr>
              <a:lstStyle/>
              <a:p>
                <a:pPr marR="30480" lvl="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700">
                          <a:solidFill>
                            <a:prstClr val="black"/>
                          </a:solidFill>
                          <a:latin typeface="Arial" panose="020B0604020202020204" pitchFamily="34" charset="0"/>
                          <a:ea typeface="Arial" panose="020B0604020202020204" pitchFamily="34" charset="0"/>
                          <a:cs typeface="Arial" panose="020B0604020202020204" pitchFamily="34" charset="0"/>
                        </a:rPr>
                        <m:t>A</m:t>
                      </m:r>
                      <m:r>
                        <m:rPr>
                          <m:nor/>
                        </m:rPr>
                        <a:rPr lang="fr-FR" sz="3700">
                          <a:solidFill>
                            <a:prstClr val="black"/>
                          </a:solidFill>
                          <a:latin typeface="Arial" panose="020B0604020202020204" pitchFamily="34" charset="0"/>
                          <a:ea typeface="Arial" panose="020B0604020202020204" pitchFamily="34" charset="0"/>
                          <a:cs typeface="Arial" panose="020B0604020202020204" pitchFamily="34" charset="0"/>
                        </a:rPr>
                        <m:t>. 500 </m:t>
                      </m:r>
                      <m:r>
                        <m:rPr>
                          <m:nor/>
                        </m:rPr>
                        <a:rPr lang="fr-FR" sz="3700">
                          <a:solidFill>
                            <a:prstClr val="black"/>
                          </a:solidFill>
                          <a:latin typeface="Arial" panose="020B0604020202020204" pitchFamily="34" charset="0"/>
                          <a:ea typeface="Arial" panose="020B0604020202020204" pitchFamily="34" charset="0"/>
                          <a:cs typeface="Arial" panose="020B0604020202020204" pitchFamily="34" charset="0"/>
                        </a:rPr>
                        <m:t>tri</m:t>
                      </m:r>
                      <m:r>
                        <m:rPr>
                          <m:nor/>
                        </m:rPr>
                        <a:rPr lang="fr-FR" sz="3700">
                          <a:solidFill>
                            <a:prstClr val="black"/>
                          </a:solidFill>
                          <a:latin typeface="Arial" panose="020B0604020202020204" pitchFamily="34" charset="0"/>
                          <a:ea typeface="Arial" panose="020B0604020202020204" pitchFamily="34" charset="0"/>
                          <a:cs typeface="Arial" panose="020B0604020202020204" pitchFamily="34" charset="0"/>
                        </a:rPr>
                        <m:t>ệ</m:t>
                      </m:r>
                      <m:r>
                        <m:rPr>
                          <m:nor/>
                        </m:rPr>
                        <a:rPr lang="fr-FR" sz="3700">
                          <a:solidFill>
                            <a:prstClr val="black"/>
                          </a:solidFill>
                          <a:latin typeface="Arial" panose="020B0604020202020204" pitchFamily="34" charset="0"/>
                          <a:ea typeface="Arial" panose="020B0604020202020204" pitchFamily="34" charset="0"/>
                          <a:cs typeface="Arial" panose="020B0604020202020204" pitchFamily="34" charset="0"/>
                        </a:rPr>
                        <m:t>u</m:t>
                      </m:r>
                      <m:r>
                        <m:rPr>
                          <m:nor/>
                        </m:rPr>
                        <a:rPr lang="fr-FR" sz="3700">
                          <a:solidFill>
                            <a:prstClr val="black"/>
                          </a:solidFill>
                          <a:latin typeface="Arial" panose="020B0604020202020204" pitchFamily="34" charset="0"/>
                          <a:ea typeface="Arial" panose="020B0604020202020204" pitchFamily="34" charset="0"/>
                          <a:cs typeface="Arial" panose="020B0604020202020204" pitchFamily="34" charset="0"/>
                        </a:rPr>
                        <m:t> đồ</m:t>
                      </m:r>
                      <m:r>
                        <m:rPr>
                          <m:nor/>
                        </m:rPr>
                        <a:rPr lang="fr-FR" sz="3700">
                          <a:solidFill>
                            <a:prstClr val="black"/>
                          </a:solidFill>
                          <a:latin typeface="Arial" panose="020B0604020202020204" pitchFamily="34" charset="0"/>
                          <a:ea typeface="Arial" panose="020B0604020202020204" pitchFamily="34" charset="0"/>
                          <a:cs typeface="Arial" panose="020B0604020202020204" pitchFamily="34" charset="0"/>
                        </a:rPr>
                        <m:t>ng</m:t>
                      </m:r>
                    </m:oMath>
                  </m:oMathPara>
                </a14:m>
                <a:endParaRPr kumimoji="0" lang="en-US" sz="37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2514600" y="7181026"/>
                <a:ext cx="3964868" cy="1028102"/>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2038705" y="7161153"/>
                <a:ext cx="2906886" cy="1028102"/>
              </a:xfrm>
              <a:prstGeom prst="rect">
                <a:avLst/>
              </a:prstGeom>
            </p:spPr>
            <p:txBody>
              <a:bodyPr wrap="none">
                <a:spAutoFit/>
              </a:bodyPr>
              <a:lstStyle/>
              <a:p>
                <a:pPr marR="30480" lvl="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700">
                          <a:solidFill>
                            <a:prstClr val="black"/>
                          </a:solidFill>
                          <a:latin typeface="Arial" panose="020B0604020202020204" pitchFamily="34" charset="0"/>
                          <a:ea typeface="Arial" panose="020B0604020202020204" pitchFamily="34" charset="0"/>
                          <a:cs typeface="Arial" panose="020B0604020202020204" pitchFamily="34" charset="0"/>
                        </a:rPr>
                        <m:t>C</m:t>
                      </m:r>
                      <m:r>
                        <m:rPr>
                          <m:nor/>
                        </m:rPr>
                        <a:rPr lang="fr-FR" sz="3700">
                          <a:solidFill>
                            <a:prstClr val="black"/>
                          </a:solidFill>
                          <a:latin typeface="Arial" panose="020B0604020202020204" pitchFamily="34" charset="0"/>
                          <a:ea typeface="Arial" panose="020B0604020202020204" pitchFamily="34" charset="0"/>
                          <a:cs typeface="Arial" panose="020B0604020202020204" pitchFamily="34" charset="0"/>
                        </a:rPr>
                        <m:t>. 1 </m:t>
                      </m:r>
                      <m:r>
                        <m:rPr>
                          <m:nor/>
                        </m:rPr>
                        <a:rPr lang="fr-FR" sz="3700">
                          <a:solidFill>
                            <a:prstClr val="black"/>
                          </a:solidFill>
                          <a:latin typeface="Arial" panose="020B0604020202020204" pitchFamily="34" charset="0"/>
                          <a:ea typeface="Arial" panose="020B0604020202020204" pitchFamily="34" charset="0"/>
                          <a:cs typeface="Arial" panose="020B0604020202020204" pitchFamily="34" charset="0"/>
                        </a:rPr>
                        <m:t>t</m:t>
                      </m:r>
                      <m:r>
                        <m:rPr>
                          <m:nor/>
                        </m:rPr>
                        <a:rPr lang="fr-FR" sz="3700">
                          <a:solidFill>
                            <a:prstClr val="black"/>
                          </a:solidFill>
                          <a:latin typeface="Arial" panose="020B0604020202020204" pitchFamily="34" charset="0"/>
                          <a:ea typeface="Arial" panose="020B0604020202020204" pitchFamily="34" charset="0"/>
                          <a:cs typeface="Arial" panose="020B0604020202020204" pitchFamily="34" charset="0"/>
                        </a:rPr>
                        <m:t>ỷ đồ</m:t>
                      </m:r>
                      <m:r>
                        <m:rPr>
                          <m:nor/>
                        </m:rPr>
                        <a:rPr lang="fr-FR" sz="3700">
                          <a:solidFill>
                            <a:prstClr val="black"/>
                          </a:solidFill>
                          <a:latin typeface="Arial" panose="020B0604020202020204" pitchFamily="34" charset="0"/>
                          <a:ea typeface="Arial" panose="020B0604020202020204" pitchFamily="34" charset="0"/>
                          <a:cs typeface="Arial" panose="020B0604020202020204" pitchFamily="34" charset="0"/>
                        </a:rPr>
                        <m:t>ng</m:t>
                      </m:r>
                    </m:oMath>
                  </m:oMathPara>
                </a14:m>
                <a:endParaRPr kumimoji="0" lang="en-US" sz="37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2038705" y="7161153"/>
                <a:ext cx="2906886" cy="1028102"/>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514600" y="8782159"/>
                <a:ext cx="3964868" cy="1028102"/>
              </a:xfrm>
              <a:prstGeom prst="rect">
                <a:avLst/>
              </a:prstGeom>
            </p:spPr>
            <p:txBody>
              <a:bodyPr wrap="none">
                <a:spAutoFit/>
              </a:bodyPr>
              <a:lstStyle/>
              <a:p>
                <a:pPr marR="30480" lvl="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B</m:t>
                      </m:r>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 750 </m:t>
                      </m:r>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tri</m:t>
                      </m:r>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ệ</m:t>
                      </m:r>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u</m:t>
                      </m:r>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 đồ</m:t>
                      </m:r>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ng</m:t>
                      </m:r>
                    </m:oMath>
                  </m:oMathPara>
                </a14:m>
                <a:endParaRPr kumimoji="0" lang="en-US" sz="37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514600" y="8782159"/>
                <a:ext cx="3964868" cy="1028102"/>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1855999" y="8764478"/>
                <a:ext cx="3567323" cy="1028102"/>
              </a:xfrm>
              <a:prstGeom prst="rect">
                <a:avLst/>
              </a:prstGeom>
            </p:spPr>
            <p:txBody>
              <a:bodyPr wrap="none">
                <a:spAutoFit/>
              </a:bodyPr>
              <a:lstStyle/>
              <a:p>
                <a:pPr marR="30480" lvl="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D</m:t>
                      </m:r>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 1,25 </m:t>
                      </m:r>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t</m:t>
                      </m:r>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ỷ đồ</m:t>
                      </m:r>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ng</m:t>
                      </m:r>
                    </m:oMath>
                  </m:oMathPara>
                </a14:m>
                <a:endParaRPr kumimoji="0" lang="en-US" sz="37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11855999" y="8764478"/>
                <a:ext cx="3567323" cy="1028102"/>
              </a:xfrm>
              <a:prstGeom prst="rect">
                <a:avLst/>
              </a:prstGeom>
              <a:blipFill rotWithShape="0">
                <a:blip r:embed="rId10"/>
                <a:stretch>
                  <a:fillRect/>
                </a:stretch>
              </a:blipFill>
            </p:spPr>
            <p:txBody>
              <a:bodyPr/>
              <a:lstStyle/>
              <a:p>
                <a:r>
                  <a:rPr lang="en-US">
                    <a:noFill/>
                  </a:rPr>
                  <a:t> </a:t>
                </a:r>
              </a:p>
            </p:txBody>
          </p:sp>
        </mc:Fallback>
      </mc:AlternateContent>
      <p:pic>
        <p:nvPicPr>
          <p:cNvPr id="18"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11"/>
          <a:stretch>
            <a:fillRect/>
          </a:stretch>
        </p:blipFill>
        <p:spPr>
          <a:xfrm>
            <a:off x="-1808112" y="851874"/>
            <a:ext cx="914400" cy="914400"/>
          </a:xfrm>
          <a:prstGeom prst="rect">
            <a:avLst/>
          </a:prstGeom>
        </p:spPr>
      </p:pic>
      <p:pic>
        <p:nvPicPr>
          <p:cNvPr id="19"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828165" y="2319010"/>
            <a:ext cx="914400" cy="914400"/>
          </a:xfrm>
          <a:prstGeom prst="rect">
            <a:avLst/>
          </a:prstGeom>
        </p:spPr>
      </p:pic>
      <p:pic>
        <p:nvPicPr>
          <p:cNvPr id="20"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808112" y="3786146"/>
            <a:ext cx="914400" cy="914400"/>
          </a:xfrm>
          <a:prstGeom prst="rect">
            <a:avLst/>
          </a:prstGeom>
        </p:spPr>
      </p:pic>
      <p:pic>
        <p:nvPicPr>
          <p:cNvPr id="21"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775068" y="5303669"/>
            <a:ext cx="914400" cy="914400"/>
          </a:xfrm>
          <a:prstGeom prst="rect">
            <a:avLst/>
          </a:prstGeom>
        </p:spPr>
      </p:pic>
    </p:spTree>
    <p:extLst>
      <p:ext uri="{BB962C8B-B14F-4D97-AF65-F5344CB8AC3E}">
        <p14:creationId xmlns:p14="http://schemas.microsoft.com/office/powerpoint/2010/main" val="12768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anim calcmode="lin" valueType="num">
                                      <p:cBhvr>
                                        <p:cTn id="12" dur="500" fill="hold"/>
                                        <p:tgtEl>
                                          <p:spTgt spid="13"/>
                                        </p:tgtEl>
                                        <p:attrNameLst>
                                          <p:attrName>ppt_x</p:attrName>
                                        </p:attrNameLst>
                                      </p:cBhvr>
                                      <p:tavLst>
                                        <p:tav tm="0">
                                          <p:val>
                                            <p:strVal val="#ppt_x"/>
                                          </p:val>
                                        </p:tav>
                                        <p:tav tm="100000">
                                          <p:val>
                                            <p:strVal val="#ppt_x"/>
                                          </p:val>
                                        </p:tav>
                                      </p:tavLst>
                                    </p:anim>
                                    <p:anim calcmode="lin" valueType="num">
                                      <p:cBhvr>
                                        <p:cTn id="13" dur="5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anim calcmode="lin" valueType="num">
                                      <p:cBhvr>
                                        <p:cTn id="17" dur="500" fill="hold"/>
                                        <p:tgtEl>
                                          <p:spTgt spid="14"/>
                                        </p:tgtEl>
                                        <p:attrNameLst>
                                          <p:attrName>ppt_x</p:attrName>
                                        </p:attrNameLst>
                                      </p:cBhvr>
                                      <p:tavLst>
                                        <p:tav tm="0">
                                          <p:val>
                                            <p:strVal val="#ppt_x"/>
                                          </p:val>
                                        </p:tav>
                                        <p:tav tm="100000">
                                          <p:val>
                                            <p:strVal val="#ppt_x"/>
                                          </p:val>
                                        </p:tav>
                                      </p:tavLst>
                                    </p:anim>
                                    <p:anim calcmode="lin" valueType="num">
                                      <p:cBhvr>
                                        <p:cTn id="18" dur="500" fill="hold"/>
                                        <p:tgtEl>
                                          <p:spTgt spid="14"/>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anim calcmode="lin" valueType="num">
                                      <p:cBhvr>
                                        <p:cTn id="23" dur="500" fill="hold"/>
                                        <p:tgtEl>
                                          <p:spTgt spid="12"/>
                                        </p:tgtEl>
                                        <p:attrNameLst>
                                          <p:attrName>ppt_x</p:attrName>
                                        </p:attrNameLst>
                                      </p:cBhvr>
                                      <p:tavLst>
                                        <p:tav tm="0">
                                          <p:val>
                                            <p:strVal val="#ppt_x"/>
                                          </p:val>
                                        </p:tav>
                                        <p:tav tm="100000">
                                          <p:val>
                                            <p:strVal val="#ppt_x"/>
                                          </p:val>
                                        </p:tav>
                                      </p:tavLst>
                                    </p:anim>
                                    <p:anim calcmode="lin" valueType="num">
                                      <p:cBhvr>
                                        <p:cTn id="24" dur="5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strVal val="#ppt_x"/>
                                          </p:val>
                                        </p:tav>
                                        <p:tav tm="100000">
                                          <p:val>
                                            <p:strVal val="#ppt_x"/>
                                          </p:val>
                                        </p:tav>
                                      </p:tavLst>
                                    </p:anim>
                                    <p:anim calcmode="lin" valueType="num">
                                      <p:cBhvr>
                                        <p:cTn id="29" dur="5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anim calcmode="lin" valueType="num">
                                      <p:cBhvr>
                                        <p:cTn id="34" dur="500" fill="hold"/>
                                        <p:tgtEl>
                                          <p:spTgt spid="10"/>
                                        </p:tgtEl>
                                        <p:attrNameLst>
                                          <p:attrName>ppt_x</p:attrName>
                                        </p:attrNameLst>
                                      </p:cBhvr>
                                      <p:tavLst>
                                        <p:tav tm="0">
                                          <p:val>
                                            <p:strVal val="#ppt_x"/>
                                          </p:val>
                                        </p:tav>
                                        <p:tav tm="100000">
                                          <p:val>
                                            <p:strVal val="#ppt_x"/>
                                          </p:val>
                                        </p:tav>
                                      </p:tavLst>
                                    </p:anim>
                                    <p:anim calcmode="lin" valueType="num">
                                      <p:cBhvr>
                                        <p:cTn id="35" dur="500" fill="hold"/>
                                        <p:tgtEl>
                                          <p:spTgt spid="1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anim calcmode="lin" valueType="num">
                                      <p:cBhvr>
                                        <p:cTn id="39" dur="500" fill="hold"/>
                                        <p:tgtEl>
                                          <p:spTgt spid="15"/>
                                        </p:tgtEl>
                                        <p:attrNameLst>
                                          <p:attrName>ppt_x</p:attrName>
                                        </p:attrNameLst>
                                      </p:cBhvr>
                                      <p:tavLst>
                                        <p:tav tm="0">
                                          <p:val>
                                            <p:strVal val="#ppt_x"/>
                                          </p:val>
                                        </p:tav>
                                        <p:tav tm="100000">
                                          <p:val>
                                            <p:strVal val="#ppt_x"/>
                                          </p:val>
                                        </p:tav>
                                      </p:tavLst>
                                    </p:anim>
                                    <p:anim calcmode="lin" valueType="num">
                                      <p:cBhvr>
                                        <p:cTn id="40" dur="500" fill="hold"/>
                                        <p:tgtEl>
                                          <p:spTgt spid="15"/>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42"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anim calcmode="lin" valueType="num">
                                      <p:cBhvr>
                                        <p:cTn id="45" dur="500" fill="hold"/>
                                        <p:tgtEl>
                                          <p:spTgt spid="11"/>
                                        </p:tgtEl>
                                        <p:attrNameLst>
                                          <p:attrName>ppt_x</p:attrName>
                                        </p:attrNameLst>
                                      </p:cBhvr>
                                      <p:tavLst>
                                        <p:tav tm="0">
                                          <p:val>
                                            <p:strVal val="#ppt_x"/>
                                          </p:val>
                                        </p:tav>
                                        <p:tav tm="100000">
                                          <p:val>
                                            <p:strVal val="#ppt_x"/>
                                          </p:val>
                                        </p:tav>
                                      </p:tavLst>
                                    </p:anim>
                                    <p:anim calcmode="lin" valueType="num">
                                      <p:cBhvr>
                                        <p:cTn id="46" dur="500" fill="hold"/>
                                        <p:tgtEl>
                                          <p:spTgt spid="1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strVal val="#ppt_x"/>
                                          </p:val>
                                        </p:tav>
                                        <p:tav tm="100000">
                                          <p:val>
                                            <p:strVal val="#ppt_x"/>
                                          </p:val>
                                        </p:tav>
                                      </p:tavLst>
                                    </p:anim>
                                    <p:anim calcmode="lin" valueType="num">
                                      <p:cBhvr>
                                        <p:cTn id="51"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10"/>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0"/>
                                        </p:tgtEl>
                                        <p:attrNameLst>
                                          <p:attrName>fillcolor</p:attrName>
                                        </p:attrNameLst>
                                      </p:cBhvr>
                                      <p:to>
                                        <a:srgbClr val="FF0000"/>
                                      </p:to>
                                    </p:animClr>
                                    <p:set>
                                      <p:cBhvr>
                                        <p:cTn id="57" dur="2000" fill="hold"/>
                                        <p:tgtEl>
                                          <p:spTgt spid="10"/>
                                        </p:tgtEl>
                                        <p:attrNameLst>
                                          <p:attrName>fill.type</p:attrName>
                                        </p:attrNameLst>
                                      </p:cBhvr>
                                      <p:to>
                                        <p:strVal val="solid"/>
                                      </p:to>
                                    </p:set>
                                    <p:set>
                                      <p:cBhvr>
                                        <p:cTn id="58" dur="2000" fill="hold"/>
                                        <p:tgtEl>
                                          <p:spTgt spid="10"/>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21"/>
                                        </p:tgtEl>
                                      </p:cBhvr>
                                    </p:cmd>
                                  </p:childTnLst>
                                </p:cTn>
                              </p:par>
                            </p:childTnLst>
                          </p:cTn>
                        </p:par>
                      </p:childTnLst>
                    </p:cTn>
                  </p:par>
                </p:childTnLst>
              </p:cTn>
              <p:nextCondLst>
                <p:cond evt="onClick" delay="0">
                  <p:tgtEl>
                    <p:spTgt spid="10"/>
                  </p:tgtEl>
                </p:cond>
              </p:nextCondLst>
            </p:seq>
            <p:seq concurrent="1" nextAc="seek">
              <p:cTn id="61" restart="whenNotActive" fill="hold" evtFilter="cancelBubble" nodeType="interactiveSeq">
                <p:stCondLst>
                  <p:cond evt="onClick" delay="0">
                    <p:tgtEl>
                      <p:spTgt spid="11"/>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1500" fill="hold"/>
                                        <p:tgtEl>
                                          <p:spTgt spid="11"/>
                                        </p:tgtEl>
                                        <p:attrNameLst>
                                          <p:attrName>fillcolor</p:attrName>
                                        </p:attrNameLst>
                                      </p:cBhvr>
                                      <p:to>
                                        <a:srgbClr val="FF0000"/>
                                      </p:to>
                                    </p:animClr>
                                    <p:set>
                                      <p:cBhvr>
                                        <p:cTn id="66" dur="1500" fill="hold"/>
                                        <p:tgtEl>
                                          <p:spTgt spid="11"/>
                                        </p:tgtEl>
                                        <p:attrNameLst>
                                          <p:attrName>fill.type</p:attrName>
                                        </p:attrNameLst>
                                      </p:cBhvr>
                                      <p:to>
                                        <p:strVal val="solid"/>
                                      </p:to>
                                    </p:set>
                                    <p:set>
                                      <p:cBhvr>
                                        <p:cTn id="67" dur="1500" fill="hold"/>
                                        <p:tgtEl>
                                          <p:spTgt spid="11"/>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20"/>
                                        </p:tgtEl>
                                      </p:cBhvr>
                                    </p:cmd>
                                  </p:childTnLst>
                                </p:cTn>
                              </p:par>
                            </p:childTnLst>
                          </p:cTn>
                        </p:par>
                      </p:childTnLst>
                    </p:cTn>
                  </p:par>
                </p:childTnLst>
              </p:cTn>
              <p:nextCondLst>
                <p:cond evt="onClick" delay="0">
                  <p:tgtEl>
                    <p:spTgt spid="11"/>
                  </p:tgtEl>
                </p:cond>
              </p:nextCondLst>
            </p:seq>
            <p:seq concurrent="1" nextAc="seek">
              <p:cTn id="70" restart="whenNotActive" fill="hold" evtFilter="cancelBubble" nodeType="interactiveSeq">
                <p:stCondLst>
                  <p:cond evt="onClick" delay="0">
                    <p:tgtEl>
                      <p:spTgt spid="12"/>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000" fill="hold"/>
                                        <p:tgtEl>
                                          <p:spTgt spid="12"/>
                                        </p:tgtEl>
                                        <p:attrNameLst>
                                          <p:attrName>fillcolor</p:attrName>
                                        </p:attrNameLst>
                                      </p:cBhvr>
                                      <p:to>
                                        <a:srgbClr val="FF0000"/>
                                      </p:to>
                                    </p:animClr>
                                    <p:set>
                                      <p:cBhvr>
                                        <p:cTn id="75" dur="2000" fill="hold"/>
                                        <p:tgtEl>
                                          <p:spTgt spid="12"/>
                                        </p:tgtEl>
                                        <p:attrNameLst>
                                          <p:attrName>fill.type</p:attrName>
                                        </p:attrNameLst>
                                      </p:cBhvr>
                                      <p:to>
                                        <p:strVal val="solid"/>
                                      </p:to>
                                    </p:set>
                                    <p:set>
                                      <p:cBhvr>
                                        <p:cTn id="76" dur="2000" fill="hold"/>
                                        <p:tgtEl>
                                          <p:spTgt spid="12"/>
                                        </p:tgtEl>
                                        <p:attrNameLst>
                                          <p:attrName>fill.on</p:attrName>
                                        </p:attrNameLst>
                                      </p:cBhvr>
                                      <p:to>
                                        <p:strVal val="true"/>
                                      </p:to>
                                    </p:set>
                                  </p:childTnLst>
                                </p:cTn>
                              </p:par>
                              <p:par>
                                <p:cTn id="77" presetID="1" presetClass="mediacall" presetSubtype="0" fill="hold" nodeType="withEffect">
                                  <p:stCondLst>
                                    <p:cond delay="0"/>
                                  </p:stCondLst>
                                  <p:childTnLst>
                                    <p:cmd type="call" cmd="playFrom(0.0)">
                                      <p:cBhvr>
                                        <p:cTn id="78" dur="2992" fill="hold"/>
                                        <p:tgtEl>
                                          <p:spTgt spid="19"/>
                                        </p:tgtEl>
                                      </p:cBhvr>
                                    </p:cmd>
                                  </p:childTnLst>
                                </p:cTn>
                              </p:par>
                            </p:childTnLst>
                          </p:cTn>
                        </p:par>
                      </p:childTnLst>
                    </p:cTn>
                  </p:par>
                </p:childTnLst>
              </p:cTn>
              <p:nextCondLst>
                <p:cond evt="onClick" delay="0">
                  <p:tgtEl>
                    <p:spTgt spid="12"/>
                  </p:tgtEl>
                </p:cond>
              </p:nextCondLst>
            </p:seq>
            <p:seq concurrent="1" nextAc="seek">
              <p:cTn id="79" restart="whenNotActive" fill="hold" evtFilter="cancelBubble" nodeType="interactiveSeq">
                <p:stCondLst>
                  <p:cond evt="onClick" delay="0">
                    <p:tgtEl>
                      <p:spTgt spid="13"/>
                    </p:tgtEl>
                  </p:cond>
                </p:stCondLst>
                <p:endSync evt="end" delay="0">
                  <p:rtn val="all"/>
                </p:endSync>
                <p:childTnLst>
                  <p:par>
                    <p:cTn id="80" fill="hold">
                      <p:stCondLst>
                        <p:cond delay="0"/>
                      </p:stCondLst>
                      <p:childTnLst>
                        <p:par>
                          <p:cTn id="81" fill="hold">
                            <p:stCondLst>
                              <p:cond delay="0"/>
                            </p:stCondLst>
                            <p:childTnLst>
                              <p:par>
                                <p:cTn id="82" presetID="3" presetClass="mediacall" presetSubtype="0" fill="hold" nodeType="withEffect">
                                  <p:stCondLst>
                                    <p:cond delay="0"/>
                                  </p:stCondLst>
                                  <p:childTnLst>
                                    <p:cmd type="call" cmd="stop">
                                      <p:cBhvr>
                                        <p:cTn id="83" dur="1" fill="hold"/>
                                        <p:tgtEl>
                                          <p:spTgt spid="18"/>
                                        </p:tgtEl>
                                      </p:cBhvr>
                                    </p:cmd>
                                  </p:childTnLst>
                                </p:cTn>
                              </p:par>
                              <p:par>
                                <p:cTn id="84" presetID="3" presetClass="mediacall" presetSubtype="0" fill="hold" nodeType="withEffect">
                                  <p:stCondLst>
                                    <p:cond delay="0"/>
                                  </p:stCondLst>
                                  <p:childTnLst>
                                    <p:cmd type="call" cmd="stop">
                                      <p:cBhvr>
                                        <p:cTn id="85" dur="1" fill="hold"/>
                                        <p:tgtEl>
                                          <p:spTgt spid="18"/>
                                        </p:tgtEl>
                                      </p:cBhvr>
                                    </p:cmd>
                                  </p:childTnLst>
                                </p:cTn>
                              </p:par>
                              <p:par>
                                <p:cTn id="86" presetID="3" presetClass="mediacall" presetSubtype="0" fill="hold" nodeType="withEffect">
                                  <p:stCondLst>
                                    <p:cond delay="0"/>
                                  </p:stCondLst>
                                  <p:childTnLst>
                                    <p:cmd type="call" cmd="stop">
                                      <p:cBhvr>
                                        <p:cTn id="87" dur="1" fill="hold"/>
                                        <p:tgtEl>
                                          <p:spTgt spid="18"/>
                                        </p:tgtEl>
                                      </p:cBhvr>
                                    </p:cmd>
                                  </p:childTnLst>
                                </p:cTn>
                              </p:par>
                              <p:par>
                                <p:cTn id="88" presetID="2" presetClass="mediacall" presetSubtype="0" fill="hold" nodeType="withEffect">
                                  <p:stCondLst>
                                    <p:cond delay="0"/>
                                  </p:stCondLst>
                                  <p:childTnLst>
                                    <p:cmd type="call" cmd="togglePause">
                                      <p:cBhvr>
                                        <p:cTn id="89" dur="1" fill="hold"/>
                                        <p:tgtEl>
                                          <p:spTgt spid="18"/>
                                        </p:tgtEl>
                                      </p:cBhvr>
                                    </p:cmd>
                                  </p:childTnLst>
                                </p:cTn>
                              </p:par>
                              <p:par>
                                <p:cTn id="90" presetID="1" presetClass="emph" presetSubtype="2" fill="hold" nodeType="withEffect">
                                  <p:stCondLst>
                                    <p:cond delay="0"/>
                                  </p:stCondLst>
                                  <p:childTnLst>
                                    <p:animClr clrSpc="rgb" dir="cw">
                                      <p:cBhvr>
                                        <p:cTn id="91" dur="2000" fill="hold"/>
                                        <p:tgtEl>
                                          <p:spTgt spid="13"/>
                                        </p:tgtEl>
                                        <p:attrNameLst>
                                          <p:attrName>fillcolor</p:attrName>
                                        </p:attrNameLst>
                                      </p:cBhvr>
                                      <p:to>
                                        <a:srgbClr val="A8D08D"/>
                                      </p:to>
                                    </p:animClr>
                                    <p:set>
                                      <p:cBhvr>
                                        <p:cTn id="92" dur="2000" fill="hold"/>
                                        <p:tgtEl>
                                          <p:spTgt spid="13"/>
                                        </p:tgtEl>
                                        <p:attrNameLst>
                                          <p:attrName>fill.type</p:attrName>
                                        </p:attrNameLst>
                                      </p:cBhvr>
                                      <p:to>
                                        <p:strVal val="solid"/>
                                      </p:to>
                                    </p:set>
                                    <p:set>
                                      <p:cBhvr>
                                        <p:cTn id="93"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audio>
              <p:cMediaNode vol="80000">
                <p:cTn id="94" fill="hold" display="0">
                  <p:stCondLst>
                    <p:cond delay="indefinite"/>
                  </p:stCondLst>
                  <p:endCondLst>
                    <p:cond evt="onStopAudio" delay="0">
                      <p:tgtEl>
                        <p:sldTgt/>
                      </p:tgtEl>
                    </p:cond>
                  </p:endCondLst>
                </p:cTn>
                <p:tgtEl>
                  <p:spTgt spid="18"/>
                </p:tgtEl>
              </p:cMediaNode>
            </p:audio>
            <p:audio>
              <p:cMediaNode vol="80000">
                <p:cTn id="95" fill="hold" display="0">
                  <p:stCondLst>
                    <p:cond delay="indefinite"/>
                  </p:stCondLst>
                  <p:endCondLst>
                    <p:cond evt="onStopAudio" delay="0">
                      <p:tgtEl>
                        <p:sldTgt/>
                      </p:tgtEl>
                    </p:cond>
                  </p:endCondLst>
                </p:cTn>
                <p:tgtEl>
                  <p:spTgt spid="19"/>
                </p:tgtEl>
              </p:cMediaNode>
            </p:audio>
            <p:audio>
              <p:cMediaNode vol="80000">
                <p:cTn id="96" fill="hold" display="0">
                  <p:stCondLst>
                    <p:cond delay="indefinite"/>
                  </p:stCondLst>
                  <p:endCondLst>
                    <p:cond evt="onStopAudio" delay="0">
                      <p:tgtEl>
                        <p:sldTgt/>
                      </p:tgtEl>
                    </p:cond>
                  </p:endCondLst>
                </p:cTn>
                <p:tgtEl>
                  <p:spTgt spid="20"/>
                </p:tgtEl>
              </p:cMediaNode>
            </p:audio>
            <p:audio>
              <p:cMediaNode vol="80000">
                <p:cTn id="97" fill="hold" display="0">
                  <p:stCondLst>
                    <p:cond delay="indefinite"/>
                  </p:stCondLst>
                  <p:endCondLst>
                    <p:cond evt="onStopAudio" delay="0">
                      <p:tgtEl>
                        <p:sldTgt/>
                      </p:tgtEl>
                    </p:cond>
                  </p:endCondLst>
                </p:cTn>
                <p:tgtEl>
                  <p:spTgt spid="21"/>
                </p:tgtEl>
              </p:cMediaNode>
            </p:audio>
          </p:childTnLst>
        </p:cTn>
      </p:par>
    </p:tnLst>
    <p:bldLst>
      <p:bldP spid="8" grpId="0"/>
      <p:bldP spid="10" grpId="0" animBg="1"/>
      <p:bldP spid="11" grpId="0" animBg="1"/>
      <p:bldP spid="12" grpId="0" animBg="1"/>
      <p:bldP spid="13" grpId="0" animBg="1"/>
      <p:bldP spid="14" grpId="0"/>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B3"/>
        </a:solidFill>
        <a:effectLst/>
      </p:bgPr>
    </p:bg>
    <p:spTree>
      <p:nvGrpSpPr>
        <p:cNvPr id="1" name=""/>
        <p:cNvGrpSpPr/>
        <p:nvPr/>
      </p:nvGrpSpPr>
      <p:grpSpPr>
        <a:xfrm>
          <a:off x="0" y="0"/>
          <a:ext cx="0" cy="0"/>
          <a:chOff x="0" y="0"/>
          <a:chExt cx="0" cy="0"/>
        </a:xfrm>
      </p:grpSpPr>
      <p:pic>
        <p:nvPicPr>
          <p:cNvPr id="23" name="Picture 2"/>
          <p:cNvPicPr>
            <a:picLocks noChangeAspect="1"/>
          </p:cNvPicPr>
          <p:nvPr/>
        </p:nvPicPr>
        <p:blipFill>
          <a:blip r:embed="rId6">
            <a:alphaModFix amt="69000"/>
          </a:blip>
          <a:srcRect t="7812" b="7812"/>
          <a:stretch>
            <a:fillRect/>
          </a:stretch>
        </p:blipFill>
        <p:spPr>
          <a:xfrm>
            <a:off x="0" y="0"/>
            <a:ext cx="18288000" cy="10287000"/>
          </a:xfrm>
          <a:prstGeom prst="rect">
            <a:avLst/>
          </a:prstGeom>
        </p:spPr>
      </p:pic>
      <p:sp>
        <p:nvSpPr>
          <p:cNvPr id="7" name="TextBox 9"/>
          <p:cNvSpPr txBox="1"/>
          <p:nvPr/>
        </p:nvSpPr>
        <p:spPr>
          <a:xfrm>
            <a:off x="5349221" y="639514"/>
            <a:ext cx="7594111" cy="846386"/>
          </a:xfrm>
          <a:prstGeom prst="rect">
            <a:avLst/>
          </a:prstGeom>
        </p:spPr>
        <p:txBody>
          <a:bodyPr wrap="square" lIns="0" tIns="0" rIns="0" bIns="0" rtlCol="0" anchor="t">
            <a:spAutoFit/>
          </a:bodyPr>
          <a:lstStyle/>
          <a:p>
            <a:pPr algn="ctr">
              <a:defRPr/>
            </a:pPr>
            <a:r>
              <a:rPr lang="en-US" sz="5500" b="1" dirty="0" err="1">
                <a:solidFill>
                  <a:srgbClr val="C00000"/>
                </a:solidFill>
                <a:latin typeface="Arial" panose="020B0604020202020204" pitchFamily="34" charset="0"/>
                <a:cs typeface="Arial" panose="020B0604020202020204" pitchFamily="34" charset="0"/>
              </a:rPr>
              <a:t>Câu</a:t>
            </a:r>
            <a:r>
              <a:rPr lang="en-US" sz="5500" b="1">
                <a:solidFill>
                  <a:srgbClr val="C00000"/>
                </a:solidFill>
                <a:latin typeface="Arial" panose="020B0604020202020204" pitchFamily="34" charset="0"/>
                <a:cs typeface="Arial" panose="020B0604020202020204" pitchFamily="34" charset="0"/>
              </a:rPr>
              <a:t> hỏi trắc nghiệm</a:t>
            </a:r>
          </a:p>
        </p:txBody>
      </p:sp>
      <p:sp>
        <p:nvSpPr>
          <p:cNvPr id="8" name="Rectangle 7"/>
          <p:cNvSpPr/>
          <p:nvPr/>
        </p:nvSpPr>
        <p:spPr>
          <a:xfrm>
            <a:off x="457201" y="1679287"/>
            <a:ext cx="17221200" cy="5216813"/>
          </a:xfrm>
          <a:prstGeom prst="rect">
            <a:avLst/>
          </a:prstGeom>
        </p:spPr>
        <p:txBody>
          <a:bodyPr wrap="square">
            <a:spAutoFit/>
          </a:bodyPr>
          <a:lstStyle/>
          <a:p>
            <a:pPr algn="just">
              <a:lnSpc>
                <a:spcPct val="150000"/>
              </a:lnSpc>
            </a:pPr>
            <a:r>
              <a:rPr lang="vi-VN" sz="3700" dirty="0">
                <a:solidFill>
                  <a:prstClr val="black"/>
                </a:solidFill>
                <a:ea typeface="Arial" panose="020B0604020202020204" pitchFamily="34" charset="0"/>
                <a:cs typeface="Arial" panose="020B0604020202020204" pitchFamily="34" charset="0"/>
              </a:rPr>
              <a:t>Một công ty vừa mua một số máy móc để sản xuất với chi phí là 1 tỷ đồng một chiếc. Công ty chọn khấu hao từng chiếc máy theo phương pháp khấu hao đường thẳng trong vòng 10 năm. Điều này có nghĩa là mỗi chiếc máy sẽ giảm giá 1 tỷ : 10 = 100 triệu đồng mỗi năm.</a:t>
            </a:r>
          </a:p>
          <a:p>
            <a:pPr algn="just">
              <a:lnSpc>
                <a:spcPct val="150000"/>
              </a:lnSpc>
            </a:pPr>
            <a:r>
              <a:rPr lang="vi-VN" sz="3700" b="1" dirty="0">
                <a:solidFill>
                  <a:prstClr val="black"/>
                </a:solidFill>
                <a:ea typeface="Arial" panose="020B0604020202020204" pitchFamily="34" charset="0"/>
                <a:cs typeface="Arial" panose="020B0604020202020204" pitchFamily="34" charset="0"/>
              </a:rPr>
              <a:t>Câu 4. </a:t>
            </a:r>
            <a:r>
              <a:rPr lang="vi-VN" sz="3700" dirty="0">
                <a:solidFill>
                  <a:prstClr val="black"/>
                </a:solidFill>
                <a:ea typeface="Arial" panose="020B0604020202020204" pitchFamily="34" charset="0"/>
                <a:cs typeface="Arial" panose="020B0604020202020204" pitchFamily="34" charset="0"/>
              </a:rPr>
              <a:t>Sau bao nhiêu năm thì giá trị sổ sách của một chiếc máy theo phương pháp khấu hao đường thẳng bằng 0?</a:t>
            </a:r>
          </a:p>
        </p:txBody>
      </p:sp>
      <p:sp>
        <p:nvSpPr>
          <p:cNvPr id="10" name="Flowchart: Terminator 6"/>
          <p:cNvSpPr/>
          <p:nvPr/>
        </p:nvSpPr>
        <p:spPr>
          <a:xfrm>
            <a:off x="11053378" y="7048501"/>
            <a:ext cx="4877540" cy="1293154"/>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1371600">
              <a:defRPr/>
            </a:pPr>
            <a:endParaRPr lang="vi-VN" sz="2700" dirty="0">
              <a:solidFill>
                <a:prstClr val="white"/>
              </a:solidFill>
            </a:endParaRPr>
          </a:p>
        </p:txBody>
      </p:sp>
      <p:sp>
        <p:nvSpPr>
          <p:cNvPr id="11" name="Flowchart: Terminator 6"/>
          <p:cNvSpPr/>
          <p:nvPr/>
        </p:nvSpPr>
        <p:spPr>
          <a:xfrm>
            <a:off x="11053378" y="8644544"/>
            <a:ext cx="4877540" cy="126607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1371600">
              <a:defRPr/>
            </a:pPr>
            <a:endParaRPr lang="vi-VN" sz="2700" dirty="0">
              <a:solidFill>
                <a:prstClr val="white"/>
              </a:solidFill>
            </a:endParaRPr>
          </a:p>
        </p:txBody>
      </p:sp>
      <p:sp>
        <p:nvSpPr>
          <p:cNvPr id="12" name="Flowchart: Terminator 6"/>
          <p:cNvSpPr/>
          <p:nvPr/>
        </p:nvSpPr>
        <p:spPr>
          <a:xfrm>
            <a:off x="2042700" y="7060790"/>
            <a:ext cx="4908668" cy="1293154"/>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1371600">
              <a:defRPr/>
            </a:pPr>
            <a:endParaRPr lang="vi-VN" sz="2700" dirty="0">
              <a:solidFill>
                <a:prstClr val="white"/>
              </a:solidFill>
            </a:endParaRPr>
          </a:p>
        </p:txBody>
      </p:sp>
      <p:sp>
        <p:nvSpPr>
          <p:cNvPr id="13" name="Flowchart: Terminator 6"/>
          <p:cNvSpPr/>
          <p:nvPr/>
        </p:nvSpPr>
        <p:spPr>
          <a:xfrm>
            <a:off x="2042700" y="8673895"/>
            <a:ext cx="4876800" cy="1293154"/>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1371600">
              <a:defRPr/>
            </a:pPr>
            <a:endParaRPr lang="vi-VN" sz="2700" dirty="0">
              <a:solidFill>
                <a:prstClr val="white"/>
              </a:solidFill>
            </a:endParaRPr>
          </a:p>
        </p:txBody>
      </p:sp>
      <mc:AlternateContent xmlns:mc="http://schemas.openxmlformats.org/markup-compatibility/2006" xmlns:a14="http://schemas.microsoft.com/office/drawing/2010/main">
        <mc:Choice Requires="a14">
          <p:sp>
            <p:nvSpPr>
              <p:cNvPr id="14" name="Rectangle 13"/>
              <p:cNvSpPr/>
              <p:nvPr/>
            </p:nvSpPr>
            <p:spPr>
              <a:xfrm>
                <a:off x="3241562" y="8824315"/>
                <a:ext cx="2510944" cy="946413"/>
              </a:xfrm>
              <a:prstGeom prst="rect">
                <a:avLst/>
              </a:prstGeom>
            </p:spPr>
            <p:txBody>
              <a:bodyPr wrap="none">
                <a:spAutoFit/>
              </a:bodyPr>
              <a:lstStyle/>
              <a:p>
                <a:pPr marR="30480" algn="just">
                  <a:lnSpc>
                    <a:spcPct val="150000"/>
                  </a:lnSpc>
                  <a:spcBef>
                    <a:spcPts val="300"/>
                  </a:spcBef>
                  <a:spcAft>
                    <a:spcPts val="300"/>
                  </a:spcAft>
                </a:pPr>
                <a14:m>
                  <m:oMath xmlns:m="http://schemas.openxmlformats.org/officeDocument/2006/math">
                    <m:r>
                      <m:rPr>
                        <m:nor/>
                      </m:rPr>
                      <a:rPr lang="en-US" sz="3700" b="0" i="0" smtClean="0">
                        <a:solidFill>
                          <a:prstClr val="black"/>
                        </a:solidFill>
                        <a:latin typeface="Arial" panose="020B0604020202020204" pitchFamily="34" charset="0"/>
                        <a:ea typeface="Arial" panose="020B0604020202020204" pitchFamily="34" charset="0"/>
                        <a:cs typeface="Arial" panose="020B0604020202020204" pitchFamily="34" charset="0"/>
                      </a:rPr>
                      <m:t>B</m:t>
                    </m:r>
                    <m:r>
                      <m:rPr>
                        <m:nor/>
                      </m:rPr>
                      <a:rPr lang="fr-FR" sz="3700">
                        <a:solidFill>
                          <a:prstClr val="black"/>
                        </a:solidFill>
                        <a:latin typeface="Arial" panose="020B0604020202020204" pitchFamily="34" charset="0"/>
                        <a:ea typeface="Arial" panose="020B0604020202020204" pitchFamily="34" charset="0"/>
                        <a:cs typeface="Arial" panose="020B0604020202020204" pitchFamily="34" charset="0"/>
                      </a:rPr>
                      <m:t>. </m:t>
                    </m:r>
                    <m:r>
                      <m:rPr>
                        <m:nor/>
                      </m:rPr>
                      <a:rPr lang="en-US" sz="3700" b="0" i="0" smtClean="0">
                        <a:solidFill>
                          <a:prstClr val="black"/>
                        </a:solidFill>
                        <a:latin typeface="Arial" panose="020B0604020202020204" pitchFamily="34" charset="0"/>
                        <a:ea typeface="Arial" panose="020B0604020202020204" pitchFamily="34" charset="0"/>
                        <a:cs typeface="Arial" panose="020B0604020202020204" pitchFamily="34" charset="0"/>
                      </a:rPr>
                      <m:t>10</m:t>
                    </m:r>
                    <m:r>
                      <m:rPr>
                        <m:nor/>
                      </m:rPr>
                      <a:rPr lang="fr-FR" sz="3700">
                        <a:solidFill>
                          <a:prstClr val="black"/>
                        </a:solidFill>
                        <a:latin typeface="Arial" panose="020B0604020202020204" pitchFamily="34" charset="0"/>
                        <a:ea typeface="Arial" panose="020B0604020202020204" pitchFamily="34" charset="0"/>
                        <a:cs typeface="Arial" panose="020B0604020202020204" pitchFamily="34" charset="0"/>
                      </a:rPr>
                      <m:t> </m:t>
                    </m:r>
                    <m:r>
                      <m:rPr>
                        <m:nor/>
                      </m:rPr>
                      <a:rPr lang="fr-FR" sz="3700">
                        <a:solidFill>
                          <a:prstClr val="black"/>
                        </a:solidFill>
                        <a:latin typeface="Arial" panose="020B0604020202020204" pitchFamily="34" charset="0"/>
                        <a:ea typeface="Arial" panose="020B0604020202020204" pitchFamily="34" charset="0"/>
                        <a:cs typeface="Arial" panose="020B0604020202020204" pitchFamily="34" charset="0"/>
                      </a:rPr>
                      <m:t>n</m:t>
                    </m:r>
                    <m:r>
                      <m:rPr>
                        <m:nor/>
                      </m:rPr>
                      <a:rPr lang="fr-FR" sz="3700">
                        <a:solidFill>
                          <a:prstClr val="black"/>
                        </a:solidFill>
                        <a:latin typeface="Arial" panose="020B0604020202020204" pitchFamily="34" charset="0"/>
                        <a:ea typeface="Arial" panose="020B0604020202020204" pitchFamily="34" charset="0"/>
                        <a:cs typeface="Arial" panose="020B0604020202020204" pitchFamily="34" charset="0"/>
                      </a:rPr>
                      <m:t>ă</m:t>
                    </m:r>
                    <m:r>
                      <m:rPr>
                        <m:nor/>
                      </m:rPr>
                      <a:rPr lang="fr-FR" sz="3700">
                        <a:solidFill>
                          <a:prstClr val="black"/>
                        </a:solidFill>
                        <a:latin typeface="Arial" panose="020B0604020202020204" pitchFamily="34" charset="0"/>
                        <a:ea typeface="Arial" panose="020B0604020202020204" pitchFamily="34" charset="0"/>
                        <a:cs typeface="Arial" panose="020B0604020202020204" pitchFamily="34" charset="0"/>
                      </a:rPr>
                      <m:t>m</m:t>
                    </m:r>
                  </m:oMath>
                </a14:m>
                <a:r>
                  <a:rPr lang="en-US" sz="37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p>
            </p:txBody>
          </p:sp>
        </mc:Choice>
        <mc:Fallback xmlns="">
          <p:sp>
            <p:nvSpPr>
              <p:cNvPr id="14" name="Rectangle 13"/>
              <p:cNvSpPr>
                <a:spLocks noRot="1" noChangeAspect="1" noMove="1" noResize="1" noEditPoints="1" noAdjustHandles="1" noChangeArrowheads="1" noChangeShapeType="1" noTextEdit="1"/>
              </p:cNvSpPr>
              <p:nvPr/>
            </p:nvSpPr>
            <p:spPr>
              <a:xfrm>
                <a:off x="3241562" y="8824315"/>
                <a:ext cx="2510944" cy="946413"/>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2223050" y="7198989"/>
                <a:ext cx="2538195" cy="984885"/>
              </a:xfrm>
              <a:prstGeom prst="rect">
                <a:avLst/>
              </a:prstGeom>
            </p:spPr>
            <p:txBody>
              <a:bodyPr wrap="none">
                <a:spAutoFit/>
              </a:bodyPr>
              <a:lstStyle/>
              <a:p>
                <a:pPr marR="3048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700">
                          <a:solidFill>
                            <a:prstClr val="black"/>
                          </a:solidFill>
                          <a:latin typeface="Arial" panose="020B0604020202020204" pitchFamily="34" charset="0"/>
                          <a:ea typeface="Arial" panose="020B0604020202020204" pitchFamily="34" charset="0"/>
                          <a:cs typeface="Arial" panose="020B0604020202020204" pitchFamily="34" charset="0"/>
                        </a:rPr>
                        <m:t>C</m:t>
                      </m:r>
                      <m:r>
                        <m:rPr>
                          <m:nor/>
                        </m:rPr>
                        <a:rPr lang="fr-FR" sz="3700">
                          <a:solidFill>
                            <a:prstClr val="black"/>
                          </a:solidFill>
                          <a:latin typeface="Arial" panose="020B0604020202020204" pitchFamily="34" charset="0"/>
                          <a:ea typeface="Arial" panose="020B0604020202020204" pitchFamily="34" charset="0"/>
                          <a:cs typeface="Arial" panose="020B0604020202020204" pitchFamily="34" charset="0"/>
                        </a:rPr>
                        <m:t>. 15 </m:t>
                      </m:r>
                      <m:r>
                        <m:rPr>
                          <m:nor/>
                        </m:rPr>
                        <a:rPr lang="fr-FR" sz="3700">
                          <a:solidFill>
                            <a:prstClr val="black"/>
                          </a:solidFill>
                          <a:latin typeface="Arial" panose="020B0604020202020204" pitchFamily="34" charset="0"/>
                          <a:ea typeface="Arial" panose="020B0604020202020204" pitchFamily="34" charset="0"/>
                          <a:cs typeface="Arial" panose="020B0604020202020204" pitchFamily="34" charset="0"/>
                        </a:rPr>
                        <m:t>n</m:t>
                      </m:r>
                      <m:r>
                        <m:rPr>
                          <m:nor/>
                        </m:rPr>
                        <a:rPr lang="fr-FR" sz="3700">
                          <a:solidFill>
                            <a:prstClr val="black"/>
                          </a:solidFill>
                          <a:latin typeface="Arial" panose="020B0604020202020204" pitchFamily="34" charset="0"/>
                          <a:ea typeface="Arial" panose="020B0604020202020204" pitchFamily="34" charset="0"/>
                          <a:cs typeface="Arial" panose="020B0604020202020204" pitchFamily="34" charset="0"/>
                        </a:rPr>
                        <m:t>ă</m:t>
                      </m:r>
                      <m:r>
                        <m:rPr>
                          <m:nor/>
                        </m:rPr>
                        <a:rPr lang="fr-FR" sz="3700">
                          <a:solidFill>
                            <a:prstClr val="black"/>
                          </a:solidFill>
                          <a:latin typeface="Arial" panose="020B0604020202020204" pitchFamily="34" charset="0"/>
                          <a:ea typeface="Arial" panose="020B0604020202020204" pitchFamily="34" charset="0"/>
                          <a:cs typeface="Arial" panose="020B0604020202020204" pitchFamily="34" charset="0"/>
                        </a:rPr>
                        <m:t>m</m:t>
                      </m:r>
                    </m:oMath>
                  </m:oMathPara>
                </a14:m>
                <a:endParaRPr lang="en-US" sz="37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2223050" y="7198989"/>
                <a:ext cx="2538195" cy="984885"/>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3241562" y="7221083"/>
                <a:ext cx="2246449" cy="984885"/>
              </a:xfrm>
              <a:prstGeom prst="rect">
                <a:avLst/>
              </a:prstGeom>
            </p:spPr>
            <p:txBody>
              <a:bodyPr wrap="none">
                <a:spAutoFit/>
              </a:bodyPr>
              <a:lstStyle/>
              <a:p>
                <a:pPr marR="3048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3700" b="0" i="0" smtClean="0">
                          <a:solidFill>
                            <a:prstClr val="black"/>
                          </a:solidFill>
                          <a:latin typeface="Arial" panose="020B0604020202020204" pitchFamily="34" charset="0"/>
                          <a:ea typeface="Times New Roman" panose="02020603050405020304" pitchFamily="18" charset="0"/>
                          <a:cs typeface="Arial" panose="020B0604020202020204" pitchFamily="34" charset="0"/>
                        </a:rPr>
                        <m:t>A</m:t>
                      </m:r>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 </m:t>
                      </m:r>
                      <m:r>
                        <m:rPr>
                          <m:nor/>
                        </m:rPr>
                        <a:rPr lang="en-US" sz="3700" b="0" i="0" smtClean="0">
                          <a:solidFill>
                            <a:prstClr val="black"/>
                          </a:solidFill>
                          <a:latin typeface="Arial" panose="020B0604020202020204" pitchFamily="34" charset="0"/>
                          <a:ea typeface="Times New Roman" panose="02020603050405020304" pitchFamily="18" charset="0"/>
                          <a:cs typeface="Arial" panose="020B0604020202020204" pitchFamily="34" charset="0"/>
                        </a:rPr>
                        <m:t>5</m:t>
                      </m:r>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 </m:t>
                      </m:r>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n</m:t>
                      </m:r>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ă</m:t>
                      </m:r>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m</m:t>
                      </m:r>
                    </m:oMath>
                  </m:oMathPara>
                </a14:m>
                <a:endParaRPr lang="en-US" sz="37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3241562" y="7221083"/>
                <a:ext cx="2246449" cy="984885"/>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2223051" y="8793563"/>
                <a:ext cx="2538194" cy="984885"/>
              </a:xfrm>
              <a:prstGeom prst="rect">
                <a:avLst/>
              </a:prstGeom>
            </p:spPr>
            <p:txBody>
              <a:bodyPr wrap="none">
                <a:spAutoFit/>
              </a:bodyPr>
              <a:lstStyle/>
              <a:p>
                <a:pPr marR="3048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D</m:t>
                      </m:r>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 20 </m:t>
                      </m:r>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n</m:t>
                      </m:r>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ă</m:t>
                      </m:r>
                      <m:r>
                        <m:rPr>
                          <m:nor/>
                        </m:rPr>
                        <a:rPr lang="fr-FR" sz="3700">
                          <a:solidFill>
                            <a:prstClr val="black"/>
                          </a:solidFill>
                          <a:latin typeface="Arial" panose="020B0604020202020204" pitchFamily="34" charset="0"/>
                          <a:ea typeface="Times New Roman" panose="02020603050405020304" pitchFamily="18" charset="0"/>
                          <a:cs typeface="Arial" panose="020B0604020202020204" pitchFamily="34" charset="0"/>
                        </a:rPr>
                        <m:t>m</m:t>
                      </m:r>
                    </m:oMath>
                  </m:oMathPara>
                </a14:m>
                <a:endParaRPr lang="en-US" sz="37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12223051" y="8793563"/>
                <a:ext cx="2538194" cy="984885"/>
              </a:xfrm>
              <a:prstGeom prst="rect">
                <a:avLst/>
              </a:prstGeom>
              <a:blipFill rotWithShape="0">
                <a:blip r:embed="rId10"/>
                <a:stretch>
                  <a:fillRect/>
                </a:stretch>
              </a:blipFill>
            </p:spPr>
            <p:txBody>
              <a:bodyPr/>
              <a:lstStyle/>
              <a:p>
                <a:r>
                  <a:rPr lang="en-US">
                    <a:noFill/>
                  </a:rPr>
                  <a:t> </a:t>
                </a:r>
              </a:p>
            </p:txBody>
          </p:sp>
        </mc:Fallback>
      </mc:AlternateContent>
      <p:pic>
        <p:nvPicPr>
          <p:cNvPr id="18"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11"/>
          <a:stretch>
            <a:fillRect/>
          </a:stretch>
        </p:blipFill>
        <p:spPr>
          <a:xfrm>
            <a:off x="-1808112" y="851874"/>
            <a:ext cx="914400" cy="914400"/>
          </a:xfrm>
          <a:prstGeom prst="rect">
            <a:avLst/>
          </a:prstGeom>
        </p:spPr>
      </p:pic>
      <p:pic>
        <p:nvPicPr>
          <p:cNvPr id="19"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828165" y="2319010"/>
            <a:ext cx="914400" cy="914400"/>
          </a:xfrm>
          <a:prstGeom prst="rect">
            <a:avLst/>
          </a:prstGeom>
        </p:spPr>
      </p:pic>
      <p:pic>
        <p:nvPicPr>
          <p:cNvPr id="20"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808112" y="3786146"/>
            <a:ext cx="914400" cy="914400"/>
          </a:xfrm>
          <a:prstGeom prst="rect">
            <a:avLst/>
          </a:prstGeom>
        </p:spPr>
      </p:pic>
      <p:pic>
        <p:nvPicPr>
          <p:cNvPr id="21"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775068" y="5303669"/>
            <a:ext cx="914400" cy="914400"/>
          </a:xfrm>
          <a:prstGeom prst="rect">
            <a:avLst/>
          </a:prstGeom>
        </p:spPr>
      </p:pic>
    </p:spTree>
    <p:extLst>
      <p:ext uri="{BB962C8B-B14F-4D97-AF65-F5344CB8AC3E}">
        <p14:creationId xmlns:p14="http://schemas.microsoft.com/office/powerpoint/2010/main" val="266673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anim calcmode="lin" valueType="num">
                                      <p:cBhvr>
                                        <p:cTn id="12" dur="500" fill="hold"/>
                                        <p:tgtEl>
                                          <p:spTgt spid="12"/>
                                        </p:tgtEl>
                                        <p:attrNameLst>
                                          <p:attrName>ppt_x</p:attrName>
                                        </p:attrNameLst>
                                      </p:cBhvr>
                                      <p:tavLst>
                                        <p:tav tm="0">
                                          <p:val>
                                            <p:strVal val="#ppt_x"/>
                                          </p:val>
                                        </p:tav>
                                        <p:tav tm="100000">
                                          <p:val>
                                            <p:strVal val="#ppt_x"/>
                                          </p:val>
                                        </p:tav>
                                      </p:tavLst>
                                    </p:anim>
                                    <p:anim calcmode="lin" valueType="num">
                                      <p:cBhvr>
                                        <p:cTn id="13" dur="5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anim calcmode="lin" valueType="num">
                                      <p:cBhvr>
                                        <p:cTn id="17" dur="500" fill="hold"/>
                                        <p:tgtEl>
                                          <p:spTgt spid="16"/>
                                        </p:tgtEl>
                                        <p:attrNameLst>
                                          <p:attrName>ppt_x</p:attrName>
                                        </p:attrNameLst>
                                      </p:cBhvr>
                                      <p:tavLst>
                                        <p:tav tm="0">
                                          <p:val>
                                            <p:strVal val="#ppt_x"/>
                                          </p:val>
                                        </p:tav>
                                        <p:tav tm="100000">
                                          <p:val>
                                            <p:strVal val="#ppt_x"/>
                                          </p:val>
                                        </p:tav>
                                      </p:tavLst>
                                    </p:anim>
                                    <p:anim calcmode="lin" valueType="num">
                                      <p:cBhvr>
                                        <p:cTn id="18" dur="5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anim calcmode="lin" valueType="num">
                                      <p:cBhvr>
                                        <p:cTn id="28" dur="500" fill="hold"/>
                                        <p:tgtEl>
                                          <p:spTgt spid="14"/>
                                        </p:tgtEl>
                                        <p:attrNameLst>
                                          <p:attrName>ppt_x</p:attrName>
                                        </p:attrNameLst>
                                      </p:cBhvr>
                                      <p:tavLst>
                                        <p:tav tm="0">
                                          <p:val>
                                            <p:strVal val="#ppt_x"/>
                                          </p:val>
                                        </p:tav>
                                        <p:tav tm="100000">
                                          <p:val>
                                            <p:strVal val="#ppt_x"/>
                                          </p:val>
                                        </p:tav>
                                      </p:tavLst>
                                    </p:anim>
                                    <p:anim calcmode="lin" valueType="num">
                                      <p:cBhvr>
                                        <p:cTn id="29" dur="5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anim calcmode="lin" valueType="num">
                                      <p:cBhvr>
                                        <p:cTn id="34" dur="500" fill="hold"/>
                                        <p:tgtEl>
                                          <p:spTgt spid="10"/>
                                        </p:tgtEl>
                                        <p:attrNameLst>
                                          <p:attrName>ppt_x</p:attrName>
                                        </p:attrNameLst>
                                      </p:cBhvr>
                                      <p:tavLst>
                                        <p:tav tm="0">
                                          <p:val>
                                            <p:strVal val="#ppt_x"/>
                                          </p:val>
                                        </p:tav>
                                        <p:tav tm="100000">
                                          <p:val>
                                            <p:strVal val="#ppt_x"/>
                                          </p:val>
                                        </p:tav>
                                      </p:tavLst>
                                    </p:anim>
                                    <p:anim calcmode="lin" valueType="num">
                                      <p:cBhvr>
                                        <p:cTn id="35" dur="500" fill="hold"/>
                                        <p:tgtEl>
                                          <p:spTgt spid="1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anim calcmode="lin" valueType="num">
                                      <p:cBhvr>
                                        <p:cTn id="39" dur="500" fill="hold"/>
                                        <p:tgtEl>
                                          <p:spTgt spid="15"/>
                                        </p:tgtEl>
                                        <p:attrNameLst>
                                          <p:attrName>ppt_x</p:attrName>
                                        </p:attrNameLst>
                                      </p:cBhvr>
                                      <p:tavLst>
                                        <p:tav tm="0">
                                          <p:val>
                                            <p:strVal val="#ppt_x"/>
                                          </p:val>
                                        </p:tav>
                                        <p:tav tm="100000">
                                          <p:val>
                                            <p:strVal val="#ppt_x"/>
                                          </p:val>
                                        </p:tav>
                                      </p:tavLst>
                                    </p:anim>
                                    <p:anim calcmode="lin" valueType="num">
                                      <p:cBhvr>
                                        <p:cTn id="40" dur="500" fill="hold"/>
                                        <p:tgtEl>
                                          <p:spTgt spid="15"/>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42"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anim calcmode="lin" valueType="num">
                                      <p:cBhvr>
                                        <p:cTn id="45" dur="500" fill="hold"/>
                                        <p:tgtEl>
                                          <p:spTgt spid="11"/>
                                        </p:tgtEl>
                                        <p:attrNameLst>
                                          <p:attrName>ppt_x</p:attrName>
                                        </p:attrNameLst>
                                      </p:cBhvr>
                                      <p:tavLst>
                                        <p:tav tm="0">
                                          <p:val>
                                            <p:strVal val="#ppt_x"/>
                                          </p:val>
                                        </p:tav>
                                        <p:tav tm="100000">
                                          <p:val>
                                            <p:strVal val="#ppt_x"/>
                                          </p:val>
                                        </p:tav>
                                      </p:tavLst>
                                    </p:anim>
                                    <p:anim calcmode="lin" valueType="num">
                                      <p:cBhvr>
                                        <p:cTn id="46" dur="500" fill="hold"/>
                                        <p:tgtEl>
                                          <p:spTgt spid="1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strVal val="#ppt_x"/>
                                          </p:val>
                                        </p:tav>
                                        <p:tav tm="100000">
                                          <p:val>
                                            <p:strVal val="#ppt_x"/>
                                          </p:val>
                                        </p:tav>
                                      </p:tavLst>
                                    </p:anim>
                                    <p:anim calcmode="lin" valueType="num">
                                      <p:cBhvr>
                                        <p:cTn id="51"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10"/>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0"/>
                                        </p:tgtEl>
                                        <p:attrNameLst>
                                          <p:attrName>fillcolor</p:attrName>
                                        </p:attrNameLst>
                                      </p:cBhvr>
                                      <p:to>
                                        <a:srgbClr val="FF0000"/>
                                      </p:to>
                                    </p:animClr>
                                    <p:set>
                                      <p:cBhvr>
                                        <p:cTn id="57" dur="2000" fill="hold"/>
                                        <p:tgtEl>
                                          <p:spTgt spid="10"/>
                                        </p:tgtEl>
                                        <p:attrNameLst>
                                          <p:attrName>fill.type</p:attrName>
                                        </p:attrNameLst>
                                      </p:cBhvr>
                                      <p:to>
                                        <p:strVal val="solid"/>
                                      </p:to>
                                    </p:set>
                                    <p:set>
                                      <p:cBhvr>
                                        <p:cTn id="58" dur="2000" fill="hold"/>
                                        <p:tgtEl>
                                          <p:spTgt spid="10"/>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21"/>
                                        </p:tgtEl>
                                      </p:cBhvr>
                                    </p:cmd>
                                  </p:childTnLst>
                                </p:cTn>
                              </p:par>
                            </p:childTnLst>
                          </p:cTn>
                        </p:par>
                      </p:childTnLst>
                    </p:cTn>
                  </p:par>
                </p:childTnLst>
              </p:cTn>
              <p:nextCondLst>
                <p:cond evt="onClick" delay="0">
                  <p:tgtEl>
                    <p:spTgt spid="10"/>
                  </p:tgtEl>
                </p:cond>
              </p:nextCondLst>
            </p:seq>
            <p:seq concurrent="1" nextAc="seek">
              <p:cTn id="61" restart="whenNotActive" fill="hold" evtFilter="cancelBubble" nodeType="interactiveSeq">
                <p:stCondLst>
                  <p:cond evt="onClick" delay="0">
                    <p:tgtEl>
                      <p:spTgt spid="11"/>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1500" fill="hold"/>
                                        <p:tgtEl>
                                          <p:spTgt spid="11"/>
                                        </p:tgtEl>
                                        <p:attrNameLst>
                                          <p:attrName>fillcolor</p:attrName>
                                        </p:attrNameLst>
                                      </p:cBhvr>
                                      <p:to>
                                        <a:srgbClr val="FF0000"/>
                                      </p:to>
                                    </p:animClr>
                                    <p:set>
                                      <p:cBhvr>
                                        <p:cTn id="66" dur="1500" fill="hold"/>
                                        <p:tgtEl>
                                          <p:spTgt spid="11"/>
                                        </p:tgtEl>
                                        <p:attrNameLst>
                                          <p:attrName>fill.type</p:attrName>
                                        </p:attrNameLst>
                                      </p:cBhvr>
                                      <p:to>
                                        <p:strVal val="solid"/>
                                      </p:to>
                                    </p:set>
                                    <p:set>
                                      <p:cBhvr>
                                        <p:cTn id="67" dur="1500" fill="hold"/>
                                        <p:tgtEl>
                                          <p:spTgt spid="11"/>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20"/>
                                        </p:tgtEl>
                                      </p:cBhvr>
                                    </p:cmd>
                                  </p:childTnLst>
                                </p:cTn>
                              </p:par>
                            </p:childTnLst>
                          </p:cTn>
                        </p:par>
                      </p:childTnLst>
                    </p:cTn>
                  </p:par>
                </p:childTnLst>
              </p:cTn>
              <p:nextCondLst>
                <p:cond evt="onClick" delay="0">
                  <p:tgtEl>
                    <p:spTgt spid="11"/>
                  </p:tgtEl>
                </p:cond>
              </p:nextCondLst>
            </p:seq>
            <p:seq concurrent="1" nextAc="seek">
              <p:cTn id="70" restart="whenNotActive" fill="hold" evtFilter="cancelBubble" nodeType="interactiveSeq">
                <p:stCondLst>
                  <p:cond evt="onClick" delay="0">
                    <p:tgtEl>
                      <p:spTgt spid="12"/>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000" fill="hold"/>
                                        <p:tgtEl>
                                          <p:spTgt spid="12"/>
                                        </p:tgtEl>
                                        <p:attrNameLst>
                                          <p:attrName>fillcolor</p:attrName>
                                        </p:attrNameLst>
                                      </p:cBhvr>
                                      <p:to>
                                        <a:srgbClr val="FF0000"/>
                                      </p:to>
                                    </p:animClr>
                                    <p:set>
                                      <p:cBhvr>
                                        <p:cTn id="75" dur="2000" fill="hold"/>
                                        <p:tgtEl>
                                          <p:spTgt spid="12"/>
                                        </p:tgtEl>
                                        <p:attrNameLst>
                                          <p:attrName>fill.type</p:attrName>
                                        </p:attrNameLst>
                                      </p:cBhvr>
                                      <p:to>
                                        <p:strVal val="solid"/>
                                      </p:to>
                                    </p:set>
                                    <p:set>
                                      <p:cBhvr>
                                        <p:cTn id="76" dur="2000" fill="hold"/>
                                        <p:tgtEl>
                                          <p:spTgt spid="12"/>
                                        </p:tgtEl>
                                        <p:attrNameLst>
                                          <p:attrName>fill.on</p:attrName>
                                        </p:attrNameLst>
                                      </p:cBhvr>
                                      <p:to>
                                        <p:strVal val="true"/>
                                      </p:to>
                                    </p:set>
                                  </p:childTnLst>
                                </p:cTn>
                              </p:par>
                              <p:par>
                                <p:cTn id="77" presetID="1" presetClass="mediacall" presetSubtype="0" fill="hold" nodeType="withEffect">
                                  <p:stCondLst>
                                    <p:cond delay="0"/>
                                  </p:stCondLst>
                                  <p:childTnLst>
                                    <p:cmd type="call" cmd="playFrom(0.0)">
                                      <p:cBhvr>
                                        <p:cTn id="78" dur="2992" fill="hold"/>
                                        <p:tgtEl>
                                          <p:spTgt spid="19"/>
                                        </p:tgtEl>
                                      </p:cBhvr>
                                    </p:cmd>
                                  </p:childTnLst>
                                </p:cTn>
                              </p:par>
                            </p:childTnLst>
                          </p:cTn>
                        </p:par>
                      </p:childTnLst>
                    </p:cTn>
                  </p:par>
                </p:childTnLst>
              </p:cTn>
              <p:nextCondLst>
                <p:cond evt="onClick" delay="0">
                  <p:tgtEl>
                    <p:spTgt spid="12"/>
                  </p:tgtEl>
                </p:cond>
              </p:nextCondLst>
            </p:seq>
            <p:seq concurrent="1" nextAc="seek">
              <p:cTn id="79" restart="whenNotActive" fill="hold" evtFilter="cancelBubble" nodeType="interactiveSeq">
                <p:stCondLst>
                  <p:cond evt="onClick" delay="0">
                    <p:tgtEl>
                      <p:spTgt spid="13"/>
                    </p:tgtEl>
                  </p:cond>
                </p:stCondLst>
                <p:endSync evt="end" delay="0">
                  <p:rtn val="all"/>
                </p:endSync>
                <p:childTnLst>
                  <p:par>
                    <p:cTn id="80" fill="hold">
                      <p:stCondLst>
                        <p:cond delay="0"/>
                      </p:stCondLst>
                      <p:childTnLst>
                        <p:par>
                          <p:cTn id="81" fill="hold">
                            <p:stCondLst>
                              <p:cond delay="0"/>
                            </p:stCondLst>
                            <p:childTnLst>
                              <p:par>
                                <p:cTn id="82" presetID="3" presetClass="mediacall" presetSubtype="0" fill="hold" nodeType="withEffect">
                                  <p:stCondLst>
                                    <p:cond delay="0"/>
                                  </p:stCondLst>
                                  <p:childTnLst>
                                    <p:cmd type="call" cmd="stop">
                                      <p:cBhvr>
                                        <p:cTn id="83" dur="1" fill="hold"/>
                                        <p:tgtEl>
                                          <p:spTgt spid="18"/>
                                        </p:tgtEl>
                                      </p:cBhvr>
                                    </p:cmd>
                                  </p:childTnLst>
                                </p:cTn>
                              </p:par>
                              <p:par>
                                <p:cTn id="84" presetID="3" presetClass="mediacall" presetSubtype="0" fill="hold" nodeType="withEffect">
                                  <p:stCondLst>
                                    <p:cond delay="0"/>
                                  </p:stCondLst>
                                  <p:childTnLst>
                                    <p:cmd type="call" cmd="stop">
                                      <p:cBhvr>
                                        <p:cTn id="85" dur="1" fill="hold"/>
                                        <p:tgtEl>
                                          <p:spTgt spid="18"/>
                                        </p:tgtEl>
                                      </p:cBhvr>
                                    </p:cmd>
                                  </p:childTnLst>
                                </p:cTn>
                              </p:par>
                              <p:par>
                                <p:cTn id="86" presetID="3" presetClass="mediacall" presetSubtype="0" fill="hold" nodeType="withEffect">
                                  <p:stCondLst>
                                    <p:cond delay="0"/>
                                  </p:stCondLst>
                                  <p:childTnLst>
                                    <p:cmd type="call" cmd="stop">
                                      <p:cBhvr>
                                        <p:cTn id="87" dur="1" fill="hold"/>
                                        <p:tgtEl>
                                          <p:spTgt spid="18"/>
                                        </p:tgtEl>
                                      </p:cBhvr>
                                    </p:cmd>
                                  </p:childTnLst>
                                </p:cTn>
                              </p:par>
                              <p:par>
                                <p:cTn id="88" presetID="2" presetClass="mediacall" presetSubtype="0" fill="hold" nodeType="withEffect">
                                  <p:stCondLst>
                                    <p:cond delay="0"/>
                                  </p:stCondLst>
                                  <p:childTnLst>
                                    <p:cmd type="call" cmd="togglePause">
                                      <p:cBhvr>
                                        <p:cTn id="89" dur="1" fill="hold"/>
                                        <p:tgtEl>
                                          <p:spTgt spid="18"/>
                                        </p:tgtEl>
                                      </p:cBhvr>
                                    </p:cmd>
                                  </p:childTnLst>
                                </p:cTn>
                              </p:par>
                              <p:par>
                                <p:cTn id="90" presetID="1" presetClass="emph" presetSubtype="2" fill="hold" nodeType="withEffect">
                                  <p:stCondLst>
                                    <p:cond delay="0"/>
                                  </p:stCondLst>
                                  <p:childTnLst>
                                    <p:animClr clrSpc="rgb" dir="cw">
                                      <p:cBhvr>
                                        <p:cTn id="91" dur="2000" fill="hold"/>
                                        <p:tgtEl>
                                          <p:spTgt spid="13"/>
                                        </p:tgtEl>
                                        <p:attrNameLst>
                                          <p:attrName>fillcolor</p:attrName>
                                        </p:attrNameLst>
                                      </p:cBhvr>
                                      <p:to>
                                        <a:srgbClr val="A8D08D"/>
                                      </p:to>
                                    </p:animClr>
                                    <p:set>
                                      <p:cBhvr>
                                        <p:cTn id="92" dur="2000" fill="hold"/>
                                        <p:tgtEl>
                                          <p:spTgt spid="13"/>
                                        </p:tgtEl>
                                        <p:attrNameLst>
                                          <p:attrName>fill.type</p:attrName>
                                        </p:attrNameLst>
                                      </p:cBhvr>
                                      <p:to>
                                        <p:strVal val="solid"/>
                                      </p:to>
                                    </p:set>
                                    <p:set>
                                      <p:cBhvr>
                                        <p:cTn id="93"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audio>
              <p:cMediaNode vol="80000">
                <p:cTn id="94" fill="hold" display="0">
                  <p:stCondLst>
                    <p:cond delay="indefinite"/>
                  </p:stCondLst>
                  <p:endCondLst>
                    <p:cond evt="onStopAudio" delay="0">
                      <p:tgtEl>
                        <p:sldTgt/>
                      </p:tgtEl>
                    </p:cond>
                  </p:endCondLst>
                </p:cTn>
                <p:tgtEl>
                  <p:spTgt spid="18"/>
                </p:tgtEl>
              </p:cMediaNode>
            </p:audio>
            <p:audio>
              <p:cMediaNode vol="80000">
                <p:cTn id="95" fill="hold" display="0">
                  <p:stCondLst>
                    <p:cond delay="indefinite"/>
                  </p:stCondLst>
                  <p:endCondLst>
                    <p:cond evt="onStopAudio" delay="0">
                      <p:tgtEl>
                        <p:sldTgt/>
                      </p:tgtEl>
                    </p:cond>
                  </p:endCondLst>
                </p:cTn>
                <p:tgtEl>
                  <p:spTgt spid="19"/>
                </p:tgtEl>
              </p:cMediaNode>
            </p:audio>
            <p:audio>
              <p:cMediaNode vol="80000">
                <p:cTn id="96" fill="hold" display="0">
                  <p:stCondLst>
                    <p:cond delay="indefinite"/>
                  </p:stCondLst>
                  <p:endCondLst>
                    <p:cond evt="onStopAudio" delay="0">
                      <p:tgtEl>
                        <p:sldTgt/>
                      </p:tgtEl>
                    </p:cond>
                  </p:endCondLst>
                </p:cTn>
                <p:tgtEl>
                  <p:spTgt spid="20"/>
                </p:tgtEl>
              </p:cMediaNode>
            </p:audio>
            <p:audio>
              <p:cMediaNode vol="80000">
                <p:cTn id="97" fill="hold" display="0">
                  <p:stCondLst>
                    <p:cond delay="indefinite"/>
                  </p:stCondLst>
                  <p:endCondLst>
                    <p:cond evt="onStopAudio" delay="0">
                      <p:tgtEl>
                        <p:sldTgt/>
                      </p:tgtEl>
                    </p:cond>
                  </p:endCondLst>
                </p:cTn>
                <p:tgtEl>
                  <p:spTgt spid="21"/>
                </p:tgtEl>
              </p:cMediaNode>
            </p:audio>
          </p:childTnLst>
        </p:cTn>
      </p:par>
    </p:tnLst>
    <p:bldLst>
      <p:bldP spid="8" grpId="0"/>
      <p:bldP spid="10" grpId="0" animBg="1"/>
      <p:bldP spid="11" grpId="0" animBg="1"/>
      <p:bldP spid="12" grpId="0" animBg="1"/>
      <p:bldP spid="13" grpId="0" animBg="1"/>
      <p:bldP spid="14"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p:cNvPicPr>
          <p:nvPr/>
        </p:nvPicPr>
        <p:blipFill>
          <a:blip r:embed="rId2">
            <a:alphaModFix amt="69000"/>
          </a:blip>
          <a:srcRect t="7812" b="7812"/>
          <a:stretch>
            <a:fillRect/>
          </a:stretch>
        </p:blipFill>
        <p:spPr>
          <a:xfrm>
            <a:off x="0" y="0"/>
            <a:ext cx="18288000" cy="10287000"/>
          </a:xfrm>
          <a:prstGeom prst="rect">
            <a:avLst/>
          </a:prstGeom>
        </p:spPr>
      </p:pic>
      <p:grpSp>
        <p:nvGrpSpPr>
          <p:cNvPr id="17" name="Group 16"/>
          <p:cNvGrpSpPr/>
          <p:nvPr/>
        </p:nvGrpSpPr>
        <p:grpSpPr>
          <a:xfrm>
            <a:off x="6096000" y="571500"/>
            <a:ext cx="5715001" cy="1600200"/>
            <a:chOff x="6096000" y="495300"/>
            <a:chExt cx="5715001" cy="1600200"/>
          </a:xfrm>
        </p:grpSpPr>
        <p:pic>
          <p:nvPicPr>
            <p:cNvPr id="14" name="Picture 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096000" y="495300"/>
              <a:ext cx="5715001" cy="1600200"/>
            </a:xfrm>
            <a:prstGeom prst="rect">
              <a:avLst/>
            </a:prstGeom>
          </p:spPr>
        </p:pic>
        <p:sp>
          <p:nvSpPr>
            <p:cNvPr id="16" name="TextBox 5"/>
            <p:cNvSpPr txBox="1"/>
            <p:nvPr/>
          </p:nvSpPr>
          <p:spPr>
            <a:xfrm>
              <a:off x="6743700" y="867370"/>
              <a:ext cx="4648199" cy="923330"/>
            </a:xfrm>
            <a:prstGeom prst="rect">
              <a:avLst/>
            </a:prstGeom>
          </p:spPr>
          <p:txBody>
            <a:bodyPr wrap="square" lIns="0" tIns="0" rIns="0" bIns="0" rtlCol="0" anchor="t">
              <a:spAutoFit/>
            </a:bodyPr>
            <a:lstStyle/>
            <a:p>
              <a:pPr>
                <a:spcBef>
                  <a:spcPct val="0"/>
                </a:spcBef>
              </a:pPr>
              <a:r>
                <a:rPr lang="en-US" sz="6000" b="1" dirty="0">
                  <a:solidFill>
                    <a:schemeClr val="bg1"/>
                  </a:solidFill>
                  <a:latin typeface="Arial" panose="020B0604020202020204" pitchFamily="34" charset="0"/>
                  <a:cs typeface="Arial" panose="020B0604020202020204" pitchFamily="34" charset="0"/>
                </a:rPr>
                <a:t>KHỞI ĐỘNG</a:t>
              </a:r>
            </a:p>
          </p:txBody>
        </p:sp>
      </p:grpSp>
      <p:grpSp>
        <p:nvGrpSpPr>
          <p:cNvPr id="20" name="Group 5"/>
          <p:cNvGrpSpPr/>
          <p:nvPr/>
        </p:nvGrpSpPr>
        <p:grpSpPr>
          <a:xfrm>
            <a:off x="-494286" y="9294940"/>
            <a:ext cx="19812000" cy="1802887"/>
            <a:chOff x="0" y="0"/>
            <a:chExt cx="3810831" cy="1805665"/>
          </a:xfrm>
        </p:grpSpPr>
        <p:sp>
          <p:nvSpPr>
            <p:cNvPr id="21" name="Freeform 6"/>
            <p:cNvSpPr/>
            <p:nvPr/>
          </p:nvSpPr>
          <p:spPr>
            <a:xfrm>
              <a:off x="0" y="0"/>
              <a:ext cx="3810831" cy="1805665"/>
            </a:xfrm>
            <a:custGeom>
              <a:avLst/>
              <a:gdLst/>
              <a:ahLst/>
              <a:cxnLst/>
              <a:rect l="l" t="t" r="r" b="b"/>
              <a:pathLst>
                <a:path w="3810831" h="1805665">
                  <a:moveTo>
                    <a:pt x="3686371" y="1805665"/>
                  </a:moveTo>
                  <a:lnTo>
                    <a:pt x="124460" y="1805665"/>
                  </a:lnTo>
                  <a:cubicBezTo>
                    <a:pt x="55880" y="1805665"/>
                    <a:pt x="0" y="1749785"/>
                    <a:pt x="0" y="1681205"/>
                  </a:cubicBezTo>
                  <a:lnTo>
                    <a:pt x="0" y="124460"/>
                  </a:lnTo>
                  <a:cubicBezTo>
                    <a:pt x="0" y="55880"/>
                    <a:pt x="55880" y="0"/>
                    <a:pt x="124460" y="0"/>
                  </a:cubicBezTo>
                  <a:lnTo>
                    <a:pt x="3686371" y="0"/>
                  </a:lnTo>
                  <a:cubicBezTo>
                    <a:pt x="3754951" y="0"/>
                    <a:pt x="3810831" y="55880"/>
                    <a:pt x="3810831" y="124460"/>
                  </a:cubicBezTo>
                  <a:lnTo>
                    <a:pt x="3810831" y="1681205"/>
                  </a:lnTo>
                  <a:cubicBezTo>
                    <a:pt x="3810831" y="1749785"/>
                    <a:pt x="3754951" y="1805665"/>
                    <a:pt x="3686371" y="1805665"/>
                  </a:cubicBezTo>
                  <a:close/>
                </a:path>
              </a:pathLst>
            </a:custGeom>
            <a:solidFill>
              <a:srgbClr val="CB5F4D"/>
            </a:solidFill>
          </p:spPr>
        </p:sp>
      </p:grpSp>
      <p:sp>
        <p:nvSpPr>
          <p:cNvPr id="22" name="Rectangle 21"/>
          <p:cNvSpPr/>
          <p:nvPr/>
        </p:nvSpPr>
        <p:spPr>
          <a:xfrm>
            <a:off x="914400" y="2476500"/>
            <a:ext cx="16306800" cy="3139321"/>
          </a:xfrm>
          <a:prstGeom prst="rect">
            <a:avLst/>
          </a:prstGeom>
        </p:spPr>
        <p:txBody>
          <a:bodyPr wrap="square">
            <a:spAutoFit/>
          </a:bodyPr>
          <a:lstStyle/>
          <a:p>
            <a:pPr marL="571500" indent="-571500" algn="just">
              <a:lnSpc>
                <a:spcPct val="165000"/>
              </a:lnSpc>
              <a:spcAft>
                <a:spcPts val="0"/>
              </a:spcAft>
              <a:buFont typeface="Arial" panose="020B0604020202020204" pitchFamily="34" charset="0"/>
              <a:buChar char="•"/>
            </a:pPr>
            <a:r>
              <a:rPr lang="en-US" sz="4000" dirty="0">
                <a:latin typeface="Arial" panose="020B0604020202020204" pitchFamily="34" charset="0"/>
                <a:ea typeface="Calibri" panose="020F0502020204030204" pitchFamily="34" charset="0"/>
                <a:cs typeface="Arial" panose="020B0604020202020204" pitchFamily="34" charset="0"/>
              </a:rPr>
              <a:t>S</a:t>
            </a:r>
            <a:r>
              <a:rPr lang="vi-VN" sz="4000" dirty="0">
                <a:ea typeface="Calibri" panose="020F0502020204030204" pitchFamily="34" charset="0"/>
              </a:rPr>
              <a:t>ử dụng internet, hoặc từ hiểu biết </a:t>
            </a:r>
            <a:r>
              <a:rPr lang="en-US" sz="4000" dirty="0">
                <a:latin typeface="Arial" panose="020B0604020202020204" pitchFamily="34" charset="0"/>
                <a:ea typeface="Calibri" panose="020F0502020204030204" pitchFamily="34" charset="0"/>
                <a:cs typeface="Arial" panose="020B0604020202020204" pitchFamily="34" charset="0"/>
              </a:rPr>
              <a:t>của bản thân các em hãy</a:t>
            </a:r>
            <a:r>
              <a:rPr lang="vi-VN" sz="4000" dirty="0">
                <a:ea typeface="Calibri" panose="020F0502020204030204" pitchFamily="34" charset="0"/>
              </a:rPr>
              <a:t>:</a:t>
            </a:r>
          </a:p>
          <a:p>
            <a:pPr marL="1716088" indent="-571500" algn="just">
              <a:lnSpc>
                <a:spcPct val="165000"/>
              </a:lnSpc>
              <a:spcAft>
                <a:spcPts val="0"/>
              </a:spcAft>
              <a:buFont typeface="Wingdings" panose="05000000000000000000" pitchFamily="2" charset="2"/>
              <a:buChar char="ü"/>
            </a:pPr>
            <a:r>
              <a:rPr lang="vi-VN" sz="4000" dirty="0">
                <a:ea typeface="Calibri" panose="020F0502020204030204" pitchFamily="34" charset="0"/>
              </a:rPr>
              <a:t>Thu thập số liệu về giá cước của một số gói dịch vụ truyền hình, gói internet phổ biến.</a:t>
            </a:r>
            <a:endParaRPr lang="en-US" sz="4000" dirty="0">
              <a:ea typeface="Calibri" panose="020F0502020204030204" pitchFamily="34" charset="0"/>
            </a:endParaRPr>
          </a:p>
        </p:txBody>
      </p:sp>
      <p:pic>
        <p:nvPicPr>
          <p:cNvPr id="4" name="Picture 3"/>
          <p:cNvPicPr>
            <a:picLocks noChangeAspect="1"/>
          </p:cNvPicPr>
          <p:nvPr/>
        </p:nvPicPr>
        <p:blipFill>
          <a:blip r:embed="rId5"/>
          <a:stretch>
            <a:fillRect/>
          </a:stretch>
        </p:blipFill>
        <p:spPr>
          <a:xfrm>
            <a:off x="13335000" y="6101820"/>
            <a:ext cx="4367462" cy="3232496"/>
          </a:xfrm>
          <a:prstGeom prst="rect">
            <a:avLst/>
          </a:prstGeom>
        </p:spPr>
      </p:pic>
      <p:sp>
        <p:nvSpPr>
          <p:cNvPr id="5" name="Rectangle 4"/>
          <p:cNvSpPr/>
          <p:nvPr/>
        </p:nvSpPr>
        <p:spPr>
          <a:xfrm>
            <a:off x="890337" y="5711462"/>
            <a:ext cx="11832498" cy="3139321"/>
          </a:xfrm>
          <a:prstGeom prst="rect">
            <a:avLst/>
          </a:prstGeom>
        </p:spPr>
        <p:txBody>
          <a:bodyPr wrap="square">
            <a:spAutoFit/>
          </a:bodyPr>
          <a:lstStyle/>
          <a:p>
            <a:pPr marL="1716088" lvl="0" indent="-571500" algn="just">
              <a:lnSpc>
                <a:spcPct val="165000"/>
              </a:lnSpc>
              <a:buFont typeface="Wingdings" panose="05000000000000000000" pitchFamily="2" charset="2"/>
              <a:buChar char="ü"/>
            </a:pPr>
            <a:r>
              <a:rPr lang="vi-VN" sz="4000">
                <a:solidFill>
                  <a:prstClr val="black"/>
                </a:solidFill>
                <a:ea typeface="Calibri" panose="020F0502020204030204" pitchFamily="34" charset="0"/>
              </a:rPr>
              <a:t>Thu thập số liệu về giá tiền và công suất tiêu thụ điện của một số loại ti vi, tủ lạnh phổ biến dành cho gia đình. </a:t>
            </a:r>
            <a:endParaRPr lang="vi-VN" sz="4000" dirty="0" err="1">
              <a:solidFill>
                <a:prstClr val="black"/>
              </a:solidFill>
              <a:ea typeface="Calibri" panose="020F0502020204030204" pitchFamily="34" charset="0"/>
            </a:endParaRPr>
          </a:p>
        </p:txBody>
      </p:sp>
      <p:pic>
        <p:nvPicPr>
          <p:cNvPr id="6" name="Picture 5"/>
          <p:cNvPicPr>
            <a:picLocks noChangeAspect="1"/>
          </p:cNvPicPr>
          <p:nvPr/>
        </p:nvPicPr>
        <p:blipFill>
          <a:blip r:embed="rId6"/>
          <a:stretch>
            <a:fillRect/>
          </a:stretch>
        </p:blipFill>
        <p:spPr>
          <a:xfrm>
            <a:off x="457200" y="819968"/>
            <a:ext cx="2091109" cy="11705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anim calcmode="lin" valueType="num">
                                      <p:cBhvr>
                                        <p:cTn id="13" dur="500" fill="hold"/>
                                        <p:tgtEl>
                                          <p:spTgt spid="22"/>
                                        </p:tgtEl>
                                        <p:attrNameLst>
                                          <p:attrName>ppt_x</p:attrName>
                                        </p:attrNameLst>
                                      </p:cBhvr>
                                      <p:tavLst>
                                        <p:tav tm="0">
                                          <p:val>
                                            <p:strVal val="#ppt_x"/>
                                          </p:val>
                                        </p:tav>
                                        <p:tav tm="100000">
                                          <p:val>
                                            <p:strVal val="#ppt_x"/>
                                          </p:val>
                                        </p:tav>
                                      </p:tavLst>
                                    </p:anim>
                                    <p:anim calcmode="lin" valueType="num">
                                      <p:cBhvr>
                                        <p:cTn id="14" dur="5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B3"/>
        </a:solidFill>
        <a:effectLst/>
      </p:bgPr>
    </p:bg>
    <p:spTree>
      <p:nvGrpSpPr>
        <p:cNvPr id="1" name=""/>
        <p:cNvGrpSpPr/>
        <p:nvPr/>
      </p:nvGrpSpPr>
      <p:grpSpPr>
        <a:xfrm>
          <a:off x="0" y="0"/>
          <a:ext cx="0" cy="0"/>
          <a:chOff x="0" y="0"/>
          <a:chExt cx="0" cy="0"/>
        </a:xfrm>
      </p:grpSpPr>
      <p:pic>
        <p:nvPicPr>
          <p:cNvPr id="23" name="Picture 2"/>
          <p:cNvPicPr>
            <a:picLocks noChangeAspect="1"/>
          </p:cNvPicPr>
          <p:nvPr/>
        </p:nvPicPr>
        <p:blipFill>
          <a:blip r:embed="rId6">
            <a:alphaModFix amt="69000"/>
          </a:blip>
          <a:srcRect t="7812" b="7812"/>
          <a:stretch>
            <a:fillRect/>
          </a:stretch>
        </p:blipFill>
        <p:spPr>
          <a:xfrm>
            <a:off x="0" y="0"/>
            <a:ext cx="18288000" cy="10287000"/>
          </a:xfrm>
          <a:prstGeom prst="rect">
            <a:avLst/>
          </a:prstGeom>
        </p:spPr>
      </p:pic>
      <p:sp>
        <p:nvSpPr>
          <p:cNvPr id="7" name="TextBox 9"/>
          <p:cNvSpPr txBox="1"/>
          <p:nvPr/>
        </p:nvSpPr>
        <p:spPr>
          <a:xfrm>
            <a:off x="5349221" y="639514"/>
            <a:ext cx="7594111" cy="846386"/>
          </a:xfrm>
          <a:prstGeom prst="rect">
            <a:avLst/>
          </a:prstGeom>
        </p:spPr>
        <p:txBody>
          <a:bodyPr wrap="square" lIns="0" tIns="0" rIns="0" bIns="0" rtlCol="0" anchor="t">
            <a:spAutoFit/>
          </a:bodyPr>
          <a:lstStyle/>
          <a:p>
            <a:pPr algn="ctr">
              <a:defRPr/>
            </a:pPr>
            <a:r>
              <a:rPr lang="en-US" sz="5500" b="1" dirty="0" err="1">
                <a:solidFill>
                  <a:srgbClr val="C00000"/>
                </a:solidFill>
                <a:latin typeface="Arial" panose="020B0604020202020204" pitchFamily="34" charset="0"/>
                <a:cs typeface="Arial" panose="020B0604020202020204" pitchFamily="34" charset="0"/>
              </a:rPr>
              <a:t>Câu</a:t>
            </a:r>
            <a:r>
              <a:rPr lang="en-US" sz="5500" b="1">
                <a:solidFill>
                  <a:srgbClr val="C00000"/>
                </a:solidFill>
                <a:latin typeface="Arial" panose="020B0604020202020204" pitchFamily="34" charset="0"/>
                <a:cs typeface="Arial" panose="020B0604020202020204" pitchFamily="34" charset="0"/>
              </a:rPr>
              <a:t> hỏi trắc nghiệm</a:t>
            </a:r>
          </a:p>
        </p:txBody>
      </p:sp>
      <p:sp>
        <p:nvSpPr>
          <p:cNvPr id="8" name="Rectangle 7"/>
          <p:cNvSpPr/>
          <p:nvPr/>
        </p:nvSpPr>
        <p:spPr>
          <a:xfrm>
            <a:off x="533401" y="1562100"/>
            <a:ext cx="17221200" cy="5647893"/>
          </a:xfrm>
          <a:prstGeom prst="rect">
            <a:avLst/>
          </a:prstGeom>
        </p:spPr>
        <p:txBody>
          <a:bodyPr wrap="square">
            <a:spAutoFit/>
          </a:bodyPr>
          <a:lstStyle/>
          <a:p>
            <a:pPr algn="just">
              <a:lnSpc>
                <a:spcPct val="150000"/>
              </a:lnSpc>
            </a:pPr>
            <a:r>
              <a:rPr lang="vi-VN" sz="3500" b="1" dirty="0">
                <a:solidFill>
                  <a:prstClr val="black"/>
                </a:solidFill>
                <a:ea typeface="Arial" panose="020B0604020202020204" pitchFamily="34" charset="0"/>
                <a:cs typeface="Arial" panose="020B0604020202020204" pitchFamily="34" charset="0"/>
              </a:rPr>
              <a:t>Câu 5. </a:t>
            </a:r>
            <a:r>
              <a:rPr lang="vi-VN" sz="3500" dirty="0">
                <a:solidFill>
                  <a:prstClr val="black"/>
                </a:solidFill>
                <a:ea typeface="Arial" panose="020B0604020202020204" pitchFamily="34" charset="0"/>
                <a:cs typeface="Arial" panose="020B0604020202020204" pitchFamily="34" charset="0"/>
              </a:rPr>
              <a:t>Cho biết:</a:t>
            </a:r>
          </a:p>
          <a:p>
            <a:pPr algn="just">
              <a:lnSpc>
                <a:spcPct val="150000"/>
              </a:lnSpc>
            </a:pPr>
            <a:r>
              <a:rPr lang="vi-VN" sz="3500" dirty="0">
                <a:solidFill>
                  <a:prstClr val="black"/>
                </a:solidFill>
                <a:ea typeface="Arial" panose="020B0604020202020204" pitchFamily="34" charset="0"/>
                <a:cs typeface="Arial" panose="020B0604020202020204" pitchFamily="34" charset="0"/>
              </a:rPr>
              <a:t>- Công ty A:</a:t>
            </a:r>
          </a:p>
          <a:p>
            <a:pPr algn="just">
              <a:lnSpc>
                <a:spcPct val="150000"/>
              </a:lnSpc>
            </a:pPr>
            <a:r>
              <a:rPr lang="vi-VN" sz="3500" dirty="0">
                <a:solidFill>
                  <a:prstClr val="black"/>
                </a:solidFill>
                <a:ea typeface="Arial" panose="020B0604020202020204" pitchFamily="34" charset="0"/>
                <a:cs typeface="Arial" panose="020B0604020202020204" pitchFamily="34" charset="0"/>
              </a:rPr>
              <a:t>+ Chi phí lắp đặt ban đầu: 150 000 đồng</a:t>
            </a:r>
          </a:p>
          <a:p>
            <a:pPr algn="just">
              <a:lnSpc>
                <a:spcPct val="150000"/>
              </a:lnSpc>
            </a:pPr>
            <a:r>
              <a:rPr lang="vi-VN" sz="3500" dirty="0">
                <a:solidFill>
                  <a:prstClr val="black"/>
                </a:solidFill>
                <a:ea typeface="Arial" panose="020B0604020202020204" pitchFamily="34" charset="0"/>
                <a:cs typeface="Arial" panose="020B0604020202020204" pitchFamily="34" charset="0"/>
              </a:rPr>
              <a:t>+ Cước hàng tháng: 110 000 đồng</a:t>
            </a:r>
          </a:p>
          <a:p>
            <a:pPr algn="just">
              <a:lnSpc>
                <a:spcPct val="150000"/>
              </a:lnSpc>
            </a:pPr>
            <a:r>
              <a:rPr lang="vi-VN" sz="3500" dirty="0">
                <a:solidFill>
                  <a:prstClr val="black"/>
                </a:solidFill>
                <a:ea typeface="Arial" panose="020B0604020202020204" pitchFamily="34" charset="0"/>
                <a:cs typeface="Arial" panose="020B0604020202020204" pitchFamily="34" charset="0"/>
              </a:rPr>
              <a:t>Giả sử một khách hàng sử dụng dịch vụ truyền hình cáp của công ty A trong 12 tháng, sau đó chuyển sang sử dụng dịch vụ của công ty B trong 18 tháng. Tổng chi phí sử dụng truyền hình cáp của khách hàng trong 30 tháng là bao nhiêu?</a:t>
            </a:r>
          </a:p>
        </p:txBody>
      </p:sp>
      <p:sp>
        <p:nvSpPr>
          <p:cNvPr id="10" name="Flowchart: Terminator 6"/>
          <p:cNvSpPr/>
          <p:nvPr/>
        </p:nvSpPr>
        <p:spPr>
          <a:xfrm>
            <a:off x="11258989" y="7509188"/>
            <a:ext cx="4525024" cy="105102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1371600">
              <a:defRPr/>
            </a:pPr>
            <a:endParaRPr lang="vi-VN" sz="2700" dirty="0">
              <a:solidFill>
                <a:prstClr val="white"/>
              </a:solidFill>
            </a:endParaRPr>
          </a:p>
        </p:txBody>
      </p:sp>
      <p:sp>
        <p:nvSpPr>
          <p:cNvPr id="11" name="Flowchart: Terminator 6"/>
          <p:cNvSpPr/>
          <p:nvPr/>
        </p:nvSpPr>
        <p:spPr>
          <a:xfrm>
            <a:off x="2209800" y="8964208"/>
            <a:ext cx="4525024" cy="102901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1371600">
              <a:defRPr/>
            </a:pPr>
            <a:endParaRPr lang="vi-VN" sz="2700" dirty="0">
              <a:solidFill>
                <a:prstClr val="white"/>
              </a:solidFill>
            </a:endParaRPr>
          </a:p>
        </p:txBody>
      </p:sp>
      <p:sp>
        <p:nvSpPr>
          <p:cNvPr id="12" name="Flowchart: Terminator 6"/>
          <p:cNvSpPr/>
          <p:nvPr/>
        </p:nvSpPr>
        <p:spPr>
          <a:xfrm>
            <a:off x="2250561" y="7521477"/>
            <a:ext cx="4553902" cy="105102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1371600">
              <a:defRPr/>
            </a:pPr>
            <a:endParaRPr lang="vi-VN" sz="2700" dirty="0">
              <a:solidFill>
                <a:prstClr val="white"/>
              </a:solidFill>
            </a:endParaRPr>
          </a:p>
        </p:txBody>
      </p:sp>
      <p:sp>
        <p:nvSpPr>
          <p:cNvPr id="13" name="Flowchart: Terminator 6"/>
          <p:cNvSpPr/>
          <p:nvPr/>
        </p:nvSpPr>
        <p:spPr>
          <a:xfrm>
            <a:off x="11258935" y="8969277"/>
            <a:ext cx="4524337" cy="105102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1371600">
              <a:defRPr/>
            </a:pPr>
            <a:endParaRPr lang="vi-VN" sz="2700" dirty="0">
              <a:solidFill>
                <a:prstClr val="white"/>
              </a:solidFill>
            </a:endParaRPr>
          </a:p>
        </p:txBody>
      </p:sp>
      <mc:AlternateContent xmlns:mc="http://schemas.openxmlformats.org/markup-compatibility/2006" xmlns:a14="http://schemas.microsoft.com/office/drawing/2010/main">
        <mc:Choice Requires="a14">
          <p:sp>
            <p:nvSpPr>
              <p:cNvPr id="14" name="Rectangle 13"/>
              <p:cNvSpPr/>
              <p:nvPr/>
            </p:nvSpPr>
            <p:spPr>
              <a:xfrm>
                <a:off x="11487608" y="8990252"/>
                <a:ext cx="4040209" cy="977960"/>
              </a:xfrm>
              <a:prstGeom prst="rect">
                <a:avLst/>
              </a:prstGeom>
            </p:spPr>
            <p:txBody>
              <a:bodyPr wrap="none">
                <a:spAutoFit/>
              </a:bodyPr>
              <a:lstStyle/>
              <a:p>
                <a:pPr marR="3048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3500">
                          <a:solidFill>
                            <a:prstClr val="black"/>
                          </a:solidFill>
                          <a:latin typeface="Arial" panose="020B0604020202020204" pitchFamily="34" charset="0"/>
                          <a:ea typeface="Arial" panose="020B0604020202020204" pitchFamily="34" charset="0"/>
                          <a:cs typeface="Arial" panose="020B0604020202020204" pitchFamily="34" charset="0"/>
                        </a:rPr>
                        <m:t>D</m:t>
                      </m:r>
                      <m:r>
                        <m:rPr>
                          <m:nor/>
                        </m:rPr>
                        <a:rPr lang="en-US" sz="3500">
                          <a:solidFill>
                            <a:prstClr val="black"/>
                          </a:solidFill>
                          <a:latin typeface="Arial" panose="020B0604020202020204" pitchFamily="34" charset="0"/>
                          <a:ea typeface="Arial" panose="020B0604020202020204" pitchFamily="34" charset="0"/>
                          <a:cs typeface="Arial" panose="020B0604020202020204" pitchFamily="34" charset="0"/>
                        </a:rPr>
                        <m:t>. 3 630 000 đồ</m:t>
                      </m:r>
                      <m:r>
                        <m:rPr>
                          <m:nor/>
                        </m:rPr>
                        <a:rPr lang="en-US" sz="3500">
                          <a:solidFill>
                            <a:prstClr val="black"/>
                          </a:solidFill>
                          <a:latin typeface="Arial" panose="020B0604020202020204" pitchFamily="34" charset="0"/>
                          <a:ea typeface="Arial" panose="020B0604020202020204" pitchFamily="34" charset="0"/>
                          <a:cs typeface="Arial" panose="020B0604020202020204" pitchFamily="34" charset="0"/>
                        </a:rPr>
                        <m:t>ng</m:t>
                      </m:r>
                    </m:oMath>
                  </m:oMathPara>
                </a14:m>
                <a:endParaRPr lang="en-US" sz="35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1487608" y="8990252"/>
                <a:ext cx="4040209" cy="977960"/>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1487608" y="7529284"/>
                <a:ext cx="4040209" cy="977960"/>
              </a:xfrm>
              <a:prstGeom prst="rect">
                <a:avLst/>
              </a:prstGeom>
            </p:spPr>
            <p:txBody>
              <a:bodyPr wrap="none">
                <a:spAutoFit/>
              </a:bodyPr>
              <a:lstStyle/>
              <a:p>
                <a:pPr marR="3048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500">
                          <a:solidFill>
                            <a:prstClr val="black"/>
                          </a:solidFill>
                          <a:latin typeface="Arial" panose="020B0604020202020204" pitchFamily="34" charset="0"/>
                          <a:ea typeface="Arial" panose="020B0604020202020204" pitchFamily="34" charset="0"/>
                          <a:cs typeface="Arial" panose="020B0604020202020204" pitchFamily="34" charset="0"/>
                        </a:rPr>
                        <m:t>C</m:t>
                      </m:r>
                      <m:r>
                        <m:rPr>
                          <m:nor/>
                        </m:rPr>
                        <a:rPr lang="fr-FR" sz="3500">
                          <a:solidFill>
                            <a:prstClr val="black"/>
                          </a:solidFill>
                          <a:latin typeface="Arial" panose="020B0604020202020204" pitchFamily="34" charset="0"/>
                          <a:ea typeface="Arial" panose="020B0604020202020204" pitchFamily="34" charset="0"/>
                          <a:cs typeface="Arial" panose="020B0604020202020204" pitchFamily="34" charset="0"/>
                        </a:rPr>
                        <m:t>. 3 090 000 đồ</m:t>
                      </m:r>
                      <m:r>
                        <m:rPr>
                          <m:nor/>
                        </m:rPr>
                        <a:rPr lang="fr-FR" sz="3500">
                          <a:solidFill>
                            <a:prstClr val="black"/>
                          </a:solidFill>
                          <a:latin typeface="Arial" panose="020B0604020202020204" pitchFamily="34" charset="0"/>
                          <a:ea typeface="Arial" panose="020B0604020202020204" pitchFamily="34" charset="0"/>
                          <a:cs typeface="Arial" panose="020B0604020202020204" pitchFamily="34" charset="0"/>
                        </a:rPr>
                        <m:t>ng</m:t>
                      </m:r>
                    </m:oMath>
                  </m:oMathPara>
                </a14:m>
                <a:endParaRPr lang="en-US" sz="35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1487608" y="7529284"/>
                <a:ext cx="4040209" cy="977960"/>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464230" y="7545719"/>
                <a:ext cx="4016164" cy="977960"/>
              </a:xfrm>
              <a:prstGeom prst="rect">
                <a:avLst/>
              </a:prstGeom>
            </p:spPr>
            <p:txBody>
              <a:bodyPr wrap="none">
                <a:spAutoFit/>
              </a:bodyPr>
              <a:lstStyle/>
              <a:p>
                <a:pPr marR="3048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3500">
                          <a:solidFill>
                            <a:prstClr val="black"/>
                          </a:solidFill>
                          <a:latin typeface="Arial" panose="020B0604020202020204" pitchFamily="34" charset="0"/>
                          <a:ea typeface="Times New Roman" panose="02020603050405020304" pitchFamily="18" charset="0"/>
                          <a:cs typeface="Arial" panose="020B0604020202020204" pitchFamily="34" charset="0"/>
                        </a:rPr>
                        <m:t>A</m:t>
                      </m:r>
                      <m:r>
                        <m:rPr>
                          <m:nor/>
                        </m:rPr>
                        <a:rPr lang="en-US" sz="3500">
                          <a:solidFill>
                            <a:prstClr val="black"/>
                          </a:solidFill>
                          <a:latin typeface="Arial" panose="020B0604020202020204" pitchFamily="34" charset="0"/>
                          <a:ea typeface="Times New Roman" panose="02020603050405020304" pitchFamily="18" charset="0"/>
                          <a:cs typeface="Arial" panose="020B0604020202020204" pitchFamily="34" charset="0"/>
                        </a:rPr>
                        <m:t>. 2 770 000 đồ</m:t>
                      </m:r>
                      <m:r>
                        <m:rPr>
                          <m:nor/>
                        </m:rPr>
                        <a:rPr lang="en-US" sz="3500">
                          <a:solidFill>
                            <a:prstClr val="black"/>
                          </a:solidFill>
                          <a:latin typeface="Arial" panose="020B0604020202020204" pitchFamily="34" charset="0"/>
                          <a:ea typeface="Times New Roman" panose="02020603050405020304" pitchFamily="18" charset="0"/>
                          <a:cs typeface="Arial" panose="020B0604020202020204" pitchFamily="34" charset="0"/>
                        </a:rPr>
                        <m:t>ng</m:t>
                      </m:r>
                    </m:oMath>
                  </m:oMathPara>
                </a14:m>
                <a:endParaRPr lang="en-US" sz="35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464230" y="7545719"/>
                <a:ext cx="4016164" cy="977960"/>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2435088" y="8959598"/>
                <a:ext cx="4016164" cy="1037335"/>
              </a:xfrm>
              <a:prstGeom prst="rect">
                <a:avLst/>
              </a:prstGeom>
            </p:spPr>
            <p:txBody>
              <a:bodyPr wrap="none">
                <a:spAutoFit/>
              </a:bodyPr>
              <a:lstStyle/>
              <a:p>
                <a:pPr marR="3048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fr-FR" sz="3500">
                          <a:solidFill>
                            <a:prstClr val="black"/>
                          </a:solidFill>
                          <a:latin typeface="Arial" panose="020B0604020202020204" pitchFamily="34" charset="0"/>
                          <a:ea typeface="Times New Roman" panose="02020603050405020304" pitchFamily="18" charset="0"/>
                          <a:cs typeface="Arial" panose="020B0604020202020204" pitchFamily="34" charset="0"/>
                        </a:rPr>
                        <m:t>B</m:t>
                      </m:r>
                      <m:r>
                        <m:rPr>
                          <m:nor/>
                        </m:rPr>
                        <a:rPr lang="fr-FR" sz="3500">
                          <a:solidFill>
                            <a:prstClr val="black"/>
                          </a:solidFill>
                          <a:latin typeface="Arial" panose="020B0604020202020204" pitchFamily="34" charset="0"/>
                          <a:ea typeface="Times New Roman" panose="02020603050405020304" pitchFamily="18" charset="0"/>
                          <a:cs typeface="Arial" panose="020B0604020202020204" pitchFamily="34" charset="0"/>
                        </a:rPr>
                        <m:t>. 2 880 000 đồ</m:t>
                      </m:r>
                      <m:r>
                        <m:rPr>
                          <m:nor/>
                        </m:rPr>
                        <a:rPr lang="fr-FR" sz="3500">
                          <a:solidFill>
                            <a:prstClr val="black"/>
                          </a:solidFill>
                          <a:latin typeface="Arial" panose="020B0604020202020204" pitchFamily="34" charset="0"/>
                          <a:ea typeface="Times New Roman" panose="02020603050405020304" pitchFamily="18" charset="0"/>
                          <a:cs typeface="Arial" panose="020B0604020202020204" pitchFamily="34" charset="0"/>
                        </a:rPr>
                        <m:t>ng</m:t>
                      </m:r>
                      <m:r>
                        <m:rPr>
                          <m:nor/>
                        </m:rPr>
                        <a:rPr lang="fr-FR" sz="3500">
                          <a:solidFill>
                            <a:prstClr val="black"/>
                          </a:solidFill>
                          <a:latin typeface="Arial" panose="020B0604020202020204" pitchFamily="34" charset="0"/>
                          <a:ea typeface="Times New Roman" panose="02020603050405020304" pitchFamily="18" charset="0"/>
                          <a:cs typeface="Arial" panose="020B0604020202020204" pitchFamily="34" charset="0"/>
                        </a:rPr>
                        <m:t>	</m:t>
                      </m:r>
                    </m:oMath>
                  </m:oMathPara>
                </a14:m>
                <a:endParaRPr lang="en-US" sz="35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2435088" y="8959598"/>
                <a:ext cx="4016164" cy="1037335"/>
              </a:xfrm>
              <a:prstGeom prst="rect">
                <a:avLst/>
              </a:prstGeom>
              <a:blipFill rotWithShape="0">
                <a:blip r:embed="rId10"/>
                <a:stretch>
                  <a:fillRect/>
                </a:stretch>
              </a:blipFill>
            </p:spPr>
            <p:txBody>
              <a:bodyPr/>
              <a:lstStyle/>
              <a:p>
                <a:r>
                  <a:rPr lang="en-US">
                    <a:noFill/>
                  </a:rPr>
                  <a:t> </a:t>
                </a:r>
              </a:p>
            </p:txBody>
          </p:sp>
        </mc:Fallback>
      </mc:AlternateContent>
      <p:pic>
        <p:nvPicPr>
          <p:cNvPr id="18"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11"/>
          <a:stretch>
            <a:fillRect/>
          </a:stretch>
        </p:blipFill>
        <p:spPr>
          <a:xfrm>
            <a:off x="-1808112" y="851874"/>
            <a:ext cx="914400" cy="914400"/>
          </a:xfrm>
          <a:prstGeom prst="rect">
            <a:avLst/>
          </a:prstGeom>
        </p:spPr>
      </p:pic>
      <p:pic>
        <p:nvPicPr>
          <p:cNvPr id="19"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828165" y="2319010"/>
            <a:ext cx="914400" cy="914400"/>
          </a:xfrm>
          <a:prstGeom prst="rect">
            <a:avLst/>
          </a:prstGeom>
        </p:spPr>
      </p:pic>
      <p:pic>
        <p:nvPicPr>
          <p:cNvPr id="20"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808112" y="3786146"/>
            <a:ext cx="914400" cy="914400"/>
          </a:xfrm>
          <a:prstGeom prst="rect">
            <a:avLst/>
          </a:prstGeom>
        </p:spPr>
      </p:pic>
      <p:pic>
        <p:nvPicPr>
          <p:cNvPr id="21"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775068" y="5303669"/>
            <a:ext cx="914400" cy="914400"/>
          </a:xfrm>
          <a:prstGeom prst="rect">
            <a:avLst/>
          </a:prstGeom>
        </p:spPr>
      </p:pic>
      <p:sp>
        <p:nvSpPr>
          <p:cNvPr id="2" name="Rectangle 1"/>
          <p:cNvSpPr/>
          <p:nvPr/>
        </p:nvSpPr>
        <p:spPr>
          <a:xfrm>
            <a:off x="10515601" y="2438657"/>
            <a:ext cx="7543799" cy="2516073"/>
          </a:xfrm>
          <a:prstGeom prst="rect">
            <a:avLst/>
          </a:prstGeom>
        </p:spPr>
        <p:txBody>
          <a:bodyPr wrap="square">
            <a:spAutoFit/>
          </a:bodyPr>
          <a:lstStyle/>
          <a:p>
            <a:pPr lvl="0" algn="just">
              <a:lnSpc>
                <a:spcPct val="150000"/>
              </a:lnSpc>
            </a:pPr>
            <a:r>
              <a:rPr lang="vi-VN" sz="3500" dirty="0">
                <a:solidFill>
                  <a:prstClr val="black"/>
                </a:solidFill>
                <a:ea typeface="Arial" panose="020B0604020202020204" pitchFamily="34" charset="0"/>
                <a:cs typeface="Arial" panose="020B0604020202020204" pitchFamily="34" charset="0"/>
              </a:rPr>
              <a:t>- Công ty B:</a:t>
            </a:r>
          </a:p>
          <a:p>
            <a:pPr lvl="0" algn="just">
              <a:lnSpc>
                <a:spcPct val="150000"/>
              </a:lnSpc>
            </a:pPr>
            <a:r>
              <a:rPr lang="vi-VN" sz="3500" dirty="0">
                <a:solidFill>
                  <a:prstClr val="black"/>
                </a:solidFill>
                <a:ea typeface="Arial" panose="020B0604020202020204" pitchFamily="34" charset="0"/>
                <a:cs typeface="Arial" panose="020B0604020202020204" pitchFamily="34" charset="0"/>
              </a:rPr>
              <a:t>+ Chi phí lắp đặt ban đầu: Miễn phí</a:t>
            </a:r>
          </a:p>
          <a:p>
            <a:pPr lvl="0" algn="just">
              <a:lnSpc>
                <a:spcPct val="150000"/>
              </a:lnSpc>
            </a:pPr>
            <a:r>
              <a:rPr lang="vi-VN" sz="3500" dirty="0">
                <a:solidFill>
                  <a:prstClr val="black"/>
                </a:solidFill>
                <a:ea typeface="Arial" panose="020B0604020202020204" pitchFamily="34" charset="0"/>
                <a:cs typeface="Arial" panose="020B0604020202020204" pitchFamily="34" charset="0"/>
              </a:rPr>
              <a:t>+ Cước hàng tháng: 120 000 đồng</a:t>
            </a:r>
          </a:p>
        </p:txBody>
      </p:sp>
    </p:spTree>
    <p:extLst>
      <p:ext uri="{BB962C8B-B14F-4D97-AF65-F5344CB8AC3E}">
        <p14:creationId xmlns:p14="http://schemas.microsoft.com/office/powerpoint/2010/main" val="200935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anim calcmode="lin" valueType="num">
                                      <p:cBhvr>
                                        <p:cTn id="15" dur="500" fill="hold"/>
                                        <p:tgtEl>
                                          <p:spTgt spid="12"/>
                                        </p:tgtEl>
                                        <p:attrNameLst>
                                          <p:attrName>ppt_x</p:attrName>
                                        </p:attrNameLst>
                                      </p:cBhvr>
                                      <p:tavLst>
                                        <p:tav tm="0">
                                          <p:val>
                                            <p:strVal val="#ppt_x"/>
                                          </p:val>
                                        </p:tav>
                                        <p:tav tm="100000">
                                          <p:val>
                                            <p:strVal val="#ppt_x"/>
                                          </p:val>
                                        </p:tav>
                                      </p:tavLst>
                                    </p:anim>
                                    <p:anim calcmode="lin" valueType="num">
                                      <p:cBhvr>
                                        <p:cTn id="16" dur="5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anim calcmode="lin" valueType="num">
                                      <p:cBhvr>
                                        <p:cTn id="20" dur="500" fill="hold"/>
                                        <p:tgtEl>
                                          <p:spTgt spid="16"/>
                                        </p:tgtEl>
                                        <p:attrNameLst>
                                          <p:attrName>ppt_x</p:attrName>
                                        </p:attrNameLst>
                                      </p:cBhvr>
                                      <p:tavLst>
                                        <p:tav tm="0">
                                          <p:val>
                                            <p:strVal val="#ppt_x"/>
                                          </p:val>
                                        </p:tav>
                                        <p:tav tm="100000">
                                          <p:val>
                                            <p:strVal val="#ppt_x"/>
                                          </p:val>
                                        </p:tav>
                                      </p:tavLst>
                                    </p:anim>
                                    <p:anim calcmode="lin" valueType="num">
                                      <p:cBhvr>
                                        <p:cTn id="21" dur="50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anim calcmode="lin" valueType="num">
                                      <p:cBhvr>
                                        <p:cTn id="26" dur="500" fill="hold"/>
                                        <p:tgtEl>
                                          <p:spTgt spid="11"/>
                                        </p:tgtEl>
                                        <p:attrNameLst>
                                          <p:attrName>ppt_x</p:attrName>
                                        </p:attrNameLst>
                                      </p:cBhvr>
                                      <p:tavLst>
                                        <p:tav tm="0">
                                          <p:val>
                                            <p:strVal val="#ppt_x"/>
                                          </p:val>
                                        </p:tav>
                                        <p:tav tm="100000">
                                          <p:val>
                                            <p:strVal val="#ppt_x"/>
                                          </p:val>
                                        </p:tav>
                                      </p:tavLst>
                                    </p:anim>
                                    <p:anim calcmode="lin" valueType="num">
                                      <p:cBhvr>
                                        <p:cTn id="27" dur="500" fill="hold"/>
                                        <p:tgtEl>
                                          <p:spTgt spid="11"/>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anim calcmode="lin" valueType="num">
                                      <p:cBhvr>
                                        <p:cTn id="31" dur="500" fill="hold"/>
                                        <p:tgtEl>
                                          <p:spTgt spid="17"/>
                                        </p:tgtEl>
                                        <p:attrNameLst>
                                          <p:attrName>ppt_x</p:attrName>
                                        </p:attrNameLst>
                                      </p:cBhvr>
                                      <p:tavLst>
                                        <p:tav tm="0">
                                          <p:val>
                                            <p:strVal val="#ppt_x"/>
                                          </p:val>
                                        </p:tav>
                                        <p:tav tm="100000">
                                          <p:val>
                                            <p:strVal val="#ppt_x"/>
                                          </p:val>
                                        </p:tav>
                                      </p:tavLst>
                                    </p:anim>
                                    <p:anim calcmode="lin" valueType="num">
                                      <p:cBhvr>
                                        <p:cTn id="32" dur="500" fill="hold"/>
                                        <p:tgtEl>
                                          <p:spTgt spid="17"/>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anim calcmode="lin" valueType="num">
                                      <p:cBhvr>
                                        <p:cTn id="37" dur="500" fill="hold"/>
                                        <p:tgtEl>
                                          <p:spTgt spid="10"/>
                                        </p:tgtEl>
                                        <p:attrNameLst>
                                          <p:attrName>ppt_x</p:attrName>
                                        </p:attrNameLst>
                                      </p:cBhvr>
                                      <p:tavLst>
                                        <p:tav tm="0">
                                          <p:val>
                                            <p:strVal val="#ppt_x"/>
                                          </p:val>
                                        </p:tav>
                                        <p:tav tm="100000">
                                          <p:val>
                                            <p:strVal val="#ppt_x"/>
                                          </p:val>
                                        </p:tav>
                                      </p:tavLst>
                                    </p:anim>
                                    <p:anim calcmode="lin" valueType="num">
                                      <p:cBhvr>
                                        <p:cTn id="38" dur="5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anim calcmode="lin" valueType="num">
                                      <p:cBhvr>
                                        <p:cTn id="42" dur="500" fill="hold"/>
                                        <p:tgtEl>
                                          <p:spTgt spid="15"/>
                                        </p:tgtEl>
                                        <p:attrNameLst>
                                          <p:attrName>ppt_x</p:attrName>
                                        </p:attrNameLst>
                                      </p:cBhvr>
                                      <p:tavLst>
                                        <p:tav tm="0">
                                          <p:val>
                                            <p:strVal val="#ppt_x"/>
                                          </p:val>
                                        </p:tav>
                                        <p:tav tm="100000">
                                          <p:val>
                                            <p:strVal val="#ppt_x"/>
                                          </p:val>
                                        </p:tav>
                                      </p:tavLst>
                                    </p:anim>
                                    <p:anim calcmode="lin" valueType="num">
                                      <p:cBhvr>
                                        <p:cTn id="43" dur="500" fill="hold"/>
                                        <p:tgtEl>
                                          <p:spTgt spid="15"/>
                                        </p:tgtEl>
                                        <p:attrNameLst>
                                          <p:attrName>ppt_y</p:attrName>
                                        </p:attrNameLst>
                                      </p:cBhvr>
                                      <p:tavLst>
                                        <p:tav tm="0">
                                          <p:val>
                                            <p:strVal val="#ppt_y+.1"/>
                                          </p:val>
                                        </p:tav>
                                        <p:tav tm="100000">
                                          <p:val>
                                            <p:strVal val="#ppt_y"/>
                                          </p:val>
                                        </p:tav>
                                      </p:tavLst>
                                    </p:anim>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anim calcmode="lin" valueType="num">
                                      <p:cBhvr>
                                        <p:cTn id="48" dur="500" fill="hold"/>
                                        <p:tgtEl>
                                          <p:spTgt spid="13"/>
                                        </p:tgtEl>
                                        <p:attrNameLst>
                                          <p:attrName>ppt_x</p:attrName>
                                        </p:attrNameLst>
                                      </p:cBhvr>
                                      <p:tavLst>
                                        <p:tav tm="0">
                                          <p:val>
                                            <p:strVal val="#ppt_x"/>
                                          </p:val>
                                        </p:tav>
                                        <p:tav tm="100000">
                                          <p:val>
                                            <p:strVal val="#ppt_x"/>
                                          </p:val>
                                        </p:tav>
                                      </p:tavLst>
                                    </p:anim>
                                    <p:anim calcmode="lin" valueType="num">
                                      <p:cBhvr>
                                        <p:cTn id="49" dur="500" fill="hold"/>
                                        <p:tgtEl>
                                          <p:spTgt spid="1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anim calcmode="lin" valueType="num">
                                      <p:cBhvr>
                                        <p:cTn id="53" dur="500" fill="hold"/>
                                        <p:tgtEl>
                                          <p:spTgt spid="14"/>
                                        </p:tgtEl>
                                        <p:attrNameLst>
                                          <p:attrName>ppt_x</p:attrName>
                                        </p:attrNameLst>
                                      </p:cBhvr>
                                      <p:tavLst>
                                        <p:tav tm="0">
                                          <p:val>
                                            <p:strVal val="#ppt_x"/>
                                          </p:val>
                                        </p:tav>
                                        <p:tav tm="100000">
                                          <p:val>
                                            <p:strVal val="#ppt_x"/>
                                          </p:val>
                                        </p:tav>
                                      </p:tavLst>
                                    </p:anim>
                                    <p:anim calcmode="lin" valueType="num">
                                      <p:cBhvr>
                                        <p:cTn id="5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5" restart="whenNotActive" fill="hold" evtFilter="cancelBubble" nodeType="interactiveSeq">
                <p:stCondLst>
                  <p:cond evt="onClick" delay="0">
                    <p:tgtEl>
                      <p:spTgt spid="10"/>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000" fill="hold"/>
                                        <p:tgtEl>
                                          <p:spTgt spid="10"/>
                                        </p:tgtEl>
                                        <p:attrNameLst>
                                          <p:attrName>fillcolor</p:attrName>
                                        </p:attrNameLst>
                                      </p:cBhvr>
                                      <p:to>
                                        <a:srgbClr val="FF0000"/>
                                      </p:to>
                                    </p:animClr>
                                    <p:set>
                                      <p:cBhvr>
                                        <p:cTn id="60" dur="2000" fill="hold"/>
                                        <p:tgtEl>
                                          <p:spTgt spid="10"/>
                                        </p:tgtEl>
                                        <p:attrNameLst>
                                          <p:attrName>fill.type</p:attrName>
                                        </p:attrNameLst>
                                      </p:cBhvr>
                                      <p:to>
                                        <p:strVal val="solid"/>
                                      </p:to>
                                    </p:set>
                                    <p:set>
                                      <p:cBhvr>
                                        <p:cTn id="61" dur="2000" fill="hold"/>
                                        <p:tgtEl>
                                          <p:spTgt spid="10"/>
                                        </p:tgtEl>
                                        <p:attrNameLst>
                                          <p:attrName>fill.on</p:attrName>
                                        </p:attrNameLst>
                                      </p:cBhvr>
                                      <p:to>
                                        <p:strVal val="true"/>
                                      </p:to>
                                    </p:set>
                                  </p:childTnLst>
                                </p:cTn>
                              </p:par>
                              <p:par>
                                <p:cTn id="62" presetID="1" presetClass="mediacall" presetSubtype="0" fill="hold" nodeType="withEffect">
                                  <p:stCondLst>
                                    <p:cond delay="0"/>
                                  </p:stCondLst>
                                  <p:childTnLst>
                                    <p:cmd type="call" cmd="playFrom(0.0)">
                                      <p:cBhvr>
                                        <p:cTn id="63" dur="2992" fill="hold"/>
                                        <p:tgtEl>
                                          <p:spTgt spid="21"/>
                                        </p:tgtEl>
                                      </p:cBhvr>
                                    </p:cmd>
                                  </p:childTnLst>
                                </p:cTn>
                              </p:par>
                            </p:childTnLst>
                          </p:cTn>
                        </p:par>
                      </p:childTnLst>
                    </p:cTn>
                  </p:par>
                </p:childTnLst>
              </p:cTn>
              <p:nextCondLst>
                <p:cond evt="onClick" delay="0">
                  <p:tgtEl>
                    <p:spTgt spid="10"/>
                  </p:tgtEl>
                </p:cond>
              </p:nextCondLst>
            </p:seq>
            <p:seq concurrent="1" nextAc="seek">
              <p:cTn id="64" restart="whenNotActive" fill="hold" evtFilter="cancelBubble" nodeType="interactiveSeq">
                <p:stCondLst>
                  <p:cond evt="onClick" delay="0">
                    <p:tgtEl>
                      <p:spTgt spid="11"/>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1500" fill="hold"/>
                                        <p:tgtEl>
                                          <p:spTgt spid="11"/>
                                        </p:tgtEl>
                                        <p:attrNameLst>
                                          <p:attrName>fillcolor</p:attrName>
                                        </p:attrNameLst>
                                      </p:cBhvr>
                                      <p:to>
                                        <a:srgbClr val="FF0000"/>
                                      </p:to>
                                    </p:animClr>
                                    <p:set>
                                      <p:cBhvr>
                                        <p:cTn id="69" dur="1500" fill="hold"/>
                                        <p:tgtEl>
                                          <p:spTgt spid="11"/>
                                        </p:tgtEl>
                                        <p:attrNameLst>
                                          <p:attrName>fill.type</p:attrName>
                                        </p:attrNameLst>
                                      </p:cBhvr>
                                      <p:to>
                                        <p:strVal val="solid"/>
                                      </p:to>
                                    </p:set>
                                    <p:set>
                                      <p:cBhvr>
                                        <p:cTn id="70" dur="1500" fill="hold"/>
                                        <p:tgtEl>
                                          <p:spTgt spid="11"/>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2992" fill="hold"/>
                                        <p:tgtEl>
                                          <p:spTgt spid="20"/>
                                        </p:tgtEl>
                                      </p:cBhvr>
                                    </p:cmd>
                                  </p:childTnLst>
                                </p:cTn>
                              </p:par>
                            </p:childTnLst>
                          </p:cTn>
                        </p:par>
                      </p:childTnLst>
                    </p:cTn>
                  </p:par>
                </p:childTnLst>
              </p:cTn>
              <p:nextCondLst>
                <p:cond evt="onClick" delay="0">
                  <p:tgtEl>
                    <p:spTgt spid="11"/>
                  </p:tgtEl>
                </p:cond>
              </p:nextCondLst>
            </p:seq>
            <p:seq concurrent="1" nextAc="seek">
              <p:cTn id="73" restart="whenNotActive" fill="hold" evtFilter="cancelBubble" nodeType="interactiveSeq">
                <p:stCondLst>
                  <p:cond evt="onClick" delay="0">
                    <p:tgtEl>
                      <p:spTgt spid="12"/>
                    </p:tgtEl>
                  </p:cond>
                </p:stCondLst>
                <p:endSync evt="end" delay="0">
                  <p:rtn val="all"/>
                </p:endSync>
                <p:childTnLst>
                  <p:par>
                    <p:cTn id="74" fill="hold">
                      <p:stCondLst>
                        <p:cond delay="0"/>
                      </p:stCondLst>
                      <p:childTnLst>
                        <p:par>
                          <p:cTn id="75" fill="hold">
                            <p:stCondLst>
                              <p:cond delay="0"/>
                            </p:stCondLst>
                            <p:childTnLst>
                              <p:par>
                                <p:cTn id="76" presetID="1" presetClass="emph" presetSubtype="2" fill="hold" nodeType="clickEffect">
                                  <p:stCondLst>
                                    <p:cond delay="0"/>
                                  </p:stCondLst>
                                  <p:childTnLst>
                                    <p:animClr clrSpc="rgb" dir="cw">
                                      <p:cBhvr>
                                        <p:cTn id="77" dur="2000" fill="hold"/>
                                        <p:tgtEl>
                                          <p:spTgt spid="12"/>
                                        </p:tgtEl>
                                        <p:attrNameLst>
                                          <p:attrName>fillcolor</p:attrName>
                                        </p:attrNameLst>
                                      </p:cBhvr>
                                      <p:to>
                                        <a:srgbClr val="FF0000"/>
                                      </p:to>
                                    </p:animClr>
                                    <p:set>
                                      <p:cBhvr>
                                        <p:cTn id="78" dur="2000" fill="hold"/>
                                        <p:tgtEl>
                                          <p:spTgt spid="12"/>
                                        </p:tgtEl>
                                        <p:attrNameLst>
                                          <p:attrName>fill.type</p:attrName>
                                        </p:attrNameLst>
                                      </p:cBhvr>
                                      <p:to>
                                        <p:strVal val="solid"/>
                                      </p:to>
                                    </p:set>
                                    <p:set>
                                      <p:cBhvr>
                                        <p:cTn id="79" dur="2000" fill="hold"/>
                                        <p:tgtEl>
                                          <p:spTgt spid="12"/>
                                        </p:tgtEl>
                                        <p:attrNameLst>
                                          <p:attrName>fill.on</p:attrName>
                                        </p:attrNameLst>
                                      </p:cBhvr>
                                      <p:to>
                                        <p:strVal val="true"/>
                                      </p:to>
                                    </p:set>
                                  </p:childTnLst>
                                </p:cTn>
                              </p:par>
                              <p:par>
                                <p:cTn id="80" presetID="1" presetClass="mediacall" presetSubtype="0" fill="hold" nodeType="withEffect">
                                  <p:stCondLst>
                                    <p:cond delay="0"/>
                                  </p:stCondLst>
                                  <p:childTnLst>
                                    <p:cmd type="call" cmd="playFrom(0.0)">
                                      <p:cBhvr>
                                        <p:cTn id="81" dur="2992" fill="hold"/>
                                        <p:tgtEl>
                                          <p:spTgt spid="19"/>
                                        </p:tgtEl>
                                      </p:cBhvr>
                                    </p:cmd>
                                  </p:childTnLst>
                                </p:cTn>
                              </p:par>
                            </p:childTnLst>
                          </p:cTn>
                        </p:par>
                      </p:childTnLst>
                    </p:cTn>
                  </p:par>
                </p:childTnLst>
              </p:cTn>
              <p:nextCondLst>
                <p:cond evt="onClick" delay="0">
                  <p:tgtEl>
                    <p:spTgt spid="12"/>
                  </p:tgtEl>
                </p:cond>
              </p:nextCondLst>
            </p:seq>
            <p:seq concurrent="1" nextAc="seek">
              <p:cTn id="82" restart="whenNotActive" fill="hold" evtFilter="cancelBubble" nodeType="interactiveSeq">
                <p:stCondLst>
                  <p:cond evt="onClick" delay="0">
                    <p:tgtEl>
                      <p:spTgt spid="13"/>
                    </p:tgtEl>
                  </p:cond>
                </p:stCondLst>
                <p:endSync evt="end" delay="0">
                  <p:rtn val="all"/>
                </p:endSync>
                <p:childTnLst>
                  <p:par>
                    <p:cTn id="83" fill="hold">
                      <p:stCondLst>
                        <p:cond delay="0"/>
                      </p:stCondLst>
                      <p:childTnLst>
                        <p:par>
                          <p:cTn id="84" fill="hold">
                            <p:stCondLst>
                              <p:cond delay="0"/>
                            </p:stCondLst>
                            <p:childTnLst>
                              <p:par>
                                <p:cTn id="85" presetID="3" presetClass="mediacall" presetSubtype="0" fill="hold" nodeType="withEffect">
                                  <p:stCondLst>
                                    <p:cond delay="0"/>
                                  </p:stCondLst>
                                  <p:childTnLst>
                                    <p:cmd type="call" cmd="stop">
                                      <p:cBhvr>
                                        <p:cTn id="86" dur="1" fill="hold"/>
                                        <p:tgtEl>
                                          <p:spTgt spid="18"/>
                                        </p:tgtEl>
                                      </p:cBhvr>
                                    </p:cmd>
                                  </p:childTnLst>
                                </p:cTn>
                              </p:par>
                              <p:par>
                                <p:cTn id="87" presetID="3" presetClass="mediacall" presetSubtype="0" fill="hold" nodeType="withEffect">
                                  <p:stCondLst>
                                    <p:cond delay="0"/>
                                  </p:stCondLst>
                                  <p:childTnLst>
                                    <p:cmd type="call" cmd="stop">
                                      <p:cBhvr>
                                        <p:cTn id="88" dur="1" fill="hold"/>
                                        <p:tgtEl>
                                          <p:spTgt spid="18"/>
                                        </p:tgtEl>
                                      </p:cBhvr>
                                    </p:cmd>
                                  </p:childTnLst>
                                </p:cTn>
                              </p:par>
                              <p:par>
                                <p:cTn id="89" presetID="3" presetClass="mediacall" presetSubtype="0" fill="hold" nodeType="withEffect">
                                  <p:stCondLst>
                                    <p:cond delay="0"/>
                                  </p:stCondLst>
                                  <p:childTnLst>
                                    <p:cmd type="call" cmd="stop">
                                      <p:cBhvr>
                                        <p:cTn id="90" dur="1" fill="hold"/>
                                        <p:tgtEl>
                                          <p:spTgt spid="18"/>
                                        </p:tgtEl>
                                      </p:cBhvr>
                                    </p:cmd>
                                  </p:childTnLst>
                                </p:cTn>
                              </p:par>
                              <p:par>
                                <p:cTn id="91" presetID="2" presetClass="mediacall" presetSubtype="0" fill="hold" nodeType="withEffect">
                                  <p:stCondLst>
                                    <p:cond delay="0"/>
                                  </p:stCondLst>
                                  <p:childTnLst>
                                    <p:cmd type="call" cmd="togglePause">
                                      <p:cBhvr>
                                        <p:cTn id="92" dur="1" fill="hold"/>
                                        <p:tgtEl>
                                          <p:spTgt spid="18"/>
                                        </p:tgtEl>
                                      </p:cBhvr>
                                    </p:cmd>
                                  </p:childTnLst>
                                </p:cTn>
                              </p:par>
                              <p:par>
                                <p:cTn id="93" presetID="1" presetClass="emph" presetSubtype="2" fill="hold" nodeType="withEffect">
                                  <p:stCondLst>
                                    <p:cond delay="0"/>
                                  </p:stCondLst>
                                  <p:childTnLst>
                                    <p:animClr clrSpc="rgb" dir="cw">
                                      <p:cBhvr>
                                        <p:cTn id="94" dur="2000" fill="hold"/>
                                        <p:tgtEl>
                                          <p:spTgt spid="13"/>
                                        </p:tgtEl>
                                        <p:attrNameLst>
                                          <p:attrName>fillcolor</p:attrName>
                                        </p:attrNameLst>
                                      </p:cBhvr>
                                      <p:to>
                                        <a:srgbClr val="A8D08D"/>
                                      </p:to>
                                    </p:animClr>
                                    <p:set>
                                      <p:cBhvr>
                                        <p:cTn id="95" dur="2000" fill="hold"/>
                                        <p:tgtEl>
                                          <p:spTgt spid="13"/>
                                        </p:tgtEl>
                                        <p:attrNameLst>
                                          <p:attrName>fill.type</p:attrName>
                                        </p:attrNameLst>
                                      </p:cBhvr>
                                      <p:to>
                                        <p:strVal val="solid"/>
                                      </p:to>
                                    </p:set>
                                    <p:set>
                                      <p:cBhvr>
                                        <p:cTn id="9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audio>
              <p:cMediaNode vol="80000">
                <p:cTn id="97" fill="hold" display="0">
                  <p:stCondLst>
                    <p:cond delay="indefinite"/>
                  </p:stCondLst>
                  <p:endCondLst>
                    <p:cond evt="onStopAudio" delay="0">
                      <p:tgtEl>
                        <p:sldTgt/>
                      </p:tgtEl>
                    </p:cond>
                  </p:endCondLst>
                </p:cTn>
                <p:tgtEl>
                  <p:spTgt spid="18"/>
                </p:tgtEl>
              </p:cMediaNode>
            </p:audio>
            <p:audio>
              <p:cMediaNode vol="80000">
                <p:cTn id="98" fill="hold" display="0">
                  <p:stCondLst>
                    <p:cond delay="indefinite"/>
                  </p:stCondLst>
                  <p:endCondLst>
                    <p:cond evt="onStopAudio" delay="0">
                      <p:tgtEl>
                        <p:sldTgt/>
                      </p:tgtEl>
                    </p:cond>
                  </p:endCondLst>
                </p:cTn>
                <p:tgtEl>
                  <p:spTgt spid="19"/>
                </p:tgtEl>
              </p:cMediaNode>
            </p:audio>
            <p:audio>
              <p:cMediaNode vol="80000">
                <p:cTn id="99" fill="hold" display="0">
                  <p:stCondLst>
                    <p:cond delay="indefinite"/>
                  </p:stCondLst>
                  <p:endCondLst>
                    <p:cond evt="onStopAudio" delay="0">
                      <p:tgtEl>
                        <p:sldTgt/>
                      </p:tgtEl>
                    </p:cond>
                  </p:endCondLst>
                </p:cTn>
                <p:tgtEl>
                  <p:spTgt spid="20"/>
                </p:tgtEl>
              </p:cMediaNode>
            </p:audio>
            <p:audio>
              <p:cMediaNode vol="80000">
                <p:cTn id="100" fill="hold" display="0">
                  <p:stCondLst>
                    <p:cond delay="indefinite"/>
                  </p:stCondLst>
                  <p:endCondLst>
                    <p:cond evt="onStopAudio" delay="0">
                      <p:tgtEl>
                        <p:sldTgt/>
                      </p:tgtEl>
                    </p:cond>
                  </p:endCondLst>
                </p:cTn>
                <p:tgtEl>
                  <p:spTgt spid="21"/>
                </p:tgtEl>
              </p:cMediaNode>
            </p:audio>
          </p:childTnLst>
        </p:cTn>
      </p:par>
    </p:tnLst>
    <p:bldLst>
      <p:bldP spid="8" grpId="0"/>
      <p:bldP spid="10" grpId="0" animBg="1"/>
      <p:bldP spid="11" grpId="0" animBg="1"/>
      <p:bldP spid="12" grpId="0" animBg="1"/>
      <p:bldP spid="13" grpId="0" animBg="1"/>
      <p:bldP spid="14" grpId="0"/>
      <p:bldP spid="15" grpId="0"/>
      <p:bldP spid="16" grpId="0"/>
      <p:bldP spid="17"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9000"/>
          </a:blip>
          <a:srcRect t="7812" b="7812"/>
          <a:stretch>
            <a:fillRect/>
          </a:stretch>
        </p:blipFill>
        <p:spPr>
          <a:xfrm>
            <a:off x="0" y="0"/>
            <a:ext cx="18288000" cy="10287000"/>
          </a:xfrm>
          <a:prstGeom prst="rect">
            <a:avLst/>
          </a:prstGeom>
        </p:spPr>
      </p:pic>
      <p:grpSp>
        <p:nvGrpSpPr>
          <p:cNvPr id="22" name="Group 21"/>
          <p:cNvGrpSpPr/>
          <p:nvPr/>
        </p:nvGrpSpPr>
        <p:grpSpPr>
          <a:xfrm>
            <a:off x="4572000" y="554228"/>
            <a:ext cx="9406705" cy="1600200"/>
            <a:chOff x="5764435" y="473640"/>
            <a:chExt cx="8888635" cy="1600200"/>
          </a:xfrm>
        </p:grpSpPr>
        <p:pic>
          <p:nvPicPr>
            <p:cNvPr id="23"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764435" y="473640"/>
              <a:ext cx="8888635" cy="1600200"/>
            </a:xfrm>
            <a:prstGeom prst="rect">
              <a:avLst/>
            </a:prstGeom>
          </p:spPr>
        </p:pic>
        <p:sp>
          <p:nvSpPr>
            <p:cNvPr id="24" name="TextBox 5"/>
            <p:cNvSpPr txBox="1"/>
            <p:nvPr/>
          </p:nvSpPr>
          <p:spPr>
            <a:xfrm>
              <a:off x="6471639" y="812075"/>
              <a:ext cx="8077201" cy="923330"/>
            </a:xfrm>
            <a:prstGeom prst="rect">
              <a:avLst/>
            </a:prstGeom>
          </p:spPr>
          <p:txBody>
            <a:bodyPr wrap="square" lIns="0" tIns="0" rIns="0" bIns="0" rtlCol="0" anchor="t">
              <a:spAutoFit/>
            </a:bodyPr>
            <a:lstStyle/>
            <a:p>
              <a:pPr>
                <a:spcBef>
                  <a:spcPct val="0"/>
                </a:spcBef>
              </a:pPr>
              <a:r>
                <a:rPr lang="en-US" sz="6000" b="1" dirty="0">
                  <a:solidFill>
                    <a:schemeClr val="bg1"/>
                  </a:solidFill>
                  <a:latin typeface="Arial" panose="020B0604020202020204" pitchFamily="34" charset="0"/>
                  <a:cs typeface="Arial" panose="020B0604020202020204" pitchFamily="34" charset="0"/>
                </a:rPr>
                <a:t>HƯỚNG DẪN VỀ NHÀ</a:t>
              </a:r>
            </a:p>
          </p:txBody>
        </p:sp>
      </p:grpSp>
      <p:sp>
        <p:nvSpPr>
          <p:cNvPr id="25" name="Freeform 8"/>
          <p:cNvSpPr/>
          <p:nvPr/>
        </p:nvSpPr>
        <p:spPr>
          <a:xfrm>
            <a:off x="2209801" y="2708656"/>
            <a:ext cx="14097000" cy="1424287"/>
          </a:xfrm>
          <a:custGeom>
            <a:avLst/>
            <a:gdLst/>
            <a:ahLst/>
            <a:cxnLst/>
            <a:rect l="l" t="t" r="r" b="b"/>
            <a:pathLst>
              <a:path w="3530081" h="740018">
                <a:moveTo>
                  <a:pt x="3405621" y="740018"/>
                </a:moveTo>
                <a:lnTo>
                  <a:pt x="124460" y="740018"/>
                </a:lnTo>
                <a:cubicBezTo>
                  <a:pt x="55880" y="740018"/>
                  <a:pt x="0" y="684138"/>
                  <a:pt x="0" y="615558"/>
                </a:cubicBezTo>
                <a:lnTo>
                  <a:pt x="0" y="124460"/>
                </a:lnTo>
                <a:cubicBezTo>
                  <a:pt x="0" y="55880"/>
                  <a:pt x="55880" y="0"/>
                  <a:pt x="124460" y="0"/>
                </a:cubicBezTo>
                <a:lnTo>
                  <a:pt x="3405621" y="0"/>
                </a:lnTo>
                <a:cubicBezTo>
                  <a:pt x="3474201" y="0"/>
                  <a:pt x="3530081" y="55880"/>
                  <a:pt x="3530081" y="124460"/>
                </a:cubicBezTo>
                <a:lnTo>
                  <a:pt x="3530081" y="615558"/>
                </a:lnTo>
                <a:cubicBezTo>
                  <a:pt x="3530081" y="684138"/>
                  <a:pt x="3474201" y="740018"/>
                  <a:pt x="3405621" y="740018"/>
                </a:cubicBezTo>
                <a:close/>
              </a:path>
            </a:pathLst>
          </a:custGeom>
          <a:solidFill>
            <a:srgbClr val="F2DA66"/>
          </a:solidFill>
        </p:spPr>
      </p:sp>
      <p:sp>
        <p:nvSpPr>
          <p:cNvPr id="26" name="Rectangle 25"/>
          <p:cNvSpPr/>
          <p:nvPr/>
        </p:nvSpPr>
        <p:spPr>
          <a:xfrm>
            <a:off x="2527166" y="3086100"/>
            <a:ext cx="13558520" cy="707886"/>
          </a:xfrm>
          <a:prstGeom prst="rect">
            <a:avLst/>
          </a:prstGeom>
        </p:spPr>
        <p:txBody>
          <a:bodyPr wrap="none">
            <a:spAutoFit/>
          </a:bodyPr>
          <a:lstStyle/>
          <a:p>
            <a:pPr>
              <a:spcAft>
                <a:spcPts val="0"/>
              </a:spcAft>
            </a:pPr>
            <a:r>
              <a:rPr lang="vi-VN" sz="4000" dirty="0">
                <a:solidFill>
                  <a:srgbClr val="000000"/>
                </a:solidFill>
                <a:ea typeface="Calibri" panose="020F0502020204030204" pitchFamily="34" charset="0"/>
              </a:rPr>
              <a:t>Ôn và ghi nhớ lại các kiến thức đã học </a:t>
            </a:r>
            <a:r>
              <a:rPr lang="en-US" sz="4000" dirty="0" err="1">
                <a:solidFill>
                  <a:srgbClr val="000000"/>
                </a:solidFill>
                <a:latin typeface="Arial" panose="020B0604020202020204" pitchFamily="34" charset="0"/>
                <a:ea typeface="Calibri" panose="020F0502020204030204" pitchFamily="34" charset="0"/>
              </a:rPr>
              <a:t>trong</a:t>
            </a:r>
            <a:r>
              <a:rPr lang="en-US" sz="4000" dirty="0">
                <a:solidFill>
                  <a:srgbClr val="000000"/>
                </a:solidFill>
                <a:latin typeface="Arial" panose="020B0604020202020204" pitchFamily="34" charset="0"/>
                <a:ea typeface="Calibri" panose="020F0502020204030204" pitchFamily="34" charset="0"/>
              </a:rPr>
              <a:t> </a:t>
            </a:r>
            <a:r>
              <a:rPr lang="en-US" sz="4000" dirty="0" err="1">
                <a:solidFill>
                  <a:srgbClr val="000000"/>
                </a:solidFill>
                <a:latin typeface="Arial" panose="020B0604020202020204" pitchFamily="34" charset="0"/>
                <a:ea typeface="Calibri" panose="020F0502020204030204" pitchFamily="34" charset="0"/>
              </a:rPr>
              <a:t>bài</a:t>
            </a:r>
            <a:r>
              <a:rPr lang="en-US" sz="4000" dirty="0">
                <a:solidFill>
                  <a:srgbClr val="000000"/>
                </a:solidFill>
                <a:latin typeface="Arial" panose="020B0604020202020204" pitchFamily="34" charset="0"/>
                <a:ea typeface="Calibri" panose="020F0502020204030204" pitchFamily="34" charset="0"/>
              </a:rPr>
              <a:t> </a:t>
            </a:r>
            <a:r>
              <a:rPr lang="en-US" sz="4000" err="1">
                <a:solidFill>
                  <a:srgbClr val="000000"/>
                </a:solidFill>
                <a:latin typeface="Arial" panose="020B0604020202020204" pitchFamily="34" charset="0"/>
                <a:ea typeface="Calibri" panose="020F0502020204030204" pitchFamily="34" charset="0"/>
              </a:rPr>
              <a:t>thực</a:t>
            </a:r>
            <a:r>
              <a:rPr lang="en-US" sz="4000">
                <a:solidFill>
                  <a:srgbClr val="000000"/>
                </a:solidFill>
                <a:latin typeface="Arial" panose="020B0604020202020204" pitchFamily="34" charset="0"/>
                <a:ea typeface="Calibri" panose="020F0502020204030204" pitchFamily="34" charset="0"/>
              </a:rPr>
              <a:t> hành</a:t>
            </a:r>
            <a:endParaRPr lang="en-US" sz="4000" dirty="0">
              <a:effectLst/>
              <a:latin typeface="Times New Roman" panose="02020603050405020304" pitchFamily="18" charset="0"/>
              <a:ea typeface="Times New Roman" panose="02020603050405020304" pitchFamily="18" charset="0"/>
            </a:endParaRPr>
          </a:p>
        </p:txBody>
      </p:sp>
      <p:sp>
        <p:nvSpPr>
          <p:cNvPr id="27" name="Freeform 8"/>
          <p:cNvSpPr/>
          <p:nvPr/>
        </p:nvSpPr>
        <p:spPr>
          <a:xfrm>
            <a:off x="2257926" y="4686300"/>
            <a:ext cx="14097000" cy="3124200"/>
          </a:xfrm>
          <a:custGeom>
            <a:avLst/>
            <a:gdLst/>
            <a:ahLst/>
            <a:cxnLst/>
            <a:rect l="l" t="t" r="r" b="b"/>
            <a:pathLst>
              <a:path w="3530081" h="740018">
                <a:moveTo>
                  <a:pt x="3405621" y="740018"/>
                </a:moveTo>
                <a:lnTo>
                  <a:pt x="124460" y="740018"/>
                </a:lnTo>
                <a:cubicBezTo>
                  <a:pt x="55880" y="740018"/>
                  <a:pt x="0" y="684138"/>
                  <a:pt x="0" y="615558"/>
                </a:cubicBezTo>
                <a:lnTo>
                  <a:pt x="0" y="124460"/>
                </a:lnTo>
                <a:cubicBezTo>
                  <a:pt x="0" y="55880"/>
                  <a:pt x="55880" y="0"/>
                  <a:pt x="124460" y="0"/>
                </a:cubicBezTo>
                <a:lnTo>
                  <a:pt x="3405621" y="0"/>
                </a:lnTo>
                <a:cubicBezTo>
                  <a:pt x="3474201" y="0"/>
                  <a:pt x="3530081" y="55880"/>
                  <a:pt x="3530081" y="124460"/>
                </a:cubicBezTo>
                <a:lnTo>
                  <a:pt x="3530081" y="615558"/>
                </a:lnTo>
                <a:cubicBezTo>
                  <a:pt x="3530081" y="684138"/>
                  <a:pt x="3474201" y="740018"/>
                  <a:pt x="3405621" y="740018"/>
                </a:cubicBezTo>
                <a:close/>
              </a:path>
            </a:pathLst>
          </a:custGeom>
          <a:solidFill>
            <a:srgbClr val="F2DA66"/>
          </a:solidFill>
        </p:spPr>
      </p:sp>
      <p:sp>
        <p:nvSpPr>
          <p:cNvPr id="28" name="Rectangle 27"/>
          <p:cNvSpPr/>
          <p:nvPr/>
        </p:nvSpPr>
        <p:spPr>
          <a:xfrm>
            <a:off x="2364570" y="4816439"/>
            <a:ext cx="13866030" cy="2862322"/>
          </a:xfrm>
          <a:prstGeom prst="rect">
            <a:avLst/>
          </a:prstGeom>
        </p:spPr>
        <p:txBody>
          <a:bodyPr wrap="square">
            <a:spAutoFit/>
          </a:bodyPr>
          <a:lstStyle/>
          <a:p>
            <a:pPr algn="ctr">
              <a:lnSpc>
                <a:spcPct val="150000"/>
              </a:lnSpc>
              <a:spcAft>
                <a:spcPts val="0"/>
              </a:spcAft>
            </a:pPr>
            <a:r>
              <a:rPr lang="en-US" sz="4000" dirty="0" err="1">
                <a:solidFill>
                  <a:srgbClr val="000000"/>
                </a:solidFill>
                <a:latin typeface="Arial" panose="020B0604020202020204" pitchFamily="34" charset="0"/>
                <a:ea typeface="Calibri" panose="020F0502020204030204" pitchFamily="34" charset="0"/>
              </a:rPr>
              <a:t>Xem</a:t>
            </a:r>
            <a:r>
              <a:rPr lang="en-US" sz="4000" dirty="0">
                <a:solidFill>
                  <a:srgbClr val="000000"/>
                </a:solidFill>
                <a:latin typeface="Arial" panose="020B0604020202020204" pitchFamily="34" charset="0"/>
                <a:ea typeface="Calibri" panose="020F0502020204030204" pitchFamily="34" charset="0"/>
              </a:rPr>
              <a:t> </a:t>
            </a:r>
            <a:r>
              <a:rPr lang="en-US" sz="4000" dirty="0" err="1">
                <a:solidFill>
                  <a:srgbClr val="000000"/>
                </a:solidFill>
                <a:latin typeface="Arial" panose="020B0604020202020204" pitchFamily="34" charset="0"/>
                <a:ea typeface="Calibri" panose="020F0502020204030204" pitchFamily="34" charset="0"/>
              </a:rPr>
              <a:t>trước</a:t>
            </a:r>
            <a:r>
              <a:rPr lang="en-US" sz="4000" dirty="0">
                <a:solidFill>
                  <a:srgbClr val="000000"/>
                </a:solidFill>
                <a:latin typeface="Arial" panose="020B0604020202020204" pitchFamily="34" charset="0"/>
                <a:ea typeface="Calibri" panose="020F0502020204030204" pitchFamily="34" charset="0"/>
              </a:rPr>
              <a:t> </a:t>
            </a:r>
            <a:r>
              <a:rPr lang="en-US" sz="4000" dirty="0" err="1">
                <a:solidFill>
                  <a:srgbClr val="000000"/>
                </a:solidFill>
                <a:latin typeface="Arial" panose="020B0604020202020204" pitchFamily="34" charset="0"/>
                <a:ea typeface="Calibri" panose="020F0502020204030204" pitchFamily="34" charset="0"/>
              </a:rPr>
              <a:t>các</a:t>
            </a:r>
            <a:r>
              <a:rPr lang="en-US" sz="4000" dirty="0">
                <a:solidFill>
                  <a:srgbClr val="000000"/>
                </a:solidFill>
                <a:latin typeface="Arial" panose="020B0604020202020204" pitchFamily="34" charset="0"/>
                <a:ea typeface="Calibri" panose="020F0502020204030204" pitchFamily="34" charset="0"/>
              </a:rPr>
              <a:t> </a:t>
            </a:r>
            <a:r>
              <a:rPr lang="en-US" sz="4000" dirty="0" err="1">
                <a:solidFill>
                  <a:srgbClr val="000000"/>
                </a:solidFill>
                <a:latin typeface="Arial" panose="020B0604020202020204" pitchFamily="34" charset="0"/>
                <a:ea typeface="Calibri" panose="020F0502020204030204" pitchFamily="34" charset="0"/>
              </a:rPr>
              <a:t>nội</a:t>
            </a:r>
            <a:r>
              <a:rPr lang="en-US" sz="4000" dirty="0">
                <a:solidFill>
                  <a:srgbClr val="000000"/>
                </a:solidFill>
                <a:latin typeface="Arial" panose="020B0604020202020204" pitchFamily="34" charset="0"/>
                <a:ea typeface="Calibri" panose="020F0502020204030204" pitchFamily="34" charset="0"/>
              </a:rPr>
              <a:t> dung </a:t>
            </a:r>
            <a:r>
              <a:rPr lang="en-US" sz="4000" dirty="0" err="1">
                <a:solidFill>
                  <a:srgbClr val="000000"/>
                </a:solidFill>
                <a:latin typeface="Arial" panose="020B0604020202020204" pitchFamily="34" charset="0"/>
                <a:ea typeface="Calibri" panose="020F0502020204030204" pitchFamily="34" charset="0"/>
              </a:rPr>
              <a:t>thực</a:t>
            </a:r>
            <a:r>
              <a:rPr lang="en-US" sz="4000" dirty="0">
                <a:solidFill>
                  <a:srgbClr val="000000"/>
                </a:solidFill>
                <a:latin typeface="Arial" panose="020B0604020202020204" pitchFamily="34" charset="0"/>
                <a:ea typeface="Calibri" panose="020F0502020204030204" pitchFamily="34" charset="0"/>
              </a:rPr>
              <a:t> </a:t>
            </a:r>
            <a:r>
              <a:rPr lang="en-US" sz="4000" dirty="0" err="1">
                <a:solidFill>
                  <a:srgbClr val="000000"/>
                </a:solidFill>
                <a:latin typeface="Arial" panose="020B0604020202020204" pitchFamily="34" charset="0"/>
                <a:ea typeface="Calibri" panose="020F0502020204030204" pitchFamily="34" charset="0"/>
              </a:rPr>
              <a:t>hành</a:t>
            </a:r>
            <a:r>
              <a:rPr lang="en-US" sz="4000" dirty="0">
                <a:solidFill>
                  <a:srgbClr val="000000"/>
                </a:solidFill>
                <a:latin typeface="Arial" panose="020B0604020202020204" pitchFamily="34" charset="0"/>
                <a:ea typeface="Calibri" panose="020F0502020204030204" pitchFamily="34" charset="0"/>
              </a:rPr>
              <a:t> </a:t>
            </a:r>
            <a:r>
              <a:rPr lang="en-US" sz="4000" dirty="0" err="1">
                <a:solidFill>
                  <a:srgbClr val="000000"/>
                </a:solidFill>
                <a:latin typeface="Arial" panose="020B0604020202020204" pitchFamily="34" charset="0"/>
                <a:ea typeface="Calibri" panose="020F0502020204030204" pitchFamily="34" charset="0"/>
              </a:rPr>
              <a:t>trong</a:t>
            </a:r>
            <a:r>
              <a:rPr lang="en-US" sz="4000" dirty="0">
                <a:solidFill>
                  <a:srgbClr val="000000"/>
                </a:solidFill>
                <a:latin typeface="Arial" panose="020B0604020202020204" pitchFamily="34" charset="0"/>
                <a:ea typeface="Calibri" panose="020F0502020204030204" pitchFamily="34" charset="0"/>
              </a:rPr>
              <a:t> </a:t>
            </a:r>
            <a:r>
              <a:rPr lang="en-US" sz="4000" dirty="0" err="1">
                <a:solidFill>
                  <a:srgbClr val="000000"/>
                </a:solidFill>
                <a:latin typeface="Arial" panose="020B0604020202020204" pitchFamily="34" charset="0"/>
                <a:ea typeface="Calibri" panose="020F0502020204030204" pitchFamily="34" charset="0"/>
              </a:rPr>
              <a:t>bài</a:t>
            </a:r>
            <a:r>
              <a:rPr lang="en-US" sz="4000" dirty="0">
                <a:solidFill>
                  <a:srgbClr val="000000"/>
                </a:solidFill>
                <a:latin typeface="Arial" panose="020B0604020202020204" pitchFamily="34" charset="0"/>
                <a:ea typeface="Calibri" panose="020F0502020204030204" pitchFamily="34" charset="0"/>
              </a:rPr>
              <a:t> HĐTN:</a:t>
            </a:r>
          </a:p>
          <a:p>
            <a:pPr algn="ctr">
              <a:lnSpc>
                <a:spcPct val="150000"/>
              </a:lnSpc>
              <a:spcAft>
                <a:spcPts val="0"/>
              </a:spcAft>
            </a:pPr>
            <a:r>
              <a:rPr lang="en-US" sz="4000">
                <a:solidFill>
                  <a:srgbClr val="000000"/>
                </a:solidFill>
                <a:latin typeface="Arial" panose="020B0604020202020204" pitchFamily="34" charset="0"/>
                <a:ea typeface="Calibri" panose="020F0502020204030204" pitchFamily="34" charset="0"/>
              </a:rPr>
              <a:t> </a:t>
            </a:r>
            <a:r>
              <a:rPr lang="en-US" sz="4000" b="1">
                <a:solidFill>
                  <a:srgbClr val="000000"/>
                </a:solidFill>
                <a:latin typeface="Arial" panose="020B0604020202020204" pitchFamily="34" charset="0"/>
                <a:ea typeface="Calibri" panose="020F0502020204030204" pitchFamily="34" charset="0"/>
              </a:rPr>
              <a:t>Ứng dụng định lí Thalès, định lí Pythagore và </a:t>
            </a:r>
          </a:p>
          <a:p>
            <a:pPr algn="ctr">
              <a:lnSpc>
                <a:spcPct val="150000"/>
              </a:lnSpc>
              <a:spcAft>
                <a:spcPts val="0"/>
              </a:spcAft>
            </a:pPr>
            <a:r>
              <a:rPr lang="en-US" sz="4000" b="1">
                <a:solidFill>
                  <a:srgbClr val="000000"/>
                </a:solidFill>
                <a:latin typeface="Arial" panose="020B0604020202020204" pitchFamily="34" charset="0"/>
                <a:ea typeface="Calibri" panose="020F0502020204030204" pitchFamily="34" charset="0"/>
              </a:rPr>
              <a:t>tam giác đồng dạng để đo chiều cao, khoảng cách</a:t>
            </a:r>
            <a:endParaRPr lang="en-US" sz="3600" dirty="0">
              <a:latin typeface="Times New Roman" panose="02020603050405020304" pitchFamily="18" charset="0"/>
              <a:ea typeface="Times New Roman" panose="02020603050405020304" pitchFamily="18" charset="0"/>
            </a:endParaRPr>
          </a:p>
        </p:txBody>
      </p:sp>
      <p:pic>
        <p:nvPicPr>
          <p:cNvPr id="29"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5552505">
            <a:off x="16466565" y="8300005"/>
            <a:ext cx="2107857" cy="2069314"/>
          </a:xfrm>
          <a:prstGeom prst="rect">
            <a:avLst/>
          </a:prstGeom>
        </p:spPr>
      </p:pic>
      <p:pic>
        <p:nvPicPr>
          <p:cNvPr id="12" name="Picture 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09600" y="7438817"/>
            <a:ext cx="2356489" cy="26937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500"/>
                                        <p:tgtEl>
                                          <p:spTgt spid="25"/>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down)">
                                      <p:cBhvr>
                                        <p:cTn id="14" dur="500"/>
                                        <p:tgtEl>
                                          <p:spTgt spid="26"/>
                                        </p:tgtEl>
                                      </p:cBhvr>
                                    </p:animEffect>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randombar(horizontal)">
                                      <p:cBhvr>
                                        <p:cTn id="18" dur="500"/>
                                        <p:tgtEl>
                                          <p:spTgt spid="27"/>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randombar(horizontal)">
                                      <p:cBhvr>
                                        <p:cTn id="2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p:cNvPicPr>
          <p:nvPr/>
        </p:nvPicPr>
        <p:blipFill>
          <a:blip r:embed="rId2">
            <a:alphaModFix amt="69000"/>
          </a:blip>
          <a:srcRect t="7812" b="7812"/>
          <a:stretch>
            <a:fillRect/>
          </a:stretch>
        </p:blipFill>
        <p:spPr>
          <a:xfrm>
            <a:off x="0" y="0"/>
            <a:ext cx="18288000" cy="10287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4063" y="-190500"/>
            <a:ext cx="3542886" cy="3740090"/>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665814" y="783534"/>
            <a:ext cx="2044838" cy="1792022"/>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27703" y="6896100"/>
            <a:ext cx="1473857" cy="2720207"/>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14785901" y="7069414"/>
            <a:ext cx="3804664" cy="3645560"/>
          </a:xfrm>
          <a:prstGeom prst="rect">
            <a:avLst/>
          </a:prstGeom>
        </p:spPr>
      </p:pic>
      <p:sp>
        <p:nvSpPr>
          <p:cNvPr id="8" name="Rectangle 7"/>
          <p:cNvSpPr/>
          <p:nvPr/>
        </p:nvSpPr>
        <p:spPr>
          <a:xfrm>
            <a:off x="2003174" y="2805188"/>
            <a:ext cx="14281652" cy="3557512"/>
          </a:xfrm>
          <a:prstGeom prst="rect">
            <a:avLst/>
          </a:prstGeom>
        </p:spPr>
        <p:txBody>
          <a:bodyPr wrap="square">
            <a:spAutoFit/>
          </a:bodyPr>
          <a:lstStyle/>
          <a:p>
            <a:pPr lvl="0" algn="ctr">
              <a:lnSpc>
                <a:spcPct val="150000"/>
              </a:lnSpc>
              <a:defRPr/>
            </a:pPr>
            <a:r>
              <a:rPr lang="en-US" sz="8000" b="1" kern="0" dirty="0">
                <a:ln w="0"/>
                <a:solidFill>
                  <a:schemeClr val="tx2"/>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CẢM ƠN CẢ </a:t>
            </a:r>
            <a:r>
              <a:rPr lang="en-US" sz="8000" b="1" kern="0">
                <a:ln w="0"/>
                <a:solidFill>
                  <a:schemeClr val="tx2"/>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LỚP </a:t>
            </a:r>
          </a:p>
          <a:p>
            <a:pPr lvl="0" algn="ctr">
              <a:lnSpc>
                <a:spcPct val="150000"/>
              </a:lnSpc>
              <a:defRPr/>
            </a:pPr>
            <a:r>
              <a:rPr lang="en-US" sz="8000" b="1" kern="0">
                <a:ln w="0"/>
                <a:solidFill>
                  <a:schemeClr val="tx2"/>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ĐÃ </a:t>
            </a:r>
            <a:r>
              <a:rPr lang="en-US" sz="8000" b="1" kern="0" dirty="0">
                <a:ln w="0"/>
                <a:solidFill>
                  <a:schemeClr val="tx2"/>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LẮNG NGHE BÀI GIẢNG!</a:t>
            </a:r>
            <a:endParaRPr lang="en-US" sz="8000" b="1" kern="0" dirty="0">
              <a:ln w="0"/>
              <a:solidFill>
                <a:schemeClr val="tx2"/>
              </a:solidFill>
              <a:effectLst>
                <a:outerShdw blurRad="38100" dist="25400" dir="5400000" algn="ctr" rotWithShape="0">
                  <a:srgbClr val="6E747A">
                    <a:alpha val="43000"/>
                  </a:srgbClr>
                </a:outerShdw>
              </a:effectLst>
              <a:latin typeface="Arial"/>
              <a:sym typeface="Arial"/>
            </a:endParaRPr>
          </a:p>
        </p:txBody>
      </p:sp>
    </p:spTree>
    <p:extLst>
      <p:ext uri="{BB962C8B-B14F-4D97-AF65-F5344CB8AC3E}">
        <p14:creationId xmlns:p14="http://schemas.microsoft.com/office/powerpoint/2010/main" val="4067063541"/>
      </p:ext>
    </p:extLst>
  </p:cSld>
  <p:clrMapOvr>
    <a:masterClrMapping/>
  </p:clrMapOvr>
  <mc:AlternateContent xmlns:mc="http://schemas.openxmlformats.org/markup-compatibility/2006" xmlns:p14="http://schemas.microsoft.com/office/powerpoint/2010/main">
    <mc:Choice Requires="p14">
      <p:transition spd="med" p14:dur="700">
        <p14:flythrough/>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9000"/>
          </a:blip>
          <a:srcRect t="7812" b="7812"/>
          <a:stretch>
            <a:fillRect/>
          </a:stretch>
        </p:blipFill>
        <p:spPr>
          <a:xfrm>
            <a:off x="0" y="0"/>
            <a:ext cx="18288000" cy="10287000"/>
          </a:xfrm>
          <a:prstGeom prst="rect">
            <a:avLst/>
          </a:prstGeom>
        </p:spPr>
      </p:pic>
      <p:grpSp>
        <p:nvGrpSpPr>
          <p:cNvPr id="12" name="Group 5"/>
          <p:cNvGrpSpPr/>
          <p:nvPr/>
        </p:nvGrpSpPr>
        <p:grpSpPr>
          <a:xfrm>
            <a:off x="678903" y="995937"/>
            <a:ext cx="16930190" cy="3444565"/>
            <a:chOff x="0" y="0"/>
            <a:chExt cx="3810831" cy="1805665"/>
          </a:xfrm>
        </p:grpSpPr>
        <p:sp>
          <p:nvSpPr>
            <p:cNvPr id="13" name="Freeform 6"/>
            <p:cNvSpPr/>
            <p:nvPr/>
          </p:nvSpPr>
          <p:spPr>
            <a:xfrm>
              <a:off x="0" y="0"/>
              <a:ext cx="3810831" cy="1805665"/>
            </a:xfrm>
            <a:custGeom>
              <a:avLst/>
              <a:gdLst/>
              <a:ahLst/>
              <a:cxnLst/>
              <a:rect l="l" t="t" r="r" b="b"/>
              <a:pathLst>
                <a:path w="3810831" h="1805665">
                  <a:moveTo>
                    <a:pt x="3686371" y="1805665"/>
                  </a:moveTo>
                  <a:lnTo>
                    <a:pt x="124460" y="1805665"/>
                  </a:lnTo>
                  <a:cubicBezTo>
                    <a:pt x="55880" y="1805665"/>
                    <a:pt x="0" y="1749785"/>
                    <a:pt x="0" y="1681205"/>
                  </a:cubicBezTo>
                  <a:lnTo>
                    <a:pt x="0" y="124460"/>
                  </a:lnTo>
                  <a:cubicBezTo>
                    <a:pt x="0" y="55880"/>
                    <a:pt x="55880" y="0"/>
                    <a:pt x="124460" y="0"/>
                  </a:cubicBezTo>
                  <a:lnTo>
                    <a:pt x="3686371" y="0"/>
                  </a:lnTo>
                  <a:cubicBezTo>
                    <a:pt x="3754951" y="0"/>
                    <a:pt x="3810831" y="55880"/>
                    <a:pt x="3810831" y="124460"/>
                  </a:cubicBezTo>
                  <a:lnTo>
                    <a:pt x="3810831" y="1681205"/>
                  </a:lnTo>
                  <a:cubicBezTo>
                    <a:pt x="3810831" y="1749785"/>
                    <a:pt x="3754951" y="1805665"/>
                    <a:pt x="3686371" y="1805665"/>
                  </a:cubicBezTo>
                  <a:close/>
                </a:path>
              </a:pathLst>
            </a:custGeom>
            <a:solidFill>
              <a:srgbClr val="CB5F4D"/>
            </a:solidFill>
          </p:spPr>
        </p:sp>
      </p:grpSp>
      <p:pic>
        <p:nvPicPr>
          <p:cNvPr id="15" name="Picture 3"/>
          <p:cNvPicPr>
            <a:picLocks noChangeAspect="1"/>
          </p:cNvPicPr>
          <p:nvPr/>
        </p:nvPicPr>
        <p:blipFill>
          <a:blip r:embed="rId3"/>
          <a:srcRect/>
          <a:stretch>
            <a:fillRect/>
          </a:stretch>
        </p:blipFill>
        <p:spPr>
          <a:xfrm>
            <a:off x="14927816" y="2552406"/>
            <a:ext cx="3989836" cy="3810294"/>
          </a:xfrm>
          <a:prstGeom prst="rect">
            <a:avLst/>
          </a:prstGeom>
        </p:spPr>
      </p:pic>
      <p:sp>
        <p:nvSpPr>
          <p:cNvPr id="16" name="Google Shape;132;p3"/>
          <p:cNvSpPr/>
          <p:nvPr/>
        </p:nvSpPr>
        <p:spPr>
          <a:xfrm>
            <a:off x="-266702" y="1056246"/>
            <a:ext cx="18821400" cy="3323946"/>
          </a:xfrm>
          <a:prstGeom prst="rect">
            <a:avLst/>
          </a:prstGeom>
          <a:noFill/>
          <a:ln>
            <a:noFill/>
          </a:ln>
        </p:spPr>
        <p:txBody>
          <a:bodyPr spcFirstLastPara="1" wrap="square" lIns="91425" tIns="45700" rIns="91425" bIns="45700" anchor="t" anchorCtr="0">
            <a:spAutoFit/>
          </a:bodyPr>
          <a:lstStyle/>
          <a:p>
            <a:pPr algn="ctr">
              <a:lnSpc>
                <a:spcPct val="150000"/>
              </a:lnSpc>
              <a:spcAft>
                <a:spcPts val="0"/>
              </a:spcAft>
            </a:pPr>
            <a:r>
              <a:rPr lang="en-US" sz="7000" b="1" kern="0" dirty="0">
                <a:solidFill>
                  <a:schemeClr val="bg1"/>
                </a:solidFill>
                <a:latin typeface="Arial" panose="020B0604020202020204" pitchFamily="34" charset="0"/>
                <a:ea typeface="Calibri" panose="020F0502020204030204" pitchFamily="34" charset="0"/>
                <a:cs typeface="Times New Roman" panose="02020603050405020304" pitchFamily="18" charset="0"/>
              </a:rPr>
              <a:t>HOẠT ĐỘNG THỰC HÀNH </a:t>
            </a:r>
          </a:p>
          <a:p>
            <a:pPr algn="ctr">
              <a:lnSpc>
                <a:spcPct val="150000"/>
              </a:lnSpc>
              <a:spcAft>
                <a:spcPts val="0"/>
              </a:spcAft>
            </a:pPr>
            <a:r>
              <a:rPr lang="en-US" sz="7000" b="1" kern="0" dirty="0">
                <a:solidFill>
                  <a:schemeClr val="bg1"/>
                </a:solidFill>
                <a:latin typeface="Arial" panose="020B0604020202020204" pitchFamily="34" charset="0"/>
                <a:ea typeface="Calibri" panose="020F0502020204030204" pitchFamily="34" charset="0"/>
                <a:cs typeface="Times New Roman" panose="02020603050405020304" pitchFamily="18" charset="0"/>
              </a:rPr>
              <a:t>TRẢI NGHIỆM</a:t>
            </a:r>
            <a:endParaRPr lang="en-US" sz="7000" b="1" kern="0"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7" name="Google Shape;133;p3"/>
          <p:cNvSpPr/>
          <p:nvPr/>
        </p:nvSpPr>
        <p:spPr>
          <a:xfrm>
            <a:off x="239770" y="4991100"/>
            <a:ext cx="17808457" cy="3323946"/>
          </a:xfrm>
          <a:prstGeom prst="rect">
            <a:avLst/>
          </a:prstGeom>
          <a:noFill/>
          <a:ln>
            <a:noFill/>
          </a:ln>
        </p:spPr>
        <p:txBody>
          <a:bodyPr spcFirstLastPara="1" wrap="square" lIns="91425" tIns="45700" rIns="91425" bIns="45700" anchor="t" anchorCtr="0">
            <a:spAutoFit/>
          </a:bodyPr>
          <a:lstStyle/>
          <a:p>
            <a:pPr algn="ctr">
              <a:lnSpc>
                <a:spcPct val="150000"/>
              </a:lnSpc>
              <a:spcAft>
                <a:spcPts val="0"/>
              </a:spcAft>
            </a:pPr>
            <a:r>
              <a:rPr lang="en-US" sz="7000" b="1">
                <a:solidFill>
                  <a:schemeClr val="tx2"/>
                </a:solidFill>
                <a:latin typeface="Arial" panose="020B0604020202020204" pitchFamily="34" charset="0"/>
                <a:ea typeface="Times New Roman" panose="02020603050405020304" pitchFamily="18" charset="0"/>
                <a:cs typeface="Times New Roman" panose="02020603050405020304" pitchFamily="18" charset="0"/>
              </a:rPr>
              <a:t>MỘT VÀI ỨNG DỤNG CỦA </a:t>
            </a:r>
          </a:p>
          <a:p>
            <a:pPr algn="ctr">
              <a:lnSpc>
                <a:spcPct val="150000"/>
              </a:lnSpc>
              <a:spcAft>
                <a:spcPts val="0"/>
              </a:spcAft>
            </a:pPr>
            <a:r>
              <a:rPr lang="en-US" sz="7000" b="1">
                <a:solidFill>
                  <a:schemeClr val="tx2"/>
                </a:solidFill>
                <a:latin typeface="Arial" panose="020B0604020202020204" pitchFamily="34" charset="0"/>
                <a:ea typeface="Times New Roman" panose="02020603050405020304" pitchFamily="18" charset="0"/>
                <a:cs typeface="Times New Roman" panose="02020603050405020304" pitchFamily="18" charset="0"/>
              </a:rPr>
              <a:t>HÀM SỐ BẬC NHẤT TRONG TÀI CHÍNH </a:t>
            </a:r>
            <a:endParaRPr lang="en-US" sz="7000" b="1" dirty="0">
              <a:solidFill>
                <a:schemeClr val="tx2"/>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9" name="Picture 3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988939">
            <a:off x="788292" y="8187707"/>
            <a:ext cx="1165510" cy="22306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9000"/>
          </a:blip>
          <a:srcRect t="7812" b="7812"/>
          <a:stretch>
            <a:fillRect/>
          </a:stretch>
        </p:blipFill>
        <p:spPr>
          <a:xfrm>
            <a:off x="0" y="0"/>
            <a:ext cx="18288000" cy="10287000"/>
          </a:xfrm>
          <a:prstGeom prst="rect">
            <a:avLst/>
          </a:prstGeom>
        </p:spPr>
      </p:pic>
      <p:pic>
        <p:nvPicPr>
          <p:cNvPr id="20" name="Picture 2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6324001" y="321004"/>
            <a:ext cx="1660922" cy="1714500"/>
          </a:xfrm>
          <a:prstGeom prst="rect">
            <a:avLst/>
          </a:prstGeom>
        </p:spPr>
      </p:pic>
      <p:grpSp>
        <p:nvGrpSpPr>
          <p:cNvPr id="26" name="Group 25"/>
          <p:cNvGrpSpPr/>
          <p:nvPr/>
        </p:nvGrpSpPr>
        <p:grpSpPr>
          <a:xfrm>
            <a:off x="173140" y="414153"/>
            <a:ext cx="11380651" cy="1147947"/>
            <a:chOff x="1539849" y="3053477"/>
            <a:chExt cx="11380651" cy="1147947"/>
          </a:xfrm>
        </p:grpSpPr>
        <p:grpSp>
          <p:nvGrpSpPr>
            <p:cNvPr id="27" name="Group 7"/>
            <p:cNvGrpSpPr/>
            <p:nvPr/>
          </p:nvGrpSpPr>
          <p:grpSpPr>
            <a:xfrm>
              <a:off x="2170927" y="3053477"/>
              <a:ext cx="10749573" cy="1147947"/>
              <a:chOff x="0" y="-17841"/>
              <a:chExt cx="2411457" cy="740018"/>
            </a:xfrm>
          </p:grpSpPr>
          <p:sp>
            <p:nvSpPr>
              <p:cNvPr id="32" name="Freeform 8"/>
              <p:cNvSpPr/>
              <p:nvPr/>
            </p:nvSpPr>
            <p:spPr>
              <a:xfrm>
                <a:off x="0" y="-17841"/>
                <a:ext cx="2411457" cy="740018"/>
              </a:xfrm>
              <a:custGeom>
                <a:avLst/>
                <a:gdLst/>
                <a:ahLst/>
                <a:cxnLst/>
                <a:rect l="l" t="t" r="r" b="b"/>
                <a:pathLst>
                  <a:path w="3530081" h="740018">
                    <a:moveTo>
                      <a:pt x="3405621" y="740018"/>
                    </a:moveTo>
                    <a:lnTo>
                      <a:pt x="124460" y="740018"/>
                    </a:lnTo>
                    <a:cubicBezTo>
                      <a:pt x="55880" y="740018"/>
                      <a:pt x="0" y="684138"/>
                      <a:pt x="0" y="615558"/>
                    </a:cubicBezTo>
                    <a:lnTo>
                      <a:pt x="0" y="124460"/>
                    </a:lnTo>
                    <a:cubicBezTo>
                      <a:pt x="0" y="55880"/>
                      <a:pt x="55880" y="0"/>
                      <a:pt x="124460" y="0"/>
                    </a:cubicBezTo>
                    <a:lnTo>
                      <a:pt x="3405621" y="0"/>
                    </a:lnTo>
                    <a:cubicBezTo>
                      <a:pt x="3474201" y="0"/>
                      <a:pt x="3530081" y="55880"/>
                      <a:pt x="3530081" y="124460"/>
                    </a:cubicBezTo>
                    <a:lnTo>
                      <a:pt x="3530081" y="615558"/>
                    </a:lnTo>
                    <a:cubicBezTo>
                      <a:pt x="3530081" y="684138"/>
                      <a:pt x="3474201" y="740018"/>
                      <a:pt x="3405621" y="740018"/>
                    </a:cubicBezTo>
                    <a:close/>
                  </a:path>
                </a:pathLst>
              </a:custGeom>
              <a:solidFill>
                <a:srgbClr val="F2DA66"/>
              </a:solidFill>
            </p:spPr>
          </p:sp>
        </p:grpSp>
        <p:grpSp>
          <p:nvGrpSpPr>
            <p:cNvPr id="28" name="Group 9"/>
            <p:cNvGrpSpPr/>
            <p:nvPr/>
          </p:nvGrpSpPr>
          <p:grpSpPr>
            <a:xfrm>
              <a:off x="1539849" y="3066833"/>
              <a:ext cx="1130183" cy="1130183"/>
              <a:chOff x="0" y="0"/>
              <a:chExt cx="6350000" cy="6350000"/>
            </a:xfrm>
          </p:grpSpPr>
          <p:sp>
            <p:nvSpPr>
              <p:cNvPr id="31"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5F4D"/>
              </a:solidFill>
            </p:spPr>
          </p:sp>
        </p:grpSp>
        <p:pic>
          <p:nvPicPr>
            <p:cNvPr id="29" name="Picture 4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729503" y="3300708"/>
              <a:ext cx="750875" cy="750875"/>
            </a:xfrm>
            <a:prstGeom prst="rect">
              <a:avLst/>
            </a:prstGeom>
          </p:spPr>
        </p:pic>
        <p:sp>
          <p:nvSpPr>
            <p:cNvPr id="30" name="Rectangle 29"/>
            <p:cNvSpPr/>
            <p:nvPr/>
          </p:nvSpPr>
          <p:spPr>
            <a:xfrm>
              <a:off x="2773170" y="3316992"/>
              <a:ext cx="10147330" cy="677108"/>
            </a:xfrm>
            <a:prstGeom prst="rect">
              <a:avLst/>
            </a:prstGeom>
          </p:spPr>
          <p:txBody>
            <a:bodyPr wrap="none">
              <a:spAutoFit/>
            </a:bodyPr>
            <a:lstStyle/>
            <a:p>
              <a:pPr>
                <a:spcAft>
                  <a:spcPts val="0"/>
                </a:spcAft>
              </a:pPr>
              <a:r>
                <a:rPr lang="en-US" sz="3800" b="1">
                  <a:solidFill>
                    <a:srgbClr val="000000"/>
                  </a:solidFill>
                  <a:latin typeface="Arial" panose="020B0604020202020204" pitchFamily="34" charset="0"/>
                  <a:ea typeface="Calibri" panose="020F0502020204030204" pitchFamily="34" charset="0"/>
                </a:rPr>
                <a:t>HĐ1. Xây dựng công thức của hàm chi phí </a:t>
              </a:r>
              <a:endParaRPr lang="en-US" sz="3800" dirty="0">
                <a:effectLst/>
                <a:latin typeface="Times New Roman" panose="02020603050405020304" pitchFamily="18" charset="0"/>
                <a:ea typeface="Times New Roman" panose="02020603050405020304" pitchFamily="18" charset="0"/>
              </a:endParaRPr>
            </a:p>
          </p:txBody>
        </p:sp>
      </p:grpSp>
      <p:sp>
        <p:nvSpPr>
          <p:cNvPr id="3" name="Rectangle 2"/>
          <p:cNvSpPr/>
          <p:nvPr/>
        </p:nvSpPr>
        <p:spPr>
          <a:xfrm>
            <a:off x="429814" y="1866900"/>
            <a:ext cx="14543597" cy="553998"/>
          </a:xfrm>
          <a:prstGeom prst="rect">
            <a:avLst/>
          </a:prstGeom>
        </p:spPr>
        <p:txBody>
          <a:bodyPr wrap="none">
            <a:spAutoFit/>
          </a:bodyPr>
          <a:lstStyle/>
          <a:p>
            <a:r>
              <a:rPr lang="vi-VN" sz="3000" dirty="0">
                <a:solidFill>
                  <a:srgbClr val="000000"/>
                </a:solidFill>
              </a:rPr>
              <a:t>Chi phí sử dụng truyền hình cáp của hai công ty dịch vụ truyền hình A và B như sau:</a:t>
            </a:r>
            <a:endParaRPr lang="en-US" sz="3000" dirty="0"/>
          </a:p>
        </p:txBody>
      </p:sp>
      <p:graphicFrame>
        <p:nvGraphicFramePr>
          <p:cNvPr id="4" name="Table 3"/>
          <p:cNvGraphicFramePr>
            <a:graphicFrameLocks noGrp="1"/>
          </p:cNvGraphicFramePr>
          <p:nvPr>
            <p:extLst>
              <p:ext uri="{D42A27DB-BD31-4B8C-83A1-F6EECF244321}">
                <p14:modId xmlns:p14="http://schemas.microsoft.com/office/powerpoint/2010/main" val="3916611567"/>
              </p:ext>
            </p:extLst>
          </p:nvPr>
        </p:nvGraphicFramePr>
        <p:xfrm>
          <a:off x="1222325" y="2725698"/>
          <a:ext cx="10515601" cy="1782776"/>
        </p:xfrm>
        <a:graphic>
          <a:graphicData uri="http://schemas.openxmlformats.org/drawingml/2006/table">
            <a:tbl>
              <a:tblPr/>
              <a:tblGrid>
                <a:gridCol w="4369497">
                  <a:extLst>
                    <a:ext uri="{9D8B030D-6E8A-4147-A177-3AD203B41FA5}">
                      <a16:colId xmlns:a16="http://schemas.microsoft.com/office/drawing/2014/main" val="2238332445"/>
                    </a:ext>
                  </a:extLst>
                </a:gridCol>
                <a:gridCol w="3073052">
                  <a:extLst>
                    <a:ext uri="{9D8B030D-6E8A-4147-A177-3AD203B41FA5}">
                      <a16:colId xmlns:a16="http://schemas.microsoft.com/office/drawing/2014/main" val="1134660105"/>
                    </a:ext>
                  </a:extLst>
                </a:gridCol>
                <a:gridCol w="3073052">
                  <a:extLst>
                    <a:ext uri="{9D8B030D-6E8A-4147-A177-3AD203B41FA5}">
                      <a16:colId xmlns:a16="http://schemas.microsoft.com/office/drawing/2014/main" val="2231281194"/>
                    </a:ext>
                  </a:extLst>
                </a:gridCol>
              </a:tblGrid>
              <a:tr h="662174">
                <a:tc>
                  <a:txBody>
                    <a:bodyPr/>
                    <a:lstStyle/>
                    <a:p>
                      <a:pPr algn="ctr"/>
                      <a:r>
                        <a:rPr lang="en-US" sz="2800">
                          <a:solidFill>
                            <a:srgbClr val="000000"/>
                          </a:solidFill>
                          <a:effectLst/>
                          <a:latin typeface="Arial" panose="020B0604020202020204" pitchFamily="34" charset="0"/>
                          <a:cs typeface="Arial" panose="020B0604020202020204" pitchFamily="34" charset="0"/>
                        </a:rPr>
                        <a:t>Công ty 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Arial" panose="020B0604020202020204" pitchFamily="34" charset="0"/>
                          <a:cs typeface="Arial" panose="020B0604020202020204" pitchFamily="34" charset="0"/>
                        </a:rPr>
                        <a:t>Công ty B</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1974286"/>
                  </a:ext>
                </a:extLst>
              </a:tr>
              <a:tr h="560301">
                <a:tc>
                  <a:txBody>
                    <a:bodyPr/>
                    <a:lstStyle/>
                    <a:p>
                      <a:pPr algn="ctr"/>
                      <a:r>
                        <a:rPr lang="en-US" sz="2800">
                          <a:solidFill>
                            <a:srgbClr val="000000"/>
                          </a:solidFill>
                          <a:effectLst/>
                          <a:latin typeface="Arial" panose="020B0604020202020204" pitchFamily="34" charset="0"/>
                          <a:cs typeface="Arial" panose="020B0604020202020204" pitchFamily="34" charset="0"/>
                        </a:rPr>
                        <a:t>Chi phí lắp đặt ban đầu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Arial" panose="020B0604020202020204" pitchFamily="34" charset="0"/>
                          <a:cs typeface="Arial" panose="020B0604020202020204" pitchFamily="34" charset="0"/>
                        </a:rPr>
                        <a:t>150 000 đồng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Arial" panose="020B0604020202020204" pitchFamily="34" charset="0"/>
                          <a:cs typeface="Arial" panose="020B0604020202020204" pitchFamily="34" charset="0"/>
                        </a:rPr>
                        <a:t>Miễn phí</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8681936"/>
                  </a:ext>
                </a:extLst>
              </a:tr>
              <a:tr h="560301">
                <a:tc>
                  <a:txBody>
                    <a:bodyPr/>
                    <a:lstStyle/>
                    <a:p>
                      <a:pPr algn="ctr"/>
                      <a:r>
                        <a:rPr lang="vi-VN" sz="2800">
                          <a:solidFill>
                            <a:srgbClr val="000000"/>
                          </a:solidFill>
                          <a:effectLst/>
                          <a:latin typeface="Arial" panose="020B0604020202020204" pitchFamily="34" charset="0"/>
                          <a:cs typeface="Arial" panose="020B0604020202020204" pitchFamily="34" charset="0"/>
                        </a:rPr>
                        <a:t>Cước hằng tháng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Arial" panose="020B0604020202020204" pitchFamily="34" charset="0"/>
                          <a:cs typeface="Arial" panose="020B0604020202020204" pitchFamily="34" charset="0"/>
                        </a:rPr>
                        <a:t>110 000 đồng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Arial" panose="020B0604020202020204" pitchFamily="34" charset="0"/>
                          <a:cs typeface="Arial" panose="020B0604020202020204" pitchFamily="34" charset="0"/>
                        </a:rPr>
                        <a:t>120 000 đồng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7750932"/>
                  </a:ext>
                </a:extLst>
              </a:tr>
            </a:tbl>
          </a:graphicData>
        </a:graphic>
      </p:graphicFrame>
      <p:sp>
        <p:nvSpPr>
          <p:cNvPr id="5" name="Rectangle 4"/>
          <p:cNvSpPr/>
          <p:nvPr/>
        </p:nvSpPr>
        <p:spPr>
          <a:xfrm>
            <a:off x="405751" y="4610100"/>
            <a:ext cx="17425049" cy="5632311"/>
          </a:xfrm>
          <a:prstGeom prst="rect">
            <a:avLst/>
          </a:prstGeom>
        </p:spPr>
        <p:txBody>
          <a:bodyPr wrap="square">
            <a:spAutoFit/>
          </a:bodyPr>
          <a:lstStyle/>
          <a:p>
            <a:pPr algn="just">
              <a:lnSpc>
                <a:spcPct val="150000"/>
              </a:lnSpc>
            </a:pPr>
            <a:r>
              <a:rPr lang="vi-VN" sz="3000">
                <a:solidFill>
                  <a:srgbClr val="000000"/>
                </a:solidFill>
              </a:rPr>
              <a:t>a) Viết công thức tính chi phí sử dụng truyền hình cáp y (nghìn đồng) của mỗi công ty A và B theo số tháng sử dụng là x (tháng).</a:t>
            </a:r>
          </a:p>
          <a:p>
            <a:pPr algn="just">
              <a:lnSpc>
                <a:spcPct val="150000"/>
              </a:lnSpc>
            </a:pPr>
            <a:r>
              <a:rPr lang="vi-VN" sz="3000">
                <a:solidFill>
                  <a:srgbClr val="000000"/>
                </a:solidFill>
              </a:rPr>
              <a:t>b) Tính chi phí sử dụng truyền hình cáp trong 18 tháng của mỗi công ty A và B.</a:t>
            </a:r>
          </a:p>
          <a:p>
            <a:pPr algn="just">
              <a:lnSpc>
                <a:spcPct val="150000"/>
              </a:lnSpc>
            </a:pPr>
            <a:r>
              <a:rPr lang="vi-VN" sz="3000">
                <a:solidFill>
                  <a:srgbClr val="000000"/>
                </a:solidFill>
              </a:rPr>
              <a:t>c) Với bao nhiêu tháng sử dụng thì chi phí sử dụng truyền hình cáp của hai công ty này là như nhau?</a:t>
            </a:r>
            <a:endParaRPr lang="en-US" sz="3000">
              <a:solidFill>
                <a:srgbClr val="000000"/>
              </a:solidFill>
            </a:endParaRPr>
          </a:p>
          <a:p>
            <a:pPr algn="just">
              <a:lnSpc>
                <a:spcPct val="150000"/>
              </a:lnSpc>
            </a:pPr>
            <a:r>
              <a:rPr lang="vi-VN" sz="3000">
                <a:solidFill>
                  <a:srgbClr val="000000"/>
                </a:solidFill>
              </a:rPr>
              <a:t>d) Vẽ đồ thị của hai hàm số nhận được ở câu a trên cùng một hệ trục tọa độ. Từ đó hãy cho biết nếu một gia đình dự định dùng một dịch vụ truyền hình cáp trong 3 năm thì nên chọn dịch vụ của công ty A hay công ty B để tiết kiệm chi phí hơn (giả sử chất lượng dịch vụ truyền hình cáp của hai công ty này là như nhau).</a:t>
            </a:r>
            <a:endParaRPr lang="vi-VN" sz="3000" b="0" i="0">
              <a:solidFill>
                <a:srgbClr val="000000"/>
              </a:solidFill>
              <a:effectLst/>
            </a:endParaRPr>
          </a:p>
        </p:txBody>
      </p:sp>
      <p:pic>
        <p:nvPicPr>
          <p:cNvPr id="6" name="Picture 5"/>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brightnessContrast contrast="40000"/>
                    </a14:imgEffect>
                  </a14:imgLayer>
                </a14:imgProps>
              </a:ext>
            </a:extLst>
          </a:blip>
          <a:stretch>
            <a:fillRect/>
          </a:stretch>
        </p:blipFill>
        <p:spPr>
          <a:xfrm>
            <a:off x="13258800" y="2644209"/>
            <a:ext cx="2838596" cy="19114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9000"/>
          </a:blip>
          <a:srcRect t="7812" b="7812"/>
          <a:stretch>
            <a:fillRect/>
          </a:stretch>
        </p:blipFill>
        <p:spPr>
          <a:xfrm>
            <a:off x="0" y="0"/>
            <a:ext cx="18288000" cy="10287000"/>
          </a:xfrm>
          <a:prstGeom prst="rect">
            <a:avLst/>
          </a:prstGeom>
        </p:spPr>
      </p:pic>
      <p:pic>
        <p:nvPicPr>
          <p:cNvPr id="20" name="Picture 2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5316200" y="571500"/>
            <a:ext cx="2362200" cy="2438400"/>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449178" y="1733550"/>
                <a:ext cx="17610222" cy="8186857"/>
              </a:xfrm>
              <a:prstGeom prst="rect">
                <a:avLst/>
              </a:prstGeom>
            </p:spPr>
            <p:txBody>
              <a:bodyPr wrap="square">
                <a:spAutoFit/>
              </a:bodyPr>
              <a:lstStyle/>
              <a:p>
                <a:pPr algn="just">
                  <a:lnSpc>
                    <a:spcPct val="150000"/>
                  </a:lnSpc>
                  <a:spcBef>
                    <a:spcPts val="300"/>
                  </a:spcBef>
                  <a:spcAft>
                    <a:spcPts val="300"/>
                  </a:spcAft>
                </a:pPr>
                <a:r>
                  <a:rPr lang="vi-VN" sz="3600" dirty="0">
                    <a:ea typeface="Dotum" panose="020B0600000101010101" pitchFamily="34" charset="-127"/>
                    <a:cs typeface="Times New Roman" panose="02020603050405020304" pitchFamily="18" charset="0"/>
                  </a:rPr>
                  <a:t>a) Công ty </a:t>
                </a:r>
                <a14:m>
                  <m:oMath xmlns:m="http://schemas.openxmlformats.org/officeDocument/2006/math">
                    <m:r>
                      <a:rPr lang="vi-VN" sz="3600" i="1">
                        <a:effectLst/>
                        <a:latin typeface="Cambria Math" panose="02040503050406030204" pitchFamily="18" charset="0"/>
                        <a:ea typeface="Dotum" panose="020B0600000101010101" pitchFamily="34" charset="-127"/>
                        <a:cs typeface="Times New Roman" panose="02020603050405020304" pitchFamily="18" charset="0"/>
                      </a:rPr>
                      <m:t>𝐴</m:t>
                    </m:r>
                  </m:oMath>
                </a14:m>
                <a:r>
                  <a:rPr lang="vi-VN" sz="3600" dirty="0">
                    <a:effectLst/>
                    <a:ea typeface="Dotum" panose="020B0600000101010101" pitchFamily="34" charset="-127"/>
                    <a:cs typeface="Times New Roman" panose="02020603050405020304" pitchFamily="18" charset="0"/>
                  </a:rPr>
                  <a:t>: </a:t>
                </a:r>
                <a14:m>
                  <m:oMath xmlns:m="http://schemas.openxmlformats.org/officeDocument/2006/math">
                    <m:r>
                      <a:rPr lang="vi-VN" sz="3600" i="1">
                        <a:effectLst/>
                        <a:latin typeface="Cambria Math" panose="02040503050406030204" pitchFamily="18" charset="0"/>
                        <a:ea typeface="Dotum" panose="020B0600000101010101" pitchFamily="34" charset="-127"/>
                        <a:cs typeface="Times New Roman" panose="02020603050405020304" pitchFamily="18" charset="0"/>
                      </a:rPr>
                      <m:t>𝑦</m:t>
                    </m:r>
                    <m:r>
                      <a:rPr lang="vi-VN" sz="3600" i="1">
                        <a:effectLst/>
                        <a:latin typeface="Cambria Math" panose="02040503050406030204" pitchFamily="18" charset="0"/>
                        <a:ea typeface="Dotum" panose="020B0600000101010101" pitchFamily="34" charset="-127"/>
                        <a:cs typeface="Times New Roman" panose="02020603050405020304" pitchFamily="18" charset="0"/>
                      </a:rPr>
                      <m:t>=110 000.</m:t>
                    </m:r>
                    <m:r>
                      <a:rPr lang="vi-VN" sz="3600" i="1">
                        <a:effectLst/>
                        <a:latin typeface="Cambria Math" panose="02040503050406030204" pitchFamily="18" charset="0"/>
                        <a:ea typeface="Dotum" panose="020B0600000101010101" pitchFamily="34" charset="-127"/>
                        <a:cs typeface="Times New Roman" panose="02020603050405020304" pitchFamily="18" charset="0"/>
                      </a:rPr>
                      <m:t>𝑥</m:t>
                    </m:r>
                    <m:r>
                      <a:rPr lang="vi-VN" sz="3600" i="1">
                        <a:effectLst/>
                        <a:latin typeface="Cambria Math" panose="02040503050406030204" pitchFamily="18" charset="0"/>
                        <a:ea typeface="Dotum" panose="020B0600000101010101" pitchFamily="34" charset="-127"/>
                        <a:cs typeface="Times New Roman" panose="02020603050405020304" pitchFamily="18" charset="0"/>
                      </a:rPr>
                      <m:t>+150 000</m:t>
                    </m:r>
                  </m:oMath>
                </a14:m>
                <a:endParaRPr lang="en-US" sz="3600" dirty="0">
                  <a:effectLs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en-US" sz="3600" dirty="0">
                    <a:effectLst/>
                    <a:ea typeface="Dotum" panose="020B0600000101010101" pitchFamily="34" charset="-127"/>
                    <a:cs typeface="Times New Roman" panose="02020603050405020304" pitchFamily="18" charset="0"/>
                  </a:rPr>
                  <a:t>     </a:t>
                </a:r>
                <a:r>
                  <a:rPr lang="vi-VN" sz="3600" dirty="0">
                    <a:effectLst/>
                    <a:ea typeface="Dotum" panose="020B0600000101010101" pitchFamily="34" charset="-127"/>
                    <a:cs typeface="Times New Roman" panose="02020603050405020304" pitchFamily="18" charset="0"/>
                  </a:rPr>
                  <a:t>Công ty </a:t>
                </a:r>
                <a14:m>
                  <m:oMath xmlns:m="http://schemas.openxmlformats.org/officeDocument/2006/math">
                    <m:r>
                      <a:rPr lang="vi-VN" sz="3600" i="1">
                        <a:effectLst/>
                        <a:latin typeface="Cambria Math" panose="02040503050406030204" pitchFamily="18" charset="0"/>
                        <a:ea typeface="Dotum" panose="020B0600000101010101" pitchFamily="34" charset="-127"/>
                        <a:cs typeface="Times New Roman" panose="02020603050405020304" pitchFamily="18" charset="0"/>
                      </a:rPr>
                      <m:t>𝐵</m:t>
                    </m:r>
                  </m:oMath>
                </a14:m>
                <a:r>
                  <a:rPr lang="vi-VN" sz="3600" dirty="0">
                    <a:effectLst/>
                    <a:ea typeface="Dotum" panose="020B0600000101010101" pitchFamily="34" charset="-127"/>
                    <a:cs typeface="Times New Roman" panose="02020603050405020304" pitchFamily="18" charset="0"/>
                  </a:rPr>
                  <a:t>: </a:t>
                </a:r>
                <a14:m>
                  <m:oMath xmlns:m="http://schemas.openxmlformats.org/officeDocument/2006/math">
                    <m:r>
                      <a:rPr lang="vi-VN" sz="3600" i="1">
                        <a:effectLst/>
                        <a:latin typeface="Cambria Math" panose="02040503050406030204" pitchFamily="18" charset="0"/>
                        <a:ea typeface="Dotum" panose="020B0600000101010101" pitchFamily="34" charset="-127"/>
                        <a:cs typeface="Times New Roman" panose="02020603050405020304" pitchFamily="18" charset="0"/>
                      </a:rPr>
                      <m:t>𝑦</m:t>
                    </m:r>
                    <m:r>
                      <a:rPr lang="vi-VN" sz="3600" i="1">
                        <a:effectLst/>
                        <a:latin typeface="Cambria Math" panose="02040503050406030204" pitchFamily="18" charset="0"/>
                        <a:ea typeface="Dotum" panose="020B0600000101010101" pitchFamily="34" charset="-127"/>
                        <a:cs typeface="Times New Roman" panose="02020603050405020304" pitchFamily="18" charset="0"/>
                      </a:rPr>
                      <m:t>=120 000.</m:t>
                    </m:r>
                    <m:r>
                      <a:rPr lang="vi-VN" sz="3600" i="1">
                        <a:effectLst/>
                        <a:latin typeface="Cambria Math" panose="02040503050406030204" pitchFamily="18" charset="0"/>
                        <a:ea typeface="Dotum" panose="020B0600000101010101" pitchFamily="34" charset="-127"/>
                        <a:cs typeface="Times New Roman" panose="02020603050405020304" pitchFamily="18" charset="0"/>
                      </a:rPr>
                      <m:t>𝑥</m:t>
                    </m:r>
                  </m:oMath>
                </a14:m>
                <a:endParaRPr lang="en-US" sz="3600" dirty="0">
                  <a:effectLs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vi-VN" sz="3600" dirty="0">
                    <a:effectLst/>
                    <a:ea typeface="Dotum" panose="020B0600000101010101" pitchFamily="34" charset="-127"/>
                    <a:cs typeface="Times New Roman" panose="02020603050405020304" pitchFamily="18" charset="0"/>
                  </a:rPr>
                  <a:t>b) Chi phí sử dụng trong 18 tháng công ty </a:t>
                </a:r>
                <a14:m>
                  <m:oMath xmlns:m="http://schemas.openxmlformats.org/officeDocument/2006/math">
                    <m:r>
                      <a:rPr lang="vi-VN" sz="3600" i="1">
                        <a:effectLst/>
                        <a:latin typeface="Cambria Math" panose="02040503050406030204" pitchFamily="18" charset="0"/>
                        <a:ea typeface="Dotum" panose="020B0600000101010101" pitchFamily="34" charset="-127"/>
                        <a:cs typeface="Times New Roman" panose="02020603050405020304" pitchFamily="18" charset="0"/>
                      </a:rPr>
                      <m:t>𝐴</m:t>
                    </m:r>
                  </m:oMath>
                </a14:m>
                <a:r>
                  <a:rPr lang="vi-VN" sz="3600" dirty="0">
                    <a:effectLst/>
                    <a:ea typeface="Dotum" panose="020B0600000101010101" pitchFamily="34" charset="-127"/>
                    <a:cs typeface="Times New Roman" panose="02020603050405020304" pitchFamily="18" charset="0"/>
                  </a:rPr>
                  <a:t> </a:t>
                </a:r>
                <a:endParaRPr lang="en-US" sz="3600" dirty="0">
                  <a:effectLst/>
                  <a:ea typeface="Arial" panose="020B0604020202020204" pitchFamily="34" charset="0"/>
                  <a:cs typeface="Times New Roman" panose="02020603050405020304" pitchFamily="18" charset="0"/>
                </a:endParaRPr>
              </a:p>
              <a:p>
                <a:pPr algn="ctr">
                  <a:lnSpc>
                    <a:spcPct val="150000"/>
                  </a:lnSpc>
                  <a:spcBef>
                    <a:spcPts val="300"/>
                  </a:spcBef>
                  <a:spcAft>
                    <a:spcPts val="300"/>
                  </a:spcAft>
                </a:pPr>
                <a14:m>
                  <m:oMath xmlns:m="http://schemas.openxmlformats.org/officeDocument/2006/math">
                    <m:r>
                      <a:rPr lang="vi-VN" sz="3600" i="1">
                        <a:effectLst/>
                        <a:latin typeface="Cambria Math" panose="02040503050406030204" pitchFamily="18" charset="0"/>
                        <a:ea typeface="Dotum" panose="020B0600000101010101" pitchFamily="34" charset="-127"/>
                        <a:cs typeface="Times New Roman" panose="02020603050405020304" pitchFamily="18" charset="0"/>
                      </a:rPr>
                      <m:t>110 000 . 8+150 000=1 030 000</m:t>
                    </m:r>
                  </m:oMath>
                </a14:m>
                <a:r>
                  <a:rPr lang="vi-VN" sz="3600" dirty="0">
                    <a:effectLst/>
                    <a:ea typeface="Dotum" panose="020B0600000101010101" pitchFamily="34" charset="-127"/>
                    <a:cs typeface="Times New Roman" panose="02020603050405020304" pitchFamily="18" charset="0"/>
                  </a:rPr>
                  <a:t> đồng</a:t>
                </a:r>
                <a:endParaRPr lang="en-US" sz="3600" dirty="0">
                  <a:effectLs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en-US" sz="3600" dirty="0">
                    <a:effectLst/>
                    <a:ea typeface="Dotum" panose="020B0600000101010101" pitchFamily="34" charset="-127"/>
                    <a:cs typeface="Times New Roman" panose="02020603050405020304" pitchFamily="18" charset="0"/>
                  </a:rPr>
                  <a:t>     </a:t>
                </a:r>
                <a:r>
                  <a:rPr lang="vi-VN" sz="3600" dirty="0">
                    <a:effectLst/>
                    <a:ea typeface="Dotum" panose="020B0600000101010101" pitchFamily="34" charset="-127"/>
                    <a:cs typeface="Times New Roman" panose="02020603050405020304" pitchFamily="18" charset="0"/>
                  </a:rPr>
                  <a:t>Chi phí sử dụng trong 18 tháng của công ty </a:t>
                </a:r>
                <a14:m>
                  <m:oMath xmlns:m="http://schemas.openxmlformats.org/officeDocument/2006/math">
                    <m:r>
                      <a:rPr lang="vi-VN" sz="3600" i="1">
                        <a:effectLst/>
                        <a:latin typeface="Cambria Math" panose="02040503050406030204" pitchFamily="18" charset="0"/>
                        <a:ea typeface="Dotum" panose="020B0600000101010101" pitchFamily="34" charset="-127"/>
                        <a:cs typeface="Times New Roman" panose="02020603050405020304" pitchFamily="18" charset="0"/>
                      </a:rPr>
                      <m:t>𝐵</m:t>
                    </m:r>
                  </m:oMath>
                </a14:m>
                <a:endParaRPr lang="en-US" sz="3600" dirty="0">
                  <a:effectLst/>
                  <a:ea typeface="Arial" panose="020B0604020202020204" pitchFamily="34" charset="0"/>
                  <a:cs typeface="Times New Roman" panose="02020603050405020304" pitchFamily="18" charset="0"/>
                </a:endParaRPr>
              </a:p>
              <a:p>
                <a:pPr algn="ctr">
                  <a:lnSpc>
                    <a:spcPct val="150000"/>
                  </a:lnSpc>
                  <a:spcBef>
                    <a:spcPts val="300"/>
                  </a:spcBef>
                  <a:spcAft>
                    <a:spcPts val="300"/>
                  </a:spcAft>
                </a:pPr>
                <a14:m>
                  <m:oMath xmlns:m="http://schemas.openxmlformats.org/officeDocument/2006/math">
                    <m:r>
                      <a:rPr lang="vi-VN" sz="3600" i="1">
                        <a:effectLst/>
                        <a:latin typeface="Cambria Math" panose="02040503050406030204" pitchFamily="18" charset="0"/>
                        <a:ea typeface="Dotum" panose="020B0600000101010101" pitchFamily="34" charset="-127"/>
                        <a:cs typeface="Times New Roman" panose="02020603050405020304" pitchFamily="18" charset="0"/>
                      </a:rPr>
                      <m:t>120 000 . 8=960 000</m:t>
                    </m:r>
                  </m:oMath>
                </a14:m>
                <a:r>
                  <a:rPr lang="vi-VN" sz="3600" dirty="0">
                    <a:effectLst/>
                    <a:ea typeface="Dotum" panose="020B0600000101010101" pitchFamily="34" charset="-127"/>
                    <a:cs typeface="Times New Roman" panose="02020603050405020304" pitchFamily="18" charset="0"/>
                  </a:rPr>
                  <a:t> đồng</a:t>
                </a:r>
                <a:endParaRPr lang="en-US" sz="3600" dirty="0">
                  <a:effectLs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vi-VN" sz="3600" dirty="0">
                    <a:effectLst/>
                    <a:ea typeface="Dotum" panose="020B0600000101010101" pitchFamily="34" charset="-127"/>
                    <a:cs typeface="Times New Roman" panose="02020603050405020304" pitchFamily="18" charset="0"/>
                  </a:rPr>
                  <a:t>c) Để biết được số tháng sử dụng mà cả chi phí của công ty </a:t>
                </a:r>
                <a14:m>
                  <m:oMath xmlns:m="http://schemas.openxmlformats.org/officeDocument/2006/math">
                    <m:r>
                      <a:rPr lang="vi-VN" sz="3600" i="1">
                        <a:effectLst/>
                        <a:latin typeface="Cambria Math" panose="02040503050406030204" pitchFamily="18" charset="0"/>
                        <a:ea typeface="Dotum" panose="020B0600000101010101" pitchFamily="34" charset="-127"/>
                        <a:cs typeface="Times New Roman" panose="02020603050405020304" pitchFamily="18" charset="0"/>
                      </a:rPr>
                      <m:t>𝐴</m:t>
                    </m:r>
                  </m:oMath>
                </a14:m>
                <a:r>
                  <a:rPr lang="vi-VN" sz="3600" dirty="0">
                    <a:effectLst/>
                    <a:ea typeface="Dotum" panose="020B0600000101010101" pitchFamily="34" charset="-127"/>
                    <a:cs typeface="Times New Roman" panose="02020603050405020304" pitchFamily="18" charset="0"/>
                  </a:rPr>
                  <a:t> và </a:t>
                </a:r>
                <a14:m>
                  <m:oMath xmlns:m="http://schemas.openxmlformats.org/officeDocument/2006/math">
                    <m:r>
                      <a:rPr lang="vi-VN" sz="3600" i="1">
                        <a:effectLst/>
                        <a:latin typeface="Cambria Math" panose="02040503050406030204" pitchFamily="18" charset="0"/>
                        <a:ea typeface="Dotum" panose="020B0600000101010101" pitchFamily="34" charset="-127"/>
                        <a:cs typeface="Times New Roman" panose="02020603050405020304" pitchFamily="18" charset="0"/>
                      </a:rPr>
                      <m:t>𝐵</m:t>
                    </m:r>
                  </m:oMath>
                </a14:m>
                <a:r>
                  <a:rPr lang="vi-VN" sz="3600" dirty="0">
                    <a:effectLst/>
                    <a:ea typeface="Dotum" panose="020B0600000101010101" pitchFamily="34" charset="-127"/>
                    <a:cs typeface="Times New Roman" panose="02020603050405020304" pitchFamily="18" charset="0"/>
                  </a:rPr>
                  <a:t> bằng nhau ta xét:</a:t>
                </a:r>
                <a:endParaRPr lang="en-US" sz="3600" dirty="0">
                  <a:effectLst/>
                  <a:ea typeface="Arial" panose="020B0604020202020204" pitchFamily="34" charset="0"/>
                  <a:cs typeface="Times New Roman" panose="02020603050405020304" pitchFamily="18" charset="0"/>
                </a:endParaRPr>
              </a:p>
              <a:p>
                <a:pPr algn="ctr">
                  <a:lnSpc>
                    <a:spcPct val="150000"/>
                  </a:lnSpc>
                  <a:spcBef>
                    <a:spcPts val="300"/>
                  </a:spcBef>
                  <a:spcAft>
                    <a:spcPts val="300"/>
                  </a:spcAft>
                </a:pPr>
                <a14:m>
                  <m:oMath xmlns:m="http://schemas.openxmlformats.org/officeDocument/2006/math">
                    <m:r>
                      <a:rPr lang="vi-VN" sz="3600" i="1">
                        <a:effectLst/>
                        <a:latin typeface="Cambria Math" panose="02040503050406030204" pitchFamily="18" charset="0"/>
                        <a:ea typeface="Dotum" panose="020B0600000101010101" pitchFamily="34" charset="-127"/>
                        <a:cs typeface="Times New Roman" panose="02020603050405020304" pitchFamily="18" charset="0"/>
                      </a:rPr>
                      <m:t>110 000.</m:t>
                    </m:r>
                    <m:r>
                      <a:rPr lang="vi-VN" sz="3600" i="1">
                        <a:effectLst/>
                        <a:latin typeface="Cambria Math" panose="02040503050406030204" pitchFamily="18" charset="0"/>
                        <a:ea typeface="Dotum" panose="020B0600000101010101" pitchFamily="34" charset="-127"/>
                        <a:cs typeface="Times New Roman" panose="02020603050405020304" pitchFamily="18" charset="0"/>
                      </a:rPr>
                      <m:t>𝑥</m:t>
                    </m:r>
                    <m:r>
                      <a:rPr lang="vi-VN" sz="3600" i="1">
                        <a:effectLst/>
                        <a:latin typeface="Cambria Math" panose="02040503050406030204" pitchFamily="18" charset="0"/>
                        <a:ea typeface="Dotum" panose="020B0600000101010101" pitchFamily="34" charset="-127"/>
                        <a:cs typeface="Times New Roman" panose="02020603050405020304" pitchFamily="18" charset="0"/>
                      </a:rPr>
                      <m:t>+150 000=120 000 . </m:t>
                    </m:r>
                    <m:r>
                      <a:rPr lang="vi-VN" sz="3600" i="1">
                        <a:effectLst/>
                        <a:latin typeface="Cambria Math" panose="02040503050406030204" pitchFamily="18" charset="0"/>
                        <a:ea typeface="Dotum" panose="020B0600000101010101" pitchFamily="34" charset="-127"/>
                        <a:cs typeface="Times New Roman" panose="02020603050405020304" pitchFamily="18" charset="0"/>
                      </a:rPr>
                      <m:t>𝑥</m:t>
                    </m:r>
                  </m:oMath>
                </a14:m>
                <a:r>
                  <a:rPr lang="vi-VN" sz="3600" dirty="0">
                    <a:effectLst/>
                    <a:ea typeface="Dotum" panose="020B0600000101010101" pitchFamily="34" charset="-127"/>
                    <a:cs typeface="Times New Roman" panose="02020603050405020304" pitchFamily="18" charset="0"/>
                  </a:rPr>
                  <a:t> </a:t>
                </a:r>
                <a14:m>
                  <m:oMath xmlns:m="http://schemas.openxmlformats.org/officeDocument/2006/math">
                    <m:r>
                      <a:rPr lang="vi-VN" sz="3600" i="1">
                        <a:effectLst/>
                        <a:latin typeface="Cambria Math" panose="02040503050406030204" pitchFamily="18" charset="0"/>
                        <a:ea typeface="Dotum" panose="020B0600000101010101" pitchFamily="34" charset="-127"/>
                        <a:cs typeface="Times New Roman" panose="02020603050405020304" pitchFamily="18" charset="0"/>
                      </a:rPr>
                      <m:t>⟺10 000 .</m:t>
                    </m:r>
                    <m:r>
                      <a:rPr lang="vi-VN" sz="3600" i="1">
                        <a:effectLst/>
                        <a:latin typeface="Cambria Math" panose="02040503050406030204" pitchFamily="18" charset="0"/>
                        <a:ea typeface="Dotum" panose="020B0600000101010101" pitchFamily="34" charset="-127"/>
                        <a:cs typeface="Times New Roman" panose="02020603050405020304" pitchFamily="18" charset="0"/>
                      </a:rPr>
                      <m:t>𝑥</m:t>
                    </m:r>
                    <m:r>
                      <a:rPr lang="vi-VN" sz="3600" i="1">
                        <a:effectLst/>
                        <a:latin typeface="Cambria Math" panose="02040503050406030204" pitchFamily="18" charset="0"/>
                        <a:ea typeface="Dotum" panose="020B0600000101010101" pitchFamily="34" charset="-127"/>
                        <a:cs typeface="Times New Roman" panose="02020603050405020304" pitchFamily="18" charset="0"/>
                      </a:rPr>
                      <m:t>=150 000</m:t>
                    </m:r>
                  </m:oMath>
                </a14:m>
                <a:r>
                  <a:rPr lang="vi-VN" sz="3600" dirty="0">
                    <a:effectLst/>
                    <a:ea typeface="Dotum" panose="020B0600000101010101" pitchFamily="34" charset="-127"/>
                    <a:cs typeface="Times New Roman" panose="02020603050405020304" pitchFamily="18" charset="0"/>
                  </a:rPr>
                  <a:t> </a:t>
                </a:r>
                <a14:m>
                  <m:oMath xmlns:m="http://schemas.openxmlformats.org/officeDocument/2006/math">
                    <m:r>
                      <a:rPr lang="vi-VN" sz="3600" i="1">
                        <a:effectLst/>
                        <a:latin typeface="Cambria Math" panose="02040503050406030204" pitchFamily="18" charset="0"/>
                        <a:ea typeface="Dotum" panose="020B0600000101010101" pitchFamily="34" charset="-127"/>
                        <a:cs typeface="Times New Roman" panose="02020603050405020304" pitchFamily="18" charset="0"/>
                      </a:rPr>
                      <m:t>⟺</m:t>
                    </m:r>
                    <m:r>
                      <a:rPr lang="vi-VN" sz="3600" i="1">
                        <a:effectLst/>
                        <a:latin typeface="Cambria Math" panose="02040503050406030204" pitchFamily="18" charset="0"/>
                        <a:ea typeface="Dotum" panose="020B0600000101010101" pitchFamily="34" charset="-127"/>
                        <a:cs typeface="Times New Roman" panose="02020603050405020304" pitchFamily="18" charset="0"/>
                      </a:rPr>
                      <m:t>𝑥</m:t>
                    </m:r>
                    <m:r>
                      <a:rPr lang="vi-VN" sz="3600" i="1">
                        <a:effectLst/>
                        <a:latin typeface="Cambria Math" panose="02040503050406030204" pitchFamily="18" charset="0"/>
                        <a:ea typeface="Dotum" panose="020B0600000101010101" pitchFamily="34" charset="-127"/>
                        <a:cs typeface="Times New Roman" panose="02020603050405020304" pitchFamily="18" charset="0"/>
                      </a:rPr>
                      <m:t>=15</m:t>
                    </m:r>
                  </m:oMath>
                </a14:m>
                <a:r>
                  <a:rPr lang="vi-VN" sz="3600" dirty="0">
                    <a:effectLst/>
                    <a:ea typeface="Dotum" panose="020B0600000101010101" pitchFamily="34" charset="-127"/>
                    <a:cs typeface="Times New Roman" panose="02020603050405020304" pitchFamily="18" charset="0"/>
                  </a:rPr>
                  <a:t> </a:t>
                </a:r>
                <a:endParaRPr lang="en-US" sz="3600" dirty="0">
                  <a:effectLs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vi-VN" sz="3600" dirty="0">
                    <a:effectLst/>
                    <a:ea typeface="Dotum" panose="020B0600000101010101" pitchFamily="34" charset="-127"/>
                    <a:cs typeface="Times New Roman" panose="02020603050405020304" pitchFamily="18" charset="0"/>
                  </a:rPr>
                  <a:t>Vậy sau 15 tháng thì chi phí sử dụng của hai công ty bằng nhau.</a:t>
                </a:r>
                <a:endParaRPr lang="en-US" sz="3600" dirty="0">
                  <a:effectLst/>
                  <a:ea typeface="Arial" panose="020B060402020202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49178" y="1733550"/>
                <a:ext cx="17610222" cy="8186857"/>
              </a:xfrm>
              <a:prstGeom prst="rect">
                <a:avLst/>
              </a:prstGeom>
              <a:blipFill>
                <a:blip r:embed="rId7"/>
                <a:stretch>
                  <a:fillRect l="-1073" r="-208" b="-596"/>
                </a:stretch>
              </a:blipFill>
            </p:spPr>
            <p:txBody>
              <a:bodyPr/>
              <a:lstStyle/>
              <a:p>
                <a:r>
                  <a:rPr lang="en-US">
                    <a:noFill/>
                  </a:rPr>
                  <a:t> </a:t>
                </a:r>
              </a:p>
            </p:txBody>
          </p:sp>
        </mc:Fallback>
      </mc:AlternateContent>
      <p:sp>
        <p:nvSpPr>
          <p:cNvPr id="17" name="Oval Callout 16"/>
          <p:cNvSpPr/>
          <p:nvPr/>
        </p:nvSpPr>
        <p:spPr>
          <a:xfrm>
            <a:off x="873381" y="495300"/>
            <a:ext cx="1669143" cy="838200"/>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187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randombar(horizontal)">
                                      <p:cBhvr>
                                        <p:cTn id="22" dur="500"/>
                                        <p:tgtEl>
                                          <p:spTgt spid="7">
                                            <p:txEl>
                                              <p:pRg st="2" end="2"/>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randombar(horizontal)">
                                      <p:cBhvr>
                                        <p:cTn id="25" dur="500"/>
                                        <p:tgtEl>
                                          <p:spTgt spid="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wipe(up)">
                                      <p:cBhvr>
                                        <p:cTn id="30" dur="500"/>
                                        <p:tgtEl>
                                          <p:spTgt spid="7">
                                            <p:txEl>
                                              <p:pRg st="4" end="4"/>
                                            </p:txEl>
                                          </p:spTgt>
                                        </p:tgtEl>
                                      </p:cBhvr>
                                    </p:animEffect>
                                  </p:childTnLst>
                                </p:cTn>
                              </p:par>
                              <p:par>
                                <p:cTn id="31" presetID="22" presetClass="entr" presetSubtype="1" fill="hold" nodeType="with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animEffect transition="in" filter="wipe(up)">
                                      <p:cBhvr>
                                        <p:cTn id="33" dur="500"/>
                                        <p:tgtEl>
                                          <p:spTgt spid="7">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
                                            <p:txEl>
                                              <p:pRg st="6" end="6"/>
                                            </p:txEl>
                                          </p:spTgt>
                                        </p:tgtEl>
                                        <p:attrNameLst>
                                          <p:attrName>style.visibility</p:attrName>
                                        </p:attrNameLst>
                                      </p:cBhvr>
                                      <p:to>
                                        <p:strVal val="visible"/>
                                      </p:to>
                                    </p:set>
                                    <p:animEffect transition="in" filter="fade">
                                      <p:cBhvr>
                                        <p:cTn id="38" dur="500"/>
                                        <p:tgtEl>
                                          <p:spTgt spid="7">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7">
                                            <p:txEl>
                                              <p:pRg st="7" end="7"/>
                                            </p:txEl>
                                          </p:spTgt>
                                        </p:tgtEl>
                                        <p:attrNameLst>
                                          <p:attrName>style.visibility</p:attrName>
                                        </p:attrNameLst>
                                      </p:cBhvr>
                                      <p:to>
                                        <p:strVal val="visible"/>
                                      </p:to>
                                    </p:set>
                                    <p:animEffect transition="in" filter="barn(inVertical)">
                                      <p:cBhvr>
                                        <p:cTn id="43" dur="500"/>
                                        <p:tgtEl>
                                          <p:spTgt spid="7">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7">
                                            <p:txEl>
                                              <p:pRg st="8" end="8"/>
                                            </p:txEl>
                                          </p:spTgt>
                                        </p:tgtEl>
                                        <p:attrNameLst>
                                          <p:attrName>style.visibility</p:attrName>
                                        </p:attrNameLst>
                                      </p:cBhvr>
                                      <p:to>
                                        <p:strVal val="visible"/>
                                      </p:to>
                                    </p:set>
                                    <p:animEffect transition="in" filter="wipe(down)">
                                      <p:cBhvr>
                                        <p:cTn id="48"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9000"/>
          </a:blip>
          <a:srcRect t="7812" b="7812"/>
          <a:stretch>
            <a:fillRect/>
          </a:stretch>
        </p:blipFill>
        <p:spPr>
          <a:xfrm>
            <a:off x="0" y="0"/>
            <a:ext cx="18288000" cy="10287000"/>
          </a:xfrm>
          <a:prstGeom prst="rect">
            <a:avLst/>
          </a:prstGeom>
        </p:spPr>
      </p:pic>
      <p:pic>
        <p:nvPicPr>
          <p:cNvPr id="20" name="Picture 2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6383000" y="495300"/>
            <a:ext cx="1448649" cy="1495380"/>
          </a:xfrm>
          <a:prstGeom prst="rect">
            <a:avLst/>
          </a:prstGeom>
        </p:spPr>
      </p:pic>
      <p:sp>
        <p:nvSpPr>
          <p:cNvPr id="15" name="Oval Callout 14"/>
          <p:cNvSpPr/>
          <p:nvPr/>
        </p:nvSpPr>
        <p:spPr>
          <a:xfrm>
            <a:off x="873381" y="495300"/>
            <a:ext cx="1669143" cy="838200"/>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6"/>
          <p:cNvSpPr/>
          <p:nvPr/>
        </p:nvSpPr>
        <p:spPr>
          <a:xfrm>
            <a:off x="873381" y="1706118"/>
            <a:ext cx="1303422" cy="923330"/>
          </a:xfrm>
          <a:prstGeom prst="rect">
            <a:avLst/>
          </a:prstGeom>
        </p:spPr>
        <p:txBody>
          <a:bodyPr wrap="square">
            <a:spAutoFit/>
          </a:bodyPr>
          <a:lstStyle/>
          <a:p>
            <a:pPr lvl="0" algn="just">
              <a:lnSpc>
                <a:spcPct val="150000"/>
              </a:lnSpc>
              <a:spcBef>
                <a:spcPts val="300"/>
              </a:spcBef>
              <a:spcAft>
                <a:spcPts val="300"/>
              </a:spcAft>
            </a:pPr>
            <a:r>
              <a:rPr lang="vi-VN" sz="3600" dirty="0">
                <a:solidFill>
                  <a:prstClr val="black"/>
                </a:solidFill>
                <a:ea typeface="Dotum" panose="020B0600000101010101" pitchFamily="34" charset="-127"/>
                <a:cs typeface="Times New Roman" panose="02020603050405020304" pitchFamily="18" charset="0"/>
              </a:rPr>
              <a:t>d) </a:t>
            </a:r>
            <a:endParaRPr kumimoji="0" lang="en-US" sz="3600" b="0" i="0" u="none" strike="noStrike" kern="1200" cap="none" spc="0" normalizeH="0" baseline="0" noProof="0" dirty="0">
              <a:ln>
                <a:noFill/>
              </a:ln>
              <a:solidFill>
                <a:prstClr val="black"/>
              </a:solidFill>
              <a:effectLst/>
              <a:uLnTx/>
              <a:uFillTx/>
              <a:latin typeface="Calibri"/>
              <a:ea typeface="Arial" panose="020B0604020202020204" pitchFamily="34" charset="0"/>
              <a:cs typeface="Times New Roman" panose="02020603050405020304" pitchFamily="18" charset="0"/>
            </a:endParaRPr>
          </a:p>
        </p:txBody>
      </p:sp>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brightnessContrast contrast="-40000"/>
                    </a14:imgEffect>
                  </a14:imgLayer>
                </a14:imgProps>
              </a:ext>
            </a:extLst>
          </a:blip>
          <a:stretch>
            <a:fillRect/>
          </a:stretch>
        </p:blipFill>
        <p:spPr>
          <a:xfrm>
            <a:off x="840916" y="3009900"/>
            <a:ext cx="9065084" cy="6434983"/>
          </a:xfrm>
          <a:prstGeom prst="rect">
            <a:avLst/>
          </a:prstGeom>
        </p:spPr>
      </p:pic>
      <p:sp>
        <p:nvSpPr>
          <p:cNvPr id="4" name="Rectangle 3"/>
          <p:cNvSpPr/>
          <p:nvPr/>
        </p:nvSpPr>
        <p:spPr>
          <a:xfrm>
            <a:off x="10668000" y="2933700"/>
            <a:ext cx="6781800" cy="4324261"/>
          </a:xfrm>
          <a:prstGeom prst="rect">
            <a:avLst/>
          </a:prstGeom>
        </p:spPr>
        <p:txBody>
          <a:bodyPr wrap="square">
            <a:spAutoFit/>
          </a:bodyPr>
          <a:lstStyle/>
          <a:p>
            <a:pPr algn="just">
              <a:lnSpc>
                <a:spcPct val="150000"/>
              </a:lnSpc>
              <a:spcBef>
                <a:spcPts val="300"/>
              </a:spcBef>
              <a:spcAft>
                <a:spcPts val="300"/>
              </a:spcAft>
            </a:pPr>
            <a:r>
              <a:rPr lang="vi-VN" sz="3600" dirty="0">
                <a:ea typeface="Dotum" panose="020B0600000101010101" pitchFamily="34" charset="-127"/>
                <a:cs typeface="Times New Roman" panose="02020603050405020304" pitchFamily="18" charset="0"/>
              </a:rPr>
              <a:t>Ta thấy 3 năm = 36 tháng. </a:t>
            </a:r>
            <a:endParaRPr lang="en-US" sz="3600" dirty="0">
              <a:ea typeface="Dotum" panose="020B0600000101010101" pitchFamily="34" charset="-127"/>
              <a:cs typeface="Times New Roman" panose="02020603050405020304" pitchFamily="18" charset="0"/>
            </a:endParaRPr>
          </a:p>
          <a:p>
            <a:pPr algn="just">
              <a:lnSpc>
                <a:spcPct val="150000"/>
              </a:lnSpc>
              <a:spcBef>
                <a:spcPts val="300"/>
              </a:spcBef>
              <a:spcAft>
                <a:spcPts val="300"/>
              </a:spcAft>
            </a:pPr>
            <a:r>
              <a:rPr lang="vi-VN" sz="3600" dirty="0">
                <a:ea typeface="Dotum" panose="020B0600000101010101" pitchFamily="34" charset="-127"/>
                <a:cs typeface="Times New Roman" panose="02020603050405020304" pitchFamily="18" charset="0"/>
              </a:rPr>
              <a:t>Do đó nếu sử dụng dịch vụ trong 36 tháng thì nên chọn dịch vụ của công ty A để tiết kiện chi phí hơn.</a:t>
            </a:r>
            <a:endParaRPr lang="en-US" sz="3600" dirty="0">
              <a:effectLs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29408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9000"/>
          </a:blip>
          <a:srcRect t="7812" b="7812"/>
          <a:stretch>
            <a:fillRect/>
          </a:stretch>
        </p:blipFill>
        <p:spPr>
          <a:xfrm>
            <a:off x="0" y="0"/>
            <a:ext cx="18288000" cy="10287000"/>
          </a:xfrm>
          <a:prstGeom prst="rect">
            <a:avLst/>
          </a:prstGeom>
        </p:spPr>
      </p:pic>
      <p:grpSp>
        <p:nvGrpSpPr>
          <p:cNvPr id="26" name="Group 25"/>
          <p:cNvGrpSpPr/>
          <p:nvPr/>
        </p:nvGrpSpPr>
        <p:grpSpPr>
          <a:xfrm>
            <a:off x="1183884" y="442378"/>
            <a:ext cx="15884916" cy="1957922"/>
            <a:chOff x="1460769" y="2829824"/>
            <a:chExt cx="15884916" cy="1957922"/>
          </a:xfrm>
        </p:grpSpPr>
        <p:grpSp>
          <p:nvGrpSpPr>
            <p:cNvPr id="27" name="Group 7"/>
            <p:cNvGrpSpPr/>
            <p:nvPr/>
          </p:nvGrpSpPr>
          <p:grpSpPr>
            <a:xfrm>
              <a:off x="2052508" y="2829824"/>
              <a:ext cx="15293177" cy="1942021"/>
              <a:chOff x="-26565" y="-162017"/>
              <a:chExt cx="3430726" cy="1251914"/>
            </a:xfrm>
          </p:grpSpPr>
          <p:sp>
            <p:nvSpPr>
              <p:cNvPr id="32" name="Freeform 8"/>
              <p:cNvSpPr/>
              <p:nvPr/>
            </p:nvSpPr>
            <p:spPr>
              <a:xfrm>
                <a:off x="-26565" y="-162017"/>
                <a:ext cx="3430726" cy="1251914"/>
              </a:xfrm>
              <a:custGeom>
                <a:avLst/>
                <a:gdLst/>
                <a:ahLst/>
                <a:cxnLst/>
                <a:rect l="l" t="t" r="r" b="b"/>
                <a:pathLst>
                  <a:path w="3530081" h="740018">
                    <a:moveTo>
                      <a:pt x="3405621" y="740018"/>
                    </a:moveTo>
                    <a:lnTo>
                      <a:pt x="124460" y="740018"/>
                    </a:lnTo>
                    <a:cubicBezTo>
                      <a:pt x="55880" y="740018"/>
                      <a:pt x="0" y="684138"/>
                      <a:pt x="0" y="615558"/>
                    </a:cubicBezTo>
                    <a:lnTo>
                      <a:pt x="0" y="124460"/>
                    </a:lnTo>
                    <a:cubicBezTo>
                      <a:pt x="0" y="55880"/>
                      <a:pt x="55880" y="0"/>
                      <a:pt x="124460" y="0"/>
                    </a:cubicBezTo>
                    <a:lnTo>
                      <a:pt x="3405621" y="0"/>
                    </a:lnTo>
                    <a:cubicBezTo>
                      <a:pt x="3474201" y="0"/>
                      <a:pt x="3530081" y="55880"/>
                      <a:pt x="3530081" y="124460"/>
                    </a:cubicBezTo>
                    <a:lnTo>
                      <a:pt x="3530081" y="615558"/>
                    </a:lnTo>
                    <a:cubicBezTo>
                      <a:pt x="3530081" y="684138"/>
                      <a:pt x="3474201" y="740018"/>
                      <a:pt x="3405621" y="740018"/>
                    </a:cubicBezTo>
                    <a:close/>
                  </a:path>
                </a:pathLst>
              </a:custGeom>
              <a:solidFill>
                <a:srgbClr val="F2DA66"/>
              </a:solidFill>
            </p:spPr>
          </p:sp>
        </p:grpSp>
        <p:grpSp>
          <p:nvGrpSpPr>
            <p:cNvPr id="28" name="Group 9"/>
            <p:cNvGrpSpPr/>
            <p:nvPr/>
          </p:nvGrpSpPr>
          <p:grpSpPr>
            <a:xfrm>
              <a:off x="1460769" y="3295613"/>
              <a:ext cx="1125140" cy="1130183"/>
              <a:chOff x="-444316" y="1285414"/>
              <a:chExt cx="6321666" cy="6350000"/>
            </a:xfrm>
          </p:grpSpPr>
          <p:sp>
            <p:nvSpPr>
              <p:cNvPr id="31" name="Freeform 10"/>
              <p:cNvSpPr/>
              <p:nvPr/>
            </p:nvSpPr>
            <p:spPr>
              <a:xfrm>
                <a:off x="-444316" y="1285414"/>
                <a:ext cx="6321666"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5F4D"/>
              </a:solidFill>
            </p:spPr>
          </p:sp>
        </p:grpSp>
        <p:pic>
          <p:nvPicPr>
            <p:cNvPr id="29" name="Picture 4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47902" y="3529488"/>
              <a:ext cx="750875" cy="750875"/>
            </a:xfrm>
            <a:prstGeom prst="rect">
              <a:avLst/>
            </a:prstGeom>
          </p:spPr>
        </p:pic>
        <p:sp>
          <p:nvSpPr>
            <p:cNvPr id="30" name="Rectangle 29"/>
            <p:cNvSpPr/>
            <p:nvPr/>
          </p:nvSpPr>
          <p:spPr>
            <a:xfrm>
              <a:off x="3177648" y="2941087"/>
              <a:ext cx="13822935" cy="1846659"/>
            </a:xfrm>
            <a:prstGeom prst="rect">
              <a:avLst/>
            </a:prstGeom>
          </p:spPr>
          <p:txBody>
            <a:bodyPr wrap="square">
              <a:spAutoFit/>
            </a:bodyPr>
            <a:lstStyle/>
            <a:p>
              <a:pPr lvl="0">
                <a:lnSpc>
                  <a:spcPct val="150000"/>
                </a:lnSpc>
              </a:pPr>
              <a:r>
                <a:rPr kumimoji="0" lang="en-US" sz="38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rPr>
                <a:t>HĐ2. </a:t>
              </a:r>
              <a:r>
                <a:rPr lang="vi-VN" sz="3800" b="1">
                  <a:solidFill>
                    <a:srgbClr val="000000"/>
                  </a:solidFill>
                  <a:ea typeface="Calibri" panose="020F0502020204030204" pitchFamily="34" charset="0"/>
                </a:rPr>
                <a:t>Tính giá trị sổ sách của tài sản bằng phương pháp khấu hao đường thẳng</a:t>
              </a:r>
              <a:endParaRPr kumimoji="0" lang="en-US" sz="3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p:txBody>
        </p:sp>
      </p:grpSp>
      <p:sp>
        <p:nvSpPr>
          <p:cNvPr id="5" name="Rectangle 4"/>
          <p:cNvSpPr/>
          <p:nvPr/>
        </p:nvSpPr>
        <p:spPr>
          <a:xfrm>
            <a:off x="1031527" y="2593493"/>
            <a:ext cx="16224946" cy="7571303"/>
          </a:xfrm>
          <a:prstGeom prst="rect">
            <a:avLst/>
          </a:prstGeom>
        </p:spPr>
        <p:txBody>
          <a:bodyPr wrap="square">
            <a:spAutoFit/>
          </a:bodyPr>
          <a:lstStyle/>
          <a:p>
            <a:pPr lvl="0" algn="just">
              <a:lnSpc>
                <a:spcPct val="150000"/>
              </a:lnSpc>
            </a:pPr>
            <a:r>
              <a:rPr lang="vi-VN" sz="3600" dirty="0">
                <a:solidFill>
                  <a:srgbClr val="000000"/>
                </a:solidFill>
              </a:rPr>
              <a:t>Giả sử rằng một hãng taxi vừa mua một số ô tô để chạy dịch vụ với chi phí là 480 triệu đồng một chiếc. Công ty chọn khấu hao </a:t>
            </a:r>
            <a:r>
              <a:rPr lang="en-US" sz="3600" dirty="0">
                <a:solidFill>
                  <a:srgbClr val="000000"/>
                </a:solidFill>
                <a:latin typeface="Arial" panose="020B0604020202020204" pitchFamily="34" charset="0"/>
                <a:cs typeface="Arial" panose="020B0604020202020204" pitchFamily="34" charset="0"/>
              </a:rPr>
              <a:t>từng chiếc xe </a:t>
            </a:r>
            <a:r>
              <a:rPr lang="vi-VN" sz="3600" dirty="0">
                <a:solidFill>
                  <a:srgbClr val="000000"/>
                </a:solidFill>
              </a:rPr>
              <a:t>theo</a:t>
            </a:r>
            <a:r>
              <a:rPr lang="en-US" sz="3600" dirty="0">
                <a:solidFill>
                  <a:srgbClr val="000000"/>
                </a:solidFill>
              </a:rPr>
              <a:t> </a:t>
            </a:r>
            <a:r>
              <a:rPr lang="en-US" sz="3600" dirty="0">
                <a:solidFill>
                  <a:srgbClr val="000000"/>
                </a:solidFill>
                <a:latin typeface="Arial" panose="020B0604020202020204" pitchFamily="34" charset="0"/>
                <a:cs typeface="Arial" panose="020B0604020202020204" pitchFamily="34" charset="0"/>
              </a:rPr>
              <a:t>phương pháp khấu hao</a:t>
            </a:r>
            <a:r>
              <a:rPr lang="vi-VN" sz="3600" dirty="0">
                <a:solidFill>
                  <a:srgbClr val="000000"/>
                </a:solidFill>
                <a:latin typeface="Arial" panose="020B0604020202020204" pitchFamily="34" charset="0"/>
                <a:cs typeface="Arial" panose="020B0604020202020204" pitchFamily="34" charset="0"/>
              </a:rPr>
              <a:t> </a:t>
            </a:r>
            <a:r>
              <a:rPr lang="vi-VN" sz="3600" dirty="0">
                <a:solidFill>
                  <a:srgbClr val="000000"/>
                </a:solidFill>
              </a:rPr>
              <a:t>đường thẳng trong vòng 8 năm. Điều này có nghĩa là mỗi chiếc xe sẽ giảm giá 480 : 8 = 60 triệu đồng mỗi năm.</a:t>
            </a:r>
            <a:endParaRPr lang="en-US" sz="3600" dirty="0">
              <a:solidFill>
                <a:srgbClr val="000000"/>
              </a:solidFill>
            </a:endParaRPr>
          </a:p>
          <a:p>
            <a:pPr lvl="0" algn="just">
              <a:lnSpc>
                <a:spcPct val="150000"/>
              </a:lnSpc>
            </a:pPr>
            <a:r>
              <a:rPr lang="vi-VN" sz="3600" dirty="0">
                <a:solidFill>
                  <a:srgbClr val="000000"/>
                </a:solidFill>
              </a:rPr>
              <a:t>a) Tính giá trị sổ sách y (triệu đồng) của mỗi chiếc ô tô dưới dạng một hàm số bậc nhất của thời gian sử dụng x (năm) của nó.</a:t>
            </a:r>
          </a:p>
          <a:p>
            <a:pPr lvl="0" algn="just">
              <a:lnSpc>
                <a:spcPct val="150000"/>
              </a:lnSpc>
            </a:pPr>
            <a:r>
              <a:rPr lang="vi-VN" sz="3600" dirty="0">
                <a:solidFill>
                  <a:srgbClr val="000000"/>
                </a:solidFill>
              </a:rPr>
              <a:t>b) Vẽ đồ thị của hàm số bậc nhất này.</a:t>
            </a:r>
          </a:p>
          <a:p>
            <a:pPr lvl="0" algn="just">
              <a:lnSpc>
                <a:spcPct val="150000"/>
              </a:lnSpc>
            </a:pPr>
            <a:r>
              <a:rPr lang="vi-VN" sz="3600" dirty="0">
                <a:solidFill>
                  <a:srgbClr val="000000"/>
                </a:solidFill>
              </a:rPr>
              <a:t>c) Giá trị sổ sách của mỗi chiếc ô tô sau 3 năm sử dụng là bao nhiêu?</a:t>
            </a:r>
            <a:endParaRPr lang="en-US" sz="3600" dirty="0">
              <a:solidFill>
                <a:srgbClr val="000000"/>
              </a:solidFill>
            </a:endParaRPr>
          </a:p>
          <a:p>
            <a:pPr lvl="0" algn="just">
              <a:lnSpc>
                <a:spcPct val="150000"/>
              </a:lnSpc>
            </a:pPr>
            <a:r>
              <a:rPr lang="vi-VN" sz="3600" dirty="0">
                <a:solidFill>
                  <a:srgbClr val="000000"/>
                </a:solidFill>
              </a:rPr>
              <a:t>d) Sau bao lâu thì giá trị sổ sách của mỗi chiếc ô tô còn lại là 150 triệu đồng?</a:t>
            </a:r>
            <a:endParaRPr kumimoji="0" lang="vi-VN" sz="3600" b="0" i="0" u="none" strike="noStrike" kern="1200" cap="none" spc="0" normalizeH="0" baseline="0" noProof="0" dirty="0">
              <a:ln>
                <a:noFill/>
              </a:ln>
              <a:solidFill>
                <a:srgbClr val="000000"/>
              </a:solidFill>
              <a:effectLst/>
              <a:uLnTx/>
              <a:uFillTx/>
              <a:latin typeface="Arial" panose="020B0604020202020204" pitchFamily="34" charset="0"/>
            </a:endParaRPr>
          </a:p>
        </p:txBody>
      </p:sp>
      <p:pic>
        <p:nvPicPr>
          <p:cNvPr id="15"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7238180" y="8709836"/>
            <a:ext cx="1565584" cy="1690239"/>
          </a:xfrm>
          <a:prstGeom prst="rect">
            <a:avLst/>
          </a:prstGeom>
        </p:spPr>
      </p:pic>
      <p:pic>
        <p:nvPicPr>
          <p:cNvPr id="16" name="Picture 1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15764" y="3009900"/>
            <a:ext cx="1308049" cy="1308049"/>
          </a:xfrm>
          <a:prstGeom prst="rect">
            <a:avLst/>
          </a:prstGeom>
        </p:spPr>
      </p:pic>
    </p:spTree>
    <p:extLst>
      <p:ext uri="{BB962C8B-B14F-4D97-AF65-F5344CB8AC3E}">
        <p14:creationId xmlns:p14="http://schemas.microsoft.com/office/powerpoint/2010/main" val="292352746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9000"/>
          </a:blip>
          <a:srcRect t="7812" b="7812"/>
          <a:stretch>
            <a:fillRect/>
          </a:stretch>
        </p:blipFill>
        <p:spPr>
          <a:xfrm>
            <a:off x="0" y="0"/>
            <a:ext cx="18288000" cy="10287000"/>
          </a:xfrm>
          <a:prstGeom prst="rect">
            <a:avLst/>
          </a:prstGeom>
        </p:spPr>
      </p:pic>
      <p:pic>
        <p:nvPicPr>
          <p:cNvPr id="15"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92753" y="8558661"/>
            <a:ext cx="1565584" cy="1690239"/>
          </a:xfrm>
          <a:prstGeom prst="rect">
            <a:avLst/>
          </a:prstGeom>
        </p:spPr>
      </p:pic>
      <p:pic>
        <p:nvPicPr>
          <p:cNvPr id="16"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6380215">
            <a:off x="17245825" y="433421"/>
            <a:ext cx="1308049" cy="1308049"/>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075545" y="1712774"/>
                <a:ext cx="16136909" cy="2572820"/>
              </a:xfrm>
              <a:prstGeom prst="rect">
                <a:avLst/>
              </a:prstGeom>
            </p:spPr>
            <p:txBody>
              <a:bodyPr wrap="square">
                <a:spAutoFit/>
              </a:bodyPr>
              <a:lstStyle/>
              <a:p>
                <a:pPr algn="just">
                  <a:lnSpc>
                    <a:spcPct val="150000"/>
                  </a:lnSpc>
                </a:pPr>
                <a:r>
                  <a:rPr lang="vi-VN" sz="3600" dirty="0">
                    <a:ea typeface="Dotum" panose="020B0600000101010101" pitchFamily="34" charset="-127"/>
                    <a:cs typeface="Times New Roman" panose="02020603050405020304" pitchFamily="18" charset="0"/>
                  </a:rPr>
                  <a:t>a) Giá trị sổ sách của mỗi chiếc ô tô giảm đều theo thời gian, do đó có thể được mô tả bằng một hàm số bậc nhất. </a:t>
                </a:r>
                <a:endParaRPr lang="en-US" sz="3600" dirty="0">
                  <a:ea typeface="Dotum" panose="020B0600000101010101" pitchFamily="34" charset="-127"/>
                  <a:cs typeface="Times New Roman" panose="02020603050405020304" pitchFamily="18" charset="0"/>
                </a:endParaRPr>
              </a:p>
              <a:p>
                <a:pPr algn="just">
                  <a:lnSpc>
                    <a:spcPct val="150000"/>
                  </a:lnSpc>
                </a:pPr>
                <a:r>
                  <a:rPr lang="vi-VN" sz="3600" dirty="0">
                    <a:ea typeface="Dotum" panose="020B0600000101010101" pitchFamily="34" charset="-127"/>
                    <a:cs typeface="Times New Roman" panose="02020603050405020304" pitchFamily="18" charset="0"/>
                  </a:rPr>
                  <a:t>Hàm số này có dạng:</a:t>
                </a:r>
                <a:r>
                  <a:rPr lang="en-US" sz="3600" dirty="0">
                    <a:ea typeface="Dotum" panose="020B0600000101010101" pitchFamily="34" charset="-127"/>
                    <a:cs typeface="Times New Roman" panose="02020603050405020304" pitchFamily="18" charset="0"/>
                  </a:rPr>
                  <a:t> </a:t>
                </a:r>
                <a14:m>
                  <m:oMath xmlns:m="http://schemas.openxmlformats.org/officeDocument/2006/math">
                    <m:r>
                      <a:rPr lang="vi-VN" sz="3600" i="1">
                        <a:effectLst/>
                        <a:latin typeface="Cambria Math" panose="02040503050406030204" pitchFamily="18" charset="0"/>
                        <a:ea typeface="Dotum" panose="020B0600000101010101" pitchFamily="34" charset="-127"/>
                        <a:cs typeface="Times New Roman" panose="02020603050405020304" pitchFamily="18" charset="0"/>
                      </a:rPr>
                      <m:t>𝑦</m:t>
                    </m:r>
                    <m:r>
                      <a:rPr lang="vi-VN" sz="3600" i="1">
                        <a:effectLst/>
                        <a:latin typeface="Cambria Math" panose="02040503050406030204" pitchFamily="18" charset="0"/>
                        <a:ea typeface="Dotum" panose="020B0600000101010101" pitchFamily="34" charset="-127"/>
                        <a:cs typeface="Times New Roman" panose="02020603050405020304" pitchFamily="18" charset="0"/>
                      </a:rPr>
                      <m:t>=−60</m:t>
                    </m:r>
                    <m:r>
                      <a:rPr lang="vi-VN" sz="3600" i="1">
                        <a:effectLst/>
                        <a:latin typeface="Cambria Math" panose="02040503050406030204" pitchFamily="18" charset="0"/>
                        <a:ea typeface="Dotum" panose="020B0600000101010101" pitchFamily="34" charset="-127"/>
                        <a:cs typeface="Times New Roman" panose="02020603050405020304" pitchFamily="18" charset="0"/>
                      </a:rPr>
                      <m:t>𝑥</m:t>
                    </m:r>
                    <m:r>
                      <a:rPr lang="vi-VN" sz="3600" i="1">
                        <a:effectLst/>
                        <a:latin typeface="Cambria Math" panose="02040503050406030204" pitchFamily="18" charset="0"/>
                        <a:ea typeface="Dotum" panose="020B0600000101010101" pitchFamily="34" charset="-127"/>
                        <a:cs typeface="Times New Roman" panose="02020603050405020304" pitchFamily="18" charset="0"/>
                      </a:rPr>
                      <m:t>+480</m:t>
                    </m:r>
                  </m:oMath>
                </a14:m>
                <a:r>
                  <a:rPr lang="vi-VN" sz="3600" dirty="0">
                    <a:effectLst/>
                    <a:ea typeface="Dotum" panose="020B0600000101010101" pitchFamily="34" charset="-127"/>
                    <a:cs typeface="Times New Roman" panose="02020603050405020304" pitchFamily="18" charset="0"/>
                  </a:rPr>
                  <a:t> </a:t>
                </a:r>
                <a:endParaRPr lang="en-US" sz="3600" dirty="0">
                  <a:effectLst/>
                  <a:ea typeface="Arial" panose="020B060402020202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075545" y="1712774"/>
                <a:ext cx="16136909" cy="2572820"/>
              </a:xfrm>
              <a:prstGeom prst="rect">
                <a:avLst/>
              </a:prstGeom>
              <a:blipFill>
                <a:blip r:embed="rId13"/>
                <a:stretch>
                  <a:fillRect l="-1133" r="-1133" b="-4502"/>
                </a:stretch>
              </a:blipFill>
            </p:spPr>
            <p:txBody>
              <a:bodyPr/>
              <a:lstStyle/>
              <a:p>
                <a:r>
                  <a:rPr lang="en-US">
                    <a:noFill/>
                  </a:rPr>
                  <a:t> </a:t>
                </a:r>
              </a:p>
            </p:txBody>
          </p:sp>
        </mc:Fallback>
      </mc:AlternateContent>
      <p:sp>
        <p:nvSpPr>
          <p:cNvPr id="4" name="Rectangle 3"/>
          <p:cNvSpPr/>
          <p:nvPr/>
        </p:nvSpPr>
        <p:spPr>
          <a:xfrm>
            <a:off x="1075545" y="4463177"/>
            <a:ext cx="8144655" cy="2585323"/>
          </a:xfrm>
          <a:prstGeom prst="rect">
            <a:avLst/>
          </a:prstGeom>
        </p:spPr>
        <p:txBody>
          <a:bodyPr wrap="square">
            <a:spAutoFit/>
          </a:bodyPr>
          <a:lstStyle/>
          <a:p>
            <a:pPr lvl="0" algn="just">
              <a:lnSpc>
                <a:spcPct val="150000"/>
              </a:lnSpc>
              <a:spcBef>
                <a:spcPts val="300"/>
              </a:spcBef>
              <a:spcAft>
                <a:spcPts val="300"/>
              </a:spcAft>
            </a:pPr>
            <a:r>
              <a:rPr lang="vi-VN" sz="3600" dirty="0">
                <a:solidFill>
                  <a:prstClr val="black"/>
                </a:solidFill>
                <a:ea typeface="Dotum" panose="020B0600000101010101" pitchFamily="34" charset="-127"/>
                <a:cs typeface="Times New Roman" panose="02020603050405020304" pitchFamily="18" charset="0"/>
              </a:rPr>
              <a:t>b) Đồ thị của hàm số bậc nhất này là một đường thẳng đi qua điểm (0; 480); (8; 0) và có hệ số góc là -60.</a:t>
            </a:r>
            <a:endParaRPr lang="en-US" sz="3600" dirty="0">
              <a:solidFill>
                <a:prstClr val="black"/>
              </a:solidFill>
              <a:ea typeface="Arial" panose="020B0604020202020204" pitchFamily="34" charset="0"/>
              <a:cs typeface="Times New Roman" panose="02020603050405020304" pitchFamily="18" charset="0"/>
            </a:endParaRPr>
          </a:p>
        </p:txBody>
      </p:sp>
      <p:pic>
        <p:nvPicPr>
          <p:cNvPr id="6" name="Picture 5"/>
          <p:cNvPicPr>
            <a:picLocks noChangeAspect="1"/>
          </p:cNvPicPr>
          <p:nvPr/>
        </p:nvPicPr>
        <p:blipFill>
          <a:blip r:embed="rId14">
            <a:extLst>
              <a:ext uri="{BEBA8EAE-BF5A-486C-A8C5-ECC9F3942E4B}">
                <a14:imgProps xmlns:a14="http://schemas.microsoft.com/office/drawing/2010/main">
                  <a14:imgLayer r:embed="rId15">
                    <a14:imgEffect>
                      <a14:saturation sat="200000"/>
                    </a14:imgEffect>
                    <a14:imgEffect>
                      <a14:brightnessContrast contrast="-40000"/>
                    </a14:imgEffect>
                  </a14:imgLayer>
                </a14:imgProps>
              </a:ext>
            </a:extLst>
          </a:blip>
          <a:stretch>
            <a:fillRect/>
          </a:stretch>
        </p:blipFill>
        <p:spPr>
          <a:xfrm>
            <a:off x="9844125" y="3750138"/>
            <a:ext cx="7368328" cy="6179349"/>
          </a:xfrm>
          <a:prstGeom prst="rect">
            <a:avLst/>
          </a:prstGeom>
        </p:spPr>
      </p:pic>
      <p:sp>
        <p:nvSpPr>
          <p:cNvPr id="20" name="Oval Callout 19"/>
          <p:cNvSpPr/>
          <p:nvPr/>
        </p:nvSpPr>
        <p:spPr>
          <a:xfrm>
            <a:off x="8309428" y="571500"/>
            <a:ext cx="1669143" cy="838200"/>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DB707A16-70DB-2890-CE0F-6FD67FF68EBD}"/>
              </a:ext>
            </a:extLst>
          </p:cNvPr>
          <p:cNvSpPr txBox="1"/>
          <p:nvPr/>
        </p:nvSpPr>
        <p:spPr>
          <a:xfrm>
            <a:off x="1203031" y="7157249"/>
            <a:ext cx="9296400" cy="646331"/>
          </a:xfrm>
          <a:prstGeom prst="rect">
            <a:avLst/>
          </a:prstGeom>
          <a:noFill/>
        </p:spPr>
        <p:txBody>
          <a:bodyPr wrap="square">
            <a:spAutoFit/>
          </a:bodyPr>
          <a:lstStyle/>
          <a:p>
            <a:r>
              <a:rPr lang="en-US"/>
              <a:t>Tài liệu được chia sẻ bởi Website VnTeach.Com</a:t>
            </a:r>
          </a:p>
          <a:p>
            <a:r>
              <a:rPr lang="en-US"/>
              <a:t>https://www.vnteach.com</a:t>
            </a:r>
          </a:p>
        </p:txBody>
      </p:sp>
    </p:spTree>
    <p:extLst>
      <p:ext uri="{BB962C8B-B14F-4D97-AF65-F5344CB8AC3E}">
        <p14:creationId xmlns:p14="http://schemas.microsoft.com/office/powerpoint/2010/main" val="361117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anim calcmode="lin" valueType="num">
                                      <p:cBhvr>
                                        <p:cTn id="2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up)">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9000"/>
          </a:blip>
          <a:srcRect t="7812" b="7812"/>
          <a:stretch>
            <a:fillRect/>
          </a:stretch>
        </p:blipFill>
        <p:spPr>
          <a:xfrm>
            <a:off x="0" y="0"/>
            <a:ext cx="18288000" cy="10287000"/>
          </a:xfrm>
          <a:prstGeom prst="rect">
            <a:avLst/>
          </a:prstGeom>
        </p:spPr>
      </p:pic>
      <p:pic>
        <p:nvPicPr>
          <p:cNvPr id="16"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6380215">
            <a:off x="17245825" y="433421"/>
            <a:ext cx="1308049" cy="1308049"/>
          </a:xfrm>
          <a:prstGeom prst="rect">
            <a:avLst/>
          </a:prstGeom>
        </p:spPr>
      </p:pic>
      <p:sp>
        <p:nvSpPr>
          <p:cNvPr id="13" name="Oval Callout 12"/>
          <p:cNvSpPr/>
          <p:nvPr/>
        </p:nvSpPr>
        <p:spPr>
          <a:xfrm>
            <a:off x="8309428" y="571500"/>
            <a:ext cx="1669143" cy="838200"/>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1371600" y="1870412"/>
                <a:ext cx="16136909" cy="5940088"/>
              </a:xfrm>
              <a:prstGeom prst="rect">
                <a:avLst/>
              </a:prstGeom>
            </p:spPr>
            <p:txBody>
              <a:bodyPr wrap="square">
                <a:spAutoFit/>
              </a:bodyPr>
              <a:lstStyle/>
              <a:p>
                <a:pPr algn="just">
                  <a:lnSpc>
                    <a:spcPct val="200000"/>
                  </a:lnSpc>
                  <a:spcBef>
                    <a:spcPts val="300"/>
                  </a:spcBef>
                  <a:spcAft>
                    <a:spcPts val="300"/>
                  </a:spcAft>
                </a:pPr>
                <a:r>
                  <a:rPr lang="vi-VN" sz="3600" dirty="0">
                    <a:ea typeface="Dotum" panose="020B0600000101010101" pitchFamily="34" charset="-127"/>
                    <a:cs typeface="Times New Roman" panose="02020603050405020304" pitchFamily="18" charset="0"/>
                  </a:rPr>
                  <a:t>c) </a:t>
                </a:r>
                <a:r>
                  <a:rPr lang="da-DK" sz="3600" dirty="0">
                    <a:effectLst/>
                    <a:latin typeface="Arial" panose="020B0604020202020204" pitchFamily="34" charset="0"/>
                    <a:ea typeface="Dotum" panose="020B0600000101010101" pitchFamily="34" charset="-127"/>
                    <a:cs typeface="Arial" panose="020B0604020202020204" pitchFamily="34" charset="0"/>
                  </a:rPr>
                  <a:t>Giá trị sổ sách của mỗi chiếc ô tô sau 3 năm sử dụng là</a:t>
                </a:r>
                <a:r>
                  <a:rPr lang="vi-VN" sz="3600" dirty="0">
                    <a:effectLst/>
                    <a:latin typeface="Arial" panose="020B0604020202020204" pitchFamily="34" charset="0"/>
                    <a:ea typeface="Dotum" panose="020B0600000101010101" pitchFamily="34" charset="-127"/>
                    <a:cs typeface="Arial" panose="020B0604020202020204" pitchFamily="34" charset="0"/>
                  </a:rPr>
                  <a:t>:</a:t>
                </a:r>
                <a:endParaRPr lang="en-US" sz="3600" dirty="0">
                  <a:effectLst/>
                  <a:latin typeface="Arial" panose="020B0604020202020204" pitchFamily="34" charset="0"/>
                  <a:ea typeface="Arial" panose="020B0604020202020204" pitchFamily="34" charset="0"/>
                  <a:cs typeface="Arial" panose="020B0604020202020204" pitchFamily="34" charset="0"/>
                </a:endParaRPr>
              </a:p>
              <a:p>
                <a:pPr algn="ctr">
                  <a:lnSpc>
                    <a:spcPct val="200000"/>
                  </a:lnSpc>
                  <a:spcBef>
                    <a:spcPts val="300"/>
                  </a:spcBef>
                  <a:spcAft>
                    <a:spcPts val="300"/>
                  </a:spcAft>
                </a:pPr>
                <a14:m>
                  <m:oMath xmlns:m="http://schemas.openxmlformats.org/officeDocument/2006/math">
                    <m:r>
                      <a:rPr lang="vi-VN" sz="3600" i="1">
                        <a:effectLst/>
                        <a:latin typeface="Cambria Math" panose="02040503050406030204" pitchFamily="18" charset="0"/>
                        <a:ea typeface="Dotum" panose="020B0600000101010101" pitchFamily="34" charset="-127"/>
                        <a:cs typeface="Times New Roman" panose="02020603050405020304" pitchFamily="18" charset="0"/>
                      </a:rPr>
                      <m:t>𝑦</m:t>
                    </m:r>
                    <m:r>
                      <a:rPr lang="vi-VN" sz="3600" i="1">
                        <a:effectLst/>
                        <a:latin typeface="Cambria Math" panose="02040503050406030204" pitchFamily="18" charset="0"/>
                        <a:ea typeface="Dotum" panose="020B0600000101010101" pitchFamily="34" charset="-127"/>
                        <a:cs typeface="Times New Roman" panose="02020603050405020304" pitchFamily="18" charset="0"/>
                      </a:rPr>
                      <m:t>=−60 . 3+480=240</m:t>
                    </m:r>
                  </m:oMath>
                </a14:m>
                <a:r>
                  <a:rPr lang="vi-VN" sz="3600" dirty="0">
                    <a:effectLst/>
                    <a:latin typeface="Arial" panose="020B0604020202020204" pitchFamily="34" charset="0"/>
                    <a:ea typeface="Dotum" panose="020B0600000101010101" pitchFamily="34" charset="-127"/>
                    <a:cs typeface="Arial" panose="020B0604020202020204" pitchFamily="34" charset="0"/>
                  </a:rPr>
                  <a:t> (triệu)</a:t>
                </a:r>
                <a:endParaRPr lang="en-US" sz="36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3600" dirty="0">
                    <a:effectLst/>
                    <a:ea typeface="Dotum" panose="020B0600000101010101" pitchFamily="34" charset="-127"/>
                    <a:cs typeface="Times New Roman" panose="02020603050405020304" pitchFamily="18" charset="0"/>
                  </a:rPr>
                  <a:t>d) Giá trị sổ sách của mỗi chiếc ô tô còn lại là 150 triệu đồng khi</a:t>
                </a:r>
                <a:endParaRPr lang="en-US" sz="3600" dirty="0">
                  <a:effectLst/>
                  <a:ea typeface="Arial" panose="020B0604020202020204" pitchFamily="34" charset="0"/>
                  <a:cs typeface="Times New Roman" panose="02020603050405020304" pitchFamily="18" charset="0"/>
                </a:endParaRPr>
              </a:p>
              <a:p>
                <a:pPr algn="ctr">
                  <a:lnSpc>
                    <a:spcPct val="200000"/>
                  </a:lnSpc>
                  <a:spcBef>
                    <a:spcPts val="300"/>
                  </a:spcBef>
                  <a:spcAft>
                    <a:spcPts val="300"/>
                  </a:spcAft>
                </a:pPr>
                <a14:m>
                  <m:oMath xmlns:m="http://schemas.openxmlformats.org/officeDocument/2006/math">
                    <m:r>
                      <a:rPr lang="vi-VN" sz="3600" i="1">
                        <a:effectLst/>
                        <a:latin typeface="Cambria Math" panose="02040503050406030204" pitchFamily="18" charset="0"/>
                        <a:ea typeface="Dotum" panose="020B0600000101010101" pitchFamily="34" charset="-127"/>
                        <a:cs typeface="Times New Roman" panose="02020603050405020304" pitchFamily="18" charset="0"/>
                      </a:rPr>
                      <m:t>150=−60</m:t>
                    </m:r>
                    <m:r>
                      <a:rPr lang="vi-VN" sz="3600" i="1">
                        <a:effectLst/>
                        <a:latin typeface="Cambria Math" panose="02040503050406030204" pitchFamily="18" charset="0"/>
                        <a:ea typeface="Dotum" panose="020B0600000101010101" pitchFamily="34" charset="-127"/>
                        <a:cs typeface="Times New Roman" panose="02020603050405020304" pitchFamily="18" charset="0"/>
                      </a:rPr>
                      <m:t>𝑥</m:t>
                    </m:r>
                    <m:r>
                      <a:rPr lang="vi-VN" sz="3600" i="1">
                        <a:effectLst/>
                        <a:latin typeface="Cambria Math" panose="02040503050406030204" pitchFamily="18" charset="0"/>
                        <a:ea typeface="Dotum" panose="020B0600000101010101" pitchFamily="34" charset="-127"/>
                        <a:cs typeface="Times New Roman" panose="02020603050405020304" pitchFamily="18" charset="0"/>
                      </a:rPr>
                      <m:t>+480⟺</m:t>
                    </m:r>
                    <m:r>
                      <a:rPr lang="vi-VN" sz="3600" i="1">
                        <a:effectLst/>
                        <a:latin typeface="Cambria Math" panose="02040503050406030204" pitchFamily="18" charset="0"/>
                        <a:ea typeface="Dotum" panose="020B0600000101010101" pitchFamily="34" charset="-127"/>
                        <a:cs typeface="Times New Roman" panose="02020603050405020304" pitchFamily="18" charset="0"/>
                      </a:rPr>
                      <m:t>𝑥</m:t>
                    </m:r>
                    <m:r>
                      <a:rPr lang="vi-VN" sz="3600" i="1">
                        <a:effectLst/>
                        <a:latin typeface="Cambria Math" panose="02040503050406030204" pitchFamily="18" charset="0"/>
                        <a:ea typeface="Dotum" panose="020B0600000101010101" pitchFamily="34" charset="-127"/>
                        <a:cs typeface="Times New Roman" panose="02020603050405020304" pitchFamily="18" charset="0"/>
                      </a:rPr>
                      <m:t>=5,5</m:t>
                    </m:r>
                  </m:oMath>
                </a14:m>
                <a:r>
                  <a:rPr lang="vi-VN" sz="3600" dirty="0">
                    <a:effectLst/>
                    <a:ea typeface="Dotum" panose="020B0600000101010101" pitchFamily="34" charset="-127"/>
                    <a:cs typeface="Times New Roman" panose="02020603050405020304" pitchFamily="18" charset="0"/>
                  </a:rPr>
                  <a:t> </a:t>
                </a:r>
                <a:endParaRPr lang="en-US" sz="3600" dirty="0">
                  <a:effectLst/>
                  <a:ea typeface="Arial" panose="020B0604020202020204" pitchFamily="34" charset="0"/>
                  <a:cs typeface="Times New Roman" panose="02020603050405020304" pitchFamily="18" charset="0"/>
                </a:endParaRPr>
              </a:p>
              <a:p>
                <a:pPr algn="just">
                  <a:lnSpc>
                    <a:spcPct val="200000"/>
                  </a:lnSpc>
                  <a:spcBef>
                    <a:spcPts val="300"/>
                  </a:spcBef>
                  <a:spcAft>
                    <a:spcPts val="300"/>
                  </a:spcAft>
                </a:pPr>
                <a:r>
                  <a:rPr lang="vi-VN" sz="3600" dirty="0">
                    <a:effectLst/>
                    <a:ea typeface="Dotum" panose="020B0600000101010101" pitchFamily="34" charset="-127"/>
                    <a:cs typeface="Times New Roman" panose="02020603050405020304" pitchFamily="18" charset="0"/>
                  </a:rPr>
                  <a:t>Vậy sau 5,5 năm, giá trị sổ sách của mỗi chiếc ô tô còn lại là 150 triệu đồng.</a:t>
                </a:r>
                <a:endParaRPr lang="en-US" sz="3600" dirty="0">
                  <a:effectLst/>
                  <a:ea typeface="Arial" panose="020B060402020202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371600" y="1870412"/>
                <a:ext cx="16136909" cy="5940088"/>
              </a:xfrm>
              <a:prstGeom prst="rect">
                <a:avLst/>
              </a:prstGeom>
              <a:blipFill>
                <a:blip r:embed="rId13"/>
                <a:stretch>
                  <a:fillRect l="-1133" b="-103"/>
                </a:stretch>
              </a:blipFill>
            </p:spPr>
            <p:txBody>
              <a:bodyPr/>
              <a:lstStyle/>
              <a:p>
                <a:r>
                  <a:rPr lang="en-US">
                    <a:noFill/>
                  </a:rPr>
                  <a:t> </a:t>
                </a:r>
              </a:p>
            </p:txBody>
          </p:sp>
        </mc:Fallback>
      </mc:AlternateContent>
      <p:pic>
        <p:nvPicPr>
          <p:cNvPr id="9" name="Picture 11"/>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292753" y="8558661"/>
            <a:ext cx="1565584" cy="1690239"/>
          </a:xfrm>
          <a:prstGeom prst="rect">
            <a:avLst/>
          </a:prstGeom>
        </p:spPr>
      </p:pic>
    </p:spTree>
    <p:extLst>
      <p:ext uri="{BB962C8B-B14F-4D97-AF65-F5344CB8AC3E}">
        <p14:creationId xmlns:p14="http://schemas.microsoft.com/office/powerpoint/2010/main" val="2457789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up)">
                                      <p:cBhvr>
                                        <p:cTn id="16" dur="500"/>
                                        <p:tgtEl>
                                          <p:spTgt spid="3">
                                            <p:txEl>
                                              <p:pRg st="2" end="2"/>
                                            </p:txEl>
                                          </p:spTgt>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up)">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TotalTime>
  <Words>2372</Words>
  <Application>Microsoft Office PowerPoint</Application>
  <PresentationFormat>Custom</PresentationFormat>
  <Paragraphs>159</Paragraphs>
  <Slides>22</Slides>
  <Notes>5</Notes>
  <HiddenSlides>0</HiddenSlides>
  <MMClips>20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Courier New</vt:lpstr>
      <vt:lpstr>Wingdings</vt:lpstr>
      <vt:lpstr>Arial</vt:lpstr>
      <vt:lpstr>Cambria Math</vt:lpstr>
      <vt:lpstr>Times New Roman</vt:lpstr>
      <vt:lpstr>Calibri</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2006-08-16T00:00:00Z</dcterms:created>
  <dcterms:modified xsi:type="dcterms:W3CDTF">2024-03-22T15:22:19Z</dcterms:modified>
  <dc:identifier>DAFWAZhnXwQ</dc:identifier>
</cp:coreProperties>
</file>