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35"/>
  </p:notesMasterIdLst>
  <p:sldIdLst>
    <p:sldId id="313" r:id="rId2"/>
    <p:sldId id="344" r:id="rId3"/>
    <p:sldId id="341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76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70" r:id="rId29"/>
    <p:sldId id="371" r:id="rId30"/>
    <p:sldId id="372" r:id="rId31"/>
    <p:sldId id="373" r:id="rId32"/>
    <p:sldId id="374" r:id="rId33"/>
    <p:sldId id="375" r:id="rId34"/>
  </p:sldIdLst>
  <p:sldSz cx="24384000" cy="13716000"/>
  <p:notesSz cx="6858000" cy="9144000"/>
  <p:custDataLst>
    <p:tags r:id="rId3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E7F7FF"/>
    <a:srgbClr val="D6F7FE"/>
    <a:srgbClr val="EEF7E9"/>
    <a:srgbClr val="135F82"/>
    <a:srgbClr val="FFFFFF"/>
    <a:srgbClr val="008000"/>
    <a:srgbClr val="242452"/>
    <a:srgbClr val="27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139" autoAdjust="0"/>
  </p:normalViewPr>
  <p:slideViewPr>
    <p:cSldViewPr>
      <p:cViewPr varScale="1">
        <p:scale>
          <a:sx n="24" d="100"/>
          <a:sy n="24" d="100"/>
        </p:scale>
        <p:origin x="115" y="82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82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69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91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86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50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39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5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95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78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27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95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91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71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42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411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987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643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029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432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256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40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120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909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384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97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60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22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92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36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65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3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23545799" cy="838200"/>
          </a:xfrm>
          <a:prstGeom prst="rect">
            <a:avLst/>
          </a:prstGeom>
        </p:spPr>
        <p:txBody>
          <a:bodyPr tIns="91440" bIns="91440"/>
          <a:lstStyle>
            <a:lvl1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11605727" cy="10662429"/>
          </a:xfrm>
          <a:prstGeom prst="rect">
            <a:avLst/>
          </a:prstGeom>
        </p:spPr>
        <p:txBody>
          <a:bodyPr tIns="91440" bIns="91440"/>
          <a:lstStyle>
            <a:lvl1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6" y="2743200"/>
            <a:ext cx="11635273" cy="10662429"/>
          </a:xfrm>
          <a:prstGeom prst="rect">
            <a:avLst/>
          </a:prstGeom>
        </p:spPr>
        <p:txBody>
          <a:bodyPr tIns="91440" bIns="91440"/>
          <a:lstStyle>
            <a:lvl1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23545799" cy="838200"/>
          </a:xfrm>
          <a:prstGeom prst="rect">
            <a:avLst/>
          </a:prstGeom>
        </p:spPr>
        <p:txBody>
          <a:bodyPr tIns="91440" bIns="91440"/>
          <a:lstStyle>
            <a:lvl1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23545799" cy="10662429"/>
          </a:xfrm>
          <a:prstGeom prst="rect">
            <a:avLst/>
          </a:prstGeom>
        </p:spPr>
        <p:txBody>
          <a:bodyPr tIns="91440" bIns="91440"/>
          <a:lstStyle>
            <a:lvl1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8883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51" r:id="rId2"/>
    <p:sldLayoutId id="2147483750" r:id="rId3"/>
    <p:sldLayoutId id="2147483740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emf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emf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png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116799" y="3468887"/>
              <a:ext cx="13413376" cy="9334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§7.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niệm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mở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đầu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§8.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hiệu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§9.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§10.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§11.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I</a:t>
              </a:r>
              <a:r>
                <a: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  <a:r>
                <a:rPr lang="vi-VN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endParaRPr lang="vi-VN" sz="4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v"/>
                  <a:tabLst>
                    <a:tab pos="629920" algn="l"/>
                  </a:tabLst>
                </a:pPr>
                <a:r>
                  <a:rPr lang="nl-NL" sz="4800" b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4.37.</a:t>
                </a:r>
                <a:r>
                  <a:rPr lang="nl-NL" sz="48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rằng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(hay còn được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 là một vectơ đơn vị, cùng hướng với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vectơ đơn vị, cùng hướng với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7676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  <a:tabLst>
                    <a:tab pos="629920" algn="l"/>
                  </a:tabLst>
                </a:pPr>
                <a:r>
                  <a:rPr lang="nl-NL" sz="4800" b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4.38.</a:t>
                </a:r>
                <a:r>
                  <a:rPr lang="nl-NL" sz="48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ba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</m:e>
                        </m:d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Xét một hệ trục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các vectơ đơn vị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rằng: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algn="just">
                  <a:lnSpc>
                    <a:spcPct val="107000"/>
                  </a:lnSpc>
                  <a:spcAft>
                    <a:spcPts val="800"/>
                  </a:spcAft>
                  <a:buClr>
                    <a:srgbClr val="FF0000"/>
                  </a:buClr>
                  <a:buNone/>
                  <a:tabLst>
                    <a:tab pos="629920" algn="l"/>
                  </a:tabLst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toạ độ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424" t="-113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sử: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𝒖</m:t>
                                  </m:r>
                                </m:e>
                              </m:acc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𝒖</m:t>
                                  </m:r>
                                </m:e>
                              </m:acc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𝒖</m:t>
                                  </m:r>
                                </m:e>
                              </m:acc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𝒖</m:t>
                                  </m:r>
                                </m:e>
                              </m:acc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toạ độ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2144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732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76962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  <a:tabLst>
                    <a:tab pos="629920" algn="l"/>
                  </a:tabLst>
                </a:pPr>
                <a:r>
                  <a:rPr lang="nl-NL" sz="4800" b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4.39.</a:t>
                </a:r>
                <a:r>
                  <a:rPr lang="nl-NL" sz="48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sông, một ca nô chuyển động thẳng đều theo hướng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vận tốc có độ lớn bằng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m:rPr>
                        <m:nor/>
                      </m:rPr>
                      <a:rPr lang="en-US" b="1" i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km</m:t>
                    </m:r>
                    <m:r>
                      <a:rPr lang="en-US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vận tốc riêng của ca nô, biết rằng, nước trên sông chảy về hướng đông với vận tốc có độ lớn bằng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m:rPr>
                        <m:nor/>
                      </m:rPr>
                      <a:rPr lang="en-US" b="1" i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km</m:t>
                    </m:r>
                    <m:r>
                      <a:rPr lang="en-US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7696200" cy="10744199"/>
              </a:xfrm>
              <a:prstGeom prst="rect">
                <a:avLst/>
              </a:prstGeom>
              <a:blipFill>
                <a:blip r:embed="rId3"/>
                <a:stretch>
                  <a:fillRect l="-3162" t="-963" r="-33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0" y="2743201"/>
                <a:ext cx="8001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vận tốc dòng nước;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vận tốc ca nô có sức cản của nước;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vận tốc riêng của ca nô.</a:t>
                </a:r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đề bài ta có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𝑶𝑫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𝑶𝑩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48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2743201"/>
                <a:ext cx="8001000" cy="10744199"/>
              </a:xfrm>
              <a:prstGeom prst="rect">
                <a:avLst/>
              </a:prstGeom>
              <a:blipFill>
                <a:blip r:embed="rId4"/>
                <a:stretch>
                  <a:fillRect l="-3042" t="-793" r="-43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1">
            <a:extLst>
              <a:ext uri="{FF2B5EF4-FFF2-40B4-BE49-F238E27FC236}">
                <a16:creationId xmlns:a16="http://schemas.microsoft.com/office/drawing/2014/main" id="{57839607-93FD-4AF2-9DE0-2C3940223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8510" y="5257800"/>
            <a:ext cx="756069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31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  <a:tabLst>
                    <a:tab pos="629920" algn="l"/>
                  </a:tabLst>
                </a:pPr>
                <a:r>
                  <a:rPr lang="nl-NL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4.39.</a:t>
                </a:r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m:rPr>
                        <m:nor/>
                      </m:rPr>
                      <a:rPr lang="en-US" b="1" i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km</m:t>
                    </m:r>
                    <m:r>
                      <a:rPr lang="en-US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riêng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m:rPr>
                        <m:nor/>
                      </m:rPr>
                      <a:rPr lang="en-US" b="1" i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km</m:t>
                    </m:r>
                    <m:r>
                      <a:rPr lang="en-US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2496800" cy="10744199"/>
              </a:xfrm>
              <a:prstGeom prst="rect">
                <a:avLst/>
              </a:prstGeom>
              <a:blipFill>
                <a:blip r:embed="rId3"/>
                <a:stretch>
                  <a:fillRect l="-1949" t="-963" r="-214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0302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𝑩𝑶𝑫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𝟏𝟎𝟓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b>
                            </m:sSub>
                          </m:e>
                        </m:d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𝑶𝑨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𝑫𝑩</m:t>
                    </m:r>
                  </m:oMath>
                </a14:m>
                <a:endParaRPr lang="en-US" sz="48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𝑶𝑩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𝑶𝑫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𝟏𝟎𝟓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rad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𝟒𝟎𝟗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𝟑𝟎</m:t>
                        </m:r>
                        <m:d>
                          <m:d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rad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</m:ra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𝑨𝑶𝑩</m:t>
                            </m:r>
                          </m:e>
                        </m:acc>
                      </m:e>
                    </m:fun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𝑶𝑨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𝑶𝑩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𝟗𝟗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𝑨𝑶𝑩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200" y="2743201"/>
                <a:ext cx="11049000" cy="10744199"/>
              </a:xfrm>
              <a:prstGeom prst="rect">
                <a:avLst/>
              </a:prstGeom>
              <a:blipFill>
                <a:blip r:embed="rId4"/>
                <a:stretch>
                  <a:fillRect l="-2205" t="-793" r="-20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1">
            <a:extLst>
              <a:ext uri="{FF2B5EF4-FFF2-40B4-BE49-F238E27FC236}">
                <a16:creationId xmlns:a16="http://schemas.microsoft.com/office/drawing/2014/main" id="{57839607-93FD-4AF2-9DE0-2C3940223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7620000"/>
            <a:ext cx="6781800" cy="57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89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2573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  <a:tabLst>
                    <a:tab pos="629920" algn="l"/>
                  </a:tabLst>
                </a:pPr>
                <a:r>
                  <a:rPr lang="nl-NL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4.39.</a:t>
                </a:r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m:rPr>
                        <m:nor/>
                      </m:rPr>
                      <a:rPr lang="en-US" b="1" i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km</m:t>
                    </m:r>
                    <m:r>
                      <a:rPr lang="en-US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riêng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m:rPr>
                        <m:nor/>
                      </m:rPr>
                      <a:rPr lang="en-US" b="1" i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km</m:t>
                    </m:r>
                    <m:r>
                      <a:rPr lang="en-US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2573000" cy="10744199"/>
              </a:xfrm>
              <a:prstGeom prst="rect">
                <a:avLst/>
              </a:prstGeom>
              <a:blipFill>
                <a:blip r:embed="rId3"/>
                <a:stretch>
                  <a:fillRect l="-1937" t="-963" r="-20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182600" y="2743201"/>
                <a:ext cx="108966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𝑨𝑶𝑩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Cano đi một mình theo hướng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𝟐𝟑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vận tốc: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𝟒𝟎𝟗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𝟑𝟎</m:t>
                        </m:r>
                        <m:d>
                          <m:d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rad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</m:ra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48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2600" y="2743201"/>
                <a:ext cx="10896600" cy="10744199"/>
              </a:xfrm>
              <a:prstGeom prst="rect">
                <a:avLst/>
              </a:prstGeom>
              <a:blipFill>
                <a:blip r:embed="rId4"/>
                <a:stretch>
                  <a:fillRect l="-2236" t="-793" r="-307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1">
            <a:extLst>
              <a:ext uri="{FF2B5EF4-FFF2-40B4-BE49-F238E27FC236}">
                <a16:creationId xmlns:a16="http://schemas.microsoft.com/office/drawing/2014/main" id="{57839607-93FD-4AF2-9DE0-2C3940223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7620000"/>
            <a:ext cx="6781800" cy="57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70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nl-NL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1</a:t>
                </a:r>
                <a:r>
                  <a:rPr lang="nl-NL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𝑰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𝑰𝑨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𝑰𝑩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402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THÊM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𝑰𝑨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𝑰𝑨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2144" t="-793" r="-360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2688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05156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nl-NL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</a:t>
                </a:r>
                <a:r>
                  <a:rPr lang="nl-NL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trọng tâm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𝑮</m:t>
                    </m:r>
                  </m:oMath>
                </a14:m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𝑰</m:t>
                    </m:r>
                  </m:oMath>
                </a14:m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</m:t>
                    </m:r>
                  </m:oMath>
                </a14:m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Dựng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Chứng minh rằng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𝑰𝑪</m:t>
                        </m:r>
                      </m:e>
                    </m:acc>
                  </m:oMath>
                </a14:m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Gọi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𝑱</m:t>
                    </m:r>
                  </m:oMath>
                </a14:m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𝑩𝑩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rằng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𝑩𝑱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𝑰𝑮</m:t>
                        </m:r>
                      </m:e>
                    </m:acc>
                  </m:oMath>
                </a14:m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0515600" cy="10744199"/>
              </a:xfrm>
              <a:prstGeom prst="rect">
                <a:avLst/>
              </a:prstGeom>
              <a:blipFill>
                <a:blip r:embed="rId3"/>
                <a:stretch>
                  <a:fillRect l="-2548" r="-254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7905750" cy="7620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THÊM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49000" y="2057401"/>
                <a:ext cx="13030200" cy="114300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sz="47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7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sz="47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7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fr-FR" sz="47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1315720" indent="-914400" algn="just">
                  <a:lnSpc>
                    <a:spcPct val="107000"/>
                  </a:lnSpc>
                  <a:spcAft>
                    <a:spcPts val="800"/>
                  </a:spcAft>
                  <a:buAutoNum type="alphaLcParenR"/>
                </a:pPr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</a:t>
                </a:r>
              </a:p>
              <a:p>
                <a:pPr marL="4013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𝑩𝑰</m:t>
                    </m:r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𝑪𝑰</m:t>
                    </m:r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hướng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𝑰𝑪</m:t>
                        </m:r>
                      </m:e>
                    </m:acc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đó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𝑰𝑪</m:t>
                        </m:r>
                      </m:e>
                    </m:acc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nhau hay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𝑰𝑪</m:t>
                        </m:r>
                      </m:e>
                    </m:acc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013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𝑨𝑮</m:t>
                    </m:r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𝑩𝑩</m:t>
                    </m:r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′∥</m:t>
                    </m:r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𝑨𝑮</m:t>
                    </m:r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𝑩𝑱</m:t>
                        </m:r>
                      </m:e>
                    </m:acc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𝑰𝑮</m:t>
                        </m:r>
                      </m:e>
                    </m:acc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hướng. (1)</a:t>
                </a:r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013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trọng tâm tam giác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</a:t>
                </a:r>
              </a:p>
              <a:p>
                <a:pPr marL="4013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𝑰𝑮</m:t>
                    </m:r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𝑨𝑮</m:t>
                    </m:r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𝑱</m:t>
                    </m:r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𝑩𝑩</m:t>
                    </m:r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</a:t>
                </a:r>
              </a:p>
              <a:p>
                <a:pPr marL="4013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𝑩𝑱</m:t>
                    </m:r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𝑩𝑩</m:t>
                    </m:r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Vì vậy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𝑩𝑱</m:t>
                    </m:r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𝑰𝑮</m:t>
                    </m:r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(2)</a:t>
                </a:r>
              </a:p>
              <a:p>
                <a:pPr marL="4013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(1) và (2)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𝑩𝑱</m:t>
                        </m:r>
                      </m:e>
                    </m:acc>
                    <m:r>
                      <a:rPr lang="en-US" sz="47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7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𝑰𝑮</m:t>
                        </m:r>
                      </m:e>
                    </m:acc>
                  </m:oMath>
                </a14:m>
                <a:r>
                  <a:rPr lang="nl-NL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0" y="2057401"/>
                <a:ext cx="13030200" cy="11430000"/>
              </a:xfrm>
              <a:prstGeom prst="rect">
                <a:avLst/>
              </a:prstGeom>
              <a:blipFill>
                <a:blip r:embed="rId4"/>
                <a:stretch>
                  <a:fillRect l="-1823" t="-799" r="-3319" b="-127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6AA9A21-9916-4D8E-B888-3FD3F286DEC4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0210800"/>
            <a:ext cx="6858000" cy="4114800"/>
            <a:chOff x="8172" y="2339"/>
            <a:chExt cx="3318" cy="24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A2885C0-D32C-4E5F-A1B4-8F24FF05BE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" y="2339"/>
              <a:ext cx="3318" cy="2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38">
              <a:extLst>
                <a:ext uri="{FF2B5EF4-FFF2-40B4-BE49-F238E27FC236}">
                  <a16:creationId xmlns:a16="http://schemas.microsoft.com/office/drawing/2014/main" id="{647AC0C8-53BD-499A-97A2-6A2428B48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2" y="4473"/>
              <a:ext cx="108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1523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nl-NL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3</a:t>
                </a:r>
                <a:r>
                  <a:rPr lang="nl-NL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𝑨𝑯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e>
                    </m:acc>
                  </m:oMath>
                </a14:m>
                <a:endParaRPr lang="en-US" b="1" i="1" dirty="0"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0" lvl="0" indent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THÊM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𝑩𝑩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𝑩𝑨𝑩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𝑩𝑪𝑩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𝑪𝑯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∥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𝑪𝑯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𝑨𝑯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013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 r="-214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C0095F57-1CD9-44B1-AA59-E99B7B57E3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475" y="7315200"/>
            <a:ext cx="5942750" cy="590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14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4</a:t>
                </a:r>
                <a:r>
                  <a:rPr lang="nl-NL" sz="4800" b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năm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rằng:</a:t>
                </a:r>
              </a:p>
              <a:p>
                <a:pPr marL="0" lvl="0" indent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𝑬𝑨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𝑬𝑫</m:t>
                        </m:r>
                      </m:e>
                    </m:acc>
                  </m:oMath>
                </a14:m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𝑬𝑪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𝑨𝑬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𝑫𝑩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THÊM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Biến đổi vế trái ta có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𝑽𝑻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𝑪𝑩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𝑪𝑫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𝑬𝑫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𝑫𝑨</m:t>
                              </m:r>
                            </m:e>
                          </m:acc>
                        </m:e>
                      </m:d>
                    </m:oMath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𝑪𝑩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𝑬𝑫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𝑪𝑫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𝑫𝑨</m:t>
                          </m:r>
                        </m:e>
                      </m:acc>
                    </m:oMath>
                  </m:oMathPara>
                </a14:m>
                <a:br>
                  <a:rPr lang="en-US" b="1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𝑬𝑫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𝑬𝑫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𝑽𝑷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Đẳng thức tương đương với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𝑨𝑬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𝑪𝑫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𝑪𝑩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𝑬𝑪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𝑫𝑩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𝑬𝑪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𝑩𝑫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𝑬𝑪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𝑫𝑩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4013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đpcm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 r="-585" b="-136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75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7924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5</a:t>
                </a:r>
                <a:r>
                  <a:rPr lang="nl-NL" sz="4800" b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</a:t>
                </a:r>
                <a:endParaRPr lang="nl-NL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lvl="0" indent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7924800" cy="10744199"/>
              </a:xfrm>
              <a:prstGeom prst="rect">
                <a:avLst/>
              </a:prstGeom>
              <a:blipFill>
                <a:blip r:embed="rId3"/>
                <a:stretch>
                  <a:fillRect l="-3072" r="-568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THÊM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58200" y="2743201"/>
                <a:ext cx="15621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𝟒𝟎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</m:e>
                    </m:ra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𝟏𝟎𝟏</m:t>
                        </m:r>
                      </m:e>
                    </m:rad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𝟏𝟔</m:t>
                        </m:r>
                      </m:e>
                    </m:rad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𝟏𝟔</m:t>
                        </m:r>
                      </m:e>
                    </m:ra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𝟏𝟎𝟏</m:t>
                        </m:r>
                      </m:e>
                    </m:rad>
                  </m:oMath>
                </a14:m>
                <a:endParaRPr lang="en-US" sz="4800" b="1" i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𝟏𝟔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𝟏𝟎𝟏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=±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𝟑𝟕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2743201"/>
                <a:ext cx="15621000" cy="10744199"/>
              </a:xfrm>
              <a:prstGeom prst="rect">
                <a:avLst/>
              </a:prstGeom>
              <a:blipFill>
                <a:blip r:embed="rId4"/>
                <a:stretch>
                  <a:fillRect l="-1560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971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81494" y="1809817"/>
            <a:ext cx="22817234" cy="9946698"/>
            <a:chOff x="1438693" y="1793813"/>
            <a:chExt cx="22817234" cy="1064106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38693" y="1793813"/>
              <a:ext cx="22817234" cy="10641062"/>
              <a:chOff x="1438693" y="1793813"/>
              <a:chExt cx="22817234" cy="10641062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0637748"/>
                <a:chOff x="-3538955" y="3448230"/>
                <a:chExt cx="22680054" cy="1063774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0637748"/>
                  <a:chOff x="-3538955" y="3448230"/>
                  <a:chExt cx="22680054" cy="10637748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7620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114763" y="1953929"/>
                <a:ext cx="1080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8693" y="6012523"/>
                <a:ext cx="5704566" cy="888033"/>
                <a:chOff x="7450558" y="7834555"/>
                <a:chExt cx="5705228" cy="888135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73745" y="7850045"/>
                  <a:ext cx="4082041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 SKG</a:t>
                  </a:r>
                  <a:endParaRPr lang="en-US" sz="4700" b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0558" y="7834555"/>
                  <a:ext cx="1383018" cy="796752"/>
                  <a:chOff x="7450631" y="8291755"/>
                  <a:chExt cx="1371600" cy="796752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28148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50631" y="8356987"/>
                    <a:ext cx="1371600" cy="731520"/>
                    <a:chOff x="7450631" y="8356987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70671" y="803694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0249" y="8360620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4" y="7460331"/>
                <a:ext cx="5989260" cy="962610"/>
                <a:chOff x="7459672" y="7170625"/>
                <a:chExt cx="5989947" cy="962719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1"/>
                  <a:ext cx="4338544" cy="872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 THÊM</a:t>
                  </a:r>
                  <a:endParaRPr lang="en-US" sz="47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848755"/>
                  <a:chOff x="7459669" y="6189930"/>
                  <a:chExt cx="1399583" cy="848755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731520"/>
                    <a:chOff x="7487652" y="6307165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77269" y="6310797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7" y="8899391"/>
                <a:ext cx="8438350" cy="948792"/>
                <a:chOff x="7459670" y="7441560"/>
                <a:chExt cx="10910096" cy="948901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7517816"/>
                  <a:ext cx="8839847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 TRẮC NGHIỆM</a:t>
                  </a:r>
                  <a:endParaRPr lang="en-US" sz="47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800333" cy="864774"/>
                  <a:chOff x="7459669" y="6460865"/>
                  <a:chExt cx="1785470" cy="864774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775946" cy="788557"/>
                    <a:chOff x="7469193" y="6537082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3" y="6577389"/>
                      <a:ext cx="656096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Condensed" panose="020B0502040204020203" pitchFamily="34" charset="0"/>
                  <a:sym typeface="Baumans"/>
                </a:rPr>
                <a:t>TOÁN HÌNH HỌC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Condensed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9786C1-301C-402F-B908-633A570E2C52}"/>
              </a:ext>
            </a:extLst>
          </p:cNvPr>
          <p:cNvGrpSpPr/>
          <p:nvPr/>
        </p:nvGrpSpPr>
        <p:grpSpPr>
          <a:xfrm>
            <a:off x="7007312" y="3313402"/>
            <a:ext cx="16791416" cy="1309628"/>
            <a:chOff x="7007312" y="3313402"/>
            <a:chExt cx="16791416" cy="1309628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2"/>
              <a:chOff x="-84747" y="97578"/>
              <a:chExt cx="6395438" cy="883659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80CDAB-FCA9-4E95-8F6A-72A9575E1286}"/>
              </a:ext>
            </a:extLst>
          </p:cNvPr>
          <p:cNvSpPr txBox="1"/>
          <p:nvPr/>
        </p:nvSpPr>
        <p:spPr>
          <a:xfrm>
            <a:off x="9829800" y="3434715"/>
            <a:ext cx="123597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 CHƯƠNG IV</a:t>
            </a:r>
            <a:endParaRPr lang="en-US" sz="5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17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88392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6</a:t>
                </a:r>
                <a:r>
                  <a:rPr lang="nl-NL" sz="4800" b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mặt phẳng toạ độ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các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914400" lvl="0" indent="-9144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AutoNum type="alphaLcParenR"/>
                  <a:tabLst>
                    <a:tab pos="629920" algn="l"/>
                  </a:tabLst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ba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thẳng hàng.</a:t>
                </a:r>
              </a:p>
              <a:p>
                <a:pPr marL="914400" lvl="0" indent="-9144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AutoNum type="alphaLcParenR"/>
                  <a:tabLst>
                    <a:tab pos="629920" algn="l"/>
                  </a:tabLst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góc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diện tích của tam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8839200" cy="10744199"/>
              </a:xfrm>
              <a:prstGeom prst="rect">
                <a:avLst/>
              </a:prstGeom>
              <a:blipFill>
                <a:blip r:embed="rId3"/>
                <a:stretch>
                  <a:fillRect l="-3099" r="-30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THÊM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72600" y="2743201"/>
                <a:ext cx="147066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cùng phương, suy ra ba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thẳng hàng.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𝑩𝑨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𝑩𝑪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rad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𝟏𝟑𝟓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 đường cao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𝟏𝟔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00" y="2743201"/>
                <a:ext cx="14706600" cy="10744199"/>
              </a:xfrm>
              <a:prstGeom prst="rect">
                <a:avLst/>
              </a:prstGeom>
              <a:blipFill>
                <a:blip r:embed="rId4"/>
                <a:stretch>
                  <a:fillRect l="-1864" t="-793" r="-3065" b="-90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171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7924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7</a:t>
                </a:r>
                <a:r>
                  <a:rPr lang="nl-NL" sz="4800" b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mặt phẳng toạ độ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các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tọa độ tâm và bán kính đường tròn ngoại tiếp tam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7924800" cy="10744199"/>
              </a:xfrm>
              <a:prstGeom prst="rect">
                <a:avLst/>
              </a:prstGeom>
              <a:blipFill>
                <a:blip r:embed="rId3"/>
                <a:stretch>
                  <a:fillRect l="-3072" r="-337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THÊM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0" y="2743201"/>
                <a:ext cx="156972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tâm đường tròn ngoại tiếp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có: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𝑰𝑨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𝑰𝑩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𝑰𝑪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𝟒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𝟔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𝟓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𝟒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𝟔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𝟐𝟔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𝟏𝟖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𝟒𝟐</m:t>
                              </m:r>
                            </m:e>
                          </m:mr>
                        </m:m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tâm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 kính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𝑰𝑨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𝟏𝟑𝟎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2743201"/>
                <a:ext cx="15697200" cy="10744199"/>
              </a:xfrm>
              <a:prstGeom prst="rect">
                <a:avLst/>
              </a:prstGeom>
              <a:blipFill>
                <a:blip r:embed="rId4"/>
                <a:stretch>
                  <a:fillRect l="-1707" t="-793" r="-1707" b="-5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5096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8</a:t>
                </a:r>
                <a:r>
                  <a:rPr lang="nl-NL" sz="4800" b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mặt phẳng toạ độ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tam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Tìm toạ độ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tứ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hành.</a:t>
                </a:r>
              </a:p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Tìm toạ độ chân đường cao vẽ từ đỉnh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424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THÊM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087120" indent="-914400" algn="just">
                  <a:lnSpc>
                    <a:spcPct val="107000"/>
                  </a:lnSpc>
                  <a:spcAft>
                    <a:spcPts val="800"/>
                  </a:spcAft>
                  <a:buAutoNum type="alphaLcParenR"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 khi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𝑫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𝑫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𝑫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𝑫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43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7700" y="2743201"/>
                <a:ext cx="81153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nl-NL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8</a:t>
                </a:r>
                <a:r>
                  <a:rPr lang="nl-NL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mặt phẳng toạ độ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2743201"/>
                <a:ext cx="8115300" cy="10744199"/>
              </a:xfrm>
              <a:prstGeom prst="rect">
                <a:avLst/>
              </a:prstGeom>
              <a:blipFill>
                <a:blip r:embed="rId3"/>
                <a:stretch>
                  <a:fillRect l="-3298" r="-554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7905750" cy="7620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THÊM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67800" y="1809751"/>
                <a:ext cx="15011400" cy="1167765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𝑨𝑨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𝑨𝑨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′∈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mr>
                        </m:m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𝑨𝑨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e>
                              </m:acc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𝑩𝑪</m:t>
                                  </m:r>
                                </m:e>
                              </m:acc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𝑩𝑨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e>
                              </m:acc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𝑩𝑪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𝑨𝑨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272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 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𝟓</m:t>
                                      </m:r>
                                    </m:den>
                                  </m:f>
                                </m:e>
                              </m:mr>
                              <m:m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=−</m:t>
                                  </m:r>
                                  <m:f>
                                    <m:f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𝟓</m:t>
                                      </m:r>
                                    </m:den>
                                  </m:f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0" y="1809751"/>
                <a:ext cx="15011400" cy="11677650"/>
              </a:xfrm>
              <a:prstGeom prst="rect">
                <a:avLst/>
              </a:prstGeom>
              <a:blipFill>
                <a:blip r:embed="rId4"/>
                <a:stretch>
                  <a:fillRect l="-1623" t="-782" r="-300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817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Ø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1.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Gọi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en-US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 lượt là trung điểm của các cạnh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Hỏi cặp véctơ nào sau đây cùng hướng?</a:t>
                </a:r>
              </a:p>
              <a:p>
                <a:pPr marL="0" lvl="0" indent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</m:oMath>
                </a14:m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	</a:t>
                </a:r>
              </a:p>
              <a:p>
                <a:pPr marL="0" lvl="0" indent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</m:oMath>
                </a14:m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</m:oMath>
                </a14:m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	</a:t>
                </a:r>
                <a:r>
                  <a:rPr lang="fr-FR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𝑨𝑵</m:t>
                        </m:r>
                      </m:e>
                    </m:acc>
                  </m:oMath>
                </a14:m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TRẮC NGHIỆM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433443-F7C6-4FAD-8BCF-22C0992B6D9C}"/>
              </a:ext>
            </a:extLst>
          </p:cNvPr>
          <p:cNvSpPr txBox="1">
            <a:spLocks/>
          </p:cNvSpPr>
          <p:nvPr/>
        </p:nvSpPr>
        <p:spPr>
          <a:xfrm>
            <a:off x="11582400" y="2743201"/>
            <a:ext cx="12496800" cy="1074419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tIns="91440" bIns="91440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Hướng dẫn:</a:t>
            </a:r>
          </a:p>
          <a:p>
            <a:pPr marL="172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837D4C-290A-4608-AEAC-456AFF66E3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0" y="4876800"/>
            <a:ext cx="7696200" cy="50617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E4FF1BA-F08E-42B1-A460-06E75A27BCF1}"/>
              </a:ext>
            </a:extLst>
          </p:cNvPr>
          <p:cNvSpPr/>
          <p:nvPr/>
        </p:nvSpPr>
        <p:spPr>
          <a:xfrm>
            <a:off x="533400" y="7416997"/>
            <a:ext cx="11430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67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uiExpand="1" build="p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Ø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2. </a:t>
                </a:r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chữ nhật </a:t>
                </a:r>
                <a14:m>
                  <m:oMath xmlns:m="http://schemas.openxmlformats.org/officeDocument/2006/math">
                    <m:r>
                      <a:rPr lang="nl-NL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có </a:t>
                </a:r>
                <a14:m>
                  <m:oMath xmlns:m="http://schemas.openxmlformats.org/officeDocument/2006/math">
                    <m:r>
                      <a:rPr lang="nl-NL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nl-NL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m:rPr>
                        <m:nor/>
                      </m:rPr>
                      <a:rPr lang="nl-NL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cm</m:t>
                    </m:r>
                    <m:r>
                      <a:rPr lang="nl-NL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nl-NL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m:rPr>
                        <m:nor/>
                      </m:rPr>
                      <a:rPr lang="nl-NL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cm</m:t>
                    </m:r>
                  </m:oMath>
                </a14:m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Độ dài của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là</a:t>
                </a: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</a:t>
                </a:r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</a:t>
                </a:r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</m:oMath>
                </a14:m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562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TRẮC NGHIỆM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sz="48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nl-NL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nl-NL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nl-NL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nl-NL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𝟏𝟒𝟒</m:t>
                        </m:r>
                      </m:e>
                    </m:rad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</m:oMath>
                </a14:m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D.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4B282DA7-D0E3-4B8C-9A18-FCA67C418746}"/>
              </a:ext>
            </a:extLst>
          </p:cNvPr>
          <p:cNvSpPr/>
          <p:nvPr/>
        </p:nvSpPr>
        <p:spPr>
          <a:xfrm>
            <a:off x="5486400" y="7543800"/>
            <a:ext cx="11430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67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Ø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3. </a:t>
                </a:r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bình hành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giao điểm của 2 đường chéo.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 định nào sau đây là khẳng định </a:t>
                </a: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pPr marL="630555" indent="0">
                  <a:lnSpc>
                    <a:spcPct val="115000"/>
                  </a:lnSpc>
                  <a:spcAft>
                    <a:spcPts val="800"/>
                  </a:spcAft>
                  <a:buNone/>
                  <a:tabLst>
                    <a:tab pos="630555" algn="l"/>
                  </a:tabLst>
                </a:pP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  <m:r>
                      <a:rPr lang="en-US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 marL="630555" indent="0">
                  <a:lnSpc>
                    <a:spcPct val="115000"/>
                  </a:lnSpc>
                  <a:spcAft>
                    <a:spcPts val="800"/>
                  </a:spcAft>
                  <a:buNone/>
                  <a:tabLst>
                    <a:tab pos="630555" algn="l"/>
                  </a:tabLst>
                </a:pP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TRẮC NGHIỆM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vi-VN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vi-VN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cùng phương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vi-VN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sai.</a:t>
                </a:r>
                <a:endParaRPr lang="en-US" sz="48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C.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11C4F9C-BB6A-4476-A8CF-6970BB87D0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00" y="3810000"/>
            <a:ext cx="7892142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1EF415C-945E-4506-A7B6-F54FB9D79228}"/>
              </a:ext>
            </a:extLst>
          </p:cNvPr>
          <p:cNvSpPr/>
          <p:nvPr/>
        </p:nvSpPr>
        <p:spPr>
          <a:xfrm>
            <a:off x="609600" y="8686800"/>
            <a:ext cx="11430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11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uiExpand="1" build="p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Ø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4. </a:t>
                </a:r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giác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Gọi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các mệnh đề sau tìm mệnh đề </a:t>
                </a:r>
                <a:r>
                  <a:rPr lang="vi-VN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pPr marL="0" lvl="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𝑵𝑪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 marL="0" lvl="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𝑪𝑵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8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TRẮC NGHIỆM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hướng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C.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 r="-272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89A6F2C-74E6-4DDB-8CDC-BEC7FA8D89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63600" y="3886200"/>
            <a:ext cx="9388454" cy="51054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48A246D-BBB7-4A26-8788-D12AFCC40000}"/>
              </a:ext>
            </a:extLst>
          </p:cNvPr>
          <p:cNvSpPr/>
          <p:nvPr/>
        </p:nvSpPr>
        <p:spPr>
          <a:xfrm>
            <a:off x="533400" y="10134600"/>
            <a:ext cx="11430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81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uiExpand="1" build="p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Ø"/>
                  <a:tabLst>
                    <a:tab pos="629920" algn="l"/>
                  </a:tabLst>
                </a:pPr>
                <a:r>
                  <a:rPr lang="nl-NL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5.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nl-NL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−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lvl="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424" r="-38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TRẮC NGHIỆM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</m:oMath>
                </a14:m>
                <a:endParaRPr lang="en-US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78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D0E014C-13CA-4DFC-8606-2CCBD0681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5600" y="2895601"/>
            <a:ext cx="8755201" cy="44196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A8935D3-77A7-460E-A2A8-AB93600C10E9}"/>
              </a:ext>
            </a:extLst>
          </p:cNvPr>
          <p:cNvSpPr/>
          <p:nvPr/>
        </p:nvSpPr>
        <p:spPr>
          <a:xfrm>
            <a:off x="5257800" y="6830008"/>
            <a:ext cx="11430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82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05156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Ø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6.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hai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Nếu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điểm đối xứng với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thì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tọa độ là</a:t>
                </a: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pPr marL="0" lvl="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	</a:t>
                </a:r>
              </a:p>
              <a:p>
                <a:pPr marL="0" lvl="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0515600" cy="10744199"/>
              </a:xfrm>
              <a:prstGeom prst="rect">
                <a:avLst/>
              </a:prstGeom>
              <a:blipFill>
                <a:blip r:embed="rId3"/>
                <a:stretch>
                  <a:fillRect l="-2316" r="-249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TRẮC NGHIỆM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49000" y="2743201"/>
                <a:ext cx="130302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</m:sub>
                        </m:s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𝑵</m:t>
                                  </m:r>
                                </m:sub>
                              </m:sSub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𝑴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𝑷</m:t>
                                  </m:r>
                                </m:sub>
                              </m:sSub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𝑵</m:t>
                                  </m:r>
                                </m:sub>
                              </m:sSub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𝑴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48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62992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𝒑</m:t>
                                    </m:r>
                                  </m:sub>
                                </m:s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𝑷</m:t>
                                    </m:r>
                                  </m:sub>
                                </m:s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0" y="2743201"/>
                <a:ext cx="13030200" cy="10744199"/>
              </a:xfrm>
              <a:prstGeom prst="rect">
                <a:avLst/>
              </a:prstGeom>
              <a:blipFill>
                <a:blip r:embed="rId4"/>
                <a:stretch>
                  <a:fillRect l="-1917" t="-793" r="-205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81A4258A-E182-4A9A-82A8-5D2CF2FF51A3}"/>
              </a:ext>
            </a:extLst>
          </p:cNvPr>
          <p:cNvSpPr/>
          <p:nvPr/>
        </p:nvSpPr>
        <p:spPr>
          <a:xfrm>
            <a:off x="533400" y="7315200"/>
            <a:ext cx="11430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77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nl-NL" sz="4800" b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4.34.</a:t>
                </a:r>
                <a:r>
                  <a:rPr lang="nl-NL" sz="48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bình hành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rằng với mọi điểm </a:t>
                </a:r>
                <a14:m>
                  <m:oMath xmlns:m="http://schemas.openxmlformats.org/officeDocument/2006/math"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𝑴𝑫</m:t>
                        </m:r>
                      </m:e>
                    </m:acc>
                  </m:oMath>
                </a14:m>
                <a:r>
                  <a:rPr lang="nl-NL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t="-850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228600" algn="l"/>
                    <a:tab pos="457200" algn="l"/>
                    <a:tab pos="685800" algn="l"/>
                    <a:tab pos="914400" algn="l"/>
                    <a:tab pos="3657600" algn="l"/>
                    <a:tab pos="3886200" algn="l"/>
                  </a:tabLst>
                </a:pP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228600" algn="l"/>
                    <a:tab pos="457200" algn="l"/>
                    <a:tab pos="685800" algn="l"/>
                    <a:tab pos="914400" algn="l"/>
                    <a:tab pos="3657600" algn="l"/>
                    <a:tab pos="3886200" algn="l"/>
                  </a:tabLst>
                </a:pP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𝑴𝑫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228600" algn="l"/>
                    <a:tab pos="457200" algn="l"/>
                    <a:tab pos="685800" algn="l"/>
                    <a:tab pos="914400" algn="l"/>
                    <a:tab pos="3657600" algn="l"/>
                    <a:tab pos="3886200" algn="l"/>
                  </a:tabLst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𝑴𝑫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𝑴𝑫</m:t>
                        </m:r>
                      </m:e>
                    </m:acc>
                  </m:oMath>
                </a14:m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228600" algn="l"/>
                    <a:tab pos="457200" algn="l"/>
                    <a:tab pos="685800" algn="l"/>
                    <a:tab pos="914400" algn="l"/>
                    <a:tab pos="3657600" algn="l"/>
                    <a:tab pos="3886200" algn="l"/>
                  </a:tabLst>
                </a:pPr>
                <a:r>
                  <a:rPr lang="pt-B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pt-BR" b="1" i="1"/>
                      <m:t>𝑨𝑩𝑪𝑫</m:t>
                    </m:r>
                  </m:oMath>
                </a14:m>
                <a:r>
                  <a:rPr lang="pt-B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hình bình hành nên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228600" algn="l"/>
                    <a:tab pos="457200" algn="l"/>
                    <a:tab pos="685800" algn="l"/>
                    <a:tab pos="914400" algn="l"/>
                    <a:tab pos="3657600" algn="l"/>
                    <a:tab pos="3886200" algn="l"/>
                  </a:tabLst>
                </a:pPr>
                <a:r>
                  <a:rPr lang="pt-B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/>
                        </m:ctrlPr>
                      </m:accPr>
                      <m:e>
                        <m:r>
                          <a:rPr lang="en-US" b="1" i="1"/>
                          <m:t>𝑨𝑩</m:t>
                        </m:r>
                      </m:e>
                    </m:acc>
                    <m:r>
                      <a:rPr lang="en-US" b="1" i="1"/>
                      <m:t>=</m:t>
                    </m:r>
                    <m:acc>
                      <m:accPr>
                        <m:chr m:val="⃗"/>
                        <m:ctrlPr>
                          <a:rPr lang="en-US" b="1" i="1"/>
                        </m:ctrlPr>
                      </m:accPr>
                      <m:e>
                        <m:r>
                          <a:rPr lang="en-US" b="1" i="1"/>
                          <m:t>𝑫𝑪</m:t>
                        </m:r>
                      </m:e>
                    </m:acc>
                    <m:r>
                      <a:rPr lang="en-US" b="1" i="1"/>
                      <m:t>⇒</m:t>
                    </m:r>
                    <m:acc>
                      <m:accPr>
                        <m:chr m:val="⃗"/>
                        <m:ctrlPr>
                          <a:rPr lang="en-US" b="1" i="1"/>
                        </m:ctrlPr>
                      </m:accPr>
                      <m:e>
                        <m:r>
                          <a:rPr lang="en-US" b="1" i="1"/>
                          <m:t>𝑩𝑨</m:t>
                        </m:r>
                      </m:e>
                    </m:acc>
                    <m:r>
                      <a:rPr lang="en-US" b="1" i="1"/>
                      <m:t>+</m:t>
                    </m:r>
                    <m:acc>
                      <m:accPr>
                        <m:chr m:val="⃗"/>
                        <m:ctrlPr>
                          <a:rPr lang="en-US" b="1" i="1"/>
                        </m:ctrlPr>
                      </m:accPr>
                      <m:e>
                        <m:r>
                          <a:rPr lang="en-US" b="1" i="1"/>
                          <m:t>𝑫𝑪</m:t>
                        </m:r>
                      </m:e>
                    </m:acc>
                    <m:r>
                      <a:rPr lang="en-US" b="1" i="1"/>
                      <m:t>=</m:t>
                    </m:r>
                    <m:acc>
                      <m:accPr>
                        <m:chr m:val="⃗"/>
                        <m:ctrlPr>
                          <a:rPr lang="en-US" b="1" i="1"/>
                        </m:ctrlPr>
                      </m:accPr>
                      <m:e>
                        <m:r>
                          <a:rPr lang="en-US" b="1" i="1"/>
                          <m:t>𝑩𝑨</m:t>
                        </m:r>
                      </m:e>
                    </m:acc>
                    <m:r>
                      <a:rPr lang="en-US" b="1" i="1"/>
                      <m:t>+</m:t>
                    </m:r>
                    <m:acc>
                      <m:accPr>
                        <m:chr m:val="⃗"/>
                        <m:ctrlPr>
                          <a:rPr lang="en-US" b="1" i="1"/>
                        </m:ctrlPr>
                      </m:accPr>
                      <m:e>
                        <m:r>
                          <a:rPr lang="en-US" b="1" i="1"/>
                          <m:t>𝑨𝑩</m:t>
                        </m:r>
                      </m:e>
                    </m:acc>
                    <m:r>
                      <a:rPr lang="en-US" b="1" i="1"/>
                      <m:t>=</m:t>
                    </m:r>
                    <m:acc>
                      <m:accPr>
                        <m:chr m:val="⃗"/>
                        <m:ctrlPr>
                          <a:rPr lang="en-US" b="1" i="1"/>
                        </m:ctrlPr>
                      </m:accPr>
                      <m:e>
                        <m:r>
                          <a:rPr lang="en-US" b="1" i="1"/>
                          <m:t>𝟎</m:t>
                        </m:r>
                      </m:e>
                    </m:acc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 algn="just">
                  <a:lnSpc>
                    <a:spcPct val="150000"/>
                  </a:lnSpc>
                  <a:buNone/>
                  <a:tabLst>
                    <a:tab pos="629920" algn="l"/>
                  </a:tabLst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2144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388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Ø"/>
                  <a:tabLst>
                    <a:tab pos="629920" algn="l"/>
                  </a:tabLst>
                </a:pPr>
                <a:r>
                  <a:rPr lang="nl-NL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7. </a:t>
                </a:r>
                <a:r>
                  <a:rPr lang="pt-B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Véc-tơ đối của </a:t>
                </a:r>
              </a:p>
              <a:p>
                <a:pPr marL="0" lvl="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e>
                    </m:d>
                  </m:oMath>
                </a14:m>
                <a:r>
                  <a:rPr lang="pt-B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r>
                  <a:rPr lang="nl-NL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pPr marL="0" lvl="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pt-BR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A.</a:t>
                </a:r>
                <a:r>
                  <a:rPr lang="pt-B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pt-B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 marL="0" lvl="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pt-B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pt-BR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pt-B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e>
                    </m:d>
                  </m:oMath>
                </a14:m>
                <a:r>
                  <a:rPr lang="pt-B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 marL="0" lvl="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pt-B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pt-BR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pt-B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e>
                    </m:d>
                  </m:oMath>
                </a14:m>
                <a:r>
                  <a:rPr lang="pt-B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 marL="0" lvl="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pt-B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pt-BR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pt-B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e>
                    </m:d>
                  </m:oMath>
                </a14:m>
                <a:r>
                  <a:rPr lang="pt-B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TRẮC NGHIỆM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pt-B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Vec-tơ đối của vecto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e>
                    </m:d>
                  </m:oMath>
                </a14:m>
                <a:r>
                  <a:rPr lang="pt-B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e>
                    </m:d>
                  </m:oMath>
                </a14:m>
                <a:r>
                  <a:rPr lang="pt-B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A.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F032BE49-5FE7-4D18-841A-88976B4A58A8}"/>
              </a:ext>
            </a:extLst>
          </p:cNvPr>
          <p:cNvSpPr/>
          <p:nvPr/>
        </p:nvSpPr>
        <p:spPr>
          <a:xfrm>
            <a:off x="609600" y="5181600"/>
            <a:ext cx="11430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48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Ø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8.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hai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tọa độ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thỏa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là</a:t>
                </a: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pPr marL="0" lvl="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 marL="0" lvl="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03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TRẮC NGHIỆM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fr-FR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D.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A17AF41C-7618-4007-8574-E6FA33B9C2D3}"/>
              </a:ext>
            </a:extLst>
          </p:cNvPr>
          <p:cNvSpPr/>
          <p:nvPr/>
        </p:nvSpPr>
        <p:spPr>
          <a:xfrm>
            <a:off x="5486400" y="9753600"/>
            <a:ext cx="1143000" cy="1066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06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Ø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9.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Tìm giá trị của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để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thẳng hàng</a:t>
                </a:r>
              </a:p>
              <a:p>
                <a:pPr marL="0" lvl="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	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	</a:t>
                </a:r>
              </a:p>
              <a:p>
                <a:pPr marL="0" lvl="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	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20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TRẮC NGHIỆM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cùng phương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B.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2144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15A1CA4E-D127-406A-BB5A-10F9C637C45B}"/>
              </a:ext>
            </a:extLst>
          </p:cNvPr>
          <p:cNvSpPr/>
          <p:nvPr/>
        </p:nvSpPr>
        <p:spPr>
          <a:xfrm>
            <a:off x="5257800" y="7315200"/>
            <a:ext cx="11430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03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88392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Wingdings" panose="05000000000000000000" pitchFamily="2" charset="2"/>
                  <a:buChar char="Ø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10.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Toạ độ chân đường phân giác trong của góc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b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b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b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8839200" cy="10744199"/>
              </a:xfrm>
              <a:prstGeom prst="rect">
                <a:avLst/>
              </a:prstGeom>
              <a:blipFill>
                <a:blip r:embed="rId3"/>
                <a:stretch>
                  <a:fillRect l="-2755" r="-172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TRẮC NGHIỆM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72600" y="2743201"/>
                <a:ext cx="147066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TN: Biểu diễn toạ độ các điểm trên mặt phẳng toạ độ, bằng trực quan ta chọn được ngay đáp án B.</a:t>
                </a: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 luận: Gọi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chân đường phân giác trong của góc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trong đoạn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acc>
                  </m:oMath>
                </a14:m>
                <a:endParaRPr lang="en-US" b="1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d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B.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00" y="2743201"/>
                <a:ext cx="14706600" cy="10744199"/>
              </a:xfrm>
              <a:prstGeom prst="rect">
                <a:avLst/>
              </a:prstGeom>
              <a:blipFill>
                <a:blip r:embed="rId4"/>
                <a:stretch>
                  <a:fillRect l="-1698" t="-793" r="-787" b="-368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C71F3C3F-6121-4717-A1DD-18611196DCDB}"/>
              </a:ext>
            </a:extLst>
          </p:cNvPr>
          <p:cNvSpPr/>
          <p:nvPr/>
        </p:nvSpPr>
        <p:spPr>
          <a:xfrm>
            <a:off x="5105400" y="8610600"/>
            <a:ext cx="11430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5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v"/>
                  <a:tabLst>
                    <a:tab pos="629920" algn="l"/>
                  </a:tabLst>
                </a:pPr>
                <a:r>
                  <a:rPr lang="nl-NL" sz="4800" b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4.35.</a:t>
                </a:r>
                <a:r>
                  <a:rPr lang="nl-NL" sz="48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087120" indent="-914400" algn="just">
                  <a:lnSpc>
                    <a:spcPct val="107000"/>
                  </a:lnSpc>
                  <a:spcAft>
                    <a:spcPts val="800"/>
                  </a:spcAft>
                  <a:buAutoNum type="alphaLcPeriod"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tọa độ của các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087120" indent="-914400" algn="just">
                  <a:lnSpc>
                    <a:spcPct val="107000"/>
                  </a:lnSpc>
                  <a:spcAft>
                    <a:spcPts val="800"/>
                  </a:spcAft>
                  <a:buAutoNum type="alphaLcPeriod"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rằng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ba đỉnh của một tam giác vuông. Tính diện tích và chu vi của tam giác đó.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Ta thấy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nên 2 vec-tơ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cùng phương suy ra 3 điểm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thẳng hàng do đó chúng là 3 đỉnh của 1 tam giác.</a:t>
                </a:r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 algn="just">
                  <a:lnSpc>
                    <a:spcPct val="150000"/>
                  </a:lnSpc>
                  <a:buNone/>
                  <a:tabLst>
                    <a:tab pos="629920" algn="l"/>
                  </a:tabLst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 r="-214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766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v"/>
                  <a:tabLst>
                    <a:tab pos="629920" algn="l"/>
                  </a:tabLst>
                </a:pPr>
                <a:r>
                  <a:rPr lang="nl-NL" sz="4800" b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4.35.</a:t>
                </a:r>
                <a:r>
                  <a:rPr lang="nl-NL" sz="48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087120" indent="-914400">
                  <a:lnSpc>
                    <a:spcPct val="107000"/>
                  </a:lnSpc>
                  <a:spcAft>
                    <a:spcPts val="800"/>
                  </a:spcAft>
                  <a:buAutoNum type="alphaLcPeriod"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tọa độ trọng tâm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087120" indent="-914400">
                  <a:lnSpc>
                    <a:spcPct val="107000"/>
                  </a:lnSpc>
                  <a:spcAft>
                    <a:spcPts val="800"/>
                  </a:spcAft>
                  <a:buAutoNum type="alphaLcPeriod"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tọa độ của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tứ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𝑩𝑪𝑨𝑫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hình bình hành.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8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𝑩𝑨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(đvdt)</a:t>
                </a:r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 vi tam giác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</a:t>
                </a:r>
                <a:endParaRPr lang="en-US" sz="4800" b="1" i="1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𝑪𝑨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(đvcv).</a:t>
                </a:r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348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v"/>
                  <a:tabLst>
                    <a:tab pos="629920" algn="l"/>
                  </a:tabLst>
                </a:pPr>
                <a:r>
                  <a:rPr lang="nl-NL" sz="4800" b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4.35.</a:t>
                </a:r>
                <a:r>
                  <a:rPr lang="nl-NL" sz="48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Tìm tọa độ trọng tâm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Tìm tọa độ của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tứ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𝑩𝑪𝑨𝑫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hình bình hành.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trọng tâm của tam giác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𝑪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𝑪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num>
                              <m:den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 r="-92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3406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uiExpand="1" build="p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v"/>
                  <a:tabLst>
                    <a:tab pos="629920" algn="l"/>
                  </a:tabLst>
                </a:pPr>
                <a:r>
                  <a:rPr lang="nl-NL" sz="4800" b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4.35.</a:t>
                </a:r>
                <a:r>
                  <a:rPr lang="nl-NL" sz="48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Tìm tọa độ trọng tâm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Tìm tọa độ của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tứ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𝑩𝑪𝑨𝑫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hình bình hành.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Gọi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8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tam giác nên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 giác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𝑩𝑪𝑨𝑫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 </a:t>
                </a:r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sub>
                            </m:s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𝑫</m:t>
                                </m:r>
                              </m:sub>
                            </m:sSub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sub>
                            </m:s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𝑫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049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v"/>
                  <a:tabLst>
                    <a:tab pos="629920" algn="l"/>
                  </a:tabLst>
                </a:pPr>
                <a:r>
                  <a:rPr lang="nl-NL" sz="4800" b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4.36.</a:t>
                </a:r>
                <a:r>
                  <a:rPr lang="nl-NL" sz="48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𝑫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Tìm tọa độ của vec-tơ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Hãy giải thích vì sao các vec-tơ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phương.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Giả sử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điểm có tọa độ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các vec-tơ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𝑩𝑬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phương.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vec-tơ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𝑩𝑬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𝑩𝑬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 algn="just">
                  <a:lnSpc>
                    <a:spcPct val="150000"/>
                  </a:lnSpc>
                  <a:buNone/>
                  <a:tabLst>
                    <a:tab pos="629920" algn="l"/>
                  </a:tabLst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1716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5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v"/>
                  <a:tabLst>
                    <a:tab pos="629920" algn="l"/>
                  </a:tabLst>
                </a:pPr>
                <a:r>
                  <a:rPr lang="nl-NL" sz="4800" b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4.36.</a:t>
                </a:r>
                <a:r>
                  <a:rPr lang="nl-NL" sz="48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𝑫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Giả sử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điểm có tọa độ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các vec-tơ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𝑩𝑬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phương.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vừa tìm được, hãy biểu thị vec-tơ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𝑨𝑬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các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Khi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sử tồn tại bộ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𝑨𝑬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𝒏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𝑨𝑬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520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uiExpand="1" build="p"/>
      <p:bldP spid="4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4949</TotalTime>
  <Words>3442</Words>
  <PresentationFormat>Custom</PresentationFormat>
  <Paragraphs>345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Yu Gothic UI Semilight</vt:lpstr>
      <vt:lpstr>Arial</vt:lpstr>
      <vt:lpstr>Bahnschrift Condensed</vt:lpstr>
      <vt:lpstr>Calibri</vt:lpstr>
      <vt:lpstr>Cambria Math</vt:lpstr>
      <vt:lpstr>Tahoma</vt:lpstr>
      <vt:lpstr>Times New Roman</vt:lpstr>
      <vt:lpstr>Tomaho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2022-05-04T15:40:02Z</dcterms:modified>
</cp:coreProperties>
</file>