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335" r:id="rId2"/>
    <p:sldId id="256" r:id="rId3"/>
    <p:sldId id="257" r:id="rId4"/>
    <p:sldId id="258" r:id="rId5"/>
    <p:sldId id="260" r:id="rId6"/>
    <p:sldId id="261" r:id="rId7"/>
    <p:sldId id="263" r:id="rId8"/>
    <p:sldId id="352" r:id="rId9"/>
    <p:sldId id="264" r:id="rId10"/>
    <p:sldId id="265" r:id="rId11"/>
    <p:sldId id="266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47" r:id="rId22"/>
    <p:sldId id="344" r:id="rId23"/>
    <p:sldId id="345" r:id="rId24"/>
    <p:sldId id="339" r:id="rId25"/>
    <p:sldId id="343" r:id="rId26"/>
    <p:sldId id="282" r:id="rId27"/>
    <p:sldId id="281" r:id="rId28"/>
    <p:sldId id="278" r:id="rId29"/>
    <p:sldId id="285" r:id="rId30"/>
    <p:sldId id="286" r:id="rId31"/>
    <p:sldId id="340" r:id="rId32"/>
    <p:sldId id="341" r:id="rId33"/>
    <p:sldId id="342" r:id="rId34"/>
    <p:sldId id="346" r:id="rId35"/>
    <p:sldId id="348" r:id="rId36"/>
    <p:sldId id="349" r:id="rId37"/>
    <p:sldId id="351" r:id="rId38"/>
    <p:sldId id="350" r:id="rId39"/>
    <p:sldId id="315" r:id="rId40"/>
    <p:sldId id="303" r:id="rId41"/>
    <p:sldId id="304" r:id="rId42"/>
    <p:sldId id="318" r:id="rId43"/>
    <p:sldId id="319" r:id="rId44"/>
    <p:sldId id="314" r:id="rId45"/>
    <p:sldId id="320" r:id="rId46"/>
    <p:sldId id="323" r:id="rId47"/>
    <p:sldId id="324" r:id="rId48"/>
    <p:sldId id="325" r:id="rId49"/>
    <p:sldId id="326" r:id="rId50"/>
    <p:sldId id="327" r:id="rId51"/>
    <p:sldId id="328" r:id="rId52"/>
    <p:sldId id="353" r:id="rId53"/>
    <p:sldId id="330" r:id="rId54"/>
    <p:sldId id="331" r:id="rId55"/>
    <p:sldId id="310" r:id="rId56"/>
    <p:sldId id="309" r:id="rId57"/>
    <p:sldId id="333" r:id="rId58"/>
    <p:sldId id="334" r:id="rId59"/>
    <p:sldId id="332" r:id="rId60"/>
    <p:sldId id="259" r:id="rId61"/>
    <p:sldId id="338" r:id="rId62"/>
    <p:sldId id="337" r:id="rId63"/>
    <p:sldId id="316" r:id="rId64"/>
    <p:sldId id="317" r:id="rId65"/>
  </p:sldIdLst>
  <p:sldSz cx="9144000" cy="6858000" type="screen4x3"/>
  <p:notesSz cx="6858000" cy="9144000"/>
  <p:embeddedFontLst>
    <p:embeddedFont>
      <p:font typeface="#9Slide03 Arima Madurai ExtraBo" panose="00000900000000000000" pitchFamily="2" charset="0"/>
      <p:bold r:id="rId67"/>
    </p:embeddedFont>
    <p:embeddedFont>
      <p:font typeface="#9Slide05 SVNUT Triumph" panose="00000500000000000000" pitchFamily="2" charset="0"/>
      <p: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542B7-3697-4B02-AAA5-04F6F53D23B6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F4731-008D-4241-B660-5FD14A848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5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2DEBFB-F75F-46C0-B7B3-C476A096E573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 New Rom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F4731-008D-4241-B660-5FD14A8486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5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F4731-008D-4241-B660-5FD14A84869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Thân Thị Diệp Nga- TDM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19723A9-B5DC-4F61-B622-68F46B010058}" type="slidenum">
              <a:rPr lang="en-US" smtClean="0"/>
              <a:pPr eaLnBrk="1" hangingPunct="1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F4731-008D-4241-B660-5FD14A84869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8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6DD9-8270-40CF-8911-07A5091F39E0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37668-79F7-4479-99FA-229A245873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Dia%20phuong\Quang%20Nam%20yeu%20thuong%20-%20Phi%20thuy%20Hanh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7.xml"/><Relationship Id="rId4" Type="http://schemas.openxmlformats.org/officeDocument/2006/relationships/slide" Target="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Quang Nam yeu thuong - Phi thuy Ha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057400" y="5257800"/>
            <a:ext cx="5311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GV: Phạm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Lệ</a:t>
            </a:r>
          </a:p>
        </p:txBody>
      </p:sp>
      <p:pic>
        <p:nvPicPr>
          <p:cNvPr id="40966" name="Picture 6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6553200"/>
            <a:ext cx="3344862" cy="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857375" y="928688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b="1">
                <a:sym typeface="Wingdings" pitchFamily="2" charset="2"/>
              </a:rPr>
              <a:t></a:t>
            </a:r>
            <a:r>
              <a:rPr lang="en-GB" sz="2400" b="1">
                <a:latin typeface="VNI-Times" pitchFamily="2" charset="0"/>
                <a:sym typeface="Wingdings" pitchFamily="2" charset="2"/>
              </a:rPr>
              <a:t></a:t>
            </a:r>
            <a:r>
              <a:rPr lang="en-GB" b="1">
                <a:sym typeface="Wingdings" pitchFamily="2" charset="2"/>
              </a:rPr>
              <a:t></a:t>
            </a:r>
            <a:endParaRPr lang="en-US" b="1">
              <a:sym typeface="Wingdings" pitchFamily="2" charset="2"/>
            </a:endParaRPr>
          </a:p>
        </p:txBody>
      </p:sp>
      <p:pic>
        <p:nvPicPr>
          <p:cNvPr id="27655" name="Picture 8" descr="FIREW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6530" flipH="1">
            <a:off x="92075" y="320675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FloralCorner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525" y="5078413"/>
            <a:ext cx="16922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0" descr="FloralCorner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5103813"/>
            <a:ext cx="16922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1" descr="FloralCorner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92075" y="136525"/>
            <a:ext cx="16922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2" descr="FloralCorner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51725" y="136525"/>
            <a:ext cx="16922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3" descr="FIREW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211" flipH="1">
            <a:off x="5121275" y="3703638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1371600" y="228600"/>
            <a:ext cx="624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NĂM HỌC: 2020- 2021</a:t>
            </a:r>
          </a:p>
        </p:txBody>
      </p:sp>
      <p:sp>
        <p:nvSpPr>
          <p:cNvPr id="27662" name="WordArt 16"/>
          <p:cNvSpPr>
            <a:spLocks noChangeArrowheads="1" noChangeShapeType="1" noTextEdit="1"/>
          </p:cNvSpPr>
          <p:nvPr/>
        </p:nvSpPr>
        <p:spPr bwMode="auto">
          <a:xfrm>
            <a:off x="714375" y="1714500"/>
            <a:ext cx="7620000" cy="3195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6350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SINH HỌC 11</a:t>
            </a:r>
          </a:p>
          <a:p>
            <a:pPr algn="ctr"/>
            <a:r>
              <a:rPr lang="vi-VN" sz="3600" b="1" kern="10" dirty="0">
                <a:ln w="6350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CƠ BẢN</a:t>
            </a:r>
            <a:endParaRPr lang="en-US" sz="3600" b="1" kern="10" dirty="0">
              <a:ln w="6350">
                <a:solidFill>
                  <a:srgbClr val="003366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43028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3"/>
                </p:tgtEl>
              </p:cMediaNode>
            </p:audio>
          </p:childTnLst>
        </p:cTn>
      </p:par>
    </p:tnLst>
    <p:bldLst>
      <p:bldP spid="409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15430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9" descr="801FernLifeCy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30011"/>
            <a:ext cx="4606953" cy="49611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984382" y="1182232"/>
            <a:ext cx="1568818" cy="49416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</a:rPr>
              <a:t> (n)</a:t>
            </a: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2819400" y="457200"/>
            <a:ext cx="1592036" cy="4735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Túi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6039530" y="3499667"/>
            <a:ext cx="1923710" cy="12302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tản</a:t>
            </a:r>
            <a:br>
              <a:rPr lang="en-US" sz="2400" dirty="0">
                <a:latin typeface="Times New Roman" pitchFamily="18" charset="0"/>
              </a:rPr>
            </a:br>
            <a:r>
              <a:rPr lang="en-US" sz="2400" dirty="0">
                <a:latin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</a:rPr>
              <a:t>)  (n)</a:t>
            </a:r>
          </a:p>
        </p:txBody>
      </p:sp>
      <p:sp>
        <p:nvSpPr>
          <p:cNvPr id="47" name="Line 30"/>
          <p:cNvSpPr>
            <a:spLocks noChangeShapeType="1"/>
          </p:cNvSpPr>
          <p:nvPr/>
        </p:nvSpPr>
        <p:spPr bwMode="auto">
          <a:xfrm>
            <a:off x="2571878" y="5451459"/>
            <a:ext cx="0" cy="3397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31"/>
          <p:cNvSpPr>
            <a:spLocks noChangeShapeType="1"/>
          </p:cNvSpPr>
          <p:nvPr/>
        </p:nvSpPr>
        <p:spPr bwMode="auto">
          <a:xfrm>
            <a:off x="2571878" y="5791200"/>
            <a:ext cx="24610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5032900" y="5451459"/>
            <a:ext cx="0" cy="3397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571878" y="5791200"/>
            <a:ext cx="2587058" cy="897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hữu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tính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5322450" y="6003109"/>
            <a:ext cx="3820886" cy="47357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SINH SẢN Ở DƯƠNG XỈ</a:t>
            </a:r>
          </a:p>
        </p:txBody>
      </p:sp>
      <p:sp>
        <p:nvSpPr>
          <p:cNvPr id="52" name="Line 33"/>
          <p:cNvSpPr>
            <a:spLocks noChangeShapeType="1"/>
          </p:cNvSpPr>
          <p:nvPr/>
        </p:nvSpPr>
        <p:spPr bwMode="auto">
          <a:xfrm flipV="1">
            <a:off x="5843587" y="1138094"/>
            <a:ext cx="785813" cy="1573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Line 34"/>
          <p:cNvSpPr>
            <a:spLocks noChangeShapeType="1"/>
          </p:cNvSpPr>
          <p:nvPr/>
        </p:nvSpPr>
        <p:spPr bwMode="auto">
          <a:xfrm>
            <a:off x="6629400" y="1143000"/>
            <a:ext cx="509587" cy="22147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35"/>
          <p:cNvSpPr>
            <a:spLocks noChangeShapeType="1"/>
          </p:cNvSpPr>
          <p:nvPr/>
        </p:nvSpPr>
        <p:spPr bwMode="auto">
          <a:xfrm flipV="1">
            <a:off x="6248400" y="3352800"/>
            <a:ext cx="907596" cy="2622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Text Box 36"/>
          <p:cNvSpPr txBox="1">
            <a:spLocks noChangeArrowheads="1"/>
          </p:cNvSpPr>
          <p:nvPr/>
        </p:nvSpPr>
        <p:spPr bwMode="auto">
          <a:xfrm>
            <a:off x="6908346" y="1812422"/>
            <a:ext cx="2388054" cy="4735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81000" y="1192291"/>
            <a:ext cx="1194027" cy="19886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</a:rPr>
              <a:t> (TGT) (2n)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4635044"/>
            <a:ext cx="9067800" cy="181588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FF"/>
              </a:gs>
            </a:gsLst>
            <a:lin ang="18900000" scaled="1"/>
          </a:gradFill>
          <a:ln w="317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pic>
        <p:nvPicPr>
          <p:cNvPr id="6" name="Picture 5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194349"/>
            <a:ext cx="1584325" cy="13716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55563"/>
            <a:ext cx="5057775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7" descr="bryophyllum_daigremontianum3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0" name="Picture 8" descr="H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352800"/>
            <a:ext cx="3733800" cy="3505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2041" name="AutoShape 9"/>
          <p:cNvSpPr>
            <a:spLocks noChangeArrowheads="1"/>
          </p:cNvSpPr>
          <p:nvPr/>
        </p:nvSpPr>
        <p:spPr bwMode="auto">
          <a:xfrm>
            <a:off x="2057400" y="2438400"/>
            <a:ext cx="4114800" cy="1752600"/>
          </a:xfrm>
          <a:prstGeom prst="wedgeRoundRectCallout">
            <a:avLst>
              <a:gd name="adj1" fmla="val -22435"/>
              <a:gd name="adj2" fmla="val 7025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1" grpId="0" animBg="1"/>
      <p:bldP spid="1720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8600" y="7620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Sinh sản sinh dưỡ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8600" y="685800"/>
            <a:ext cx="86106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 eaLnBrk="0" hangingPunct="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3" descr="Khoai lang b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4648200" cy="441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3" descr="PHOTO1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76400"/>
            <a:ext cx="4495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6200" y="6106180"/>
            <a:ext cx="44958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648200" y="6096000"/>
            <a:ext cx="44958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143000" y="228600"/>
            <a:ext cx="6858000" cy="954107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vi-V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 sản sinh dưỡ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eaLnBrk="0" hangingPunct="0"/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205495" y="1447800"/>
            <a:ext cx="6733010" cy="4876800"/>
            <a:chOff x="1080" y="144"/>
            <a:chExt cx="3336" cy="3648"/>
          </a:xfrm>
        </p:grpSpPr>
        <p:pic>
          <p:nvPicPr>
            <p:cNvPr id="9" name="Picture 8" descr="Picture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4" y="144"/>
              <a:ext cx="3312" cy="172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9" descr="91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0" y="1975"/>
              <a:ext cx="3336" cy="1817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H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86400" cy="624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8" descr="Potato_Khoait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0"/>
            <a:ext cx="3657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625858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" y="581156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4" descr="20714127_images1345671_cog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Rau má %20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4495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1" descr="sinh san vo tinh"/>
          <p:cNvSpPr>
            <a:spLocks noChangeArrowheads="1"/>
          </p:cNvSpPr>
          <p:nvPr/>
        </p:nvSpPr>
        <p:spPr bwMode="auto">
          <a:xfrm>
            <a:off x="4495800" y="152400"/>
            <a:ext cx="4648200" cy="56388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0" y="594360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91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447" y="607317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otato_Khoait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2362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20714127_images1345671_cog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0"/>
            <a:ext cx="228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au má %20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13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0"/>
            <a:ext cx="228600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6200" y="4353580"/>
            <a:ext cx="8915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47181" y="3657600"/>
            <a:ext cx="8915400" cy="3108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 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lang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4880148"/>
            <a:ext cx="1784958" cy="174925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Time New Rom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 New Rome"/>
            </a:endParaRPr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066800" y="1371600"/>
            <a:ext cx="7239000" cy="1524000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 New Rome"/>
              </a:rPr>
              <a:t>CHƯƠNG IV: SINH SẢN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828800" y="2743200"/>
            <a:ext cx="57912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FF33"/>
              </a:gs>
              <a:gs pos="100000">
                <a:srgbClr val="99FF33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latin typeface="Time New Rome"/>
              </a:rPr>
              <a:t>A: SINH SẢN Ở THỰC VẬT</a:t>
            </a: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28600" y="3429000"/>
            <a:ext cx="8686800" cy="17526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i="1" dirty="0" err="1">
                <a:latin typeface="Time New Rome"/>
              </a:rPr>
              <a:t>Bài</a:t>
            </a:r>
            <a:r>
              <a:rPr lang="en-US" sz="3600" b="1" i="1" dirty="0">
                <a:latin typeface="Time New Rome"/>
              </a:rPr>
              <a:t> 41</a:t>
            </a:r>
          </a:p>
          <a:p>
            <a:pPr algn="ctr"/>
            <a:r>
              <a:rPr lang="en-US" sz="3600" dirty="0">
                <a:latin typeface="Time New Rome"/>
              </a:rPr>
              <a:t> </a:t>
            </a:r>
            <a:r>
              <a:rPr lang="en-US" sz="3600" b="1" dirty="0" err="1">
                <a:latin typeface="Time New Rome"/>
              </a:rPr>
              <a:t>Sinh</a:t>
            </a:r>
            <a:r>
              <a:rPr lang="en-US" sz="3600" b="1" dirty="0">
                <a:latin typeface="Time New Rome"/>
              </a:rPr>
              <a:t> </a:t>
            </a:r>
            <a:r>
              <a:rPr lang="en-US" sz="3600" b="1" dirty="0" err="1">
                <a:latin typeface="Time New Rome"/>
              </a:rPr>
              <a:t>sản</a:t>
            </a:r>
            <a:r>
              <a:rPr lang="en-US" sz="3600" b="1" dirty="0">
                <a:latin typeface="Time New Rome"/>
              </a:rPr>
              <a:t> </a:t>
            </a:r>
            <a:r>
              <a:rPr lang="en-US" sz="3600" b="1" dirty="0" err="1">
                <a:latin typeface="Time New Rome"/>
              </a:rPr>
              <a:t>vô</a:t>
            </a:r>
            <a:r>
              <a:rPr lang="en-US" sz="3600" b="1" dirty="0">
                <a:latin typeface="Time New Rome"/>
              </a:rPr>
              <a:t> </a:t>
            </a:r>
            <a:r>
              <a:rPr lang="en-US" sz="3600" b="1" dirty="0" err="1">
                <a:latin typeface="Time New Rome"/>
              </a:rPr>
              <a:t>tính</a:t>
            </a:r>
            <a:r>
              <a:rPr lang="en-US" sz="3600" b="1" dirty="0">
                <a:latin typeface="Time New Rome"/>
              </a:rPr>
              <a:t> ở </a:t>
            </a:r>
            <a:r>
              <a:rPr lang="en-US" sz="3600" b="1" dirty="0" err="1">
                <a:latin typeface="Time New Rome"/>
              </a:rPr>
              <a:t>thực</a:t>
            </a:r>
            <a:r>
              <a:rPr lang="en-US" sz="3600" b="1" dirty="0">
                <a:latin typeface="Time New Rome"/>
              </a:rPr>
              <a:t> </a:t>
            </a:r>
            <a:r>
              <a:rPr lang="en-US" sz="3600" b="1" dirty="0" err="1">
                <a:latin typeface="Time New Rome"/>
              </a:rPr>
              <a:t>vật</a:t>
            </a:r>
            <a:endParaRPr lang="en-US" sz="3600" b="1" dirty="0">
              <a:latin typeface="Time New Ro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vi-V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 sản sinh dưỡ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PHOTO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33400"/>
            <a:ext cx="4724400" cy="4953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2" descr="Từ một cây bưởi, ông Lê Đức Giáp ở xóm Bãi (xã Cao Viên, Thanh Oai, Hà Nội) đã lai ghép tạo ra cây ngũ quả rất đặc biệt, thu hút khách đến mua làm quà dịp Tế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441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400" y="5473005"/>
            <a:ext cx="8763000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 sản sinh dưỡ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b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754407"/>
              </p:ext>
            </p:extLst>
          </p:nvPr>
        </p:nvGraphicFramePr>
        <p:xfrm>
          <a:off x="457200" y="1600200"/>
          <a:ext cx="7848600" cy="3276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52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1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endParaRPr lang="en-US" sz="2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Giâm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chiết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01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Nuôi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cấy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mô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52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0" y="533400"/>
            <a:ext cx="9144000" cy="5181600"/>
            <a:chOff x="0" y="533400"/>
            <a:chExt cx="9144000" cy="51816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33400"/>
              <a:ext cx="9144000" cy="518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91022" y="533400"/>
              <a:ext cx="2819400" cy="52322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Ghép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chồi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600200" y="6172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5838388"/>
            <a:ext cx="1371600" cy="83026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Rạch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gốc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endParaRPr lang="en-US" sz="24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57400" y="5838389"/>
            <a:ext cx="1600200" cy="83026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Cắt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lấy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mắt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endParaRPr lang="en-US" sz="24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flipV="1">
            <a:off x="3657600" y="6172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91000" y="5838390"/>
            <a:ext cx="2057400" cy="8302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Luồn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mắt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vết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rạch</a:t>
            </a:r>
            <a:endParaRPr lang="en-US" sz="24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324600" y="6172200"/>
            <a:ext cx="457200" cy="1524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781800" y="5875338"/>
            <a:ext cx="2286000" cy="830262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Buộc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mắt</a:t>
            </a:r>
            <a:r>
              <a:rPr lang="en-US" sz="2400" i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endParaRPr lang="en-US" sz="2400" i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152400"/>
            <a:ext cx="2819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cành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Pi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3999" cy="5334000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6200" y="5791200"/>
            <a:ext cx="32004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4419600" y="5827693"/>
            <a:ext cx="472440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59711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60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79502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20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dmin\Desktop\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7467600" cy="3962400"/>
          </a:xfrm>
          <a:prstGeom prst="rect">
            <a:avLst/>
          </a:prstGeom>
          <a:noFill/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4724400"/>
            <a:ext cx="9144000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152400"/>
            <a:ext cx="6633547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(*)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untitle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046884"/>
            <a:ext cx="8763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2400" y="838200"/>
            <a:ext cx="8839200" cy="1384995"/>
          </a:xfrm>
          <a:prstGeom prst="rect">
            <a:avLst/>
          </a:prstGeom>
          <a:gradFill>
            <a:gsLst>
              <a:gs pos="63730">
                <a:schemeClr val="accent1">
                  <a:lumMod val="20000"/>
                  <a:lumOff val="80000"/>
                </a:schemeClr>
              </a:gs>
              <a:gs pos="0">
                <a:schemeClr val="accent1">
                  <a:tint val="50000"/>
                  <a:satMod val="300000"/>
                </a:schemeClr>
              </a:gs>
              <a:gs pos="64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endParaRPr lang="vi-VN" sz="28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5909340"/>
            <a:ext cx="8839200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590800"/>
            <a:ext cx="8839200" cy="2893100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khoa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600" i="1" spc="-6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spc="-6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Ứng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sạch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phục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quý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giảm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mặt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</a:t>
            </a:r>
            <a:endParaRPr lang="en-US" sz="2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90600"/>
            <a:ext cx="914400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 đời sống thực vật: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cây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tính trạng tốt của cây mẹ, phát triển nhanh khi gặp điều kiện thuận lợi.</a:t>
            </a: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3200400"/>
            <a:ext cx="9144000" cy="3939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 nông nghiệp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Duy trì các tính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có lợi cho con người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Nhân nhanh giống cây cần thiết trong thời gian ngắn 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Tạo được giống cây sạch bệnh…</a:t>
            </a:r>
          </a:p>
          <a:p>
            <a:pPr>
              <a:spcBef>
                <a:spcPct val="50000"/>
              </a:spcBef>
              <a:buFont typeface="Wingdings" pitchFamily="2" charset="2"/>
              <a:buChar char="à"/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lại hiệu quả kinh tế cao, giá thành hạ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723900" y="1371600"/>
            <a:ext cx="7696200" cy="3276600"/>
          </a:xfrm>
          <a:prstGeom prst="cloudCallout">
            <a:avLst>
              <a:gd name="adj1" fmla="val 29921"/>
              <a:gd name="adj2" fmla="val 5535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2241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I. KHÁI NIỆM CHUNG VỀ SINH SẢN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5801" y="857250"/>
            <a:ext cx="7391399" cy="971550"/>
          </a:xfrm>
          <a:prstGeom prst="rect">
            <a:avLst/>
          </a:prstGeom>
          <a:noFill/>
          <a:ln w="25400" cap="rnd">
            <a:noFill/>
            <a:prstDash val="sysDot"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5999"/>
            <a:ext cx="4495800" cy="4419601"/>
          </a:xfrm>
          <a:prstGeom prst="rect">
            <a:avLst/>
          </a:prstGeom>
        </p:spPr>
      </p:pic>
      <p:pic>
        <p:nvPicPr>
          <p:cNvPr id="11" name="Picture 3" descr="C:\Users\Admin\Desktop\Pictur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209799"/>
            <a:ext cx="4038600" cy="4495801"/>
          </a:xfrm>
          <a:prstGeom prst="rect">
            <a:avLst/>
          </a:prstGeom>
          <a:noFill/>
        </p:spPr>
      </p:pic>
      <p:sp>
        <p:nvSpPr>
          <p:cNvPr id="6" name="Cloud Callout 5"/>
          <p:cNvSpPr/>
          <p:nvPr/>
        </p:nvSpPr>
        <p:spPr>
          <a:xfrm>
            <a:off x="2209800" y="685800"/>
            <a:ext cx="5181600" cy="13693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047048"/>
            <a:ext cx="9144000" cy="7817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1.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3400" y="1915180"/>
            <a:ext cx="601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33400" y="2266248"/>
            <a:ext cx="86106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33400" y="2811677"/>
            <a:ext cx="7086600" cy="69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33400" y="3268877"/>
            <a:ext cx="3886200" cy="69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457200" y="2362200"/>
            <a:ext cx="533400" cy="685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387406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17170" algn="l"/>
                <a:tab pos="3112770" algn="l"/>
              </a:tabLst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971040" y="4655829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45640" y="4993026"/>
            <a:ext cx="2438400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945640" y="5422656"/>
            <a:ext cx="2895600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971040" y="5897840"/>
            <a:ext cx="2895600" cy="66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endParaRPr lang="en-US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887220" y="4572000"/>
            <a:ext cx="533400" cy="685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52400" y="186638"/>
            <a:ext cx="2209800" cy="6935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7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066800" y="533400"/>
            <a:ext cx="2819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chồi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95400" y="235514"/>
            <a:ext cx="28194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cành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Pi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3999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90800" y="1371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438400" y="1143000"/>
            <a:ext cx="2057400" cy="597932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438400" y="1804792"/>
            <a:ext cx="1524000" cy="3810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33600" y="4843397"/>
            <a:ext cx="1676400" cy="533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209800" y="473116"/>
            <a:ext cx="27432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Chiết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cành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1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1923" y="2267077"/>
            <a:ext cx="1871025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cành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PHOTO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33400"/>
            <a:ext cx="5943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67000" y="4800600"/>
            <a:ext cx="59436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5720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334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532356"/>
            <a:ext cx="4038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0800" y="990600"/>
            <a:ext cx="2209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62600" y="5626387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55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 DẪN HỌC TẬP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42: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7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WMPA316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295400" y="1905000"/>
            <a:ext cx="6769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</a:pPr>
            <a:endParaRPr lang="en-US" sz="5400" i="1" dirty="0">
              <a:solidFill>
                <a:srgbClr val="66FF33"/>
              </a:solidFill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TỐT!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0420" name="Picture 5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581400"/>
            <a:ext cx="23193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ani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08" y="4356100"/>
            <a:ext cx="1301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ani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13017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ani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00213"/>
            <a:ext cx="8763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0" descr="tommy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636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1" descr="tommy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04788"/>
            <a:ext cx="9350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2" descr="ani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57788"/>
            <a:ext cx="8763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WMPA316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34165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275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3906"/>
                </p:tgtEl>
              </p:cMediaNode>
            </p:audio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3907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76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auto">
          <a:xfrm>
            <a:off x="800100" y="1317625"/>
            <a:ext cx="7943850" cy="3025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00"/>
                    </a:gs>
                    <a:gs pos="100000">
                      <a:srgbClr val="471700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BÀI 42</a:t>
            </a:r>
          </a:p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00"/>
                    </a:gs>
                    <a:gs pos="100000">
                      <a:srgbClr val="471700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SINH SẢN HỮU TÍNH Ở THỰC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977D74A-DCEA-4977-A700-8E1375EC1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462" y="2948781"/>
            <a:ext cx="2505075" cy="1828800"/>
          </a:xfrm>
        </p:spPr>
      </p:pic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228600" y="990600"/>
            <a:ext cx="4724400" cy="5334000"/>
            <a:chOff x="-228600" y="990600"/>
            <a:chExt cx="4724400" cy="5334000"/>
          </a:xfrm>
        </p:grpSpPr>
        <p:pic>
          <p:nvPicPr>
            <p:cNvPr id="10" name="Picture 9" descr="imag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0200"/>
              <a:ext cx="4495800" cy="4724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228600" y="990600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vô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</p:txBody>
        </p:sp>
      </p:grpSp>
      <p:sp>
        <p:nvSpPr>
          <p:cNvPr id="14" name="Bent Arrow 13"/>
          <p:cNvSpPr/>
          <p:nvPr/>
        </p:nvSpPr>
        <p:spPr>
          <a:xfrm rot="5400000">
            <a:off x="5029408" y="-990808"/>
            <a:ext cx="487264" cy="3535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-Up Arrow 14"/>
          <p:cNvSpPr/>
          <p:nvPr/>
        </p:nvSpPr>
        <p:spPr>
          <a:xfrm rot="10800000">
            <a:off x="1435608" y="533401"/>
            <a:ext cx="2069592" cy="5029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5400000">
            <a:off x="4107180" y="190500"/>
            <a:ext cx="274320" cy="350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80583A-A547-415D-9BB5-59C8387F8AC7}"/>
              </a:ext>
            </a:extLst>
          </p:cNvPr>
          <p:cNvGrpSpPr/>
          <p:nvPr/>
        </p:nvGrpSpPr>
        <p:grpSpPr>
          <a:xfrm>
            <a:off x="4876800" y="1072495"/>
            <a:ext cx="4038600" cy="5252104"/>
            <a:chOff x="4876800" y="1072495"/>
            <a:chExt cx="4038600" cy="52521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092980-3DD6-40A1-AFF6-7483EA44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1600200"/>
              <a:ext cx="3962400" cy="47243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28D6B5-D8D7-4C5A-BC07-47FB1ACD2013}"/>
                </a:ext>
              </a:extLst>
            </p:cNvPr>
            <p:cNvSpPr txBox="1"/>
            <p:nvPr/>
          </p:nvSpPr>
          <p:spPr>
            <a:xfrm>
              <a:off x="4876800" y="1072495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hữu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3605256"/>
            <a:ext cx="18633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đực</a:t>
            </a:r>
            <a:r>
              <a:rPr lang="en-US" sz="2400" b="1" dirty="0">
                <a:latin typeface="Times New Roman" pitchFamily="18" charset="0"/>
              </a:rPr>
              <a:t> (n)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0" y="4038600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cái</a:t>
            </a:r>
            <a:r>
              <a:rPr lang="en-US" sz="2400" b="1" dirty="0">
                <a:latin typeface="Times New Roman" pitchFamily="18" charset="0"/>
              </a:rPr>
              <a:t> (n)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505200" y="3352800"/>
            <a:ext cx="457200" cy="596630"/>
            <a:chOff x="2605" y="4019"/>
            <a:chExt cx="192" cy="288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605" y="4019"/>
              <a:ext cx="192" cy="288"/>
              <a:chOff x="1536" y="768"/>
              <a:chExt cx="1824" cy="2472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>
                <a:off x="1536" y="768"/>
                <a:ext cx="1824" cy="2472"/>
                <a:chOff x="1536" y="768"/>
                <a:chExt cx="1824" cy="2472"/>
              </a:xfrm>
            </p:grpSpPr>
            <p:sp>
              <p:nvSpPr>
                <p:cNvPr id="17" name="Freeform 10"/>
                <p:cNvSpPr>
                  <a:spLocks/>
                </p:cNvSpPr>
                <p:nvPr/>
              </p:nvSpPr>
              <p:spPr bwMode="auto">
                <a:xfrm>
                  <a:off x="1536" y="768"/>
                  <a:ext cx="912" cy="24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336"/>
                    </a:cxn>
                    <a:cxn ang="0">
                      <a:pos x="240" y="864"/>
                    </a:cxn>
                    <a:cxn ang="0">
                      <a:pos x="48" y="1488"/>
                    </a:cxn>
                    <a:cxn ang="0">
                      <a:pos x="96" y="2016"/>
                    </a:cxn>
                    <a:cxn ang="0">
                      <a:pos x="624" y="2400"/>
                    </a:cxn>
                    <a:cxn ang="0">
                      <a:pos x="912" y="2448"/>
                    </a:cxn>
                  </a:cxnLst>
                  <a:rect l="0" t="0" r="r" b="b"/>
                  <a:pathLst>
                    <a:path w="912" h="2472">
                      <a:moveTo>
                        <a:pt x="0" y="0"/>
                      </a:moveTo>
                      <a:cubicBezTo>
                        <a:pt x="124" y="96"/>
                        <a:pt x="248" y="192"/>
                        <a:pt x="288" y="336"/>
                      </a:cubicBezTo>
                      <a:cubicBezTo>
                        <a:pt x="328" y="480"/>
                        <a:pt x="280" y="672"/>
                        <a:pt x="240" y="864"/>
                      </a:cubicBezTo>
                      <a:cubicBezTo>
                        <a:pt x="200" y="1056"/>
                        <a:pt x="72" y="1296"/>
                        <a:pt x="48" y="1488"/>
                      </a:cubicBezTo>
                      <a:cubicBezTo>
                        <a:pt x="24" y="1680"/>
                        <a:pt x="0" y="1864"/>
                        <a:pt x="96" y="2016"/>
                      </a:cubicBezTo>
                      <a:cubicBezTo>
                        <a:pt x="192" y="2168"/>
                        <a:pt x="488" y="2328"/>
                        <a:pt x="624" y="2400"/>
                      </a:cubicBezTo>
                      <a:cubicBezTo>
                        <a:pt x="760" y="2472"/>
                        <a:pt x="864" y="2432"/>
                        <a:pt x="912" y="244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Freeform 11"/>
                <p:cNvSpPr>
                  <a:spLocks/>
                </p:cNvSpPr>
                <p:nvPr/>
              </p:nvSpPr>
              <p:spPr bwMode="auto">
                <a:xfrm flipH="1">
                  <a:off x="2448" y="768"/>
                  <a:ext cx="912" cy="24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336"/>
                    </a:cxn>
                    <a:cxn ang="0">
                      <a:pos x="240" y="864"/>
                    </a:cxn>
                    <a:cxn ang="0">
                      <a:pos x="48" y="1488"/>
                    </a:cxn>
                    <a:cxn ang="0">
                      <a:pos x="96" y="2016"/>
                    </a:cxn>
                    <a:cxn ang="0">
                      <a:pos x="624" y="2400"/>
                    </a:cxn>
                    <a:cxn ang="0">
                      <a:pos x="912" y="2448"/>
                    </a:cxn>
                  </a:cxnLst>
                  <a:rect l="0" t="0" r="r" b="b"/>
                  <a:pathLst>
                    <a:path w="912" h="2472">
                      <a:moveTo>
                        <a:pt x="0" y="0"/>
                      </a:moveTo>
                      <a:cubicBezTo>
                        <a:pt x="124" y="96"/>
                        <a:pt x="248" y="192"/>
                        <a:pt x="288" y="336"/>
                      </a:cubicBezTo>
                      <a:cubicBezTo>
                        <a:pt x="328" y="480"/>
                        <a:pt x="280" y="672"/>
                        <a:pt x="240" y="864"/>
                      </a:cubicBezTo>
                      <a:cubicBezTo>
                        <a:pt x="200" y="1056"/>
                        <a:pt x="72" y="1296"/>
                        <a:pt x="48" y="1488"/>
                      </a:cubicBezTo>
                      <a:cubicBezTo>
                        <a:pt x="24" y="1680"/>
                        <a:pt x="0" y="1864"/>
                        <a:pt x="96" y="2016"/>
                      </a:cubicBezTo>
                      <a:cubicBezTo>
                        <a:pt x="192" y="2168"/>
                        <a:pt x="488" y="2328"/>
                        <a:pt x="624" y="2400"/>
                      </a:cubicBezTo>
                      <a:cubicBezTo>
                        <a:pt x="760" y="2472"/>
                        <a:pt x="864" y="2432"/>
                        <a:pt x="912" y="244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2"/>
              <p:cNvGrpSpPr>
                <a:grpSpLocks/>
              </p:cNvGrpSpPr>
              <p:nvPr/>
            </p:nvGrpSpPr>
            <p:grpSpPr bwMode="auto">
              <a:xfrm>
                <a:off x="1714" y="773"/>
                <a:ext cx="1480" cy="2303"/>
                <a:chOff x="1536" y="768"/>
                <a:chExt cx="1824" cy="2472"/>
              </a:xfrm>
            </p:grpSpPr>
            <p:sp>
              <p:nvSpPr>
                <p:cNvPr id="15" name="Freeform 13"/>
                <p:cNvSpPr>
                  <a:spLocks/>
                </p:cNvSpPr>
                <p:nvPr/>
              </p:nvSpPr>
              <p:spPr bwMode="auto">
                <a:xfrm>
                  <a:off x="1536" y="768"/>
                  <a:ext cx="912" cy="24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336"/>
                    </a:cxn>
                    <a:cxn ang="0">
                      <a:pos x="240" y="864"/>
                    </a:cxn>
                    <a:cxn ang="0">
                      <a:pos x="48" y="1488"/>
                    </a:cxn>
                    <a:cxn ang="0">
                      <a:pos x="96" y="2016"/>
                    </a:cxn>
                    <a:cxn ang="0">
                      <a:pos x="624" y="2400"/>
                    </a:cxn>
                    <a:cxn ang="0">
                      <a:pos x="912" y="2448"/>
                    </a:cxn>
                  </a:cxnLst>
                  <a:rect l="0" t="0" r="r" b="b"/>
                  <a:pathLst>
                    <a:path w="912" h="2472">
                      <a:moveTo>
                        <a:pt x="0" y="0"/>
                      </a:moveTo>
                      <a:cubicBezTo>
                        <a:pt x="124" y="96"/>
                        <a:pt x="248" y="192"/>
                        <a:pt x="288" y="336"/>
                      </a:cubicBezTo>
                      <a:cubicBezTo>
                        <a:pt x="328" y="480"/>
                        <a:pt x="280" y="672"/>
                        <a:pt x="240" y="864"/>
                      </a:cubicBezTo>
                      <a:cubicBezTo>
                        <a:pt x="200" y="1056"/>
                        <a:pt x="72" y="1296"/>
                        <a:pt x="48" y="1488"/>
                      </a:cubicBezTo>
                      <a:cubicBezTo>
                        <a:pt x="24" y="1680"/>
                        <a:pt x="0" y="1864"/>
                        <a:pt x="96" y="2016"/>
                      </a:cubicBezTo>
                      <a:cubicBezTo>
                        <a:pt x="192" y="2168"/>
                        <a:pt x="488" y="2328"/>
                        <a:pt x="624" y="2400"/>
                      </a:cubicBezTo>
                      <a:cubicBezTo>
                        <a:pt x="760" y="2472"/>
                        <a:pt x="864" y="2432"/>
                        <a:pt x="912" y="244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14"/>
                <p:cNvSpPr>
                  <a:spLocks/>
                </p:cNvSpPr>
                <p:nvPr/>
              </p:nvSpPr>
              <p:spPr bwMode="auto">
                <a:xfrm flipH="1">
                  <a:off x="2448" y="768"/>
                  <a:ext cx="912" cy="24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88" y="336"/>
                    </a:cxn>
                    <a:cxn ang="0">
                      <a:pos x="240" y="864"/>
                    </a:cxn>
                    <a:cxn ang="0">
                      <a:pos x="48" y="1488"/>
                    </a:cxn>
                    <a:cxn ang="0">
                      <a:pos x="96" y="2016"/>
                    </a:cxn>
                    <a:cxn ang="0">
                      <a:pos x="624" y="2400"/>
                    </a:cxn>
                    <a:cxn ang="0">
                      <a:pos x="912" y="2448"/>
                    </a:cxn>
                  </a:cxnLst>
                  <a:rect l="0" t="0" r="r" b="b"/>
                  <a:pathLst>
                    <a:path w="912" h="2472">
                      <a:moveTo>
                        <a:pt x="0" y="0"/>
                      </a:moveTo>
                      <a:cubicBezTo>
                        <a:pt x="124" y="96"/>
                        <a:pt x="248" y="192"/>
                        <a:pt x="288" y="336"/>
                      </a:cubicBezTo>
                      <a:cubicBezTo>
                        <a:pt x="328" y="480"/>
                        <a:pt x="280" y="672"/>
                        <a:pt x="240" y="864"/>
                      </a:cubicBezTo>
                      <a:cubicBezTo>
                        <a:pt x="200" y="1056"/>
                        <a:pt x="72" y="1296"/>
                        <a:pt x="48" y="1488"/>
                      </a:cubicBezTo>
                      <a:cubicBezTo>
                        <a:pt x="24" y="1680"/>
                        <a:pt x="0" y="1864"/>
                        <a:pt x="96" y="2016"/>
                      </a:cubicBezTo>
                      <a:cubicBezTo>
                        <a:pt x="192" y="2168"/>
                        <a:pt x="488" y="2328"/>
                        <a:pt x="624" y="2400"/>
                      </a:cubicBezTo>
                      <a:cubicBezTo>
                        <a:pt x="760" y="2472"/>
                        <a:pt x="864" y="2432"/>
                        <a:pt x="912" y="244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1549" y="768"/>
                <a:ext cx="1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>
                <a:off x="3201" y="777"/>
                <a:ext cx="1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2631" y="4141"/>
              <a:ext cx="127" cy="127"/>
            </a:xfrm>
            <a:prstGeom prst="ellipse">
              <a:avLst/>
            </a:prstGeom>
            <a:gradFill rotWithShape="1">
              <a:gsLst>
                <a:gs pos="0">
                  <a:srgbClr val="66CCFF">
                    <a:gamma/>
                    <a:shade val="46275"/>
                    <a:invGamma/>
                  </a:srgbClr>
                </a:gs>
                <a:gs pos="100000">
                  <a:srgbClr val="66CCFF"/>
                </a:gs>
              </a:gsLst>
              <a:lin ang="18900000" scaled="1"/>
            </a:gradFill>
            <a:ln w="952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5334000" y="3200400"/>
            <a:ext cx="457200" cy="708498"/>
            <a:chOff x="1824" y="3984"/>
            <a:chExt cx="195" cy="336"/>
          </a:xfrm>
        </p:grpSpPr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1824" y="3984"/>
              <a:ext cx="195" cy="336"/>
              <a:chOff x="1536" y="720"/>
              <a:chExt cx="195" cy="336"/>
            </a:xfrm>
          </p:grpSpPr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>
                <a:off x="1536" y="768"/>
                <a:ext cx="192" cy="288"/>
                <a:chOff x="1536" y="768"/>
                <a:chExt cx="1824" cy="2472"/>
              </a:xfrm>
            </p:grpSpPr>
            <p:grpSp>
              <p:nvGrpSpPr>
                <p:cNvPr id="24" name="Group 22"/>
                <p:cNvGrpSpPr>
                  <a:grpSpLocks/>
                </p:cNvGrpSpPr>
                <p:nvPr/>
              </p:nvGrpSpPr>
              <p:grpSpPr bwMode="auto">
                <a:xfrm>
                  <a:off x="1536" y="768"/>
                  <a:ext cx="1824" cy="2472"/>
                  <a:chOff x="1536" y="768"/>
                  <a:chExt cx="1824" cy="2472"/>
                </a:xfrm>
              </p:grpSpPr>
              <p:sp>
                <p:nvSpPr>
                  <p:cNvPr id="30" name="Freeform 23"/>
                  <p:cNvSpPr>
                    <a:spLocks/>
                  </p:cNvSpPr>
                  <p:nvPr/>
                </p:nvSpPr>
                <p:spPr bwMode="auto">
                  <a:xfrm>
                    <a:off x="1536" y="768"/>
                    <a:ext cx="912" cy="24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8" y="336"/>
                      </a:cxn>
                      <a:cxn ang="0">
                        <a:pos x="240" y="864"/>
                      </a:cxn>
                      <a:cxn ang="0">
                        <a:pos x="48" y="1488"/>
                      </a:cxn>
                      <a:cxn ang="0">
                        <a:pos x="96" y="2016"/>
                      </a:cxn>
                      <a:cxn ang="0">
                        <a:pos x="624" y="2400"/>
                      </a:cxn>
                      <a:cxn ang="0">
                        <a:pos x="912" y="2448"/>
                      </a:cxn>
                    </a:cxnLst>
                    <a:rect l="0" t="0" r="r" b="b"/>
                    <a:pathLst>
                      <a:path w="912" h="2472">
                        <a:moveTo>
                          <a:pt x="0" y="0"/>
                        </a:moveTo>
                        <a:cubicBezTo>
                          <a:pt x="124" y="96"/>
                          <a:pt x="248" y="192"/>
                          <a:pt x="288" y="336"/>
                        </a:cubicBezTo>
                        <a:cubicBezTo>
                          <a:pt x="328" y="480"/>
                          <a:pt x="280" y="672"/>
                          <a:pt x="240" y="864"/>
                        </a:cubicBezTo>
                        <a:cubicBezTo>
                          <a:pt x="200" y="1056"/>
                          <a:pt x="72" y="1296"/>
                          <a:pt x="48" y="1488"/>
                        </a:cubicBezTo>
                        <a:cubicBezTo>
                          <a:pt x="24" y="1680"/>
                          <a:pt x="0" y="1864"/>
                          <a:pt x="96" y="2016"/>
                        </a:cubicBezTo>
                        <a:cubicBezTo>
                          <a:pt x="192" y="2168"/>
                          <a:pt x="488" y="2328"/>
                          <a:pt x="624" y="2400"/>
                        </a:cubicBezTo>
                        <a:cubicBezTo>
                          <a:pt x="760" y="2472"/>
                          <a:pt x="864" y="2432"/>
                          <a:pt x="912" y="244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24"/>
                  <p:cNvSpPr>
                    <a:spLocks/>
                  </p:cNvSpPr>
                  <p:nvPr/>
                </p:nvSpPr>
                <p:spPr bwMode="auto">
                  <a:xfrm flipH="1">
                    <a:off x="2448" y="768"/>
                    <a:ext cx="912" cy="24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8" y="336"/>
                      </a:cxn>
                      <a:cxn ang="0">
                        <a:pos x="240" y="864"/>
                      </a:cxn>
                      <a:cxn ang="0">
                        <a:pos x="48" y="1488"/>
                      </a:cxn>
                      <a:cxn ang="0">
                        <a:pos x="96" y="2016"/>
                      </a:cxn>
                      <a:cxn ang="0">
                        <a:pos x="624" y="2400"/>
                      </a:cxn>
                      <a:cxn ang="0">
                        <a:pos x="912" y="2448"/>
                      </a:cxn>
                    </a:cxnLst>
                    <a:rect l="0" t="0" r="r" b="b"/>
                    <a:pathLst>
                      <a:path w="912" h="2472">
                        <a:moveTo>
                          <a:pt x="0" y="0"/>
                        </a:moveTo>
                        <a:cubicBezTo>
                          <a:pt x="124" y="96"/>
                          <a:pt x="248" y="192"/>
                          <a:pt x="288" y="336"/>
                        </a:cubicBezTo>
                        <a:cubicBezTo>
                          <a:pt x="328" y="480"/>
                          <a:pt x="280" y="672"/>
                          <a:pt x="240" y="864"/>
                        </a:cubicBezTo>
                        <a:cubicBezTo>
                          <a:pt x="200" y="1056"/>
                          <a:pt x="72" y="1296"/>
                          <a:pt x="48" y="1488"/>
                        </a:cubicBezTo>
                        <a:cubicBezTo>
                          <a:pt x="24" y="1680"/>
                          <a:pt x="0" y="1864"/>
                          <a:pt x="96" y="2016"/>
                        </a:cubicBezTo>
                        <a:cubicBezTo>
                          <a:pt x="192" y="2168"/>
                          <a:pt x="488" y="2328"/>
                          <a:pt x="624" y="2400"/>
                        </a:cubicBezTo>
                        <a:cubicBezTo>
                          <a:pt x="760" y="2472"/>
                          <a:pt x="864" y="2432"/>
                          <a:pt x="912" y="244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25"/>
                <p:cNvGrpSpPr>
                  <a:grpSpLocks/>
                </p:cNvGrpSpPr>
                <p:nvPr/>
              </p:nvGrpSpPr>
              <p:grpSpPr bwMode="auto">
                <a:xfrm>
                  <a:off x="1714" y="773"/>
                  <a:ext cx="1480" cy="2303"/>
                  <a:chOff x="1536" y="768"/>
                  <a:chExt cx="1824" cy="2472"/>
                </a:xfrm>
              </p:grpSpPr>
              <p:sp>
                <p:nvSpPr>
                  <p:cNvPr id="28" name="Freeform 26"/>
                  <p:cNvSpPr>
                    <a:spLocks/>
                  </p:cNvSpPr>
                  <p:nvPr/>
                </p:nvSpPr>
                <p:spPr bwMode="auto">
                  <a:xfrm>
                    <a:off x="1536" y="768"/>
                    <a:ext cx="912" cy="24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8" y="336"/>
                      </a:cxn>
                      <a:cxn ang="0">
                        <a:pos x="240" y="864"/>
                      </a:cxn>
                      <a:cxn ang="0">
                        <a:pos x="48" y="1488"/>
                      </a:cxn>
                      <a:cxn ang="0">
                        <a:pos x="96" y="2016"/>
                      </a:cxn>
                      <a:cxn ang="0">
                        <a:pos x="624" y="2400"/>
                      </a:cxn>
                      <a:cxn ang="0">
                        <a:pos x="912" y="2448"/>
                      </a:cxn>
                    </a:cxnLst>
                    <a:rect l="0" t="0" r="r" b="b"/>
                    <a:pathLst>
                      <a:path w="912" h="2472">
                        <a:moveTo>
                          <a:pt x="0" y="0"/>
                        </a:moveTo>
                        <a:cubicBezTo>
                          <a:pt x="124" y="96"/>
                          <a:pt x="248" y="192"/>
                          <a:pt x="288" y="336"/>
                        </a:cubicBezTo>
                        <a:cubicBezTo>
                          <a:pt x="328" y="480"/>
                          <a:pt x="280" y="672"/>
                          <a:pt x="240" y="864"/>
                        </a:cubicBezTo>
                        <a:cubicBezTo>
                          <a:pt x="200" y="1056"/>
                          <a:pt x="72" y="1296"/>
                          <a:pt x="48" y="1488"/>
                        </a:cubicBezTo>
                        <a:cubicBezTo>
                          <a:pt x="24" y="1680"/>
                          <a:pt x="0" y="1864"/>
                          <a:pt x="96" y="2016"/>
                        </a:cubicBezTo>
                        <a:cubicBezTo>
                          <a:pt x="192" y="2168"/>
                          <a:pt x="488" y="2328"/>
                          <a:pt x="624" y="2400"/>
                        </a:cubicBezTo>
                        <a:cubicBezTo>
                          <a:pt x="760" y="2472"/>
                          <a:pt x="864" y="2432"/>
                          <a:pt x="912" y="244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27"/>
                  <p:cNvSpPr>
                    <a:spLocks/>
                  </p:cNvSpPr>
                  <p:nvPr/>
                </p:nvSpPr>
                <p:spPr bwMode="auto">
                  <a:xfrm flipH="1">
                    <a:off x="2448" y="768"/>
                    <a:ext cx="912" cy="24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88" y="336"/>
                      </a:cxn>
                      <a:cxn ang="0">
                        <a:pos x="240" y="864"/>
                      </a:cxn>
                      <a:cxn ang="0">
                        <a:pos x="48" y="1488"/>
                      </a:cxn>
                      <a:cxn ang="0">
                        <a:pos x="96" y="2016"/>
                      </a:cxn>
                      <a:cxn ang="0">
                        <a:pos x="624" y="2400"/>
                      </a:cxn>
                      <a:cxn ang="0">
                        <a:pos x="912" y="2448"/>
                      </a:cxn>
                    </a:cxnLst>
                    <a:rect l="0" t="0" r="r" b="b"/>
                    <a:pathLst>
                      <a:path w="912" h="2472">
                        <a:moveTo>
                          <a:pt x="0" y="0"/>
                        </a:moveTo>
                        <a:cubicBezTo>
                          <a:pt x="124" y="96"/>
                          <a:pt x="248" y="192"/>
                          <a:pt x="288" y="336"/>
                        </a:cubicBezTo>
                        <a:cubicBezTo>
                          <a:pt x="328" y="480"/>
                          <a:pt x="280" y="672"/>
                          <a:pt x="240" y="864"/>
                        </a:cubicBezTo>
                        <a:cubicBezTo>
                          <a:pt x="200" y="1056"/>
                          <a:pt x="72" y="1296"/>
                          <a:pt x="48" y="1488"/>
                        </a:cubicBezTo>
                        <a:cubicBezTo>
                          <a:pt x="24" y="1680"/>
                          <a:pt x="0" y="1864"/>
                          <a:pt x="96" y="2016"/>
                        </a:cubicBezTo>
                        <a:cubicBezTo>
                          <a:pt x="192" y="2168"/>
                          <a:pt x="488" y="2328"/>
                          <a:pt x="624" y="2400"/>
                        </a:cubicBezTo>
                        <a:cubicBezTo>
                          <a:pt x="760" y="2472"/>
                          <a:pt x="864" y="2432"/>
                          <a:pt x="912" y="244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Line 28"/>
                <p:cNvSpPr>
                  <a:spLocks noChangeShapeType="1"/>
                </p:cNvSpPr>
                <p:nvPr/>
              </p:nvSpPr>
              <p:spPr bwMode="auto">
                <a:xfrm>
                  <a:off x="1549" y="768"/>
                  <a:ext cx="1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29"/>
                <p:cNvSpPr>
                  <a:spLocks noChangeShapeType="1"/>
                </p:cNvSpPr>
                <p:nvPr/>
              </p:nvSpPr>
              <p:spPr bwMode="auto">
                <a:xfrm>
                  <a:off x="3201" y="777"/>
                  <a:ext cx="1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1536" y="720"/>
                <a:ext cx="195" cy="47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98" y="0"/>
                  </a:cxn>
                  <a:cxn ang="0">
                    <a:pos x="195" y="47"/>
                  </a:cxn>
                </a:cxnLst>
                <a:rect l="0" t="0" r="r" b="b"/>
                <a:pathLst>
                  <a:path w="195" h="47">
                    <a:moveTo>
                      <a:pt x="0" y="47"/>
                    </a:moveTo>
                    <a:cubicBezTo>
                      <a:pt x="16" y="39"/>
                      <a:pt x="66" y="0"/>
                      <a:pt x="98" y="0"/>
                    </a:cubicBezTo>
                    <a:cubicBezTo>
                      <a:pt x="130" y="0"/>
                      <a:pt x="175" y="37"/>
                      <a:pt x="195" y="47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Oval 31"/>
            <p:cNvSpPr>
              <a:spLocks noChangeArrowheads="1"/>
            </p:cNvSpPr>
            <p:nvPr/>
          </p:nvSpPr>
          <p:spPr bwMode="auto">
            <a:xfrm>
              <a:off x="1850" y="4163"/>
              <a:ext cx="132" cy="132"/>
            </a:xfrm>
            <a:prstGeom prst="ellipse">
              <a:avLst/>
            </a:prstGeom>
            <a:gradFill rotWithShape="1">
              <a:gsLst>
                <a:gs pos="0">
                  <a:srgbClr val="CC3300">
                    <a:gamma/>
                    <a:shade val="46275"/>
                    <a:invGamma/>
                  </a:srgbClr>
                </a:gs>
                <a:gs pos="100000">
                  <a:srgbClr val="CC33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AutoShape 32"/>
          <p:cNvSpPr>
            <a:spLocks noChangeArrowheads="1"/>
          </p:cNvSpPr>
          <p:nvPr/>
        </p:nvSpPr>
        <p:spPr bwMode="auto">
          <a:xfrm>
            <a:off x="4191000" y="3581400"/>
            <a:ext cx="736600" cy="184826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33"/>
          <p:cNvSpPr>
            <a:spLocks noChangeArrowheads="1"/>
          </p:cNvSpPr>
          <p:nvPr/>
        </p:nvSpPr>
        <p:spPr bwMode="auto">
          <a:xfrm>
            <a:off x="5486400" y="4191000"/>
            <a:ext cx="203200" cy="76199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5308600" y="5105400"/>
            <a:ext cx="93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Phôi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5" name="AutoShape 35"/>
          <p:cNvSpPr>
            <a:spLocks noChangeArrowheads="1"/>
          </p:cNvSpPr>
          <p:nvPr/>
        </p:nvSpPr>
        <p:spPr bwMode="auto">
          <a:xfrm>
            <a:off x="4495800" y="5181600"/>
            <a:ext cx="762000" cy="222116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362200" y="5105400"/>
            <a:ext cx="20870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mới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2362200" y="3657600"/>
            <a:ext cx="304800" cy="304800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576112" y="3515499"/>
            <a:ext cx="16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tử</a:t>
            </a:r>
            <a:r>
              <a:rPr lang="en-US" sz="2400" b="1" dirty="0">
                <a:latin typeface="Times New Roman" pitchFamily="18" charset="0"/>
              </a:rPr>
              <a:t>  (2n)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3016" y="990600"/>
            <a:ext cx="8874428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90800" y="695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3 -0.037 0.00486 -0.07377 0.02621 -0.09019 C 0.04757 -0.10661 0.11007 -0.11193 0.12778 -0.09852 C 0.14548 -0.0851 0.13107 -0.02521 0.13229 -0.01017 " pathEditMode="relative" ptsTypes="aa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2" grpId="0" animBg="1"/>
      <p:bldP spid="33" grpId="0" animBg="1"/>
      <p:bldP spid="34" grpId="0"/>
      <p:bldP spid="35" grpId="0" animBg="1"/>
      <p:bldP spid="36" grpId="0"/>
      <p:bldP spid="40" grpId="0" animBg="1"/>
      <p:bldP spid="40" grpId="1" animBg="1"/>
      <p:bldP spid="41" grpId="0"/>
      <p:bldP spid="42" grpId="0" animBg="1"/>
      <p:bldP spid="43" grpId="0"/>
      <p:bldP spid="4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8100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Do: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gen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--&gt;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435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20" y="1172478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gen,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743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II. SINH SẢN HỮU TÍNH Ở THỰC VẬT CÓ HOA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04800" y="441325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000" b="1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334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auto">
          <a:xfrm flipH="1">
            <a:off x="3505200" y="609600"/>
            <a:ext cx="0" cy="5715000"/>
          </a:xfrm>
          <a:prstGeom prst="line">
            <a:avLst/>
          </a:prstGeom>
          <a:noFill/>
          <a:ln w="2222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609600"/>
            <a:ext cx="5334000" cy="5562600"/>
          </a:xfrm>
          <a:prstGeom prst="rect">
            <a:avLst/>
          </a:prstGeom>
          <a:noFill/>
        </p:spPr>
      </p:pic>
      <p:sp>
        <p:nvSpPr>
          <p:cNvPr id="67590" name="Line 6"/>
          <p:cNvSpPr>
            <a:spLocks noChangeShapeType="1"/>
          </p:cNvSpPr>
          <p:nvPr/>
        </p:nvSpPr>
        <p:spPr bwMode="auto">
          <a:xfrm flipH="1">
            <a:off x="4572000" y="5562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>
            <a:off x="4648200" y="4038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>
            <a:off x="4495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H="1">
            <a:off x="5029200" y="1676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H="1">
            <a:off x="4953000" y="2209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6019800" y="9906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 flipV="1">
            <a:off x="6324600" y="1612900"/>
            <a:ext cx="1219200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 flipV="1">
            <a:off x="6496050" y="2133600"/>
            <a:ext cx="120015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4114800" y="53340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Cuống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4114800" y="46482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Đế hoa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4114800" y="39624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Tràng hoa</a:t>
            </a: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4191000" y="20574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 dirty="0" err="1">
                <a:latin typeface="Arial" pitchFamily="34" charset="0"/>
                <a:cs typeface="Arial" pitchFamily="34" charset="0"/>
              </a:rPr>
              <a:t>Chỉ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nhị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4191000" y="14478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Bao phấn</a:t>
            </a: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7391400" y="2438400"/>
            <a:ext cx="1066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Noãn</a:t>
            </a:r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>
            <a:off x="6781800" y="41148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7467600" y="5181600"/>
            <a:ext cx="1066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Đài hoa</a:t>
            </a:r>
          </a:p>
        </p:txBody>
      </p:sp>
      <p:sp>
        <p:nvSpPr>
          <p:cNvPr id="67606" name="AutoShape 22"/>
          <p:cNvSpPr>
            <a:spLocks/>
          </p:cNvSpPr>
          <p:nvPr/>
        </p:nvSpPr>
        <p:spPr bwMode="auto">
          <a:xfrm>
            <a:off x="3962400" y="1600200"/>
            <a:ext cx="228600" cy="8382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Rectangle 23"/>
          <p:cNvSpPr>
            <a:spLocks noChangeArrowheads="1"/>
          </p:cNvSpPr>
          <p:nvPr/>
        </p:nvSpPr>
        <p:spPr bwMode="auto">
          <a:xfrm>
            <a:off x="3429000" y="182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Nhị</a:t>
            </a:r>
          </a:p>
        </p:txBody>
      </p:sp>
      <p:sp>
        <p:nvSpPr>
          <p:cNvPr id="67608" name="Rectangle 24"/>
          <p:cNvSpPr>
            <a:spLocks noChangeArrowheads="1"/>
          </p:cNvSpPr>
          <p:nvPr/>
        </p:nvSpPr>
        <p:spPr bwMode="auto">
          <a:xfrm>
            <a:off x="7162800" y="1744662"/>
            <a:ext cx="927100" cy="388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Bầu nhụy</a:t>
            </a:r>
          </a:p>
        </p:txBody>
      </p:sp>
      <p:sp>
        <p:nvSpPr>
          <p:cNvPr id="67609" name="Rectangle 25"/>
          <p:cNvSpPr>
            <a:spLocks noChangeArrowheads="1"/>
          </p:cNvSpPr>
          <p:nvPr/>
        </p:nvSpPr>
        <p:spPr bwMode="auto">
          <a:xfrm>
            <a:off x="7162800" y="1292225"/>
            <a:ext cx="927100" cy="387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600" b="1">
                <a:latin typeface="Arial" pitchFamily="34" charset="0"/>
                <a:cs typeface="Arial" pitchFamily="34" charset="0"/>
              </a:rPr>
              <a:t>Vòi nhụy</a:t>
            </a: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7162800" y="838200"/>
            <a:ext cx="927100" cy="388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Núm</a:t>
            </a:r>
            <a:r>
              <a:rPr lang="en-US" sz="1600" b="1">
                <a:latin typeface="Arial" pitchFamily="34" charset="0"/>
                <a:cs typeface="Arial" pitchFamily="34" charset="0"/>
              </a:rPr>
              <a:t> nhụy</a:t>
            </a:r>
          </a:p>
        </p:txBody>
      </p:sp>
      <p:sp>
        <p:nvSpPr>
          <p:cNvPr id="67611" name="AutoShape 27"/>
          <p:cNvSpPr>
            <a:spLocks/>
          </p:cNvSpPr>
          <p:nvPr/>
        </p:nvSpPr>
        <p:spPr bwMode="auto">
          <a:xfrm>
            <a:off x="8089900" y="968375"/>
            <a:ext cx="200025" cy="971550"/>
          </a:xfrm>
          <a:prstGeom prst="rightBrace">
            <a:avLst>
              <a:gd name="adj1" fmla="val 404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612" name="Line 28"/>
          <p:cNvSpPr>
            <a:spLocks noChangeShapeType="1"/>
          </p:cNvSpPr>
          <p:nvPr/>
        </p:nvSpPr>
        <p:spPr bwMode="auto">
          <a:xfrm>
            <a:off x="8089900" y="1470025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8289925" y="1292225"/>
            <a:ext cx="625475" cy="384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1400" b="1">
                <a:latin typeface="Arial" pitchFamily="34" charset="0"/>
                <a:cs typeface="Arial" pitchFamily="34" charset="0"/>
              </a:rPr>
              <a:t>Nhụy</a:t>
            </a: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969963" y="1555750"/>
            <a:ext cx="793750" cy="4254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NHỤY</a:t>
            </a:r>
          </a:p>
        </p:txBody>
      </p:sp>
      <p:sp>
        <p:nvSpPr>
          <p:cNvPr id="67615" name="Rectangle 31"/>
          <p:cNvSpPr>
            <a:spLocks noChangeArrowheads="1"/>
          </p:cNvSpPr>
          <p:nvPr/>
        </p:nvSpPr>
        <p:spPr bwMode="auto">
          <a:xfrm>
            <a:off x="2268538" y="1001712"/>
            <a:ext cx="1081087" cy="482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ĐẦU NHUỴ</a:t>
            </a:r>
          </a:p>
        </p:txBody>
      </p:sp>
      <p:sp>
        <p:nvSpPr>
          <p:cNvPr id="67616" name="Rectangle 32"/>
          <p:cNvSpPr>
            <a:spLocks noChangeArrowheads="1"/>
          </p:cNvSpPr>
          <p:nvPr/>
        </p:nvSpPr>
        <p:spPr bwMode="auto">
          <a:xfrm>
            <a:off x="2268538" y="1620837"/>
            <a:ext cx="1081087" cy="482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VÒI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 sz="1600">
                <a:latin typeface="Arial" pitchFamily="34" charset="0"/>
                <a:cs typeface="Arial" pitchFamily="34" charset="0"/>
              </a:rPr>
              <a:t>NHUỴ</a:t>
            </a:r>
          </a:p>
        </p:txBody>
      </p:sp>
      <p:sp>
        <p:nvSpPr>
          <p:cNvPr id="67617" name="Rectangle 33"/>
          <p:cNvSpPr>
            <a:spLocks noChangeArrowheads="1"/>
          </p:cNvSpPr>
          <p:nvPr/>
        </p:nvSpPr>
        <p:spPr bwMode="auto">
          <a:xfrm>
            <a:off x="2268538" y="2241550"/>
            <a:ext cx="1081087" cy="5508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BẦU NHUỴ</a:t>
            </a:r>
          </a:p>
        </p:txBody>
      </p:sp>
      <p:sp>
        <p:nvSpPr>
          <p:cNvPr id="67618" name="Rectangle 34"/>
          <p:cNvSpPr>
            <a:spLocks noChangeArrowheads="1"/>
          </p:cNvSpPr>
          <p:nvPr/>
        </p:nvSpPr>
        <p:spPr bwMode="auto">
          <a:xfrm>
            <a:off x="2268538" y="2928937"/>
            <a:ext cx="1081087" cy="4143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BAO PHẤN</a:t>
            </a:r>
          </a:p>
        </p:txBody>
      </p:sp>
      <p:sp>
        <p:nvSpPr>
          <p:cNvPr id="67619" name="Rectangle 35"/>
          <p:cNvSpPr>
            <a:spLocks noChangeArrowheads="1"/>
          </p:cNvSpPr>
          <p:nvPr/>
        </p:nvSpPr>
        <p:spPr bwMode="auto">
          <a:xfrm>
            <a:off x="2268538" y="3479800"/>
            <a:ext cx="1081087" cy="482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CHỈ NHỊ</a:t>
            </a:r>
          </a:p>
        </p:txBody>
      </p:sp>
      <p:sp>
        <p:nvSpPr>
          <p:cNvPr id="67620" name="Line 36"/>
          <p:cNvSpPr>
            <a:spLocks noChangeShapeType="1"/>
          </p:cNvSpPr>
          <p:nvPr/>
        </p:nvSpPr>
        <p:spPr bwMode="auto">
          <a:xfrm flipV="1">
            <a:off x="533400" y="1981200"/>
            <a:ext cx="611188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1" name="Line 37"/>
          <p:cNvSpPr>
            <a:spLocks noChangeShapeType="1"/>
          </p:cNvSpPr>
          <p:nvPr/>
        </p:nvSpPr>
        <p:spPr bwMode="auto">
          <a:xfrm flipV="1">
            <a:off x="533400" y="32004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2" name="Line 38"/>
          <p:cNvSpPr>
            <a:spLocks noChangeShapeType="1"/>
          </p:cNvSpPr>
          <p:nvPr/>
        </p:nvSpPr>
        <p:spPr bwMode="auto">
          <a:xfrm>
            <a:off x="533400" y="35814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3" name="Line 39"/>
          <p:cNvSpPr>
            <a:spLocks noChangeShapeType="1"/>
          </p:cNvSpPr>
          <p:nvPr/>
        </p:nvSpPr>
        <p:spPr bwMode="auto">
          <a:xfrm>
            <a:off x="533400" y="3581400"/>
            <a:ext cx="457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4" name="Line 40"/>
          <p:cNvSpPr>
            <a:spLocks noChangeShapeType="1"/>
          </p:cNvSpPr>
          <p:nvPr/>
        </p:nvSpPr>
        <p:spPr bwMode="auto">
          <a:xfrm>
            <a:off x="533400" y="3657600"/>
            <a:ext cx="457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5" name="Line 41"/>
          <p:cNvSpPr>
            <a:spLocks noChangeShapeType="1"/>
          </p:cNvSpPr>
          <p:nvPr/>
        </p:nvSpPr>
        <p:spPr bwMode="auto">
          <a:xfrm flipV="1">
            <a:off x="1752600" y="1295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6" name="Line 42"/>
          <p:cNvSpPr>
            <a:spLocks noChangeShapeType="1"/>
          </p:cNvSpPr>
          <p:nvPr/>
        </p:nvSpPr>
        <p:spPr bwMode="auto">
          <a:xfrm>
            <a:off x="1752600" y="17526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7" name="Line 43"/>
          <p:cNvSpPr>
            <a:spLocks noChangeShapeType="1"/>
          </p:cNvSpPr>
          <p:nvPr/>
        </p:nvSpPr>
        <p:spPr bwMode="auto">
          <a:xfrm>
            <a:off x="1752600" y="1752600"/>
            <a:ext cx="533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8" name="Line 44"/>
          <p:cNvSpPr>
            <a:spLocks noChangeShapeType="1"/>
          </p:cNvSpPr>
          <p:nvPr/>
        </p:nvSpPr>
        <p:spPr bwMode="auto">
          <a:xfrm flipV="1">
            <a:off x="1828800" y="3124200"/>
            <a:ext cx="457200" cy="122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29" name="Line 45"/>
          <p:cNvSpPr>
            <a:spLocks noChangeShapeType="1"/>
          </p:cNvSpPr>
          <p:nvPr/>
        </p:nvSpPr>
        <p:spPr bwMode="auto">
          <a:xfrm>
            <a:off x="1828800" y="3276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630" name="Rectangle 46"/>
          <p:cNvSpPr>
            <a:spLocks noChangeArrowheads="1"/>
          </p:cNvSpPr>
          <p:nvPr/>
        </p:nvSpPr>
        <p:spPr bwMode="auto">
          <a:xfrm>
            <a:off x="1014413" y="2971800"/>
            <a:ext cx="793750" cy="4254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NHỊ</a:t>
            </a:r>
          </a:p>
        </p:txBody>
      </p:sp>
      <p:sp>
        <p:nvSpPr>
          <p:cNvPr id="67631" name="Rectangle 47"/>
          <p:cNvSpPr>
            <a:spLocks noChangeArrowheads="1"/>
          </p:cNvSpPr>
          <p:nvPr/>
        </p:nvSpPr>
        <p:spPr bwMode="auto">
          <a:xfrm>
            <a:off x="1011238" y="3917950"/>
            <a:ext cx="793750" cy="4254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TRÀNG</a:t>
            </a:r>
          </a:p>
        </p:txBody>
      </p:sp>
      <p:sp>
        <p:nvSpPr>
          <p:cNvPr id="67632" name="Rectangle 48"/>
          <p:cNvSpPr>
            <a:spLocks noChangeArrowheads="1"/>
          </p:cNvSpPr>
          <p:nvPr/>
        </p:nvSpPr>
        <p:spPr bwMode="auto">
          <a:xfrm>
            <a:off x="1004888" y="4800600"/>
            <a:ext cx="793750" cy="4254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ĐÀI</a:t>
            </a:r>
          </a:p>
        </p:txBody>
      </p:sp>
      <p:sp>
        <p:nvSpPr>
          <p:cNvPr id="67633" name="Rectangle 49"/>
          <p:cNvSpPr>
            <a:spLocks noChangeArrowheads="1"/>
          </p:cNvSpPr>
          <p:nvPr/>
        </p:nvSpPr>
        <p:spPr bwMode="auto">
          <a:xfrm>
            <a:off x="1014413" y="5518150"/>
            <a:ext cx="793750" cy="4254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CUỐNG</a:t>
            </a:r>
          </a:p>
        </p:txBody>
      </p:sp>
      <p:sp>
        <p:nvSpPr>
          <p:cNvPr id="67634" name="Rectangle 50"/>
          <p:cNvSpPr>
            <a:spLocks noChangeArrowheads="1"/>
          </p:cNvSpPr>
          <p:nvPr/>
        </p:nvSpPr>
        <p:spPr bwMode="auto">
          <a:xfrm>
            <a:off x="-76200" y="3352800"/>
            <a:ext cx="6096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7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7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7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7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6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7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67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67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67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6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6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6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6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6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67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6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6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 animBg="1"/>
      <p:bldP spid="67591" grpId="0" animBg="1"/>
      <p:bldP spid="67592" grpId="0" animBg="1"/>
      <p:bldP spid="67593" grpId="0" animBg="1"/>
      <p:bldP spid="67594" grpId="0" animBg="1"/>
      <p:bldP spid="67595" grpId="0" animBg="1"/>
      <p:bldP spid="67596" grpId="0" animBg="1"/>
      <p:bldP spid="67597" grpId="0" animBg="1"/>
      <p:bldP spid="67598" grpId="0" animBg="1"/>
      <p:bldP spid="67599" grpId="0" animBg="1"/>
      <p:bldP spid="67600" grpId="0" animBg="1"/>
      <p:bldP spid="67601" grpId="0" animBg="1"/>
      <p:bldP spid="67602" grpId="0" animBg="1"/>
      <p:bldP spid="67603" grpId="0" animBg="1"/>
      <p:bldP spid="67604" grpId="0" animBg="1"/>
      <p:bldP spid="67605" grpId="0" animBg="1"/>
      <p:bldP spid="67606" grpId="0" animBg="1"/>
      <p:bldP spid="67607" grpId="0" animBg="1"/>
      <p:bldP spid="67608" grpId="0" animBg="1"/>
      <p:bldP spid="67609" grpId="0" animBg="1"/>
      <p:bldP spid="67610" grpId="0" animBg="1"/>
      <p:bldP spid="67611" grpId="0" animBg="1"/>
      <p:bldP spid="67612" grpId="0" animBg="1"/>
      <p:bldP spid="67613" grpId="0" animBg="1"/>
      <p:bldP spid="67614" grpId="0" animBg="1"/>
      <p:bldP spid="67615" grpId="0" animBg="1"/>
      <p:bldP spid="67616" grpId="0" animBg="1"/>
      <p:bldP spid="67617" grpId="0" animBg="1"/>
      <p:bldP spid="67618" grpId="0" animBg="1"/>
      <p:bldP spid="67619" grpId="0" animBg="1"/>
      <p:bldP spid="67620" grpId="0" animBg="1"/>
      <p:bldP spid="67621" grpId="0" animBg="1"/>
      <p:bldP spid="67622" grpId="0" animBg="1"/>
      <p:bldP spid="67623" grpId="0" animBg="1"/>
      <p:bldP spid="67624" grpId="0" animBg="1"/>
      <p:bldP spid="67625" grpId="0" animBg="1"/>
      <p:bldP spid="67626" grpId="0" animBg="1"/>
      <p:bldP spid="67627" grpId="0" animBg="1"/>
      <p:bldP spid="67628" grpId="0" animBg="1"/>
      <p:bldP spid="67629" grpId="0" animBg="1"/>
      <p:bldP spid="67630" grpId="0" animBg="1"/>
      <p:bldP spid="67631" grpId="0" animBg="1"/>
      <p:bldP spid="67632" grpId="0" animBg="1"/>
      <p:bldP spid="67633" grpId="0" animBg="1"/>
      <p:bldP spid="676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376535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228600" y="1447800"/>
            <a:ext cx="2181225" cy="105568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thành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hạt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phấn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túi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phôi</a:t>
            </a:r>
            <a:endParaRPr lang="en-US" sz="2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" name="Snip Diagonal Corner Rectangle 6">
            <a:hlinkClick r:id="rId3" action="ppaction://hlinksldjump"/>
          </p:cNvPr>
          <p:cNvSpPr/>
          <p:nvPr/>
        </p:nvSpPr>
        <p:spPr>
          <a:xfrm>
            <a:off x="2828925" y="2582863"/>
            <a:ext cx="1785938" cy="846137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Thụ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phấn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Snip Diagonal Corner Rectangle 7">
            <a:hlinkClick r:id="rId4" action="ppaction://hlinksldjump"/>
          </p:cNvPr>
          <p:cNvSpPr/>
          <p:nvPr/>
        </p:nvSpPr>
        <p:spPr>
          <a:xfrm>
            <a:off x="4916488" y="3678238"/>
            <a:ext cx="1857375" cy="901700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Thụ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j-lt"/>
              </a:rPr>
              <a:t>tinh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Snip Diagonal Corner Rectangle 8">
            <a:hlinkClick r:id="rId5" action="ppaction://hlinksldjump"/>
          </p:cNvPr>
          <p:cNvSpPr/>
          <p:nvPr/>
        </p:nvSpPr>
        <p:spPr>
          <a:xfrm>
            <a:off x="7129463" y="4889500"/>
            <a:ext cx="1785937" cy="901700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Tạo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quả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kết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cs typeface="Arial" pitchFamily="34" charset="0"/>
              </a:rPr>
              <a:t>hạt</a:t>
            </a:r>
            <a:r>
              <a:rPr lang="en-US" sz="2400" b="1" dirty="0">
                <a:solidFill>
                  <a:schemeClr val="tx2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1892300" y="2503488"/>
            <a:ext cx="857250" cy="2825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sp>
        <p:nvSpPr>
          <p:cNvPr id="11" name="Striped Right Arrow 10"/>
          <p:cNvSpPr/>
          <p:nvPr/>
        </p:nvSpPr>
        <p:spPr>
          <a:xfrm>
            <a:off x="3763963" y="3584575"/>
            <a:ext cx="1071562" cy="2825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sp>
        <p:nvSpPr>
          <p:cNvPr id="12" name="Striped Right Arrow 11"/>
          <p:cNvSpPr/>
          <p:nvPr/>
        </p:nvSpPr>
        <p:spPr>
          <a:xfrm>
            <a:off x="5924550" y="4735513"/>
            <a:ext cx="1143000" cy="2825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2"/>
          <p:cNvSpPr>
            <a:spLocks noChangeArrowheads="1"/>
          </p:cNvSpPr>
          <p:nvPr/>
        </p:nvSpPr>
        <p:spPr bwMode="auto">
          <a:xfrm>
            <a:off x="5872163" y="2427288"/>
            <a:ext cx="2400300" cy="91122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Oval 3"/>
          <p:cNvSpPr>
            <a:spLocks noChangeArrowheads="1"/>
          </p:cNvSpPr>
          <p:nvPr/>
        </p:nvSpPr>
        <p:spPr bwMode="auto">
          <a:xfrm>
            <a:off x="8024813" y="2868613"/>
            <a:ext cx="34925" cy="33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7916863" y="2801938"/>
            <a:ext cx="214312" cy="217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8061325" y="2746375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7954963" y="2855913"/>
            <a:ext cx="73025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6589713" y="2701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6589713" y="2701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6005513" y="661988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u="sng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70666" name="Picture 10" descr="o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75" y="623888"/>
            <a:ext cx="969963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7" name="Freeform 11"/>
          <p:cNvSpPr>
            <a:spLocks/>
          </p:cNvSpPr>
          <p:nvPr/>
        </p:nvSpPr>
        <p:spPr bwMode="auto">
          <a:xfrm>
            <a:off x="4932363" y="1068388"/>
            <a:ext cx="828675" cy="174625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88" y="24"/>
              </a:cxn>
              <a:cxn ang="0">
                <a:pos x="1056" y="72"/>
              </a:cxn>
            </a:cxnLst>
            <a:rect l="0" t="0" r="r" b="b"/>
            <a:pathLst>
              <a:path w="1056" h="216">
                <a:moveTo>
                  <a:pt x="0" y="216"/>
                </a:moveTo>
                <a:cubicBezTo>
                  <a:pt x="56" y="132"/>
                  <a:pt x="112" y="48"/>
                  <a:pt x="288" y="24"/>
                </a:cubicBezTo>
                <a:cubicBezTo>
                  <a:pt x="464" y="0"/>
                  <a:pt x="928" y="64"/>
                  <a:pt x="1056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0668" name="Picture 12" descr="o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614363"/>
            <a:ext cx="736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6911975" y="701675"/>
            <a:ext cx="450850" cy="4254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2n</a:t>
            </a:r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5513388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6310313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72" name="Oval 16"/>
          <p:cNvSpPr>
            <a:spLocks noChangeArrowheads="1"/>
          </p:cNvSpPr>
          <p:nvPr/>
        </p:nvSpPr>
        <p:spPr bwMode="auto">
          <a:xfrm>
            <a:off x="6980238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73" name="Oval 17"/>
          <p:cNvSpPr>
            <a:spLocks noChangeArrowheads="1"/>
          </p:cNvSpPr>
          <p:nvPr/>
        </p:nvSpPr>
        <p:spPr bwMode="auto">
          <a:xfrm>
            <a:off x="7661275" y="1630363"/>
            <a:ext cx="377825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8361363" y="2416175"/>
            <a:ext cx="830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kèm</a:t>
            </a: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8042275" y="3248025"/>
            <a:ext cx="706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Trứng</a:t>
            </a: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4678363" y="2290763"/>
            <a:ext cx="1052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đối cực</a:t>
            </a:r>
          </a:p>
        </p:txBody>
      </p:sp>
      <p:sp>
        <p:nvSpPr>
          <p:cNvPr id="70677" name="Text Box 21"/>
          <p:cNvSpPr txBox="1">
            <a:spLocks noChangeArrowheads="1"/>
          </p:cNvSpPr>
          <p:nvPr/>
        </p:nvSpPr>
        <p:spPr bwMode="auto">
          <a:xfrm>
            <a:off x="7435850" y="685800"/>
            <a:ext cx="1631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Noãn trong bầu nhụy  (2n)</a:t>
            </a: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7699375" y="2098675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NP 3 lần</a:t>
            </a:r>
            <a:r>
              <a:rPr lang="en-US" sz="2400">
                <a:solidFill>
                  <a:srgbClr val="0000FF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>
            <a:off x="7813675" y="2060575"/>
            <a:ext cx="4763" cy="3667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>
            <a:off x="5922963" y="2136775"/>
            <a:ext cx="1128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Tiêu biến</a:t>
            </a:r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 flipV="1">
            <a:off x="8118475" y="2655888"/>
            <a:ext cx="436563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 flipV="1">
            <a:off x="8131175" y="2655888"/>
            <a:ext cx="423863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 flipH="1" flipV="1">
            <a:off x="7985125" y="2951163"/>
            <a:ext cx="133350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>
            <a:off x="5378450" y="2655888"/>
            <a:ext cx="688975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5378450" y="2655888"/>
            <a:ext cx="70643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6" name="Text Box 30"/>
          <p:cNvSpPr txBox="1">
            <a:spLocks noChangeArrowheads="1"/>
          </p:cNvSpPr>
          <p:nvPr/>
        </p:nvSpPr>
        <p:spPr bwMode="auto">
          <a:xfrm>
            <a:off x="4887913" y="3065463"/>
            <a:ext cx="86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cực</a:t>
            </a: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 flipV="1">
            <a:off x="5603875" y="2928938"/>
            <a:ext cx="14684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>
            <a:off x="5378450" y="2655888"/>
            <a:ext cx="688975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89" name="Freeform 33"/>
          <p:cNvSpPr>
            <a:spLocks/>
          </p:cNvSpPr>
          <p:nvPr/>
        </p:nvSpPr>
        <p:spPr bwMode="auto">
          <a:xfrm>
            <a:off x="6061075" y="927100"/>
            <a:ext cx="762000" cy="3175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720" y="0"/>
              </a:cxn>
            </a:cxnLst>
            <a:rect l="0" t="0" r="r" b="b"/>
            <a:pathLst>
              <a:path w="720" h="384">
                <a:moveTo>
                  <a:pt x="0" y="384"/>
                </a:moveTo>
                <a:cubicBezTo>
                  <a:pt x="296" y="224"/>
                  <a:pt x="592" y="64"/>
                  <a:pt x="72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 flipH="1">
            <a:off x="5908675" y="1150938"/>
            <a:ext cx="12065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 flipH="1">
            <a:off x="6700838" y="1150938"/>
            <a:ext cx="414337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>
            <a:off x="7115175" y="1150938"/>
            <a:ext cx="74613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7115175" y="1150938"/>
            <a:ext cx="6985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694" name="Oval 38"/>
          <p:cNvSpPr>
            <a:spLocks noChangeArrowheads="1"/>
          </p:cNvSpPr>
          <p:nvPr/>
        </p:nvSpPr>
        <p:spPr bwMode="auto">
          <a:xfrm>
            <a:off x="6989763" y="1630363"/>
            <a:ext cx="376237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95" name="Oval 39"/>
          <p:cNvSpPr>
            <a:spLocks noChangeArrowheads="1"/>
          </p:cNvSpPr>
          <p:nvPr/>
        </p:nvSpPr>
        <p:spPr bwMode="auto">
          <a:xfrm>
            <a:off x="6311900" y="1630363"/>
            <a:ext cx="376238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96" name="Oval 40"/>
          <p:cNvSpPr>
            <a:spLocks noChangeArrowheads="1"/>
          </p:cNvSpPr>
          <p:nvPr/>
        </p:nvSpPr>
        <p:spPr bwMode="auto">
          <a:xfrm>
            <a:off x="5508625" y="1630363"/>
            <a:ext cx="376238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0697" name="Text Box 41"/>
          <p:cNvSpPr txBox="1">
            <a:spLocks noChangeArrowheads="1"/>
          </p:cNvSpPr>
          <p:nvPr/>
        </p:nvSpPr>
        <p:spPr bwMode="auto">
          <a:xfrm>
            <a:off x="7964488" y="1563688"/>
            <a:ext cx="12969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Đại bào tử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đơn bội</a:t>
            </a:r>
          </a:p>
        </p:txBody>
      </p:sp>
      <p:sp>
        <p:nvSpPr>
          <p:cNvPr id="70698" name="Text Box 42"/>
          <p:cNvSpPr txBox="1">
            <a:spLocks noChangeArrowheads="1"/>
          </p:cNvSpPr>
          <p:nvPr/>
        </p:nvSpPr>
        <p:spPr bwMode="auto">
          <a:xfrm>
            <a:off x="5167313" y="381000"/>
            <a:ext cx="4017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Quá trình hình thành túi phôi</a:t>
            </a:r>
          </a:p>
        </p:txBody>
      </p:sp>
      <p:sp>
        <p:nvSpPr>
          <p:cNvPr id="70699" name="Text Box 43"/>
          <p:cNvSpPr txBox="1">
            <a:spLocks noChangeArrowheads="1"/>
          </p:cNvSpPr>
          <p:nvPr/>
        </p:nvSpPr>
        <p:spPr bwMode="auto">
          <a:xfrm>
            <a:off x="6415088" y="1246188"/>
            <a:ext cx="1355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Giảm phân.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7070725" y="2792413"/>
            <a:ext cx="214313" cy="136525"/>
            <a:chOff x="2543" y="2400"/>
            <a:chExt cx="242" cy="192"/>
          </a:xfrm>
        </p:grpSpPr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>
              <a:off x="2640" y="2400"/>
              <a:ext cx="145" cy="19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0702" name="Oval 46"/>
            <p:cNvSpPr>
              <a:spLocks noChangeArrowheads="1"/>
            </p:cNvSpPr>
            <p:nvPr/>
          </p:nvSpPr>
          <p:spPr bwMode="auto">
            <a:xfrm>
              <a:off x="2543" y="2400"/>
              <a:ext cx="145" cy="19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013450" y="2792413"/>
            <a:ext cx="141288" cy="136525"/>
            <a:chOff x="2400" y="3024"/>
            <a:chExt cx="144" cy="279"/>
          </a:xfrm>
        </p:grpSpPr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6013450" y="2928938"/>
            <a:ext cx="141288" cy="136525"/>
            <a:chOff x="2400" y="3024"/>
            <a:chExt cx="144" cy="279"/>
          </a:xfrm>
        </p:grpSpPr>
        <p:sp>
          <p:nvSpPr>
            <p:cNvPr id="70707" name="Oval 51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6084888" y="2655888"/>
            <a:ext cx="141287" cy="136525"/>
            <a:chOff x="2400" y="3024"/>
            <a:chExt cx="144" cy="279"/>
          </a:xfrm>
        </p:grpSpPr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712" name="Oval 56"/>
          <p:cNvSpPr>
            <a:spLocks noChangeArrowheads="1"/>
          </p:cNvSpPr>
          <p:nvPr/>
        </p:nvSpPr>
        <p:spPr bwMode="auto">
          <a:xfrm>
            <a:off x="8058150" y="2905125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13" name="Oval 57"/>
          <p:cNvSpPr>
            <a:spLocks noChangeArrowheads="1"/>
          </p:cNvSpPr>
          <p:nvPr/>
        </p:nvSpPr>
        <p:spPr bwMode="auto">
          <a:xfrm>
            <a:off x="8094663" y="2792413"/>
            <a:ext cx="36512" cy="33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14" name="Oval 58"/>
          <p:cNvSpPr>
            <a:spLocks noChangeArrowheads="1"/>
          </p:cNvSpPr>
          <p:nvPr/>
        </p:nvSpPr>
        <p:spPr bwMode="auto">
          <a:xfrm>
            <a:off x="8094663" y="2951163"/>
            <a:ext cx="36512" cy="34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15" name="Oval 59"/>
          <p:cNvSpPr>
            <a:spLocks noChangeArrowheads="1"/>
          </p:cNvSpPr>
          <p:nvPr/>
        </p:nvSpPr>
        <p:spPr bwMode="auto">
          <a:xfrm>
            <a:off x="7091363" y="2849563"/>
            <a:ext cx="52387" cy="31750"/>
          </a:xfrm>
          <a:prstGeom prst="ellipse">
            <a:avLst/>
          </a:prstGeom>
          <a:solidFill>
            <a:srgbClr val="FF0000"/>
          </a:solidFill>
          <a:ln w="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9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716" name="Oval 60"/>
          <p:cNvSpPr>
            <a:spLocks noChangeArrowheads="1"/>
          </p:cNvSpPr>
          <p:nvPr/>
        </p:nvSpPr>
        <p:spPr bwMode="auto">
          <a:xfrm>
            <a:off x="7197725" y="2849563"/>
            <a:ext cx="52388" cy="31750"/>
          </a:xfrm>
          <a:prstGeom prst="ellipse">
            <a:avLst/>
          </a:prstGeom>
          <a:solidFill>
            <a:srgbClr val="FF0000"/>
          </a:solidFill>
          <a:ln w="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9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717" name="AutoShape 61"/>
          <p:cNvSpPr>
            <a:spLocks/>
          </p:cNvSpPr>
          <p:nvPr/>
        </p:nvSpPr>
        <p:spPr bwMode="auto">
          <a:xfrm rot="5400000">
            <a:off x="6784975" y="1333500"/>
            <a:ext cx="228600" cy="4572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18" name="Text Box 62"/>
          <p:cNvSpPr txBox="1">
            <a:spLocks noChangeArrowheads="1"/>
          </p:cNvSpPr>
          <p:nvPr/>
        </p:nvSpPr>
        <p:spPr bwMode="auto">
          <a:xfrm>
            <a:off x="5286375" y="3717925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Túi phôi (thể giao tử cái)</a:t>
            </a:r>
          </a:p>
        </p:txBody>
      </p:sp>
      <p:sp>
        <p:nvSpPr>
          <p:cNvPr id="70719" name="AutoShape 63"/>
          <p:cNvSpPr>
            <a:spLocks/>
          </p:cNvSpPr>
          <p:nvPr/>
        </p:nvSpPr>
        <p:spPr bwMode="auto">
          <a:xfrm rot="5400000">
            <a:off x="6396037" y="1347788"/>
            <a:ext cx="92075" cy="1524000"/>
          </a:xfrm>
          <a:prstGeom prst="rightBrace">
            <a:avLst>
              <a:gd name="adj1" fmla="val 1379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20" name="Line 64"/>
          <p:cNvSpPr>
            <a:spLocks noChangeShapeType="1"/>
          </p:cNvSpPr>
          <p:nvPr/>
        </p:nvSpPr>
        <p:spPr bwMode="auto">
          <a:xfrm>
            <a:off x="4475163" y="430213"/>
            <a:ext cx="76200" cy="3429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24" name="Line 68"/>
          <p:cNvSpPr>
            <a:spLocks noChangeShapeType="1"/>
          </p:cNvSpPr>
          <p:nvPr/>
        </p:nvSpPr>
        <p:spPr bwMode="auto">
          <a:xfrm>
            <a:off x="6350" y="46038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25" name="Line 69"/>
          <p:cNvSpPr>
            <a:spLocks noChangeShapeType="1"/>
          </p:cNvSpPr>
          <p:nvPr/>
        </p:nvSpPr>
        <p:spPr bwMode="auto">
          <a:xfrm>
            <a:off x="9128125" y="7620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26" name="AutoShape 70"/>
          <p:cNvSpPr>
            <a:spLocks noChangeArrowheads="1"/>
          </p:cNvSpPr>
          <p:nvPr/>
        </p:nvSpPr>
        <p:spPr bwMode="auto">
          <a:xfrm>
            <a:off x="1409700" y="2970213"/>
            <a:ext cx="776288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27" name="AutoShape 71"/>
          <p:cNvSpPr>
            <a:spLocks noChangeArrowheads="1"/>
          </p:cNvSpPr>
          <p:nvPr/>
        </p:nvSpPr>
        <p:spPr bwMode="auto">
          <a:xfrm>
            <a:off x="2979738" y="2992438"/>
            <a:ext cx="776287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28" name="AutoShape 72"/>
          <p:cNvSpPr>
            <a:spLocks noChangeArrowheads="1"/>
          </p:cNvSpPr>
          <p:nvPr/>
        </p:nvSpPr>
        <p:spPr bwMode="auto">
          <a:xfrm>
            <a:off x="2222500" y="2992438"/>
            <a:ext cx="774700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29" name="AutoShape 73"/>
          <p:cNvSpPr>
            <a:spLocks noChangeArrowheads="1"/>
          </p:cNvSpPr>
          <p:nvPr/>
        </p:nvSpPr>
        <p:spPr bwMode="auto">
          <a:xfrm>
            <a:off x="582613" y="2970213"/>
            <a:ext cx="776287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730" name="Text Box 74"/>
          <p:cNvSpPr txBox="1">
            <a:spLocks noChangeArrowheads="1"/>
          </p:cNvSpPr>
          <p:nvPr/>
        </p:nvSpPr>
        <p:spPr bwMode="auto">
          <a:xfrm>
            <a:off x="1905000" y="762000"/>
            <a:ext cx="148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sng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70731" name="Oval 75"/>
          <p:cNvSpPr>
            <a:spLocks noChangeArrowheads="1"/>
          </p:cNvSpPr>
          <p:nvPr/>
        </p:nvSpPr>
        <p:spPr bwMode="auto">
          <a:xfrm>
            <a:off x="1931988" y="925513"/>
            <a:ext cx="587375" cy="5032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2n</a:t>
            </a:r>
          </a:p>
        </p:txBody>
      </p:sp>
      <p:sp>
        <p:nvSpPr>
          <p:cNvPr id="70732" name="Oval 76"/>
          <p:cNvSpPr>
            <a:spLocks noChangeArrowheads="1"/>
          </p:cNvSpPr>
          <p:nvPr/>
        </p:nvSpPr>
        <p:spPr bwMode="auto">
          <a:xfrm>
            <a:off x="887413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0733" name="Oval 77"/>
          <p:cNvSpPr>
            <a:spLocks noChangeArrowheads="1"/>
          </p:cNvSpPr>
          <p:nvPr/>
        </p:nvSpPr>
        <p:spPr bwMode="auto">
          <a:xfrm>
            <a:off x="1708150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0734" name="Oval 78"/>
          <p:cNvSpPr>
            <a:spLocks noChangeArrowheads="1"/>
          </p:cNvSpPr>
          <p:nvPr/>
        </p:nvSpPr>
        <p:spPr bwMode="auto">
          <a:xfrm>
            <a:off x="2520950" y="2252663"/>
            <a:ext cx="274638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0735" name="Oval 79"/>
          <p:cNvSpPr>
            <a:spLocks noChangeArrowheads="1"/>
          </p:cNvSpPr>
          <p:nvPr/>
        </p:nvSpPr>
        <p:spPr bwMode="auto">
          <a:xfrm>
            <a:off x="3225800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0736" name="Line 80"/>
          <p:cNvSpPr>
            <a:spLocks noChangeShapeType="1"/>
          </p:cNvSpPr>
          <p:nvPr/>
        </p:nvSpPr>
        <p:spPr bwMode="auto">
          <a:xfrm flipH="1">
            <a:off x="1933575" y="1474788"/>
            <a:ext cx="312738" cy="59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37" name="Line 81"/>
          <p:cNvSpPr>
            <a:spLocks noChangeShapeType="1"/>
          </p:cNvSpPr>
          <p:nvPr/>
        </p:nvSpPr>
        <p:spPr bwMode="auto">
          <a:xfrm>
            <a:off x="2246313" y="1474788"/>
            <a:ext cx="23495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38" name="Line 82"/>
          <p:cNvSpPr>
            <a:spLocks noChangeShapeType="1"/>
          </p:cNvSpPr>
          <p:nvPr/>
        </p:nvSpPr>
        <p:spPr bwMode="auto">
          <a:xfrm flipH="1">
            <a:off x="1190625" y="1474788"/>
            <a:ext cx="1055688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39" name="Line 83"/>
          <p:cNvSpPr>
            <a:spLocks noChangeShapeType="1"/>
          </p:cNvSpPr>
          <p:nvPr/>
        </p:nvSpPr>
        <p:spPr bwMode="auto">
          <a:xfrm>
            <a:off x="2246313" y="1474788"/>
            <a:ext cx="93980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40" name="Line 84"/>
          <p:cNvSpPr>
            <a:spLocks noChangeShapeType="1"/>
          </p:cNvSpPr>
          <p:nvPr/>
        </p:nvSpPr>
        <p:spPr bwMode="auto">
          <a:xfrm>
            <a:off x="1825625" y="2573338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41" name="Line 85"/>
          <p:cNvSpPr>
            <a:spLocks noChangeShapeType="1"/>
          </p:cNvSpPr>
          <p:nvPr/>
        </p:nvSpPr>
        <p:spPr bwMode="auto">
          <a:xfrm>
            <a:off x="2678113" y="2573338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42" name="Line 86"/>
          <p:cNvSpPr>
            <a:spLocks noChangeShapeType="1"/>
          </p:cNvSpPr>
          <p:nvPr/>
        </p:nvSpPr>
        <p:spPr bwMode="auto">
          <a:xfrm>
            <a:off x="3343275" y="252253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1258888" y="2403475"/>
            <a:ext cx="18335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Nguyên phân       1 lần</a:t>
            </a:r>
          </a:p>
        </p:txBody>
      </p:sp>
      <p:sp>
        <p:nvSpPr>
          <p:cNvPr id="70744" name="Text Box 88"/>
          <p:cNvSpPr txBox="1">
            <a:spLocks noChangeArrowheads="1"/>
          </p:cNvSpPr>
          <p:nvPr/>
        </p:nvSpPr>
        <p:spPr bwMode="auto">
          <a:xfrm>
            <a:off x="3543300" y="2584450"/>
            <a:ext cx="10477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TB ống phấn</a:t>
            </a: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>
            <a:off x="973138" y="2522538"/>
            <a:ext cx="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654050" y="3005138"/>
            <a:ext cx="633413" cy="568325"/>
            <a:chOff x="469" y="3292"/>
            <a:chExt cx="864" cy="768"/>
          </a:xfrm>
        </p:grpSpPr>
        <p:sp>
          <p:nvSpPr>
            <p:cNvPr id="70747" name="Oval 91"/>
            <p:cNvSpPr>
              <a:spLocks noChangeArrowheads="1"/>
            </p:cNvSpPr>
            <p:nvPr/>
          </p:nvSpPr>
          <p:spPr bwMode="auto">
            <a:xfrm>
              <a:off x="46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0748" name="Oval 92"/>
            <p:cNvSpPr>
              <a:spLocks noChangeArrowheads="1"/>
            </p:cNvSpPr>
            <p:nvPr/>
          </p:nvSpPr>
          <p:spPr bwMode="auto">
            <a:xfrm>
              <a:off x="875" y="3475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49" name="Oval 93"/>
            <p:cNvSpPr>
              <a:spLocks noChangeArrowheads="1"/>
            </p:cNvSpPr>
            <p:nvPr/>
          </p:nvSpPr>
          <p:spPr bwMode="auto">
            <a:xfrm>
              <a:off x="827" y="3763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1482725" y="2997200"/>
            <a:ext cx="635000" cy="568325"/>
            <a:chOff x="1429" y="3292"/>
            <a:chExt cx="864" cy="768"/>
          </a:xfrm>
        </p:grpSpPr>
        <p:sp>
          <p:nvSpPr>
            <p:cNvPr id="70751" name="Oval 95"/>
            <p:cNvSpPr>
              <a:spLocks noChangeArrowheads="1"/>
            </p:cNvSpPr>
            <p:nvPr/>
          </p:nvSpPr>
          <p:spPr bwMode="auto">
            <a:xfrm>
              <a:off x="142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0752" name="Oval 96"/>
            <p:cNvSpPr>
              <a:spLocks noChangeArrowheads="1"/>
            </p:cNvSpPr>
            <p:nvPr/>
          </p:nvSpPr>
          <p:spPr bwMode="auto">
            <a:xfrm>
              <a:off x="1837" y="346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>
              <a:off x="1789" y="3750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2309813" y="3022600"/>
            <a:ext cx="574675" cy="566738"/>
            <a:chOff x="2389" y="3292"/>
            <a:chExt cx="864" cy="768"/>
          </a:xfrm>
        </p:grpSpPr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>
              <a:off x="238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>
              <a:off x="2784" y="3449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57" name="Oval 101"/>
            <p:cNvSpPr>
              <a:spLocks noChangeArrowheads="1"/>
            </p:cNvSpPr>
            <p:nvPr/>
          </p:nvSpPr>
          <p:spPr bwMode="auto">
            <a:xfrm>
              <a:off x="2736" y="3737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3071813" y="3030538"/>
            <a:ext cx="595312" cy="568325"/>
            <a:chOff x="3349" y="3292"/>
            <a:chExt cx="864" cy="768"/>
          </a:xfrm>
        </p:grpSpPr>
        <p:sp>
          <p:nvSpPr>
            <p:cNvPr id="70759" name="Oval 103"/>
            <p:cNvSpPr>
              <a:spLocks noChangeArrowheads="1"/>
            </p:cNvSpPr>
            <p:nvPr/>
          </p:nvSpPr>
          <p:spPr bwMode="auto">
            <a:xfrm>
              <a:off x="334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0760" name="Oval 104"/>
            <p:cNvSpPr>
              <a:spLocks noChangeArrowheads="1"/>
            </p:cNvSpPr>
            <p:nvPr/>
          </p:nvSpPr>
          <p:spPr bwMode="auto">
            <a:xfrm>
              <a:off x="3766" y="346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1" name="Oval 105"/>
            <p:cNvSpPr>
              <a:spLocks noChangeArrowheads="1"/>
            </p:cNvSpPr>
            <p:nvPr/>
          </p:nvSpPr>
          <p:spPr bwMode="auto">
            <a:xfrm>
              <a:off x="3718" y="3750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0" y="3084513"/>
            <a:ext cx="7048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pitchFamily="34" charset="0"/>
                <a:cs typeface="Arial" pitchFamily="34" charset="0"/>
              </a:rPr>
              <a:t>Hạt Phấn</a:t>
            </a: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0763" name="Picture 107" descr="o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744538"/>
            <a:ext cx="10810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64" name="Freeform 108"/>
          <p:cNvSpPr>
            <a:spLocks/>
          </p:cNvSpPr>
          <p:nvPr/>
        </p:nvSpPr>
        <p:spPr bwMode="auto">
          <a:xfrm>
            <a:off x="996950" y="852488"/>
            <a:ext cx="900113" cy="350837"/>
          </a:xfrm>
          <a:custGeom>
            <a:avLst/>
            <a:gdLst/>
            <a:ahLst/>
            <a:cxnLst>
              <a:cxn ang="0">
                <a:pos x="0" y="368"/>
              </a:cxn>
              <a:cxn ang="0">
                <a:pos x="288" y="32"/>
              </a:cxn>
              <a:cxn ang="0">
                <a:pos x="1104" y="176"/>
              </a:cxn>
            </a:cxnLst>
            <a:rect l="0" t="0" r="r" b="b"/>
            <a:pathLst>
              <a:path w="1104" h="368">
                <a:moveTo>
                  <a:pt x="0" y="368"/>
                </a:moveTo>
                <a:cubicBezTo>
                  <a:pt x="52" y="216"/>
                  <a:pt x="104" y="64"/>
                  <a:pt x="288" y="32"/>
                </a:cubicBezTo>
                <a:cubicBezTo>
                  <a:pt x="472" y="0"/>
                  <a:pt x="968" y="152"/>
                  <a:pt x="1104" y="1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65" name="Line 109"/>
          <p:cNvSpPr>
            <a:spLocks noChangeShapeType="1"/>
          </p:cNvSpPr>
          <p:nvPr/>
        </p:nvSpPr>
        <p:spPr bwMode="auto">
          <a:xfrm flipV="1">
            <a:off x="3406775" y="2768600"/>
            <a:ext cx="346075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66" name="Line 110"/>
          <p:cNvSpPr>
            <a:spLocks noChangeShapeType="1"/>
          </p:cNvSpPr>
          <p:nvPr/>
        </p:nvSpPr>
        <p:spPr bwMode="auto">
          <a:xfrm>
            <a:off x="3390900" y="3440113"/>
            <a:ext cx="434975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767" name="Text Box 111"/>
          <p:cNvSpPr txBox="1">
            <a:spLocks noChangeArrowheads="1"/>
          </p:cNvSpPr>
          <p:nvPr/>
        </p:nvSpPr>
        <p:spPr bwMode="auto">
          <a:xfrm>
            <a:off x="323850" y="438150"/>
            <a:ext cx="410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768" name="Text Box 112"/>
          <p:cNvSpPr txBox="1">
            <a:spLocks noChangeArrowheads="1"/>
          </p:cNvSpPr>
          <p:nvPr/>
        </p:nvSpPr>
        <p:spPr bwMode="auto">
          <a:xfrm>
            <a:off x="3371850" y="2093913"/>
            <a:ext cx="1193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Tiểu bào tử   đơn bội</a:t>
            </a:r>
          </a:p>
        </p:txBody>
      </p:sp>
      <p:sp>
        <p:nvSpPr>
          <p:cNvPr id="70769" name="Text Box 113"/>
          <p:cNvSpPr txBox="1">
            <a:spLocks noChangeArrowheads="1"/>
          </p:cNvSpPr>
          <p:nvPr/>
        </p:nvSpPr>
        <p:spPr bwMode="auto">
          <a:xfrm>
            <a:off x="3756025" y="3389313"/>
            <a:ext cx="774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TB sinh   sản</a:t>
            </a:r>
          </a:p>
        </p:txBody>
      </p:sp>
      <p:sp>
        <p:nvSpPr>
          <p:cNvPr id="70770" name="Text Box 114"/>
          <p:cNvSpPr txBox="1">
            <a:spLocks noChangeArrowheads="1"/>
          </p:cNvSpPr>
          <p:nvPr/>
        </p:nvSpPr>
        <p:spPr bwMode="auto">
          <a:xfrm>
            <a:off x="990600" y="3595688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tử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đực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0771" name="Text Box 115"/>
          <p:cNvSpPr txBox="1">
            <a:spLocks noChangeArrowheads="1"/>
          </p:cNvSpPr>
          <p:nvPr/>
        </p:nvSpPr>
        <p:spPr bwMode="auto">
          <a:xfrm>
            <a:off x="1500188" y="1720850"/>
            <a:ext cx="1479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Giảm phân</a:t>
            </a:r>
          </a:p>
        </p:txBody>
      </p:sp>
      <p:sp>
        <p:nvSpPr>
          <p:cNvPr id="70772" name="Line 116"/>
          <p:cNvSpPr>
            <a:spLocks noChangeShapeType="1"/>
          </p:cNvSpPr>
          <p:nvPr/>
        </p:nvSpPr>
        <p:spPr bwMode="auto">
          <a:xfrm>
            <a:off x="1905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773" name="Line 117"/>
          <p:cNvSpPr>
            <a:spLocks noChangeShapeType="1"/>
          </p:cNvSpPr>
          <p:nvPr/>
        </p:nvSpPr>
        <p:spPr bwMode="auto">
          <a:xfrm>
            <a:off x="912495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" name="Group 118"/>
          <p:cNvGrpSpPr>
            <a:grpSpLocks/>
          </p:cNvGrpSpPr>
          <p:nvPr/>
        </p:nvGrpSpPr>
        <p:grpSpPr bwMode="auto">
          <a:xfrm>
            <a:off x="-152400" y="4114800"/>
            <a:ext cx="9334500" cy="2743200"/>
            <a:chOff x="-96" y="2592"/>
            <a:chExt cx="5880" cy="1728"/>
          </a:xfrm>
        </p:grpSpPr>
        <p:sp>
          <p:nvSpPr>
            <p:cNvPr id="70775" name="Rectangle 119"/>
            <p:cNvSpPr>
              <a:spLocks noChangeArrowheads="1"/>
            </p:cNvSpPr>
            <p:nvPr/>
          </p:nvSpPr>
          <p:spPr bwMode="auto">
            <a:xfrm>
              <a:off x="264" y="2592"/>
              <a:ext cx="117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 eaLnBrk="0" hangingPunct="0"/>
              <a:r>
                <a:rPr lang="en-US" sz="1900" b="1">
                  <a:solidFill>
                    <a:srgbClr val="0000FF"/>
                  </a:solidFill>
                  <a:latin typeface="Arial" pitchFamily="34" charset="0"/>
                  <a:cs typeface="Times New Roman" pitchFamily="18" charset="0"/>
                </a:rPr>
                <a:t>Nội dung</a:t>
              </a:r>
              <a:r>
                <a:rPr lang="en-US" sz="1900">
                  <a:solidFill>
                    <a:srgbClr val="0000FF"/>
                  </a:solidFill>
                  <a:latin typeface="Arial" pitchFamily="34" charset="0"/>
                  <a:cs typeface="Times New Roman" pitchFamily="18" charset="0"/>
                </a:rPr>
                <a:t> </a:t>
              </a:r>
            </a:p>
            <a:p>
              <a:pPr algn="ctr" eaLnBrk="0" hangingPunct="0"/>
              <a:endParaRPr lang="en-US" sz="19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70776" name="Line 120"/>
            <p:cNvSpPr>
              <a:spLocks noChangeShapeType="1"/>
            </p:cNvSpPr>
            <p:nvPr/>
          </p:nvSpPr>
          <p:spPr bwMode="auto">
            <a:xfrm>
              <a:off x="0" y="3324"/>
              <a:ext cx="57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77" name="Line 121"/>
            <p:cNvSpPr>
              <a:spLocks noChangeShapeType="1"/>
            </p:cNvSpPr>
            <p:nvPr/>
          </p:nvSpPr>
          <p:spPr bwMode="auto">
            <a:xfrm>
              <a:off x="1728" y="2592"/>
              <a:ext cx="0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78" name="Line 122"/>
            <p:cNvSpPr>
              <a:spLocks noChangeShapeType="1"/>
            </p:cNvSpPr>
            <p:nvPr/>
          </p:nvSpPr>
          <p:spPr bwMode="auto">
            <a:xfrm>
              <a:off x="3504" y="2592"/>
              <a:ext cx="0" cy="1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79" name="Line 123"/>
            <p:cNvSpPr>
              <a:spLocks noChangeShapeType="1"/>
            </p:cNvSpPr>
            <p:nvPr/>
          </p:nvSpPr>
          <p:spPr bwMode="auto">
            <a:xfrm>
              <a:off x="0" y="2796"/>
              <a:ext cx="57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80" name="Line 124"/>
            <p:cNvSpPr>
              <a:spLocks noChangeShapeType="1"/>
            </p:cNvSpPr>
            <p:nvPr/>
          </p:nvSpPr>
          <p:spPr bwMode="auto">
            <a:xfrm>
              <a:off x="0" y="2592"/>
              <a:ext cx="57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81" name="Line 125"/>
            <p:cNvSpPr>
              <a:spLocks noChangeShapeType="1"/>
            </p:cNvSpPr>
            <p:nvPr/>
          </p:nvSpPr>
          <p:spPr bwMode="auto">
            <a:xfrm>
              <a:off x="24" y="3876"/>
              <a:ext cx="57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82" name="Line 126"/>
            <p:cNvSpPr>
              <a:spLocks noChangeShapeType="1"/>
            </p:cNvSpPr>
            <p:nvPr/>
          </p:nvSpPr>
          <p:spPr bwMode="auto">
            <a:xfrm>
              <a:off x="0" y="4308"/>
              <a:ext cx="576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783" name="Text Box 127"/>
            <p:cNvSpPr txBox="1">
              <a:spLocks noChangeArrowheads="1"/>
            </p:cNvSpPr>
            <p:nvPr/>
          </p:nvSpPr>
          <p:spPr bwMode="auto">
            <a:xfrm>
              <a:off x="-48" y="3408"/>
              <a:ext cx="1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Quá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trình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giảm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phân</a:t>
              </a:r>
              <a:endPara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784" name="Text Box 128"/>
            <p:cNvSpPr txBox="1">
              <a:spLocks noChangeArrowheads="1"/>
            </p:cNvSpPr>
            <p:nvPr/>
          </p:nvSpPr>
          <p:spPr bwMode="auto">
            <a:xfrm>
              <a:off x="-96" y="3921"/>
              <a:ext cx="18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Quá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trình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nguyên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phân</a:t>
              </a:r>
              <a:endPara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785" name="Text Box 129"/>
            <p:cNvSpPr txBox="1">
              <a:spLocks noChangeArrowheads="1"/>
            </p:cNvSpPr>
            <p:nvPr/>
          </p:nvSpPr>
          <p:spPr bwMode="auto">
            <a:xfrm>
              <a:off x="1968" y="2592"/>
              <a:ext cx="1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Hình thành hạt phấn</a:t>
              </a:r>
            </a:p>
          </p:txBody>
        </p:sp>
        <p:sp>
          <p:nvSpPr>
            <p:cNvPr id="70786" name="Text Box 130"/>
            <p:cNvSpPr txBox="1">
              <a:spLocks noChangeArrowheads="1"/>
            </p:cNvSpPr>
            <p:nvPr/>
          </p:nvSpPr>
          <p:spPr bwMode="auto">
            <a:xfrm>
              <a:off x="4032" y="2592"/>
              <a:ext cx="1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Hình thành túi phôi</a:t>
              </a:r>
            </a:p>
          </p:txBody>
        </p:sp>
        <p:sp>
          <p:nvSpPr>
            <p:cNvPr id="70787" name="Text Box 131"/>
            <p:cNvSpPr txBox="1">
              <a:spLocks noChangeArrowheads="1"/>
            </p:cNvSpPr>
            <p:nvPr/>
          </p:nvSpPr>
          <p:spPr bwMode="auto">
            <a:xfrm>
              <a:off x="-48" y="2976"/>
              <a:ext cx="14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Tế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bào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xuất</a:t>
              </a:r>
              <a:r>
                <a:rPr lang="en-US" sz="18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phát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2514600" y="854075"/>
            <a:ext cx="1947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trong bao phấn (2n)       </a:t>
            </a: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-17463" y="0"/>
            <a:ext cx="634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phôi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2"/>
          <p:cNvSpPr>
            <a:spLocks noChangeArrowheads="1"/>
          </p:cNvSpPr>
          <p:nvPr/>
        </p:nvSpPr>
        <p:spPr bwMode="auto">
          <a:xfrm>
            <a:off x="5872163" y="2427288"/>
            <a:ext cx="2400300" cy="91122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8024813" y="2868613"/>
            <a:ext cx="34925" cy="33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7916863" y="2801938"/>
            <a:ext cx="214312" cy="217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>
            <a:off x="8061325" y="2746375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4" name="Oval 6"/>
          <p:cNvSpPr>
            <a:spLocks noChangeArrowheads="1"/>
          </p:cNvSpPr>
          <p:nvPr/>
        </p:nvSpPr>
        <p:spPr bwMode="auto">
          <a:xfrm>
            <a:off x="7954963" y="2855913"/>
            <a:ext cx="73025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6589713" y="2701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6589713" y="2701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005513" y="661988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u="sng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73738" name="Picture 10" descr="o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75" y="623888"/>
            <a:ext cx="969963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9" name="Freeform 11"/>
          <p:cNvSpPr>
            <a:spLocks/>
          </p:cNvSpPr>
          <p:nvPr/>
        </p:nvSpPr>
        <p:spPr bwMode="auto">
          <a:xfrm>
            <a:off x="4932363" y="1068388"/>
            <a:ext cx="828675" cy="174625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88" y="24"/>
              </a:cxn>
              <a:cxn ang="0">
                <a:pos x="1056" y="72"/>
              </a:cxn>
            </a:cxnLst>
            <a:rect l="0" t="0" r="r" b="b"/>
            <a:pathLst>
              <a:path w="1056" h="216">
                <a:moveTo>
                  <a:pt x="0" y="216"/>
                </a:moveTo>
                <a:cubicBezTo>
                  <a:pt x="56" y="132"/>
                  <a:pt x="112" y="48"/>
                  <a:pt x="288" y="24"/>
                </a:cubicBezTo>
                <a:cubicBezTo>
                  <a:pt x="464" y="0"/>
                  <a:pt x="928" y="64"/>
                  <a:pt x="1056" y="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3740" name="Picture 12" descr="o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614363"/>
            <a:ext cx="736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1" name="Oval 13"/>
          <p:cNvSpPr>
            <a:spLocks noChangeArrowheads="1"/>
          </p:cNvSpPr>
          <p:nvPr/>
        </p:nvSpPr>
        <p:spPr bwMode="auto">
          <a:xfrm>
            <a:off x="6911975" y="701675"/>
            <a:ext cx="450850" cy="4254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2n</a:t>
            </a:r>
          </a:p>
        </p:txBody>
      </p:sp>
      <p:sp>
        <p:nvSpPr>
          <p:cNvPr id="73742" name="Oval 14"/>
          <p:cNvSpPr>
            <a:spLocks noChangeArrowheads="1"/>
          </p:cNvSpPr>
          <p:nvPr/>
        </p:nvSpPr>
        <p:spPr bwMode="auto">
          <a:xfrm>
            <a:off x="5513388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43" name="Oval 15"/>
          <p:cNvSpPr>
            <a:spLocks noChangeArrowheads="1"/>
          </p:cNvSpPr>
          <p:nvPr/>
        </p:nvSpPr>
        <p:spPr bwMode="auto">
          <a:xfrm>
            <a:off x="6310313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44" name="Oval 16"/>
          <p:cNvSpPr>
            <a:spLocks noChangeArrowheads="1"/>
          </p:cNvSpPr>
          <p:nvPr/>
        </p:nvSpPr>
        <p:spPr bwMode="auto">
          <a:xfrm>
            <a:off x="6980238" y="1630363"/>
            <a:ext cx="376237" cy="388937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45" name="Oval 17"/>
          <p:cNvSpPr>
            <a:spLocks noChangeArrowheads="1"/>
          </p:cNvSpPr>
          <p:nvPr/>
        </p:nvSpPr>
        <p:spPr bwMode="auto">
          <a:xfrm>
            <a:off x="7661275" y="1630363"/>
            <a:ext cx="377825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8361363" y="2416175"/>
            <a:ext cx="830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kèm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8042275" y="3248025"/>
            <a:ext cx="706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Trứng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4678363" y="2290763"/>
            <a:ext cx="1052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đối cực</a:t>
            </a:r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7359650" y="685800"/>
            <a:ext cx="1631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Noãn trong bầu nhụy 2n)</a:t>
            </a: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7699375" y="2098675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NP 3 lần</a:t>
            </a:r>
            <a:r>
              <a:rPr lang="en-US" sz="2400">
                <a:solidFill>
                  <a:srgbClr val="0000FF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73751" name="Line 23"/>
          <p:cNvSpPr>
            <a:spLocks noChangeShapeType="1"/>
          </p:cNvSpPr>
          <p:nvPr/>
        </p:nvSpPr>
        <p:spPr bwMode="auto">
          <a:xfrm>
            <a:off x="7813675" y="2060575"/>
            <a:ext cx="4763" cy="3667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5922963" y="2136775"/>
            <a:ext cx="1128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Tiêu biến</a:t>
            </a:r>
          </a:p>
        </p:txBody>
      </p:sp>
      <p:sp>
        <p:nvSpPr>
          <p:cNvPr id="73753" name="Line 25"/>
          <p:cNvSpPr>
            <a:spLocks noChangeShapeType="1"/>
          </p:cNvSpPr>
          <p:nvPr/>
        </p:nvSpPr>
        <p:spPr bwMode="auto">
          <a:xfrm flipV="1">
            <a:off x="8118475" y="2655888"/>
            <a:ext cx="436563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 flipV="1">
            <a:off x="8131175" y="2655888"/>
            <a:ext cx="423863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5" name="Line 27"/>
          <p:cNvSpPr>
            <a:spLocks noChangeShapeType="1"/>
          </p:cNvSpPr>
          <p:nvPr/>
        </p:nvSpPr>
        <p:spPr bwMode="auto">
          <a:xfrm flipH="1" flipV="1">
            <a:off x="7985125" y="2951163"/>
            <a:ext cx="133350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6" name="Line 28"/>
          <p:cNvSpPr>
            <a:spLocks noChangeShapeType="1"/>
          </p:cNvSpPr>
          <p:nvPr/>
        </p:nvSpPr>
        <p:spPr bwMode="auto">
          <a:xfrm>
            <a:off x="5378450" y="2655888"/>
            <a:ext cx="688975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7" name="Line 29"/>
          <p:cNvSpPr>
            <a:spLocks noChangeShapeType="1"/>
          </p:cNvSpPr>
          <p:nvPr/>
        </p:nvSpPr>
        <p:spPr bwMode="auto">
          <a:xfrm>
            <a:off x="5378450" y="2655888"/>
            <a:ext cx="70643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8" name="Text Box 30"/>
          <p:cNvSpPr txBox="1">
            <a:spLocks noChangeArrowheads="1"/>
          </p:cNvSpPr>
          <p:nvPr/>
        </p:nvSpPr>
        <p:spPr bwMode="auto">
          <a:xfrm>
            <a:off x="4887913" y="3065463"/>
            <a:ext cx="8683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cực</a:t>
            </a:r>
          </a:p>
        </p:txBody>
      </p:sp>
      <p:sp>
        <p:nvSpPr>
          <p:cNvPr id="73759" name="Line 31"/>
          <p:cNvSpPr>
            <a:spLocks noChangeShapeType="1"/>
          </p:cNvSpPr>
          <p:nvPr/>
        </p:nvSpPr>
        <p:spPr bwMode="auto">
          <a:xfrm flipV="1">
            <a:off x="5603875" y="2928938"/>
            <a:ext cx="14684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0" name="Line 32"/>
          <p:cNvSpPr>
            <a:spLocks noChangeShapeType="1"/>
          </p:cNvSpPr>
          <p:nvPr/>
        </p:nvSpPr>
        <p:spPr bwMode="auto">
          <a:xfrm>
            <a:off x="5378450" y="2655888"/>
            <a:ext cx="688975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1" name="Freeform 33"/>
          <p:cNvSpPr>
            <a:spLocks/>
          </p:cNvSpPr>
          <p:nvPr/>
        </p:nvSpPr>
        <p:spPr bwMode="auto">
          <a:xfrm>
            <a:off x="6061075" y="927100"/>
            <a:ext cx="762000" cy="3175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720" y="0"/>
              </a:cxn>
            </a:cxnLst>
            <a:rect l="0" t="0" r="r" b="b"/>
            <a:pathLst>
              <a:path w="720" h="384">
                <a:moveTo>
                  <a:pt x="0" y="384"/>
                </a:moveTo>
                <a:cubicBezTo>
                  <a:pt x="296" y="224"/>
                  <a:pt x="592" y="64"/>
                  <a:pt x="72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2" name="Line 34"/>
          <p:cNvSpPr>
            <a:spLocks noChangeShapeType="1"/>
          </p:cNvSpPr>
          <p:nvPr/>
        </p:nvSpPr>
        <p:spPr bwMode="auto">
          <a:xfrm flipH="1">
            <a:off x="5908675" y="1150938"/>
            <a:ext cx="12065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3" name="Line 35"/>
          <p:cNvSpPr>
            <a:spLocks noChangeShapeType="1"/>
          </p:cNvSpPr>
          <p:nvPr/>
        </p:nvSpPr>
        <p:spPr bwMode="auto">
          <a:xfrm flipH="1">
            <a:off x="6700838" y="1150938"/>
            <a:ext cx="414337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4" name="Line 36"/>
          <p:cNvSpPr>
            <a:spLocks noChangeShapeType="1"/>
          </p:cNvSpPr>
          <p:nvPr/>
        </p:nvSpPr>
        <p:spPr bwMode="auto">
          <a:xfrm>
            <a:off x="7115175" y="1150938"/>
            <a:ext cx="74613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5" name="Line 37"/>
          <p:cNvSpPr>
            <a:spLocks noChangeShapeType="1"/>
          </p:cNvSpPr>
          <p:nvPr/>
        </p:nvSpPr>
        <p:spPr bwMode="auto">
          <a:xfrm>
            <a:off x="7115175" y="1150938"/>
            <a:ext cx="6985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66" name="Oval 38"/>
          <p:cNvSpPr>
            <a:spLocks noChangeArrowheads="1"/>
          </p:cNvSpPr>
          <p:nvPr/>
        </p:nvSpPr>
        <p:spPr bwMode="auto">
          <a:xfrm>
            <a:off x="6989763" y="1630363"/>
            <a:ext cx="376237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67" name="Oval 39"/>
          <p:cNvSpPr>
            <a:spLocks noChangeArrowheads="1"/>
          </p:cNvSpPr>
          <p:nvPr/>
        </p:nvSpPr>
        <p:spPr bwMode="auto">
          <a:xfrm>
            <a:off x="6311900" y="1630363"/>
            <a:ext cx="376238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68" name="Oval 40"/>
          <p:cNvSpPr>
            <a:spLocks noChangeArrowheads="1"/>
          </p:cNvSpPr>
          <p:nvPr/>
        </p:nvSpPr>
        <p:spPr bwMode="auto">
          <a:xfrm>
            <a:off x="5508625" y="1630363"/>
            <a:ext cx="376238" cy="388937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solidFill>
                  <a:schemeClr val="bg1"/>
                </a:solidFill>
                <a:cs typeface="Arial" pitchFamily="34" charset="0"/>
              </a:rPr>
              <a:t>n</a:t>
            </a:r>
          </a:p>
        </p:txBody>
      </p:sp>
      <p:sp>
        <p:nvSpPr>
          <p:cNvPr id="73769" name="Text Box 41"/>
          <p:cNvSpPr txBox="1">
            <a:spLocks noChangeArrowheads="1"/>
          </p:cNvSpPr>
          <p:nvPr/>
        </p:nvSpPr>
        <p:spPr bwMode="auto">
          <a:xfrm>
            <a:off x="7964488" y="1563688"/>
            <a:ext cx="12969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Đại bào tử</a:t>
            </a:r>
          </a:p>
          <a:p>
            <a:pPr algn="ctr">
              <a:lnSpc>
                <a:spcPct val="80000"/>
              </a:lnSpc>
              <a:spcBef>
                <a:spcPct val="3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đơn bội</a:t>
            </a:r>
          </a:p>
        </p:txBody>
      </p:sp>
      <p:sp>
        <p:nvSpPr>
          <p:cNvPr id="73770" name="Text Box 42"/>
          <p:cNvSpPr txBox="1">
            <a:spLocks noChangeArrowheads="1"/>
          </p:cNvSpPr>
          <p:nvPr/>
        </p:nvSpPr>
        <p:spPr bwMode="auto">
          <a:xfrm>
            <a:off x="5167313" y="381000"/>
            <a:ext cx="4017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Quá trình hình thành túi phôi</a:t>
            </a:r>
          </a:p>
        </p:txBody>
      </p:sp>
      <p:sp>
        <p:nvSpPr>
          <p:cNvPr id="73771" name="Text Box 43"/>
          <p:cNvSpPr txBox="1">
            <a:spLocks noChangeArrowheads="1"/>
          </p:cNvSpPr>
          <p:nvPr/>
        </p:nvSpPr>
        <p:spPr bwMode="auto">
          <a:xfrm>
            <a:off x="6415088" y="1246188"/>
            <a:ext cx="1355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Giảm phân.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7070725" y="2792413"/>
            <a:ext cx="214313" cy="136525"/>
            <a:chOff x="2543" y="2400"/>
            <a:chExt cx="242" cy="192"/>
          </a:xfrm>
        </p:grpSpPr>
        <p:sp>
          <p:nvSpPr>
            <p:cNvPr id="73773" name="Oval 45"/>
            <p:cNvSpPr>
              <a:spLocks noChangeArrowheads="1"/>
            </p:cNvSpPr>
            <p:nvPr/>
          </p:nvSpPr>
          <p:spPr bwMode="auto">
            <a:xfrm>
              <a:off x="2640" y="2400"/>
              <a:ext cx="145" cy="19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3774" name="Oval 46"/>
            <p:cNvSpPr>
              <a:spLocks noChangeArrowheads="1"/>
            </p:cNvSpPr>
            <p:nvPr/>
          </p:nvSpPr>
          <p:spPr bwMode="auto">
            <a:xfrm>
              <a:off x="2543" y="2400"/>
              <a:ext cx="145" cy="192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013450" y="2792413"/>
            <a:ext cx="141288" cy="136525"/>
            <a:chOff x="2400" y="3024"/>
            <a:chExt cx="144" cy="279"/>
          </a:xfrm>
        </p:grpSpPr>
        <p:sp>
          <p:nvSpPr>
            <p:cNvPr id="73776" name="Oval 48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3777" name="Oval 49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6013450" y="2928938"/>
            <a:ext cx="141288" cy="136525"/>
            <a:chOff x="2400" y="3024"/>
            <a:chExt cx="144" cy="279"/>
          </a:xfrm>
        </p:grpSpPr>
        <p:sp>
          <p:nvSpPr>
            <p:cNvPr id="73779" name="Oval 51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3780" name="Oval 52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6084888" y="2655888"/>
            <a:ext cx="141287" cy="136525"/>
            <a:chOff x="2400" y="3024"/>
            <a:chExt cx="144" cy="279"/>
          </a:xfrm>
        </p:grpSpPr>
        <p:sp>
          <p:nvSpPr>
            <p:cNvPr id="73782" name="Oval 54"/>
            <p:cNvSpPr>
              <a:spLocks noChangeArrowheads="1"/>
            </p:cNvSpPr>
            <p:nvPr/>
          </p:nvSpPr>
          <p:spPr bwMode="auto">
            <a:xfrm>
              <a:off x="2400" y="3024"/>
              <a:ext cx="144" cy="27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3783" name="Oval 55"/>
            <p:cNvSpPr>
              <a:spLocks noChangeArrowheads="1"/>
            </p:cNvSpPr>
            <p:nvPr/>
          </p:nvSpPr>
          <p:spPr bwMode="auto">
            <a:xfrm>
              <a:off x="2448" y="3200"/>
              <a:ext cx="2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84" name="Oval 56"/>
          <p:cNvSpPr>
            <a:spLocks noChangeArrowheads="1"/>
          </p:cNvSpPr>
          <p:nvPr/>
        </p:nvSpPr>
        <p:spPr bwMode="auto">
          <a:xfrm>
            <a:off x="8058150" y="2905125"/>
            <a:ext cx="144463" cy="1365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85" name="Oval 57"/>
          <p:cNvSpPr>
            <a:spLocks noChangeArrowheads="1"/>
          </p:cNvSpPr>
          <p:nvPr/>
        </p:nvSpPr>
        <p:spPr bwMode="auto">
          <a:xfrm>
            <a:off x="8094663" y="2792413"/>
            <a:ext cx="36512" cy="333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86" name="Oval 58"/>
          <p:cNvSpPr>
            <a:spLocks noChangeArrowheads="1"/>
          </p:cNvSpPr>
          <p:nvPr/>
        </p:nvSpPr>
        <p:spPr bwMode="auto">
          <a:xfrm>
            <a:off x="8094663" y="2951163"/>
            <a:ext cx="36512" cy="34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87" name="Oval 59"/>
          <p:cNvSpPr>
            <a:spLocks noChangeArrowheads="1"/>
          </p:cNvSpPr>
          <p:nvPr/>
        </p:nvSpPr>
        <p:spPr bwMode="auto">
          <a:xfrm>
            <a:off x="7091363" y="2849563"/>
            <a:ext cx="52387" cy="31750"/>
          </a:xfrm>
          <a:prstGeom prst="ellipse">
            <a:avLst/>
          </a:prstGeom>
          <a:solidFill>
            <a:srgbClr val="FF0000"/>
          </a:solidFill>
          <a:ln w="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9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88" name="Oval 60"/>
          <p:cNvSpPr>
            <a:spLocks noChangeArrowheads="1"/>
          </p:cNvSpPr>
          <p:nvPr/>
        </p:nvSpPr>
        <p:spPr bwMode="auto">
          <a:xfrm>
            <a:off x="7197725" y="2849563"/>
            <a:ext cx="52388" cy="31750"/>
          </a:xfrm>
          <a:prstGeom prst="ellipse">
            <a:avLst/>
          </a:prstGeom>
          <a:solidFill>
            <a:srgbClr val="FF0000"/>
          </a:solidFill>
          <a:ln w="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9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89" name="AutoShape 61"/>
          <p:cNvSpPr>
            <a:spLocks/>
          </p:cNvSpPr>
          <p:nvPr/>
        </p:nvSpPr>
        <p:spPr bwMode="auto">
          <a:xfrm rot="5400000">
            <a:off x="6784975" y="1360488"/>
            <a:ext cx="228600" cy="4572000"/>
          </a:xfrm>
          <a:prstGeom prst="rightBrace">
            <a:avLst>
              <a:gd name="adj1" fmla="val 1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90" name="Text Box 62"/>
          <p:cNvSpPr txBox="1">
            <a:spLocks noChangeArrowheads="1"/>
          </p:cNvSpPr>
          <p:nvPr/>
        </p:nvSpPr>
        <p:spPr bwMode="auto">
          <a:xfrm>
            <a:off x="5286375" y="3729038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Túi phôi (thể giao tử cái)</a:t>
            </a:r>
          </a:p>
        </p:txBody>
      </p:sp>
      <p:sp>
        <p:nvSpPr>
          <p:cNvPr id="73791" name="AutoShape 63"/>
          <p:cNvSpPr>
            <a:spLocks/>
          </p:cNvSpPr>
          <p:nvPr/>
        </p:nvSpPr>
        <p:spPr bwMode="auto">
          <a:xfrm rot="5400000">
            <a:off x="6396037" y="1347788"/>
            <a:ext cx="92075" cy="1524000"/>
          </a:xfrm>
          <a:prstGeom prst="rightBrace">
            <a:avLst>
              <a:gd name="adj1" fmla="val 1379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92" name="Line 64"/>
          <p:cNvSpPr>
            <a:spLocks noChangeShapeType="1"/>
          </p:cNvSpPr>
          <p:nvPr/>
        </p:nvSpPr>
        <p:spPr bwMode="auto">
          <a:xfrm>
            <a:off x="4475163" y="430213"/>
            <a:ext cx="76200" cy="3429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96" name="Line 68"/>
          <p:cNvSpPr>
            <a:spLocks noChangeShapeType="1"/>
          </p:cNvSpPr>
          <p:nvPr/>
        </p:nvSpPr>
        <p:spPr bwMode="auto">
          <a:xfrm>
            <a:off x="6350" y="46038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97" name="Line 69"/>
          <p:cNvSpPr>
            <a:spLocks noChangeShapeType="1"/>
          </p:cNvSpPr>
          <p:nvPr/>
        </p:nvSpPr>
        <p:spPr bwMode="auto">
          <a:xfrm>
            <a:off x="9128125" y="7620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98" name="AutoShape 70"/>
          <p:cNvSpPr>
            <a:spLocks noChangeArrowheads="1"/>
          </p:cNvSpPr>
          <p:nvPr/>
        </p:nvSpPr>
        <p:spPr bwMode="auto">
          <a:xfrm>
            <a:off x="1409700" y="2970213"/>
            <a:ext cx="776288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799" name="AutoShape 71"/>
          <p:cNvSpPr>
            <a:spLocks noChangeArrowheads="1"/>
          </p:cNvSpPr>
          <p:nvPr/>
        </p:nvSpPr>
        <p:spPr bwMode="auto">
          <a:xfrm>
            <a:off x="2979738" y="2992438"/>
            <a:ext cx="776287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800" name="AutoShape 72"/>
          <p:cNvSpPr>
            <a:spLocks noChangeArrowheads="1"/>
          </p:cNvSpPr>
          <p:nvPr/>
        </p:nvSpPr>
        <p:spPr bwMode="auto">
          <a:xfrm>
            <a:off x="2222500" y="2992438"/>
            <a:ext cx="774700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801" name="AutoShape 73"/>
          <p:cNvSpPr>
            <a:spLocks noChangeArrowheads="1"/>
          </p:cNvSpPr>
          <p:nvPr/>
        </p:nvSpPr>
        <p:spPr bwMode="auto">
          <a:xfrm>
            <a:off x="582613" y="2970213"/>
            <a:ext cx="776287" cy="642937"/>
          </a:xfrm>
          <a:prstGeom prst="star24">
            <a:avLst>
              <a:gd name="adj" fmla="val 375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802" name="Text Box 74"/>
          <p:cNvSpPr txBox="1">
            <a:spLocks noChangeArrowheads="1"/>
          </p:cNvSpPr>
          <p:nvPr/>
        </p:nvSpPr>
        <p:spPr bwMode="auto">
          <a:xfrm>
            <a:off x="1905000" y="762000"/>
            <a:ext cx="148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sng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73803" name="Oval 75"/>
          <p:cNvSpPr>
            <a:spLocks noChangeArrowheads="1"/>
          </p:cNvSpPr>
          <p:nvPr/>
        </p:nvSpPr>
        <p:spPr bwMode="auto">
          <a:xfrm>
            <a:off x="1931988" y="925513"/>
            <a:ext cx="587375" cy="5032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2n</a:t>
            </a:r>
          </a:p>
        </p:txBody>
      </p:sp>
      <p:sp>
        <p:nvSpPr>
          <p:cNvPr id="73804" name="Oval 76"/>
          <p:cNvSpPr>
            <a:spLocks noChangeArrowheads="1"/>
          </p:cNvSpPr>
          <p:nvPr/>
        </p:nvSpPr>
        <p:spPr bwMode="auto">
          <a:xfrm>
            <a:off x="887413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3805" name="Oval 77"/>
          <p:cNvSpPr>
            <a:spLocks noChangeArrowheads="1"/>
          </p:cNvSpPr>
          <p:nvPr/>
        </p:nvSpPr>
        <p:spPr bwMode="auto">
          <a:xfrm>
            <a:off x="1708150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3806" name="Oval 78"/>
          <p:cNvSpPr>
            <a:spLocks noChangeArrowheads="1"/>
          </p:cNvSpPr>
          <p:nvPr/>
        </p:nvSpPr>
        <p:spPr bwMode="auto">
          <a:xfrm>
            <a:off x="2520950" y="2252663"/>
            <a:ext cx="274638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3807" name="Oval 79"/>
          <p:cNvSpPr>
            <a:spLocks noChangeArrowheads="1"/>
          </p:cNvSpPr>
          <p:nvPr/>
        </p:nvSpPr>
        <p:spPr bwMode="auto">
          <a:xfrm>
            <a:off x="3225800" y="2252663"/>
            <a:ext cx="273050" cy="2746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>
                <a:cs typeface="Arial" pitchFamily="34" charset="0"/>
              </a:rPr>
              <a:t>n</a:t>
            </a:r>
          </a:p>
        </p:txBody>
      </p:sp>
      <p:sp>
        <p:nvSpPr>
          <p:cNvPr id="73808" name="Line 80"/>
          <p:cNvSpPr>
            <a:spLocks noChangeShapeType="1"/>
          </p:cNvSpPr>
          <p:nvPr/>
        </p:nvSpPr>
        <p:spPr bwMode="auto">
          <a:xfrm flipH="1">
            <a:off x="1933575" y="1474788"/>
            <a:ext cx="312738" cy="595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09" name="Line 81"/>
          <p:cNvSpPr>
            <a:spLocks noChangeShapeType="1"/>
          </p:cNvSpPr>
          <p:nvPr/>
        </p:nvSpPr>
        <p:spPr bwMode="auto">
          <a:xfrm>
            <a:off x="2246313" y="1474788"/>
            <a:ext cx="23495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0" name="Line 82"/>
          <p:cNvSpPr>
            <a:spLocks noChangeShapeType="1"/>
          </p:cNvSpPr>
          <p:nvPr/>
        </p:nvSpPr>
        <p:spPr bwMode="auto">
          <a:xfrm flipH="1">
            <a:off x="1190625" y="1474788"/>
            <a:ext cx="1055688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1" name="Line 83"/>
          <p:cNvSpPr>
            <a:spLocks noChangeShapeType="1"/>
          </p:cNvSpPr>
          <p:nvPr/>
        </p:nvSpPr>
        <p:spPr bwMode="auto">
          <a:xfrm>
            <a:off x="2246313" y="1474788"/>
            <a:ext cx="93980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2" name="Line 84"/>
          <p:cNvSpPr>
            <a:spLocks noChangeShapeType="1"/>
          </p:cNvSpPr>
          <p:nvPr/>
        </p:nvSpPr>
        <p:spPr bwMode="auto">
          <a:xfrm>
            <a:off x="1825625" y="2573338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3" name="Line 85"/>
          <p:cNvSpPr>
            <a:spLocks noChangeShapeType="1"/>
          </p:cNvSpPr>
          <p:nvPr/>
        </p:nvSpPr>
        <p:spPr bwMode="auto">
          <a:xfrm>
            <a:off x="2678113" y="2573338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4" name="Line 86"/>
          <p:cNvSpPr>
            <a:spLocks noChangeShapeType="1"/>
          </p:cNvSpPr>
          <p:nvPr/>
        </p:nvSpPr>
        <p:spPr bwMode="auto">
          <a:xfrm>
            <a:off x="3343275" y="252253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15" name="Text Box 87"/>
          <p:cNvSpPr txBox="1">
            <a:spLocks noChangeArrowheads="1"/>
          </p:cNvSpPr>
          <p:nvPr/>
        </p:nvSpPr>
        <p:spPr bwMode="auto">
          <a:xfrm>
            <a:off x="1290638" y="2438400"/>
            <a:ext cx="18335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Nguyên phân       1 lần</a:t>
            </a:r>
          </a:p>
        </p:txBody>
      </p:sp>
      <p:sp>
        <p:nvSpPr>
          <p:cNvPr id="73816" name="Text Box 88"/>
          <p:cNvSpPr txBox="1">
            <a:spLocks noChangeArrowheads="1"/>
          </p:cNvSpPr>
          <p:nvPr/>
        </p:nvSpPr>
        <p:spPr bwMode="auto">
          <a:xfrm>
            <a:off x="3543300" y="2584450"/>
            <a:ext cx="10477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TB ống phấn</a:t>
            </a:r>
          </a:p>
        </p:txBody>
      </p:sp>
      <p:sp>
        <p:nvSpPr>
          <p:cNvPr id="73817" name="Text Box 89"/>
          <p:cNvSpPr txBox="1">
            <a:spLocks noChangeArrowheads="1"/>
          </p:cNvSpPr>
          <p:nvPr/>
        </p:nvSpPr>
        <p:spPr bwMode="auto">
          <a:xfrm>
            <a:off x="2514600" y="854075"/>
            <a:ext cx="1947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trong bao phấn (2n)       </a:t>
            </a:r>
          </a:p>
        </p:txBody>
      </p:sp>
      <p:sp>
        <p:nvSpPr>
          <p:cNvPr id="73818" name="Line 90"/>
          <p:cNvSpPr>
            <a:spLocks noChangeShapeType="1"/>
          </p:cNvSpPr>
          <p:nvPr/>
        </p:nvSpPr>
        <p:spPr bwMode="auto">
          <a:xfrm>
            <a:off x="973138" y="2522538"/>
            <a:ext cx="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54050" y="3005138"/>
            <a:ext cx="633413" cy="568325"/>
            <a:chOff x="469" y="3292"/>
            <a:chExt cx="864" cy="768"/>
          </a:xfrm>
        </p:grpSpPr>
        <p:sp>
          <p:nvSpPr>
            <p:cNvPr id="73820" name="Oval 92"/>
            <p:cNvSpPr>
              <a:spLocks noChangeArrowheads="1"/>
            </p:cNvSpPr>
            <p:nvPr/>
          </p:nvSpPr>
          <p:spPr bwMode="auto">
            <a:xfrm>
              <a:off x="46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3821" name="Oval 93"/>
            <p:cNvSpPr>
              <a:spLocks noChangeArrowheads="1"/>
            </p:cNvSpPr>
            <p:nvPr/>
          </p:nvSpPr>
          <p:spPr bwMode="auto">
            <a:xfrm>
              <a:off x="875" y="3475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2" name="Oval 94"/>
            <p:cNvSpPr>
              <a:spLocks noChangeArrowheads="1"/>
            </p:cNvSpPr>
            <p:nvPr/>
          </p:nvSpPr>
          <p:spPr bwMode="auto">
            <a:xfrm>
              <a:off x="827" y="3763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1482725" y="2997200"/>
            <a:ext cx="635000" cy="568325"/>
            <a:chOff x="1429" y="3292"/>
            <a:chExt cx="864" cy="768"/>
          </a:xfrm>
        </p:grpSpPr>
        <p:sp>
          <p:nvSpPr>
            <p:cNvPr id="73824" name="Oval 96"/>
            <p:cNvSpPr>
              <a:spLocks noChangeArrowheads="1"/>
            </p:cNvSpPr>
            <p:nvPr/>
          </p:nvSpPr>
          <p:spPr bwMode="auto">
            <a:xfrm>
              <a:off x="142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3825" name="Oval 97"/>
            <p:cNvSpPr>
              <a:spLocks noChangeArrowheads="1"/>
            </p:cNvSpPr>
            <p:nvPr/>
          </p:nvSpPr>
          <p:spPr bwMode="auto">
            <a:xfrm>
              <a:off x="1837" y="346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6" name="Oval 98"/>
            <p:cNvSpPr>
              <a:spLocks noChangeArrowheads="1"/>
            </p:cNvSpPr>
            <p:nvPr/>
          </p:nvSpPr>
          <p:spPr bwMode="auto">
            <a:xfrm>
              <a:off x="1789" y="3750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99"/>
          <p:cNvGrpSpPr>
            <a:grpSpLocks/>
          </p:cNvGrpSpPr>
          <p:nvPr/>
        </p:nvGrpSpPr>
        <p:grpSpPr bwMode="auto">
          <a:xfrm>
            <a:off x="2309813" y="3022600"/>
            <a:ext cx="574675" cy="566738"/>
            <a:chOff x="2389" y="3292"/>
            <a:chExt cx="864" cy="768"/>
          </a:xfrm>
        </p:grpSpPr>
        <p:sp>
          <p:nvSpPr>
            <p:cNvPr id="73828" name="Oval 100"/>
            <p:cNvSpPr>
              <a:spLocks noChangeArrowheads="1"/>
            </p:cNvSpPr>
            <p:nvPr/>
          </p:nvSpPr>
          <p:spPr bwMode="auto">
            <a:xfrm>
              <a:off x="238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3829" name="Oval 101"/>
            <p:cNvSpPr>
              <a:spLocks noChangeArrowheads="1"/>
            </p:cNvSpPr>
            <p:nvPr/>
          </p:nvSpPr>
          <p:spPr bwMode="auto">
            <a:xfrm>
              <a:off x="2784" y="3449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0" name="Oval 102"/>
            <p:cNvSpPr>
              <a:spLocks noChangeArrowheads="1"/>
            </p:cNvSpPr>
            <p:nvPr/>
          </p:nvSpPr>
          <p:spPr bwMode="auto">
            <a:xfrm>
              <a:off x="2736" y="3737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03"/>
          <p:cNvGrpSpPr>
            <a:grpSpLocks/>
          </p:cNvGrpSpPr>
          <p:nvPr/>
        </p:nvGrpSpPr>
        <p:grpSpPr bwMode="auto">
          <a:xfrm>
            <a:off x="3071813" y="3030538"/>
            <a:ext cx="595312" cy="568325"/>
            <a:chOff x="3349" y="3292"/>
            <a:chExt cx="864" cy="768"/>
          </a:xfrm>
        </p:grpSpPr>
        <p:sp>
          <p:nvSpPr>
            <p:cNvPr id="73832" name="Oval 104"/>
            <p:cNvSpPr>
              <a:spLocks noChangeArrowheads="1"/>
            </p:cNvSpPr>
            <p:nvPr/>
          </p:nvSpPr>
          <p:spPr bwMode="auto">
            <a:xfrm>
              <a:off x="3349" y="3292"/>
              <a:ext cx="864" cy="76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pitchFamily="34" charset="0"/>
              </a:endParaRPr>
            </a:p>
          </p:txBody>
        </p:sp>
        <p:sp>
          <p:nvSpPr>
            <p:cNvPr id="73833" name="Oval 105"/>
            <p:cNvSpPr>
              <a:spLocks noChangeArrowheads="1"/>
            </p:cNvSpPr>
            <p:nvPr/>
          </p:nvSpPr>
          <p:spPr bwMode="auto">
            <a:xfrm>
              <a:off x="3766" y="3462"/>
              <a:ext cx="96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4" name="Oval 106"/>
            <p:cNvSpPr>
              <a:spLocks noChangeArrowheads="1"/>
            </p:cNvSpPr>
            <p:nvPr/>
          </p:nvSpPr>
          <p:spPr bwMode="auto">
            <a:xfrm>
              <a:off x="3718" y="3750"/>
              <a:ext cx="144" cy="19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835" name="Text Box 107"/>
          <p:cNvSpPr txBox="1">
            <a:spLocks noChangeArrowheads="1"/>
          </p:cNvSpPr>
          <p:nvPr/>
        </p:nvSpPr>
        <p:spPr bwMode="auto">
          <a:xfrm>
            <a:off x="0" y="3084513"/>
            <a:ext cx="7048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Arial" pitchFamily="34" charset="0"/>
                <a:cs typeface="Arial" pitchFamily="34" charset="0"/>
              </a:rPr>
              <a:t>Hạt Phấn</a:t>
            </a: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3836" name="Picture 108" descr="o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744538"/>
            <a:ext cx="1081088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837" name="Freeform 109"/>
          <p:cNvSpPr>
            <a:spLocks/>
          </p:cNvSpPr>
          <p:nvPr/>
        </p:nvSpPr>
        <p:spPr bwMode="auto">
          <a:xfrm>
            <a:off x="996950" y="852488"/>
            <a:ext cx="900113" cy="350837"/>
          </a:xfrm>
          <a:custGeom>
            <a:avLst/>
            <a:gdLst/>
            <a:ahLst/>
            <a:cxnLst>
              <a:cxn ang="0">
                <a:pos x="0" y="368"/>
              </a:cxn>
              <a:cxn ang="0">
                <a:pos x="288" y="32"/>
              </a:cxn>
              <a:cxn ang="0">
                <a:pos x="1104" y="176"/>
              </a:cxn>
            </a:cxnLst>
            <a:rect l="0" t="0" r="r" b="b"/>
            <a:pathLst>
              <a:path w="1104" h="368">
                <a:moveTo>
                  <a:pt x="0" y="368"/>
                </a:moveTo>
                <a:cubicBezTo>
                  <a:pt x="52" y="216"/>
                  <a:pt x="104" y="64"/>
                  <a:pt x="288" y="32"/>
                </a:cubicBezTo>
                <a:cubicBezTo>
                  <a:pt x="472" y="0"/>
                  <a:pt x="968" y="152"/>
                  <a:pt x="1104" y="1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38" name="Line 110"/>
          <p:cNvSpPr>
            <a:spLocks noChangeShapeType="1"/>
          </p:cNvSpPr>
          <p:nvPr/>
        </p:nvSpPr>
        <p:spPr bwMode="auto">
          <a:xfrm flipV="1">
            <a:off x="3406775" y="2768600"/>
            <a:ext cx="346075" cy="350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39" name="Line 111"/>
          <p:cNvSpPr>
            <a:spLocks noChangeShapeType="1"/>
          </p:cNvSpPr>
          <p:nvPr/>
        </p:nvSpPr>
        <p:spPr bwMode="auto">
          <a:xfrm>
            <a:off x="3390900" y="3440113"/>
            <a:ext cx="434975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840" name="Text Box 112"/>
          <p:cNvSpPr txBox="1">
            <a:spLocks noChangeArrowheads="1"/>
          </p:cNvSpPr>
          <p:nvPr/>
        </p:nvSpPr>
        <p:spPr bwMode="auto">
          <a:xfrm>
            <a:off x="323850" y="438150"/>
            <a:ext cx="410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Quá trình hình thành hạt phấn</a:t>
            </a:r>
          </a:p>
        </p:txBody>
      </p:sp>
      <p:sp>
        <p:nvSpPr>
          <p:cNvPr id="73841" name="Text Box 113"/>
          <p:cNvSpPr txBox="1">
            <a:spLocks noChangeArrowheads="1"/>
          </p:cNvSpPr>
          <p:nvPr/>
        </p:nvSpPr>
        <p:spPr bwMode="auto">
          <a:xfrm>
            <a:off x="3371850" y="2093913"/>
            <a:ext cx="1193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Tiểu bào tử   đơn bội</a:t>
            </a:r>
          </a:p>
        </p:txBody>
      </p:sp>
      <p:sp>
        <p:nvSpPr>
          <p:cNvPr id="73842" name="Text Box 114"/>
          <p:cNvSpPr txBox="1">
            <a:spLocks noChangeArrowheads="1"/>
          </p:cNvSpPr>
          <p:nvPr/>
        </p:nvSpPr>
        <p:spPr bwMode="auto">
          <a:xfrm>
            <a:off x="3756025" y="3389313"/>
            <a:ext cx="7747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TB sinh   sản</a:t>
            </a:r>
          </a:p>
        </p:txBody>
      </p:sp>
      <p:sp>
        <p:nvSpPr>
          <p:cNvPr id="73843" name="Text Box 115"/>
          <p:cNvSpPr txBox="1">
            <a:spLocks noChangeArrowheads="1"/>
          </p:cNvSpPr>
          <p:nvPr/>
        </p:nvSpPr>
        <p:spPr bwMode="auto">
          <a:xfrm>
            <a:off x="76200" y="3595688"/>
            <a:ext cx="297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pitchFamily="34" charset="0"/>
                <a:cs typeface="Arial" pitchFamily="34" charset="0"/>
              </a:rPr>
              <a:t>(Thể giao tử đực)</a:t>
            </a:r>
          </a:p>
        </p:txBody>
      </p:sp>
      <p:sp>
        <p:nvSpPr>
          <p:cNvPr id="73844" name="Text Box 116"/>
          <p:cNvSpPr txBox="1">
            <a:spLocks noChangeArrowheads="1"/>
          </p:cNvSpPr>
          <p:nvPr/>
        </p:nvSpPr>
        <p:spPr bwMode="auto">
          <a:xfrm>
            <a:off x="1500188" y="1720850"/>
            <a:ext cx="1479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Giảm phân</a:t>
            </a:r>
          </a:p>
        </p:txBody>
      </p:sp>
      <p:sp>
        <p:nvSpPr>
          <p:cNvPr id="73845" name="Rectangle 117"/>
          <p:cNvSpPr>
            <a:spLocks noChangeArrowheads="1"/>
          </p:cNvSpPr>
          <p:nvPr/>
        </p:nvSpPr>
        <p:spPr bwMode="auto">
          <a:xfrm>
            <a:off x="-190500" y="4114800"/>
            <a:ext cx="186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1900" b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Nội dung</a:t>
            </a:r>
            <a:r>
              <a:rPr lang="en-US" sz="190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 algn="ctr" eaLnBrk="0" hangingPunct="0"/>
            <a:endParaRPr lang="en-US" sz="190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3846" name="Line 118"/>
          <p:cNvSpPr>
            <a:spLocks noChangeShapeType="1"/>
          </p:cNvSpPr>
          <p:nvPr/>
        </p:nvSpPr>
        <p:spPr bwMode="auto">
          <a:xfrm>
            <a:off x="0" y="5029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47" name="Line 119"/>
          <p:cNvSpPr>
            <a:spLocks noChangeShapeType="1"/>
          </p:cNvSpPr>
          <p:nvPr/>
        </p:nvSpPr>
        <p:spPr bwMode="auto">
          <a:xfrm>
            <a:off x="1752600" y="4095750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48" name="Line 120"/>
          <p:cNvSpPr>
            <a:spLocks noChangeShapeType="1"/>
          </p:cNvSpPr>
          <p:nvPr/>
        </p:nvSpPr>
        <p:spPr bwMode="auto">
          <a:xfrm>
            <a:off x="5105400" y="4152900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49" name="Line 121"/>
          <p:cNvSpPr>
            <a:spLocks noChangeShapeType="1"/>
          </p:cNvSpPr>
          <p:nvPr/>
        </p:nvSpPr>
        <p:spPr bwMode="auto">
          <a:xfrm>
            <a:off x="0" y="44196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0" name="Line 122"/>
          <p:cNvSpPr>
            <a:spLocks noChangeShapeType="1"/>
          </p:cNvSpPr>
          <p:nvPr/>
        </p:nvSpPr>
        <p:spPr bwMode="auto">
          <a:xfrm>
            <a:off x="0" y="4114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1" name="Line 123"/>
          <p:cNvSpPr>
            <a:spLocks noChangeShapeType="1"/>
          </p:cNvSpPr>
          <p:nvPr/>
        </p:nvSpPr>
        <p:spPr bwMode="auto">
          <a:xfrm>
            <a:off x="1905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2" name="Line 124"/>
          <p:cNvSpPr>
            <a:spLocks noChangeShapeType="1"/>
          </p:cNvSpPr>
          <p:nvPr/>
        </p:nvSpPr>
        <p:spPr bwMode="auto">
          <a:xfrm>
            <a:off x="912495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3" name="Line 125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4" name="Line 126"/>
          <p:cNvSpPr>
            <a:spLocks noChangeShapeType="1"/>
          </p:cNvSpPr>
          <p:nvPr/>
        </p:nvSpPr>
        <p:spPr bwMode="auto">
          <a:xfrm>
            <a:off x="0" y="6838950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855" name="Text Box 127"/>
          <p:cNvSpPr txBox="1">
            <a:spLocks noChangeArrowheads="1"/>
          </p:cNvSpPr>
          <p:nvPr/>
        </p:nvSpPr>
        <p:spPr bwMode="auto">
          <a:xfrm>
            <a:off x="1809750" y="5676900"/>
            <a:ext cx="3276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bội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NP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phấn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56" name="Text Box 128"/>
          <p:cNvSpPr txBox="1">
            <a:spLocks noChangeArrowheads="1"/>
          </p:cNvSpPr>
          <p:nvPr/>
        </p:nvSpPr>
        <p:spPr bwMode="auto">
          <a:xfrm>
            <a:off x="38100" y="502920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giảm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phân</a:t>
            </a:r>
            <a:endParaRPr lang="en-US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857" name="Text Box 129"/>
          <p:cNvSpPr txBox="1">
            <a:spLocks noChangeArrowheads="1"/>
          </p:cNvSpPr>
          <p:nvPr/>
        </p:nvSpPr>
        <p:spPr bwMode="auto">
          <a:xfrm>
            <a:off x="-76200" y="58547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phân</a:t>
            </a:r>
            <a:endParaRPr lang="en-US" sz="1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858" name="Text Box 130"/>
          <p:cNvSpPr txBox="1">
            <a:spLocks noChangeArrowheads="1"/>
          </p:cNvSpPr>
          <p:nvPr/>
        </p:nvSpPr>
        <p:spPr bwMode="auto">
          <a:xfrm>
            <a:off x="1752600" y="50165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(2n)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phấn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GP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4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bội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(n)</a:t>
            </a:r>
          </a:p>
        </p:txBody>
      </p:sp>
      <p:sp>
        <p:nvSpPr>
          <p:cNvPr id="73859" name="Text Box 131"/>
          <p:cNvSpPr txBox="1">
            <a:spLocks noChangeArrowheads="1"/>
          </p:cNvSpPr>
          <p:nvPr/>
        </p:nvSpPr>
        <p:spPr bwMode="auto">
          <a:xfrm>
            <a:off x="2362200" y="4148138"/>
            <a:ext cx="2438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 thành hạt phấn</a:t>
            </a:r>
          </a:p>
        </p:txBody>
      </p:sp>
      <p:sp>
        <p:nvSpPr>
          <p:cNvPr id="73860" name="Text Box 132"/>
          <p:cNvSpPr txBox="1">
            <a:spLocks noChangeArrowheads="1"/>
          </p:cNvSpPr>
          <p:nvPr/>
        </p:nvSpPr>
        <p:spPr bwMode="auto">
          <a:xfrm>
            <a:off x="1905000" y="4602163"/>
            <a:ext cx="2438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phấn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61" name="Text Box 133"/>
          <p:cNvSpPr txBox="1">
            <a:spLocks noChangeArrowheads="1"/>
          </p:cNvSpPr>
          <p:nvPr/>
        </p:nvSpPr>
        <p:spPr bwMode="auto">
          <a:xfrm>
            <a:off x="5105400" y="5010150"/>
            <a:ext cx="411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(2n)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noãn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GP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4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đơn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bội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(n), 3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thoái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hóa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62" name="Text Box 134"/>
          <p:cNvSpPr txBox="1">
            <a:spLocks noChangeArrowheads="1"/>
          </p:cNvSpPr>
          <p:nvPr/>
        </p:nvSpPr>
        <p:spPr bwMode="auto">
          <a:xfrm>
            <a:off x="1752600" y="617220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phấn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sản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TB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ống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phấn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63" name="Text Box 135"/>
          <p:cNvSpPr txBox="1">
            <a:spLocks noChangeArrowheads="1"/>
          </p:cNvSpPr>
          <p:nvPr/>
        </p:nvSpPr>
        <p:spPr bwMode="auto">
          <a:xfrm>
            <a:off x="5257800" y="575945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nguyên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lần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túi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phôi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8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nhân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64" name="Text Box 136"/>
          <p:cNvSpPr txBox="1">
            <a:spLocks noChangeArrowheads="1"/>
          </p:cNvSpPr>
          <p:nvPr/>
        </p:nvSpPr>
        <p:spPr bwMode="auto">
          <a:xfrm>
            <a:off x="5410200" y="4586288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noãn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bầu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nhụy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865" name="Text Box 137"/>
          <p:cNvSpPr txBox="1">
            <a:spLocks noChangeArrowheads="1"/>
          </p:cNvSpPr>
          <p:nvPr/>
        </p:nvSpPr>
        <p:spPr bwMode="auto">
          <a:xfrm>
            <a:off x="5867400" y="4144963"/>
            <a:ext cx="2438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 thành túi phôi</a:t>
            </a:r>
          </a:p>
        </p:txBody>
      </p:sp>
      <p:sp>
        <p:nvSpPr>
          <p:cNvPr id="73866" name="Text Box 138"/>
          <p:cNvSpPr txBox="1">
            <a:spLocks noChangeArrowheads="1"/>
          </p:cNvSpPr>
          <p:nvPr/>
        </p:nvSpPr>
        <p:spPr bwMode="auto">
          <a:xfrm>
            <a:off x="57150" y="4419600"/>
            <a:ext cx="123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Tế bào xuất phát</a:t>
            </a:r>
            <a:endParaRPr lang="en-US" sz="18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55" grpId="0"/>
      <p:bldP spid="73858" grpId="0"/>
      <p:bldP spid="73860" grpId="0"/>
      <p:bldP spid="73861" grpId="0"/>
      <p:bldP spid="73862" grpId="0"/>
      <p:bldP spid="73863" grpId="0"/>
      <p:bldP spid="7386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-17463" y="593725"/>
            <a:ext cx="6342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2.2.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6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763" y="3330575"/>
            <a:ext cx="573087" cy="2185988"/>
          </a:xfrm>
          <a:prstGeom prst="rect">
            <a:avLst/>
          </a:prstGeom>
          <a:noFill/>
        </p:spPr>
      </p:pic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1371600" y="4433888"/>
            <a:ext cx="755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cs typeface="Arial" pitchFamily="34" charset="0"/>
              </a:rPr>
              <a:t>Nhị</a:t>
            </a:r>
            <a:r>
              <a:rPr lang="en-US" b="1" dirty="0">
                <a:solidFill>
                  <a:srgbClr val="FFFF00"/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7476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263" y="3702383"/>
            <a:ext cx="1143000" cy="1955800"/>
          </a:xfrm>
          <a:prstGeom prst="rect">
            <a:avLst/>
          </a:prstGeom>
          <a:noFill/>
        </p:spPr>
      </p:pic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3886200" y="4357688"/>
            <a:ext cx="838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latin typeface="Arial" pitchFamily="34" charset="0"/>
                <a:cs typeface="Arial" pitchFamily="34" charset="0"/>
              </a:rPr>
              <a:t>Nhụy</a:t>
            </a:r>
            <a:r>
              <a:rPr lang="en-US" b="1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09800" y="4191000"/>
            <a:ext cx="133350" cy="187325"/>
            <a:chOff x="2496" y="2544"/>
            <a:chExt cx="288" cy="336"/>
          </a:xfrm>
        </p:grpSpPr>
        <p:sp>
          <p:nvSpPr>
            <p:cNvPr id="74767" name="AutoShape 15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4769" name="Oval 17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0" name="AutoShape 18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4773" name="AutoShape 21"/>
          <p:cNvSpPr>
            <a:spLocks noChangeArrowheads="1"/>
          </p:cNvSpPr>
          <p:nvPr/>
        </p:nvSpPr>
        <p:spPr bwMode="auto">
          <a:xfrm>
            <a:off x="1828800" y="2057400"/>
            <a:ext cx="3962400" cy="762000"/>
          </a:xfrm>
          <a:prstGeom prst="cloudCallout">
            <a:avLst>
              <a:gd name="adj1" fmla="val -34537"/>
              <a:gd name="adj2" fmla="val 44792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Thụ phấn là gì </a:t>
            </a:r>
          </a:p>
        </p:txBody>
      </p:sp>
      <p:pic>
        <p:nvPicPr>
          <p:cNvPr id="74777" name="Picture 25" descr="Cau hoi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0" y="2057400"/>
            <a:ext cx="304800" cy="685800"/>
          </a:xfrm>
          <a:prstGeom prst="rect">
            <a:avLst/>
          </a:prstGeom>
          <a:noFill/>
        </p:spPr>
      </p:pic>
      <p:sp>
        <p:nvSpPr>
          <p:cNvPr id="74781" name="plant"/>
          <p:cNvSpPr>
            <a:spLocks noEditPoints="1" noChangeArrowheads="1"/>
          </p:cNvSpPr>
          <p:nvPr/>
        </p:nvSpPr>
        <p:spPr bwMode="auto">
          <a:xfrm>
            <a:off x="19050" y="0"/>
            <a:ext cx="1445537" cy="35169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9144000" y="30163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784" name="Text Box 32"/>
          <p:cNvSpPr txBox="1">
            <a:spLocks noChangeArrowheads="1"/>
          </p:cNvSpPr>
          <p:nvPr/>
        </p:nvSpPr>
        <p:spPr bwMode="auto">
          <a:xfrm>
            <a:off x="323850" y="5716220"/>
            <a:ext cx="8686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Khái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Quá trình vận chuyển hạt phấn từ nhị đến núm nhụy (đầu nhụy)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209800" y="4156075"/>
            <a:ext cx="133350" cy="187325"/>
            <a:chOff x="2496" y="2544"/>
            <a:chExt cx="288" cy="336"/>
          </a:xfrm>
        </p:grpSpPr>
        <p:sp>
          <p:nvSpPr>
            <p:cNvPr id="74786" name="AutoShape 34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4788" name="Oval 36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9" name="AutoShape 37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0" name="AutoShape 38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1" name="Freeform 39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2286000" y="4156075"/>
            <a:ext cx="133350" cy="187325"/>
            <a:chOff x="2496" y="2544"/>
            <a:chExt cx="288" cy="336"/>
          </a:xfrm>
        </p:grpSpPr>
        <p:sp>
          <p:nvSpPr>
            <p:cNvPr id="74793" name="AutoShape 41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4795" name="Oval 43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AutoShape 44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AutoShape 45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Freeform 46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2209800" y="4156075"/>
            <a:ext cx="133350" cy="187325"/>
            <a:chOff x="2496" y="2544"/>
            <a:chExt cx="288" cy="336"/>
          </a:xfrm>
        </p:grpSpPr>
        <p:sp>
          <p:nvSpPr>
            <p:cNvPr id="74800" name="AutoShape 48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4802" name="Oval 50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3" name="AutoShape 51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4" name="AutoShape 52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5" name="Freeform 53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2209800" y="4114800"/>
            <a:ext cx="133350" cy="187325"/>
            <a:chOff x="2496" y="2544"/>
            <a:chExt cx="288" cy="336"/>
          </a:xfrm>
        </p:grpSpPr>
        <p:sp>
          <p:nvSpPr>
            <p:cNvPr id="74807" name="AutoShape 55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56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4809" name="Oval 57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10" name="AutoShape 58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11" name="AutoShape 59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12" name="Freeform 60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7.40741E-7 C 0.05556 0.0206 0.0941 0.04144 0.13039 0.02361 C 0.16667 0.00579 0.20435 -0.08981 0.23473 -0.10648 C 0.26511 -0.12315 0.29914 -0.08218 0.31251 -0.07708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7.40741E-7 C 0.05556 0.0206 0.0941 0.04144 0.13039 0.02361 C 0.16667 0.00579 0.20435 -0.08981 0.23473 -0.10648 C 0.26511 -0.12315 0.29914 -0.08218 0.31251 -0.07708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074 C 0.0441 0.01318 0.08264 0.034 0.11893 0.01619 C 0.15521 -0.00162 0.19288 -0.09713 0.22327 -0.11378 C 0.25365 -0.13066 0.28768 -0.0895 0.30104 -0.08441 " pathEditMode="relative" rAng="0" ptsTypes="aa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7.40741E-7 C 0.05556 0.0206 0.0941 0.04144 0.13039 0.02361 C 0.16667 0.00579 0.20435 -0.08981 0.23473 -0.10648 C 0.26511 -0.12315 0.29914 -0.08218 0.31251 -0.07708 " pathEditMode="relative" rAng="0" ptsTypes="aaaA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C 0.03976 0.0206 0.07969 0.04143 0.11736 0.02361 C 0.15486 0.00578 0.19393 -0.08982 0.22535 -0.10648 C 0.25695 -0.12315 0.29219 -0.08218 0.30608 -0.07709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5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4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 flipH="1">
            <a:off x="4379913" y="1022350"/>
            <a:ext cx="20637" cy="5791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6807" name="Picture 6" descr="Pict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1447800"/>
            <a:ext cx="4648200" cy="2514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48275" y="1651000"/>
            <a:ext cx="1381125" cy="787400"/>
            <a:chOff x="-816" y="528"/>
            <a:chExt cx="816" cy="723"/>
          </a:xfrm>
        </p:grpSpPr>
        <p:sp>
          <p:nvSpPr>
            <p:cNvPr id="76809" name="AutoShape 8"/>
            <p:cNvSpPr>
              <a:spLocks noChangeArrowheads="1"/>
            </p:cNvSpPr>
            <p:nvPr/>
          </p:nvSpPr>
          <p:spPr bwMode="auto">
            <a:xfrm>
              <a:off x="-342" y="1112"/>
              <a:ext cx="102" cy="5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6810" name="AutoShape 9"/>
            <p:cNvSpPr>
              <a:spLocks noChangeArrowheads="1"/>
            </p:cNvSpPr>
            <p:nvPr/>
          </p:nvSpPr>
          <p:spPr bwMode="auto">
            <a:xfrm>
              <a:off x="-390" y="1112"/>
              <a:ext cx="48" cy="47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6811" name="AutoShape 10"/>
            <p:cNvSpPr>
              <a:spLocks noChangeArrowheads="1"/>
            </p:cNvSpPr>
            <p:nvPr/>
          </p:nvSpPr>
          <p:spPr bwMode="auto">
            <a:xfrm>
              <a:off x="-390" y="1160"/>
              <a:ext cx="96" cy="4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pic>
          <p:nvPicPr>
            <p:cNvPr id="76812" name="Picture 11" descr="bee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16" y="528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6813" name="Picture 13" descr="DSC_6665du du c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943350"/>
            <a:ext cx="2286000" cy="2438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76814" name="Picture 14" descr="d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8650" y="3943350"/>
            <a:ext cx="2438400" cy="2438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2000" y="4546600"/>
            <a:ext cx="1076325" cy="787400"/>
            <a:chOff x="-816" y="528"/>
            <a:chExt cx="816" cy="723"/>
          </a:xfrm>
        </p:grpSpPr>
        <p:sp>
          <p:nvSpPr>
            <p:cNvPr id="76816" name="AutoShape 8"/>
            <p:cNvSpPr>
              <a:spLocks noChangeArrowheads="1"/>
            </p:cNvSpPr>
            <p:nvPr/>
          </p:nvSpPr>
          <p:spPr bwMode="auto">
            <a:xfrm>
              <a:off x="-342" y="1112"/>
              <a:ext cx="102" cy="5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6817" name="AutoShape 9"/>
            <p:cNvSpPr>
              <a:spLocks noChangeArrowheads="1"/>
            </p:cNvSpPr>
            <p:nvPr/>
          </p:nvSpPr>
          <p:spPr bwMode="auto">
            <a:xfrm>
              <a:off x="-390" y="1112"/>
              <a:ext cx="48" cy="47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6818" name="AutoShape 10"/>
            <p:cNvSpPr>
              <a:spLocks noChangeArrowheads="1"/>
            </p:cNvSpPr>
            <p:nvPr/>
          </p:nvSpPr>
          <p:spPr bwMode="auto">
            <a:xfrm>
              <a:off x="-390" y="1160"/>
              <a:ext cx="96" cy="4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pic>
          <p:nvPicPr>
            <p:cNvPr id="76819" name="Picture 11" descr="bee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16" y="528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2590800" y="4876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itchFamily="34" charset="0"/>
              </a:rPr>
              <a:t>Cây đực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78486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itchFamily="34" charset="0"/>
              </a:rPr>
              <a:t>Cây B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4864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pitchFamily="34" charset="0"/>
              </a:rPr>
              <a:t>Cây A</a:t>
            </a:r>
          </a:p>
        </p:txBody>
      </p:sp>
      <p:sp>
        <p:nvSpPr>
          <p:cNvPr id="76823" name="AutoShape 23"/>
          <p:cNvSpPr>
            <a:spLocks noChangeArrowheads="1"/>
          </p:cNvSpPr>
          <p:nvPr/>
        </p:nvSpPr>
        <p:spPr bwMode="auto">
          <a:xfrm>
            <a:off x="6096000" y="457200"/>
            <a:ext cx="3733800" cy="685800"/>
          </a:xfrm>
          <a:prstGeom prst="wedgeEllipseCallout">
            <a:avLst>
              <a:gd name="adj1" fmla="val -31079"/>
              <a:gd name="adj2" fmla="val 1081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i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Thế nào là tự thụ phấn ?</a:t>
            </a:r>
          </a:p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24" name="AutoShape 24"/>
          <p:cNvSpPr>
            <a:spLocks noChangeArrowheads="1"/>
          </p:cNvSpPr>
          <p:nvPr/>
        </p:nvSpPr>
        <p:spPr bwMode="auto">
          <a:xfrm>
            <a:off x="1066800" y="5715000"/>
            <a:ext cx="2971800" cy="990600"/>
          </a:xfrm>
          <a:prstGeom prst="wedgeEllipseCallout">
            <a:avLst>
              <a:gd name="adj1" fmla="val 71208"/>
              <a:gd name="adj2" fmla="val -1357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i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Thế nào là thụ phấn chéo ?</a:t>
            </a:r>
          </a:p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31" name="plant"/>
          <p:cNvSpPr>
            <a:spLocks noEditPoints="1" noChangeArrowheads="1"/>
          </p:cNvSpPr>
          <p:nvPr/>
        </p:nvSpPr>
        <p:spPr bwMode="auto">
          <a:xfrm>
            <a:off x="19050" y="0"/>
            <a:ext cx="1445537" cy="35169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6832" name="Line 32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3" name="Line 33"/>
          <p:cNvSpPr>
            <a:spLocks noChangeShapeType="1"/>
          </p:cNvSpPr>
          <p:nvPr/>
        </p:nvSpPr>
        <p:spPr bwMode="auto">
          <a:xfrm>
            <a:off x="9144000" y="30163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4" name="Text Box 34"/>
          <p:cNvSpPr txBox="1">
            <a:spLocks noChangeArrowheads="1"/>
          </p:cNvSpPr>
          <p:nvPr/>
        </p:nvSpPr>
        <p:spPr bwMode="auto">
          <a:xfrm>
            <a:off x="381000" y="914400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CC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hình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thức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thụ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phấn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</a:p>
        </p:txBody>
      </p:sp>
      <p:sp>
        <p:nvSpPr>
          <p:cNvPr id="76836" name="Text Box 36"/>
          <p:cNvSpPr txBox="1">
            <a:spLocks noChangeArrowheads="1"/>
          </p:cNvSpPr>
          <p:nvPr/>
        </p:nvSpPr>
        <p:spPr bwMode="auto">
          <a:xfrm>
            <a:off x="533400" y="124142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-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Tự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thụ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phấn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                 -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Thụ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phấn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chéo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6.48174E-6 C 0.00642 -0.04946 0.01302 -0.09893 0.03108 -0.11234 C 0.04913 -0.12574 0.10365 -0.09824 0.10885 -0.07997 C 0.11406 -0.06171 0.06979 -0.01571 0.06233 -0.003 " pathEditMode="relative" ptsTypes="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33 -0.02035 C 0.01042 -0.05225 -0.01614 -0.08391 0.01233 -0.10403 C 0.04184 -0.12437 0.16823 -0.15349 0.21337 -0.14194 C 0.25886 -0.12968 0.27136 -0.04947 0.28386 -0.03144 " pathEditMode="relative" rAng="0" ptsTypes="aaa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3" grpId="0" animBg="1"/>
      <p:bldP spid="76824" grpId="0" animBg="1"/>
      <p:bldP spid="76834" grpId="0"/>
      <p:bldP spid="7683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ờ ă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2971800" cy="2928938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95262"/>
            <a:ext cx="2819400" cy="2928938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 flipH="1">
            <a:off x="2590800" y="457200"/>
            <a:ext cx="1143000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Gió</a:t>
            </a:r>
            <a:endParaRPr lang="en-US" sz="2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9" name="Picture 5" descr="thụ phấn nhân tạ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95262"/>
            <a:ext cx="3124200" cy="2928938"/>
          </a:xfrm>
          <a:prstGeom prst="rect">
            <a:avLst/>
          </a:prstGeom>
          <a:noFill/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 flipH="1">
            <a:off x="7467600" y="2574925"/>
            <a:ext cx="1600200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người</a:t>
            </a:r>
            <a:endParaRPr lang="en-US" sz="2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4267200" cy="3352800"/>
          </a:xfrm>
          <a:prstGeom prst="rect">
            <a:avLst/>
          </a:prstGeom>
          <a:noFill/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 flipH="1">
            <a:off x="1676400" y="5105400"/>
            <a:ext cx="1371600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vật</a:t>
            </a:r>
            <a:endParaRPr lang="en-US" sz="2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33" name="Picture 9" descr="176385173_d96934e60e_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429000"/>
            <a:ext cx="3962400" cy="3352800"/>
          </a:xfrm>
          <a:prstGeom prst="rect">
            <a:avLst/>
          </a:prstGeom>
          <a:noFill/>
        </p:spPr>
      </p:pic>
      <p:cxnSp>
        <p:nvCxnSpPr>
          <p:cNvPr id="77834" name="AutoShape 10"/>
          <p:cNvCxnSpPr>
            <a:cxnSpLocks noChangeShapeType="1"/>
          </p:cNvCxnSpPr>
          <p:nvPr/>
        </p:nvCxnSpPr>
        <p:spPr bwMode="auto">
          <a:xfrm>
            <a:off x="2209800" y="457200"/>
            <a:ext cx="1371600" cy="647700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</p:cxnSp>
      <p:sp>
        <p:nvSpPr>
          <p:cNvPr id="77835" name="AutoShape 11"/>
          <p:cNvSpPr>
            <a:spLocks noChangeArrowheads="1"/>
          </p:cNvSpPr>
          <p:nvPr/>
        </p:nvSpPr>
        <p:spPr bwMode="auto">
          <a:xfrm>
            <a:off x="2590799" y="2438400"/>
            <a:ext cx="4267199" cy="1600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latin typeface="Time New Rome"/>
                <a:cs typeface="Arial" pitchFamily="34" charset="0"/>
              </a:rPr>
              <a:t>Thực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vật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hạt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kín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thụ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phấn</a:t>
            </a:r>
            <a:endParaRPr lang="en-US" sz="2400" dirty="0">
              <a:latin typeface="Time New Rome"/>
              <a:cs typeface="Arial" pitchFamily="34" charset="0"/>
            </a:endParaRPr>
          </a:p>
          <a:p>
            <a:pPr algn="ctr"/>
            <a:r>
              <a:rPr lang="en-US" sz="2400" dirty="0" err="1">
                <a:latin typeface="Time New Rome"/>
                <a:cs typeface="Arial" pitchFamily="34" charset="0"/>
              </a:rPr>
              <a:t>nhờ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tác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nhân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nào</a:t>
            </a:r>
            <a:r>
              <a:rPr lang="en-US" sz="2400" dirty="0">
                <a:latin typeface="Time New Rome"/>
                <a:cs typeface="Arial" pitchFamily="34" charset="0"/>
              </a:rPr>
              <a:t> ?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66875" y="4343400"/>
            <a:ext cx="1076325" cy="787400"/>
            <a:chOff x="-816" y="528"/>
            <a:chExt cx="816" cy="723"/>
          </a:xfrm>
        </p:grpSpPr>
        <p:sp>
          <p:nvSpPr>
            <p:cNvPr id="77837" name="AutoShape 8"/>
            <p:cNvSpPr>
              <a:spLocks noChangeArrowheads="1"/>
            </p:cNvSpPr>
            <p:nvPr/>
          </p:nvSpPr>
          <p:spPr bwMode="auto">
            <a:xfrm>
              <a:off x="-342" y="1112"/>
              <a:ext cx="102" cy="52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7838" name="AutoShape 9"/>
            <p:cNvSpPr>
              <a:spLocks noChangeArrowheads="1"/>
            </p:cNvSpPr>
            <p:nvPr/>
          </p:nvSpPr>
          <p:spPr bwMode="auto">
            <a:xfrm>
              <a:off x="-390" y="1112"/>
              <a:ext cx="48" cy="47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sp>
          <p:nvSpPr>
            <p:cNvPr id="77839" name="AutoShape 10"/>
            <p:cNvSpPr>
              <a:spLocks noChangeArrowheads="1"/>
            </p:cNvSpPr>
            <p:nvPr/>
          </p:nvSpPr>
          <p:spPr bwMode="auto">
            <a:xfrm>
              <a:off x="-390" y="1160"/>
              <a:ext cx="96" cy="48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>
                <a:cs typeface="Arial" pitchFamily="34" charset="0"/>
              </a:endParaRPr>
            </a:p>
          </p:txBody>
        </p:sp>
        <p:pic>
          <p:nvPicPr>
            <p:cNvPr id="77840" name="Picture 11" descr="bee1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816" y="528"/>
              <a:ext cx="816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7841" name="Oval 17"/>
          <p:cNvSpPr>
            <a:spLocks noChangeArrowheads="1"/>
          </p:cNvSpPr>
          <p:nvPr/>
        </p:nvSpPr>
        <p:spPr bwMode="auto">
          <a:xfrm>
            <a:off x="1600200" y="19812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Oval 18"/>
          <p:cNvSpPr>
            <a:spLocks noChangeArrowheads="1"/>
          </p:cNvSpPr>
          <p:nvPr/>
        </p:nvSpPr>
        <p:spPr bwMode="auto">
          <a:xfrm>
            <a:off x="1219200" y="17526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Oval 19"/>
          <p:cNvSpPr>
            <a:spLocks noChangeArrowheads="1"/>
          </p:cNvSpPr>
          <p:nvPr/>
        </p:nvSpPr>
        <p:spPr bwMode="auto">
          <a:xfrm>
            <a:off x="838200" y="16764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4" name="Oval 20"/>
          <p:cNvSpPr>
            <a:spLocks noChangeArrowheads="1"/>
          </p:cNvSpPr>
          <p:nvPr/>
        </p:nvSpPr>
        <p:spPr bwMode="auto">
          <a:xfrm>
            <a:off x="1295400" y="21336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1371600" y="2133600"/>
            <a:ext cx="76200" cy="152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295400" y="2209800"/>
            <a:ext cx="133350" cy="187325"/>
            <a:chOff x="2496" y="2544"/>
            <a:chExt cx="288" cy="336"/>
          </a:xfrm>
        </p:grpSpPr>
        <p:sp>
          <p:nvSpPr>
            <p:cNvPr id="77848" name="AutoShape 24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50" name="Oval 26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1" name="AutoShape 27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2" name="AutoShape 28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371600" y="1905000"/>
            <a:ext cx="133350" cy="187325"/>
            <a:chOff x="2496" y="2544"/>
            <a:chExt cx="288" cy="336"/>
          </a:xfrm>
        </p:grpSpPr>
        <p:sp>
          <p:nvSpPr>
            <p:cNvPr id="77855" name="AutoShape 31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57" name="Oval 33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8" name="AutoShape 34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9" name="AutoShape 35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0" name="Freeform 36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1143000" y="1447800"/>
            <a:ext cx="133350" cy="185738"/>
            <a:chOff x="2496" y="2544"/>
            <a:chExt cx="288" cy="336"/>
          </a:xfrm>
        </p:grpSpPr>
        <p:sp>
          <p:nvSpPr>
            <p:cNvPr id="77862" name="AutoShape 38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39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64" name="Oval 40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5" name="AutoShape 41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6" name="AutoShape 42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7" name="Freeform 43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295400" y="1295400"/>
            <a:ext cx="133350" cy="185738"/>
            <a:chOff x="2496" y="2544"/>
            <a:chExt cx="288" cy="336"/>
          </a:xfrm>
        </p:grpSpPr>
        <p:sp>
          <p:nvSpPr>
            <p:cNvPr id="77869" name="AutoShape 45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71" name="Oval 47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72" name="AutoShape 48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73" name="AutoShape 49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74" name="Freeform 50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2057400" y="1371600"/>
            <a:ext cx="133350" cy="187325"/>
            <a:chOff x="2496" y="2544"/>
            <a:chExt cx="288" cy="336"/>
          </a:xfrm>
        </p:grpSpPr>
        <p:sp>
          <p:nvSpPr>
            <p:cNvPr id="77876" name="AutoShape 52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53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78" name="Oval 54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79" name="AutoShape 55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0" name="AutoShape 56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1" name="Freeform 57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7884" name="plant"/>
          <p:cNvSpPr>
            <a:spLocks noEditPoints="1" noChangeArrowheads="1"/>
          </p:cNvSpPr>
          <p:nvPr/>
        </p:nvSpPr>
        <p:spPr bwMode="auto">
          <a:xfrm>
            <a:off x="19050" y="0"/>
            <a:ext cx="1445537" cy="351692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7885" name="Line 61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86" name="Line 62"/>
          <p:cNvSpPr>
            <a:spLocks noChangeShapeType="1"/>
          </p:cNvSpPr>
          <p:nvPr/>
        </p:nvSpPr>
        <p:spPr bwMode="auto">
          <a:xfrm>
            <a:off x="9144000" y="30163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" name="Group 63"/>
          <p:cNvGrpSpPr>
            <a:grpSpLocks/>
          </p:cNvGrpSpPr>
          <p:nvPr/>
        </p:nvGrpSpPr>
        <p:grpSpPr bwMode="auto">
          <a:xfrm>
            <a:off x="685800" y="1371600"/>
            <a:ext cx="133350" cy="187325"/>
            <a:chOff x="2496" y="2544"/>
            <a:chExt cx="288" cy="336"/>
          </a:xfrm>
        </p:grpSpPr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65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90" name="Oval 66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1" name="AutoShape 67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2" name="AutoShape 68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3" name="Freeform 69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70"/>
          <p:cNvGrpSpPr>
            <a:grpSpLocks/>
          </p:cNvGrpSpPr>
          <p:nvPr/>
        </p:nvGrpSpPr>
        <p:grpSpPr bwMode="auto">
          <a:xfrm>
            <a:off x="609600" y="1676400"/>
            <a:ext cx="133350" cy="187325"/>
            <a:chOff x="2496" y="2544"/>
            <a:chExt cx="288" cy="336"/>
          </a:xfrm>
        </p:grpSpPr>
        <p:sp>
          <p:nvSpPr>
            <p:cNvPr id="77895" name="AutoShape 71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 72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897" name="Oval 73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8" name="AutoShape 74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9" name="AutoShape 75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0" name="Freeform 76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77"/>
          <p:cNvGrpSpPr>
            <a:grpSpLocks/>
          </p:cNvGrpSpPr>
          <p:nvPr/>
        </p:nvGrpSpPr>
        <p:grpSpPr bwMode="auto">
          <a:xfrm>
            <a:off x="1219200" y="1828800"/>
            <a:ext cx="133350" cy="187325"/>
            <a:chOff x="2496" y="2544"/>
            <a:chExt cx="288" cy="336"/>
          </a:xfrm>
        </p:grpSpPr>
        <p:sp>
          <p:nvSpPr>
            <p:cNvPr id="77902" name="AutoShape 78"/>
            <p:cNvSpPr>
              <a:spLocks noChangeArrowheads="1"/>
            </p:cNvSpPr>
            <p:nvPr/>
          </p:nvSpPr>
          <p:spPr bwMode="auto">
            <a:xfrm>
              <a:off x="2496" y="2544"/>
              <a:ext cx="288" cy="336"/>
            </a:xfrm>
            <a:prstGeom prst="star24">
              <a:avLst>
                <a:gd name="adj" fmla="val 375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79"/>
            <p:cNvGrpSpPr>
              <a:grpSpLocks/>
            </p:cNvGrpSpPr>
            <p:nvPr/>
          </p:nvGrpSpPr>
          <p:grpSpPr bwMode="auto">
            <a:xfrm>
              <a:off x="2526" y="2612"/>
              <a:ext cx="240" cy="202"/>
              <a:chOff x="2013" y="2043"/>
              <a:chExt cx="240" cy="202"/>
            </a:xfrm>
          </p:grpSpPr>
          <p:sp>
            <p:nvSpPr>
              <p:cNvPr id="77904" name="Oval 80"/>
              <p:cNvSpPr>
                <a:spLocks noChangeArrowheads="1"/>
              </p:cNvSpPr>
              <p:nvPr/>
            </p:nvSpPr>
            <p:spPr bwMode="auto">
              <a:xfrm>
                <a:off x="2013" y="2043"/>
                <a:ext cx="240" cy="19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5" name="AutoShape 81"/>
              <p:cNvSpPr>
                <a:spLocks noChangeArrowheads="1"/>
              </p:cNvSpPr>
              <p:nvPr/>
            </p:nvSpPr>
            <p:spPr bwMode="auto">
              <a:xfrm>
                <a:off x="2026" y="211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6" name="AutoShape 82"/>
              <p:cNvSpPr>
                <a:spLocks noChangeArrowheads="1"/>
              </p:cNvSpPr>
              <p:nvPr/>
            </p:nvSpPr>
            <p:spPr bwMode="auto">
              <a:xfrm>
                <a:off x="2130" y="2118"/>
                <a:ext cx="96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7" name="Freeform 83"/>
              <p:cNvSpPr>
                <a:spLocks/>
              </p:cNvSpPr>
              <p:nvPr/>
            </p:nvSpPr>
            <p:spPr bwMode="auto">
              <a:xfrm>
                <a:off x="2055" y="2077"/>
                <a:ext cx="48" cy="16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0" y="144"/>
                  </a:cxn>
                </a:cxnLst>
                <a:rect l="0" t="0" r="r" b="b"/>
                <a:pathLst>
                  <a:path w="48" h="168">
                    <a:moveTo>
                      <a:pt x="0" y="0"/>
                    </a:moveTo>
                    <a:cubicBezTo>
                      <a:pt x="24" y="60"/>
                      <a:pt x="48" y="120"/>
                      <a:pt x="48" y="144"/>
                    </a:cubicBezTo>
                    <a:cubicBezTo>
                      <a:pt x="48" y="168"/>
                      <a:pt x="8" y="144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8935 C 0.03125 0.10995 0.06979 0.13078 0.10608 0.11296 C 0.14236 0.09513 0.18004 -0.00047 0.21042 -0.01713 C 0.2408 -0.0338 0.27483 0.00717 0.2882 0.01226 " pathEditMode="relative" rAng="0" ptsTypes="aa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0.06504 C -0.01875 0.08565 0.01979 0.10648 0.05608 0.08865 C 0.09236 0.07083 0.13004 -0.02477 0.16042 -0.04144 C 0.1908 -0.0581 0.22483 -0.01713 0.2382 -0.01204 " pathEditMode="relative" rAng="0" ptsTypes="aaaA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6 0.06504 C 0.1691 0.08565 0.20764 0.10648 0.24393 0.08865 C 0.28021 0.07083 0.31788 -0.02477 0.34827 -0.04144 C 0.37865 -0.0581 0.41268 -0.01713 0.42604 -0.01204 " pathEditMode="relative" rAng="0" ptsTypes="aa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6 0.06504 C 0.1691 0.08565 0.20764 0.10648 0.24393 0.08865 C 0.28021 0.07083 0.31788 -0.02477 0.34827 -0.04144 C 0.37865 -0.0581 0.41268 -0.01713 0.42604 -0.01204 " pathEditMode="relative" rAng="0" ptsTypes="aaaA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05 0.11158 C 0.11459 0.13218 0.15313 0.15301 0.18941 0.13519 C 0.2257 0.11737 0.26337 0.02176 0.29376 0.0051 C 0.32414 -0.01157 0.35816 0.0294 0.37153 0.03449 " pathEditMode="relative" rAng="0" ptsTypes="aaaA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4 -0.05023 C 0.03385 -0.07616 -0.01615 -0.10139 0.03732 -0.11782 C 0.09323 -0.13403 0.33194 -0.15741 0.41718 -0.14838 C 0.50329 -0.13843 0.52691 -0.07384 0.55052 -0.05949 " pathEditMode="relative" rAng="0" ptsTypes="aaaA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xit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46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nimBg="1"/>
      <p:bldP spid="77832" grpId="0" animBg="1"/>
      <p:bldP spid="77835" grpId="0" animBg="1"/>
      <p:bldP spid="778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978074" y="1219200"/>
            <a:ext cx="7467600" cy="137160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vô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tính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2800" b="1" i="1" noProof="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 thức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giữa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đực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tử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mẹ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8" name="Rectangle 26"/>
          <p:cNvSpPr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II. SINH SẢN VÔ TÍNH Ở THỰC VẬT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Picture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95600"/>
            <a:ext cx="4572000" cy="3733800"/>
          </a:xfrm>
          <a:prstGeom prst="rect">
            <a:avLst/>
          </a:prstGeom>
          <a:noFill/>
        </p:spPr>
      </p:pic>
      <p:pic>
        <p:nvPicPr>
          <p:cNvPr id="1027" name="Picture 3" descr="C:\Users\Admin\Desktop\Picture1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889337"/>
            <a:ext cx="4191000" cy="3740064"/>
          </a:xfrm>
          <a:prstGeom prst="rect">
            <a:avLst/>
          </a:prstGeom>
          <a:noFill/>
        </p:spPr>
      </p:pic>
      <p:sp>
        <p:nvSpPr>
          <p:cNvPr id="5" name="Cloud 4"/>
          <p:cNvSpPr/>
          <p:nvPr/>
        </p:nvSpPr>
        <p:spPr>
          <a:xfrm>
            <a:off x="2377614" y="1135797"/>
            <a:ext cx="4114800" cy="13788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5" name="Picture 7" descr="ph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1650" y="1057275"/>
            <a:ext cx="2286000" cy="4859338"/>
          </a:xfrm>
          <a:prstGeom prst="rect">
            <a:avLst/>
          </a:prstGeom>
          <a:noFill/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59688" y="828675"/>
            <a:ext cx="608012" cy="762000"/>
            <a:chOff x="2256" y="768"/>
            <a:chExt cx="277" cy="276"/>
          </a:xfrm>
        </p:grpSpPr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>
              <a:off x="2256" y="768"/>
              <a:ext cx="277" cy="27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58" name="Oval 10"/>
            <p:cNvSpPr>
              <a:spLocks noChangeArrowheads="1"/>
            </p:cNvSpPr>
            <p:nvPr/>
          </p:nvSpPr>
          <p:spPr bwMode="auto">
            <a:xfrm>
              <a:off x="2290" y="864"/>
              <a:ext cx="72" cy="7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59" name="Freeform 11"/>
            <p:cNvSpPr>
              <a:spLocks/>
            </p:cNvSpPr>
            <p:nvPr/>
          </p:nvSpPr>
          <p:spPr bwMode="auto">
            <a:xfrm>
              <a:off x="2400" y="816"/>
              <a:ext cx="119" cy="189"/>
            </a:xfrm>
            <a:custGeom>
              <a:avLst/>
              <a:gdLst/>
              <a:ahLst/>
              <a:cxnLst>
                <a:cxn ang="0">
                  <a:pos x="73" y="277"/>
                </a:cxn>
                <a:cxn ang="0">
                  <a:pos x="403" y="7"/>
                </a:cxn>
                <a:cxn ang="0">
                  <a:pos x="838" y="232"/>
                </a:cxn>
                <a:cxn ang="0">
                  <a:pos x="973" y="757"/>
                </a:cxn>
                <a:cxn ang="0">
                  <a:pos x="808" y="1312"/>
                </a:cxn>
                <a:cxn ang="0">
                  <a:pos x="433" y="1537"/>
                </a:cxn>
                <a:cxn ang="0">
                  <a:pos x="43" y="1222"/>
                </a:cxn>
                <a:cxn ang="0">
                  <a:pos x="178" y="682"/>
                </a:cxn>
                <a:cxn ang="0">
                  <a:pos x="73" y="277"/>
                </a:cxn>
              </a:cxnLst>
              <a:rect l="0" t="0" r="r" b="b"/>
              <a:pathLst>
                <a:path w="978" h="1552">
                  <a:moveTo>
                    <a:pt x="73" y="277"/>
                  </a:moveTo>
                  <a:cubicBezTo>
                    <a:pt x="110" y="165"/>
                    <a:pt x="276" y="14"/>
                    <a:pt x="403" y="7"/>
                  </a:cubicBezTo>
                  <a:cubicBezTo>
                    <a:pt x="530" y="0"/>
                    <a:pt x="743" y="107"/>
                    <a:pt x="838" y="232"/>
                  </a:cubicBezTo>
                  <a:cubicBezTo>
                    <a:pt x="933" y="357"/>
                    <a:pt x="978" y="577"/>
                    <a:pt x="973" y="757"/>
                  </a:cubicBezTo>
                  <a:cubicBezTo>
                    <a:pt x="968" y="937"/>
                    <a:pt x="898" y="1182"/>
                    <a:pt x="808" y="1312"/>
                  </a:cubicBezTo>
                  <a:cubicBezTo>
                    <a:pt x="718" y="1442"/>
                    <a:pt x="560" y="1552"/>
                    <a:pt x="433" y="1537"/>
                  </a:cubicBezTo>
                  <a:cubicBezTo>
                    <a:pt x="306" y="1522"/>
                    <a:pt x="86" y="1364"/>
                    <a:pt x="43" y="1222"/>
                  </a:cubicBezTo>
                  <a:cubicBezTo>
                    <a:pt x="0" y="1080"/>
                    <a:pt x="173" y="839"/>
                    <a:pt x="178" y="682"/>
                  </a:cubicBezTo>
                  <a:cubicBezTo>
                    <a:pt x="183" y="525"/>
                    <a:pt x="36" y="389"/>
                    <a:pt x="73" y="27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>
              <a:off x="2436" y="890"/>
              <a:ext cx="46" cy="46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8861" name="Picture 13" descr="dong cong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100" y="1460500"/>
            <a:ext cx="1062038" cy="4313238"/>
          </a:xfrm>
          <a:prstGeom prst="rect">
            <a:avLst/>
          </a:prstGeom>
          <a:noFill/>
        </p:spPr>
      </p:pic>
      <p:sp>
        <p:nvSpPr>
          <p:cNvPr id="78862" name="Oval 14"/>
          <p:cNvSpPr>
            <a:spLocks noChangeArrowheads="1"/>
          </p:cNvSpPr>
          <p:nvPr/>
        </p:nvSpPr>
        <p:spPr bwMode="auto">
          <a:xfrm>
            <a:off x="7905750" y="1971675"/>
            <a:ext cx="161925" cy="161925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3" name="Oval 15"/>
          <p:cNvSpPr>
            <a:spLocks noChangeArrowheads="1"/>
          </p:cNvSpPr>
          <p:nvPr/>
        </p:nvSpPr>
        <p:spPr bwMode="auto">
          <a:xfrm>
            <a:off x="7927975" y="185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8864" name="Picture 16" descr="nhan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7275" y="4051300"/>
            <a:ext cx="1096963" cy="1600200"/>
          </a:xfrm>
          <a:prstGeom prst="rect">
            <a:avLst/>
          </a:prstGeom>
          <a:noFill/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419600" y="3124200"/>
            <a:ext cx="1981200" cy="2590800"/>
            <a:chOff x="384" y="3024"/>
            <a:chExt cx="1248" cy="1296"/>
          </a:xfrm>
        </p:grpSpPr>
        <p:pic>
          <p:nvPicPr>
            <p:cNvPr id="78866" name="Picture 18" descr="800px-Hegi_ovary"/>
            <p:cNvPicPr>
              <a:picLocks noChangeAspect="1" noChangeArrowheads="1"/>
            </p:cNvPicPr>
            <p:nvPr/>
          </p:nvPicPr>
          <p:blipFill>
            <a:blip r:embed="rId5" cstate="print"/>
            <a:srcRect r="66667" b="33333"/>
            <a:stretch>
              <a:fillRect/>
            </a:stretch>
          </p:blipFill>
          <p:spPr bwMode="auto">
            <a:xfrm>
              <a:off x="384" y="3120"/>
              <a:ext cx="1248" cy="1200"/>
            </a:xfrm>
            <a:prstGeom prst="rect">
              <a:avLst/>
            </a:prstGeom>
            <a:noFill/>
          </p:spPr>
        </p:pic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>
              <a:off x="960" y="3024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68" name="Line 20"/>
          <p:cNvSpPr>
            <a:spLocks noChangeShapeType="1"/>
          </p:cNvSpPr>
          <p:nvPr/>
        </p:nvSpPr>
        <p:spPr bwMode="auto">
          <a:xfrm flipV="1">
            <a:off x="5486400" y="1308100"/>
            <a:ext cx="2133600" cy="180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69" name="Line 21"/>
          <p:cNvSpPr>
            <a:spLocks noChangeShapeType="1"/>
          </p:cNvSpPr>
          <p:nvPr/>
        </p:nvSpPr>
        <p:spPr bwMode="auto">
          <a:xfrm>
            <a:off x="5410200" y="5095875"/>
            <a:ext cx="2209800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0" name="Line 22"/>
          <p:cNvSpPr>
            <a:spLocks noChangeShapeType="1"/>
          </p:cNvSpPr>
          <p:nvPr/>
        </p:nvSpPr>
        <p:spPr bwMode="auto">
          <a:xfrm flipH="1" flipV="1">
            <a:off x="8077200" y="5705475"/>
            <a:ext cx="685800" cy="695325"/>
          </a:xfrm>
          <a:prstGeom prst="line">
            <a:avLst/>
          </a:prstGeom>
          <a:noFill/>
          <a:ln w="4127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7010400" y="6400800"/>
            <a:ext cx="1981200" cy="406400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Arial" pitchFamily="34" charset="0"/>
                <a:cs typeface="Arial" pitchFamily="34" charset="0"/>
              </a:rPr>
              <a:t>2 giao tử đực</a:t>
            </a:r>
          </a:p>
        </p:txBody>
      </p:sp>
      <p:sp>
        <p:nvSpPr>
          <p:cNvPr id="78881" name="Line 33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82" name="Line 34"/>
          <p:cNvSpPr>
            <a:spLocks noChangeShapeType="1"/>
          </p:cNvSpPr>
          <p:nvPr/>
        </p:nvSpPr>
        <p:spPr bwMode="auto">
          <a:xfrm>
            <a:off x="914400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83" name="Text Box 35"/>
          <p:cNvSpPr txBox="1">
            <a:spLocks noChangeArrowheads="1"/>
          </p:cNvSpPr>
          <p:nvPr/>
        </p:nvSpPr>
        <p:spPr bwMode="auto">
          <a:xfrm>
            <a:off x="457200" y="1066800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CC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nẩy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mầm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của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hạt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phấn</a:t>
            </a:r>
            <a:endParaRPr lang="en-US" sz="20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3" name="Picture 7" descr="Picture65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96570">
            <a:off x="152400" y="1087438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76200" y="2495550"/>
            <a:ext cx="1219200" cy="15478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phấn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nảy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mầm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núm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nhụy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3187700" y="2514600"/>
            <a:ext cx="1003300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phấn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28956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3206750" y="3505200"/>
            <a:ext cx="990600" cy="609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latin typeface="Arial" pitchFamily="34" charset="0"/>
                <a:cs typeface="Arial" pitchFamily="34" charset="0"/>
              </a:rPr>
              <a:t>2 giao tử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V="1">
            <a:off x="28956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auto">
          <a:xfrm>
            <a:off x="1617663" y="2514600"/>
            <a:ext cx="1277937" cy="68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ống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phấn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 flipV="1">
            <a:off x="1295400" y="30480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1628775" y="3519488"/>
            <a:ext cx="1266825" cy="59531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sản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295400" y="3352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78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8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0416 -4.44444E-6 C 0.00069 0.0426 -0.00244 0.08542 0.00416 0.13496 C 0.01059 0.18496 0.03368 0.25926 0.04322 0.29931 C 0.05277 0.33959 0.06041 0.347 0.06163 0.37662 C 0.06284 0.40625 0.05572 0.45394 0.05 0.47686 C 0.04427 0.49977 0.03628 0.50649 0.02708 0.51528 C 0.01788 0.52385 0.00625 0.52593 -0.00504 0.52848 " pathEditMode="relative" rAng="0" ptsTypes="aaaaaaA">
                                      <p:cBhvr>
                                        <p:cTn id="46" dur="5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64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00278 -0.00648 C -0.00312 0.03866 -0.00347 0.08449 -0.00278 0.11412 C -0.00208 0.14375 -0.00052 0.15046 0.00191 0.16991 C 0.00435 0.18958 0.00313 0.20232 0.01146 0.23264 C 0.0198 0.26273 0.04514 0.31296 0.05191 0.35093 C 0.05869 0.38889 0.05469 0.43056 0.05191 0.45949 C 0.04914 0.48843 0.04271 0.51134 0.03525 0.52523 C 0.02778 0.53935 0.01146 0.54236 0.00678 0.54583 " pathEditMode="relative" rAng="0" ptsTypes="aaaaaaaA">
                                      <p:cBhvr>
                                        <p:cTn id="48" dur="50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276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2" grpId="0" animBg="1"/>
      <p:bldP spid="78862" grpId="1" animBg="1"/>
      <p:bldP spid="78863" grpId="0" animBg="1"/>
      <p:bldP spid="78863" grpId="1" animBg="1"/>
      <p:bldP spid="78868" grpId="0" animBg="1"/>
      <p:bldP spid="78868" grpId="1" animBg="1"/>
      <p:bldP spid="78869" grpId="0" animBg="1"/>
      <p:bldP spid="78869" grpId="1" animBg="1"/>
      <p:bldP spid="7887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6096000" y="2590800"/>
            <a:ext cx="1981200" cy="16764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5105400" y="2667000"/>
            <a:ext cx="3810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 descr="5%"/>
          <p:cNvSpPr>
            <a:spLocks noChangeArrowheads="1"/>
          </p:cNvSpPr>
          <p:nvPr/>
        </p:nvSpPr>
        <p:spPr bwMode="auto">
          <a:xfrm>
            <a:off x="6248400" y="3276600"/>
            <a:ext cx="457200" cy="304800"/>
          </a:xfrm>
          <a:prstGeom prst="ellipse">
            <a:avLst/>
          </a:prstGeom>
          <a:pattFill prst="pct5">
            <a:fgClr>
              <a:srgbClr val="FFFF99"/>
            </a:fgClr>
            <a:bgClr>
              <a:srgbClr val="CCFF33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6" name="Oval 10" descr="5%"/>
          <p:cNvSpPr>
            <a:spLocks noChangeArrowheads="1"/>
          </p:cNvSpPr>
          <p:nvPr/>
        </p:nvSpPr>
        <p:spPr bwMode="auto">
          <a:xfrm>
            <a:off x="6248400" y="3276600"/>
            <a:ext cx="457200" cy="304800"/>
          </a:xfrm>
          <a:prstGeom prst="ellipse">
            <a:avLst/>
          </a:prstGeom>
          <a:pattFill prst="pct5">
            <a:fgClr>
              <a:srgbClr val="FFFF99"/>
            </a:fgClr>
            <a:bgClr>
              <a:srgbClr val="00FF99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07" name="AutoShape 11"/>
          <p:cNvSpPr>
            <a:spLocks noChangeArrowheads="1"/>
          </p:cNvSpPr>
          <p:nvPr/>
        </p:nvSpPr>
        <p:spPr bwMode="auto">
          <a:xfrm>
            <a:off x="4495800" y="1600200"/>
            <a:ext cx="2438400" cy="533400"/>
          </a:xfrm>
          <a:prstGeom prst="wedgeRectCallout">
            <a:avLst>
              <a:gd name="adj1" fmla="val -18032"/>
              <a:gd name="adj2" fmla="val 177977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đực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8" name="AutoShape 12"/>
          <p:cNvSpPr>
            <a:spLocks noChangeArrowheads="1"/>
          </p:cNvSpPr>
          <p:nvPr/>
        </p:nvSpPr>
        <p:spPr bwMode="auto">
          <a:xfrm>
            <a:off x="4495800" y="4343400"/>
            <a:ext cx="2895600" cy="609600"/>
          </a:xfrm>
          <a:prstGeom prst="wedgeRectCallout">
            <a:avLst>
              <a:gd name="adj1" fmla="val 17491"/>
              <a:gd name="adj2" fmla="val -184375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trứng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09" name="AutoShape 13"/>
          <p:cNvSpPr>
            <a:spLocks noChangeArrowheads="1"/>
          </p:cNvSpPr>
          <p:nvPr/>
        </p:nvSpPr>
        <p:spPr bwMode="auto">
          <a:xfrm>
            <a:off x="7391400" y="1524000"/>
            <a:ext cx="1752600" cy="685800"/>
          </a:xfrm>
          <a:prstGeom prst="wedgeRectCallout">
            <a:avLst>
              <a:gd name="adj1" fmla="val -107338"/>
              <a:gd name="adj2" fmla="val 22037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0" name="AutoShape 14"/>
          <p:cNvSpPr>
            <a:spLocks noChangeArrowheads="1"/>
          </p:cNvSpPr>
          <p:nvPr/>
        </p:nvSpPr>
        <p:spPr bwMode="auto">
          <a:xfrm>
            <a:off x="7467600" y="4343400"/>
            <a:ext cx="1676400" cy="609600"/>
          </a:xfrm>
          <a:prstGeom prst="wedgeRectCallout">
            <a:avLst>
              <a:gd name="adj1" fmla="val -57199"/>
              <a:gd name="adj2" fmla="val -102343"/>
            </a:avLst>
          </a:prstGeom>
          <a:solidFill>
            <a:schemeClr val="folHlink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000" b="1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Túi phôi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34925" y="381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2.3.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sz="20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tinh</a:t>
            </a:r>
            <a:endParaRPr lang="en-US" sz="2000" b="1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398463" y="2270125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Khái</a:t>
            </a: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niệm</a:t>
            </a:r>
            <a:endParaRPr lang="en-US" sz="2000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3319" name="Picture 7" descr="Picture6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9" name="Line 23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9144000" y="30163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463" y="3763963"/>
            <a:ext cx="4214812" cy="731837"/>
            <a:chOff x="33" y="2367"/>
            <a:chExt cx="2655" cy="461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616" y="2463"/>
              <a:ext cx="189" cy="224"/>
              <a:chOff x="240" y="960"/>
              <a:chExt cx="192" cy="288"/>
            </a:xfrm>
          </p:grpSpPr>
          <p:sp>
            <p:nvSpPr>
              <p:cNvPr id="80923" name="Oval 27"/>
              <p:cNvSpPr>
                <a:spLocks noChangeArrowheads="1"/>
              </p:cNvSpPr>
              <p:nvPr/>
            </p:nvSpPr>
            <p:spPr bwMode="auto">
              <a:xfrm>
                <a:off x="240" y="1104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4" name="Line 28"/>
              <p:cNvSpPr>
                <a:spLocks noChangeShapeType="1"/>
              </p:cNvSpPr>
              <p:nvPr/>
            </p:nvSpPr>
            <p:spPr bwMode="auto">
              <a:xfrm flipV="1">
                <a:off x="336" y="960"/>
                <a:ext cx="96" cy="14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1634" y="2560"/>
              <a:ext cx="142" cy="224"/>
              <a:chOff x="864" y="1104"/>
              <a:chExt cx="144" cy="288"/>
            </a:xfrm>
          </p:grpSpPr>
          <p:sp>
            <p:nvSpPr>
              <p:cNvPr id="80926" name="Oval 30"/>
              <p:cNvSpPr>
                <a:spLocks noChangeArrowheads="1"/>
              </p:cNvSpPr>
              <p:nvPr/>
            </p:nvSpPr>
            <p:spPr bwMode="auto">
              <a:xfrm>
                <a:off x="864" y="1104"/>
                <a:ext cx="144" cy="144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7" name="Line 31"/>
              <p:cNvSpPr>
                <a:spLocks noChangeShapeType="1"/>
              </p:cNvSpPr>
              <p:nvPr/>
            </p:nvSpPr>
            <p:spPr bwMode="auto">
              <a:xfrm>
                <a:off x="938" y="1248"/>
                <a:ext cx="0" cy="14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28" name="Line 32"/>
              <p:cNvSpPr>
                <a:spLocks noChangeShapeType="1"/>
              </p:cNvSpPr>
              <p:nvPr/>
            </p:nvSpPr>
            <p:spPr bwMode="auto">
              <a:xfrm>
                <a:off x="864" y="1322"/>
                <a:ext cx="144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929" name="Text Box 33"/>
            <p:cNvSpPr txBox="1">
              <a:spLocks noChangeArrowheads="1"/>
            </p:cNvSpPr>
            <p:nvPr/>
          </p:nvSpPr>
          <p:spPr bwMode="auto">
            <a:xfrm>
              <a:off x="890" y="2445"/>
              <a:ext cx="2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80930" name="Text Box 34"/>
            <p:cNvSpPr txBox="1">
              <a:spLocks noChangeArrowheads="1"/>
            </p:cNvSpPr>
            <p:nvPr/>
          </p:nvSpPr>
          <p:spPr bwMode="auto">
            <a:xfrm>
              <a:off x="2131" y="2382"/>
              <a:ext cx="55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cs typeface="Arial" pitchFamily="34" charset="0"/>
                </a:rPr>
                <a:t>Hợp  tử (2n)</a:t>
              </a:r>
            </a:p>
          </p:txBody>
        </p:sp>
        <p:sp>
          <p:nvSpPr>
            <p:cNvPr id="80931" name="Text Box 35"/>
            <p:cNvSpPr txBox="1">
              <a:spLocks noChangeArrowheads="1"/>
            </p:cNvSpPr>
            <p:nvPr/>
          </p:nvSpPr>
          <p:spPr bwMode="auto">
            <a:xfrm>
              <a:off x="33" y="2386"/>
              <a:ext cx="67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cs typeface="Arial" pitchFamily="34" charset="0"/>
                </a:rPr>
                <a:t>Giao tử (n)    </a:t>
              </a:r>
            </a:p>
          </p:txBody>
        </p:sp>
        <p:sp>
          <p:nvSpPr>
            <p:cNvPr id="80932" name="Line 36"/>
            <p:cNvSpPr>
              <a:spLocks noChangeShapeType="1"/>
            </p:cNvSpPr>
            <p:nvPr/>
          </p:nvSpPr>
          <p:spPr bwMode="auto">
            <a:xfrm>
              <a:off x="1855" y="2611"/>
              <a:ext cx="2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Text Box 37"/>
            <p:cNvSpPr txBox="1">
              <a:spLocks noChangeArrowheads="1"/>
            </p:cNvSpPr>
            <p:nvPr/>
          </p:nvSpPr>
          <p:spPr bwMode="auto">
            <a:xfrm>
              <a:off x="1074" y="2367"/>
              <a:ext cx="67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cs typeface="Arial" pitchFamily="34" charset="0"/>
                </a:rPr>
                <a:t>Giao tử (n)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3.33333E-6 C 0.02205 0.00301 0.04323 0.01458 0.06511 0.02662 C 0.07396 0.04861 0.09098 0.05185 0.10556 0.05902 C 0.11372 0.06782 0.10955 0.0625 0.1191 0.07801 C 0.12014 0.07986 0.1224 0.08356 0.1224 0.08379 C 0.12292 0.08727 0.12292 0.0912 0.12414 0.09421 C 0.12518 0.09676 0.12917 0.09977 0.12917 0.1 " pathEditMode="relative" rAng="0" ptsTypes="ffffffA">
                                      <p:cBhvr>
                                        <p:cTn id="43" dur="3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3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 animBg="1"/>
      <p:bldP spid="80904" grpId="0" animBg="1"/>
      <p:bldP spid="80904" grpId="1" animBg="1"/>
      <p:bldP spid="80904" grpId="2" animBg="1"/>
      <p:bldP spid="80905" grpId="0" animBg="1"/>
      <p:bldP spid="80905" grpId="1" animBg="1"/>
      <p:bldP spid="80906" grpId="0" animBg="1"/>
      <p:bldP spid="80906" grpId="1" animBg="1"/>
      <p:bldP spid="80907" grpId="0" animBg="1"/>
      <p:bldP spid="80907" grpId="1" animBg="1"/>
      <p:bldP spid="80908" grpId="0" animBg="1"/>
      <p:bldP spid="80908" grpId="1" animBg="1"/>
      <p:bldP spid="80909" grpId="0" animBg="1"/>
      <p:bldP spid="80910" grpId="0" animBg="1"/>
      <p:bldP spid="809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1773238"/>
            <a:ext cx="1152525" cy="2195512"/>
            <a:chOff x="2956" y="2496"/>
            <a:chExt cx="930" cy="1512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2956" y="2496"/>
              <a:ext cx="930" cy="1512"/>
              <a:chOff x="7185" y="2322"/>
              <a:chExt cx="2327" cy="3513"/>
            </a:xfrm>
          </p:grpSpPr>
          <p:sp>
            <p:nvSpPr>
              <p:cNvPr id="81929" name="Freeform 9"/>
              <p:cNvSpPr>
                <a:spLocks/>
              </p:cNvSpPr>
              <p:nvPr/>
            </p:nvSpPr>
            <p:spPr bwMode="auto">
              <a:xfrm>
                <a:off x="7185" y="2322"/>
                <a:ext cx="2327" cy="3513"/>
              </a:xfrm>
              <a:custGeom>
                <a:avLst/>
                <a:gdLst/>
                <a:ahLst/>
                <a:cxnLst>
                  <a:cxn ang="0">
                    <a:pos x="795" y="108"/>
                  </a:cxn>
                  <a:cxn ang="0">
                    <a:pos x="210" y="753"/>
                  </a:cxn>
                  <a:cxn ang="0">
                    <a:pos x="30" y="1833"/>
                  </a:cxn>
                  <a:cxn ang="0">
                    <a:pos x="390" y="2913"/>
                  </a:cxn>
                  <a:cxn ang="0">
                    <a:pos x="1110" y="3453"/>
                  </a:cxn>
                  <a:cxn ang="0">
                    <a:pos x="1830" y="3273"/>
                  </a:cxn>
                  <a:cxn ang="0">
                    <a:pos x="2250" y="2373"/>
                  </a:cxn>
                  <a:cxn ang="0">
                    <a:pos x="2295" y="1413"/>
                  </a:cxn>
                  <a:cxn ang="0">
                    <a:pos x="2085" y="648"/>
                  </a:cxn>
                  <a:cxn ang="0">
                    <a:pos x="1530" y="108"/>
                  </a:cxn>
                  <a:cxn ang="0">
                    <a:pos x="795" y="108"/>
                  </a:cxn>
                </a:cxnLst>
                <a:rect l="0" t="0" r="r" b="b"/>
                <a:pathLst>
                  <a:path w="2327" h="3513">
                    <a:moveTo>
                      <a:pt x="795" y="108"/>
                    </a:moveTo>
                    <a:cubicBezTo>
                      <a:pt x="575" y="216"/>
                      <a:pt x="337" y="466"/>
                      <a:pt x="210" y="753"/>
                    </a:cubicBezTo>
                    <a:cubicBezTo>
                      <a:pt x="83" y="1040"/>
                      <a:pt x="0" y="1473"/>
                      <a:pt x="30" y="1833"/>
                    </a:cubicBezTo>
                    <a:cubicBezTo>
                      <a:pt x="60" y="2193"/>
                      <a:pt x="210" y="2643"/>
                      <a:pt x="390" y="2913"/>
                    </a:cubicBezTo>
                    <a:cubicBezTo>
                      <a:pt x="570" y="3183"/>
                      <a:pt x="870" y="3393"/>
                      <a:pt x="1110" y="3453"/>
                    </a:cubicBezTo>
                    <a:cubicBezTo>
                      <a:pt x="1350" y="3513"/>
                      <a:pt x="1640" y="3453"/>
                      <a:pt x="1830" y="3273"/>
                    </a:cubicBezTo>
                    <a:cubicBezTo>
                      <a:pt x="2020" y="3093"/>
                      <a:pt x="2173" y="2683"/>
                      <a:pt x="2250" y="2373"/>
                    </a:cubicBezTo>
                    <a:cubicBezTo>
                      <a:pt x="2327" y="2063"/>
                      <a:pt x="2322" y="1700"/>
                      <a:pt x="2295" y="1413"/>
                    </a:cubicBezTo>
                    <a:cubicBezTo>
                      <a:pt x="2268" y="1126"/>
                      <a:pt x="2212" y="865"/>
                      <a:pt x="2085" y="648"/>
                    </a:cubicBezTo>
                    <a:cubicBezTo>
                      <a:pt x="1958" y="431"/>
                      <a:pt x="1745" y="198"/>
                      <a:pt x="1530" y="108"/>
                    </a:cubicBezTo>
                    <a:cubicBezTo>
                      <a:pt x="1315" y="18"/>
                      <a:pt x="1015" y="0"/>
                      <a:pt x="795" y="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7612" y="2355"/>
                <a:ext cx="1486" cy="563"/>
                <a:chOff x="7612" y="2355"/>
                <a:chExt cx="1486" cy="563"/>
              </a:xfrm>
            </p:grpSpPr>
            <p:sp>
              <p:nvSpPr>
                <p:cNvPr id="81931" name="Freeform 11"/>
                <p:cNvSpPr>
                  <a:spLocks/>
                </p:cNvSpPr>
                <p:nvPr/>
              </p:nvSpPr>
              <p:spPr bwMode="auto">
                <a:xfrm>
                  <a:off x="7612" y="2438"/>
                  <a:ext cx="608" cy="480"/>
                </a:xfrm>
                <a:custGeom>
                  <a:avLst/>
                  <a:gdLst/>
                  <a:ahLst/>
                  <a:cxnLst>
                    <a:cxn ang="0">
                      <a:pos x="413" y="22"/>
                    </a:cxn>
                    <a:cxn ang="0">
                      <a:pos x="153" y="166"/>
                    </a:cxn>
                    <a:cxn ang="0">
                      <a:pos x="8" y="352"/>
                    </a:cxn>
                    <a:cxn ang="0">
                      <a:pos x="203" y="472"/>
                    </a:cxn>
                    <a:cxn ang="0">
                      <a:pos x="573" y="301"/>
                    </a:cxn>
                    <a:cxn ang="0">
                      <a:pos x="413" y="22"/>
                    </a:cxn>
                  </a:cxnLst>
                  <a:rect l="0" t="0" r="r" b="b"/>
                  <a:pathLst>
                    <a:path w="608" h="480">
                      <a:moveTo>
                        <a:pt x="413" y="22"/>
                      </a:moveTo>
                      <a:cubicBezTo>
                        <a:pt x="343" y="0"/>
                        <a:pt x="220" y="111"/>
                        <a:pt x="153" y="166"/>
                      </a:cubicBezTo>
                      <a:cubicBezTo>
                        <a:pt x="86" y="221"/>
                        <a:pt x="0" y="301"/>
                        <a:pt x="8" y="352"/>
                      </a:cubicBezTo>
                      <a:cubicBezTo>
                        <a:pt x="16" y="403"/>
                        <a:pt x="109" y="480"/>
                        <a:pt x="203" y="472"/>
                      </a:cubicBezTo>
                      <a:cubicBezTo>
                        <a:pt x="297" y="464"/>
                        <a:pt x="538" y="376"/>
                        <a:pt x="573" y="301"/>
                      </a:cubicBezTo>
                      <a:cubicBezTo>
                        <a:pt x="608" y="226"/>
                        <a:pt x="483" y="44"/>
                        <a:pt x="413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2" name="Freeform 12"/>
                <p:cNvSpPr>
                  <a:spLocks/>
                </p:cNvSpPr>
                <p:nvPr/>
              </p:nvSpPr>
              <p:spPr bwMode="auto">
                <a:xfrm>
                  <a:off x="8115" y="2355"/>
                  <a:ext cx="485" cy="511"/>
                </a:xfrm>
                <a:custGeom>
                  <a:avLst/>
                  <a:gdLst/>
                  <a:ahLst/>
                  <a:cxnLst>
                    <a:cxn ang="0">
                      <a:pos x="280" y="0"/>
                    </a:cxn>
                    <a:cxn ang="0">
                      <a:pos x="25" y="84"/>
                    </a:cxn>
                    <a:cxn ang="0">
                      <a:pos x="130" y="444"/>
                    </a:cxn>
                    <a:cxn ang="0">
                      <a:pos x="340" y="459"/>
                    </a:cxn>
                    <a:cxn ang="0">
                      <a:pos x="475" y="129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485" h="511">
                      <a:moveTo>
                        <a:pt x="280" y="0"/>
                      </a:moveTo>
                      <a:cubicBezTo>
                        <a:pt x="198" y="5"/>
                        <a:pt x="50" y="10"/>
                        <a:pt x="25" y="84"/>
                      </a:cubicBezTo>
                      <a:cubicBezTo>
                        <a:pt x="0" y="158"/>
                        <a:pt x="77" y="381"/>
                        <a:pt x="130" y="444"/>
                      </a:cubicBezTo>
                      <a:cubicBezTo>
                        <a:pt x="183" y="507"/>
                        <a:pt x="283" y="511"/>
                        <a:pt x="340" y="459"/>
                      </a:cubicBezTo>
                      <a:cubicBezTo>
                        <a:pt x="397" y="407"/>
                        <a:pt x="485" y="205"/>
                        <a:pt x="475" y="129"/>
                      </a:cubicBezTo>
                      <a:cubicBezTo>
                        <a:pt x="465" y="53"/>
                        <a:pt x="321" y="27"/>
                        <a:pt x="2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3" name="Oval 13" descr="Granite"/>
                <p:cNvSpPr>
                  <a:spLocks noChangeArrowheads="1"/>
                </p:cNvSpPr>
                <p:nvPr/>
              </p:nvSpPr>
              <p:spPr bwMode="auto">
                <a:xfrm>
                  <a:off x="7825" y="2664"/>
                  <a:ext cx="130" cy="130"/>
                </a:xfrm>
                <a:prstGeom prst="ellipse">
                  <a:avLst/>
                </a:pr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4" name="Oval 14" descr="Granite"/>
                <p:cNvSpPr>
                  <a:spLocks noChangeArrowheads="1"/>
                </p:cNvSpPr>
                <p:nvPr/>
              </p:nvSpPr>
              <p:spPr bwMode="auto">
                <a:xfrm>
                  <a:off x="8280" y="2559"/>
                  <a:ext cx="130" cy="130"/>
                </a:xfrm>
                <a:prstGeom prst="ellipse">
                  <a:avLst/>
                </a:pr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5" name="Freeform 15"/>
                <p:cNvSpPr>
                  <a:spLocks/>
                </p:cNvSpPr>
                <p:nvPr/>
              </p:nvSpPr>
              <p:spPr bwMode="auto">
                <a:xfrm flipH="1">
                  <a:off x="8490" y="2430"/>
                  <a:ext cx="608" cy="480"/>
                </a:xfrm>
                <a:custGeom>
                  <a:avLst/>
                  <a:gdLst/>
                  <a:ahLst/>
                  <a:cxnLst>
                    <a:cxn ang="0">
                      <a:pos x="413" y="22"/>
                    </a:cxn>
                    <a:cxn ang="0">
                      <a:pos x="153" y="166"/>
                    </a:cxn>
                    <a:cxn ang="0">
                      <a:pos x="8" y="352"/>
                    </a:cxn>
                    <a:cxn ang="0">
                      <a:pos x="203" y="472"/>
                    </a:cxn>
                    <a:cxn ang="0">
                      <a:pos x="573" y="301"/>
                    </a:cxn>
                    <a:cxn ang="0">
                      <a:pos x="413" y="22"/>
                    </a:cxn>
                  </a:cxnLst>
                  <a:rect l="0" t="0" r="r" b="b"/>
                  <a:pathLst>
                    <a:path w="608" h="480">
                      <a:moveTo>
                        <a:pt x="413" y="22"/>
                      </a:moveTo>
                      <a:cubicBezTo>
                        <a:pt x="343" y="0"/>
                        <a:pt x="220" y="111"/>
                        <a:pt x="153" y="166"/>
                      </a:cubicBezTo>
                      <a:cubicBezTo>
                        <a:pt x="86" y="221"/>
                        <a:pt x="0" y="301"/>
                        <a:pt x="8" y="352"/>
                      </a:cubicBezTo>
                      <a:cubicBezTo>
                        <a:pt x="16" y="403"/>
                        <a:pt x="109" y="480"/>
                        <a:pt x="203" y="472"/>
                      </a:cubicBezTo>
                      <a:cubicBezTo>
                        <a:pt x="297" y="464"/>
                        <a:pt x="538" y="376"/>
                        <a:pt x="573" y="301"/>
                      </a:cubicBezTo>
                      <a:cubicBezTo>
                        <a:pt x="608" y="226"/>
                        <a:pt x="483" y="44"/>
                        <a:pt x="413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6" name="Oval 16" descr="Granite"/>
                <p:cNvSpPr>
                  <a:spLocks noChangeArrowheads="1"/>
                </p:cNvSpPr>
                <p:nvPr/>
              </p:nvSpPr>
              <p:spPr bwMode="auto">
                <a:xfrm>
                  <a:off x="8788" y="2654"/>
                  <a:ext cx="130" cy="130"/>
                </a:xfrm>
                <a:prstGeom prst="ellipse">
                  <a:avLst/>
                </a:pr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7783" y="5246"/>
                <a:ext cx="1332" cy="566"/>
                <a:chOff x="7783" y="5246"/>
                <a:chExt cx="1332" cy="566"/>
              </a:xfrm>
            </p:grpSpPr>
            <p:sp>
              <p:nvSpPr>
                <p:cNvPr id="81938" name="Freeform 18"/>
                <p:cNvSpPr>
                  <a:spLocks/>
                </p:cNvSpPr>
                <p:nvPr/>
              </p:nvSpPr>
              <p:spPr bwMode="auto">
                <a:xfrm>
                  <a:off x="8465" y="5246"/>
                  <a:ext cx="650" cy="566"/>
                </a:xfrm>
                <a:custGeom>
                  <a:avLst/>
                  <a:gdLst/>
                  <a:ahLst/>
                  <a:cxnLst>
                    <a:cxn ang="0">
                      <a:pos x="325" y="484"/>
                    </a:cxn>
                    <a:cxn ang="0">
                      <a:pos x="505" y="364"/>
                    </a:cxn>
                    <a:cxn ang="0">
                      <a:pos x="640" y="140"/>
                    </a:cxn>
                    <a:cxn ang="0">
                      <a:pos x="445" y="20"/>
                    </a:cxn>
                    <a:cxn ang="0">
                      <a:pos x="55" y="259"/>
                    </a:cxn>
                    <a:cxn ang="0">
                      <a:pos x="115" y="529"/>
                    </a:cxn>
                    <a:cxn ang="0">
                      <a:pos x="325" y="484"/>
                    </a:cxn>
                  </a:cxnLst>
                  <a:rect l="0" t="0" r="r" b="b"/>
                  <a:pathLst>
                    <a:path w="650" h="566">
                      <a:moveTo>
                        <a:pt x="325" y="484"/>
                      </a:moveTo>
                      <a:cubicBezTo>
                        <a:pt x="390" y="457"/>
                        <a:pt x="453" y="421"/>
                        <a:pt x="505" y="364"/>
                      </a:cubicBezTo>
                      <a:cubicBezTo>
                        <a:pt x="557" y="307"/>
                        <a:pt x="650" y="197"/>
                        <a:pt x="640" y="140"/>
                      </a:cubicBezTo>
                      <a:cubicBezTo>
                        <a:pt x="630" y="83"/>
                        <a:pt x="542" y="0"/>
                        <a:pt x="445" y="20"/>
                      </a:cubicBezTo>
                      <a:cubicBezTo>
                        <a:pt x="348" y="40"/>
                        <a:pt x="110" y="174"/>
                        <a:pt x="55" y="259"/>
                      </a:cubicBezTo>
                      <a:cubicBezTo>
                        <a:pt x="0" y="344"/>
                        <a:pt x="70" y="492"/>
                        <a:pt x="115" y="529"/>
                      </a:cubicBezTo>
                      <a:cubicBezTo>
                        <a:pt x="160" y="566"/>
                        <a:pt x="260" y="511"/>
                        <a:pt x="325" y="4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39" name="Freeform 19"/>
                <p:cNvSpPr>
                  <a:spLocks/>
                </p:cNvSpPr>
                <p:nvPr/>
              </p:nvSpPr>
              <p:spPr bwMode="auto">
                <a:xfrm>
                  <a:off x="7783" y="5254"/>
                  <a:ext cx="692" cy="521"/>
                </a:xfrm>
                <a:custGeom>
                  <a:avLst/>
                  <a:gdLst/>
                  <a:ahLst/>
                  <a:cxnLst>
                    <a:cxn ang="0">
                      <a:pos x="527" y="521"/>
                    </a:cxn>
                    <a:cxn ang="0">
                      <a:pos x="212" y="379"/>
                    </a:cxn>
                    <a:cxn ang="0">
                      <a:pos x="2" y="139"/>
                    </a:cxn>
                    <a:cxn ang="0">
                      <a:pos x="197" y="19"/>
                    </a:cxn>
                    <a:cxn ang="0">
                      <a:pos x="617" y="251"/>
                    </a:cxn>
                    <a:cxn ang="0">
                      <a:pos x="647" y="476"/>
                    </a:cxn>
                    <a:cxn ang="0">
                      <a:pos x="527" y="521"/>
                    </a:cxn>
                  </a:cxnLst>
                  <a:rect l="0" t="0" r="r" b="b"/>
                  <a:pathLst>
                    <a:path w="692" h="521">
                      <a:moveTo>
                        <a:pt x="527" y="521"/>
                      </a:moveTo>
                      <a:cubicBezTo>
                        <a:pt x="457" y="505"/>
                        <a:pt x="299" y="443"/>
                        <a:pt x="212" y="379"/>
                      </a:cubicBezTo>
                      <a:cubicBezTo>
                        <a:pt x="125" y="315"/>
                        <a:pt x="4" y="199"/>
                        <a:pt x="2" y="139"/>
                      </a:cubicBezTo>
                      <a:cubicBezTo>
                        <a:pt x="0" y="79"/>
                        <a:pt x="95" y="0"/>
                        <a:pt x="197" y="19"/>
                      </a:cubicBezTo>
                      <a:cubicBezTo>
                        <a:pt x="299" y="38"/>
                        <a:pt x="542" y="175"/>
                        <a:pt x="617" y="251"/>
                      </a:cubicBezTo>
                      <a:cubicBezTo>
                        <a:pt x="692" y="327"/>
                        <a:pt x="662" y="431"/>
                        <a:pt x="647" y="476"/>
                      </a:cubicBezTo>
                      <a:cubicBezTo>
                        <a:pt x="632" y="521"/>
                        <a:pt x="552" y="512"/>
                        <a:pt x="527" y="5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40" name="Freeform 20"/>
                <p:cNvSpPr>
                  <a:spLocks/>
                </p:cNvSpPr>
                <p:nvPr/>
              </p:nvSpPr>
              <p:spPr bwMode="auto">
                <a:xfrm>
                  <a:off x="8226" y="5265"/>
                  <a:ext cx="479" cy="426"/>
                </a:xfrm>
                <a:custGeom>
                  <a:avLst/>
                  <a:gdLst/>
                  <a:ahLst/>
                  <a:cxnLst>
                    <a:cxn ang="0">
                      <a:pos x="249" y="404"/>
                    </a:cxn>
                    <a:cxn ang="0">
                      <a:pos x="69" y="329"/>
                    </a:cxn>
                    <a:cxn ang="0">
                      <a:pos x="9" y="194"/>
                    </a:cxn>
                    <a:cxn ang="0">
                      <a:pos x="124" y="51"/>
                    </a:cxn>
                    <a:cxn ang="0">
                      <a:pos x="339" y="29"/>
                    </a:cxn>
                    <a:cxn ang="0">
                      <a:pos x="474" y="224"/>
                    </a:cxn>
                    <a:cxn ang="0">
                      <a:pos x="369" y="396"/>
                    </a:cxn>
                    <a:cxn ang="0">
                      <a:pos x="249" y="404"/>
                    </a:cxn>
                  </a:cxnLst>
                  <a:rect l="0" t="0" r="r" b="b"/>
                  <a:pathLst>
                    <a:path w="479" h="426">
                      <a:moveTo>
                        <a:pt x="249" y="404"/>
                      </a:moveTo>
                      <a:cubicBezTo>
                        <a:pt x="198" y="403"/>
                        <a:pt x="109" y="364"/>
                        <a:pt x="69" y="329"/>
                      </a:cubicBezTo>
                      <a:cubicBezTo>
                        <a:pt x="29" y="294"/>
                        <a:pt x="0" y="240"/>
                        <a:pt x="9" y="194"/>
                      </a:cubicBezTo>
                      <a:cubicBezTo>
                        <a:pt x="18" y="148"/>
                        <a:pt x="69" y="78"/>
                        <a:pt x="124" y="51"/>
                      </a:cubicBezTo>
                      <a:cubicBezTo>
                        <a:pt x="179" y="24"/>
                        <a:pt x="281" y="0"/>
                        <a:pt x="339" y="29"/>
                      </a:cubicBezTo>
                      <a:cubicBezTo>
                        <a:pt x="397" y="58"/>
                        <a:pt x="469" y="163"/>
                        <a:pt x="474" y="224"/>
                      </a:cubicBezTo>
                      <a:cubicBezTo>
                        <a:pt x="479" y="285"/>
                        <a:pt x="406" y="366"/>
                        <a:pt x="369" y="396"/>
                      </a:cubicBezTo>
                      <a:cubicBezTo>
                        <a:pt x="332" y="426"/>
                        <a:pt x="274" y="402"/>
                        <a:pt x="249" y="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41" name="Oval 21" descr="Granite"/>
                <p:cNvSpPr>
                  <a:spLocks noChangeArrowheads="1"/>
                </p:cNvSpPr>
                <p:nvPr/>
              </p:nvSpPr>
              <p:spPr bwMode="auto">
                <a:xfrm flipV="1">
                  <a:off x="7915" y="5344"/>
                  <a:ext cx="130" cy="130"/>
                </a:xfrm>
                <a:prstGeom prst="ellipse">
                  <a:avLst/>
                </a:pr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42" name="Oval 22"/>
                <p:cNvSpPr>
                  <a:spLocks noChangeArrowheads="1"/>
                </p:cNvSpPr>
                <p:nvPr/>
              </p:nvSpPr>
              <p:spPr bwMode="auto">
                <a:xfrm flipV="1">
                  <a:off x="8364" y="5374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43" name="Oval 23" descr="Granite"/>
                <p:cNvSpPr>
                  <a:spLocks noChangeArrowheads="1"/>
                </p:cNvSpPr>
                <p:nvPr/>
              </p:nvSpPr>
              <p:spPr bwMode="auto">
                <a:xfrm flipV="1">
                  <a:off x="8878" y="5354"/>
                  <a:ext cx="130" cy="130"/>
                </a:xfrm>
                <a:prstGeom prst="ellipse">
                  <a:avLst/>
                </a:pr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7995" y="3780"/>
                <a:ext cx="793" cy="449"/>
                <a:chOff x="5368" y="3705"/>
                <a:chExt cx="793" cy="449"/>
              </a:xfrm>
            </p:grpSpPr>
            <p:sp>
              <p:nvSpPr>
                <p:cNvPr id="81945" name="Freeform 25" descr="Woven mat"/>
                <p:cNvSpPr>
                  <a:spLocks/>
                </p:cNvSpPr>
                <p:nvPr/>
              </p:nvSpPr>
              <p:spPr bwMode="auto">
                <a:xfrm>
                  <a:off x="5368" y="3708"/>
                  <a:ext cx="446" cy="446"/>
                </a:xfrm>
                <a:custGeom>
                  <a:avLst/>
                  <a:gdLst/>
                  <a:ahLst/>
                  <a:cxnLst>
                    <a:cxn ang="0">
                      <a:pos x="17" y="207"/>
                    </a:cxn>
                    <a:cxn ang="0">
                      <a:pos x="107" y="537"/>
                    </a:cxn>
                    <a:cxn ang="0">
                      <a:pos x="512" y="492"/>
                    </a:cxn>
                    <a:cxn ang="0">
                      <a:pos x="542" y="132"/>
                    </a:cxn>
                    <a:cxn ang="0">
                      <a:pos x="212" y="12"/>
                    </a:cxn>
                    <a:cxn ang="0">
                      <a:pos x="17" y="207"/>
                    </a:cxn>
                  </a:cxnLst>
                  <a:rect l="0" t="0" r="r" b="b"/>
                  <a:pathLst>
                    <a:path w="592" h="584">
                      <a:moveTo>
                        <a:pt x="17" y="207"/>
                      </a:moveTo>
                      <a:cubicBezTo>
                        <a:pt x="0" y="294"/>
                        <a:pt x="25" y="490"/>
                        <a:pt x="107" y="537"/>
                      </a:cubicBezTo>
                      <a:cubicBezTo>
                        <a:pt x="189" y="584"/>
                        <a:pt x="439" y="560"/>
                        <a:pt x="512" y="492"/>
                      </a:cubicBezTo>
                      <a:cubicBezTo>
                        <a:pt x="585" y="424"/>
                        <a:pt x="592" y="212"/>
                        <a:pt x="542" y="132"/>
                      </a:cubicBezTo>
                      <a:cubicBezTo>
                        <a:pt x="492" y="52"/>
                        <a:pt x="299" y="0"/>
                        <a:pt x="212" y="12"/>
                      </a:cubicBezTo>
                      <a:cubicBezTo>
                        <a:pt x="125" y="24"/>
                        <a:pt x="34" y="120"/>
                        <a:pt x="17" y="207"/>
                      </a:cubicBezTo>
                      <a:close/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46" name="Freeform 26" descr="Woven mat"/>
                <p:cNvSpPr>
                  <a:spLocks/>
                </p:cNvSpPr>
                <p:nvPr/>
              </p:nvSpPr>
              <p:spPr bwMode="auto">
                <a:xfrm>
                  <a:off x="5715" y="3705"/>
                  <a:ext cx="446" cy="446"/>
                </a:xfrm>
                <a:custGeom>
                  <a:avLst/>
                  <a:gdLst/>
                  <a:ahLst/>
                  <a:cxnLst>
                    <a:cxn ang="0">
                      <a:pos x="17" y="207"/>
                    </a:cxn>
                    <a:cxn ang="0">
                      <a:pos x="107" y="537"/>
                    </a:cxn>
                    <a:cxn ang="0">
                      <a:pos x="512" y="492"/>
                    </a:cxn>
                    <a:cxn ang="0">
                      <a:pos x="542" y="132"/>
                    </a:cxn>
                    <a:cxn ang="0">
                      <a:pos x="212" y="12"/>
                    </a:cxn>
                    <a:cxn ang="0">
                      <a:pos x="17" y="207"/>
                    </a:cxn>
                  </a:cxnLst>
                  <a:rect l="0" t="0" r="r" b="b"/>
                  <a:pathLst>
                    <a:path w="592" h="584">
                      <a:moveTo>
                        <a:pt x="17" y="207"/>
                      </a:moveTo>
                      <a:cubicBezTo>
                        <a:pt x="0" y="294"/>
                        <a:pt x="25" y="490"/>
                        <a:pt x="107" y="537"/>
                      </a:cubicBezTo>
                      <a:cubicBezTo>
                        <a:pt x="189" y="584"/>
                        <a:pt x="439" y="560"/>
                        <a:pt x="512" y="492"/>
                      </a:cubicBezTo>
                      <a:cubicBezTo>
                        <a:pt x="585" y="424"/>
                        <a:pt x="592" y="212"/>
                        <a:pt x="542" y="132"/>
                      </a:cubicBezTo>
                      <a:cubicBezTo>
                        <a:pt x="492" y="52"/>
                        <a:pt x="299" y="0"/>
                        <a:pt x="212" y="12"/>
                      </a:cubicBezTo>
                      <a:cubicBezTo>
                        <a:pt x="125" y="24"/>
                        <a:pt x="34" y="120"/>
                        <a:pt x="17" y="207"/>
                      </a:cubicBezTo>
                      <a:close/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360" y="3210"/>
              <a:ext cx="140" cy="48"/>
              <a:chOff x="288" y="3984"/>
              <a:chExt cx="140" cy="48"/>
            </a:xfrm>
          </p:grpSpPr>
          <p:sp>
            <p:nvSpPr>
              <p:cNvPr id="81948" name="Oval 28"/>
              <p:cNvSpPr>
                <a:spLocks noChangeArrowheads="1"/>
              </p:cNvSpPr>
              <p:nvPr/>
            </p:nvSpPr>
            <p:spPr bwMode="auto">
              <a:xfrm flipH="1" flipV="1">
                <a:off x="288" y="3984"/>
                <a:ext cx="5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9" name="Oval 29"/>
              <p:cNvSpPr>
                <a:spLocks noChangeArrowheads="1"/>
              </p:cNvSpPr>
              <p:nvPr/>
            </p:nvSpPr>
            <p:spPr bwMode="auto">
              <a:xfrm flipH="1" flipV="1">
                <a:off x="370" y="3984"/>
                <a:ext cx="5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1950" name="Freeform 30"/>
          <p:cNvSpPr>
            <a:spLocks/>
          </p:cNvSpPr>
          <p:nvPr/>
        </p:nvSpPr>
        <p:spPr bwMode="auto">
          <a:xfrm>
            <a:off x="7643813" y="930275"/>
            <a:ext cx="1357312" cy="3209925"/>
          </a:xfrm>
          <a:custGeom>
            <a:avLst/>
            <a:gdLst/>
            <a:ahLst/>
            <a:cxnLst>
              <a:cxn ang="0">
                <a:pos x="30" y="85"/>
              </a:cxn>
              <a:cxn ang="0">
                <a:pos x="195" y="25"/>
              </a:cxn>
              <a:cxn ang="0">
                <a:pos x="495" y="70"/>
              </a:cxn>
              <a:cxn ang="0">
                <a:pos x="825" y="250"/>
              </a:cxn>
              <a:cxn ang="0">
                <a:pos x="1005" y="445"/>
              </a:cxn>
              <a:cxn ang="0">
                <a:pos x="1080" y="535"/>
              </a:cxn>
              <a:cxn ang="0">
                <a:pos x="1185" y="610"/>
              </a:cxn>
              <a:cxn ang="0">
                <a:pos x="1575" y="595"/>
              </a:cxn>
              <a:cxn ang="0">
                <a:pos x="1755" y="415"/>
              </a:cxn>
              <a:cxn ang="0">
                <a:pos x="1995" y="205"/>
              </a:cxn>
              <a:cxn ang="0">
                <a:pos x="2355" y="25"/>
              </a:cxn>
              <a:cxn ang="0">
                <a:pos x="2730" y="55"/>
              </a:cxn>
              <a:cxn ang="0">
                <a:pos x="2400" y="205"/>
              </a:cxn>
              <a:cxn ang="0">
                <a:pos x="2025" y="580"/>
              </a:cxn>
              <a:cxn ang="0">
                <a:pos x="1845" y="1105"/>
              </a:cxn>
              <a:cxn ang="0">
                <a:pos x="1815" y="1645"/>
              </a:cxn>
              <a:cxn ang="0">
                <a:pos x="2040" y="2890"/>
              </a:cxn>
              <a:cxn ang="0">
                <a:pos x="2205" y="3610"/>
              </a:cxn>
              <a:cxn ang="0">
                <a:pos x="2265" y="4060"/>
              </a:cxn>
              <a:cxn ang="0">
                <a:pos x="2235" y="4555"/>
              </a:cxn>
              <a:cxn ang="0">
                <a:pos x="2010" y="5185"/>
              </a:cxn>
              <a:cxn ang="0">
                <a:pos x="1395" y="5515"/>
              </a:cxn>
              <a:cxn ang="0">
                <a:pos x="735" y="5245"/>
              </a:cxn>
              <a:cxn ang="0">
                <a:pos x="495" y="4510"/>
              </a:cxn>
              <a:cxn ang="0">
                <a:pos x="540" y="3700"/>
              </a:cxn>
              <a:cxn ang="0">
                <a:pos x="765" y="2755"/>
              </a:cxn>
              <a:cxn ang="0">
                <a:pos x="945" y="1630"/>
              </a:cxn>
              <a:cxn ang="0">
                <a:pos x="930" y="1135"/>
              </a:cxn>
              <a:cxn ang="0">
                <a:pos x="840" y="820"/>
              </a:cxn>
              <a:cxn ang="0">
                <a:pos x="570" y="385"/>
              </a:cxn>
              <a:cxn ang="0">
                <a:pos x="360" y="220"/>
              </a:cxn>
              <a:cxn ang="0">
                <a:pos x="30" y="85"/>
              </a:cxn>
            </a:cxnLst>
            <a:rect l="0" t="0" r="r" b="b"/>
            <a:pathLst>
              <a:path w="2737" h="5525">
                <a:moveTo>
                  <a:pt x="30" y="85"/>
                </a:moveTo>
                <a:cubicBezTo>
                  <a:pt x="0" y="55"/>
                  <a:pt x="118" y="27"/>
                  <a:pt x="195" y="25"/>
                </a:cubicBezTo>
                <a:cubicBezTo>
                  <a:pt x="272" y="23"/>
                  <a:pt x="390" y="32"/>
                  <a:pt x="495" y="70"/>
                </a:cubicBezTo>
                <a:cubicBezTo>
                  <a:pt x="600" y="108"/>
                  <a:pt x="740" y="188"/>
                  <a:pt x="825" y="250"/>
                </a:cubicBezTo>
                <a:cubicBezTo>
                  <a:pt x="910" y="312"/>
                  <a:pt x="963" y="398"/>
                  <a:pt x="1005" y="445"/>
                </a:cubicBezTo>
                <a:cubicBezTo>
                  <a:pt x="1047" y="492"/>
                  <a:pt x="1050" y="508"/>
                  <a:pt x="1080" y="535"/>
                </a:cubicBezTo>
                <a:cubicBezTo>
                  <a:pt x="1110" y="562"/>
                  <a:pt x="1103" y="600"/>
                  <a:pt x="1185" y="610"/>
                </a:cubicBezTo>
                <a:cubicBezTo>
                  <a:pt x="1267" y="620"/>
                  <a:pt x="1480" y="627"/>
                  <a:pt x="1575" y="595"/>
                </a:cubicBezTo>
                <a:cubicBezTo>
                  <a:pt x="1670" y="563"/>
                  <a:pt x="1685" y="480"/>
                  <a:pt x="1755" y="415"/>
                </a:cubicBezTo>
                <a:cubicBezTo>
                  <a:pt x="1825" y="350"/>
                  <a:pt x="1895" y="270"/>
                  <a:pt x="1995" y="205"/>
                </a:cubicBezTo>
                <a:cubicBezTo>
                  <a:pt x="2095" y="140"/>
                  <a:pt x="2233" y="50"/>
                  <a:pt x="2355" y="25"/>
                </a:cubicBezTo>
                <a:cubicBezTo>
                  <a:pt x="2477" y="0"/>
                  <a:pt x="2723" y="25"/>
                  <a:pt x="2730" y="55"/>
                </a:cubicBezTo>
                <a:cubicBezTo>
                  <a:pt x="2737" y="85"/>
                  <a:pt x="2517" y="118"/>
                  <a:pt x="2400" y="205"/>
                </a:cubicBezTo>
                <a:cubicBezTo>
                  <a:pt x="2283" y="292"/>
                  <a:pt x="2117" y="430"/>
                  <a:pt x="2025" y="580"/>
                </a:cubicBezTo>
                <a:cubicBezTo>
                  <a:pt x="1933" y="730"/>
                  <a:pt x="1880" y="928"/>
                  <a:pt x="1845" y="1105"/>
                </a:cubicBezTo>
                <a:cubicBezTo>
                  <a:pt x="1810" y="1282"/>
                  <a:pt x="1783" y="1348"/>
                  <a:pt x="1815" y="1645"/>
                </a:cubicBezTo>
                <a:cubicBezTo>
                  <a:pt x="1847" y="1942"/>
                  <a:pt x="1975" y="2563"/>
                  <a:pt x="2040" y="2890"/>
                </a:cubicBezTo>
                <a:cubicBezTo>
                  <a:pt x="2105" y="3217"/>
                  <a:pt x="2168" y="3415"/>
                  <a:pt x="2205" y="3610"/>
                </a:cubicBezTo>
                <a:cubicBezTo>
                  <a:pt x="2242" y="3805"/>
                  <a:pt x="2260" y="3903"/>
                  <a:pt x="2265" y="4060"/>
                </a:cubicBezTo>
                <a:cubicBezTo>
                  <a:pt x="2270" y="4217"/>
                  <a:pt x="2277" y="4367"/>
                  <a:pt x="2235" y="4555"/>
                </a:cubicBezTo>
                <a:cubicBezTo>
                  <a:pt x="2193" y="4743"/>
                  <a:pt x="2150" y="5025"/>
                  <a:pt x="2010" y="5185"/>
                </a:cubicBezTo>
                <a:cubicBezTo>
                  <a:pt x="1870" y="5345"/>
                  <a:pt x="1607" y="5505"/>
                  <a:pt x="1395" y="5515"/>
                </a:cubicBezTo>
                <a:cubicBezTo>
                  <a:pt x="1183" y="5525"/>
                  <a:pt x="885" y="5413"/>
                  <a:pt x="735" y="5245"/>
                </a:cubicBezTo>
                <a:cubicBezTo>
                  <a:pt x="585" y="5077"/>
                  <a:pt x="527" y="4767"/>
                  <a:pt x="495" y="4510"/>
                </a:cubicBezTo>
                <a:cubicBezTo>
                  <a:pt x="463" y="4253"/>
                  <a:pt x="495" y="3992"/>
                  <a:pt x="540" y="3700"/>
                </a:cubicBezTo>
                <a:cubicBezTo>
                  <a:pt x="585" y="3408"/>
                  <a:pt x="697" y="3100"/>
                  <a:pt x="765" y="2755"/>
                </a:cubicBezTo>
                <a:cubicBezTo>
                  <a:pt x="833" y="2410"/>
                  <a:pt x="917" y="1900"/>
                  <a:pt x="945" y="1630"/>
                </a:cubicBezTo>
                <a:cubicBezTo>
                  <a:pt x="973" y="1360"/>
                  <a:pt x="947" y="1270"/>
                  <a:pt x="930" y="1135"/>
                </a:cubicBezTo>
                <a:cubicBezTo>
                  <a:pt x="913" y="1000"/>
                  <a:pt x="900" y="945"/>
                  <a:pt x="840" y="820"/>
                </a:cubicBezTo>
                <a:cubicBezTo>
                  <a:pt x="780" y="695"/>
                  <a:pt x="650" y="485"/>
                  <a:pt x="570" y="385"/>
                </a:cubicBezTo>
                <a:cubicBezTo>
                  <a:pt x="490" y="285"/>
                  <a:pt x="450" y="270"/>
                  <a:pt x="360" y="220"/>
                </a:cubicBezTo>
                <a:cubicBezTo>
                  <a:pt x="270" y="170"/>
                  <a:pt x="99" y="113"/>
                  <a:pt x="30" y="85"/>
                </a:cubicBezTo>
                <a:close/>
              </a:path>
            </a:pathLst>
          </a:custGeom>
          <a:solidFill>
            <a:srgbClr val="00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8010525" y="2873375"/>
            <a:ext cx="542925" cy="984250"/>
            <a:chOff x="2544" y="2880"/>
            <a:chExt cx="438" cy="678"/>
          </a:xfrm>
        </p:grpSpPr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2544" y="2880"/>
              <a:ext cx="438" cy="678"/>
              <a:chOff x="4080" y="3312"/>
              <a:chExt cx="438" cy="678"/>
            </a:xfrm>
          </p:grpSpPr>
          <p:sp>
            <p:nvSpPr>
              <p:cNvPr id="81953" name="Freeform 33"/>
              <p:cNvSpPr>
                <a:spLocks/>
              </p:cNvSpPr>
              <p:nvPr/>
            </p:nvSpPr>
            <p:spPr bwMode="auto">
              <a:xfrm>
                <a:off x="4080" y="3312"/>
                <a:ext cx="438" cy="678"/>
              </a:xfrm>
              <a:custGeom>
                <a:avLst/>
                <a:gdLst/>
                <a:ahLst/>
                <a:cxnLst>
                  <a:cxn ang="0">
                    <a:pos x="795" y="108"/>
                  </a:cxn>
                  <a:cxn ang="0">
                    <a:pos x="210" y="753"/>
                  </a:cxn>
                  <a:cxn ang="0">
                    <a:pos x="30" y="1833"/>
                  </a:cxn>
                  <a:cxn ang="0">
                    <a:pos x="390" y="2913"/>
                  </a:cxn>
                  <a:cxn ang="0">
                    <a:pos x="1110" y="3453"/>
                  </a:cxn>
                  <a:cxn ang="0">
                    <a:pos x="1830" y="3273"/>
                  </a:cxn>
                  <a:cxn ang="0">
                    <a:pos x="2250" y="2373"/>
                  </a:cxn>
                  <a:cxn ang="0">
                    <a:pos x="2295" y="1413"/>
                  </a:cxn>
                  <a:cxn ang="0">
                    <a:pos x="2085" y="648"/>
                  </a:cxn>
                  <a:cxn ang="0">
                    <a:pos x="1530" y="108"/>
                  </a:cxn>
                  <a:cxn ang="0">
                    <a:pos x="795" y="108"/>
                  </a:cxn>
                </a:cxnLst>
                <a:rect l="0" t="0" r="r" b="b"/>
                <a:pathLst>
                  <a:path w="2327" h="3513">
                    <a:moveTo>
                      <a:pt x="795" y="108"/>
                    </a:moveTo>
                    <a:cubicBezTo>
                      <a:pt x="575" y="216"/>
                      <a:pt x="337" y="466"/>
                      <a:pt x="210" y="753"/>
                    </a:cubicBezTo>
                    <a:cubicBezTo>
                      <a:pt x="83" y="1040"/>
                      <a:pt x="0" y="1473"/>
                      <a:pt x="30" y="1833"/>
                    </a:cubicBezTo>
                    <a:cubicBezTo>
                      <a:pt x="60" y="2193"/>
                      <a:pt x="210" y="2643"/>
                      <a:pt x="390" y="2913"/>
                    </a:cubicBezTo>
                    <a:cubicBezTo>
                      <a:pt x="570" y="3183"/>
                      <a:pt x="870" y="3393"/>
                      <a:pt x="1110" y="3453"/>
                    </a:cubicBezTo>
                    <a:cubicBezTo>
                      <a:pt x="1350" y="3513"/>
                      <a:pt x="1640" y="3453"/>
                      <a:pt x="1830" y="3273"/>
                    </a:cubicBezTo>
                    <a:cubicBezTo>
                      <a:pt x="2020" y="3093"/>
                      <a:pt x="2173" y="2683"/>
                      <a:pt x="2250" y="2373"/>
                    </a:cubicBezTo>
                    <a:cubicBezTo>
                      <a:pt x="2327" y="2063"/>
                      <a:pt x="2322" y="1700"/>
                      <a:pt x="2295" y="1413"/>
                    </a:cubicBezTo>
                    <a:cubicBezTo>
                      <a:pt x="2268" y="1126"/>
                      <a:pt x="2212" y="865"/>
                      <a:pt x="2085" y="648"/>
                    </a:cubicBezTo>
                    <a:cubicBezTo>
                      <a:pt x="1958" y="431"/>
                      <a:pt x="1745" y="198"/>
                      <a:pt x="1530" y="108"/>
                    </a:cubicBezTo>
                    <a:cubicBezTo>
                      <a:pt x="1315" y="18"/>
                      <a:pt x="1015" y="0"/>
                      <a:pt x="795" y="108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4160" y="3318"/>
                <a:ext cx="280" cy="109"/>
                <a:chOff x="7612" y="2355"/>
                <a:chExt cx="1486" cy="563"/>
              </a:xfrm>
            </p:grpSpPr>
            <p:sp>
              <p:nvSpPr>
                <p:cNvPr id="81955" name="Freeform 35"/>
                <p:cNvSpPr>
                  <a:spLocks/>
                </p:cNvSpPr>
                <p:nvPr/>
              </p:nvSpPr>
              <p:spPr bwMode="auto">
                <a:xfrm>
                  <a:off x="7612" y="2438"/>
                  <a:ext cx="608" cy="480"/>
                </a:xfrm>
                <a:custGeom>
                  <a:avLst/>
                  <a:gdLst/>
                  <a:ahLst/>
                  <a:cxnLst>
                    <a:cxn ang="0">
                      <a:pos x="413" y="22"/>
                    </a:cxn>
                    <a:cxn ang="0">
                      <a:pos x="153" y="166"/>
                    </a:cxn>
                    <a:cxn ang="0">
                      <a:pos x="8" y="352"/>
                    </a:cxn>
                    <a:cxn ang="0">
                      <a:pos x="203" y="472"/>
                    </a:cxn>
                    <a:cxn ang="0">
                      <a:pos x="573" y="301"/>
                    </a:cxn>
                    <a:cxn ang="0">
                      <a:pos x="413" y="22"/>
                    </a:cxn>
                  </a:cxnLst>
                  <a:rect l="0" t="0" r="r" b="b"/>
                  <a:pathLst>
                    <a:path w="608" h="480">
                      <a:moveTo>
                        <a:pt x="413" y="22"/>
                      </a:moveTo>
                      <a:cubicBezTo>
                        <a:pt x="343" y="0"/>
                        <a:pt x="220" y="111"/>
                        <a:pt x="153" y="166"/>
                      </a:cubicBezTo>
                      <a:cubicBezTo>
                        <a:pt x="86" y="221"/>
                        <a:pt x="0" y="301"/>
                        <a:pt x="8" y="352"/>
                      </a:cubicBezTo>
                      <a:cubicBezTo>
                        <a:pt x="16" y="403"/>
                        <a:pt x="109" y="480"/>
                        <a:pt x="203" y="472"/>
                      </a:cubicBezTo>
                      <a:cubicBezTo>
                        <a:pt x="297" y="464"/>
                        <a:pt x="538" y="376"/>
                        <a:pt x="573" y="301"/>
                      </a:cubicBezTo>
                      <a:cubicBezTo>
                        <a:pt x="608" y="226"/>
                        <a:pt x="483" y="44"/>
                        <a:pt x="413" y="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56" name="Freeform 36"/>
                <p:cNvSpPr>
                  <a:spLocks/>
                </p:cNvSpPr>
                <p:nvPr/>
              </p:nvSpPr>
              <p:spPr bwMode="auto">
                <a:xfrm>
                  <a:off x="8115" y="2355"/>
                  <a:ext cx="485" cy="511"/>
                </a:xfrm>
                <a:custGeom>
                  <a:avLst/>
                  <a:gdLst/>
                  <a:ahLst/>
                  <a:cxnLst>
                    <a:cxn ang="0">
                      <a:pos x="280" y="0"/>
                    </a:cxn>
                    <a:cxn ang="0">
                      <a:pos x="25" y="84"/>
                    </a:cxn>
                    <a:cxn ang="0">
                      <a:pos x="130" y="444"/>
                    </a:cxn>
                    <a:cxn ang="0">
                      <a:pos x="340" y="459"/>
                    </a:cxn>
                    <a:cxn ang="0">
                      <a:pos x="475" y="129"/>
                    </a:cxn>
                    <a:cxn ang="0">
                      <a:pos x="280" y="0"/>
                    </a:cxn>
                  </a:cxnLst>
                  <a:rect l="0" t="0" r="r" b="b"/>
                  <a:pathLst>
                    <a:path w="485" h="511">
                      <a:moveTo>
                        <a:pt x="280" y="0"/>
                      </a:moveTo>
                      <a:cubicBezTo>
                        <a:pt x="198" y="5"/>
                        <a:pt x="50" y="10"/>
                        <a:pt x="25" y="84"/>
                      </a:cubicBezTo>
                      <a:cubicBezTo>
                        <a:pt x="0" y="158"/>
                        <a:pt x="77" y="381"/>
                        <a:pt x="130" y="444"/>
                      </a:cubicBezTo>
                      <a:cubicBezTo>
                        <a:pt x="183" y="507"/>
                        <a:pt x="283" y="511"/>
                        <a:pt x="340" y="459"/>
                      </a:cubicBezTo>
                      <a:cubicBezTo>
                        <a:pt x="397" y="407"/>
                        <a:pt x="485" y="205"/>
                        <a:pt x="475" y="129"/>
                      </a:cubicBezTo>
                      <a:cubicBezTo>
                        <a:pt x="465" y="53"/>
                        <a:pt x="321" y="27"/>
                        <a:pt x="28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57" name="Oval 37"/>
                <p:cNvSpPr>
                  <a:spLocks noChangeArrowheads="1"/>
                </p:cNvSpPr>
                <p:nvPr/>
              </p:nvSpPr>
              <p:spPr bwMode="auto">
                <a:xfrm>
                  <a:off x="7825" y="2664"/>
                  <a:ext cx="130" cy="13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58" name="Oval 38"/>
                <p:cNvSpPr>
                  <a:spLocks noChangeArrowheads="1"/>
                </p:cNvSpPr>
                <p:nvPr/>
              </p:nvSpPr>
              <p:spPr bwMode="auto">
                <a:xfrm>
                  <a:off x="8280" y="2559"/>
                  <a:ext cx="130" cy="13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59" name="Freeform 39"/>
                <p:cNvSpPr>
                  <a:spLocks/>
                </p:cNvSpPr>
                <p:nvPr/>
              </p:nvSpPr>
              <p:spPr bwMode="auto">
                <a:xfrm flipH="1">
                  <a:off x="8490" y="2430"/>
                  <a:ext cx="608" cy="480"/>
                </a:xfrm>
                <a:custGeom>
                  <a:avLst/>
                  <a:gdLst/>
                  <a:ahLst/>
                  <a:cxnLst>
                    <a:cxn ang="0">
                      <a:pos x="413" y="22"/>
                    </a:cxn>
                    <a:cxn ang="0">
                      <a:pos x="153" y="166"/>
                    </a:cxn>
                    <a:cxn ang="0">
                      <a:pos x="8" y="352"/>
                    </a:cxn>
                    <a:cxn ang="0">
                      <a:pos x="203" y="472"/>
                    </a:cxn>
                    <a:cxn ang="0">
                      <a:pos x="573" y="301"/>
                    </a:cxn>
                    <a:cxn ang="0">
                      <a:pos x="413" y="22"/>
                    </a:cxn>
                  </a:cxnLst>
                  <a:rect l="0" t="0" r="r" b="b"/>
                  <a:pathLst>
                    <a:path w="608" h="480">
                      <a:moveTo>
                        <a:pt x="413" y="22"/>
                      </a:moveTo>
                      <a:cubicBezTo>
                        <a:pt x="343" y="0"/>
                        <a:pt x="220" y="111"/>
                        <a:pt x="153" y="166"/>
                      </a:cubicBezTo>
                      <a:cubicBezTo>
                        <a:pt x="86" y="221"/>
                        <a:pt x="0" y="301"/>
                        <a:pt x="8" y="352"/>
                      </a:cubicBezTo>
                      <a:cubicBezTo>
                        <a:pt x="16" y="403"/>
                        <a:pt x="109" y="480"/>
                        <a:pt x="203" y="472"/>
                      </a:cubicBezTo>
                      <a:cubicBezTo>
                        <a:pt x="297" y="464"/>
                        <a:pt x="538" y="376"/>
                        <a:pt x="573" y="301"/>
                      </a:cubicBezTo>
                      <a:cubicBezTo>
                        <a:pt x="608" y="226"/>
                        <a:pt x="483" y="44"/>
                        <a:pt x="413" y="2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0" name="Oval 40"/>
                <p:cNvSpPr>
                  <a:spLocks noChangeArrowheads="1"/>
                </p:cNvSpPr>
                <p:nvPr/>
              </p:nvSpPr>
              <p:spPr bwMode="auto">
                <a:xfrm>
                  <a:off x="8788" y="2654"/>
                  <a:ext cx="130" cy="13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4193" y="3876"/>
                <a:ext cx="250" cy="110"/>
                <a:chOff x="7783" y="5246"/>
                <a:chExt cx="1332" cy="566"/>
              </a:xfrm>
            </p:grpSpPr>
            <p:sp>
              <p:nvSpPr>
                <p:cNvPr id="81962" name="Freeform 42"/>
                <p:cNvSpPr>
                  <a:spLocks/>
                </p:cNvSpPr>
                <p:nvPr/>
              </p:nvSpPr>
              <p:spPr bwMode="auto">
                <a:xfrm>
                  <a:off x="8465" y="5246"/>
                  <a:ext cx="650" cy="566"/>
                </a:xfrm>
                <a:custGeom>
                  <a:avLst/>
                  <a:gdLst/>
                  <a:ahLst/>
                  <a:cxnLst>
                    <a:cxn ang="0">
                      <a:pos x="325" y="484"/>
                    </a:cxn>
                    <a:cxn ang="0">
                      <a:pos x="505" y="364"/>
                    </a:cxn>
                    <a:cxn ang="0">
                      <a:pos x="640" y="140"/>
                    </a:cxn>
                    <a:cxn ang="0">
                      <a:pos x="445" y="20"/>
                    </a:cxn>
                    <a:cxn ang="0">
                      <a:pos x="55" y="259"/>
                    </a:cxn>
                    <a:cxn ang="0">
                      <a:pos x="115" y="529"/>
                    </a:cxn>
                    <a:cxn ang="0">
                      <a:pos x="325" y="484"/>
                    </a:cxn>
                  </a:cxnLst>
                  <a:rect l="0" t="0" r="r" b="b"/>
                  <a:pathLst>
                    <a:path w="650" h="566">
                      <a:moveTo>
                        <a:pt x="325" y="484"/>
                      </a:moveTo>
                      <a:cubicBezTo>
                        <a:pt x="390" y="457"/>
                        <a:pt x="453" y="421"/>
                        <a:pt x="505" y="364"/>
                      </a:cubicBezTo>
                      <a:cubicBezTo>
                        <a:pt x="557" y="307"/>
                        <a:pt x="650" y="197"/>
                        <a:pt x="640" y="140"/>
                      </a:cubicBezTo>
                      <a:cubicBezTo>
                        <a:pt x="630" y="83"/>
                        <a:pt x="542" y="0"/>
                        <a:pt x="445" y="20"/>
                      </a:cubicBezTo>
                      <a:cubicBezTo>
                        <a:pt x="348" y="40"/>
                        <a:pt x="110" y="174"/>
                        <a:pt x="55" y="259"/>
                      </a:cubicBezTo>
                      <a:cubicBezTo>
                        <a:pt x="0" y="344"/>
                        <a:pt x="70" y="492"/>
                        <a:pt x="115" y="529"/>
                      </a:cubicBezTo>
                      <a:cubicBezTo>
                        <a:pt x="160" y="566"/>
                        <a:pt x="260" y="511"/>
                        <a:pt x="325" y="4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3" name="Freeform 43"/>
                <p:cNvSpPr>
                  <a:spLocks/>
                </p:cNvSpPr>
                <p:nvPr/>
              </p:nvSpPr>
              <p:spPr bwMode="auto">
                <a:xfrm>
                  <a:off x="7783" y="5254"/>
                  <a:ext cx="692" cy="521"/>
                </a:xfrm>
                <a:custGeom>
                  <a:avLst/>
                  <a:gdLst/>
                  <a:ahLst/>
                  <a:cxnLst>
                    <a:cxn ang="0">
                      <a:pos x="527" y="521"/>
                    </a:cxn>
                    <a:cxn ang="0">
                      <a:pos x="212" y="379"/>
                    </a:cxn>
                    <a:cxn ang="0">
                      <a:pos x="2" y="139"/>
                    </a:cxn>
                    <a:cxn ang="0">
                      <a:pos x="197" y="19"/>
                    </a:cxn>
                    <a:cxn ang="0">
                      <a:pos x="617" y="251"/>
                    </a:cxn>
                    <a:cxn ang="0">
                      <a:pos x="647" y="476"/>
                    </a:cxn>
                    <a:cxn ang="0">
                      <a:pos x="527" y="521"/>
                    </a:cxn>
                  </a:cxnLst>
                  <a:rect l="0" t="0" r="r" b="b"/>
                  <a:pathLst>
                    <a:path w="692" h="521">
                      <a:moveTo>
                        <a:pt x="527" y="521"/>
                      </a:moveTo>
                      <a:cubicBezTo>
                        <a:pt x="457" y="505"/>
                        <a:pt x="299" y="443"/>
                        <a:pt x="212" y="379"/>
                      </a:cubicBezTo>
                      <a:cubicBezTo>
                        <a:pt x="125" y="315"/>
                        <a:pt x="4" y="199"/>
                        <a:pt x="2" y="139"/>
                      </a:cubicBezTo>
                      <a:cubicBezTo>
                        <a:pt x="0" y="79"/>
                        <a:pt x="95" y="0"/>
                        <a:pt x="197" y="19"/>
                      </a:cubicBezTo>
                      <a:cubicBezTo>
                        <a:pt x="299" y="38"/>
                        <a:pt x="542" y="175"/>
                        <a:pt x="617" y="251"/>
                      </a:cubicBezTo>
                      <a:cubicBezTo>
                        <a:pt x="692" y="327"/>
                        <a:pt x="662" y="431"/>
                        <a:pt x="647" y="476"/>
                      </a:cubicBezTo>
                      <a:cubicBezTo>
                        <a:pt x="632" y="521"/>
                        <a:pt x="552" y="512"/>
                        <a:pt x="527" y="5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4" name="Freeform 44"/>
                <p:cNvSpPr>
                  <a:spLocks/>
                </p:cNvSpPr>
                <p:nvPr/>
              </p:nvSpPr>
              <p:spPr bwMode="auto">
                <a:xfrm>
                  <a:off x="8226" y="5265"/>
                  <a:ext cx="479" cy="426"/>
                </a:xfrm>
                <a:custGeom>
                  <a:avLst/>
                  <a:gdLst/>
                  <a:ahLst/>
                  <a:cxnLst>
                    <a:cxn ang="0">
                      <a:pos x="249" y="404"/>
                    </a:cxn>
                    <a:cxn ang="0">
                      <a:pos x="69" y="329"/>
                    </a:cxn>
                    <a:cxn ang="0">
                      <a:pos x="9" y="194"/>
                    </a:cxn>
                    <a:cxn ang="0">
                      <a:pos x="124" y="51"/>
                    </a:cxn>
                    <a:cxn ang="0">
                      <a:pos x="339" y="29"/>
                    </a:cxn>
                    <a:cxn ang="0">
                      <a:pos x="474" y="224"/>
                    </a:cxn>
                    <a:cxn ang="0">
                      <a:pos x="369" y="396"/>
                    </a:cxn>
                    <a:cxn ang="0">
                      <a:pos x="249" y="404"/>
                    </a:cxn>
                  </a:cxnLst>
                  <a:rect l="0" t="0" r="r" b="b"/>
                  <a:pathLst>
                    <a:path w="479" h="426">
                      <a:moveTo>
                        <a:pt x="249" y="404"/>
                      </a:moveTo>
                      <a:cubicBezTo>
                        <a:pt x="198" y="403"/>
                        <a:pt x="109" y="364"/>
                        <a:pt x="69" y="329"/>
                      </a:cubicBezTo>
                      <a:cubicBezTo>
                        <a:pt x="29" y="294"/>
                        <a:pt x="0" y="240"/>
                        <a:pt x="9" y="194"/>
                      </a:cubicBezTo>
                      <a:cubicBezTo>
                        <a:pt x="18" y="148"/>
                        <a:pt x="69" y="78"/>
                        <a:pt x="124" y="51"/>
                      </a:cubicBezTo>
                      <a:cubicBezTo>
                        <a:pt x="179" y="24"/>
                        <a:pt x="281" y="0"/>
                        <a:pt x="339" y="29"/>
                      </a:cubicBezTo>
                      <a:cubicBezTo>
                        <a:pt x="397" y="58"/>
                        <a:pt x="469" y="163"/>
                        <a:pt x="474" y="224"/>
                      </a:cubicBezTo>
                      <a:cubicBezTo>
                        <a:pt x="479" y="285"/>
                        <a:pt x="406" y="366"/>
                        <a:pt x="369" y="396"/>
                      </a:cubicBezTo>
                      <a:cubicBezTo>
                        <a:pt x="332" y="426"/>
                        <a:pt x="274" y="402"/>
                        <a:pt x="249" y="40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5" name="Oval 45"/>
                <p:cNvSpPr>
                  <a:spLocks noChangeArrowheads="1"/>
                </p:cNvSpPr>
                <p:nvPr/>
              </p:nvSpPr>
              <p:spPr bwMode="auto">
                <a:xfrm flipV="1">
                  <a:off x="7915" y="5344"/>
                  <a:ext cx="130" cy="13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6" name="Oval 46"/>
                <p:cNvSpPr>
                  <a:spLocks noChangeArrowheads="1"/>
                </p:cNvSpPr>
                <p:nvPr/>
              </p:nvSpPr>
              <p:spPr bwMode="auto">
                <a:xfrm flipV="1">
                  <a:off x="8364" y="5374"/>
                  <a:ext cx="216" cy="21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67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8878" y="5354"/>
                  <a:ext cx="130" cy="13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48"/>
              <p:cNvGrpSpPr>
                <a:grpSpLocks/>
              </p:cNvGrpSpPr>
              <p:nvPr/>
            </p:nvGrpSpPr>
            <p:grpSpPr bwMode="auto">
              <a:xfrm>
                <a:off x="4232" y="3593"/>
                <a:ext cx="150" cy="87"/>
                <a:chOff x="5368" y="3705"/>
                <a:chExt cx="793" cy="449"/>
              </a:xfrm>
            </p:grpSpPr>
            <p:sp>
              <p:nvSpPr>
                <p:cNvPr id="81969" name="Freeform 49"/>
                <p:cNvSpPr>
                  <a:spLocks/>
                </p:cNvSpPr>
                <p:nvPr/>
              </p:nvSpPr>
              <p:spPr bwMode="auto">
                <a:xfrm>
                  <a:off x="5368" y="3708"/>
                  <a:ext cx="446" cy="446"/>
                </a:xfrm>
                <a:custGeom>
                  <a:avLst/>
                  <a:gdLst/>
                  <a:ahLst/>
                  <a:cxnLst>
                    <a:cxn ang="0">
                      <a:pos x="17" y="207"/>
                    </a:cxn>
                    <a:cxn ang="0">
                      <a:pos x="107" y="537"/>
                    </a:cxn>
                    <a:cxn ang="0">
                      <a:pos x="512" y="492"/>
                    </a:cxn>
                    <a:cxn ang="0">
                      <a:pos x="542" y="132"/>
                    </a:cxn>
                    <a:cxn ang="0">
                      <a:pos x="212" y="12"/>
                    </a:cxn>
                    <a:cxn ang="0">
                      <a:pos x="17" y="207"/>
                    </a:cxn>
                  </a:cxnLst>
                  <a:rect l="0" t="0" r="r" b="b"/>
                  <a:pathLst>
                    <a:path w="592" h="584">
                      <a:moveTo>
                        <a:pt x="17" y="207"/>
                      </a:moveTo>
                      <a:cubicBezTo>
                        <a:pt x="0" y="294"/>
                        <a:pt x="25" y="490"/>
                        <a:pt x="107" y="537"/>
                      </a:cubicBezTo>
                      <a:cubicBezTo>
                        <a:pt x="189" y="584"/>
                        <a:pt x="439" y="560"/>
                        <a:pt x="512" y="492"/>
                      </a:cubicBezTo>
                      <a:cubicBezTo>
                        <a:pt x="585" y="424"/>
                        <a:pt x="592" y="212"/>
                        <a:pt x="542" y="132"/>
                      </a:cubicBezTo>
                      <a:cubicBezTo>
                        <a:pt x="492" y="52"/>
                        <a:pt x="299" y="0"/>
                        <a:pt x="212" y="12"/>
                      </a:cubicBezTo>
                      <a:cubicBezTo>
                        <a:pt x="125" y="24"/>
                        <a:pt x="34" y="120"/>
                        <a:pt x="17" y="20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970" name="Freeform 50"/>
                <p:cNvSpPr>
                  <a:spLocks/>
                </p:cNvSpPr>
                <p:nvPr/>
              </p:nvSpPr>
              <p:spPr bwMode="auto">
                <a:xfrm>
                  <a:off x="5715" y="3705"/>
                  <a:ext cx="446" cy="446"/>
                </a:xfrm>
                <a:custGeom>
                  <a:avLst/>
                  <a:gdLst/>
                  <a:ahLst/>
                  <a:cxnLst>
                    <a:cxn ang="0">
                      <a:pos x="17" y="207"/>
                    </a:cxn>
                    <a:cxn ang="0">
                      <a:pos x="107" y="537"/>
                    </a:cxn>
                    <a:cxn ang="0">
                      <a:pos x="512" y="492"/>
                    </a:cxn>
                    <a:cxn ang="0">
                      <a:pos x="542" y="132"/>
                    </a:cxn>
                    <a:cxn ang="0">
                      <a:pos x="212" y="12"/>
                    </a:cxn>
                    <a:cxn ang="0">
                      <a:pos x="17" y="207"/>
                    </a:cxn>
                  </a:cxnLst>
                  <a:rect l="0" t="0" r="r" b="b"/>
                  <a:pathLst>
                    <a:path w="592" h="584">
                      <a:moveTo>
                        <a:pt x="17" y="207"/>
                      </a:moveTo>
                      <a:cubicBezTo>
                        <a:pt x="0" y="294"/>
                        <a:pt x="25" y="490"/>
                        <a:pt x="107" y="537"/>
                      </a:cubicBezTo>
                      <a:cubicBezTo>
                        <a:pt x="189" y="584"/>
                        <a:pt x="439" y="560"/>
                        <a:pt x="512" y="492"/>
                      </a:cubicBezTo>
                      <a:cubicBezTo>
                        <a:pt x="585" y="424"/>
                        <a:pt x="592" y="212"/>
                        <a:pt x="542" y="132"/>
                      </a:cubicBezTo>
                      <a:cubicBezTo>
                        <a:pt x="492" y="52"/>
                        <a:pt x="299" y="0"/>
                        <a:pt x="212" y="12"/>
                      </a:cubicBezTo>
                      <a:cubicBezTo>
                        <a:pt x="125" y="24"/>
                        <a:pt x="34" y="120"/>
                        <a:pt x="17" y="20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51"/>
            <p:cNvGrpSpPr>
              <a:grpSpLocks/>
            </p:cNvGrpSpPr>
            <p:nvPr/>
          </p:nvGrpSpPr>
          <p:grpSpPr bwMode="auto">
            <a:xfrm>
              <a:off x="2700" y="3180"/>
              <a:ext cx="140" cy="48"/>
              <a:chOff x="288" y="3984"/>
              <a:chExt cx="140" cy="48"/>
            </a:xfrm>
          </p:grpSpPr>
          <p:sp>
            <p:nvSpPr>
              <p:cNvPr id="81972" name="Oval 52"/>
              <p:cNvSpPr>
                <a:spLocks noChangeArrowheads="1"/>
              </p:cNvSpPr>
              <p:nvPr/>
            </p:nvSpPr>
            <p:spPr bwMode="auto">
              <a:xfrm flipH="1" flipV="1">
                <a:off x="288" y="3984"/>
                <a:ext cx="58" cy="48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3" name="Oval 53"/>
              <p:cNvSpPr>
                <a:spLocks noChangeArrowheads="1"/>
              </p:cNvSpPr>
              <p:nvPr/>
            </p:nvSpPr>
            <p:spPr bwMode="auto">
              <a:xfrm flipH="1" flipV="1">
                <a:off x="370" y="3984"/>
                <a:ext cx="58" cy="48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1974" name="Freeform 54"/>
          <p:cNvSpPr>
            <a:spLocks/>
          </p:cNvSpPr>
          <p:nvPr/>
        </p:nvSpPr>
        <p:spPr bwMode="auto">
          <a:xfrm>
            <a:off x="8162925" y="1277938"/>
            <a:ext cx="546100" cy="2619375"/>
          </a:xfrm>
          <a:custGeom>
            <a:avLst/>
            <a:gdLst/>
            <a:ahLst/>
            <a:cxnLst>
              <a:cxn ang="0">
                <a:pos x="104" y="29"/>
              </a:cxn>
              <a:cxn ang="0">
                <a:pos x="116" y="64"/>
              </a:cxn>
              <a:cxn ang="0">
                <a:pos x="158" y="73"/>
              </a:cxn>
              <a:cxn ang="0">
                <a:pos x="212" y="43"/>
              </a:cxn>
              <a:cxn ang="0">
                <a:pos x="230" y="62"/>
              </a:cxn>
              <a:cxn ang="0">
                <a:pos x="222" y="182"/>
              </a:cxn>
              <a:cxn ang="0">
                <a:pos x="222" y="401"/>
              </a:cxn>
              <a:cxn ang="0">
                <a:pos x="208" y="579"/>
              </a:cxn>
              <a:cxn ang="0">
                <a:pos x="245" y="788"/>
              </a:cxn>
              <a:cxn ang="0">
                <a:pos x="348" y="1037"/>
              </a:cxn>
              <a:cxn ang="0">
                <a:pos x="425" y="1285"/>
              </a:cxn>
              <a:cxn ang="0">
                <a:pos x="432" y="1486"/>
              </a:cxn>
              <a:cxn ang="0">
                <a:pos x="379" y="1649"/>
              </a:cxn>
              <a:cxn ang="0">
                <a:pos x="326" y="1730"/>
              </a:cxn>
              <a:cxn ang="0">
                <a:pos x="260" y="1786"/>
              </a:cxn>
              <a:cxn ang="0">
                <a:pos x="200" y="1803"/>
              </a:cxn>
              <a:cxn ang="0">
                <a:pos x="140" y="1787"/>
              </a:cxn>
              <a:cxn ang="0">
                <a:pos x="140" y="1753"/>
              </a:cxn>
              <a:cxn ang="0">
                <a:pos x="200" y="1753"/>
              </a:cxn>
              <a:cxn ang="0">
                <a:pos x="272" y="1696"/>
              </a:cxn>
              <a:cxn ang="0">
                <a:pos x="350" y="1508"/>
              </a:cxn>
              <a:cxn ang="0">
                <a:pos x="338" y="1295"/>
              </a:cxn>
              <a:cxn ang="0">
                <a:pos x="246" y="1061"/>
              </a:cxn>
              <a:cxn ang="0">
                <a:pos x="139" y="799"/>
              </a:cxn>
              <a:cxn ang="0">
                <a:pos x="99" y="566"/>
              </a:cxn>
              <a:cxn ang="0">
                <a:pos x="112" y="374"/>
              </a:cxn>
              <a:cxn ang="0">
                <a:pos x="85" y="168"/>
              </a:cxn>
              <a:cxn ang="0">
                <a:pos x="3" y="17"/>
              </a:cxn>
              <a:cxn ang="0">
                <a:pos x="104" y="67"/>
              </a:cxn>
            </a:cxnLst>
            <a:rect l="0" t="0" r="r" b="b"/>
            <a:pathLst>
              <a:path w="440" h="1803">
                <a:moveTo>
                  <a:pt x="104" y="29"/>
                </a:moveTo>
                <a:cubicBezTo>
                  <a:pt x="106" y="35"/>
                  <a:pt x="107" y="57"/>
                  <a:pt x="116" y="64"/>
                </a:cubicBezTo>
                <a:cubicBezTo>
                  <a:pt x="125" y="71"/>
                  <a:pt x="142" y="77"/>
                  <a:pt x="158" y="73"/>
                </a:cubicBezTo>
                <a:cubicBezTo>
                  <a:pt x="174" y="69"/>
                  <a:pt x="200" y="45"/>
                  <a:pt x="212" y="43"/>
                </a:cubicBezTo>
                <a:cubicBezTo>
                  <a:pt x="224" y="41"/>
                  <a:pt x="228" y="39"/>
                  <a:pt x="230" y="62"/>
                </a:cubicBezTo>
                <a:cubicBezTo>
                  <a:pt x="232" y="85"/>
                  <a:pt x="223" y="126"/>
                  <a:pt x="222" y="182"/>
                </a:cubicBezTo>
                <a:cubicBezTo>
                  <a:pt x="221" y="238"/>
                  <a:pt x="224" y="335"/>
                  <a:pt x="222" y="401"/>
                </a:cubicBezTo>
                <a:cubicBezTo>
                  <a:pt x="220" y="467"/>
                  <a:pt x="204" y="515"/>
                  <a:pt x="208" y="579"/>
                </a:cubicBezTo>
                <a:cubicBezTo>
                  <a:pt x="212" y="643"/>
                  <a:pt x="222" y="712"/>
                  <a:pt x="245" y="788"/>
                </a:cubicBezTo>
                <a:cubicBezTo>
                  <a:pt x="268" y="864"/>
                  <a:pt x="318" y="954"/>
                  <a:pt x="348" y="1037"/>
                </a:cubicBezTo>
                <a:cubicBezTo>
                  <a:pt x="378" y="1120"/>
                  <a:pt x="411" y="1210"/>
                  <a:pt x="425" y="1285"/>
                </a:cubicBezTo>
                <a:cubicBezTo>
                  <a:pt x="439" y="1360"/>
                  <a:pt x="440" y="1426"/>
                  <a:pt x="432" y="1486"/>
                </a:cubicBezTo>
                <a:cubicBezTo>
                  <a:pt x="424" y="1547"/>
                  <a:pt x="397" y="1609"/>
                  <a:pt x="379" y="1649"/>
                </a:cubicBezTo>
                <a:cubicBezTo>
                  <a:pt x="362" y="1690"/>
                  <a:pt x="346" y="1707"/>
                  <a:pt x="326" y="1730"/>
                </a:cubicBezTo>
                <a:cubicBezTo>
                  <a:pt x="306" y="1753"/>
                  <a:pt x="281" y="1774"/>
                  <a:pt x="260" y="1786"/>
                </a:cubicBezTo>
                <a:cubicBezTo>
                  <a:pt x="238" y="1798"/>
                  <a:pt x="220" y="1803"/>
                  <a:pt x="200" y="1803"/>
                </a:cubicBezTo>
                <a:cubicBezTo>
                  <a:pt x="180" y="1803"/>
                  <a:pt x="150" y="1795"/>
                  <a:pt x="140" y="1787"/>
                </a:cubicBezTo>
                <a:cubicBezTo>
                  <a:pt x="130" y="1778"/>
                  <a:pt x="130" y="1758"/>
                  <a:pt x="140" y="1753"/>
                </a:cubicBezTo>
                <a:cubicBezTo>
                  <a:pt x="150" y="1747"/>
                  <a:pt x="178" y="1762"/>
                  <a:pt x="200" y="1753"/>
                </a:cubicBezTo>
                <a:cubicBezTo>
                  <a:pt x="222" y="1743"/>
                  <a:pt x="247" y="1737"/>
                  <a:pt x="272" y="1696"/>
                </a:cubicBezTo>
                <a:cubicBezTo>
                  <a:pt x="296" y="1655"/>
                  <a:pt x="338" y="1575"/>
                  <a:pt x="350" y="1508"/>
                </a:cubicBezTo>
                <a:cubicBezTo>
                  <a:pt x="361" y="1441"/>
                  <a:pt x="356" y="1369"/>
                  <a:pt x="338" y="1295"/>
                </a:cubicBezTo>
                <a:cubicBezTo>
                  <a:pt x="321" y="1220"/>
                  <a:pt x="279" y="1144"/>
                  <a:pt x="246" y="1061"/>
                </a:cubicBezTo>
                <a:cubicBezTo>
                  <a:pt x="213" y="978"/>
                  <a:pt x="164" y="882"/>
                  <a:pt x="139" y="799"/>
                </a:cubicBezTo>
                <a:cubicBezTo>
                  <a:pt x="114" y="716"/>
                  <a:pt x="104" y="637"/>
                  <a:pt x="99" y="566"/>
                </a:cubicBezTo>
                <a:cubicBezTo>
                  <a:pt x="94" y="495"/>
                  <a:pt x="114" y="440"/>
                  <a:pt x="112" y="374"/>
                </a:cubicBezTo>
                <a:cubicBezTo>
                  <a:pt x="110" y="308"/>
                  <a:pt x="103" y="227"/>
                  <a:pt x="85" y="168"/>
                </a:cubicBezTo>
                <a:cubicBezTo>
                  <a:pt x="67" y="109"/>
                  <a:pt x="0" y="34"/>
                  <a:pt x="3" y="17"/>
                </a:cubicBezTo>
                <a:cubicBezTo>
                  <a:pt x="6" y="0"/>
                  <a:pt x="83" y="57"/>
                  <a:pt x="104" y="67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99FF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55"/>
          <p:cNvGrpSpPr>
            <a:grpSpLocks/>
          </p:cNvGrpSpPr>
          <p:nvPr/>
        </p:nvGrpSpPr>
        <p:grpSpPr bwMode="auto">
          <a:xfrm>
            <a:off x="8124825" y="909638"/>
            <a:ext cx="342900" cy="401637"/>
            <a:chOff x="2256" y="768"/>
            <a:chExt cx="277" cy="276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>
              <a:off x="2256" y="768"/>
              <a:ext cx="277" cy="27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>
              <a:off x="2290" y="864"/>
              <a:ext cx="72" cy="72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8" name="Freeform 58"/>
            <p:cNvSpPr>
              <a:spLocks/>
            </p:cNvSpPr>
            <p:nvPr/>
          </p:nvSpPr>
          <p:spPr bwMode="auto">
            <a:xfrm>
              <a:off x="2400" y="816"/>
              <a:ext cx="119" cy="189"/>
            </a:xfrm>
            <a:custGeom>
              <a:avLst/>
              <a:gdLst/>
              <a:ahLst/>
              <a:cxnLst>
                <a:cxn ang="0">
                  <a:pos x="73" y="277"/>
                </a:cxn>
                <a:cxn ang="0">
                  <a:pos x="403" y="7"/>
                </a:cxn>
                <a:cxn ang="0">
                  <a:pos x="838" y="232"/>
                </a:cxn>
                <a:cxn ang="0">
                  <a:pos x="973" y="757"/>
                </a:cxn>
                <a:cxn ang="0">
                  <a:pos x="808" y="1312"/>
                </a:cxn>
                <a:cxn ang="0">
                  <a:pos x="433" y="1537"/>
                </a:cxn>
                <a:cxn ang="0">
                  <a:pos x="43" y="1222"/>
                </a:cxn>
                <a:cxn ang="0">
                  <a:pos x="178" y="682"/>
                </a:cxn>
                <a:cxn ang="0">
                  <a:pos x="73" y="277"/>
                </a:cxn>
              </a:cxnLst>
              <a:rect l="0" t="0" r="r" b="b"/>
              <a:pathLst>
                <a:path w="978" h="1552">
                  <a:moveTo>
                    <a:pt x="73" y="277"/>
                  </a:moveTo>
                  <a:cubicBezTo>
                    <a:pt x="110" y="165"/>
                    <a:pt x="276" y="14"/>
                    <a:pt x="403" y="7"/>
                  </a:cubicBezTo>
                  <a:cubicBezTo>
                    <a:pt x="530" y="0"/>
                    <a:pt x="743" y="107"/>
                    <a:pt x="838" y="232"/>
                  </a:cubicBezTo>
                  <a:cubicBezTo>
                    <a:pt x="933" y="357"/>
                    <a:pt x="978" y="577"/>
                    <a:pt x="973" y="757"/>
                  </a:cubicBezTo>
                  <a:cubicBezTo>
                    <a:pt x="968" y="937"/>
                    <a:pt x="898" y="1182"/>
                    <a:pt x="808" y="1312"/>
                  </a:cubicBezTo>
                  <a:cubicBezTo>
                    <a:pt x="718" y="1442"/>
                    <a:pt x="560" y="1552"/>
                    <a:pt x="433" y="1537"/>
                  </a:cubicBezTo>
                  <a:cubicBezTo>
                    <a:pt x="306" y="1522"/>
                    <a:pt x="86" y="1364"/>
                    <a:pt x="43" y="1222"/>
                  </a:cubicBezTo>
                  <a:cubicBezTo>
                    <a:pt x="0" y="1080"/>
                    <a:pt x="173" y="839"/>
                    <a:pt x="178" y="682"/>
                  </a:cubicBezTo>
                  <a:cubicBezTo>
                    <a:pt x="183" y="525"/>
                    <a:pt x="36" y="389"/>
                    <a:pt x="73" y="27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>
              <a:off x="2436" y="890"/>
              <a:ext cx="46" cy="46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>
            <a:off x="8239125" y="1160463"/>
            <a:ext cx="74613" cy="7461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>
            <a:off x="8239125" y="1008063"/>
            <a:ext cx="74613" cy="74612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2" name="AutoShape 62"/>
          <p:cNvSpPr>
            <a:spLocks noChangeArrowheads="1"/>
          </p:cNvSpPr>
          <p:nvPr/>
        </p:nvSpPr>
        <p:spPr bwMode="auto">
          <a:xfrm>
            <a:off x="7096125" y="3825875"/>
            <a:ext cx="1066800" cy="92075"/>
          </a:xfrm>
          <a:prstGeom prst="leftArrow">
            <a:avLst>
              <a:gd name="adj1" fmla="val 50000"/>
              <a:gd name="adj2" fmla="val 289655"/>
            </a:avLst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83" name="AutoShape 63"/>
          <p:cNvSpPr>
            <a:spLocks noChangeArrowheads="1"/>
          </p:cNvSpPr>
          <p:nvPr/>
        </p:nvSpPr>
        <p:spPr bwMode="auto">
          <a:xfrm rot="1761071">
            <a:off x="7189788" y="2289175"/>
            <a:ext cx="838200" cy="92075"/>
          </a:xfrm>
          <a:prstGeom prst="leftArrow">
            <a:avLst>
              <a:gd name="adj1" fmla="val 50000"/>
              <a:gd name="adj2" fmla="val 227586"/>
            </a:avLst>
          </a:prstGeom>
          <a:solidFill>
            <a:srgbClr val="CC00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>
            <a:off x="6905625" y="3962400"/>
            <a:ext cx="74613" cy="74613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>
            <a:off x="7010400" y="3951288"/>
            <a:ext cx="74613" cy="74612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66"/>
          <p:cNvGrpSpPr>
            <a:grpSpLocks/>
          </p:cNvGrpSpPr>
          <p:nvPr/>
        </p:nvGrpSpPr>
        <p:grpSpPr bwMode="auto">
          <a:xfrm>
            <a:off x="4648200" y="1935163"/>
            <a:ext cx="1152525" cy="2195512"/>
            <a:chOff x="1382" y="1311"/>
            <a:chExt cx="930" cy="1512"/>
          </a:xfrm>
        </p:grpSpPr>
        <p:grpSp>
          <p:nvGrpSpPr>
            <p:cNvPr id="17" name="Group 67"/>
            <p:cNvGrpSpPr>
              <a:grpSpLocks/>
            </p:cNvGrpSpPr>
            <p:nvPr/>
          </p:nvGrpSpPr>
          <p:grpSpPr bwMode="auto">
            <a:xfrm>
              <a:off x="1382" y="1311"/>
              <a:ext cx="930" cy="1512"/>
              <a:chOff x="1382" y="1311"/>
              <a:chExt cx="930" cy="1512"/>
            </a:xfrm>
          </p:grpSpPr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1382" y="1311"/>
                <a:ext cx="930" cy="1512"/>
                <a:chOff x="1382" y="1311"/>
                <a:chExt cx="930" cy="1512"/>
              </a:xfrm>
            </p:grpSpPr>
            <p:sp>
              <p:nvSpPr>
                <p:cNvPr id="81989" name="Freeform 69"/>
                <p:cNvSpPr>
                  <a:spLocks/>
                </p:cNvSpPr>
                <p:nvPr/>
              </p:nvSpPr>
              <p:spPr bwMode="auto">
                <a:xfrm>
                  <a:off x="1382" y="1311"/>
                  <a:ext cx="930" cy="1512"/>
                </a:xfrm>
                <a:custGeom>
                  <a:avLst/>
                  <a:gdLst/>
                  <a:ahLst/>
                  <a:cxnLst>
                    <a:cxn ang="0">
                      <a:pos x="795" y="108"/>
                    </a:cxn>
                    <a:cxn ang="0">
                      <a:pos x="210" y="753"/>
                    </a:cxn>
                    <a:cxn ang="0">
                      <a:pos x="30" y="1833"/>
                    </a:cxn>
                    <a:cxn ang="0">
                      <a:pos x="390" y="2913"/>
                    </a:cxn>
                    <a:cxn ang="0">
                      <a:pos x="1110" y="3453"/>
                    </a:cxn>
                    <a:cxn ang="0">
                      <a:pos x="1830" y="3273"/>
                    </a:cxn>
                    <a:cxn ang="0">
                      <a:pos x="2250" y="2373"/>
                    </a:cxn>
                    <a:cxn ang="0">
                      <a:pos x="2295" y="1413"/>
                    </a:cxn>
                    <a:cxn ang="0">
                      <a:pos x="2085" y="648"/>
                    </a:cxn>
                    <a:cxn ang="0">
                      <a:pos x="1530" y="108"/>
                    </a:cxn>
                    <a:cxn ang="0">
                      <a:pos x="795" y="108"/>
                    </a:cxn>
                  </a:cxnLst>
                  <a:rect l="0" t="0" r="r" b="b"/>
                  <a:pathLst>
                    <a:path w="2327" h="3513">
                      <a:moveTo>
                        <a:pt x="795" y="108"/>
                      </a:moveTo>
                      <a:cubicBezTo>
                        <a:pt x="575" y="216"/>
                        <a:pt x="337" y="466"/>
                        <a:pt x="210" y="753"/>
                      </a:cubicBezTo>
                      <a:cubicBezTo>
                        <a:pt x="83" y="1040"/>
                        <a:pt x="0" y="1473"/>
                        <a:pt x="30" y="1833"/>
                      </a:cubicBezTo>
                      <a:cubicBezTo>
                        <a:pt x="60" y="2193"/>
                        <a:pt x="210" y="2643"/>
                        <a:pt x="390" y="2913"/>
                      </a:cubicBezTo>
                      <a:cubicBezTo>
                        <a:pt x="570" y="3183"/>
                        <a:pt x="870" y="3393"/>
                        <a:pt x="1110" y="3453"/>
                      </a:cubicBezTo>
                      <a:cubicBezTo>
                        <a:pt x="1350" y="3513"/>
                        <a:pt x="1640" y="3453"/>
                        <a:pt x="1830" y="3273"/>
                      </a:cubicBezTo>
                      <a:cubicBezTo>
                        <a:pt x="2020" y="3093"/>
                        <a:pt x="2173" y="2683"/>
                        <a:pt x="2250" y="2373"/>
                      </a:cubicBezTo>
                      <a:cubicBezTo>
                        <a:pt x="2327" y="2063"/>
                        <a:pt x="2322" y="1700"/>
                        <a:pt x="2295" y="1413"/>
                      </a:cubicBezTo>
                      <a:cubicBezTo>
                        <a:pt x="2268" y="1126"/>
                        <a:pt x="2212" y="865"/>
                        <a:pt x="2085" y="648"/>
                      </a:cubicBezTo>
                      <a:cubicBezTo>
                        <a:pt x="1958" y="431"/>
                        <a:pt x="1745" y="198"/>
                        <a:pt x="1530" y="108"/>
                      </a:cubicBezTo>
                      <a:cubicBezTo>
                        <a:pt x="1315" y="18"/>
                        <a:pt x="1015" y="0"/>
                        <a:pt x="795" y="10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CCFF">
                        <a:gamma/>
                        <a:shade val="46275"/>
                        <a:invGamma/>
                      </a:srgbClr>
                    </a:gs>
                    <a:gs pos="50000">
                      <a:srgbClr val="FFCCFF"/>
                    </a:gs>
                    <a:gs pos="100000">
                      <a:srgbClr val="FFCC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9" name="Group 70"/>
                <p:cNvGrpSpPr>
                  <a:grpSpLocks/>
                </p:cNvGrpSpPr>
                <p:nvPr/>
              </p:nvGrpSpPr>
              <p:grpSpPr bwMode="auto">
                <a:xfrm>
                  <a:off x="1548" y="1320"/>
                  <a:ext cx="594" cy="243"/>
                  <a:chOff x="7612" y="2355"/>
                  <a:chExt cx="1486" cy="563"/>
                </a:xfrm>
              </p:grpSpPr>
              <p:sp>
                <p:nvSpPr>
                  <p:cNvPr id="81991" name="Freeform 71"/>
                  <p:cNvSpPr>
                    <a:spLocks/>
                  </p:cNvSpPr>
                  <p:nvPr/>
                </p:nvSpPr>
                <p:spPr bwMode="auto">
                  <a:xfrm>
                    <a:off x="7612" y="2438"/>
                    <a:ext cx="608" cy="480"/>
                  </a:xfrm>
                  <a:custGeom>
                    <a:avLst/>
                    <a:gdLst/>
                    <a:ahLst/>
                    <a:cxnLst>
                      <a:cxn ang="0">
                        <a:pos x="413" y="22"/>
                      </a:cxn>
                      <a:cxn ang="0">
                        <a:pos x="153" y="166"/>
                      </a:cxn>
                      <a:cxn ang="0">
                        <a:pos x="8" y="352"/>
                      </a:cxn>
                      <a:cxn ang="0">
                        <a:pos x="203" y="472"/>
                      </a:cxn>
                      <a:cxn ang="0">
                        <a:pos x="573" y="301"/>
                      </a:cxn>
                      <a:cxn ang="0">
                        <a:pos x="413" y="22"/>
                      </a:cxn>
                    </a:cxnLst>
                    <a:rect l="0" t="0" r="r" b="b"/>
                    <a:pathLst>
                      <a:path w="608" h="480">
                        <a:moveTo>
                          <a:pt x="413" y="22"/>
                        </a:moveTo>
                        <a:cubicBezTo>
                          <a:pt x="343" y="0"/>
                          <a:pt x="220" y="111"/>
                          <a:pt x="153" y="166"/>
                        </a:cubicBezTo>
                        <a:cubicBezTo>
                          <a:pt x="86" y="221"/>
                          <a:pt x="0" y="301"/>
                          <a:pt x="8" y="352"/>
                        </a:cubicBezTo>
                        <a:cubicBezTo>
                          <a:pt x="16" y="403"/>
                          <a:pt x="109" y="480"/>
                          <a:pt x="203" y="472"/>
                        </a:cubicBezTo>
                        <a:cubicBezTo>
                          <a:pt x="297" y="464"/>
                          <a:pt x="538" y="376"/>
                          <a:pt x="573" y="301"/>
                        </a:cubicBezTo>
                        <a:cubicBezTo>
                          <a:pt x="608" y="226"/>
                          <a:pt x="483" y="44"/>
                          <a:pt x="413" y="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2" name="Freeform 72"/>
                  <p:cNvSpPr>
                    <a:spLocks/>
                  </p:cNvSpPr>
                  <p:nvPr/>
                </p:nvSpPr>
                <p:spPr bwMode="auto">
                  <a:xfrm>
                    <a:off x="8115" y="2355"/>
                    <a:ext cx="485" cy="511"/>
                  </a:xfrm>
                  <a:custGeom>
                    <a:avLst/>
                    <a:gdLst/>
                    <a:ahLst/>
                    <a:cxnLst>
                      <a:cxn ang="0">
                        <a:pos x="280" y="0"/>
                      </a:cxn>
                      <a:cxn ang="0">
                        <a:pos x="25" y="84"/>
                      </a:cxn>
                      <a:cxn ang="0">
                        <a:pos x="130" y="444"/>
                      </a:cxn>
                      <a:cxn ang="0">
                        <a:pos x="340" y="459"/>
                      </a:cxn>
                      <a:cxn ang="0">
                        <a:pos x="475" y="129"/>
                      </a:cxn>
                      <a:cxn ang="0">
                        <a:pos x="280" y="0"/>
                      </a:cxn>
                    </a:cxnLst>
                    <a:rect l="0" t="0" r="r" b="b"/>
                    <a:pathLst>
                      <a:path w="485" h="511">
                        <a:moveTo>
                          <a:pt x="280" y="0"/>
                        </a:moveTo>
                        <a:cubicBezTo>
                          <a:pt x="198" y="5"/>
                          <a:pt x="50" y="10"/>
                          <a:pt x="25" y="84"/>
                        </a:cubicBezTo>
                        <a:cubicBezTo>
                          <a:pt x="0" y="158"/>
                          <a:pt x="77" y="381"/>
                          <a:pt x="130" y="444"/>
                        </a:cubicBezTo>
                        <a:cubicBezTo>
                          <a:pt x="183" y="507"/>
                          <a:pt x="283" y="511"/>
                          <a:pt x="340" y="459"/>
                        </a:cubicBezTo>
                        <a:cubicBezTo>
                          <a:pt x="397" y="407"/>
                          <a:pt x="485" y="205"/>
                          <a:pt x="475" y="129"/>
                        </a:cubicBezTo>
                        <a:cubicBezTo>
                          <a:pt x="465" y="53"/>
                          <a:pt x="321" y="27"/>
                          <a:pt x="28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3" name="Oval 73" descr="Granite"/>
                  <p:cNvSpPr>
                    <a:spLocks noChangeArrowheads="1"/>
                  </p:cNvSpPr>
                  <p:nvPr/>
                </p:nvSpPr>
                <p:spPr bwMode="auto">
                  <a:xfrm>
                    <a:off x="7825" y="2664"/>
                    <a:ext cx="130" cy="130"/>
                  </a:xfrm>
                  <a:prstGeom prst="ellipse">
                    <a:avLst/>
                  </a:pr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4" name="Oval 74" descr="Granite"/>
                  <p:cNvSpPr>
                    <a:spLocks noChangeArrowheads="1"/>
                  </p:cNvSpPr>
                  <p:nvPr/>
                </p:nvSpPr>
                <p:spPr bwMode="auto">
                  <a:xfrm>
                    <a:off x="8280" y="2559"/>
                    <a:ext cx="130" cy="130"/>
                  </a:xfrm>
                  <a:prstGeom prst="ellipse">
                    <a:avLst/>
                  </a:pr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5" name="Freeform 75"/>
                  <p:cNvSpPr>
                    <a:spLocks/>
                  </p:cNvSpPr>
                  <p:nvPr/>
                </p:nvSpPr>
                <p:spPr bwMode="auto">
                  <a:xfrm flipH="1">
                    <a:off x="8490" y="2430"/>
                    <a:ext cx="608" cy="480"/>
                  </a:xfrm>
                  <a:custGeom>
                    <a:avLst/>
                    <a:gdLst/>
                    <a:ahLst/>
                    <a:cxnLst>
                      <a:cxn ang="0">
                        <a:pos x="413" y="22"/>
                      </a:cxn>
                      <a:cxn ang="0">
                        <a:pos x="153" y="166"/>
                      </a:cxn>
                      <a:cxn ang="0">
                        <a:pos x="8" y="352"/>
                      </a:cxn>
                      <a:cxn ang="0">
                        <a:pos x="203" y="472"/>
                      </a:cxn>
                      <a:cxn ang="0">
                        <a:pos x="573" y="301"/>
                      </a:cxn>
                      <a:cxn ang="0">
                        <a:pos x="413" y="22"/>
                      </a:cxn>
                    </a:cxnLst>
                    <a:rect l="0" t="0" r="r" b="b"/>
                    <a:pathLst>
                      <a:path w="608" h="480">
                        <a:moveTo>
                          <a:pt x="413" y="22"/>
                        </a:moveTo>
                        <a:cubicBezTo>
                          <a:pt x="343" y="0"/>
                          <a:pt x="220" y="111"/>
                          <a:pt x="153" y="166"/>
                        </a:cubicBezTo>
                        <a:cubicBezTo>
                          <a:pt x="86" y="221"/>
                          <a:pt x="0" y="301"/>
                          <a:pt x="8" y="352"/>
                        </a:cubicBezTo>
                        <a:cubicBezTo>
                          <a:pt x="16" y="403"/>
                          <a:pt x="109" y="480"/>
                          <a:pt x="203" y="472"/>
                        </a:cubicBezTo>
                        <a:cubicBezTo>
                          <a:pt x="297" y="464"/>
                          <a:pt x="538" y="376"/>
                          <a:pt x="573" y="301"/>
                        </a:cubicBezTo>
                        <a:cubicBezTo>
                          <a:pt x="608" y="226"/>
                          <a:pt x="483" y="44"/>
                          <a:pt x="413" y="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6" name="Oval 76" descr="Granite"/>
                  <p:cNvSpPr>
                    <a:spLocks noChangeArrowheads="1"/>
                  </p:cNvSpPr>
                  <p:nvPr/>
                </p:nvSpPr>
                <p:spPr bwMode="auto">
                  <a:xfrm>
                    <a:off x="8788" y="2654"/>
                    <a:ext cx="130" cy="130"/>
                  </a:xfrm>
                  <a:prstGeom prst="ellipse">
                    <a:avLst/>
                  </a:prstGeom>
                  <a:blipFill dpi="0" rotWithShape="1">
                    <a:blip r:embed="rId2" cstate="print"/>
                    <a:srcRect/>
                    <a:tile tx="0" ty="0" sx="100000" sy="100000" flip="none" algn="tl"/>
                  </a:blip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77"/>
                <p:cNvGrpSpPr>
                  <a:grpSpLocks/>
                </p:cNvGrpSpPr>
                <p:nvPr/>
              </p:nvGrpSpPr>
              <p:grpSpPr bwMode="auto">
                <a:xfrm>
                  <a:off x="1620" y="2568"/>
                  <a:ext cx="532" cy="244"/>
                  <a:chOff x="2587" y="3318"/>
                  <a:chExt cx="532" cy="244"/>
                </a:xfrm>
              </p:grpSpPr>
              <p:sp>
                <p:nvSpPr>
                  <p:cNvPr id="81998" name="Freeform 78"/>
                  <p:cNvSpPr>
                    <a:spLocks/>
                  </p:cNvSpPr>
                  <p:nvPr/>
                </p:nvSpPr>
                <p:spPr bwMode="auto">
                  <a:xfrm>
                    <a:off x="2859" y="3318"/>
                    <a:ext cx="260" cy="244"/>
                  </a:xfrm>
                  <a:custGeom>
                    <a:avLst/>
                    <a:gdLst/>
                    <a:ahLst/>
                    <a:cxnLst>
                      <a:cxn ang="0">
                        <a:pos x="325" y="484"/>
                      </a:cxn>
                      <a:cxn ang="0">
                        <a:pos x="505" y="364"/>
                      </a:cxn>
                      <a:cxn ang="0">
                        <a:pos x="640" y="140"/>
                      </a:cxn>
                      <a:cxn ang="0">
                        <a:pos x="445" y="20"/>
                      </a:cxn>
                      <a:cxn ang="0">
                        <a:pos x="55" y="259"/>
                      </a:cxn>
                      <a:cxn ang="0">
                        <a:pos x="115" y="529"/>
                      </a:cxn>
                      <a:cxn ang="0">
                        <a:pos x="325" y="484"/>
                      </a:cxn>
                    </a:cxnLst>
                    <a:rect l="0" t="0" r="r" b="b"/>
                    <a:pathLst>
                      <a:path w="650" h="566">
                        <a:moveTo>
                          <a:pt x="325" y="484"/>
                        </a:moveTo>
                        <a:cubicBezTo>
                          <a:pt x="390" y="457"/>
                          <a:pt x="453" y="421"/>
                          <a:pt x="505" y="364"/>
                        </a:cubicBezTo>
                        <a:cubicBezTo>
                          <a:pt x="557" y="307"/>
                          <a:pt x="650" y="197"/>
                          <a:pt x="640" y="140"/>
                        </a:cubicBezTo>
                        <a:cubicBezTo>
                          <a:pt x="630" y="83"/>
                          <a:pt x="542" y="0"/>
                          <a:pt x="445" y="20"/>
                        </a:cubicBezTo>
                        <a:cubicBezTo>
                          <a:pt x="348" y="40"/>
                          <a:pt x="110" y="174"/>
                          <a:pt x="55" y="259"/>
                        </a:cubicBezTo>
                        <a:cubicBezTo>
                          <a:pt x="0" y="344"/>
                          <a:pt x="70" y="492"/>
                          <a:pt x="115" y="529"/>
                        </a:cubicBezTo>
                        <a:cubicBezTo>
                          <a:pt x="160" y="566"/>
                          <a:pt x="260" y="511"/>
                          <a:pt x="325" y="48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99" name="Freeform 79"/>
                  <p:cNvSpPr>
                    <a:spLocks/>
                  </p:cNvSpPr>
                  <p:nvPr/>
                </p:nvSpPr>
                <p:spPr bwMode="auto">
                  <a:xfrm>
                    <a:off x="2587" y="3321"/>
                    <a:ext cx="276" cy="225"/>
                  </a:xfrm>
                  <a:custGeom>
                    <a:avLst/>
                    <a:gdLst/>
                    <a:ahLst/>
                    <a:cxnLst>
                      <a:cxn ang="0">
                        <a:pos x="527" y="521"/>
                      </a:cxn>
                      <a:cxn ang="0">
                        <a:pos x="212" y="379"/>
                      </a:cxn>
                      <a:cxn ang="0">
                        <a:pos x="2" y="139"/>
                      </a:cxn>
                      <a:cxn ang="0">
                        <a:pos x="197" y="19"/>
                      </a:cxn>
                      <a:cxn ang="0">
                        <a:pos x="617" y="251"/>
                      </a:cxn>
                      <a:cxn ang="0">
                        <a:pos x="647" y="476"/>
                      </a:cxn>
                      <a:cxn ang="0">
                        <a:pos x="527" y="521"/>
                      </a:cxn>
                    </a:cxnLst>
                    <a:rect l="0" t="0" r="r" b="b"/>
                    <a:pathLst>
                      <a:path w="692" h="521">
                        <a:moveTo>
                          <a:pt x="527" y="521"/>
                        </a:moveTo>
                        <a:cubicBezTo>
                          <a:pt x="457" y="505"/>
                          <a:pt x="299" y="443"/>
                          <a:pt x="212" y="379"/>
                        </a:cubicBezTo>
                        <a:cubicBezTo>
                          <a:pt x="125" y="315"/>
                          <a:pt x="4" y="199"/>
                          <a:pt x="2" y="139"/>
                        </a:cubicBezTo>
                        <a:cubicBezTo>
                          <a:pt x="0" y="79"/>
                          <a:pt x="95" y="0"/>
                          <a:pt x="197" y="19"/>
                        </a:cubicBezTo>
                        <a:cubicBezTo>
                          <a:pt x="299" y="38"/>
                          <a:pt x="542" y="175"/>
                          <a:pt x="617" y="251"/>
                        </a:cubicBezTo>
                        <a:cubicBezTo>
                          <a:pt x="692" y="327"/>
                          <a:pt x="662" y="431"/>
                          <a:pt x="647" y="476"/>
                        </a:cubicBezTo>
                        <a:cubicBezTo>
                          <a:pt x="632" y="521"/>
                          <a:pt x="552" y="512"/>
                          <a:pt x="527" y="52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2749" y="3328"/>
                    <a:ext cx="191" cy="184"/>
                    <a:chOff x="2385" y="3364"/>
                    <a:chExt cx="191" cy="184"/>
                  </a:xfrm>
                </p:grpSpPr>
                <p:sp>
                  <p:nvSpPr>
                    <p:cNvPr id="82001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385" y="3364"/>
                      <a:ext cx="191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249" y="404"/>
                        </a:cxn>
                        <a:cxn ang="0">
                          <a:pos x="69" y="329"/>
                        </a:cxn>
                        <a:cxn ang="0">
                          <a:pos x="9" y="194"/>
                        </a:cxn>
                        <a:cxn ang="0">
                          <a:pos x="124" y="51"/>
                        </a:cxn>
                        <a:cxn ang="0">
                          <a:pos x="339" y="29"/>
                        </a:cxn>
                        <a:cxn ang="0">
                          <a:pos x="474" y="224"/>
                        </a:cxn>
                        <a:cxn ang="0">
                          <a:pos x="369" y="396"/>
                        </a:cxn>
                        <a:cxn ang="0">
                          <a:pos x="249" y="404"/>
                        </a:cxn>
                      </a:cxnLst>
                      <a:rect l="0" t="0" r="r" b="b"/>
                      <a:pathLst>
                        <a:path w="479" h="426">
                          <a:moveTo>
                            <a:pt x="249" y="404"/>
                          </a:moveTo>
                          <a:cubicBezTo>
                            <a:pt x="198" y="403"/>
                            <a:pt x="109" y="364"/>
                            <a:pt x="69" y="329"/>
                          </a:cubicBezTo>
                          <a:cubicBezTo>
                            <a:pt x="29" y="294"/>
                            <a:pt x="0" y="240"/>
                            <a:pt x="9" y="194"/>
                          </a:cubicBezTo>
                          <a:cubicBezTo>
                            <a:pt x="18" y="148"/>
                            <a:pt x="69" y="78"/>
                            <a:pt x="124" y="51"/>
                          </a:cubicBezTo>
                          <a:cubicBezTo>
                            <a:pt x="179" y="24"/>
                            <a:pt x="281" y="0"/>
                            <a:pt x="339" y="29"/>
                          </a:cubicBezTo>
                          <a:cubicBezTo>
                            <a:pt x="397" y="58"/>
                            <a:pt x="469" y="163"/>
                            <a:pt x="474" y="224"/>
                          </a:cubicBezTo>
                          <a:cubicBezTo>
                            <a:pt x="479" y="285"/>
                            <a:pt x="406" y="366"/>
                            <a:pt x="369" y="396"/>
                          </a:cubicBezTo>
                          <a:cubicBezTo>
                            <a:pt x="332" y="426"/>
                            <a:pt x="274" y="402"/>
                            <a:pt x="249" y="404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02" name="Oval 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448" y="3408"/>
                      <a:ext cx="86" cy="9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3300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82003" name="Freeform 83"/>
              <p:cNvSpPr>
                <a:spLocks/>
              </p:cNvSpPr>
              <p:nvPr/>
            </p:nvSpPr>
            <p:spPr bwMode="auto">
              <a:xfrm>
                <a:off x="1766" y="1940"/>
                <a:ext cx="236" cy="247"/>
              </a:xfrm>
              <a:custGeom>
                <a:avLst/>
                <a:gdLst/>
                <a:ahLst/>
                <a:cxnLst>
                  <a:cxn ang="0">
                    <a:pos x="17" y="207"/>
                  </a:cxn>
                  <a:cxn ang="0">
                    <a:pos x="107" y="537"/>
                  </a:cxn>
                  <a:cxn ang="0">
                    <a:pos x="512" y="492"/>
                  </a:cxn>
                  <a:cxn ang="0">
                    <a:pos x="542" y="132"/>
                  </a:cxn>
                  <a:cxn ang="0">
                    <a:pos x="212" y="12"/>
                  </a:cxn>
                  <a:cxn ang="0">
                    <a:pos x="17" y="207"/>
                  </a:cxn>
                </a:cxnLst>
                <a:rect l="0" t="0" r="r" b="b"/>
                <a:pathLst>
                  <a:path w="592" h="584">
                    <a:moveTo>
                      <a:pt x="17" y="207"/>
                    </a:moveTo>
                    <a:cubicBezTo>
                      <a:pt x="0" y="294"/>
                      <a:pt x="25" y="490"/>
                      <a:pt x="107" y="537"/>
                    </a:cubicBezTo>
                    <a:cubicBezTo>
                      <a:pt x="189" y="584"/>
                      <a:pt x="439" y="560"/>
                      <a:pt x="512" y="492"/>
                    </a:cubicBezTo>
                    <a:cubicBezTo>
                      <a:pt x="585" y="424"/>
                      <a:pt x="592" y="212"/>
                      <a:pt x="542" y="132"/>
                    </a:cubicBezTo>
                    <a:cubicBezTo>
                      <a:pt x="492" y="52"/>
                      <a:pt x="299" y="0"/>
                      <a:pt x="212" y="12"/>
                    </a:cubicBezTo>
                    <a:cubicBezTo>
                      <a:pt x="125" y="24"/>
                      <a:pt x="34" y="120"/>
                      <a:pt x="17" y="20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04" name="Oval 84" descr="Granite"/>
            <p:cNvSpPr>
              <a:spLocks noChangeArrowheads="1"/>
            </p:cNvSpPr>
            <p:nvPr/>
          </p:nvSpPr>
          <p:spPr bwMode="auto">
            <a:xfrm flipV="1">
              <a:off x="1667" y="2616"/>
              <a:ext cx="52" cy="56"/>
            </a:xfrm>
            <a:prstGeom prst="ellipse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5" name="Oval 85" descr="Granite"/>
            <p:cNvSpPr>
              <a:spLocks noChangeArrowheads="1"/>
            </p:cNvSpPr>
            <p:nvPr/>
          </p:nvSpPr>
          <p:spPr bwMode="auto">
            <a:xfrm flipV="1">
              <a:off x="2051" y="2621"/>
              <a:ext cx="52" cy="56"/>
            </a:xfrm>
            <a:prstGeom prst="ellipse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86"/>
          <p:cNvGrpSpPr>
            <a:grpSpLocks/>
          </p:cNvGrpSpPr>
          <p:nvPr/>
        </p:nvGrpSpPr>
        <p:grpSpPr bwMode="auto">
          <a:xfrm>
            <a:off x="5146675" y="3787775"/>
            <a:ext cx="236538" cy="266700"/>
            <a:chOff x="1809" y="2932"/>
            <a:chExt cx="191" cy="184"/>
          </a:xfrm>
        </p:grpSpPr>
        <p:sp>
          <p:nvSpPr>
            <p:cNvPr id="82007" name="Freeform 87"/>
            <p:cNvSpPr>
              <a:spLocks/>
            </p:cNvSpPr>
            <p:nvPr/>
          </p:nvSpPr>
          <p:spPr bwMode="auto">
            <a:xfrm>
              <a:off x="1809" y="2932"/>
              <a:ext cx="191" cy="184"/>
            </a:xfrm>
            <a:custGeom>
              <a:avLst/>
              <a:gdLst/>
              <a:ahLst/>
              <a:cxnLst>
                <a:cxn ang="0">
                  <a:pos x="249" y="404"/>
                </a:cxn>
                <a:cxn ang="0">
                  <a:pos x="69" y="329"/>
                </a:cxn>
                <a:cxn ang="0">
                  <a:pos x="9" y="194"/>
                </a:cxn>
                <a:cxn ang="0">
                  <a:pos x="124" y="51"/>
                </a:cxn>
                <a:cxn ang="0">
                  <a:pos x="339" y="29"/>
                </a:cxn>
                <a:cxn ang="0">
                  <a:pos x="474" y="224"/>
                </a:cxn>
                <a:cxn ang="0">
                  <a:pos x="369" y="396"/>
                </a:cxn>
                <a:cxn ang="0">
                  <a:pos x="249" y="404"/>
                </a:cxn>
              </a:cxnLst>
              <a:rect l="0" t="0" r="r" b="b"/>
              <a:pathLst>
                <a:path w="479" h="426">
                  <a:moveTo>
                    <a:pt x="249" y="404"/>
                  </a:moveTo>
                  <a:cubicBezTo>
                    <a:pt x="198" y="403"/>
                    <a:pt x="109" y="364"/>
                    <a:pt x="69" y="329"/>
                  </a:cubicBezTo>
                  <a:cubicBezTo>
                    <a:pt x="29" y="294"/>
                    <a:pt x="0" y="240"/>
                    <a:pt x="9" y="194"/>
                  </a:cubicBezTo>
                  <a:cubicBezTo>
                    <a:pt x="18" y="148"/>
                    <a:pt x="69" y="78"/>
                    <a:pt x="124" y="51"/>
                  </a:cubicBezTo>
                  <a:cubicBezTo>
                    <a:pt x="179" y="24"/>
                    <a:pt x="281" y="0"/>
                    <a:pt x="339" y="29"/>
                  </a:cubicBezTo>
                  <a:cubicBezTo>
                    <a:pt x="397" y="58"/>
                    <a:pt x="469" y="163"/>
                    <a:pt x="474" y="224"/>
                  </a:cubicBezTo>
                  <a:cubicBezTo>
                    <a:pt x="479" y="285"/>
                    <a:pt x="406" y="366"/>
                    <a:pt x="369" y="396"/>
                  </a:cubicBezTo>
                  <a:cubicBezTo>
                    <a:pt x="332" y="426"/>
                    <a:pt x="274" y="402"/>
                    <a:pt x="249" y="40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8" name="Oval 88"/>
            <p:cNvSpPr>
              <a:spLocks noChangeArrowheads="1"/>
            </p:cNvSpPr>
            <p:nvPr/>
          </p:nvSpPr>
          <p:spPr bwMode="auto">
            <a:xfrm flipV="1">
              <a:off x="1871" y="2964"/>
              <a:ext cx="86" cy="92"/>
            </a:xfrm>
            <a:prstGeom prst="ellipse">
              <a:avLst/>
            </a:prstGeom>
            <a:gradFill rotWithShape="1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9" name="Line 89"/>
          <p:cNvSpPr>
            <a:spLocks noChangeShapeType="1"/>
          </p:cNvSpPr>
          <p:nvPr/>
        </p:nvSpPr>
        <p:spPr bwMode="auto">
          <a:xfrm flipH="1">
            <a:off x="5334000" y="2911475"/>
            <a:ext cx="1257300" cy="603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0" name="Line 90"/>
          <p:cNvSpPr>
            <a:spLocks noChangeShapeType="1"/>
          </p:cNvSpPr>
          <p:nvPr/>
        </p:nvSpPr>
        <p:spPr bwMode="auto">
          <a:xfrm flipH="1">
            <a:off x="5334000" y="3825875"/>
            <a:ext cx="1457325" cy="60325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1" name="Text Box 8"/>
          <p:cNvSpPr txBox="1">
            <a:spLocks noChangeArrowheads="1"/>
          </p:cNvSpPr>
          <p:nvPr/>
        </p:nvSpPr>
        <p:spPr bwMode="auto">
          <a:xfrm>
            <a:off x="6324600" y="838200"/>
            <a:ext cx="1255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Nhân cực (2n)</a:t>
            </a:r>
          </a:p>
        </p:txBody>
      </p:sp>
      <p:sp>
        <p:nvSpPr>
          <p:cNvPr id="82012" name="Text Box 9"/>
          <p:cNvSpPr txBox="1">
            <a:spLocks noChangeArrowheads="1"/>
          </p:cNvSpPr>
          <p:nvPr/>
        </p:nvSpPr>
        <p:spPr bwMode="auto">
          <a:xfrm>
            <a:off x="6248400" y="4343400"/>
            <a:ext cx="1489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Trứng     (n)</a:t>
            </a:r>
            <a:r>
              <a:rPr lang="en-US" sz="200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2013" name="Text Box 10"/>
          <p:cNvSpPr txBox="1">
            <a:spLocks noChangeArrowheads="1"/>
          </p:cNvSpPr>
          <p:nvPr/>
        </p:nvSpPr>
        <p:spPr bwMode="auto">
          <a:xfrm>
            <a:off x="7772400" y="4351338"/>
            <a:ext cx="137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2 giao tử đực (n)</a:t>
            </a:r>
          </a:p>
        </p:txBody>
      </p:sp>
      <p:sp>
        <p:nvSpPr>
          <p:cNvPr id="82014" name="Line 94"/>
          <p:cNvSpPr>
            <a:spLocks noChangeShapeType="1"/>
          </p:cNvSpPr>
          <p:nvPr/>
        </p:nvSpPr>
        <p:spPr bwMode="auto">
          <a:xfrm>
            <a:off x="6916738" y="1371600"/>
            <a:ext cx="9525" cy="1303338"/>
          </a:xfrm>
          <a:prstGeom prst="line">
            <a:avLst/>
          </a:prstGeom>
          <a:noFill/>
          <a:ln w="12700">
            <a:solidFill>
              <a:srgbClr val="2016E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5" name="Line 95"/>
          <p:cNvSpPr>
            <a:spLocks noChangeShapeType="1"/>
          </p:cNvSpPr>
          <p:nvPr/>
        </p:nvSpPr>
        <p:spPr bwMode="auto">
          <a:xfrm flipV="1">
            <a:off x="6934200" y="3810000"/>
            <a:ext cx="44450" cy="609600"/>
          </a:xfrm>
          <a:prstGeom prst="line">
            <a:avLst/>
          </a:prstGeom>
          <a:noFill/>
          <a:ln w="12700">
            <a:solidFill>
              <a:srgbClr val="2016E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6" name="Line 96"/>
          <p:cNvSpPr>
            <a:spLocks noChangeShapeType="1"/>
          </p:cNvSpPr>
          <p:nvPr/>
        </p:nvSpPr>
        <p:spPr bwMode="auto">
          <a:xfrm flipH="1" flipV="1">
            <a:off x="8382000" y="3962400"/>
            <a:ext cx="0" cy="457200"/>
          </a:xfrm>
          <a:prstGeom prst="line">
            <a:avLst/>
          </a:prstGeom>
          <a:noFill/>
          <a:ln w="28575">
            <a:solidFill>
              <a:srgbClr val="2016E4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7" name="Line 97"/>
          <p:cNvSpPr>
            <a:spLocks noChangeShapeType="1"/>
          </p:cNvSpPr>
          <p:nvPr/>
        </p:nvSpPr>
        <p:spPr bwMode="auto">
          <a:xfrm>
            <a:off x="5257800" y="1752600"/>
            <a:ext cx="0" cy="12350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8" name="Text Box 98"/>
          <p:cNvSpPr txBox="1">
            <a:spLocks noChangeArrowheads="1"/>
          </p:cNvSpPr>
          <p:nvPr/>
        </p:nvSpPr>
        <p:spPr bwMode="auto">
          <a:xfrm>
            <a:off x="4572000" y="990600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Nội nhũ (3n)</a:t>
            </a:r>
          </a:p>
        </p:txBody>
      </p:sp>
      <p:sp>
        <p:nvSpPr>
          <p:cNvPr id="82019" name="Line 99"/>
          <p:cNvSpPr>
            <a:spLocks noChangeShapeType="1"/>
          </p:cNvSpPr>
          <p:nvPr/>
        </p:nvSpPr>
        <p:spPr bwMode="auto">
          <a:xfrm flipH="1" flipV="1">
            <a:off x="5257800" y="3902075"/>
            <a:ext cx="0" cy="5937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20" name="Text Box 100"/>
          <p:cNvSpPr txBox="1">
            <a:spLocks noChangeArrowheads="1"/>
          </p:cNvSpPr>
          <p:nvPr/>
        </p:nvSpPr>
        <p:spPr bwMode="auto">
          <a:xfrm>
            <a:off x="4572000" y="44196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 Hợp tử (2n)</a:t>
            </a:r>
          </a:p>
        </p:txBody>
      </p:sp>
      <p:grpSp>
        <p:nvGrpSpPr>
          <p:cNvPr id="23" name="Group 101"/>
          <p:cNvGrpSpPr>
            <a:grpSpLocks/>
          </p:cNvGrpSpPr>
          <p:nvPr/>
        </p:nvGrpSpPr>
        <p:grpSpPr bwMode="auto">
          <a:xfrm>
            <a:off x="22225" y="4803775"/>
            <a:ext cx="5616575" cy="1901825"/>
            <a:chOff x="14" y="3026"/>
            <a:chExt cx="3538" cy="1198"/>
          </a:xfrm>
        </p:grpSpPr>
        <p:sp>
          <p:nvSpPr>
            <p:cNvPr id="82022" name="Rectangle 102"/>
            <p:cNvSpPr>
              <a:spLocks noChangeArrowheads="1"/>
            </p:cNvSpPr>
            <p:nvPr/>
          </p:nvSpPr>
          <p:spPr bwMode="auto">
            <a:xfrm>
              <a:off x="16" y="3026"/>
              <a:ext cx="752" cy="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giao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tử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đực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(1)</a:t>
              </a:r>
            </a:p>
          </p:txBody>
        </p:sp>
        <p:sp>
          <p:nvSpPr>
            <p:cNvPr id="82023" name="Rectangle 103"/>
            <p:cNvSpPr>
              <a:spLocks noChangeArrowheads="1"/>
            </p:cNvSpPr>
            <p:nvPr/>
          </p:nvSpPr>
          <p:spPr bwMode="auto">
            <a:xfrm>
              <a:off x="1872" y="3052"/>
              <a:ext cx="861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Tế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bào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tam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bội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(3n)</a:t>
              </a:r>
            </a:p>
          </p:txBody>
        </p:sp>
        <p:sp>
          <p:nvSpPr>
            <p:cNvPr id="82024" name="Rectangle 104"/>
            <p:cNvSpPr>
              <a:spLocks noChangeArrowheads="1"/>
            </p:cNvSpPr>
            <p:nvPr/>
          </p:nvSpPr>
          <p:spPr bwMode="auto">
            <a:xfrm>
              <a:off x="1959" y="3744"/>
              <a:ext cx="768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tử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(2n)</a:t>
              </a:r>
            </a:p>
          </p:txBody>
        </p:sp>
        <p:sp>
          <p:nvSpPr>
            <p:cNvPr id="82025" name="Rectangle 105"/>
            <p:cNvSpPr>
              <a:spLocks noChangeArrowheads="1"/>
            </p:cNvSpPr>
            <p:nvPr/>
          </p:nvSpPr>
          <p:spPr bwMode="auto">
            <a:xfrm>
              <a:off x="956" y="3052"/>
              <a:ext cx="724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Nhân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cực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(2n)</a:t>
              </a:r>
            </a:p>
          </p:txBody>
        </p:sp>
        <p:sp>
          <p:nvSpPr>
            <p:cNvPr id="82026" name="Rectangle 106"/>
            <p:cNvSpPr>
              <a:spLocks noChangeArrowheads="1"/>
            </p:cNvSpPr>
            <p:nvPr/>
          </p:nvSpPr>
          <p:spPr bwMode="auto">
            <a:xfrm>
              <a:off x="987" y="3753"/>
              <a:ext cx="708" cy="3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Tế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bào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trứng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(n)</a:t>
              </a:r>
            </a:p>
          </p:txBody>
        </p:sp>
        <p:sp>
          <p:nvSpPr>
            <p:cNvPr id="82027" name="Rectangle 107"/>
            <p:cNvSpPr>
              <a:spLocks noChangeArrowheads="1"/>
            </p:cNvSpPr>
            <p:nvPr/>
          </p:nvSpPr>
          <p:spPr bwMode="auto">
            <a:xfrm>
              <a:off x="14" y="3642"/>
              <a:ext cx="754" cy="58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giao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tử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đực</a:t>
              </a:r>
              <a:r>
                <a: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(2)</a:t>
              </a:r>
            </a:p>
          </p:txBody>
        </p:sp>
        <p:sp>
          <p:nvSpPr>
            <p:cNvPr id="82028" name="Text Box 108"/>
            <p:cNvSpPr txBox="1">
              <a:spLocks noChangeArrowheads="1"/>
            </p:cNvSpPr>
            <p:nvPr/>
          </p:nvSpPr>
          <p:spPr bwMode="auto">
            <a:xfrm>
              <a:off x="748" y="3100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82029" name="Text Box 109"/>
            <p:cNvSpPr txBox="1">
              <a:spLocks noChangeArrowheads="1"/>
            </p:cNvSpPr>
            <p:nvPr/>
          </p:nvSpPr>
          <p:spPr bwMode="auto">
            <a:xfrm>
              <a:off x="768" y="3792"/>
              <a:ext cx="3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sp>
          <p:nvSpPr>
            <p:cNvPr id="82030" name="Line 110"/>
            <p:cNvSpPr>
              <a:spLocks noChangeShapeType="1"/>
            </p:cNvSpPr>
            <p:nvPr/>
          </p:nvSpPr>
          <p:spPr bwMode="auto">
            <a:xfrm>
              <a:off x="1741" y="393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031" name="AutoShape 111"/>
            <p:cNvSpPr>
              <a:spLocks/>
            </p:cNvSpPr>
            <p:nvPr/>
          </p:nvSpPr>
          <p:spPr bwMode="auto">
            <a:xfrm>
              <a:off x="2748" y="3216"/>
              <a:ext cx="96" cy="672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2" name="Line 112"/>
            <p:cNvSpPr>
              <a:spLocks noChangeShapeType="1"/>
            </p:cNvSpPr>
            <p:nvPr/>
          </p:nvSpPr>
          <p:spPr bwMode="auto">
            <a:xfrm flipV="1">
              <a:off x="1694" y="3256"/>
              <a:ext cx="171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033" name="Rectangle 113"/>
            <p:cNvSpPr>
              <a:spLocks noChangeArrowheads="1"/>
            </p:cNvSpPr>
            <p:nvPr/>
          </p:nvSpPr>
          <p:spPr bwMode="auto">
            <a:xfrm>
              <a:off x="2865" y="3346"/>
              <a:ext cx="687" cy="38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Thụ tinh </a:t>
              </a:r>
            </a:p>
            <a:p>
              <a:pPr algn="ctr"/>
              <a:r>
                <a:rPr lang="en-US" sz="2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kép</a:t>
              </a:r>
            </a:p>
          </p:txBody>
        </p:sp>
      </p:grpSp>
      <p:sp>
        <p:nvSpPr>
          <p:cNvPr id="82038" name="Text Box 118"/>
          <p:cNvSpPr txBox="1">
            <a:spLocks noChangeArrowheads="1"/>
          </p:cNvSpPr>
          <p:nvPr/>
        </p:nvSpPr>
        <p:spPr bwMode="auto">
          <a:xfrm>
            <a:off x="381000" y="381000"/>
            <a:ext cx="373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kép</a:t>
            </a:r>
            <a:endParaRPr lang="en-US" sz="2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" name="Picture 7" descr="Picture6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4" name="Line 124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6" name="Text Box 107"/>
          <p:cNvSpPr txBox="1">
            <a:spLocks noChangeArrowheads="1"/>
          </p:cNvSpPr>
          <p:nvPr/>
        </p:nvSpPr>
        <p:spPr bwMode="auto">
          <a:xfrm>
            <a:off x="-152400" y="1219200"/>
            <a:ext cx="472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b="1" dirty="0">
                <a:solidFill>
                  <a:srgbClr val="00CC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kép</a:t>
            </a:r>
            <a:endParaRPr lang="en-US" sz="2400" b="1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9C890E-F330-4E8A-9E7B-0C2E91DE81C7}"/>
              </a:ext>
            </a:extLst>
          </p:cNvPr>
          <p:cNvSpPr txBox="1"/>
          <p:nvPr/>
        </p:nvSpPr>
        <p:spPr>
          <a:xfrm>
            <a:off x="152401" y="2000251"/>
            <a:ext cx="4111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trúc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dự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trữ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dưỡng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phôi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non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dưỡng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thích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đổi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0"/>
                                        <p:tgtEl>
                                          <p:spTgt spid="8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7 0.01135 0.00157 0.02269 0.00226 0.03172 C 0.00296 0.04074 0.00469 0.04445 0.00469 0.05394 C 0.00469 0.06343 0.00261 0.07987 0.00226 0.08889 C 0.00191 0.09792 0.00226 0.10093 0.00226 0.10787 C 0.00226 0.11482 0.00191 0.12223 0.00226 0.1301 C 0.00261 0.13797 0.00278 0.14491 0.00469 0.15556 C 0.0066 0.16621 0.01059 0.17987 0.01424 0.19375 C 0.01789 0.20764 0.02257 0.22593 0.02622 0.2382 C 0.02987 0.25047 0.03316 0.25602 0.03559 0.26667 C 0.03802 0.27732 0.03959 0.2926 0.04046 0.30162 C 0.04132 0.31065 0.04046 0.31158 0.04046 0.32061 C 0.04046 0.32963 0.04167 0.34561 0.04046 0.35556 C 0.03924 0.36551 0.03646 0.37477 0.03334 0.38102 C 0.03021 0.38727 0.02605 0.39121 0.02136 0.39375 C 0.01667 0.3963 0.00747 0.3963 0.00469 0.39676 " pathEditMode="relative" ptsTypes="aaaaaaaaaaaaaaaA">
                                      <p:cBhvr>
                                        <p:cTn id="33" dur="5000" fill="hold"/>
                                        <p:tgtEl>
                                          <p:spTgt spid="81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007 0.01135 0.00157 0.02269 0.00226 0.03172 C 0.00295 0.04074 0.00469 0.04445 0.00469 0.05394 C 0.00469 0.06343 0.00261 0.07987 0.00226 0.08889 C 0.00191 0.09792 0.00226 0.10093 0.00226 0.10787 C 0.00226 0.11482 0.00191 0.12223 0.00226 0.1301 C 0.00261 0.13797 0.00278 0.14491 0.00469 0.15556 C 0.0066 0.16621 0.01059 0.17987 0.01424 0.19375 C 0.01789 0.20764 0.02257 0.22593 0.02622 0.2382 C 0.02986 0.25047 0.03316 0.25602 0.03559 0.26667 C 0.03802 0.27732 0.03855 0.29167 0.04045 0.30162 C 0.04236 0.31158 0.0467 0.31737 0.04757 0.32662 C 0.04844 0.33588 0.04688 0.34885 0.04532 0.35718 C 0.04375 0.36551 0.0408 0.37153 0.03802 0.37755 C 0.03525 0.38357 0.03334 0.38635 0.02865 0.39329 C 0.02396 0.40024 0.01355 0.41343 0.00955 0.41875 " pathEditMode="relative" rAng="0" ptsTypes="aaaaaaaaaaaaaaaa">
                                      <p:cBhvr>
                                        <p:cTn id="35" dur="50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500"/>
                                        <p:tgtEl>
                                          <p:spTgt spid="8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500"/>
                                        <p:tgtEl>
                                          <p:spTgt spid="8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8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82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8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82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3334 C -0.00434 0.03033 -0.00139 0.02732 -0.00017 0.01412 C 0.00104 0.00093 0.00191 -0.0287 -0.00017 -0.04606 C -0.00226 -0.06342 -0.00347 -0.07639 -0.01319 -0.09051 C -0.02292 -0.10486 -0.04844 -0.11875 -0.05833 -0.13194 C -0.06823 -0.14514 -0.0717 -0.15555 -0.07257 -0.16991 C -0.07344 -0.18426 -0.06753 -0.20648 -0.06319 -0.21759 C -0.05885 -0.2287 -0.05364 -0.23449 -0.04653 -0.23657 C -0.03941 -0.23866 -0.02726 -0.23866 -0.02031 -0.23032 C -0.01337 -0.22199 -0.00816 -0.19514 -0.00503 -0.18588 " pathEditMode="relative" rAng="0" ptsTypes="aaaaaaaaaa">
                                      <p:cBhvr>
                                        <p:cTn id="78" dur="2000" fill="hold"/>
                                        <p:tgtEl>
                                          <p:spTgt spid="81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8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8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8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01111 C -0.01128 -0.00254 -0.0125 -0.0162 -0.01007 -0.02685 C -0.00764 -0.0375 -0.00017 -0.0412 0.00417 -0.05231 C 0.00851 -0.06342 0.01406 -0.08333 0.01597 -0.09352 C 0.01788 -0.10347 0.01875 -0.10555 0.01597 -0.1125 C 0.01319 -0.11944 0.00677 -0.13102 -0.00069 -0.13472 C -0.00816 -0.13842 -0.02118 -0.13842 -0.02917 -0.13472 C -0.03715 -0.13102 -0.0474 -0.12361 -0.04826 -0.1125 C -0.04913 -0.10139 -0.04028 -0.07986 -0.03403 -0.06805 C -0.02778 -0.05602 -0.0158 -0.04537 -0.01094 -0.03958 " pathEditMode="relative" rAng="0" ptsTypes="aaaaaaaaaa">
                                      <p:cBhvr>
                                        <p:cTn id="96" dur="2000" fill="hold"/>
                                        <p:tgtEl>
                                          <p:spTgt spid="81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8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8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0" grpId="0" animBg="1"/>
      <p:bldP spid="81974" grpId="0" animBg="1"/>
      <p:bldP spid="81980" grpId="0" animBg="1"/>
      <p:bldP spid="81980" grpId="1" animBg="1"/>
      <p:bldP spid="81981" grpId="0" animBg="1"/>
      <p:bldP spid="81981" grpId="1" animBg="1"/>
      <p:bldP spid="81982" grpId="0" animBg="1"/>
      <p:bldP spid="81983" grpId="0" animBg="1"/>
      <p:bldP spid="81984" grpId="0" animBg="1"/>
      <p:bldP spid="81984" grpId="1" animBg="1"/>
      <p:bldP spid="81985" grpId="0" animBg="1"/>
      <p:bldP spid="81985" grpId="1" animBg="1"/>
      <p:bldP spid="82009" grpId="0" animBg="1"/>
      <p:bldP spid="82010" grpId="0" animBg="1"/>
      <p:bldP spid="82013" grpId="0"/>
      <p:bldP spid="82014" grpId="0" animBg="1"/>
      <p:bldP spid="82015" grpId="0" animBg="1"/>
      <p:bldP spid="82016" grpId="0" animBg="1"/>
      <p:bldP spid="82017" grpId="0" animBg="1"/>
      <p:bldP spid="82018" grpId="0"/>
      <p:bldP spid="82019" grpId="0" animBg="1"/>
      <p:bldP spid="82020" grpId="0"/>
      <p:bldP spid="126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8305800" y="6096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Hạt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7239000" y="6858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</a:t>
            </a:r>
          </a:p>
        </p:txBody>
      </p:sp>
      <p:pic>
        <p:nvPicPr>
          <p:cNvPr id="8397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4472782">
            <a:off x="7534275" y="1143000"/>
            <a:ext cx="1609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8" name="Line 10"/>
          <p:cNvSpPr>
            <a:spLocks noChangeShapeType="1"/>
          </p:cNvSpPr>
          <p:nvPr/>
        </p:nvSpPr>
        <p:spPr bwMode="auto">
          <a:xfrm flipH="1">
            <a:off x="8077200" y="9906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>
            <a:off x="7543800" y="10668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419600" y="2286000"/>
            <a:ext cx="2971800" cy="3733800"/>
            <a:chOff x="2752" y="1440"/>
            <a:chExt cx="1872" cy="2352"/>
          </a:xfrm>
        </p:grpSpPr>
        <p:pic>
          <p:nvPicPr>
            <p:cNvPr id="83981" name="Picture 10" descr="ct ho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52" y="1440"/>
              <a:ext cx="1872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82" name="Rectangle 14"/>
            <p:cNvSpPr>
              <a:spLocks noChangeArrowheads="1"/>
            </p:cNvSpPr>
            <p:nvPr/>
          </p:nvSpPr>
          <p:spPr bwMode="auto">
            <a:xfrm>
              <a:off x="3984" y="3312"/>
              <a:ext cx="38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983" name="Rectangle 15"/>
            <p:cNvSpPr>
              <a:spLocks noChangeArrowheads="1"/>
            </p:cNvSpPr>
            <p:nvPr/>
          </p:nvSpPr>
          <p:spPr bwMode="auto">
            <a:xfrm>
              <a:off x="3024" y="3408"/>
              <a:ext cx="38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984" name="Rectangle 16"/>
            <p:cNvSpPr>
              <a:spLocks noChangeArrowheads="1"/>
            </p:cNvSpPr>
            <p:nvPr/>
          </p:nvSpPr>
          <p:spPr bwMode="auto">
            <a:xfrm>
              <a:off x="2784" y="1728"/>
              <a:ext cx="480" cy="38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985" name="Rectangle 17"/>
            <p:cNvSpPr>
              <a:spLocks noChangeArrowheads="1"/>
            </p:cNvSpPr>
            <p:nvPr/>
          </p:nvSpPr>
          <p:spPr bwMode="auto">
            <a:xfrm>
              <a:off x="3984" y="1584"/>
              <a:ext cx="576" cy="38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986" name="Rectangle 18"/>
            <p:cNvSpPr>
              <a:spLocks noChangeArrowheads="1"/>
            </p:cNvSpPr>
            <p:nvPr/>
          </p:nvSpPr>
          <p:spPr bwMode="auto">
            <a:xfrm>
              <a:off x="3696" y="1584"/>
              <a:ext cx="38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3987" name="Rectangle 19"/>
            <p:cNvSpPr>
              <a:spLocks noChangeArrowheads="1"/>
            </p:cNvSpPr>
            <p:nvPr/>
          </p:nvSpPr>
          <p:spPr bwMode="auto">
            <a:xfrm>
              <a:off x="4128" y="1968"/>
              <a:ext cx="38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3988" name="Rectangle 20"/>
          <p:cNvSpPr>
            <a:spLocks noChangeArrowheads="1"/>
          </p:cNvSpPr>
          <p:nvPr/>
        </p:nvSpPr>
        <p:spPr bwMode="auto">
          <a:xfrm>
            <a:off x="42863" y="2438400"/>
            <a:ext cx="719137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Noãn</a:t>
            </a:r>
            <a:endParaRPr 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tinh</a:t>
            </a:r>
            <a:endParaRPr 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919163" y="2714625"/>
            <a:ext cx="490537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Hạt</a:t>
            </a:r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1600200" y="2362200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 tử</a:t>
            </a:r>
          </a:p>
        </p:txBody>
      </p:sp>
      <p:sp>
        <p:nvSpPr>
          <p:cNvPr id="83991" name="Rectangle 23"/>
          <p:cNvSpPr>
            <a:spLocks noChangeArrowheads="1"/>
          </p:cNvSpPr>
          <p:nvPr/>
        </p:nvSpPr>
        <p:spPr bwMode="auto">
          <a:xfrm>
            <a:off x="1676400" y="2971800"/>
            <a:ext cx="2209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nhũ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giàu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dinh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dưỡng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3992" name="Rectangle 24"/>
          <p:cNvSpPr>
            <a:spLocks noChangeArrowheads="1"/>
          </p:cNvSpPr>
          <p:nvPr/>
        </p:nvSpPr>
        <p:spPr bwMode="auto">
          <a:xfrm>
            <a:off x="2667000" y="2133600"/>
            <a:ext cx="1676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Phôi (thân mầm,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rễ mầm, lá mầm</a:t>
            </a:r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>
            <a:off x="762000" y="29257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1447800" y="2538413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>
            <a:off x="1430338" y="3036888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>
            <a:off x="2505075" y="25463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3997" name="Rectangle 29"/>
          <p:cNvSpPr>
            <a:spLocks noChangeArrowheads="1"/>
          </p:cNvSpPr>
          <p:nvPr/>
        </p:nvSpPr>
        <p:spPr bwMode="auto">
          <a:xfrm>
            <a:off x="228600" y="4038600"/>
            <a:ext cx="1524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Bầu nhụy</a:t>
            </a:r>
          </a:p>
        </p:txBody>
      </p:sp>
      <p:sp>
        <p:nvSpPr>
          <p:cNvPr id="83998" name="Rectangle 30"/>
          <p:cNvSpPr>
            <a:spLocks noChangeArrowheads="1"/>
          </p:cNvSpPr>
          <p:nvPr/>
        </p:nvSpPr>
        <p:spPr bwMode="auto">
          <a:xfrm>
            <a:off x="2667000" y="4038600"/>
            <a:ext cx="1219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</a:t>
            </a:r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1828800" y="4419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0" y="1524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2.4.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4419600" y="11430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Noãn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thụ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tinh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010" name="Line 42"/>
          <p:cNvSpPr>
            <a:spLocks noChangeShapeType="1"/>
          </p:cNvSpPr>
          <p:nvPr/>
        </p:nvSpPr>
        <p:spPr bwMode="auto">
          <a:xfrm>
            <a:off x="5299075" y="1846263"/>
            <a:ext cx="5334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4011" name="Line 43"/>
          <p:cNvSpPr>
            <a:spLocks noChangeShapeType="1"/>
          </p:cNvSpPr>
          <p:nvPr/>
        </p:nvSpPr>
        <p:spPr bwMode="auto">
          <a:xfrm flipV="1">
            <a:off x="5889625" y="2232025"/>
            <a:ext cx="2209800" cy="26670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4012" name="Line 44"/>
          <p:cNvSpPr>
            <a:spLocks noChangeShapeType="1"/>
          </p:cNvSpPr>
          <p:nvPr/>
        </p:nvSpPr>
        <p:spPr bwMode="auto">
          <a:xfrm flipV="1">
            <a:off x="5867400" y="1887538"/>
            <a:ext cx="2209800" cy="2760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0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8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8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8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8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  <p:bldP spid="83978" grpId="0" animBg="1"/>
      <p:bldP spid="83979" grpId="0" animBg="1"/>
      <p:bldP spid="83988" grpId="0" animBg="1"/>
      <p:bldP spid="83989" grpId="0" animBg="1"/>
      <p:bldP spid="83990" grpId="0" animBg="1"/>
      <p:bldP spid="83991" grpId="0" animBg="1"/>
      <p:bldP spid="83992" grpId="0" animBg="1"/>
      <p:bldP spid="83993" grpId="0" animBg="1"/>
      <p:bldP spid="83994" grpId="0" animBg="1"/>
      <p:bldP spid="83995" grpId="0" animBg="1"/>
      <p:bldP spid="83996" grpId="0" animBg="1"/>
      <p:bldP spid="83997" grpId="0" animBg="1"/>
      <p:bldP spid="83998" grpId="0" animBg="1"/>
      <p:bldP spid="83999" grpId="0" animBg="1"/>
      <p:bldP spid="84009" grpId="0"/>
      <p:bldP spid="84010" grpId="0" animBg="1"/>
      <p:bldP spid="84011" grpId="0" animBg="1"/>
      <p:bldP spid="840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368800" y="2286000"/>
            <a:ext cx="2971800" cy="3733800"/>
            <a:chOff x="2752" y="1440"/>
            <a:chExt cx="1872" cy="2352"/>
          </a:xfrm>
        </p:grpSpPr>
        <p:pic>
          <p:nvPicPr>
            <p:cNvPr id="85000" name="Picture 10" descr="ct ho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52" y="1440"/>
              <a:ext cx="1872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1" name="Rectangle 9"/>
            <p:cNvSpPr>
              <a:spLocks noChangeArrowheads="1"/>
            </p:cNvSpPr>
            <p:nvPr/>
          </p:nvSpPr>
          <p:spPr bwMode="auto">
            <a:xfrm>
              <a:off x="3984" y="3312"/>
              <a:ext cx="38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002" name="Rectangle 10"/>
            <p:cNvSpPr>
              <a:spLocks noChangeArrowheads="1"/>
            </p:cNvSpPr>
            <p:nvPr/>
          </p:nvSpPr>
          <p:spPr bwMode="auto">
            <a:xfrm>
              <a:off x="3024" y="3408"/>
              <a:ext cx="528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003" name="Rectangle 11"/>
            <p:cNvSpPr>
              <a:spLocks noChangeArrowheads="1"/>
            </p:cNvSpPr>
            <p:nvPr/>
          </p:nvSpPr>
          <p:spPr bwMode="auto">
            <a:xfrm>
              <a:off x="2784" y="1728"/>
              <a:ext cx="480" cy="38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004" name="Rectangle 12"/>
            <p:cNvSpPr>
              <a:spLocks noChangeArrowheads="1"/>
            </p:cNvSpPr>
            <p:nvPr/>
          </p:nvSpPr>
          <p:spPr bwMode="auto">
            <a:xfrm>
              <a:off x="3696" y="1584"/>
              <a:ext cx="624" cy="28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005" name="Rectangle 13"/>
            <p:cNvSpPr>
              <a:spLocks noChangeArrowheads="1"/>
            </p:cNvSpPr>
            <p:nvPr/>
          </p:nvSpPr>
          <p:spPr bwMode="auto">
            <a:xfrm>
              <a:off x="4128" y="1776"/>
              <a:ext cx="432" cy="48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42863" y="2698750"/>
            <a:ext cx="609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Noãn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thụ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tinh</a:t>
            </a:r>
          </a:p>
          <a:p>
            <a:pPr algn="ctr"/>
            <a:endParaRPr lang="en-US" sz="1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919163" y="3003550"/>
            <a:ext cx="490537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Hạt</a:t>
            </a:r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1600200" y="2546350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 tử</a:t>
            </a:r>
          </a:p>
        </p:txBody>
      </p:sp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1600200" y="3232150"/>
            <a:ext cx="2286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 nhũ (giàu chất 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dinh dưỡng)</a:t>
            </a:r>
          </a:p>
        </p:txBody>
      </p:sp>
      <p:sp>
        <p:nvSpPr>
          <p:cNvPr id="85010" name="Rectangle 18"/>
          <p:cNvSpPr>
            <a:spLocks noChangeArrowheads="1"/>
          </p:cNvSpPr>
          <p:nvPr/>
        </p:nvSpPr>
        <p:spPr bwMode="auto">
          <a:xfrm>
            <a:off x="2667000" y="2317750"/>
            <a:ext cx="1676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Phôi (thân mầm,</a:t>
            </a:r>
          </a:p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rễ mầm, lá mầm)</a:t>
            </a:r>
          </a:p>
        </p:txBody>
      </p:sp>
      <p:sp>
        <p:nvSpPr>
          <p:cNvPr id="85011" name="Line 19"/>
          <p:cNvSpPr>
            <a:spLocks noChangeShapeType="1"/>
          </p:cNvSpPr>
          <p:nvPr/>
        </p:nvSpPr>
        <p:spPr bwMode="auto">
          <a:xfrm>
            <a:off x="685800" y="319881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12" name="Line 20"/>
          <p:cNvSpPr>
            <a:spLocks noChangeShapeType="1"/>
          </p:cNvSpPr>
          <p:nvPr/>
        </p:nvSpPr>
        <p:spPr bwMode="auto">
          <a:xfrm flipV="1">
            <a:off x="1447800" y="28511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13" name="Line 21"/>
          <p:cNvSpPr>
            <a:spLocks noChangeShapeType="1"/>
          </p:cNvSpPr>
          <p:nvPr/>
        </p:nvSpPr>
        <p:spPr bwMode="auto">
          <a:xfrm>
            <a:off x="1447800" y="330835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14" name="Line 22"/>
          <p:cNvSpPr>
            <a:spLocks noChangeShapeType="1"/>
          </p:cNvSpPr>
          <p:nvPr/>
        </p:nvSpPr>
        <p:spPr bwMode="auto">
          <a:xfrm>
            <a:off x="2514600" y="26987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15" name="Rectangle 23"/>
          <p:cNvSpPr>
            <a:spLocks noChangeArrowheads="1"/>
          </p:cNvSpPr>
          <p:nvPr/>
        </p:nvSpPr>
        <p:spPr bwMode="auto">
          <a:xfrm>
            <a:off x="228600" y="4222750"/>
            <a:ext cx="1524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Bầu nhụy</a:t>
            </a:r>
          </a:p>
        </p:txBody>
      </p:sp>
      <p:sp>
        <p:nvSpPr>
          <p:cNvPr id="85016" name="Rectangle 24"/>
          <p:cNvSpPr>
            <a:spLocks noChangeArrowheads="1"/>
          </p:cNvSpPr>
          <p:nvPr/>
        </p:nvSpPr>
        <p:spPr bwMode="auto">
          <a:xfrm>
            <a:off x="2667000" y="4222750"/>
            <a:ext cx="1219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</a:t>
            </a:r>
          </a:p>
        </p:txBody>
      </p:sp>
      <p:sp>
        <p:nvSpPr>
          <p:cNvPr id="85017" name="Line 25"/>
          <p:cNvSpPr>
            <a:spLocks noChangeShapeType="1"/>
          </p:cNvSpPr>
          <p:nvPr/>
        </p:nvSpPr>
        <p:spPr bwMode="auto">
          <a:xfrm>
            <a:off x="1828800" y="46037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85018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066800"/>
            <a:ext cx="1905000" cy="1362075"/>
          </a:xfrm>
          <a:prstGeom prst="rect">
            <a:avLst/>
          </a:prstGeom>
          <a:noFill/>
        </p:spPr>
      </p:pic>
      <p:sp>
        <p:nvSpPr>
          <p:cNvPr id="85019" name="Rectangle 27"/>
          <p:cNvSpPr>
            <a:spLocks noChangeArrowheads="1"/>
          </p:cNvSpPr>
          <p:nvPr/>
        </p:nvSpPr>
        <p:spPr bwMode="auto">
          <a:xfrm>
            <a:off x="4572000" y="1143000"/>
            <a:ext cx="2057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Noãn không 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 thụ tinh</a:t>
            </a:r>
          </a:p>
        </p:txBody>
      </p:sp>
      <p:sp>
        <p:nvSpPr>
          <p:cNvPr id="85020" name="Rectangle 28"/>
          <p:cNvSpPr>
            <a:spLocks noChangeArrowheads="1"/>
          </p:cNvSpPr>
          <p:nvPr/>
        </p:nvSpPr>
        <p:spPr bwMode="auto">
          <a:xfrm>
            <a:off x="7467600" y="2895600"/>
            <a:ext cx="1524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 đơn tính</a:t>
            </a:r>
          </a:p>
        </p:txBody>
      </p:sp>
      <p:sp>
        <p:nvSpPr>
          <p:cNvPr id="85021" name="Line 29"/>
          <p:cNvSpPr>
            <a:spLocks noChangeShapeType="1"/>
          </p:cNvSpPr>
          <p:nvPr/>
        </p:nvSpPr>
        <p:spPr bwMode="auto">
          <a:xfrm>
            <a:off x="5410200" y="2057400"/>
            <a:ext cx="3810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22" name="Line 30"/>
          <p:cNvSpPr>
            <a:spLocks noChangeShapeType="1"/>
          </p:cNvSpPr>
          <p:nvPr/>
        </p:nvSpPr>
        <p:spPr bwMode="auto">
          <a:xfrm flipV="1">
            <a:off x="7772400" y="1828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23" name="Line 31"/>
          <p:cNvSpPr>
            <a:spLocks noChangeShapeType="1"/>
          </p:cNvSpPr>
          <p:nvPr/>
        </p:nvSpPr>
        <p:spPr bwMode="auto">
          <a:xfrm flipV="1">
            <a:off x="5867400" y="1676400"/>
            <a:ext cx="16764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5026" name="Text Box 34"/>
          <p:cNvSpPr txBox="1">
            <a:spLocks noChangeArrowheads="1"/>
          </p:cNvSpPr>
          <p:nvPr/>
        </p:nvSpPr>
        <p:spPr bwMode="auto">
          <a:xfrm>
            <a:off x="0" y="381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2.4.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31" name="Line 39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10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9" grpId="0" animBg="1"/>
      <p:bldP spid="85020" grpId="0" animBg="1"/>
      <p:bldP spid="85021" grpId="0" animBg="1"/>
      <p:bldP spid="85022" grpId="0" animBg="1"/>
      <p:bldP spid="850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 descr="Tomato"/>
          <p:cNvSpPr>
            <a:spLocks noChangeArrowheads="1"/>
          </p:cNvSpPr>
          <p:nvPr/>
        </p:nvSpPr>
        <p:spPr bwMode="auto">
          <a:xfrm>
            <a:off x="4325938" y="304800"/>
            <a:ext cx="2362200" cy="304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 descr="strawberry_harvest"/>
          <p:cNvSpPr>
            <a:spLocks noChangeArrowheads="1"/>
          </p:cNvSpPr>
          <p:nvPr/>
        </p:nvSpPr>
        <p:spPr bwMode="auto">
          <a:xfrm>
            <a:off x="6705600" y="304800"/>
            <a:ext cx="2362200" cy="3048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1" descr="TAO xsanh ch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394075"/>
            <a:ext cx="4724400" cy="2743200"/>
          </a:xfrm>
          <a:prstGeom prst="rect">
            <a:avLst/>
          </a:prstGeom>
          <a:noFill/>
        </p:spPr>
      </p:pic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76200" y="2057400"/>
            <a:ext cx="4267200" cy="1905000"/>
          </a:xfrm>
          <a:prstGeom prst="cloudCallout">
            <a:avLst>
              <a:gd name="adj1" fmla="val 49403"/>
              <a:gd name="adj2" fmla="val 10610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dirty="0" err="1">
                <a:latin typeface="Time New Rome"/>
                <a:cs typeface="Arial" pitchFamily="34" charset="0"/>
              </a:rPr>
              <a:t>Khi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quả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chín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có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những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biến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đổi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như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thế</a:t>
            </a:r>
            <a:r>
              <a:rPr lang="en-US" sz="2400" dirty="0">
                <a:latin typeface="Time New Rome"/>
                <a:cs typeface="Arial" pitchFamily="34" charset="0"/>
              </a:rPr>
              <a:t> </a:t>
            </a:r>
            <a:r>
              <a:rPr lang="en-US" sz="2400" dirty="0" err="1">
                <a:latin typeface="Time New Rome"/>
                <a:cs typeface="Arial" pitchFamily="34" charset="0"/>
              </a:rPr>
              <a:t>nào</a:t>
            </a:r>
            <a:r>
              <a:rPr lang="en-US" sz="2400" dirty="0">
                <a:latin typeface="Time New Rome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295400" y="38100"/>
            <a:ext cx="6400800" cy="2247900"/>
          </a:xfrm>
          <a:prstGeom prst="cloudCallout">
            <a:avLst>
              <a:gd name="adj1" fmla="val 57009"/>
              <a:gd name="adj2" fmla="val 4864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664524-8D18-4F77-8EB5-98506877D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38400"/>
            <a:ext cx="76200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TẬP: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8100" y="4370388"/>
            <a:ext cx="1374776" cy="46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di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7150" y="3305175"/>
            <a:ext cx="2209800" cy="46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/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6788150" y="4852988"/>
            <a:ext cx="2130425" cy="205283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57150" y="1905000"/>
            <a:ext cx="1905000" cy="7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Khái niệm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2925763" y="914399"/>
            <a:ext cx="1189037" cy="6569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1447800" y="914399"/>
            <a:ext cx="1447800" cy="6569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914399"/>
            <a:ext cx="1447800" cy="65690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0" y="15240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>
            <a:off x="1447800" y="914399"/>
            <a:ext cx="0" cy="64048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2819400" y="914399"/>
            <a:ext cx="0" cy="64048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0" y="31242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0" y="3962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0" y="914400"/>
            <a:ext cx="4114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19050" y="914399"/>
            <a:ext cx="0" cy="6404841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>
            <a:off x="4114800" y="914399"/>
            <a:ext cx="0" cy="6404841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0" y="5486400"/>
            <a:ext cx="4114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>
            <a:off x="0" y="6838950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76200" y="5741988"/>
            <a:ext cx="2286000" cy="95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/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Ý nghĩa </a:t>
            </a:r>
          </a:p>
          <a:p>
            <a:pPr algn="just" eaLnBrk="0" hangingPunct="0"/>
            <a:endParaRPr 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4492625" y="4427538"/>
            <a:ext cx="1984375" cy="730466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6781800" y="609600"/>
            <a:ext cx="2133600" cy="205283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(2n).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4498975" y="633413"/>
            <a:ext cx="1984375" cy="87074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4191000" y="5294313"/>
            <a:ext cx="2286000" cy="1457512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truyền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6781800" y="2743200"/>
            <a:ext cx="2130425" cy="197072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đa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di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4530725" y="3124199"/>
            <a:ext cx="1984375" cy="106747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định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4495800" y="1728788"/>
            <a:ext cx="1984375" cy="125736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6" name="Line 30"/>
          <p:cNvSpPr>
            <a:spLocks noChangeShapeType="1"/>
          </p:cNvSpPr>
          <p:nvPr/>
        </p:nvSpPr>
        <p:spPr bwMode="auto">
          <a:xfrm>
            <a:off x="0" y="-1"/>
            <a:ext cx="0" cy="7390201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7" name="Line 31"/>
          <p:cNvSpPr>
            <a:spLocks noChangeShapeType="1"/>
          </p:cNvSpPr>
          <p:nvPr/>
        </p:nvSpPr>
        <p:spPr bwMode="auto">
          <a:xfrm>
            <a:off x="9144000" y="30162"/>
            <a:ext cx="0" cy="7390201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1482725" y="1658938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6002338" y="1219200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2860675" y="2487613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1482725" y="3168650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2819400" y="3567113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5573" name="Text Box 37"/>
          <p:cNvSpPr txBox="1">
            <a:spLocks noChangeArrowheads="1"/>
          </p:cNvSpPr>
          <p:nvPr/>
        </p:nvSpPr>
        <p:spPr bwMode="auto">
          <a:xfrm>
            <a:off x="1489075" y="4244975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2854325" y="5002213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1471613" y="5683250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5576" name="Text Box 40"/>
          <p:cNvSpPr txBox="1">
            <a:spLocks noChangeArrowheads="1"/>
          </p:cNvSpPr>
          <p:nvPr/>
        </p:nvSpPr>
        <p:spPr bwMode="auto">
          <a:xfrm>
            <a:off x="2819400" y="6326188"/>
            <a:ext cx="457200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5577" name="Text Box 41"/>
          <p:cNvSpPr txBox="1">
            <a:spLocks noChangeArrowheads="1"/>
          </p:cNvSpPr>
          <p:nvPr/>
        </p:nvSpPr>
        <p:spPr bwMode="auto">
          <a:xfrm>
            <a:off x="6013450" y="2589213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6056313" y="3962400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6078538" y="4800600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6096000" y="6329363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65581" name="Text Box 45"/>
          <p:cNvSpPr txBox="1">
            <a:spLocks noChangeArrowheads="1"/>
          </p:cNvSpPr>
          <p:nvPr/>
        </p:nvSpPr>
        <p:spPr bwMode="auto">
          <a:xfrm>
            <a:off x="8458200" y="2255838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582" name="Text Box 46"/>
          <p:cNvSpPr txBox="1">
            <a:spLocks noChangeArrowheads="1"/>
          </p:cNvSpPr>
          <p:nvPr/>
        </p:nvSpPr>
        <p:spPr bwMode="auto">
          <a:xfrm>
            <a:off x="8440738" y="4252913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65583" name="Text Box 47"/>
          <p:cNvSpPr txBox="1">
            <a:spLocks noChangeArrowheads="1"/>
          </p:cNvSpPr>
          <p:nvPr/>
        </p:nvSpPr>
        <p:spPr bwMode="auto">
          <a:xfrm>
            <a:off x="8440738" y="6370638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65584" name="Text Box 48"/>
          <p:cNvSpPr txBox="1">
            <a:spLocks noChangeArrowheads="1"/>
          </p:cNvSpPr>
          <p:nvPr/>
        </p:nvSpPr>
        <p:spPr bwMode="auto">
          <a:xfrm>
            <a:off x="5999163" y="1219200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5585" name="Text Box 49"/>
          <p:cNvSpPr txBox="1">
            <a:spLocks noChangeArrowheads="1"/>
          </p:cNvSpPr>
          <p:nvPr/>
        </p:nvSpPr>
        <p:spPr bwMode="auto">
          <a:xfrm>
            <a:off x="6029325" y="2586038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5586" name="Text Box 50"/>
          <p:cNvSpPr txBox="1">
            <a:spLocks noChangeArrowheads="1"/>
          </p:cNvSpPr>
          <p:nvPr/>
        </p:nvSpPr>
        <p:spPr bwMode="auto">
          <a:xfrm>
            <a:off x="8455025" y="2252663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587" name="Text Box 51"/>
          <p:cNvSpPr txBox="1">
            <a:spLocks noChangeArrowheads="1"/>
          </p:cNvSpPr>
          <p:nvPr/>
        </p:nvSpPr>
        <p:spPr bwMode="auto">
          <a:xfrm>
            <a:off x="8437563" y="4262438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65588" name="Text Box 52"/>
          <p:cNvSpPr txBox="1">
            <a:spLocks noChangeArrowheads="1"/>
          </p:cNvSpPr>
          <p:nvPr/>
        </p:nvSpPr>
        <p:spPr bwMode="auto">
          <a:xfrm>
            <a:off x="6053138" y="3959225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5589" name="Text Box 53"/>
          <p:cNvSpPr txBox="1">
            <a:spLocks noChangeArrowheads="1"/>
          </p:cNvSpPr>
          <p:nvPr/>
        </p:nvSpPr>
        <p:spPr bwMode="auto">
          <a:xfrm>
            <a:off x="6075363" y="4797425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65590" name="Text Box 54"/>
          <p:cNvSpPr txBox="1">
            <a:spLocks noChangeArrowheads="1"/>
          </p:cNvSpPr>
          <p:nvPr/>
        </p:nvSpPr>
        <p:spPr bwMode="auto">
          <a:xfrm>
            <a:off x="8437563" y="6367463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65591" name="Text Box 55"/>
          <p:cNvSpPr txBox="1">
            <a:spLocks noChangeArrowheads="1"/>
          </p:cNvSpPr>
          <p:nvPr/>
        </p:nvSpPr>
        <p:spPr bwMode="auto">
          <a:xfrm>
            <a:off x="6097588" y="6330950"/>
            <a:ext cx="457200" cy="400110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4937165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69774 -0.6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0" y="-3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54132 0.0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44774 -0.23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28108 0.3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0.43542 -0.297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5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0" y="-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022E-16 L -0.53941 0.111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43698 0.25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5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8438 0.540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5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2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4" grpId="0" animBg="1"/>
      <p:bldP spid="65585" grpId="0" animBg="1"/>
      <p:bldP spid="65586" grpId="0" animBg="1"/>
      <p:bldP spid="65587" grpId="0" animBg="1"/>
      <p:bldP spid="65588" grpId="0" animBg="1"/>
      <p:bldP spid="65589" grpId="0" animBg="1"/>
      <p:bldP spid="65590" grpId="0" animBg="1"/>
      <p:bldP spid="6559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0" y="136525"/>
            <a:ext cx="6324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2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867400" y="3819525"/>
            <a:ext cx="327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>
              <a:spcBef>
                <a:spcPct val="20000"/>
              </a:spcBef>
            </a:pP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8100" y="4492625"/>
            <a:ext cx="1924049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57150" y="3427413"/>
            <a:ext cx="2209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2400300" y="1741488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Không có sự kết hợp của giao tử đực và giao tử cái. Con sinh ra từ một phần của cơ thể mẹ 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57150" y="2027238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Khái niệm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867400" y="1036638"/>
            <a:ext cx="32766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2438400" y="1036638"/>
            <a:ext cx="34290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1036638"/>
            <a:ext cx="24384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vi-VN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>
            <a:off x="0" y="16462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2362200" y="1036638"/>
            <a:ext cx="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5753100" y="1036638"/>
            <a:ext cx="3810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19050" y="333057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0" y="40846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0" y="103663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19050" y="1036638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9124950" y="1036638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>
            <a:off x="0" y="560863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>
            <a:off x="0" y="696118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76200" y="5864225"/>
            <a:ext cx="22860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Ý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2438400" y="3330575"/>
            <a:ext cx="3200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Nguyên phân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5867400" y="1703388"/>
            <a:ext cx="3200400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Có sự kết hợp của giao tử đực và giao tử cái thông qua thụ tinh tạo hợp tử (2n). Hợp tử phát triển thành cơ thể mới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5867400" y="3330575"/>
            <a:ext cx="3200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Nguyên phân, giảm phân, thụ tinh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2457450" y="4168775"/>
            <a:ext cx="340995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truyền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5867400" y="4168775"/>
            <a:ext cx="32004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Thế hệ con mang đặc điểm di truyền của cả bố và mẹ </a:t>
            </a:r>
            <a:r>
              <a:rPr lang="en-US" sz="22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Có sự đa dạng di truyền cao hơn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2457450" y="5692775"/>
            <a:ext cx="32004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Tạo ra các cá thể thích nghi với điều kiện sống ổn định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867400" y="5692775"/>
            <a:ext cx="32766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- Tạo ra các cá thể thích nghi tốt hơn với điều kiện sống thay đổi</a:t>
            </a:r>
            <a:endParaRPr lang="vi-VN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92" name="Line 32"/>
          <p:cNvSpPr>
            <a:spLocks noChangeShapeType="1"/>
          </p:cNvSpPr>
          <p:nvPr/>
        </p:nvSpPr>
        <p:spPr bwMode="auto">
          <a:xfrm>
            <a:off x="0" y="122238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93" name="Line 33"/>
          <p:cNvSpPr>
            <a:spLocks noChangeShapeType="1"/>
          </p:cNvSpPr>
          <p:nvPr/>
        </p:nvSpPr>
        <p:spPr bwMode="auto">
          <a:xfrm>
            <a:off x="9144000" y="15240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85738"/>
      </p:ext>
    </p:extLst>
  </p:cSld>
  <p:clrMapOvr>
    <a:masterClrMapping/>
  </p:clrMapOvr>
  <p:transition>
    <p:diamond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WordArt 2"/>
          <p:cNvSpPr>
            <a:spLocks noChangeArrowheads="1" noChangeShapeType="1" noTextEdit="1"/>
          </p:cNvSpPr>
          <p:nvPr/>
        </p:nvSpPr>
        <p:spPr bwMode="auto">
          <a:xfrm>
            <a:off x="1547813" y="2492375"/>
            <a:ext cx="5976937" cy="20891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33CCFF"/>
              </a:extrusionClr>
            </a:sp3d>
          </a:bodyPr>
          <a:lstStyle/>
          <a:p>
            <a:pPr algn="ctr"/>
            <a:r>
              <a:rPr lang="vi-VN" sz="3600" kern="10" spc="-360">
                <a:ln w="12700">
                  <a:round/>
                  <a:headEnd/>
                  <a:tailEnd/>
                </a:ln>
                <a:solidFill>
                  <a:srgbClr val="33CCFF"/>
                </a:solidFill>
                <a:latin typeface="Times New Roman"/>
                <a:cs typeface="Times New Roman"/>
              </a:rPr>
              <a:t>xin chân thành cảm ơn</a:t>
            </a:r>
            <a:endParaRPr lang="en-US" sz="3600" kern="10" spc="-360">
              <a:ln w="12700">
                <a:round/>
                <a:headEnd/>
                <a:tailEnd/>
              </a:ln>
              <a:solidFill>
                <a:srgbClr val="33CCFF"/>
              </a:solidFill>
              <a:latin typeface="Times New Roman"/>
              <a:cs typeface="Times New Roman"/>
            </a:endParaRPr>
          </a:p>
        </p:txBody>
      </p:sp>
      <p:pic>
        <p:nvPicPr>
          <p:cNvPr id="96259" name="Picture 3" descr="flower2DivWHT[1]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76250"/>
            <a:ext cx="8497887" cy="1223963"/>
          </a:xfrm>
          <a:noFill/>
          <a:ln/>
        </p:spPr>
      </p:pic>
      <p:pic>
        <p:nvPicPr>
          <p:cNvPr id="96260" name="Picture 4" descr="flower2DivWHT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95288" y="5589588"/>
            <a:ext cx="813593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 descr="daisyth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125" y="5399088"/>
            <a:ext cx="1123950" cy="1343025"/>
          </a:xfrm>
          <a:prstGeom prst="rect">
            <a:avLst/>
          </a:prstGeom>
          <a:noFill/>
        </p:spPr>
      </p:pic>
      <p:pic>
        <p:nvPicPr>
          <p:cNvPr id="96262" name="Picture 6" descr="daisyth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23950" cy="134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  <p:bldP spid="9625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599" y="76200"/>
            <a:ext cx="4724401" cy="6629400"/>
          </a:xfrm>
          <a:prstGeom prst="rect">
            <a:avLst/>
          </a:prstGeom>
          <a:noFill/>
        </p:spPr>
      </p:pic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449580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319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371600"/>
          <a:ext cx="7848600" cy="4952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2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sinh dưỡng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(VD)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0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4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013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316809"/>
          <a:ext cx="8458201" cy="6014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bào tử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 sản sinh dưỡng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(VD)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Rêu, dương xỉ,…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Khoai tây, khoai lang, cỏ tranh, thuốc bỏng,…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7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 triển từ một phần của bộ phận sinh dưỡng của cây.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6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Bào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kẽ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Nảy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chồi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  <a:sym typeface="Wingdings"/>
                        </a:rPr>
                        <a:t>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kẽ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Nhờ gió, nước, động vật,…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rộng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089" marR="520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621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25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LUYỆN TẬP: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vô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hữu</a:t>
            </a:r>
            <a:r>
              <a:rPr lang="en-US" sz="2400" b="1" dirty="0">
                <a:solidFill>
                  <a:srgbClr val="0066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+mj-lt"/>
                <a:cs typeface="Times New Roman" pitchFamily="18" charset="0"/>
              </a:rPr>
              <a:t>tính</a:t>
            </a:r>
            <a:endParaRPr lang="en-US" sz="2400" b="1" dirty="0">
              <a:solidFill>
                <a:srgbClr val="0066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-14285" y="4370388"/>
            <a:ext cx="149701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di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 eaLnBrk="0" hangingPunct="0"/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76200" y="3305175"/>
            <a:ext cx="1295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học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 eaLnBrk="0" hangingPunct="0"/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6788150" y="4852988"/>
            <a:ext cx="2208212" cy="197614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+mj-lt"/>
              </a:rPr>
              <a:t>- </a:t>
            </a:r>
            <a:r>
              <a:rPr lang="en-US" sz="2200" dirty="0" err="1">
                <a:latin typeface="+mj-lt"/>
              </a:rPr>
              <a:t>Không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sự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kết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hợp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của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giao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giao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cái</a:t>
            </a:r>
            <a:r>
              <a:rPr lang="en-US" sz="2200" dirty="0">
                <a:latin typeface="+mj-lt"/>
              </a:rPr>
              <a:t>. Con </a:t>
            </a:r>
            <a:r>
              <a:rPr lang="en-US" sz="2200" dirty="0" err="1">
                <a:latin typeface="+mj-lt"/>
              </a:rPr>
              <a:t>sinh</a:t>
            </a:r>
            <a:r>
              <a:rPr lang="en-US" sz="2200" dirty="0">
                <a:latin typeface="+mj-lt"/>
              </a:rPr>
              <a:t> ra </a:t>
            </a:r>
            <a:r>
              <a:rPr lang="en-US" sz="2200" dirty="0" err="1">
                <a:latin typeface="+mj-lt"/>
              </a:rPr>
              <a:t>từ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của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cơ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mẹ</a:t>
            </a:r>
            <a:r>
              <a:rPr lang="en-US" sz="2200" dirty="0">
                <a:latin typeface="+mj-lt"/>
              </a:rPr>
              <a:t> </a:t>
            </a:r>
            <a:endParaRPr lang="vi-VN" sz="2200" dirty="0">
              <a:latin typeface="+mj-lt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57150" y="1905000"/>
            <a:ext cx="127952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Khái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niệm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2925763" y="914400"/>
            <a:ext cx="1189037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sản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hữu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tính</a:t>
            </a:r>
            <a:endParaRPr lang="en-US" sz="2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1447800" y="914400"/>
            <a:ext cx="14478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sản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vô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tính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914400"/>
            <a:ext cx="14478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vi-VN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Nội dung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0" y="15240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>
            <a:off x="1447800" y="914400"/>
            <a:ext cx="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2819400" y="914400"/>
            <a:ext cx="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0" y="31242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0" y="3962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0" y="914400"/>
            <a:ext cx="4114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1905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>
            <a:off x="4114800" y="914400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0" y="5486400"/>
            <a:ext cx="4114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>
            <a:off x="0" y="6838950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400">
              <a:latin typeface="+mj-lt"/>
            </a:endParaRP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76200" y="5741988"/>
            <a:ext cx="2286000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/>
            <a:r>
              <a:rPr lang="en-US" sz="2400">
                <a:solidFill>
                  <a:srgbClr val="0000FF"/>
                </a:solidFill>
                <a:latin typeface="+mj-lt"/>
                <a:cs typeface="Times New Roman" pitchFamily="18" charset="0"/>
              </a:rPr>
              <a:t>4. Ý nghĩa </a:t>
            </a:r>
          </a:p>
          <a:p>
            <a:pPr algn="just" eaLnBrk="0" hangingPunct="0"/>
            <a:endParaRPr lang="en-US" sz="240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4322763" y="4427538"/>
            <a:ext cx="2154237" cy="677862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Nguyên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phân</a:t>
            </a:r>
            <a:endParaRPr lang="vi-VN" sz="2400" dirty="0">
              <a:latin typeface="+mj-lt"/>
            </a:endParaRP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6681788" y="609600"/>
            <a:ext cx="2432050" cy="199519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Có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sự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kết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hợp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của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giao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tử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đực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và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giao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tử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cái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thông</a:t>
            </a:r>
            <a:r>
              <a:rPr lang="en-US" sz="2200" dirty="0">
                <a:latin typeface="Time New Rome"/>
              </a:rPr>
              <a:t> qua </a:t>
            </a:r>
            <a:r>
              <a:rPr lang="en-US" sz="2200" dirty="0" err="1">
                <a:latin typeface="Time New Rome"/>
              </a:rPr>
              <a:t>thụ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tinh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tạo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hợp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tử</a:t>
            </a:r>
            <a:r>
              <a:rPr lang="en-US" sz="2200" dirty="0">
                <a:latin typeface="Time New Rome"/>
              </a:rPr>
              <a:t> (2n). </a:t>
            </a:r>
            <a:r>
              <a:rPr lang="en-US" sz="2200" dirty="0" err="1">
                <a:latin typeface="Time New Rome"/>
              </a:rPr>
              <a:t>Hợp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tử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phát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triển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thành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cơ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thể</a:t>
            </a:r>
            <a:r>
              <a:rPr lang="en-US" sz="2200" dirty="0">
                <a:latin typeface="Time New Rome"/>
              </a:rPr>
              <a:t> </a:t>
            </a:r>
            <a:r>
              <a:rPr lang="en-US" sz="2200" dirty="0" err="1">
                <a:latin typeface="Time New Rome"/>
              </a:rPr>
              <a:t>mới</a:t>
            </a:r>
            <a:endParaRPr lang="en-US" sz="2200" dirty="0">
              <a:latin typeface="Time New Rome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en-US" sz="2200" dirty="0">
              <a:latin typeface="Time New Rome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vi-VN" sz="2200" dirty="0">
              <a:latin typeface="Time New Rome"/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4267199" y="633413"/>
            <a:ext cx="2265363" cy="80803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Nguyên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phân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giảm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phân</a:t>
            </a:r>
            <a:r>
              <a:rPr lang="en-US" sz="2200" dirty="0">
                <a:latin typeface="+mj-lt"/>
              </a:rPr>
              <a:t>, </a:t>
            </a:r>
            <a:r>
              <a:rPr lang="en-US" sz="2200" dirty="0" err="1">
                <a:latin typeface="+mj-lt"/>
              </a:rPr>
              <a:t>thụ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tinh</a:t>
            </a:r>
            <a:endParaRPr lang="en-US" sz="2200" dirty="0">
              <a:latin typeface="+mj-lt"/>
            </a:endParaRPr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vi-VN" sz="2200" dirty="0">
              <a:latin typeface="+mj-lt"/>
            </a:endParaRPr>
          </a:p>
        </p:txBody>
      </p:sp>
      <p:sp>
        <p:nvSpPr>
          <p:cNvPr id="65562" name="Rectangle 26"/>
          <p:cNvSpPr>
            <a:spLocks noChangeArrowheads="1"/>
          </p:cNvSpPr>
          <p:nvPr/>
        </p:nvSpPr>
        <p:spPr bwMode="auto">
          <a:xfrm>
            <a:off x="4225925" y="5294312"/>
            <a:ext cx="2432050" cy="1522561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+mj-lt"/>
              </a:rPr>
              <a:t>- </a:t>
            </a:r>
            <a:r>
              <a:rPr lang="en-US" sz="2000" dirty="0" err="1">
                <a:latin typeface="+mj-lt"/>
              </a:rPr>
              <a:t>Thế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hệ</a:t>
            </a:r>
            <a:r>
              <a:rPr lang="en-US" sz="2000" dirty="0">
                <a:latin typeface="+mj-lt"/>
              </a:rPr>
              <a:t> con </a:t>
            </a:r>
            <a:r>
              <a:rPr lang="en-US" sz="2000" dirty="0" err="1">
                <a:latin typeface="+mj-lt"/>
              </a:rPr>
              <a:t>mang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đặc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điểm</a:t>
            </a:r>
            <a:r>
              <a:rPr lang="en-US" sz="2000" dirty="0">
                <a:latin typeface="+mj-lt"/>
              </a:rPr>
              <a:t> di </a:t>
            </a:r>
            <a:r>
              <a:rPr lang="en-US" sz="2000" dirty="0" err="1">
                <a:latin typeface="+mj-lt"/>
              </a:rPr>
              <a:t>truyền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giống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nhau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và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giống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mẹ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latin typeface="+mj-lt"/>
                <a:sym typeface="Wingdings" pitchFamily="2" charset="2"/>
              </a:rPr>
              <a:t>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ít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dạng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về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mặt</a:t>
            </a:r>
            <a:r>
              <a:rPr lang="en-US" sz="2000" dirty="0">
                <a:latin typeface="+mj-lt"/>
              </a:rPr>
              <a:t> di </a:t>
            </a:r>
            <a:r>
              <a:rPr lang="en-US" sz="2000" dirty="0" err="1">
                <a:latin typeface="+mj-lt"/>
              </a:rPr>
              <a:t>truyền</a:t>
            </a:r>
            <a:endParaRPr lang="vi-VN" sz="2000" dirty="0">
              <a:latin typeface="+mj-lt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6723062" y="2743200"/>
            <a:ext cx="2189163" cy="18288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 dirty="0" err="1">
                <a:latin typeface="+mj-lt"/>
              </a:rPr>
              <a:t>Thế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con </a:t>
            </a:r>
            <a:r>
              <a:rPr lang="en-US" sz="2200" dirty="0" err="1">
                <a:latin typeface="+mj-lt"/>
              </a:rPr>
              <a:t>mang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đặc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điểm</a:t>
            </a:r>
            <a:r>
              <a:rPr lang="en-US" sz="2200" dirty="0">
                <a:latin typeface="+mj-lt"/>
              </a:rPr>
              <a:t> di </a:t>
            </a:r>
            <a:r>
              <a:rPr lang="en-US" sz="2200" dirty="0" err="1">
                <a:latin typeface="+mj-lt"/>
              </a:rPr>
              <a:t>truyền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của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cả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mẹ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>
                <a:latin typeface="+mj-lt"/>
                <a:sym typeface="Wingdings" pitchFamily="2" charset="2"/>
              </a:rPr>
              <a:t> </a:t>
            </a:r>
            <a:r>
              <a:rPr lang="en-US" sz="2200" dirty="0" err="1">
                <a:latin typeface="+mj-lt"/>
                <a:sym typeface="Wingdings" pitchFamily="2" charset="2"/>
              </a:rPr>
              <a:t>Có</a:t>
            </a:r>
            <a:r>
              <a:rPr lang="en-US" sz="2200" dirty="0">
                <a:latin typeface="+mj-lt"/>
                <a:sym typeface="Wingdings" pitchFamily="2" charset="2"/>
              </a:rPr>
              <a:t> </a:t>
            </a:r>
            <a:r>
              <a:rPr lang="en-US" sz="2200" dirty="0" err="1">
                <a:latin typeface="+mj-lt"/>
                <a:sym typeface="Wingdings" pitchFamily="2" charset="2"/>
              </a:rPr>
              <a:t>sự</a:t>
            </a:r>
            <a:r>
              <a:rPr lang="en-US" sz="2200" dirty="0">
                <a:latin typeface="+mj-lt"/>
                <a:sym typeface="Wingdings" pitchFamily="2" charset="2"/>
              </a:rPr>
              <a:t> </a:t>
            </a:r>
            <a:r>
              <a:rPr lang="en-US" sz="2200" dirty="0" err="1">
                <a:latin typeface="+mj-lt"/>
                <a:sym typeface="Wingdings" pitchFamily="2" charset="2"/>
              </a:rPr>
              <a:t>đa</a:t>
            </a:r>
            <a:r>
              <a:rPr lang="en-US" sz="2200" dirty="0">
                <a:latin typeface="+mj-lt"/>
                <a:sym typeface="Wingdings" pitchFamily="2" charset="2"/>
              </a:rPr>
              <a:t> </a:t>
            </a:r>
            <a:r>
              <a:rPr lang="en-US" sz="2200" dirty="0" err="1">
                <a:latin typeface="+mj-lt"/>
                <a:sym typeface="Wingdings" pitchFamily="2" charset="2"/>
              </a:rPr>
              <a:t>dạng</a:t>
            </a:r>
            <a:r>
              <a:rPr lang="en-US" sz="2200" dirty="0">
                <a:latin typeface="+mj-lt"/>
                <a:sym typeface="Wingdings" pitchFamily="2" charset="2"/>
              </a:rPr>
              <a:t> di </a:t>
            </a:r>
            <a:r>
              <a:rPr lang="en-US" sz="2200" dirty="0" err="1">
                <a:latin typeface="+mj-lt"/>
                <a:sym typeface="Wingdings" pitchFamily="2" charset="2"/>
              </a:rPr>
              <a:t>truyền</a:t>
            </a:r>
            <a:r>
              <a:rPr lang="en-US" sz="2200" dirty="0">
                <a:latin typeface="+mj-lt"/>
                <a:sym typeface="Wingdings" pitchFamily="2" charset="2"/>
              </a:rPr>
              <a:t> </a:t>
            </a:r>
            <a:r>
              <a:rPr lang="en-US" sz="2200" dirty="0" err="1">
                <a:latin typeface="+mj-lt"/>
                <a:sym typeface="Wingdings" pitchFamily="2" charset="2"/>
              </a:rPr>
              <a:t>cao</a:t>
            </a:r>
            <a:r>
              <a:rPr lang="en-US" sz="2200" dirty="0">
                <a:latin typeface="+mj-lt"/>
                <a:sym typeface="Wingdings" pitchFamily="2" charset="2"/>
              </a:rPr>
              <a:t> </a:t>
            </a:r>
            <a:r>
              <a:rPr lang="en-US" sz="2200" dirty="0" err="1">
                <a:latin typeface="+mj-lt"/>
                <a:sym typeface="Wingdings" pitchFamily="2" charset="2"/>
              </a:rPr>
              <a:t>hơn</a:t>
            </a:r>
            <a:endParaRPr lang="vi-VN" sz="2200" dirty="0">
              <a:latin typeface="+mj-lt"/>
            </a:endParaRPr>
          </a:p>
        </p:txBody>
      </p:sp>
      <p:sp>
        <p:nvSpPr>
          <p:cNvPr id="65564" name="Rectangle 28"/>
          <p:cNvSpPr>
            <a:spLocks noChangeArrowheads="1"/>
          </p:cNvSpPr>
          <p:nvPr/>
        </p:nvSpPr>
        <p:spPr bwMode="auto">
          <a:xfrm>
            <a:off x="4340225" y="3124200"/>
            <a:ext cx="2174875" cy="990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 dirty="0">
                <a:latin typeface="+mj-lt"/>
              </a:rPr>
              <a:t>- </a:t>
            </a:r>
            <a:r>
              <a:rPr lang="en-US" sz="2200" dirty="0" err="1">
                <a:latin typeface="+mj-lt"/>
              </a:rPr>
              <a:t>Tạo</a:t>
            </a:r>
            <a:r>
              <a:rPr lang="en-US" sz="2200" dirty="0">
                <a:latin typeface="+mj-lt"/>
              </a:rPr>
              <a:t> ra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thích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nghi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kiện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ổn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định</a:t>
            </a:r>
            <a:endParaRPr lang="vi-VN" sz="2200" dirty="0">
              <a:latin typeface="+mj-lt"/>
            </a:endParaRPr>
          </a:p>
        </p:txBody>
      </p:sp>
      <p:sp>
        <p:nvSpPr>
          <p:cNvPr id="65565" name="Rectangle 29"/>
          <p:cNvSpPr>
            <a:spLocks noChangeArrowheads="1"/>
          </p:cNvSpPr>
          <p:nvPr/>
        </p:nvSpPr>
        <p:spPr bwMode="auto">
          <a:xfrm>
            <a:off x="4340226" y="1728788"/>
            <a:ext cx="2139950" cy="1304626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 dirty="0">
                <a:latin typeface="+mj-lt"/>
              </a:rPr>
              <a:t>- </a:t>
            </a:r>
            <a:r>
              <a:rPr lang="en-US" sz="2200" dirty="0" err="1">
                <a:latin typeface="+mj-lt"/>
              </a:rPr>
              <a:t>Tạo</a:t>
            </a:r>
            <a:r>
              <a:rPr lang="en-US" sz="2200" dirty="0">
                <a:latin typeface="+mj-lt"/>
              </a:rPr>
              <a:t> ra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thích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nghi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tốt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điều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kiện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thay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đổi</a:t>
            </a:r>
            <a:endParaRPr lang="vi-VN" sz="2200" dirty="0">
              <a:latin typeface="+mj-lt"/>
            </a:endParaRPr>
          </a:p>
        </p:txBody>
      </p:sp>
      <p:sp>
        <p:nvSpPr>
          <p:cNvPr id="65566" name="Line 30"/>
          <p:cNvSpPr>
            <a:spLocks noChangeShapeType="1"/>
          </p:cNvSpPr>
          <p:nvPr/>
        </p:nvSpPr>
        <p:spPr bwMode="auto">
          <a:xfrm>
            <a:off x="0" y="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65567" name="Line 31"/>
          <p:cNvSpPr>
            <a:spLocks noChangeShapeType="1"/>
          </p:cNvSpPr>
          <p:nvPr/>
        </p:nvSpPr>
        <p:spPr bwMode="auto">
          <a:xfrm>
            <a:off x="9144000" y="30163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400">
              <a:latin typeface="+mj-lt"/>
            </a:endParaRPr>
          </a:p>
        </p:txBody>
      </p: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1482725" y="1658938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>
            <a:off x="6002338" y="1219200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A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2860675" y="2487613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>
            <a:off x="1482725" y="3168650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65572" name="Text Box 36"/>
          <p:cNvSpPr txBox="1">
            <a:spLocks noChangeArrowheads="1"/>
          </p:cNvSpPr>
          <p:nvPr/>
        </p:nvSpPr>
        <p:spPr bwMode="auto">
          <a:xfrm>
            <a:off x="2819400" y="3567113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65573" name="Text Box 37"/>
          <p:cNvSpPr txBox="1">
            <a:spLocks noChangeArrowheads="1"/>
          </p:cNvSpPr>
          <p:nvPr/>
        </p:nvSpPr>
        <p:spPr bwMode="auto">
          <a:xfrm>
            <a:off x="1489075" y="4244975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5</a:t>
            </a:r>
          </a:p>
        </p:txBody>
      </p:sp>
      <p:sp>
        <p:nvSpPr>
          <p:cNvPr id="65574" name="Text Box 38"/>
          <p:cNvSpPr txBox="1">
            <a:spLocks noChangeArrowheads="1"/>
          </p:cNvSpPr>
          <p:nvPr/>
        </p:nvSpPr>
        <p:spPr bwMode="auto">
          <a:xfrm>
            <a:off x="2854325" y="5002213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6</a:t>
            </a:r>
          </a:p>
        </p:txBody>
      </p:sp>
      <p:sp>
        <p:nvSpPr>
          <p:cNvPr id="65575" name="Text Box 39"/>
          <p:cNvSpPr txBox="1">
            <a:spLocks noChangeArrowheads="1"/>
          </p:cNvSpPr>
          <p:nvPr/>
        </p:nvSpPr>
        <p:spPr bwMode="auto">
          <a:xfrm>
            <a:off x="1471613" y="5683250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7</a:t>
            </a:r>
          </a:p>
        </p:txBody>
      </p:sp>
      <p:sp>
        <p:nvSpPr>
          <p:cNvPr id="65576" name="Text Box 40"/>
          <p:cNvSpPr txBox="1">
            <a:spLocks noChangeArrowheads="1"/>
          </p:cNvSpPr>
          <p:nvPr/>
        </p:nvSpPr>
        <p:spPr bwMode="auto">
          <a:xfrm>
            <a:off x="2819400" y="6326188"/>
            <a:ext cx="45720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8</a:t>
            </a:r>
          </a:p>
        </p:txBody>
      </p:sp>
      <p:sp>
        <p:nvSpPr>
          <p:cNvPr id="65577" name="Text Box 41"/>
          <p:cNvSpPr txBox="1">
            <a:spLocks noChangeArrowheads="1"/>
          </p:cNvSpPr>
          <p:nvPr/>
        </p:nvSpPr>
        <p:spPr bwMode="auto">
          <a:xfrm>
            <a:off x="6013450" y="2589213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C</a:t>
            </a:r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6056313" y="3962400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D</a:t>
            </a:r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6078538" y="4800600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F</a:t>
            </a:r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6329363" y="6403678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G</a:t>
            </a:r>
          </a:p>
        </p:txBody>
      </p:sp>
      <p:sp>
        <p:nvSpPr>
          <p:cNvPr id="65581" name="Text Box 45"/>
          <p:cNvSpPr txBox="1">
            <a:spLocks noChangeArrowheads="1"/>
          </p:cNvSpPr>
          <p:nvPr/>
        </p:nvSpPr>
        <p:spPr bwMode="auto">
          <a:xfrm>
            <a:off x="8458200" y="2255838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B</a:t>
            </a:r>
          </a:p>
        </p:txBody>
      </p:sp>
      <p:sp>
        <p:nvSpPr>
          <p:cNvPr id="65582" name="Text Box 46"/>
          <p:cNvSpPr txBox="1">
            <a:spLocks noChangeArrowheads="1"/>
          </p:cNvSpPr>
          <p:nvPr/>
        </p:nvSpPr>
        <p:spPr bwMode="auto">
          <a:xfrm>
            <a:off x="8440738" y="4252913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E</a:t>
            </a:r>
          </a:p>
        </p:txBody>
      </p:sp>
      <p:sp>
        <p:nvSpPr>
          <p:cNvPr id="65583" name="Text Box 47"/>
          <p:cNvSpPr txBox="1">
            <a:spLocks noChangeArrowheads="1"/>
          </p:cNvSpPr>
          <p:nvPr/>
        </p:nvSpPr>
        <p:spPr bwMode="auto">
          <a:xfrm>
            <a:off x="8440738" y="6370638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H</a:t>
            </a:r>
          </a:p>
        </p:txBody>
      </p:sp>
      <p:sp>
        <p:nvSpPr>
          <p:cNvPr id="65584" name="Text Box 48"/>
          <p:cNvSpPr txBox="1">
            <a:spLocks noChangeArrowheads="1"/>
          </p:cNvSpPr>
          <p:nvPr/>
        </p:nvSpPr>
        <p:spPr bwMode="auto">
          <a:xfrm>
            <a:off x="5999163" y="1219200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A</a:t>
            </a:r>
          </a:p>
        </p:txBody>
      </p:sp>
      <p:sp>
        <p:nvSpPr>
          <p:cNvPr id="65585" name="Text Box 49"/>
          <p:cNvSpPr txBox="1">
            <a:spLocks noChangeArrowheads="1"/>
          </p:cNvSpPr>
          <p:nvPr/>
        </p:nvSpPr>
        <p:spPr bwMode="auto">
          <a:xfrm>
            <a:off x="6029325" y="2586038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C</a:t>
            </a:r>
          </a:p>
        </p:txBody>
      </p:sp>
      <p:sp>
        <p:nvSpPr>
          <p:cNvPr id="65586" name="Text Box 50"/>
          <p:cNvSpPr txBox="1">
            <a:spLocks noChangeArrowheads="1"/>
          </p:cNvSpPr>
          <p:nvPr/>
        </p:nvSpPr>
        <p:spPr bwMode="auto">
          <a:xfrm>
            <a:off x="8455025" y="2252663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B</a:t>
            </a:r>
          </a:p>
        </p:txBody>
      </p:sp>
      <p:sp>
        <p:nvSpPr>
          <p:cNvPr id="65587" name="Text Box 51"/>
          <p:cNvSpPr txBox="1">
            <a:spLocks noChangeArrowheads="1"/>
          </p:cNvSpPr>
          <p:nvPr/>
        </p:nvSpPr>
        <p:spPr bwMode="auto">
          <a:xfrm>
            <a:off x="8437563" y="4262438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E</a:t>
            </a:r>
          </a:p>
        </p:txBody>
      </p:sp>
      <p:sp>
        <p:nvSpPr>
          <p:cNvPr id="65588" name="Text Box 52"/>
          <p:cNvSpPr txBox="1">
            <a:spLocks noChangeArrowheads="1"/>
          </p:cNvSpPr>
          <p:nvPr/>
        </p:nvSpPr>
        <p:spPr bwMode="auto">
          <a:xfrm>
            <a:off x="6053138" y="3959225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D</a:t>
            </a:r>
          </a:p>
        </p:txBody>
      </p:sp>
      <p:sp>
        <p:nvSpPr>
          <p:cNvPr id="65589" name="Text Box 53"/>
          <p:cNvSpPr txBox="1">
            <a:spLocks noChangeArrowheads="1"/>
          </p:cNvSpPr>
          <p:nvPr/>
        </p:nvSpPr>
        <p:spPr bwMode="auto">
          <a:xfrm>
            <a:off x="6075363" y="4797425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F</a:t>
            </a:r>
          </a:p>
        </p:txBody>
      </p:sp>
      <p:sp>
        <p:nvSpPr>
          <p:cNvPr id="65590" name="Text Box 54"/>
          <p:cNvSpPr txBox="1">
            <a:spLocks noChangeArrowheads="1"/>
          </p:cNvSpPr>
          <p:nvPr/>
        </p:nvSpPr>
        <p:spPr bwMode="auto">
          <a:xfrm>
            <a:off x="8437563" y="6367463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+mj-lt"/>
                <a:cs typeface="Arial" pitchFamily="34" charset="0"/>
              </a:rPr>
              <a:t>H</a:t>
            </a:r>
          </a:p>
        </p:txBody>
      </p:sp>
      <p:sp>
        <p:nvSpPr>
          <p:cNvPr id="65591" name="Text Box 55"/>
          <p:cNvSpPr txBox="1">
            <a:spLocks noChangeArrowheads="1"/>
          </p:cNvSpPr>
          <p:nvPr/>
        </p:nvSpPr>
        <p:spPr bwMode="auto">
          <a:xfrm>
            <a:off x="6313229" y="6373961"/>
            <a:ext cx="457200" cy="46166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+mj-lt"/>
                <a:cs typeface="Arial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7804521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69774 -0.6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54132 0.0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L -0.44774 -0.23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28108 0.3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43542 -0.297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5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53941 0.111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43698 0.25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5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58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28438 0.540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5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4" grpId="0" animBg="1"/>
      <p:bldP spid="65585" grpId="0" animBg="1"/>
      <p:bldP spid="65586" grpId="0" animBg="1"/>
      <p:bldP spid="65587" grpId="0" animBg="1"/>
      <p:bldP spid="65588" grpId="0" animBg="1"/>
      <p:bldP spid="65589" grpId="0" animBg="1"/>
      <p:bldP spid="65590" grpId="0" animBg="1"/>
      <p:bldP spid="6559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524000" y="296202"/>
            <a:ext cx="6324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66FF"/>
                </a:solidFill>
                <a:latin typeface="#9Slide05 SVNUT Triumph" panose="00000500000000000000" pitchFamily="2" charset="0"/>
                <a:cs typeface="Arial" pitchFamily="34" charset="0"/>
              </a:rPr>
              <a:t>Đáp</a:t>
            </a:r>
            <a:r>
              <a:rPr lang="en-US" sz="2200" b="1" dirty="0">
                <a:solidFill>
                  <a:srgbClr val="0066FF"/>
                </a:solidFill>
                <a:latin typeface="#9Slide05 SVNUT Triumph" panose="00000500000000000000" pitchFamily="2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FF"/>
                </a:solidFill>
                <a:latin typeface="#9Slide05 SVNUT Triumph" panose="00000500000000000000" pitchFamily="2" charset="0"/>
                <a:cs typeface="Arial" pitchFamily="34" charset="0"/>
              </a:rPr>
              <a:t>án</a:t>
            </a:r>
            <a:endParaRPr lang="en-US" sz="2200" b="1" dirty="0">
              <a:solidFill>
                <a:srgbClr val="0066FF"/>
              </a:solidFill>
              <a:latin typeface="#9Slide05 SVNUT Triumph" panose="00000500000000000000" pitchFamily="2" charset="0"/>
              <a:cs typeface="Arial" pitchFamily="34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867400" y="3819525"/>
            <a:ext cx="327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>
              <a:spcBef>
                <a:spcPct val="20000"/>
              </a:spcBef>
            </a:pPr>
            <a:endParaRPr lang="vi-VN" sz="2200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8100" y="4492625"/>
            <a:ext cx="2362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3.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điểm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di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truyền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 algn="just" eaLnBrk="0" hangingPunct="0"/>
            <a:endParaRPr lang="en-US" sz="22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57150" y="3427413"/>
            <a:ext cx="2209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2.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Cơ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sở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tế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bào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học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  <a:p>
            <a:pPr algn="just" eaLnBrk="0" hangingPunct="0"/>
            <a:endParaRPr lang="en-US" sz="22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2400300" y="1741488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Arial" pitchFamily="34" charset="0"/>
              </a:rPr>
              <a:t>- </a:t>
            </a:r>
            <a:r>
              <a:rPr lang="en-US" sz="2200" dirty="0" err="1">
                <a:latin typeface="Arial" pitchFamily="34" charset="0"/>
              </a:rPr>
              <a:t>Không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có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sự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kết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hợp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giao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tử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đực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giao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tử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cái</a:t>
            </a:r>
            <a:r>
              <a:rPr lang="en-US" sz="2200" dirty="0">
                <a:latin typeface="Arial" pitchFamily="34" charset="0"/>
              </a:rPr>
              <a:t>. Con </a:t>
            </a:r>
            <a:r>
              <a:rPr lang="en-US" sz="2200" dirty="0" err="1">
                <a:latin typeface="Arial" pitchFamily="34" charset="0"/>
              </a:rPr>
              <a:t>sinh</a:t>
            </a:r>
            <a:r>
              <a:rPr lang="en-US" sz="2200" dirty="0">
                <a:latin typeface="Arial" pitchFamily="34" charset="0"/>
              </a:rPr>
              <a:t> ra </a:t>
            </a:r>
            <a:r>
              <a:rPr lang="en-US" sz="2200" dirty="0" err="1">
                <a:latin typeface="Arial" pitchFamily="34" charset="0"/>
              </a:rPr>
              <a:t>từ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một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phần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cơ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</a:rPr>
              <a:t> 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57150" y="2027238"/>
            <a:ext cx="1905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1.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Khái</a:t>
            </a:r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niệm</a:t>
            </a:r>
            <a:endParaRPr lang="en-US" sz="2200" dirty="0">
              <a:solidFill>
                <a:srgbClr val="0000FF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867400" y="1036638"/>
            <a:ext cx="32766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hữu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tính</a:t>
            </a:r>
            <a:endParaRPr lang="en-US" sz="2200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2438400" y="1036638"/>
            <a:ext cx="34290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vô</a:t>
            </a:r>
            <a:r>
              <a:rPr lang="en-US" sz="2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cs typeface="Times New Roman" pitchFamily="18" charset="0"/>
              </a:rPr>
              <a:t>tính</a:t>
            </a:r>
            <a:endParaRPr lang="en-US" sz="2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1036638"/>
            <a:ext cx="2438400" cy="609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hangingPunct="0"/>
            <a:r>
              <a:rPr lang="vi-VN" sz="2200" b="1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Nội dung</a:t>
            </a:r>
            <a:endParaRPr lang="en-US" sz="2200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>
            <a:off x="0" y="16462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2362200" y="1036638"/>
            <a:ext cx="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5791200" y="1036638"/>
            <a:ext cx="0" cy="594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0" y="32464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0" y="408463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0" y="103663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80" name="Line 20"/>
          <p:cNvSpPr>
            <a:spLocks noChangeShapeType="1"/>
          </p:cNvSpPr>
          <p:nvPr/>
        </p:nvSpPr>
        <p:spPr bwMode="auto">
          <a:xfrm>
            <a:off x="19050" y="1036638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81" name="Line 21"/>
          <p:cNvSpPr>
            <a:spLocks noChangeShapeType="1"/>
          </p:cNvSpPr>
          <p:nvPr/>
        </p:nvSpPr>
        <p:spPr bwMode="auto">
          <a:xfrm>
            <a:off x="9124950" y="1036638"/>
            <a:ext cx="0" cy="59436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>
            <a:off x="0" y="560863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>
            <a:off x="0" y="6961188"/>
            <a:ext cx="914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sz="2200"/>
          </a:p>
        </p:txBody>
      </p:sp>
      <p:sp>
        <p:nvSpPr>
          <p:cNvPr id="66584" name="Rectangle 24"/>
          <p:cNvSpPr>
            <a:spLocks noChangeArrowheads="1"/>
          </p:cNvSpPr>
          <p:nvPr/>
        </p:nvSpPr>
        <p:spPr bwMode="auto">
          <a:xfrm>
            <a:off x="76200" y="5864225"/>
            <a:ext cx="22860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/>
            <a:r>
              <a:rPr lang="en-US" sz="2200" dirty="0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4. Ý </a:t>
            </a:r>
            <a:r>
              <a:rPr lang="en-US" sz="2200" dirty="0" err="1">
                <a:solidFill>
                  <a:srgbClr val="0000FF"/>
                </a:solidFill>
                <a:latin typeface="Arial" pitchFamily="34" charset="0"/>
                <a:cs typeface="Times New Roman" pitchFamily="18" charset="0"/>
              </a:rPr>
              <a:t>nghĩa</a:t>
            </a:r>
            <a:r>
              <a:rPr lang="en-US" sz="2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  <a:p>
            <a:pPr algn="just" eaLnBrk="0" hangingPunct="0"/>
            <a:endParaRPr lang="en-US" sz="2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66585" name="Rectangle 25"/>
          <p:cNvSpPr>
            <a:spLocks noChangeArrowheads="1"/>
          </p:cNvSpPr>
          <p:nvPr/>
        </p:nvSpPr>
        <p:spPr bwMode="auto">
          <a:xfrm>
            <a:off x="2438400" y="3330575"/>
            <a:ext cx="3200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>
              <a:spcBef>
                <a:spcPct val="20000"/>
              </a:spcBef>
            </a:pPr>
            <a:r>
              <a:rPr lang="en-US" sz="2200">
                <a:latin typeface="Arial" pitchFamily="34" charset="0"/>
              </a:rPr>
              <a:t>- Nguyên phân</a:t>
            </a:r>
            <a:endParaRPr lang="vi-VN" sz="2200">
              <a:latin typeface="Arial" pitchFamily="34" charset="0"/>
            </a:endParaRPr>
          </a:p>
        </p:txBody>
      </p:sp>
      <p:sp>
        <p:nvSpPr>
          <p:cNvPr id="66586" name="Rectangle 26"/>
          <p:cNvSpPr>
            <a:spLocks noChangeArrowheads="1"/>
          </p:cNvSpPr>
          <p:nvPr/>
        </p:nvSpPr>
        <p:spPr bwMode="auto">
          <a:xfrm>
            <a:off x="5867400" y="1703388"/>
            <a:ext cx="3200400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000" dirty="0">
                <a:latin typeface="Arial" pitchFamily="34" charset="0"/>
              </a:rPr>
              <a:t>- </a:t>
            </a:r>
            <a:r>
              <a:rPr lang="en-US" sz="2000" dirty="0" err="1">
                <a:latin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sự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kết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hợp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của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giao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tử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đực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giao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tử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cái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thông</a:t>
            </a:r>
            <a:r>
              <a:rPr lang="en-US" sz="2000" dirty="0">
                <a:latin typeface="Arial" pitchFamily="34" charset="0"/>
              </a:rPr>
              <a:t> qua </a:t>
            </a:r>
            <a:r>
              <a:rPr lang="en-US" sz="2000" dirty="0" err="1">
                <a:latin typeface="Arial" pitchFamily="34" charset="0"/>
              </a:rPr>
              <a:t>thụ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tinh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tạo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hợp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tử</a:t>
            </a:r>
            <a:r>
              <a:rPr lang="en-US" sz="2000" dirty="0">
                <a:latin typeface="Arial" pitchFamily="34" charset="0"/>
              </a:rPr>
              <a:t> (2n). </a:t>
            </a:r>
            <a:r>
              <a:rPr lang="en-US" sz="2000" dirty="0" err="1">
                <a:latin typeface="Arial" pitchFamily="34" charset="0"/>
              </a:rPr>
              <a:t>Hợp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tử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phát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triển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thành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cơ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thể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mới</a:t>
            </a:r>
            <a:endParaRPr lang="vi-VN" sz="2000" dirty="0">
              <a:latin typeface="Arial" pitchFamily="34" charset="0"/>
            </a:endParaRPr>
          </a:p>
        </p:txBody>
      </p:sp>
      <p:sp>
        <p:nvSpPr>
          <p:cNvPr id="66587" name="Rectangle 27"/>
          <p:cNvSpPr>
            <a:spLocks noChangeArrowheads="1"/>
          </p:cNvSpPr>
          <p:nvPr/>
        </p:nvSpPr>
        <p:spPr bwMode="auto">
          <a:xfrm>
            <a:off x="5867400" y="3330575"/>
            <a:ext cx="3200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Arial" pitchFamily="34" charset="0"/>
              </a:rPr>
              <a:t>- </a:t>
            </a:r>
            <a:r>
              <a:rPr lang="en-US" sz="2200" dirty="0" err="1">
                <a:latin typeface="Arial" pitchFamily="34" charset="0"/>
              </a:rPr>
              <a:t>Nguyên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phân</a:t>
            </a:r>
            <a:r>
              <a:rPr lang="en-US" sz="2200" dirty="0">
                <a:latin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</a:rPr>
              <a:t>giảm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phân</a:t>
            </a:r>
            <a:r>
              <a:rPr lang="en-US" sz="2200" dirty="0">
                <a:latin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</a:rPr>
              <a:t>thụ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tinh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88" name="Rectangle 28"/>
          <p:cNvSpPr>
            <a:spLocks noChangeArrowheads="1"/>
          </p:cNvSpPr>
          <p:nvPr/>
        </p:nvSpPr>
        <p:spPr bwMode="auto">
          <a:xfrm>
            <a:off x="2457450" y="4168775"/>
            <a:ext cx="3219449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Arial" pitchFamily="34" charset="0"/>
              </a:rPr>
              <a:t>- </a:t>
            </a:r>
            <a:r>
              <a:rPr lang="en-US" sz="2200" dirty="0" err="1">
                <a:latin typeface="Arial" pitchFamily="34" charset="0"/>
              </a:rPr>
              <a:t>Thế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hệ</a:t>
            </a:r>
            <a:r>
              <a:rPr lang="en-US" sz="2200" dirty="0">
                <a:latin typeface="Arial" pitchFamily="34" charset="0"/>
              </a:rPr>
              <a:t> con </a:t>
            </a:r>
            <a:r>
              <a:rPr lang="en-US" sz="2200" dirty="0" err="1">
                <a:latin typeface="Arial" pitchFamily="34" charset="0"/>
              </a:rPr>
              <a:t>mang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đặc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điểm</a:t>
            </a:r>
            <a:r>
              <a:rPr lang="en-US" sz="2200" dirty="0">
                <a:latin typeface="Arial" pitchFamily="34" charset="0"/>
              </a:rPr>
              <a:t> di </a:t>
            </a:r>
            <a:r>
              <a:rPr lang="en-US" sz="2200" dirty="0" err="1">
                <a:latin typeface="Arial" pitchFamily="34" charset="0"/>
              </a:rPr>
              <a:t>truyền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giống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nhau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giống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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ít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đa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dạng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về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mặt</a:t>
            </a:r>
            <a:r>
              <a:rPr lang="en-US" sz="2200" dirty="0">
                <a:latin typeface="Arial" pitchFamily="34" charset="0"/>
              </a:rPr>
              <a:t> di </a:t>
            </a:r>
            <a:r>
              <a:rPr lang="en-US" sz="2200" dirty="0" err="1">
                <a:latin typeface="Arial" pitchFamily="34" charset="0"/>
              </a:rPr>
              <a:t>truyền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89" name="Rectangle 29"/>
          <p:cNvSpPr>
            <a:spLocks noChangeArrowheads="1"/>
          </p:cNvSpPr>
          <p:nvPr/>
        </p:nvSpPr>
        <p:spPr bwMode="auto">
          <a:xfrm>
            <a:off x="5867400" y="4168775"/>
            <a:ext cx="32004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 err="1">
                <a:latin typeface="Arial" pitchFamily="34" charset="0"/>
              </a:rPr>
              <a:t>Thế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hệ</a:t>
            </a:r>
            <a:r>
              <a:rPr lang="en-US" sz="2200" dirty="0">
                <a:latin typeface="Arial" pitchFamily="34" charset="0"/>
              </a:rPr>
              <a:t> con </a:t>
            </a:r>
            <a:r>
              <a:rPr lang="en-US" sz="2200" dirty="0" err="1">
                <a:latin typeface="Arial" pitchFamily="34" charset="0"/>
              </a:rPr>
              <a:t>mang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đặc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điểm</a:t>
            </a:r>
            <a:r>
              <a:rPr lang="en-US" sz="2200" dirty="0">
                <a:latin typeface="Arial" pitchFamily="34" charset="0"/>
              </a:rPr>
              <a:t> di </a:t>
            </a:r>
            <a:r>
              <a:rPr lang="en-US" sz="2200" dirty="0" err="1">
                <a:latin typeface="Arial" pitchFamily="34" charset="0"/>
              </a:rPr>
              <a:t>truyền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cả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bố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và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mẹ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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Có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sự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đa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dạng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di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truyền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cao</a:t>
            </a:r>
            <a:r>
              <a:rPr lang="en-US" sz="2200" dirty="0">
                <a:latin typeface="Arial" pitchFamily="34" charset="0"/>
                <a:sym typeface="Wingdings" pitchFamily="2" charset="2"/>
              </a:rPr>
              <a:t> </a:t>
            </a:r>
            <a:r>
              <a:rPr lang="en-US" sz="2200" dirty="0" err="1">
                <a:latin typeface="Arial" pitchFamily="34" charset="0"/>
                <a:sym typeface="Wingdings" pitchFamily="2" charset="2"/>
              </a:rPr>
              <a:t>hơn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90" name="Rectangle 30"/>
          <p:cNvSpPr>
            <a:spLocks noChangeArrowheads="1"/>
          </p:cNvSpPr>
          <p:nvPr/>
        </p:nvSpPr>
        <p:spPr bwMode="auto">
          <a:xfrm>
            <a:off x="2457450" y="5692775"/>
            <a:ext cx="32004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Arial" pitchFamily="34" charset="0"/>
              </a:rPr>
              <a:t>- </a:t>
            </a:r>
            <a:r>
              <a:rPr lang="en-US" sz="2200" dirty="0" err="1">
                <a:latin typeface="Arial" pitchFamily="34" charset="0"/>
              </a:rPr>
              <a:t>Tạo</a:t>
            </a:r>
            <a:r>
              <a:rPr lang="en-US" sz="2200" dirty="0">
                <a:latin typeface="Arial" pitchFamily="34" charset="0"/>
              </a:rPr>
              <a:t> ra </a:t>
            </a:r>
            <a:r>
              <a:rPr lang="en-US" sz="2200" dirty="0" err="1">
                <a:latin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cá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thích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nghi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với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điều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kiện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sống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ổn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định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91" name="Rectangle 31"/>
          <p:cNvSpPr>
            <a:spLocks noChangeArrowheads="1"/>
          </p:cNvSpPr>
          <p:nvPr/>
        </p:nvSpPr>
        <p:spPr bwMode="auto">
          <a:xfrm>
            <a:off x="5867399" y="5692775"/>
            <a:ext cx="3219449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just" eaLnBrk="0" hangingPunct="0">
              <a:spcBef>
                <a:spcPct val="20000"/>
              </a:spcBef>
            </a:pPr>
            <a:r>
              <a:rPr lang="en-US" sz="2200" dirty="0">
                <a:latin typeface="Arial" pitchFamily="34" charset="0"/>
              </a:rPr>
              <a:t>- </a:t>
            </a:r>
            <a:r>
              <a:rPr lang="en-US" sz="2200" dirty="0" err="1">
                <a:latin typeface="Arial" pitchFamily="34" charset="0"/>
              </a:rPr>
              <a:t>Tạo</a:t>
            </a:r>
            <a:r>
              <a:rPr lang="en-US" sz="2200" dirty="0">
                <a:latin typeface="Arial" pitchFamily="34" charset="0"/>
              </a:rPr>
              <a:t> ra </a:t>
            </a:r>
            <a:r>
              <a:rPr lang="en-US" sz="2200" dirty="0" err="1">
                <a:latin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cá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thể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thích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nghi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tốt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hơn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với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điều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vi-VN" sz="2200" dirty="0">
                <a:latin typeface="Arial" pitchFamily="34" charset="0"/>
              </a:rPr>
              <a:t>kiệ</a:t>
            </a:r>
            <a:r>
              <a:rPr lang="en-US" sz="2200" dirty="0">
                <a:latin typeface="Arial" pitchFamily="34" charset="0"/>
              </a:rPr>
              <a:t>n </a:t>
            </a:r>
            <a:r>
              <a:rPr lang="en-US" sz="2200" dirty="0" err="1">
                <a:latin typeface="Arial" pitchFamily="34" charset="0"/>
              </a:rPr>
              <a:t>sống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thay</a:t>
            </a:r>
            <a:r>
              <a:rPr lang="en-US" sz="2200" dirty="0">
                <a:latin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</a:rPr>
              <a:t>đổi</a:t>
            </a:r>
            <a:endParaRPr lang="vi-VN" sz="2200" dirty="0">
              <a:latin typeface="Arial" pitchFamily="34" charset="0"/>
            </a:endParaRPr>
          </a:p>
        </p:txBody>
      </p:sp>
      <p:sp>
        <p:nvSpPr>
          <p:cNvPr id="66592" name="Line 32"/>
          <p:cNvSpPr>
            <a:spLocks noChangeShapeType="1"/>
          </p:cNvSpPr>
          <p:nvPr/>
        </p:nvSpPr>
        <p:spPr bwMode="auto">
          <a:xfrm>
            <a:off x="0" y="122238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200"/>
          </a:p>
        </p:txBody>
      </p:sp>
      <p:sp>
        <p:nvSpPr>
          <p:cNvPr id="66593" name="Line 33"/>
          <p:cNvSpPr>
            <a:spLocks noChangeShapeType="1"/>
          </p:cNvSpPr>
          <p:nvPr/>
        </p:nvSpPr>
        <p:spPr bwMode="auto">
          <a:xfrm>
            <a:off x="9144000" y="152400"/>
            <a:ext cx="0" cy="68580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094025743"/>
      </p:ext>
    </p:extLst>
  </p:cSld>
  <p:clrMapOvr>
    <a:masterClrMapping/>
  </p:clrMapOvr>
  <p:transition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419600" y="2036762"/>
            <a:ext cx="3048000" cy="4821238"/>
            <a:chOff x="720" y="1536"/>
            <a:chExt cx="1824" cy="2461"/>
          </a:xfrm>
        </p:grpSpPr>
        <p:pic>
          <p:nvPicPr>
            <p:cNvPr id="6" name="Picture 13" descr="Cu khoaila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" y="1536"/>
              <a:ext cx="1824" cy="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7" name="Picture 12" descr="thuocbo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0" y="2736"/>
              <a:ext cx="1824" cy="12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</p:grpSp>
      <p:pic>
        <p:nvPicPr>
          <p:cNvPr id="8" name="Picture 7" descr="PHOTO1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600200" y="2057400"/>
            <a:ext cx="2819400" cy="4800600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153400" y="2514600"/>
            <a:ext cx="838200" cy="36576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 err="1">
                <a:latin typeface="Times New Roman" pitchFamily="18" charset="0"/>
              </a:rPr>
              <a:t>Sinh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sản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sinh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dưỡng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2514600"/>
            <a:ext cx="762000" cy="3657600"/>
          </a:xfrm>
          <a:prstGeom prst="rect">
            <a:avLst/>
          </a:prstGeom>
          <a:solidFill>
            <a:schemeClr val="bg1"/>
          </a:solidFill>
          <a:ln w="38100">
            <a:solidFill>
              <a:srgbClr val="99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 err="1">
                <a:latin typeface="Times New Roman" pitchFamily="18" charset="0"/>
              </a:rPr>
              <a:t>Sinh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sản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bào</a:t>
            </a:r>
            <a:endParaRPr lang="en-US" sz="2800" dirty="0">
              <a:latin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</a:rPr>
              <a:t>tử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7467600" y="3505200"/>
            <a:ext cx="685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28600" y="138499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7467600" y="4457700"/>
            <a:ext cx="685800" cy="800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914400" y="4343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43000" y="990600"/>
            <a:ext cx="6553200" cy="533400"/>
          </a:xfrm>
          <a:prstGeom prst="rect">
            <a:avLst/>
          </a:prstGeom>
          <a:gradFill>
            <a:gsLst>
              <a:gs pos="83360">
                <a:srgbClr val="DBE8FF"/>
              </a:gs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55E1-4272-4B5C-85C6-4C9C97B67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solidFill>
                  <a:srgbClr val="FF0000"/>
                </a:solidFill>
              </a:rPr>
              <a:t>Thảo luận nhóm đôi để hoàn thành bảng sau (3 phút)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A664D6-0C06-493A-AF09-EE88CA837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701357"/>
              </p:ext>
            </p:extLst>
          </p:nvPr>
        </p:nvGraphicFramePr>
        <p:xfrm>
          <a:off x="381000" y="1752600"/>
          <a:ext cx="8686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185">
                  <a:extLst>
                    <a:ext uri="{9D8B030D-6E8A-4147-A177-3AD203B41FA5}">
                      <a16:colId xmlns:a16="http://schemas.microsoft.com/office/drawing/2014/main" val="1618682759"/>
                    </a:ext>
                  </a:extLst>
                </a:gridCol>
                <a:gridCol w="3000894">
                  <a:extLst>
                    <a:ext uri="{9D8B030D-6E8A-4147-A177-3AD203B41FA5}">
                      <a16:colId xmlns:a16="http://schemas.microsoft.com/office/drawing/2014/main" val="1349221576"/>
                    </a:ext>
                  </a:extLst>
                </a:gridCol>
                <a:gridCol w="3474721">
                  <a:extLst>
                    <a:ext uri="{9D8B030D-6E8A-4147-A177-3AD203B41FA5}">
                      <a16:colId xmlns:a16="http://schemas.microsoft.com/office/drawing/2014/main" val="12068623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Nội dung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Sinh sản bào tử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Sinh sản sinh dưỡng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92486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Khái niệm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946385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#9Slide03 Arima Madurai ExtraBo" panose="00000900000000000000" pitchFamily="2" charset="0"/>
                          <a:cs typeface="#9Slide03 Arima Madurai ExtraBo" panose="00000900000000000000" pitchFamily="2" charset="0"/>
                        </a:rPr>
                        <a:t>Ví dụ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#9Slide03 Arima Madurai ExtraBo" panose="00000900000000000000" pitchFamily="2" charset="0"/>
                        <a:cs typeface="#9Slide03 Arima Madurai ExtraBo" panose="000009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209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0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86379"/>
            <a:ext cx="358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914400" y="609599"/>
            <a:ext cx="7772400" cy="990601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ctr"/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7" name="Picture 4" descr="Hinh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3089</Words>
  <Application>Microsoft Office PowerPoint</Application>
  <PresentationFormat>On-screen Show (4:3)</PresentationFormat>
  <Paragraphs>537</Paragraphs>
  <Slides>64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#9Slide03 Arima Madurai ExtraBo</vt:lpstr>
      <vt:lpstr>Arial</vt:lpstr>
      <vt:lpstr>Calibri</vt:lpstr>
      <vt:lpstr>VNI-Times</vt:lpstr>
      <vt:lpstr>Times New Roman</vt:lpstr>
      <vt:lpstr>Time New Rome</vt:lpstr>
      <vt:lpstr>Wingdings</vt:lpstr>
      <vt:lpstr>#9Slide05 SVNUT Triumph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đôi để hoàn thành bảng sau (3 phút)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Phương pháp nhân giống vô tính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phiếu học tập trong vòng 5 phút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Lệ Phạm</cp:lastModifiedBy>
  <cp:revision>173</cp:revision>
  <dcterms:created xsi:type="dcterms:W3CDTF">2016-03-14T16:44:02Z</dcterms:created>
  <dcterms:modified xsi:type="dcterms:W3CDTF">2021-03-10T01:31:47Z</dcterms:modified>
</cp:coreProperties>
</file>