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1" r:id="rId3"/>
    <p:sldId id="290" r:id="rId4"/>
    <p:sldId id="274" r:id="rId5"/>
    <p:sldId id="291" r:id="rId6"/>
    <p:sldId id="294" r:id="rId7"/>
    <p:sldId id="266" r:id="rId8"/>
    <p:sldId id="292" r:id="rId9"/>
    <p:sldId id="276" r:id="rId10"/>
    <p:sldId id="295" r:id="rId11"/>
    <p:sldId id="260" r:id="rId12"/>
    <p:sldId id="279" r:id="rId13"/>
    <p:sldId id="280" r:id="rId14"/>
    <p:sldId id="296" r:id="rId15"/>
    <p:sldId id="283" r:id="rId16"/>
    <p:sldId id="284" r:id="rId17"/>
    <p:sldId id="297" r:id="rId18"/>
    <p:sldId id="258" r:id="rId19"/>
    <p:sldId id="298" r:id="rId20"/>
    <p:sldId id="299" r:id="rId21"/>
    <p:sldId id="300" r:id="rId22"/>
    <p:sldId id="301" r:id="rId23"/>
    <p:sldId id="302" r:id="rId24"/>
    <p:sldId id="285"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35D361-C83D-4B21-B9BA-39D5EC9F62A9}"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5D361-C83D-4B21-B9BA-39D5EC9F62A9}"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5D361-C83D-4B21-B9BA-39D5EC9F62A9}" type="datetimeFigureOut">
              <a:rPr lang="en-US" smtClean="0"/>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5D361-C83D-4B21-B9BA-39D5EC9F62A9}" type="datetimeFigureOut">
              <a:rPr lang="en-US" smtClean="0"/>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924800" cy="460375"/>
          </a:xfrm>
          <a:prstGeom prst="rect">
            <a:avLst/>
          </a:prstGeom>
        </p:spPr>
        <p:txBody>
          <a:bodyPr wrap="square">
            <a:spAutoFit/>
          </a:bodyPr>
          <a:lstStyle/>
          <a:p>
            <a:pPr algn="ctr"/>
            <a:r>
              <a:rPr lang="en-US" sz="2400" b="1">
                <a:solidFill>
                  <a:srgbClr val="FF0000"/>
                </a:solidFill>
                <a:latin typeface="Arial" panose="020B0604020202020204" pitchFamily="34" charset="0"/>
                <a:cs typeface="Arial" panose="020B0604020202020204" pitchFamily="34" charset="0"/>
              </a:rPr>
              <a:t> BÀI 3. QUY TRÌNH TRỒNG TRỌT</a:t>
            </a:r>
            <a:endParaRPr lang="en-US" sz="2400">
              <a:solidFill>
                <a:srgbClr val="FF0000"/>
              </a:solidFill>
              <a:latin typeface="Arial" panose="020B0604020202020204" pitchFamily="34" charset="0"/>
              <a:cs typeface="Arial" panose="020B0604020202020204" pitchFamily="34" charset="0"/>
            </a:endParaRPr>
          </a:p>
        </p:txBody>
      </p:sp>
      <p:pic>
        <p:nvPicPr>
          <p:cNvPr id="2" name="Picture 2" descr="C:\Users\USER\Desktop\lam-dat-hieu-qu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7273"/>
            <a:ext cx="4495800" cy="27117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90266"/>
            <a:ext cx="4191000" cy="2738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4495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ải xuốn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4191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110">
                <a:solidFill>
                  <a:srgbClr val="FF0000"/>
                </a:solidFill>
              </a:rPr>
              <a:t>Đối với hạt giống,em hãy cho biết hạt lúa trong hình nào dưới đây có thể gieo ngay, vì sao?</a:t>
            </a:r>
          </a:p>
        </p:txBody>
      </p:sp>
      <p:pic>
        <p:nvPicPr>
          <p:cNvPr id="126" name="Picture 2"/>
          <p:cNvPicPr>
            <a:picLocks noGrp="1" noChangeAspect="1"/>
          </p:cNvPicPr>
          <p:nvPr>
            <p:ph idx="1"/>
          </p:nvPr>
        </p:nvPicPr>
        <p:blipFill>
          <a:blip r:embed="rId2"/>
          <a:stretch>
            <a:fillRect/>
          </a:stretch>
        </p:blipFill>
        <p:spPr>
          <a:xfrm>
            <a:off x="762000" y="1524000"/>
            <a:ext cx="4233545" cy="2098675"/>
          </a:xfrm>
          <a:prstGeom prst="rect">
            <a:avLst/>
          </a:prstGeom>
          <a:noFill/>
          <a:ln w="9525">
            <a:noFill/>
          </a:ln>
        </p:spPr>
      </p:pic>
      <p:sp>
        <p:nvSpPr>
          <p:cNvPr id="4" name="Right Arrow 3"/>
          <p:cNvSpPr/>
          <p:nvPr/>
        </p:nvSpPr>
        <p:spPr>
          <a:xfrm>
            <a:off x="5105400" y="23622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p:cNvSpPr/>
          <p:nvPr/>
        </p:nvSpPr>
        <p:spPr>
          <a:xfrm>
            <a:off x="6272530" y="1828800"/>
            <a:ext cx="249047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Hình b, vì hạt giống đã được xử lý nảy mầm</a:t>
            </a:r>
          </a:p>
        </p:txBody>
      </p:sp>
      <p:sp>
        <p:nvSpPr>
          <p:cNvPr id="6" name="Rectangles 5"/>
          <p:cNvSpPr/>
          <p:nvPr/>
        </p:nvSpPr>
        <p:spPr>
          <a:xfrm>
            <a:off x="381000" y="3687445"/>
            <a:ext cx="85344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rgbClr val="FF0000"/>
                </a:solidFill>
              </a:rPr>
              <a:t>Vì sao nên xử lý hạt giống trước khi gieo trồng?</a:t>
            </a:r>
          </a:p>
        </p:txBody>
      </p:sp>
      <p:sp>
        <p:nvSpPr>
          <p:cNvPr id="7" name="Rounded Rectangle 6"/>
          <p:cNvSpPr/>
          <p:nvPr/>
        </p:nvSpPr>
        <p:spPr>
          <a:xfrm>
            <a:off x="266700" y="4800600"/>
            <a:ext cx="8610600" cy="1828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gradFill>
                  <a:gsLst>
                    <a:gs pos="0">
                      <a:srgbClr val="7B32B2"/>
                    </a:gs>
                    <a:gs pos="100000">
                      <a:srgbClr val="401A5D"/>
                    </a:gs>
                  </a:gsLst>
                  <a:lin scaled="0"/>
                </a:gradFill>
              </a:rPr>
              <a:t>Để đảm bảo hạt giống hoặc cây con khỏe mạnh, sạch bệnh, đủ số lượng giống để gieo trồng trên diện tích đất đã chuẩn bị trước.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7696200" cy="460375"/>
          </a:xfrm>
          <a:prstGeom prst="rect">
            <a:avLst/>
          </a:prstGeom>
        </p:spPr>
        <p:txBody>
          <a:bodyPr wrap="square">
            <a:spAutoFit/>
          </a:bodyPr>
          <a:lstStyle/>
          <a:p>
            <a:r>
              <a:rPr lang="en-US" altLang="vi-VN" sz="2400">
                <a:solidFill>
                  <a:srgbClr val="FF0000"/>
                </a:solidFill>
              </a:rPr>
              <a:t>Quy trình chuẩn bị giống được thực hiện theo quy trình nào?</a:t>
            </a:r>
          </a:p>
        </p:txBody>
      </p:sp>
      <p:sp>
        <p:nvSpPr>
          <p:cNvPr id="3" name="Text Box 2"/>
          <p:cNvSpPr txBox="1"/>
          <p:nvPr/>
        </p:nvSpPr>
        <p:spPr>
          <a:xfrm>
            <a:off x="457200" y="536575"/>
            <a:ext cx="7605395" cy="3138170"/>
          </a:xfrm>
          <a:prstGeom prst="rect">
            <a:avLst/>
          </a:prstGeom>
          <a:noFill/>
        </p:spPr>
        <p:txBody>
          <a:bodyPr wrap="square" rtlCol="0">
            <a:spAutoFit/>
          </a:bodyPr>
          <a:lstStyle/>
          <a:p>
            <a:r>
              <a:rPr lang="en-US"/>
              <a:t>-Các bước thực hiện:</a:t>
            </a:r>
          </a:p>
          <a:p>
            <a:r>
              <a:rPr lang="en-US"/>
              <a:t>+Bước 1: Lựa chọn giống để gieo trồng</a:t>
            </a:r>
          </a:p>
          <a:p>
            <a:r>
              <a:rPr lang="en-US"/>
              <a:t>Đối với hạt giống: kích thước hạt đồng đều, không bị sâu,bệnh, không lẫn với các giống khác.</a:t>
            </a:r>
          </a:p>
          <a:p>
            <a:r>
              <a:rPr lang="en-US"/>
              <a:t>Đối với cấy con: cây khỏe, đồng đều, không sâu bệnh.</a:t>
            </a:r>
          </a:p>
          <a:p>
            <a:r>
              <a:rPr lang="en-US"/>
              <a:t>+Bước 2: Xử lý giống trước khi gieo</a:t>
            </a:r>
          </a:p>
          <a:p>
            <a:r>
              <a:rPr lang="en-US"/>
              <a:t>Đối với hạt giống: đảm bảo hạt đã hút no nước, nứt vỏ và nhú mầm</a:t>
            </a:r>
          </a:p>
          <a:p>
            <a:r>
              <a:rPr lang="en-US"/>
              <a:t>Đối với cây con: không còn cành có lá héo, gãy, thủng, biến dạng, lá bị đốm đen, đốm nâu hoặc biến dạng bất thường.</a:t>
            </a:r>
          </a:p>
          <a:p>
            <a:r>
              <a:rPr lang="en-US"/>
              <a:t>+Bước 3: Kiểm tra số lượng hạt giống/cây con:</a:t>
            </a:r>
          </a:p>
          <a:p>
            <a:r>
              <a:rPr lang="en-US"/>
              <a:t>Đảm bảo đủ số lượng hạt giống/cây con trên diện tích đất trồng.</a:t>
            </a:r>
          </a:p>
        </p:txBody>
      </p:sp>
      <p:pic>
        <p:nvPicPr>
          <p:cNvPr id="4" name="Content Placeholder 3" descr="2f4a834416bfc8292d88f14374a91a4a"/>
          <p:cNvPicPr>
            <a:picLocks noGrp="1" noChangeAspect="1"/>
          </p:cNvPicPr>
          <p:nvPr>
            <p:ph sz="half" idx="1"/>
          </p:nvPr>
        </p:nvPicPr>
        <p:blipFill>
          <a:blip r:embed="rId2"/>
          <a:stretch>
            <a:fillRect/>
          </a:stretch>
        </p:blipFill>
        <p:spPr>
          <a:xfrm>
            <a:off x="381000" y="3900805"/>
            <a:ext cx="4038600" cy="2576195"/>
          </a:xfrm>
          <a:prstGeom prst="rect">
            <a:avLst/>
          </a:prstGeom>
        </p:spPr>
      </p:pic>
      <p:pic>
        <p:nvPicPr>
          <p:cNvPr id="6" name="Content Placeholder 5" descr="hat-giong-mam-lua-mach-nay-mam"/>
          <p:cNvPicPr>
            <a:picLocks noGrp="1" noChangeAspect="1"/>
          </p:cNvPicPr>
          <p:nvPr>
            <p:ph sz="half" idx="2"/>
          </p:nvPr>
        </p:nvPicPr>
        <p:blipFill>
          <a:blip r:embed="rId3"/>
          <a:stretch>
            <a:fillRect/>
          </a:stretch>
        </p:blipFill>
        <p:spPr>
          <a:xfrm>
            <a:off x="4953000" y="3733800"/>
            <a:ext cx="4038600" cy="2673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6595" y="-46638"/>
            <a:ext cx="8877782"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3. Gieo trồng</a:t>
            </a:r>
          </a:p>
        </p:txBody>
      </p:sp>
      <p:sp>
        <p:nvSpPr>
          <p:cNvPr id="2" name="Rectangle 1"/>
          <p:cNvSpPr/>
          <p:nvPr/>
        </p:nvSpPr>
        <p:spPr>
          <a:xfrm>
            <a:off x="228600" y="642691"/>
            <a:ext cx="8534400" cy="923330"/>
          </a:xfrm>
          <a:prstGeom prst="rect">
            <a:avLst/>
          </a:prstGeom>
        </p:spPr>
        <p:txBody>
          <a:bodyPr wrap="square">
            <a:spAutoFit/>
          </a:bodyPr>
          <a:lstStyle/>
          <a:p>
            <a:br>
              <a:rPr lang="en-US"/>
            </a:br>
            <a:br>
              <a:rPr lang="en-US"/>
            </a:br>
            <a:endParaRPr lang="en-US"/>
          </a:p>
        </p:txBody>
      </p:sp>
      <p:sp>
        <p:nvSpPr>
          <p:cNvPr id="6" name="Rectangle 5"/>
          <p:cNvSpPr/>
          <p:nvPr/>
        </p:nvSpPr>
        <p:spPr>
          <a:xfrm>
            <a:off x="449843" y="384478"/>
            <a:ext cx="8488344" cy="1938020"/>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1. Có những hình thức gieo trồng nào?</a:t>
            </a:r>
          </a:p>
          <a:p>
            <a:r>
              <a:rPr lang="en-US" sz="2400" b="1">
                <a:solidFill>
                  <a:srgbClr val="0000FF"/>
                </a:solidFill>
                <a:latin typeface="Arial" panose="020B0604020202020204" pitchFamily="34" charset="0"/>
                <a:cs typeface="Arial" panose="020B0604020202020204" pitchFamily="34" charset="0"/>
              </a:rPr>
              <a:t>2. Khi gieo trồng cần đảm bảo những yêu cầu kỹ thuật nào?</a:t>
            </a:r>
          </a:p>
          <a:p>
            <a:r>
              <a:rPr lang="en-US" sz="2400" b="1">
                <a:solidFill>
                  <a:srgbClr val="0000FF"/>
                </a:solidFill>
                <a:latin typeface="Arial" panose="020B0604020202020204" pitchFamily="34" charset="0"/>
                <a:cs typeface="Arial" panose="020B0604020202020204" pitchFamily="34" charset="0"/>
              </a:rPr>
              <a:t>3.Vì sao khi gieo trồng cần đảm bảo đúng thời vụ, đúng kỹ thuật?</a:t>
            </a:r>
          </a:p>
        </p:txBody>
      </p:sp>
      <p:pic>
        <p:nvPicPr>
          <p:cNvPr id="3" name="Content Placeholder 2" descr="cau-hoi-7-trang-17-cong-nghe-lop-7-chan-troi"/>
          <p:cNvPicPr>
            <a:picLocks noGrp="1" noChangeAspect="1"/>
          </p:cNvPicPr>
          <p:nvPr>
            <p:ph idx="1"/>
          </p:nvPr>
        </p:nvPicPr>
        <p:blipFill>
          <a:blip r:embed="rId2"/>
          <a:stretch>
            <a:fillRect/>
          </a:stretch>
        </p:blipFill>
        <p:spPr>
          <a:xfrm>
            <a:off x="1202055" y="2971800"/>
            <a:ext cx="6493510" cy="3391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807"/>
            <a:ext cx="887778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HỌC SINH TRẢ LỜI:</a:t>
            </a:r>
          </a:p>
        </p:txBody>
      </p:sp>
      <p:sp>
        <p:nvSpPr>
          <p:cNvPr id="2" name="Rectangle 1"/>
          <p:cNvSpPr/>
          <p:nvPr/>
        </p:nvSpPr>
        <p:spPr>
          <a:xfrm>
            <a:off x="228600" y="642691"/>
            <a:ext cx="8534400" cy="923330"/>
          </a:xfrm>
          <a:prstGeom prst="rect">
            <a:avLst/>
          </a:prstGeom>
        </p:spPr>
        <p:txBody>
          <a:bodyPr wrap="square">
            <a:spAutoFit/>
          </a:bodyPr>
          <a:lstStyle/>
          <a:p>
            <a:br>
              <a:rPr lang="en-US"/>
            </a:br>
            <a:br>
              <a:rPr lang="en-US"/>
            </a:br>
            <a:endParaRPr lang="en-US"/>
          </a:p>
        </p:txBody>
      </p:sp>
      <p:sp>
        <p:nvSpPr>
          <p:cNvPr id="6" name="Rectangle 5"/>
          <p:cNvSpPr/>
          <p:nvPr/>
        </p:nvSpPr>
        <p:spPr>
          <a:xfrm>
            <a:off x="457273" y="1167201"/>
            <a:ext cx="8488344" cy="4523105"/>
          </a:xfrm>
          <a:prstGeom prst="rect">
            <a:avLst/>
          </a:prstGeom>
        </p:spPr>
        <p:txBody>
          <a:bodyPr wrap="square">
            <a:spAutoFit/>
          </a:bodyPr>
          <a:lstStyle/>
          <a:p>
            <a:r>
              <a:rPr lang="en-US" sz="2400">
                <a:solidFill>
                  <a:srgbClr val="FF0000"/>
                </a:solidFill>
                <a:sym typeface="+mn-ea"/>
              </a:rPr>
              <a:t>1.</a:t>
            </a:r>
            <a:r>
              <a:rPr lang="vi-VN" sz="2400">
                <a:solidFill>
                  <a:srgbClr val="FF0000"/>
                </a:solidFill>
                <a:sym typeface="+mn-ea"/>
              </a:rPr>
              <a:t> - Quan sát hình </a:t>
            </a:r>
            <a:r>
              <a:rPr lang="en-US" altLang="vi-VN" sz="2400">
                <a:solidFill>
                  <a:srgbClr val="FF0000"/>
                </a:solidFill>
                <a:sym typeface="+mn-ea"/>
              </a:rPr>
              <a:t>3</a:t>
            </a:r>
            <a:r>
              <a:rPr lang="vi-VN" sz="2400">
                <a:solidFill>
                  <a:srgbClr val="FF0000"/>
                </a:solidFill>
                <a:sym typeface="+mn-ea"/>
              </a:rPr>
              <a:t>.5, ta thấy có </a:t>
            </a:r>
            <a:r>
              <a:rPr lang="en-US" altLang="vi-VN" sz="2400">
                <a:solidFill>
                  <a:srgbClr val="FF0000"/>
                </a:solidFill>
                <a:sym typeface="+mn-ea"/>
              </a:rPr>
              <a:t>2</a:t>
            </a:r>
            <a:r>
              <a:rPr lang="vi-VN" sz="2400">
                <a:solidFill>
                  <a:srgbClr val="FF0000"/>
                </a:solidFill>
                <a:sym typeface="+mn-ea"/>
              </a:rPr>
              <a:t> phương thức gieo trồng:</a:t>
            </a:r>
            <a:endParaRPr lang="vi-VN" sz="2400">
              <a:solidFill>
                <a:srgbClr val="FF0000"/>
              </a:solidFill>
            </a:endParaRPr>
          </a:p>
          <a:p>
            <a:r>
              <a:rPr lang="vi-VN" sz="2400">
                <a:solidFill>
                  <a:srgbClr val="FF0000"/>
                </a:solidFill>
                <a:sym typeface="+mn-ea"/>
              </a:rPr>
              <a:t>Hình </a:t>
            </a:r>
            <a:r>
              <a:rPr lang="en-US" altLang="vi-VN" sz="2400">
                <a:solidFill>
                  <a:srgbClr val="FF0000"/>
                </a:solidFill>
                <a:sym typeface="+mn-ea"/>
              </a:rPr>
              <a:t>a</a:t>
            </a:r>
            <a:r>
              <a:rPr lang="vi-VN" sz="2400">
                <a:solidFill>
                  <a:srgbClr val="FF0000"/>
                </a:solidFill>
                <a:sym typeface="+mn-ea"/>
              </a:rPr>
              <a:t>: phương thức gieo hạt</a:t>
            </a:r>
            <a:endParaRPr lang="vi-VN" sz="2400">
              <a:solidFill>
                <a:srgbClr val="FF0000"/>
              </a:solidFill>
            </a:endParaRPr>
          </a:p>
          <a:p>
            <a:r>
              <a:rPr lang="vi-VN" sz="2400">
                <a:solidFill>
                  <a:srgbClr val="FF0000"/>
                </a:solidFill>
                <a:sym typeface="+mn-ea"/>
              </a:rPr>
              <a:t>Hình </a:t>
            </a:r>
            <a:r>
              <a:rPr lang="en-US" altLang="vi-VN" sz="2400">
                <a:solidFill>
                  <a:srgbClr val="FF0000"/>
                </a:solidFill>
                <a:sym typeface="+mn-ea"/>
              </a:rPr>
              <a:t>b</a:t>
            </a:r>
            <a:r>
              <a:rPr lang="vi-VN" sz="2400">
                <a:solidFill>
                  <a:srgbClr val="FF0000"/>
                </a:solidFill>
                <a:sym typeface="+mn-ea"/>
              </a:rPr>
              <a:t>: phương thức trồng bằng cây con</a:t>
            </a:r>
            <a:endParaRPr lang="vi-VN" sz="2400">
              <a:solidFill>
                <a:srgbClr val="FF0000"/>
              </a:solidFill>
            </a:endParaRPr>
          </a:p>
          <a:p>
            <a:endParaRPr lang="vi-VN" sz="2400" b="1">
              <a:solidFill>
                <a:srgbClr val="FF0000"/>
              </a:solidFill>
            </a:endParaRPr>
          </a:p>
          <a:p>
            <a:r>
              <a:rPr lang="en-US" altLang="vi-VN" sz="2400" b="1">
                <a:solidFill>
                  <a:srgbClr val="FF0000"/>
                </a:solidFill>
              </a:rPr>
              <a:t>2</a:t>
            </a:r>
            <a:r>
              <a:rPr lang="vi-VN" sz="2400" b="1">
                <a:solidFill>
                  <a:srgbClr val="FF0000"/>
                </a:solidFill>
              </a:rPr>
              <a:t>.</a:t>
            </a:r>
            <a:r>
              <a:rPr lang="vi-VN" sz="2400">
                <a:solidFill>
                  <a:srgbClr val="FF0000"/>
                </a:solidFill>
              </a:rPr>
              <a:t> </a:t>
            </a:r>
            <a:r>
              <a:rPr lang="en-US" altLang="vi-VN" sz="2400">
                <a:solidFill>
                  <a:srgbClr val="FF0000"/>
                </a:solidFill>
              </a:rPr>
              <a:t>Đảm bảo thời vụ</a:t>
            </a:r>
            <a:r>
              <a:rPr lang="vi-VN" sz="2400">
                <a:solidFill>
                  <a:srgbClr val="FF0000"/>
                </a:solidFill>
              </a:rPr>
              <a:t>: Thời vụ gieo trồng là khoảng thời gian để gieo trồng đối với mỗi loại cây trồng.</a:t>
            </a:r>
          </a:p>
          <a:p>
            <a:endParaRPr lang="vi-VN" sz="2400">
              <a:solidFill>
                <a:srgbClr val="FF0000"/>
              </a:solidFill>
            </a:endParaRPr>
          </a:p>
          <a:p>
            <a:r>
              <a:rPr lang="en-US" altLang="vi-VN" sz="2400" b="1">
                <a:solidFill>
                  <a:srgbClr val="FF0000"/>
                </a:solidFill>
              </a:rPr>
              <a:t>3</a:t>
            </a:r>
            <a:r>
              <a:rPr lang="vi-VN" sz="2400" b="1">
                <a:solidFill>
                  <a:srgbClr val="FF0000"/>
                </a:solidFill>
              </a:rPr>
              <a:t>.</a:t>
            </a:r>
            <a:r>
              <a:rPr lang="vi-VN" sz="2400">
                <a:solidFill>
                  <a:srgbClr val="FF0000"/>
                </a:solidFill>
              </a:rPr>
              <a:t> Tác dụng: Gieo trồng đúng thời vụ đảm bảo cho cây trồng sinh trưởng, phát triển tốt cho năng suất cao; tránh được các rủi ro về thời tiết, sâu bệnh.</a:t>
            </a:r>
          </a:p>
          <a:p>
            <a:br>
              <a:rPr lang="vi-VN" sz="2400"/>
            </a:br>
            <a:endParaRPr lang="en-US" sz="2400" b="1">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5117"/>
            <a:ext cx="8229600" cy="1143000"/>
          </a:xfrm>
        </p:spPr>
        <p:txBody>
          <a:bodyPr/>
          <a:lstStyle/>
          <a:p>
            <a:r>
              <a:rPr lang="en-US" sz="3200">
                <a:solidFill>
                  <a:srgbClr val="FF0000"/>
                </a:solidFill>
              </a:rPr>
              <a:t>Các bước gieo trồng:</a:t>
            </a:r>
          </a:p>
        </p:txBody>
      </p:sp>
      <p:sp>
        <p:nvSpPr>
          <p:cNvPr id="3" name="Content Placeholder 2"/>
          <p:cNvSpPr>
            <a:spLocks noGrp="1"/>
          </p:cNvSpPr>
          <p:nvPr>
            <p:ph idx="1"/>
          </p:nvPr>
        </p:nvSpPr>
        <p:spPr>
          <a:xfrm>
            <a:off x="381000" y="838200"/>
            <a:ext cx="8862060" cy="5853430"/>
          </a:xfrm>
        </p:spPr>
        <p:txBody>
          <a:bodyPr>
            <a:normAutofit fontScale="92500"/>
          </a:bodyPr>
          <a:lstStyle/>
          <a:p>
            <a:r>
              <a:rPr lang="en-US" sz="2400" b="1">
                <a:gradFill>
                  <a:gsLst>
                    <a:gs pos="0">
                      <a:srgbClr val="007BD3"/>
                    </a:gs>
                    <a:gs pos="100000">
                      <a:srgbClr val="034373"/>
                    </a:gs>
                  </a:gsLst>
                  <a:lin scaled="0"/>
                </a:gradFill>
              </a:rPr>
              <a:t>+ Bước 1</a:t>
            </a:r>
            <a:r>
              <a:rPr lang="en-US" sz="2400"/>
              <a:t>: Xác định thời vụ, phương tiện, cách thức gieo trồng:</a:t>
            </a:r>
          </a:p>
          <a:p>
            <a:r>
              <a:rPr lang="en-US" sz="2400"/>
              <a:t>Thời vụ gieo trồng phải phù hợp với hạt giống, cây con dự định trồng</a:t>
            </a:r>
          </a:p>
          <a:p>
            <a:pPr marL="0" indent="0">
              <a:buNone/>
            </a:pPr>
            <a:r>
              <a:rPr lang="en-US" sz="2400"/>
              <a:t>•Xác  định  được  phương  tiện, cách thức dự định trồng</a:t>
            </a:r>
          </a:p>
          <a:p>
            <a:pPr marL="0" indent="0">
              <a:buNone/>
            </a:pPr>
            <a:endParaRPr lang="en-US" sz="2400"/>
          </a:p>
          <a:p>
            <a:pPr marL="0" indent="0">
              <a:buNone/>
            </a:pPr>
            <a:r>
              <a:rPr lang="en-US" sz="2400" b="1">
                <a:gradFill>
                  <a:gsLst>
                    <a:gs pos="0">
                      <a:srgbClr val="007BD3"/>
                    </a:gs>
                    <a:gs pos="100000">
                      <a:srgbClr val="034373"/>
                    </a:gs>
                  </a:gsLst>
                  <a:lin scaled="0"/>
                </a:gradFill>
              </a:rPr>
              <a:t>+ Bước 2</a:t>
            </a:r>
            <a:r>
              <a:rPr lang="en-US" sz="2400"/>
              <a:t>: Kiểm tra hạt giống hoặc cây con và đất trồng</a:t>
            </a:r>
          </a:p>
          <a:p>
            <a:pPr marL="0" indent="0">
              <a:buNone/>
            </a:pPr>
            <a:r>
              <a:rPr lang="en-US" sz="2400"/>
              <a:t>•Hạt  giống/cây  con  phải  khoẻ, không  sâu, bênh và hạt đã được ngâm ủ (nếu cần)</a:t>
            </a:r>
          </a:p>
          <a:p>
            <a:pPr marL="0" indent="0">
              <a:buNone/>
            </a:pPr>
            <a:r>
              <a:rPr lang="en-US" sz="2400"/>
              <a:t>•  Đất đủ ẩm, tơi xốp.</a:t>
            </a:r>
          </a:p>
          <a:p>
            <a:pPr marL="0" indent="0">
              <a:buNone/>
            </a:pPr>
            <a:endParaRPr lang="en-US" sz="2400"/>
          </a:p>
          <a:p>
            <a:pPr marL="0" indent="0">
              <a:buNone/>
            </a:pPr>
            <a:r>
              <a:rPr lang="en-US" sz="2400" b="1">
                <a:gradFill>
                  <a:gsLst>
                    <a:gs pos="0">
                      <a:srgbClr val="007BD3"/>
                    </a:gs>
                    <a:gs pos="100000">
                      <a:srgbClr val="034373"/>
                    </a:gs>
                  </a:gsLst>
                  <a:lin scaled="0"/>
                </a:gradFill>
              </a:rPr>
              <a:t>+ Bước 3</a:t>
            </a:r>
            <a:r>
              <a:rPr lang="en-US" sz="2400"/>
              <a:t>: Tiến hành gieo trồng</a:t>
            </a:r>
          </a:p>
          <a:p>
            <a:pPr marL="0" indent="0">
              <a:buNone/>
            </a:pPr>
            <a:endParaRPr lang="en-US" sz="2400"/>
          </a:p>
          <a:p>
            <a:pPr marL="0" indent="0">
              <a:buNone/>
            </a:pPr>
            <a:r>
              <a:rPr lang="en-US" sz="2400"/>
              <a:t>•  Khoảng cách đều nhau</a:t>
            </a:r>
          </a:p>
          <a:p>
            <a:pPr marL="0" indent="0">
              <a:buNone/>
            </a:pPr>
            <a:endParaRPr lang="en-US" sz="2400"/>
          </a:p>
          <a:p>
            <a:pPr marL="0" indent="0">
              <a:buNone/>
            </a:pPr>
            <a:r>
              <a:rPr lang="en-US" sz="2400"/>
              <a:t>Độ sâu khi đặt hạt giống/cây con phải phù hợp với giống cây.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757"/>
            <a:ext cx="8458200"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2400" b="1">
                <a:solidFill>
                  <a:srgbClr val="0000FF"/>
                </a:solidFill>
                <a:latin typeface="Arial" panose="020B0604020202020204" pitchFamily="34" charset="0"/>
                <a:cs typeface="Arial" panose="020B0604020202020204" pitchFamily="34" charset="0"/>
              </a:rPr>
              <a:t>1. Địa phương em có những thời vụ gieo trồng nào?</a:t>
            </a:r>
          </a:p>
          <a:p>
            <a:r>
              <a:rPr lang="vi-VN" sz="2400" b="1">
                <a:solidFill>
                  <a:srgbClr val="0000FF"/>
                </a:solidFill>
                <a:latin typeface="Arial" panose="020B0604020202020204" pitchFamily="34" charset="0"/>
                <a:cs typeface="Arial" panose="020B0604020202020204" pitchFamily="34" charset="0"/>
              </a:rPr>
              <a:t>2. Hãy kể tên một số loại cây trồng được gieo trồng vào thời vụ đó.</a:t>
            </a:r>
          </a:p>
          <a:p>
            <a:r>
              <a:rPr lang="vi-VN" sz="2400" b="1">
                <a:solidFill>
                  <a:srgbClr val="0000FF"/>
                </a:solidFill>
                <a:latin typeface="Arial" panose="020B0604020202020204" pitchFamily="34" charset="0"/>
                <a:cs typeface="Arial" panose="020B0604020202020204" pitchFamily="34" charset="0"/>
              </a:rPr>
              <a:t>3. Em hãy chọn lựa phương thức gieo trồng cho các loại cây sau đây: lúa, mía, ngô, sắn, cam, đỗ (đậu), …</a:t>
            </a:r>
          </a:p>
        </p:txBody>
      </p:sp>
      <p:sp>
        <p:nvSpPr>
          <p:cNvPr id="3" name="Text Box 2"/>
          <p:cNvSpPr txBox="1"/>
          <p:nvPr/>
        </p:nvSpPr>
        <p:spPr>
          <a:xfrm>
            <a:off x="2423795" y="346710"/>
            <a:ext cx="3900805" cy="706755"/>
          </a:xfrm>
          <a:prstGeom prst="rect">
            <a:avLst/>
          </a:prstGeom>
          <a:noFill/>
        </p:spPr>
        <p:txBody>
          <a:bodyPr wrap="square" rtlCol="0">
            <a:spAutoFit/>
          </a:bodyPr>
          <a:lstStyle/>
          <a:p>
            <a:pPr algn="ctr"/>
            <a:r>
              <a:rPr lang="en-US" sz="4000" b="1">
                <a:solidFill>
                  <a:srgbClr val="FF0000"/>
                </a:solidFill>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4007"/>
            <a:ext cx="8458200" cy="1938992"/>
          </a:xfrm>
          <a:prstGeom prst="rect">
            <a:avLst/>
          </a:prstGeom>
        </p:spPr>
        <p:txBody>
          <a:bodyPr wrap="square">
            <a:spAutoFit/>
          </a:bodyPr>
          <a:lstStyle/>
          <a:p>
            <a:r>
              <a:rPr lang="vi-VN" sz="2400" b="1">
                <a:solidFill>
                  <a:srgbClr val="0000FF"/>
                </a:solidFill>
                <a:latin typeface="Arial" panose="020B0604020202020204" pitchFamily="34" charset="0"/>
                <a:cs typeface="Arial" panose="020B0604020202020204" pitchFamily="34" charset="0"/>
              </a:rPr>
              <a:t>1. Địa phương em có những thời vụ gieo trồng nào?</a:t>
            </a:r>
          </a:p>
          <a:p>
            <a:r>
              <a:rPr lang="vi-VN" sz="2400" b="1">
                <a:solidFill>
                  <a:srgbClr val="0000FF"/>
                </a:solidFill>
                <a:latin typeface="Arial" panose="020B0604020202020204" pitchFamily="34" charset="0"/>
                <a:cs typeface="Arial" panose="020B0604020202020204" pitchFamily="34" charset="0"/>
              </a:rPr>
              <a:t>2. Hãy kể tên một số loại cây trồng được gieo trồng vào thời vụ đó.</a:t>
            </a:r>
          </a:p>
          <a:p>
            <a:r>
              <a:rPr lang="vi-VN" sz="2400" b="1">
                <a:solidFill>
                  <a:srgbClr val="0000FF"/>
                </a:solidFill>
                <a:latin typeface="Arial" panose="020B0604020202020204" pitchFamily="34" charset="0"/>
                <a:cs typeface="Arial" panose="020B0604020202020204" pitchFamily="34" charset="0"/>
              </a:rPr>
              <a:t>3. Em hãy chọn lựa phương thức gieo trồng cho các loại cây sau đây: lúa, mía, ngô, sắn, cam, đỗ (đậu), …</a:t>
            </a:r>
          </a:p>
        </p:txBody>
      </p:sp>
      <p:sp>
        <p:nvSpPr>
          <p:cNvPr id="3" name="Rectangle 2"/>
          <p:cNvSpPr/>
          <p:nvPr/>
        </p:nvSpPr>
        <p:spPr>
          <a:xfrm>
            <a:off x="304800" y="2262999"/>
            <a:ext cx="8229600" cy="3416320"/>
          </a:xfrm>
          <a:prstGeom prst="rect">
            <a:avLst/>
          </a:prstGeom>
        </p:spPr>
        <p:txBody>
          <a:bodyPr wrap="square">
            <a:spAutoFit/>
          </a:bodyPr>
          <a:lstStyle/>
          <a:p>
            <a:r>
              <a:rPr lang="vi-VN" sz="2400">
                <a:solidFill>
                  <a:srgbClr val="FF0000"/>
                </a:solidFill>
              </a:rPr>
              <a:t>1. Ở địa phương em có 3 vụ gieo trồng là: </a:t>
            </a:r>
          </a:p>
          <a:p>
            <a:r>
              <a:rPr lang="vi-VN" sz="2400">
                <a:solidFill>
                  <a:srgbClr val="FF0000"/>
                </a:solidFill>
              </a:rPr>
              <a:t>   + Vụ xuân hè;</a:t>
            </a:r>
          </a:p>
          <a:p>
            <a:r>
              <a:rPr lang="vi-VN" sz="2400">
                <a:solidFill>
                  <a:srgbClr val="FF0000"/>
                </a:solidFill>
              </a:rPr>
              <a:t>   + Vụ hè thu;</a:t>
            </a:r>
          </a:p>
          <a:p>
            <a:r>
              <a:rPr lang="vi-VN" sz="2400">
                <a:solidFill>
                  <a:srgbClr val="FF0000"/>
                </a:solidFill>
              </a:rPr>
              <a:t>   + Vụ đông xuân</a:t>
            </a:r>
          </a:p>
          <a:p>
            <a:r>
              <a:rPr lang="vi-VN" sz="2400">
                <a:solidFill>
                  <a:srgbClr val="FF0000"/>
                </a:solidFill>
              </a:rPr>
              <a:t>2. Một số loại cây trồng được gieo trồng vào thời vụ đó là:</a:t>
            </a:r>
          </a:p>
          <a:p>
            <a:r>
              <a:rPr lang="vi-VN" sz="2400">
                <a:solidFill>
                  <a:srgbClr val="FF0000"/>
                </a:solidFill>
              </a:rPr>
              <a:t>   + Vụ xuân hè: lúa, ngô, cây cà chua, dưa chuột, bầu mướp, …</a:t>
            </a:r>
          </a:p>
          <a:p>
            <a:r>
              <a:rPr lang="vi-VN" sz="2400">
                <a:solidFill>
                  <a:srgbClr val="FF0000"/>
                </a:solidFill>
              </a:rPr>
              <a:t>   + Vụ hè thu: cây ổi, cây vải, lúa, ngô, cà rốt</a:t>
            </a:r>
          </a:p>
          <a:p>
            <a:r>
              <a:rPr lang="vi-VN" sz="2400">
                <a:solidFill>
                  <a:srgbClr val="FF0000"/>
                </a:solidFill>
              </a:rPr>
              <a:t>   + Vụ đông xuân: ngô, khoai, su hào, súp lơ, cải bắp,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0000"/>
                </a:solidFill>
              </a:rPr>
              <a:t>4.CHĂM SÓC</a:t>
            </a:r>
          </a:p>
        </p:txBody>
      </p:sp>
      <p:sp>
        <p:nvSpPr>
          <p:cNvPr id="3" name="Content Placeholder 2"/>
          <p:cNvSpPr>
            <a:spLocks noGrp="1"/>
          </p:cNvSpPr>
          <p:nvPr>
            <p:ph sz="half" idx="1"/>
          </p:nvPr>
        </p:nvSpPr>
        <p:spPr>
          <a:xfrm>
            <a:off x="228600" y="1295400"/>
            <a:ext cx="4038600" cy="2162810"/>
          </a:xfrm>
        </p:spPr>
        <p:txBody>
          <a:bodyPr>
            <a:normAutofit lnSpcReduction="10000"/>
          </a:bodyPr>
          <a:lstStyle/>
          <a:p>
            <a:r>
              <a:rPr lang="en-US">
                <a:gradFill>
                  <a:gsLst>
                    <a:gs pos="0">
                      <a:srgbClr val="007BD3"/>
                    </a:gs>
                    <a:gs pos="100000">
                      <a:srgbClr val="034373"/>
                    </a:gs>
                  </a:gsLst>
                  <a:lin scaled="0"/>
                </a:gradFill>
              </a:rPr>
              <a:t>So sánh sự phát triển của 2 cây trồng trong hình 3.6.Nguyên nhân tạo nên sự khác biệt là gì?</a:t>
            </a:r>
          </a:p>
        </p:txBody>
      </p:sp>
      <p:pic>
        <p:nvPicPr>
          <p:cNvPr id="4" name="Content Placeholder 3" descr="cau-hoi-8-trang-18-cong-nghe-lop-7-chan-troi"/>
          <p:cNvPicPr>
            <a:picLocks noGrp="1" noChangeAspect="1"/>
          </p:cNvPicPr>
          <p:nvPr>
            <p:ph sz="half" idx="2"/>
          </p:nvPr>
        </p:nvPicPr>
        <p:blipFill>
          <a:blip r:embed="rId2"/>
          <a:stretch>
            <a:fillRect/>
          </a:stretch>
        </p:blipFill>
        <p:spPr>
          <a:xfrm>
            <a:off x="4495800" y="1122680"/>
            <a:ext cx="4424045" cy="2068195"/>
          </a:xfrm>
          <a:prstGeom prst="rect">
            <a:avLst/>
          </a:prstGeom>
        </p:spPr>
      </p:pic>
      <p:sp>
        <p:nvSpPr>
          <p:cNvPr id="100" name="Text Box 99"/>
          <p:cNvSpPr txBox="1"/>
          <p:nvPr/>
        </p:nvSpPr>
        <p:spPr>
          <a:xfrm>
            <a:off x="342265" y="3886200"/>
            <a:ext cx="8343900" cy="1568450"/>
          </a:xfrm>
          <a:prstGeom prst="rect">
            <a:avLst/>
          </a:prstGeom>
          <a:noFill/>
          <a:ln w="9525">
            <a:noFill/>
          </a:ln>
        </p:spPr>
        <p:txBody>
          <a:bodyPr wrap="square">
            <a:spAutoFit/>
          </a:bodyPr>
          <a:lstStyle/>
          <a:p>
            <a:pPr indent="0"/>
            <a:r>
              <a:rPr lang="en-US" sz="2400" b="0">
                <a:latin typeface="Times New Roman" panose="02020603050405020304" pitchFamily="18" charset="0"/>
              </a:rPr>
              <a:t> Cùng một giống cây nhưng có những cây có khả năng phát triển tốt, có cây có sức sống kém. Vì vậy khi trồng cây phải lựa chọn giống cây con khoẻ mạnh như nhau để đối chiếu với việc chăm sóc, nếu không kết quả có khi không như mong muốn.</a:t>
            </a:r>
            <a:endParaRPr 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9130665" cy="829945"/>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Chăm sóc cây trồng nhằm mục đích gì?Có những công việc chăm sóc nào?</a:t>
            </a:r>
          </a:p>
        </p:txBody>
      </p:sp>
      <p:pic>
        <p:nvPicPr>
          <p:cNvPr id="1026" name="Picture 2" descr="C:\Users\USER\Desktop\screenshot-2022-06-28-1541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95" y="1981200"/>
            <a:ext cx="6960235" cy="470281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52400" y="838200"/>
            <a:ext cx="878586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Mục đích: nuôi dưỡng, bảo vệ, phòng trừ các yếu tố gây hại cho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 y="457200"/>
            <a:ext cx="8615045" cy="1143000"/>
          </a:xfrm>
        </p:spPr>
        <p:txBody>
          <a:bodyPr>
            <a:normAutofit fontScale="90000"/>
          </a:bodyPr>
          <a:lstStyle/>
          <a:p>
            <a:pPr algn="l"/>
            <a:r>
              <a:rPr lang="en-US" sz="3110" b="1">
                <a:solidFill>
                  <a:srgbClr val="FF0000"/>
                </a:solidFill>
              </a:rPr>
              <a:t>1. Vì sao cần phải tỉa dặm cây sau một thời gian gieo trồng?</a:t>
            </a:r>
            <a:br>
              <a:rPr lang="en-US" sz="3110" b="1">
                <a:solidFill>
                  <a:srgbClr val="FF0000"/>
                </a:solidFill>
              </a:rPr>
            </a:br>
            <a:r>
              <a:rPr lang="en-US" sz="3110" b="1">
                <a:solidFill>
                  <a:srgbClr val="FF0000"/>
                </a:solidFill>
              </a:rPr>
              <a:t>2. Phân bón dùng để bón thúc thường có đặc điểm gì?</a:t>
            </a:r>
          </a:p>
        </p:txBody>
      </p:sp>
      <p:sp>
        <p:nvSpPr>
          <p:cNvPr id="3" name="Content Placeholder 2"/>
          <p:cNvSpPr>
            <a:spLocks noGrp="1"/>
          </p:cNvSpPr>
          <p:nvPr>
            <p:ph idx="1"/>
          </p:nvPr>
        </p:nvSpPr>
        <p:spPr>
          <a:xfrm>
            <a:off x="304800" y="1828800"/>
            <a:ext cx="8229600" cy="4525963"/>
          </a:xfrm>
        </p:spPr>
        <p:txBody>
          <a:bodyPr/>
          <a:lstStyle/>
          <a:p>
            <a:r>
              <a:rPr lang="en-US" b="1">
                <a:gradFill>
                  <a:gsLst>
                    <a:gs pos="0">
                      <a:srgbClr val="7B32B2"/>
                    </a:gs>
                    <a:gs pos="100000">
                      <a:srgbClr val="401A5D"/>
                    </a:gs>
                  </a:gsLst>
                  <a:lin scaled="0"/>
                </a:gradFill>
              </a:rPr>
              <a:t>Trả lời:</a:t>
            </a:r>
          </a:p>
          <a:p>
            <a:pPr marL="0" indent="0">
              <a:buNone/>
            </a:pPr>
            <a:r>
              <a:rPr lang="en-US" b="1">
                <a:solidFill>
                  <a:srgbClr val="0070C0"/>
                </a:solidFill>
              </a:rPr>
              <a:t>1.Hạt không mọc, cây bị sâu bệnh,cây mọc quá dày --&gt; đảm bảo mật độ, khoảng cách để cây phát triển tốt</a:t>
            </a:r>
          </a:p>
          <a:p>
            <a:pPr marL="0" indent="0">
              <a:buNone/>
            </a:pPr>
            <a:r>
              <a:rPr lang="en-US" b="1">
                <a:solidFill>
                  <a:srgbClr val="0070C0"/>
                </a:solidFill>
              </a:rPr>
              <a:t>2. Dễ hòa tan, giàu dinh dưỡng --&gt;giúp cây hấp thu chất dinh dưỡng dễ dàng, nhanh chóng.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200" y="0"/>
            <a:ext cx="4419600" cy="5334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400" b="1">
                <a:solidFill>
                  <a:srgbClr val="0000FF"/>
                </a:solidFill>
                <a:latin typeface="Arial" panose="020B0604020202020204" pitchFamily="34" charset="0"/>
                <a:cs typeface="Arial" panose="020B0604020202020204" pitchFamily="34" charset="0"/>
              </a:rPr>
            </a:br>
            <a:r>
              <a:rPr lang="en-US" sz="2400" b="1">
                <a:solidFill>
                  <a:srgbClr val="0000FF"/>
                </a:solidFill>
                <a:latin typeface="Arial" panose="020B0604020202020204" pitchFamily="34" charset="0"/>
                <a:cs typeface="Arial" panose="020B0604020202020204" pitchFamily="34" charset="0"/>
              </a:rPr>
              <a:t>Bạn An rất muốn trồng rau để tạo ra nguồn rau sạch cho gia đình.Nhưng bạn chưa biết bắt đầu từ đâu,cần chuẩn bị những gì.Em có thể giúp bạn An không?</a:t>
            </a:r>
          </a:p>
        </p:txBody>
      </p:sp>
      <p:pic>
        <p:nvPicPr>
          <p:cNvPr id="2" name="Content Placeholder 1" descr="trong cay"/>
          <p:cNvPicPr>
            <a:picLocks noGrp="1" noChangeAspect="1"/>
          </p:cNvPicPr>
          <p:nvPr>
            <p:ph idx="1"/>
          </p:nvPr>
        </p:nvPicPr>
        <p:blipFill>
          <a:blip r:embed="rId2"/>
          <a:stretch>
            <a:fillRect/>
          </a:stretch>
        </p:blipFill>
        <p:spPr>
          <a:xfrm>
            <a:off x="5334000" y="218440"/>
            <a:ext cx="3319780" cy="2660015"/>
          </a:xfrm>
          <a:prstGeom prst="rect">
            <a:avLst/>
          </a:prstGeom>
        </p:spPr>
      </p:pic>
      <p:sp>
        <p:nvSpPr>
          <p:cNvPr id="6" name="Rectangle 1"/>
          <p:cNvSpPr/>
          <p:nvPr/>
        </p:nvSpPr>
        <p:spPr>
          <a:xfrm>
            <a:off x="4486275" y="3962400"/>
            <a:ext cx="4611370" cy="2245360"/>
          </a:xfrm>
          <a:prstGeom prst="rect">
            <a:avLst/>
          </a:prstGeom>
        </p:spPr>
        <p:txBody>
          <a:bodyPr wrap="square">
            <a:spAutoFit/>
          </a:bodyPr>
          <a:lstStyle/>
          <a:p>
            <a:r>
              <a:rPr lang="vi-VN" sz="2000">
                <a:solidFill>
                  <a:srgbClr val="FF0000"/>
                </a:solidFill>
                <a:latin typeface="Arial" panose="020B0604020202020204" pitchFamily="34" charset="0"/>
                <a:cs typeface="Arial" panose="020B0604020202020204" pitchFamily="34" charset="0"/>
              </a:rPr>
              <a:t>   +</a:t>
            </a:r>
            <a:r>
              <a:rPr lang="en-US" altLang="vi-VN" sz="2000">
                <a:solidFill>
                  <a:srgbClr val="FF0000"/>
                </a:solidFill>
                <a:latin typeface="Arial" panose="020B0604020202020204" pitchFamily="34" charset="0"/>
                <a:cs typeface="Arial" panose="020B0604020202020204" pitchFamily="34" charset="0"/>
              </a:rPr>
              <a:t>Chuẩn bị đất trồng, xẻng, cuốc, máy cày,phân bón</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a:t>
            </a:r>
            <a:r>
              <a:rPr lang="en-US" altLang="vi-VN" sz="2000">
                <a:solidFill>
                  <a:srgbClr val="FF0000"/>
                </a:solidFill>
                <a:latin typeface="Arial" panose="020B0604020202020204" pitchFamily="34" charset="0"/>
                <a:cs typeface="Arial" panose="020B0604020202020204" pitchFamily="34" charset="0"/>
              </a:rPr>
              <a:t>Chuẩn bị giống cây trồng</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a:t>
            </a:r>
            <a:r>
              <a:rPr lang="en-US" altLang="vi-VN" sz="2000">
                <a:solidFill>
                  <a:srgbClr val="FF0000"/>
                </a:solidFill>
                <a:latin typeface="Arial" panose="020B0604020202020204" pitchFamily="34" charset="0"/>
                <a:cs typeface="Arial" panose="020B0604020202020204" pitchFamily="34" charset="0"/>
              </a:rPr>
              <a:t>Gieo trồng</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a:t>
            </a:r>
            <a:r>
              <a:rPr lang="en-US" altLang="vi-VN" sz="2000">
                <a:solidFill>
                  <a:srgbClr val="FF0000"/>
                </a:solidFill>
                <a:latin typeface="Arial" panose="020B0604020202020204" pitchFamily="34" charset="0"/>
                <a:cs typeface="Arial" panose="020B0604020202020204" pitchFamily="34" charset="0"/>
              </a:rPr>
              <a:t>Chăm sóc cây</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Th</a:t>
            </a:r>
            <a:r>
              <a:rPr lang="en-US" altLang="vi-VN" sz="2000">
                <a:solidFill>
                  <a:srgbClr val="FF0000"/>
                </a:solidFill>
                <a:latin typeface="Arial" panose="020B0604020202020204" pitchFamily="34" charset="0"/>
                <a:cs typeface="Arial" panose="020B0604020202020204" pitchFamily="34" charset="0"/>
              </a:rPr>
              <a:t>u hoạch</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down)">
                                      <p:cBhvr>
                                        <p:cTn id="21" dur="500"/>
                                        <p:tgtEl>
                                          <p:spTgt spid="6">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7"/>
            <a:ext cx="8229600" cy="1143000"/>
          </a:xfrm>
        </p:spPr>
        <p:txBody>
          <a:bodyPr>
            <a:normAutofit fontScale="90000"/>
          </a:bodyPr>
          <a:lstStyle/>
          <a:p>
            <a:pPr algn="l"/>
            <a:r>
              <a:rPr lang="en-US" sz="3600" b="1">
                <a:solidFill>
                  <a:srgbClr val="FF0000"/>
                </a:solidFill>
              </a:rPr>
              <a:t>5.Thu hoạch:đảm bảo thu được số lượng và chất lượng sản phẩm trồng trọt đạt tiêu chuẩn.</a:t>
            </a:r>
          </a:p>
        </p:txBody>
      </p:sp>
      <p:sp>
        <p:nvSpPr>
          <p:cNvPr id="3" name="Content Placeholder 2"/>
          <p:cNvSpPr>
            <a:spLocks noGrp="1"/>
          </p:cNvSpPr>
          <p:nvPr>
            <p:ph sz="half" idx="1"/>
          </p:nvPr>
        </p:nvSpPr>
        <p:spPr>
          <a:xfrm>
            <a:off x="-76200" y="1066800"/>
            <a:ext cx="9354185" cy="830580"/>
          </a:xfrm>
        </p:spPr>
        <p:style>
          <a:lnRef idx="2">
            <a:schemeClr val="accent6"/>
          </a:lnRef>
          <a:fillRef idx="1">
            <a:schemeClr val="lt1"/>
          </a:fillRef>
          <a:effectRef idx="0">
            <a:schemeClr val="accent6"/>
          </a:effectRef>
          <a:fontRef idx="minor">
            <a:schemeClr val="dk1"/>
          </a:fontRef>
        </p:style>
        <p:txBody>
          <a:bodyPr>
            <a:normAutofit fontScale="90000" lnSpcReduction="10000"/>
          </a:bodyPr>
          <a:lstStyle/>
          <a:p>
            <a:r>
              <a:rPr lang="en-US"/>
              <a:t> Quan  sát  Hình  3.7  và trả lời  yêu  cầu:  Nêu phương pháp thu hoạch tương ứng với mỗi hình?</a:t>
            </a:r>
          </a:p>
          <a:p>
            <a:endParaRPr lang="en-US"/>
          </a:p>
        </p:txBody>
      </p:sp>
      <p:pic>
        <p:nvPicPr>
          <p:cNvPr id="127" name="Picture 3"/>
          <p:cNvPicPr>
            <a:picLocks noGrp="1" noChangeAspect="1"/>
          </p:cNvPicPr>
          <p:nvPr>
            <p:ph sz="half" idx="2"/>
          </p:nvPr>
        </p:nvPicPr>
        <p:blipFill>
          <a:blip r:embed="rId2"/>
          <a:stretch>
            <a:fillRect/>
          </a:stretch>
        </p:blipFill>
        <p:spPr>
          <a:xfrm>
            <a:off x="387350" y="1828800"/>
            <a:ext cx="8065135" cy="2637155"/>
          </a:xfrm>
          <a:prstGeom prst="rect">
            <a:avLst/>
          </a:prstGeom>
          <a:noFill/>
          <a:ln w="9525">
            <a:noFill/>
          </a:ln>
        </p:spPr>
      </p:pic>
      <p:sp>
        <p:nvSpPr>
          <p:cNvPr id="4" name="Rounded Rectangle 3"/>
          <p:cNvSpPr/>
          <p:nvPr/>
        </p:nvSpPr>
        <p:spPr>
          <a:xfrm>
            <a:off x="-76835" y="4572000"/>
            <a:ext cx="9312910" cy="1981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a:solidFill>
                  <a:srgbClr val="FF0000"/>
                </a:solidFill>
              </a:rPr>
              <a:t>Khi thu hoạch cần đảm bảo những yêu cầu gì?</a:t>
            </a:r>
          </a:p>
          <a:p>
            <a:pPr algn="ctr"/>
            <a:r>
              <a:rPr lang="en-US" sz="2000" b="1">
                <a:solidFill>
                  <a:srgbClr val="0070C0"/>
                </a:solidFill>
              </a:rPr>
              <a:t>-Đảm bảo thu được số lượng và chất lượng sản phẩm trồng trọt đạt tiêu chuẩn.</a:t>
            </a:r>
          </a:p>
          <a:p>
            <a:pPr algn="ctr"/>
            <a:r>
              <a:rPr lang="en-US" sz="2000" b="1">
                <a:solidFill>
                  <a:srgbClr val="0070C0"/>
                </a:solidFill>
              </a:rPr>
              <a:t>-Nên thu hoạch vào những lúc thời tiết mát mẻ, không nắng gắt, không mưa.</a:t>
            </a:r>
          </a:p>
          <a:p>
            <a:pPr algn="ctr"/>
            <a:endParaRPr lang="en-US" sz="2000" b="1">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883"/>
            <a:ext cx="8229600" cy="1143000"/>
          </a:xfrm>
        </p:spPr>
        <p:txBody>
          <a:bodyPr>
            <a:normAutofit fontScale="90000"/>
          </a:bodyPr>
          <a:lstStyle/>
          <a:p>
            <a:pPr algn="l"/>
            <a:r>
              <a:rPr lang="en-US" sz="3110" b="1">
                <a:solidFill>
                  <a:srgbClr val="0070C0"/>
                </a:solidFill>
              </a:rPr>
              <a:t>Những loại cây trồng khác nhau sẽ có phương pháp thu hoạch khác nhau, em hãy hoàn thành bài tập sau đây để tìm hiểu việc ứng dụng các phương pháp thu hoạch</a:t>
            </a:r>
          </a:p>
        </p:txBody>
      </p:sp>
      <p:sp>
        <p:nvSpPr>
          <p:cNvPr id="3" name="Content Placeholder 2"/>
          <p:cNvSpPr>
            <a:spLocks noGrp="1"/>
          </p:cNvSpPr>
          <p:nvPr>
            <p:ph sz="half" idx="1"/>
          </p:nvPr>
        </p:nvSpPr>
        <p:spPr>
          <a:xfrm>
            <a:off x="304800" y="1981200"/>
            <a:ext cx="4038600" cy="4525963"/>
          </a:xfrm>
        </p:spPr>
        <p:txBody>
          <a:bodyPr/>
          <a:lstStyle/>
          <a:p>
            <a:pPr marL="0" indent="0">
              <a:buNone/>
            </a:pPr>
            <a:r>
              <a:rPr lang="en-US"/>
              <a:t>1. Lúa, hoa, rau muống</a:t>
            </a:r>
          </a:p>
          <a:p>
            <a:pPr marL="0" indent="0">
              <a:buNone/>
            </a:pPr>
            <a:r>
              <a:rPr lang="en-US"/>
              <a:t>2. Cam, quýt, xoài, dưa</a:t>
            </a:r>
          </a:p>
          <a:p>
            <a:pPr marL="0" indent="0">
              <a:buNone/>
            </a:pPr>
            <a:r>
              <a:rPr lang="en-US"/>
              <a:t>3. Khoai mì, khoai lang</a:t>
            </a:r>
          </a:p>
        </p:txBody>
      </p:sp>
      <p:sp>
        <p:nvSpPr>
          <p:cNvPr id="4" name="Content Placeholder 3"/>
          <p:cNvSpPr>
            <a:spLocks noGrp="1"/>
          </p:cNvSpPr>
          <p:nvPr>
            <p:ph sz="half" idx="2"/>
          </p:nvPr>
        </p:nvSpPr>
        <p:spPr>
          <a:xfrm>
            <a:off x="4648200" y="1828800"/>
            <a:ext cx="4038600" cy="4525963"/>
          </a:xfrm>
        </p:spPr>
        <p:txBody>
          <a:bodyPr/>
          <a:lstStyle/>
          <a:p>
            <a:r>
              <a:rPr lang="en-US"/>
              <a:t>a. Phương pháp hái</a:t>
            </a:r>
          </a:p>
          <a:p>
            <a:r>
              <a:rPr lang="en-US"/>
              <a:t>b. Phương pháp nhổ, đào</a:t>
            </a:r>
          </a:p>
          <a:p>
            <a:r>
              <a:rPr lang="en-US"/>
              <a:t>c. Phương pháp cắt</a:t>
            </a:r>
          </a:p>
        </p:txBody>
      </p:sp>
      <p:sp>
        <p:nvSpPr>
          <p:cNvPr id="5" name="Rounded Rectangle 4"/>
          <p:cNvSpPr/>
          <p:nvPr/>
        </p:nvSpPr>
        <p:spPr>
          <a:xfrm>
            <a:off x="456565" y="3581400"/>
            <a:ext cx="3561715" cy="51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rPr>
              <a:t>1c, 2a, 3b</a:t>
            </a:r>
          </a:p>
        </p:txBody>
      </p:sp>
      <p:sp>
        <p:nvSpPr>
          <p:cNvPr id="6" name="Rectangles 5"/>
          <p:cNvSpPr/>
          <p:nvPr/>
        </p:nvSpPr>
        <p:spPr>
          <a:xfrm>
            <a:off x="304165" y="4495800"/>
            <a:ext cx="8535035" cy="2057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400" b="1">
                <a:solidFill>
                  <a:srgbClr val="FF0000"/>
                </a:solidFill>
              </a:rPr>
              <a:t>Do vị trí hình thành sản phẩm của mỗi loại cây trồng khác nhau nên ta có phương pháp thu hoạch khác nhau.</a:t>
            </a:r>
          </a:p>
          <a:p>
            <a:pPr algn="l"/>
            <a:r>
              <a:rPr lang="en-US" sz="2400" b="1" i="1">
                <a:gradFill>
                  <a:gsLst>
                    <a:gs pos="0">
                      <a:srgbClr val="012D86"/>
                    </a:gs>
                    <a:gs pos="100000">
                      <a:srgbClr val="0E2557"/>
                    </a:gs>
                  </a:gsLst>
                  <a:lin scaled="0"/>
                </a:gradFill>
              </a:rPr>
              <a:t>+ Củ --&gt; dưới đất</a:t>
            </a:r>
          </a:p>
          <a:p>
            <a:pPr algn="l"/>
            <a:r>
              <a:rPr lang="en-US" sz="2400" b="1" i="1">
                <a:gradFill>
                  <a:gsLst>
                    <a:gs pos="0">
                      <a:srgbClr val="012D86"/>
                    </a:gs>
                    <a:gs pos="100000">
                      <a:srgbClr val="0E2557"/>
                    </a:gs>
                  </a:gsLst>
                  <a:lin scaled="0"/>
                </a:gradFill>
              </a:rPr>
              <a:t>+ Trái --&gt; cuống dài, ngắn, dạng chùm hay riêng biệt</a:t>
            </a:r>
          </a:p>
          <a:p>
            <a:pPr algn="l"/>
            <a:r>
              <a:rPr lang="en-US" sz="2400" b="1" i="1">
                <a:gradFill>
                  <a:gsLst>
                    <a:gs pos="0">
                      <a:srgbClr val="012D86"/>
                    </a:gs>
                    <a:gs pos="100000">
                      <a:srgbClr val="0E2557"/>
                    </a:gs>
                  </a:gsLst>
                  <a:lin scaled="0"/>
                </a:gradFill>
              </a:rPr>
              <a:t>+ Hoa, lá, hạt --&gt; cần dùng các bộ phận trên cây khác nhau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83"/>
            <a:ext cx="8229600" cy="1143000"/>
          </a:xfrm>
        </p:spPr>
        <p:txBody>
          <a:bodyPr>
            <a:normAutofit fontScale="90000"/>
          </a:bodyPr>
          <a:lstStyle/>
          <a:p>
            <a:pPr algn="l"/>
            <a:r>
              <a:rPr lang="en-US" sz="3555" b="1">
                <a:solidFill>
                  <a:srgbClr val="FF0000"/>
                </a:solidFill>
              </a:rPr>
              <a:t>Quy trình thu hoạch nông sản được thực hiện theo những bước cơ bản nào?</a:t>
            </a:r>
          </a:p>
        </p:txBody>
      </p:sp>
      <p:sp>
        <p:nvSpPr>
          <p:cNvPr id="3" name="Content Placeholder 2"/>
          <p:cNvSpPr>
            <a:spLocks noGrp="1"/>
          </p:cNvSpPr>
          <p:nvPr>
            <p:ph sz="half" idx="1"/>
          </p:nvPr>
        </p:nvSpPr>
        <p:spPr>
          <a:xfrm>
            <a:off x="457200" y="1600200"/>
            <a:ext cx="7706995" cy="4526280"/>
          </a:xfrm>
        </p:spPr>
        <p:txBody>
          <a:bodyPr/>
          <a:lstStyle/>
          <a:p>
            <a:pPr marL="0" indent="0">
              <a:buNone/>
            </a:pPr>
            <a:r>
              <a:rPr lang="en-US"/>
              <a:t>+ Bước 1: Kiểm tra sản phẩm cây trồng: cây trồng đạt kích thước, độ chín, độ tuổi,… tuỳ từng loại cây trồng.</a:t>
            </a:r>
          </a:p>
          <a:p>
            <a:pPr marL="0" indent="0">
              <a:buNone/>
            </a:pPr>
            <a:r>
              <a:rPr lang="en-US"/>
              <a:t>+  Bước  2:  Tiến  hành  thu  hoạch: đúng thời điểm, nhanh, hạn chế rơi vãi.</a:t>
            </a:r>
          </a:p>
          <a:p>
            <a:pPr marL="0" indent="0">
              <a:buNone/>
            </a:pPr>
            <a:r>
              <a:rPr lang="en-US"/>
              <a:t>*</a:t>
            </a:r>
            <a:r>
              <a:rPr lang="en-US" b="1" i="1"/>
              <a:t>Do đặc điểm cho sản phẩm của từng loại cây trồng và nhu cầu lấy sản mà có cách thu hoạch phù hợp.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78925" cy="1143000"/>
          </a:xfrm>
        </p:spPr>
        <p:txBody>
          <a:bodyPr>
            <a:normAutofit fontScale="90000"/>
          </a:bodyPr>
          <a:lstStyle/>
          <a:p>
            <a:pPr algn="l"/>
            <a:r>
              <a:rPr lang="en-US" sz="3555">
                <a:solidFill>
                  <a:srgbClr val="FF0000"/>
                </a:solidFill>
              </a:rPr>
              <a:t>Hãy ghép các công việc a,b,c,d ở hình 3.8 cho phù hợp các các chú thích:</a:t>
            </a:r>
          </a:p>
        </p:txBody>
      </p:sp>
      <p:sp>
        <p:nvSpPr>
          <p:cNvPr id="4" name="Content Placeholder 3"/>
          <p:cNvSpPr>
            <a:spLocks noGrp="1"/>
          </p:cNvSpPr>
          <p:nvPr>
            <p:ph sz="half" idx="2"/>
          </p:nvPr>
        </p:nvSpPr>
        <p:spPr>
          <a:xfrm>
            <a:off x="5257800" y="1905000"/>
            <a:ext cx="4038600" cy="2929255"/>
          </a:xfrm>
        </p:spPr>
        <p:txBody>
          <a:bodyPr/>
          <a:lstStyle/>
          <a:p>
            <a:r>
              <a:rPr lang="en-US"/>
              <a:t>1. cày đất</a:t>
            </a:r>
          </a:p>
          <a:p>
            <a:r>
              <a:rPr lang="en-US"/>
              <a:t>2. vệ sinh đồng ruộng</a:t>
            </a:r>
          </a:p>
          <a:p>
            <a:r>
              <a:rPr lang="en-US"/>
              <a:t>3. lên luống</a:t>
            </a:r>
          </a:p>
          <a:p>
            <a:r>
              <a:rPr lang="en-US"/>
              <a:t>4. bón lót phân</a:t>
            </a:r>
          </a:p>
          <a:p>
            <a:endParaRPr lang="en-US"/>
          </a:p>
        </p:txBody>
      </p:sp>
      <p:pic>
        <p:nvPicPr>
          <p:cNvPr id="128" name="Picture 4"/>
          <p:cNvPicPr>
            <a:picLocks noGrp="1" noChangeAspect="1"/>
          </p:cNvPicPr>
          <p:nvPr>
            <p:ph sz="half" idx="1"/>
          </p:nvPr>
        </p:nvPicPr>
        <p:blipFill>
          <a:blip r:embed="rId2"/>
          <a:stretch>
            <a:fillRect/>
          </a:stretch>
        </p:blipFill>
        <p:spPr>
          <a:xfrm>
            <a:off x="152400" y="1524000"/>
            <a:ext cx="4823460" cy="422275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a:solidFill>
                  <a:srgbClr val="FF0000"/>
                </a:solidFill>
                <a:latin typeface="Arial" panose="020B0604020202020204" pitchFamily="34" charset="0"/>
                <a:cs typeface="Arial" panose="020B0604020202020204" pitchFamily="34" charset="0"/>
              </a:rPr>
              <a:t>LUYỆN TẬP</a:t>
            </a:r>
          </a:p>
        </p:txBody>
      </p:sp>
      <p:sp>
        <p:nvSpPr>
          <p:cNvPr id="3" name="Rectangle 2"/>
          <p:cNvSpPr/>
          <p:nvPr/>
        </p:nvSpPr>
        <p:spPr>
          <a:xfrm>
            <a:off x="228600" y="685800"/>
            <a:ext cx="8534400" cy="1569660"/>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1. Hãy kể tên một số loại cây trồng được gieo trồng vào các thời vụ đó.</a:t>
            </a:r>
          </a:p>
          <a:p>
            <a:r>
              <a:rPr lang="en-US" sz="2400" b="1">
                <a:solidFill>
                  <a:srgbClr val="0000FF"/>
                </a:solidFill>
                <a:latin typeface="Arial" panose="020B0604020202020204" pitchFamily="34" charset="0"/>
                <a:cs typeface="Arial" panose="020B0604020202020204" pitchFamily="34" charset="0"/>
              </a:rPr>
              <a:t>2. Em hãy chọn lựa phương thức gieo trồng cho các loại cây sau đây: lúa, mía, ngô, sắn, cam, đỗ (đậu), …</a:t>
            </a:r>
          </a:p>
        </p:txBody>
      </p:sp>
      <p:sp>
        <p:nvSpPr>
          <p:cNvPr id="4" name="Rectangle 3"/>
          <p:cNvSpPr/>
          <p:nvPr/>
        </p:nvSpPr>
        <p:spPr>
          <a:xfrm>
            <a:off x="419100" y="2247244"/>
            <a:ext cx="8153400" cy="3323987"/>
          </a:xfrm>
          <a:prstGeom prst="rect">
            <a:avLst/>
          </a:prstGeom>
        </p:spPr>
        <p:txBody>
          <a:bodyPr wrap="square">
            <a:spAutoFit/>
          </a:bodyPr>
          <a:lstStyle/>
          <a:p>
            <a:r>
              <a:rPr lang="vi-VN" sz="2400">
                <a:solidFill>
                  <a:srgbClr val="FF0000"/>
                </a:solidFill>
              </a:rPr>
              <a:t>1. Một số loại cây trồng được gieo trồng vào thời vụ đó là:</a:t>
            </a:r>
          </a:p>
          <a:p>
            <a:r>
              <a:rPr lang="vi-VN" sz="2400">
                <a:solidFill>
                  <a:srgbClr val="FF0000"/>
                </a:solidFill>
              </a:rPr>
              <a:t>   + Vụ xuân hè: lúa, ngô, cây cà chua, dưa chuột, bầu mướp, …</a:t>
            </a:r>
          </a:p>
          <a:p>
            <a:r>
              <a:rPr lang="vi-VN" sz="2400">
                <a:solidFill>
                  <a:srgbClr val="FF0000"/>
                </a:solidFill>
              </a:rPr>
              <a:t>   + Vụ hè thu: cây ổi, cây vải, lúa, ngô, cà rốt</a:t>
            </a:r>
          </a:p>
          <a:p>
            <a:r>
              <a:rPr lang="vi-VN" sz="2400">
                <a:solidFill>
                  <a:srgbClr val="FF0000"/>
                </a:solidFill>
              </a:rPr>
              <a:t>   + Vụ đông xuân: ngô, khoai, su hào, súp lơ, cải bắp, …</a:t>
            </a:r>
          </a:p>
          <a:p>
            <a:r>
              <a:rPr lang="vi-VN" sz="2400">
                <a:solidFill>
                  <a:srgbClr val="FF0000"/>
                </a:solidFill>
              </a:rPr>
              <a:t>2. Trồng bằng hạt: lúa, đỗ..</a:t>
            </a:r>
          </a:p>
          <a:p>
            <a:r>
              <a:rPr lang="vi-VN" sz="2400">
                <a:solidFill>
                  <a:srgbClr val="FF0000"/>
                </a:solidFill>
              </a:rPr>
              <a:t>- Trồng bằng hom: mía, sắn..</a:t>
            </a:r>
          </a:p>
          <a:p>
            <a:r>
              <a:rPr lang="vi-VN" sz="2400">
                <a:solidFill>
                  <a:srgbClr val="FF0000"/>
                </a:solidFill>
              </a:rPr>
              <a:t>- Trồng bằng cây con: cam…</a:t>
            </a:r>
          </a:p>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a:solidFill>
                  <a:srgbClr val="FF0000"/>
                </a:solidFill>
                <a:latin typeface="Arial" panose="020B0604020202020204" pitchFamily="34" charset="0"/>
                <a:cs typeface="Arial" panose="020B0604020202020204" pitchFamily="34" charset="0"/>
              </a:rPr>
              <a:t>VẬN DỤNG</a:t>
            </a:r>
          </a:p>
        </p:txBody>
      </p:sp>
      <p:sp>
        <p:nvSpPr>
          <p:cNvPr id="6" name="Rectangle 5"/>
          <p:cNvSpPr/>
          <p:nvPr/>
        </p:nvSpPr>
        <p:spPr>
          <a:xfrm>
            <a:off x="406078" y="609600"/>
            <a:ext cx="8534400" cy="830997"/>
          </a:xfrm>
          <a:prstGeom prst="rect">
            <a:avLst/>
          </a:prstGeom>
        </p:spPr>
        <p:txBody>
          <a:bodyPr wrap="square">
            <a:spAutoFit/>
          </a:bodyPr>
          <a:lstStyle/>
          <a:p>
            <a:r>
              <a:rPr lang="en-US" sz="2400" b="1">
                <a:solidFill>
                  <a:srgbClr val="000099"/>
                </a:solidFill>
                <a:latin typeface="Arial" panose="020B0604020202020204" pitchFamily="34" charset="0"/>
                <a:cs typeface="Arial" panose="020B0604020202020204" pitchFamily="34" charset="0"/>
              </a:rPr>
              <a:t>Ở địa phương em có những phương pháp gieo trồng nào</a:t>
            </a:r>
          </a:p>
          <a:p>
            <a:r>
              <a:rPr lang="vi-VN" sz="2400" b="1">
                <a:solidFill>
                  <a:srgbClr val="000099"/>
                </a:solidFill>
              </a:rPr>
              <a:t>Ghi trên giấy A4. Giờ sau nộp </a:t>
            </a:r>
            <a:r>
              <a:rPr lang="en-US" sz="2400" b="1">
                <a:solidFill>
                  <a:srgbClr val="000099"/>
                </a:solidFill>
              </a:rPr>
              <a:t>GV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10">
                <a:solidFill>
                  <a:srgbClr val="FF0000"/>
                </a:solidFill>
              </a:rPr>
              <a:t>1.Chuẩn bị đất trồng:</a:t>
            </a:r>
            <a:br>
              <a:rPr lang="en-US" sz="3110">
                <a:solidFill>
                  <a:srgbClr val="FF0000"/>
                </a:solidFill>
              </a:rPr>
            </a:br>
            <a:r>
              <a:rPr lang="en-US" sz="3110">
                <a:solidFill>
                  <a:srgbClr val="FF0000"/>
                </a:solidFill>
              </a:rPr>
              <a:t>Quan sát hình 3.1 em hãy cho biết những công việc nào thuộc giai đoạn chuẩn bị đất trồng</a:t>
            </a:r>
          </a:p>
        </p:txBody>
      </p:sp>
      <p:pic>
        <p:nvPicPr>
          <p:cNvPr id="125" name="Picture 1"/>
          <p:cNvPicPr>
            <a:picLocks noGrp="1" noChangeAspect="1"/>
          </p:cNvPicPr>
          <p:nvPr>
            <p:ph idx="1"/>
          </p:nvPr>
        </p:nvPicPr>
        <p:blipFill>
          <a:blip r:embed="rId2"/>
          <a:stretch>
            <a:fillRect/>
          </a:stretch>
        </p:blipFill>
        <p:spPr>
          <a:xfrm>
            <a:off x="533400" y="1828800"/>
            <a:ext cx="3971925" cy="2498725"/>
          </a:xfrm>
          <a:prstGeom prst="rect">
            <a:avLst/>
          </a:prstGeom>
          <a:noFill/>
          <a:ln w="9525">
            <a:noFill/>
          </a:ln>
        </p:spPr>
      </p:pic>
      <p:sp>
        <p:nvSpPr>
          <p:cNvPr id="4" name="Rectangles 3"/>
          <p:cNvSpPr/>
          <p:nvPr/>
        </p:nvSpPr>
        <p:spPr>
          <a:xfrm>
            <a:off x="5377815" y="3864610"/>
            <a:ext cx="3428365" cy="15913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 Xới đất bằng máy, cuốc, xẻng, bay...</a:t>
            </a:r>
          </a:p>
          <a:p>
            <a:pPr algn="ctr"/>
            <a:r>
              <a:rPr lang="en-US"/>
              <a:t>-Bón phân lót: thường dùng phân hữu cơ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200" y="0"/>
            <a:ext cx="4419600" cy="4191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Arial" panose="020B0604020202020204" pitchFamily="34" charset="0"/>
                <a:cs typeface="Arial" panose="020B0604020202020204" pitchFamily="34" charset="0"/>
              </a:rPr>
              <a:t>Quan sát Hình 3.2 và cho biết: nếu đất trồng không được chuẩn bị tốt thì vụ mùa sẽ bị ảnh hưởng như thế nào?</a:t>
            </a:r>
          </a:p>
        </p:txBody>
      </p:sp>
      <p:sp>
        <p:nvSpPr>
          <p:cNvPr id="2" name="Rectangle 1"/>
          <p:cNvSpPr/>
          <p:nvPr/>
        </p:nvSpPr>
        <p:spPr>
          <a:xfrm>
            <a:off x="381000" y="4876800"/>
            <a:ext cx="7696200" cy="1322070"/>
          </a:xfrm>
          <a:prstGeom prst="rect">
            <a:avLst/>
          </a:prstGeom>
        </p:spPr>
        <p:txBody>
          <a:bodyPr wrap="square">
            <a:spAutoFit/>
          </a:bodyPr>
          <a:lstStyle/>
          <a:p>
            <a:r>
              <a:rPr lang="en-US" altLang="vi-VN" sz="2000">
                <a:solidFill>
                  <a:srgbClr val="FF0000"/>
                </a:solidFill>
                <a:latin typeface="Arial" panose="020B0604020202020204" pitchFamily="34" charset="0"/>
                <a:cs typeface="Arial" panose="020B0604020202020204" pitchFamily="34" charset="0"/>
              </a:rPr>
              <a:t>Vụ mùa sẽ bị giảm sút về năng suất và chất lượng sản phẩm nguyên nhân là đất còn tồn đọng lại mầm móng sâu bệnh gây hại hoặc còn quá nhiều cây cỏ dại. Chúng cắn phá cây trồng hoặc cạnh tranh nước, ánh sáng, dinh dưỡng của cây trồng.</a:t>
            </a:r>
          </a:p>
        </p:txBody>
      </p:sp>
      <p:pic>
        <p:nvPicPr>
          <p:cNvPr id="3" name="Picture 3"/>
          <p:cNvPicPr>
            <a:picLocks noGrp="1" noChangeAspect="1"/>
          </p:cNvPicPr>
          <p:nvPr>
            <p:ph idx="1"/>
          </p:nvPr>
        </p:nvPicPr>
        <p:blipFill>
          <a:blip r:embed="rId2"/>
          <a:stretch>
            <a:fillRect/>
          </a:stretch>
        </p:blipFill>
        <p:spPr>
          <a:xfrm>
            <a:off x="4572000" y="1143000"/>
            <a:ext cx="4506595" cy="23952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555">
                <a:solidFill>
                  <a:srgbClr val="FF0000"/>
                </a:solidFill>
              </a:rPr>
              <a:t>Vậy mục đích của việc chuẩn bị đất trước khi gieo trồng là gì?</a:t>
            </a:r>
          </a:p>
        </p:txBody>
      </p:sp>
      <p:sp>
        <p:nvSpPr>
          <p:cNvPr id="3" name="Content Placeholder 2"/>
          <p:cNvSpPr>
            <a:spLocks noGrp="1"/>
          </p:cNvSpPr>
          <p:nvPr>
            <p:ph sz="half" idx="1"/>
          </p:nvPr>
        </p:nvSpPr>
        <p:spPr>
          <a:xfrm>
            <a:off x="381000" y="2057400"/>
            <a:ext cx="4038600" cy="4525963"/>
          </a:xfrm>
        </p:spPr>
        <p:txBody>
          <a:bodyPr/>
          <a:lstStyle/>
          <a:p>
            <a:r>
              <a:rPr lang="en-US" sz="2800"/>
              <a:t>- Làm đất trở nên tơi xốp, đủ ẩm và dinh dưỡng</a:t>
            </a:r>
          </a:p>
          <a:p>
            <a:r>
              <a:rPr lang="en-US" sz="2800"/>
              <a:t>Loại bỏ các chất độc hại, cỏ dại và mầm mống sâu bệnh gây hại cho cây trồng.</a:t>
            </a:r>
          </a:p>
        </p:txBody>
      </p:sp>
      <p:pic>
        <p:nvPicPr>
          <p:cNvPr id="4" name="Content Placeholder 3" descr="pngtree-kid-planting-tree-png-image_4123529"/>
          <p:cNvPicPr>
            <a:picLocks noGrp="1" noChangeAspect="1"/>
          </p:cNvPicPr>
          <p:nvPr>
            <p:ph sz="half" idx="2"/>
          </p:nvPr>
        </p:nvPicPr>
        <p:blipFill>
          <a:blip r:embed="rId2"/>
          <a:stretch>
            <a:fillRect/>
          </a:stretch>
        </p:blipFill>
        <p:spPr>
          <a:xfrm>
            <a:off x="4648200" y="1844040"/>
            <a:ext cx="4038600" cy="4038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162"/>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 </a:t>
            </a:r>
            <a:r>
              <a:rPr lang="en-US" sz="2400" b="1">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228600" y="642691"/>
            <a:ext cx="8534400" cy="923330"/>
          </a:xfrm>
          <a:prstGeom prst="rect">
            <a:avLst/>
          </a:prstGeom>
        </p:spPr>
        <p:txBody>
          <a:bodyPr wrap="square">
            <a:spAutoFit/>
          </a:bodyPr>
          <a:lstStyle/>
          <a:p>
            <a:br>
              <a:rPr lang="en-US"/>
            </a:br>
            <a:br>
              <a:rPr lang="en-US"/>
            </a:br>
            <a:endParaRPr lang="en-US"/>
          </a:p>
        </p:txBody>
      </p:sp>
      <p:sp>
        <p:nvSpPr>
          <p:cNvPr id="6" name="Rectangle 5"/>
          <p:cNvSpPr/>
          <p:nvPr/>
        </p:nvSpPr>
        <p:spPr>
          <a:xfrm>
            <a:off x="449843" y="384478"/>
            <a:ext cx="8488344" cy="1569660"/>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1.Vì sao làm đất trước khi gieo trồng lại có lợi cho cây trồng?</a:t>
            </a:r>
            <a:br>
              <a:rPr lang="en-US" sz="2400" b="1">
                <a:solidFill>
                  <a:srgbClr val="0000FF"/>
                </a:solidFill>
                <a:latin typeface="Arial" panose="020B0604020202020204" pitchFamily="34" charset="0"/>
                <a:cs typeface="Arial" panose="020B0604020202020204" pitchFamily="34" charset="0"/>
              </a:rPr>
            </a:br>
            <a:r>
              <a:rPr lang="en-US" sz="2400" b="1">
                <a:solidFill>
                  <a:srgbClr val="0000FF"/>
                </a:solidFill>
                <a:latin typeface="Arial" panose="020B0604020202020204" pitchFamily="34" charset="0"/>
                <a:cs typeface="Arial" panose="020B0604020202020204" pitchFamily="34" charset="0"/>
              </a:rPr>
              <a:t>2. Hãy nhận xét sự thay đổi hình dạng của đất trong Hình 2.3.</a:t>
            </a:r>
          </a:p>
        </p:txBody>
      </p:sp>
      <p:pic>
        <p:nvPicPr>
          <p:cNvPr id="3" name="Picture 2" descr="C:\Users\USER\Desktop\screenshot-2022-06-28-154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24" y="1828800"/>
            <a:ext cx="8229600" cy="3968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5724" y="5854620"/>
            <a:ext cx="8347276" cy="830997"/>
          </a:xfrm>
          <a:prstGeom prst="rect">
            <a:avLst/>
          </a:prstGeom>
        </p:spPr>
        <p:txBody>
          <a:bodyPr wrap="square">
            <a:spAutoFit/>
          </a:bodyPr>
          <a:lstStyle/>
          <a:p>
            <a:r>
              <a:rPr lang="vi-VN" sz="2400" b="1">
                <a:solidFill>
                  <a:srgbClr val="0000FF"/>
                </a:solidFill>
              </a:rPr>
              <a:t>3. Có thể sử dụng những công cụ nào để làm đất?</a:t>
            </a:r>
          </a:p>
          <a:p>
            <a:r>
              <a:rPr lang="vi-VN" sz="2400" b="1">
                <a:solidFill>
                  <a:srgbClr val="0000FF"/>
                </a:solidFill>
              </a:rPr>
              <a:t>4.Vì sao cần bón lót trước khi gieo trồng?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4841" y="0"/>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 </a:t>
            </a:r>
            <a:r>
              <a:rPr lang="en-US" sz="2400" b="1">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228600" y="642691"/>
            <a:ext cx="8534400" cy="923330"/>
          </a:xfrm>
          <a:prstGeom prst="rect">
            <a:avLst/>
          </a:prstGeom>
        </p:spPr>
        <p:txBody>
          <a:bodyPr wrap="square">
            <a:spAutoFit/>
          </a:bodyPr>
          <a:lstStyle/>
          <a:p>
            <a:br>
              <a:rPr lang="en-US"/>
            </a:br>
            <a:br>
              <a:rPr lang="en-US"/>
            </a:br>
            <a:endParaRPr lang="en-US"/>
          </a:p>
        </p:txBody>
      </p:sp>
      <p:sp>
        <p:nvSpPr>
          <p:cNvPr id="3" name="Rectangle 2"/>
          <p:cNvSpPr/>
          <p:nvPr/>
        </p:nvSpPr>
        <p:spPr>
          <a:xfrm>
            <a:off x="342899" y="647514"/>
            <a:ext cx="8595287" cy="461665"/>
          </a:xfrm>
          <a:prstGeom prst="rect">
            <a:avLst/>
          </a:prstGeom>
        </p:spPr>
        <p:txBody>
          <a:bodyPr wrap="square">
            <a:spAutoFit/>
          </a:bodyPr>
          <a:lstStyle/>
          <a:p>
            <a:r>
              <a:rPr lang="vi-VN" sz="2400" b="1">
                <a:solidFill>
                  <a:srgbClr val="000099"/>
                </a:solidFill>
              </a:rPr>
              <a:t> </a:t>
            </a:r>
          </a:p>
        </p:txBody>
      </p:sp>
      <p:sp>
        <p:nvSpPr>
          <p:cNvPr id="5" name="Rectangle 4"/>
          <p:cNvSpPr/>
          <p:nvPr/>
        </p:nvSpPr>
        <p:spPr>
          <a:xfrm>
            <a:off x="228600" y="566678"/>
            <a:ext cx="8458200" cy="5909310"/>
          </a:xfrm>
          <a:prstGeom prst="rect">
            <a:avLst/>
          </a:prstGeom>
        </p:spPr>
        <p:txBody>
          <a:bodyPr wrap="square">
            <a:spAutoFit/>
          </a:bodyPr>
          <a:lstStyle/>
          <a:p>
            <a:r>
              <a:rPr lang="en-US" sz="2400">
                <a:solidFill>
                  <a:srgbClr val="FF0000"/>
                </a:solidFill>
                <a:latin typeface="Arial" panose="020B0604020202020204" pitchFamily="34" charset="0"/>
                <a:cs typeface="Arial" panose="020B0604020202020204" pitchFamily="34" charset="0"/>
              </a:rPr>
              <a:t>1.</a:t>
            </a:r>
            <a:r>
              <a:rPr lang="vi-VN" sz="2400">
                <a:solidFill>
                  <a:srgbClr val="FF0000"/>
                </a:solidFill>
                <a:latin typeface="Arial" panose="020B0604020202020204" pitchFamily="34" charset="0"/>
                <a:cs typeface="Arial" panose="020B0604020202020204" pitchFamily="34" charset="0"/>
              </a:rPr>
              <a:t>Làm đất trước khi gieo trồng có lợi cho cây trồng. Vì làm đất giúp cho đất tơi xốp, khả năng giữ nước, chất dinh dưỡng, đồng thời diệt cỏ dại và mầm mống sâu bệnh, tạo điều kiện cho cây sinh trưởng, phát triển tốt.</a:t>
            </a:r>
            <a:br>
              <a:rPr lang="vi-VN" sz="2400">
                <a:solidFill>
                  <a:srgbClr val="FF0000"/>
                </a:solidFill>
                <a:latin typeface="Arial" panose="020B0604020202020204" pitchFamily="34" charset="0"/>
                <a:cs typeface="Arial" panose="020B0604020202020204" pitchFamily="34" charset="0"/>
              </a:rPr>
            </a:br>
            <a:r>
              <a:rPr lang="en-US" sz="2400">
                <a:solidFill>
                  <a:srgbClr val="FF0000"/>
                </a:solidFill>
                <a:latin typeface="Arial" panose="020B0604020202020204" pitchFamily="34" charset="0"/>
                <a:cs typeface="Arial" panose="020B0604020202020204" pitchFamily="34" charset="0"/>
              </a:rPr>
              <a:t>2.</a:t>
            </a:r>
            <a:r>
              <a:rPr lang="vi-VN" sz="2400" b="1">
                <a:solidFill>
                  <a:srgbClr val="FF0000"/>
                </a:solidFill>
                <a:latin typeface="Arial" panose="020B0604020202020204" pitchFamily="34" charset="0"/>
                <a:cs typeface="Arial" panose="020B0604020202020204" pitchFamily="34" charset="0"/>
              </a:rPr>
              <a:t> </a:t>
            </a:r>
            <a:r>
              <a:rPr lang="vi-VN" sz="2400">
                <a:solidFill>
                  <a:srgbClr val="FF0000"/>
                </a:solidFill>
                <a:latin typeface="Arial" panose="020B0604020202020204" pitchFamily="34" charset="0"/>
                <a:cs typeface="Arial" panose="020B0604020202020204" pitchFamily="34" charset="0"/>
              </a:rPr>
              <a:t> Hình dạng đất thay đổi:</a:t>
            </a:r>
          </a:p>
          <a:p>
            <a:r>
              <a:rPr lang="vi-VN" sz="2400">
                <a:solidFill>
                  <a:srgbClr val="FF0000"/>
                </a:solidFill>
                <a:latin typeface="Arial" panose="020B0604020202020204" pitchFamily="34" charset="0"/>
                <a:cs typeface="Arial" panose="020B0604020202020204" pitchFamily="34" charset="0"/>
              </a:rPr>
              <a:t>Hình a: Cày đất: làm xáo trộn đất mặt ở độ sâu khoảng 20 – 30 cm.</a:t>
            </a:r>
          </a:p>
          <a:p>
            <a:r>
              <a:rPr lang="vi-VN" sz="2400">
                <a:solidFill>
                  <a:srgbClr val="FF0000"/>
                </a:solidFill>
                <a:latin typeface="Arial" panose="020B0604020202020204" pitchFamily="34" charset="0"/>
                <a:cs typeface="Arial" panose="020B0604020202020204" pitchFamily="34" charset="0"/>
              </a:rPr>
              <a:t>Hình b: Bừa và đập đất: làm nhỏ đất, thu gom cỏ dại, trộn đều phân và san phẳng mặt ruộng</a:t>
            </a:r>
          </a:p>
          <a:p>
            <a:r>
              <a:rPr lang="vi-VN" sz="2400">
                <a:solidFill>
                  <a:srgbClr val="FF0000"/>
                </a:solidFill>
                <a:latin typeface="Arial" panose="020B0604020202020204" pitchFamily="34" charset="0"/>
                <a:cs typeface="Arial" panose="020B0604020202020204" pitchFamily="34" charset="0"/>
              </a:rPr>
              <a:t>Hình c: Lên luống: chống ngập úng, tạo tầng đất dày cho cây sinh trưởng, phát triển.</a:t>
            </a:r>
          </a:p>
          <a:p>
            <a:r>
              <a:rPr lang="en-US" sz="2400" b="1">
                <a:solidFill>
                  <a:srgbClr val="FF0000"/>
                </a:solidFill>
                <a:latin typeface="Arial" panose="020B0604020202020204" pitchFamily="34" charset="0"/>
                <a:cs typeface="Arial" panose="020B0604020202020204" pitchFamily="34" charset="0"/>
              </a:rPr>
              <a:t>3</a:t>
            </a:r>
            <a:r>
              <a:rPr lang="vi-VN" sz="2400" b="1">
                <a:solidFill>
                  <a:srgbClr val="FF0000"/>
                </a:solidFill>
                <a:latin typeface="Arial" panose="020B0604020202020204" pitchFamily="34" charset="0"/>
                <a:cs typeface="Arial" panose="020B0604020202020204" pitchFamily="34" charset="0"/>
              </a:rPr>
              <a:t>.</a:t>
            </a:r>
            <a:r>
              <a:rPr lang="vi-VN" sz="2400">
                <a:solidFill>
                  <a:srgbClr val="FF0000"/>
                </a:solidFill>
                <a:latin typeface="Arial" panose="020B0604020202020204" pitchFamily="34" charset="0"/>
                <a:cs typeface="Arial" panose="020B0604020202020204" pitchFamily="34" charset="0"/>
              </a:rPr>
              <a:t> Các công cụ được sử dụng để làm đất là: máy cày, máy bừa, máy tạo luống, trâu cày, bừa, cuốc, xẻng.</a:t>
            </a:r>
          </a:p>
          <a:p>
            <a:r>
              <a:rPr lang="en-US" sz="2400">
                <a:solidFill>
                  <a:srgbClr val="FF0000"/>
                </a:solidFill>
                <a:latin typeface="Arial" panose="020B0604020202020204" pitchFamily="34" charset="0"/>
                <a:cs typeface="Arial" panose="020B0604020202020204" pitchFamily="34" charset="0"/>
              </a:rPr>
              <a:t>4.</a:t>
            </a:r>
            <a:r>
              <a:rPr lang="vi-VN" sz="2400">
                <a:solidFill>
                  <a:srgbClr val="FF0000"/>
                </a:solidFill>
                <a:latin typeface="Arial" panose="020B0604020202020204" pitchFamily="34" charset="0"/>
                <a:cs typeface="Arial" panose="020B0604020202020204" pitchFamily="34" charset="0"/>
              </a:rPr>
              <a:t> Cần bón lót trước khi gieo trồng là vì nhằm cung cấp chất dinh dưỡng cho cây con ngay khi mới mọc hoặc mới bén rễ.</a:t>
            </a:r>
            <a:br>
              <a:rPr lang="vi-VN" sz="2400">
                <a:solidFill>
                  <a:srgbClr val="FF0000"/>
                </a:solidFill>
                <a:latin typeface="Arial" panose="020B0604020202020204" pitchFamily="34" charset="0"/>
                <a:cs typeface="Arial" panose="020B0604020202020204" pitchFamily="34" charset="0"/>
              </a:rPr>
            </a:br>
            <a:endParaRPr lang="vi-VN">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10">
                <a:solidFill>
                  <a:srgbClr val="FF0000"/>
                </a:solidFill>
              </a:rPr>
              <a:t>Chuẩn bị đất còn bao gồm việc tạo luống hay đắp mô phù hợp với từng loại cây trồng để dễ chăm sóc, chống ngập úng, tạo tầng đất dày cho cây phát triển</a:t>
            </a:r>
          </a:p>
        </p:txBody>
      </p:sp>
      <p:sp>
        <p:nvSpPr>
          <p:cNvPr id="3" name="Content Placeholder 2"/>
          <p:cNvSpPr>
            <a:spLocks noGrp="1"/>
          </p:cNvSpPr>
          <p:nvPr>
            <p:ph sz="half" idx="1"/>
          </p:nvPr>
        </p:nvSpPr>
        <p:spPr/>
        <p:txBody>
          <a:bodyPr/>
          <a:lstStyle/>
          <a:p>
            <a:r>
              <a:rPr lang="en-US"/>
              <a:t>Kĩ thuật lên luống:</a:t>
            </a:r>
          </a:p>
          <a:p>
            <a:r>
              <a:rPr lang="en-US"/>
              <a:t>+Chọn luống</a:t>
            </a:r>
          </a:p>
          <a:p>
            <a:r>
              <a:rPr lang="en-US"/>
              <a:t>+Kích thước luống</a:t>
            </a:r>
          </a:p>
          <a:p>
            <a:r>
              <a:rPr lang="en-US"/>
              <a:t>+Độ cao của luống</a:t>
            </a:r>
          </a:p>
        </p:txBody>
      </p:sp>
      <p:pic>
        <p:nvPicPr>
          <p:cNvPr id="5" name="Content Placeholder 4" descr="luong khoai"/>
          <p:cNvPicPr>
            <a:picLocks noGrp="1" noChangeAspect="1"/>
          </p:cNvPicPr>
          <p:nvPr>
            <p:ph sz="half" idx="2"/>
          </p:nvPr>
        </p:nvPicPr>
        <p:blipFill>
          <a:blip r:embed="rId2"/>
          <a:stretch>
            <a:fillRect/>
          </a:stretch>
        </p:blipFill>
        <p:spPr>
          <a:xfrm>
            <a:off x="4419600" y="1752600"/>
            <a:ext cx="4038600" cy="2271395"/>
          </a:xfrm>
          <a:prstGeom prst="rect">
            <a:avLst/>
          </a:prstGeom>
        </p:spPr>
      </p:pic>
      <p:pic>
        <p:nvPicPr>
          <p:cNvPr id="6" name="Picture 5" descr="luong rau"/>
          <p:cNvPicPr>
            <a:picLocks noChangeAspect="1"/>
          </p:cNvPicPr>
          <p:nvPr/>
        </p:nvPicPr>
        <p:blipFill>
          <a:blip r:embed="rId3"/>
          <a:stretch>
            <a:fillRect/>
          </a:stretch>
        </p:blipFill>
        <p:spPr>
          <a:xfrm>
            <a:off x="304800" y="4304665"/>
            <a:ext cx="4543425" cy="2273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52400"/>
            <a:ext cx="7924800" cy="460375"/>
          </a:xfrm>
          <a:prstGeom prst="rect">
            <a:avLst/>
          </a:prstGeom>
        </p:spPr>
        <p:txBody>
          <a:bodyPr wrap="square">
            <a:spAutoFit/>
          </a:bodyPr>
          <a:lstStyle/>
          <a:p>
            <a:pPr algn="ctr"/>
            <a:r>
              <a:rPr lang="en-US" sz="2400" b="1">
                <a:solidFill>
                  <a:srgbClr val="FF0000"/>
                </a:solidFill>
                <a:latin typeface="Arial" panose="020B0604020202020204" pitchFamily="34" charset="0"/>
                <a:cs typeface="Arial" panose="020B0604020202020204" pitchFamily="34" charset="0"/>
              </a:rPr>
              <a:t>BÀI 3. QUY TRÌNH TRỒNG TRỌT</a:t>
            </a:r>
            <a:endParaRPr lang="en-US" sz="240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457200" y="614065"/>
            <a:ext cx="7924800" cy="1198880"/>
          </a:xfrm>
          <a:prstGeom prst="rect">
            <a:avLst/>
          </a:prstGeom>
        </p:spPr>
        <p:txBody>
          <a:bodyPr wrap="square">
            <a:spAutoFit/>
          </a:bodyPr>
          <a:lstStyle/>
          <a:p>
            <a:r>
              <a:rPr lang="en-US" sz="2400" b="1">
                <a:latin typeface="Arial" panose="020B0604020202020204" pitchFamily="34" charset="0"/>
                <a:cs typeface="Arial" panose="020B0604020202020204" pitchFamily="34" charset="0"/>
              </a:rPr>
              <a:t>2.Chuẩn bị giống cây trồng:</a:t>
            </a:r>
          </a:p>
          <a:p>
            <a:r>
              <a:rPr lang="en-US" sz="2400" b="1">
                <a:latin typeface="Arial" panose="020B0604020202020204" pitchFamily="34" charset="0"/>
                <a:cs typeface="Arial" panose="020B0604020202020204" pitchFamily="34" charset="0"/>
              </a:rPr>
              <a:t>Quan sát hình 3.3 hãy chỉ ra cây con không nên chọn để trồng, vì sao?</a:t>
            </a:r>
            <a:endParaRPr lang="vi-VN" sz="2400" b="1">
              <a:latin typeface="Arial" panose="020B0604020202020204" pitchFamily="34" charset="0"/>
              <a:cs typeface="Arial" panose="020B0604020202020204" pitchFamily="34" charset="0"/>
            </a:endParaRPr>
          </a:p>
        </p:txBody>
      </p:sp>
      <p:pic>
        <p:nvPicPr>
          <p:cNvPr id="10" name="Content Placeholder 9" descr="download"/>
          <p:cNvPicPr>
            <a:picLocks noGrp="1" noChangeAspect="1"/>
          </p:cNvPicPr>
          <p:nvPr>
            <p:ph idx="1"/>
          </p:nvPr>
        </p:nvPicPr>
        <p:blipFill>
          <a:blip r:embed="rId2"/>
          <a:stretch>
            <a:fillRect/>
          </a:stretch>
        </p:blipFill>
        <p:spPr>
          <a:xfrm>
            <a:off x="457200" y="2057400"/>
            <a:ext cx="3658235" cy="2739390"/>
          </a:xfrm>
          <a:prstGeom prst="rect">
            <a:avLst/>
          </a:prstGeom>
        </p:spPr>
      </p:pic>
      <p:sp>
        <p:nvSpPr>
          <p:cNvPr id="12" name="Rounded Rectangle 11"/>
          <p:cNvSpPr/>
          <p:nvPr/>
        </p:nvSpPr>
        <p:spPr>
          <a:xfrm>
            <a:off x="533400" y="5181600"/>
            <a:ext cx="324358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rgbClr val="FF0000"/>
                </a:solidFill>
              </a:rPr>
              <a:t>- Hình b, vì cây đang bị sâu tấn công</a:t>
            </a:r>
          </a:p>
        </p:txBody>
      </p:sp>
      <p:sp>
        <p:nvSpPr>
          <p:cNvPr id="13" name="Cloud 12"/>
          <p:cNvSpPr/>
          <p:nvPr/>
        </p:nvSpPr>
        <p:spPr>
          <a:xfrm>
            <a:off x="4563110" y="1981200"/>
            <a:ext cx="4147820" cy="196151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Nếu muốn dùng cây ở hình b để trồng thì chúng ta nên xử lý như thế nào?</a:t>
            </a:r>
          </a:p>
        </p:txBody>
      </p:sp>
      <p:sp>
        <p:nvSpPr>
          <p:cNvPr id="14" name="Down Arrow 13"/>
          <p:cNvSpPr/>
          <p:nvPr/>
        </p:nvSpPr>
        <p:spPr>
          <a:xfrm>
            <a:off x="6629400" y="3942715"/>
            <a:ext cx="457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p:cNvSpPr txBox="1"/>
          <p:nvPr/>
        </p:nvSpPr>
        <p:spPr>
          <a:xfrm>
            <a:off x="5562600" y="4933315"/>
            <a:ext cx="2870835" cy="645160"/>
          </a:xfrm>
          <a:prstGeom prst="rect">
            <a:avLst/>
          </a:prstGeom>
          <a:noFill/>
        </p:spPr>
        <p:txBody>
          <a:bodyPr wrap="square" rtlCol="0">
            <a:spAutoFit/>
          </a:bodyPr>
          <a:lstStyle/>
          <a:p>
            <a:r>
              <a:rPr lang="en-US" b="1">
                <a:gradFill>
                  <a:gsLst>
                    <a:gs pos="0">
                      <a:srgbClr val="14CD68"/>
                    </a:gs>
                    <a:gs pos="100000">
                      <a:srgbClr val="035C7D"/>
                    </a:gs>
                  </a:gsLst>
                  <a:lin scaled="0"/>
                </a:gradFill>
              </a:rPr>
              <a:t>Cần phải cắt bỏ chỗ bị sâu bệnh và diệt sâu bệnh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2152</Words>
  <PresentationFormat>On-screen Show (4:3)</PresentationFormat>
  <Paragraphs>147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PowerPoint Presentation</vt:lpstr>
      <vt:lpstr>PowerPoint Presentation</vt:lpstr>
      <vt:lpstr>1.Chuẩn bị đất trồng: Quan sát hình 3.1 em hãy cho biết những công việc nào thuộc giai đoạn chuẩn bị đất trồng</vt:lpstr>
      <vt:lpstr>PowerPoint Presentation</vt:lpstr>
      <vt:lpstr>Vậy mục đích của việc chuẩn bị đất trước khi gieo trồng là gì?</vt:lpstr>
      <vt:lpstr>PowerPoint Presentation</vt:lpstr>
      <vt:lpstr>PowerPoint Presentation</vt:lpstr>
      <vt:lpstr>Chuẩn bị đất còn bao gồm việc tạo luống hay đắp mô phù hợp với từng loại cây trồng để dễ chăm sóc, chống ngập úng, tạo tầng đất dày cho cây phát triển</vt:lpstr>
      <vt:lpstr>PowerPoint Presentation</vt:lpstr>
      <vt:lpstr>Đối với hạt giống,em hãy cho biết hạt lúa trong hình nào dưới đây có thể gieo ngay, vì sao?</vt:lpstr>
      <vt:lpstr>PowerPoint Presentation</vt:lpstr>
      <vt:lpstr>PowerPoint Presentation</vt:lpstr>
      <vt:lpstr>PowerPoint Presentation</vt:lpstr>
      <vt:lpstr>Các bước gieo trồng:</vt:lpstr>
      <vt:lpstr>PowerPoint Presentation</vt:lpstr>
      <vt:lpstr>PowerPoint Presentation</vt:lpstr>
      <vt:lpstr>4.CHĂM SÓC</vt:lpstr>
      <vt:lpstr>PowerPoint Presentation</vt:lpstr>
      <vt:lpstr>1. Vì sao cần phải tỉa dặm cây sau một thời gian gieo trồng? 2. Phân bón dùng để bón thúc thường có đặc điểm gì?</vt:lpstr>
      <vt:lpstr>5.Thu hoạch:đảm bảo thu được số lượng và chất lượng sản phẩm trồng trọt đạt tiêu chuẩn.</vt:lpstr>
      <vt:lpstr>Những loại cây trồng khác nhau sẽ có phương pháp thu hoạch khác nhau, em hãy hoàn thành bài tập sau đây để tìm hiểu việc ứng dụng các phương pháp thu hoạch</vt:lpstr>
      <vt:lpstr>Quy trình thu hoạch nông sản được thực hiện theo những bước cơ bản nào?</vt:lpstr>
      <vt:lpstr>Hãy ghép các công việc a,b,c,d ở hình 3.8 cho phù hợp các các chú thích:</vt:lpstr>
      <vt:lpstr>LUYỆN TẬP</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2022-07-15T07:39:00Z</dcterms:created>
  <dcterms:modified xsi:type="dcterms:W3CDTF">2022-08-11T09:45:30Z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3080C314AE8248CAA4E37C550D9ADD54</vt:lpwstr>
  </property>
  <property fmtid="{D5CDD505-2E9C-101B-9397-08002B2CF9AE}" pid="3" name="KSOProductBuildVer">
    <vt:lpwstr>1033-11.2.0.11191</vt:lpwstr>
  </property>
</Properties>
</file>