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7" r:id="rId3"/>
    <p:sldId id="256" r:id="rId4"/>
    <p:sldId id="258" r:id="rId5"/>
    <p:sldId id="273" r:id="rId6"/>
    <p:sldId id="274" r:id="rId7"/>
    <p:sldId id="275" r:id="rId8"/>
    <p:sldId id="276" r:id="rId9"/>
    <p:sldId id="277" r:id="rId10"/>
    <p:sldId id="261" r:id="rId11"/>
    <p:sldId id="263" r:id="rId12"/>
    <p:sldId id="272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8329" y="8072994"/>
            <a:ext cx="19178618" cy="2591021"/>
            <a:chOff x="0" y="0"/>
            <a:chExt cx="186375649" cy="25179248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5034468"/>
            </a:xfrm>
            <a:custGeom>
              <a:avLst/>
              <a:gdLst/>
              <a:ahLst/>
              <a:cxnLst/>
              <a:rect l="l" t="t" r="r" b="b"/>
              <a:pathLst>
                <a:path w="186230868" h="25034468">
                  <a:moveTo>
                    <a:pt x="0" y="0"/>
                  </a:moveTo>
                  <a:lnTo>
                    <a:pt x="186230868" y="0"/>
                  </a:lnTo>
                  <a:lnTo>
                    <a:pt x="186230868" y="25034468"/>
                  </a:lnTo>
                  <a:lnTo>
                    <a:pt x="0" y="25034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5179249"/>
            </a:xfrm>
            <a:custGeom>
              <a:avLst/>
              <a:gdLst/>
              <a:ahLst/>
              <a:cxnLst/>
              <a:rect l="l" t="t" r="r" b="b"/>
              <a:pathLst>
                <a:path w="186375650" h="25179249">
                  <a:moveTo>
                    <a:pt x="186230865" y="25034469"/>
                  </a:moveTo>
                  <a:lnTo>
                    <a:pt x="186375650" y="25034469"/>
                  </a:lnTo>
                  <a:lnTo>
                    <a:pt x="186375650" y="25179249"/>
                  </a:lnTo>
                  <a:lnTo>
                    <a:pt x="186230865" y="25179249"/>
                  </a:lnTo>
                  <a:lnTo>
                    <a:pt x="186230865" y="250344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34469"/>
                  </a:lnTo>
                  <a:lnTo>
                    <a:pt x="0" y="25034469"/>
                  </a:lnTo>
                  <a:lnTo>
                    <a:pt x="0" y="144780"/>
                  </a:lnTo>
                  <a:close/>
                  <a:moveTo>
                    <a:pt x="0" y="25034469"/>
                  </a:moveTo>
                  <a:lnTo>
                    <a:pt x="144780" y="25034469"/>
                  </a:lnTo>
                  <a:lnTo>
                    <a:pt x="144780" y="25179249"/>
                  </a:lnTo>
                  <a:lnTo>
                    <a:pt x="0" y="25179249"/>
                  </a:lnTo>
                  <a:lnTo>
                    <a:pt x="0" y="2503446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5034469"/>
                  </a:lnTo>
                  <a:lnTo>
                    <a:pt x="186230865" y="25034469"/>
                  </a:lnTo>
                  <a:lnTo>
                    <a:pt x="186230865" y="144780"/>
                  </a:lnTo>
                  <a:close/>
                  <a:moveTo>
                    <a:pt x="144780" y="25034469"/>
                  </a:moveTo>
                  <a:lnTo>
                    <a:pt x="186230865" y="25034469"/>
                  </a:lnTo>
                  <a:lnTo>
                    <a:pt x="186230865" y="25179249"/>
                  </a:lnTo>
                  <a:lnTo>
                    <a:pt x="144780" y="25179249"/>
                  </a:lnTo>
                  <a:lnTo>
                    <a:pt x="144780" y="2503446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039904" y="1844855"/>
            <a:ext cx="14122151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69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31008" y="6789126"/>
            <a:ext cx="5216879" cy="36233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63727" y="6773772"/>
            <a:ext cx="4219738" cy="29768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57257" y="5572232"/>
            <a:ext cx="3692897" cy="4669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8464" y="628965"/>
            <a:ext cx="46101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-617236" y="9133562"/>
            <a:ext cx="19556921" cy="0"/>
          </a:xfrm>
          <a:prstGeom prst="line">
            <a:avLst/>
          </a:prstGeom>
          <a:ln w="9525" cap="rnd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7075051" y="-339268"/>
            <a:ext cx="1505672" cy="11003283"/>
            <a:chOff x="0" y="0"/>
            <a:chExt cx="14631953" cy="106928664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14487174" cy="106783885"/>
            </a:xfrm>
            <a:custGeom>
              <a:avLst/>
              <a:gdLst/>
              <a:ahLst/>
              <a:cxnLst/>
              <a:rect l="l" t="t" r="r" b="b"/>
              <a:pathLst>
                <a:path w="14487174" h="106783885">
                  <a:moveTo>
                    <a:pt x="0" y="0"/>
                  </a:moveTo>
                  <a:lnTo>
                    <a:pt x="14487174" y="0"/>
                  </a:lnTo>
                  <a:lnTo>
                    <a:pt x="14487174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4631953" cy="106928667"/>
            </a:xfrm>
            <a:custGeom>
              <a:avLst/>
              <a:gdLst/>
              <a:ahLst/>
              <a:cxnLst/>
              <a:rect l="l" t="t" r="r" b="b"/>
              <a:pathLst>
                <a:path w="14631953" h="106928667">
                  <a:moveTo>
                    <a:pt x="14487173" y="106783882"/>
                  </a:moveTo>
                  <a:lnTo>
                    <a:pt x="14631953" y="106783882"/>
                  </a:lnTo>
                  <a:lnTo>
                    <a:pt x="14631953" y="106928667"/>
                  </a:lnTo>
                  <a:lnTo>
                    <a:pt x="14487173" y="106928667"/>
                  </a:lnTo>
                  <a:lnTo>
                    <a:pt x="14487173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487173" y="144780"/>
                  </a:moveTo>
                  <a:lnTo>
                    <a:pt x="14631953" y="144780"/>
                  </a:lnTo>
                  <a:lnTo>
                    <a:pt x="14631953" y="106783882"/>
                  </a:lnTo>
                  <a:lnTo>
                    <a:pt x="14487173" y="106783882"/>
                  </a:lnTo>
                  <a:lnTo>
                    <a:pt x="14487173" y="144780"/>
                  </a:lnTo>
                  <a:close/>
                  <a:moveTo>
                    <a:pt x="144780" y="106783882"/>
                  </a:moveTo>
                  <a:lnTo>
                    <a:pt x="14487173" y="106783882"/>
                  </a:lnTo>
                  <a:lnTo>
                    <a:pt x="14487173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487173" y="0"/>
                  </a:moveTo>
                  <a:lnTo>
                    <a:pt x="14631953" y="0"/>
                  </a:lnTo>
                  <a:lnTo>
                    <a:pt x="14631953" y="144780"/>
                  </a:lnTo>
                  <a:lnTo>
                    <a:pt x="14487173" y="144780"/>
                  </a:lnTo>
                  <a:lnTo>
                    <a:pt x="1448717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487173" y="0"/>
                  </a:lnTo>
                  <a:lnTo>
                    <a:pt x="1448717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89629" y="1412524"/>
            <a:ext cx="4892871" cy="822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54734" y="2247900"/>
            <a:ext cx="110086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676275" algn="l"/>
              </a:tabLst>
            </a:pPr>
            <a:r>
              <a:rPr lang="pt-BR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Dựng </a:t>
            </a:r>
            <a:r>
              <a:rPr lang="pt-BR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tình huống đối thoại có sử dụng phép lập luận </a:t>
            </a:r>
            <a:r>
              <a:rPr lang="pt-BR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 tích </a:t>
            </a:r>
            <a:r>
              <a:rPr lang="pt-BR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tổng </a:t>
            </a:r>
            <a:r>
              <a:rPr lang="pt-BR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hợp.</a:t>
            </a:r>
            <a:endParaRPr lang="en-US" sz="4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5261" y="1665040"/>
            <a:ext cx="522213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5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3230" y="4413601"/>
            <a:ext cx="5946201" cy="4129907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 rot="-5400000">
            <a:off x="1473033" y="5384967"/>
            <a:ext cx="10769934" cy="0"/>
          </a:xfrm>
          <a:prstGeom prst="line">
            <a:avLst/>
          </a:prstGeom>
          <a:ln w="19050" cap="rnd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Rectangle 26"/>
          <p:cNvSpPr/>
          <p:nvPr/>
        </p:nvSpPr>
        <p:spPr>
          <a:xfrm>
            <a:off x="7220033" y="1333500"/>
            <a:ext cx="10744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cũ, trả lời câu hỏi SGK.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 câu hỏi phần vận dụng.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 bài </a:t>
            </a: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mới.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5400"/>
          <a:stretch>
            <a:fillRect/>
          </a:stretch>
        </p:blipFill>
        <p:spPr>
          <a:xfrm flipH="1">
            <a:off x="14554199" y="4995323"/>
            <a:ext cx="4273065" cy="5291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8329" y="8072994"/>
            <a:ext cx="19178618" cy="2591021"/>
            <a:chOff x="0" y="0"/>
            <a:chExt cx="186375649" cy="25179248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5034468"/>
            </a:xfrm>
            <a:custGeom>
              <a:avLst/>
              <a:gdLst/>
              <a:ahLst/>
              <a:cxnLst/>
              <a:rect l="l" t="t" r="r" b="b"/>
              <a:pathLst>
                <a:path w="186230868" h="25034468">
                  <a:moveTo>
                    <a:pt x="0" y="0"/>
                  </a:moveTo>
                  <a:lnTo>
                    <a:pt x="186230868" y="0"/>
                  </a:lnTo>
                  <a:lnTo>
                    <a:pt x="186230868" y="25034468"/>
                  </a:lnTo>
                  <a:lnTo>
                    <a:pt x="0" y="25034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5179249"/>
            </a:xfrm>
            <a:custGeom>
              <a:avLst/>
              <a:gdLst/>
              <a:ahLst/>
              <a:cxnLst/>
              <a:rect l="l" t="t" r="r" b="b"/>
              <a:pathLst>
                <a:path w="186375650" h="25179249">
                  <a:moveTo>
                    <a:pt x="186230865" y="25034469"/>
                  </a:moveTo>
                  <a:lnTo>
                    <a:pt x="186375650" y="25034469"/>
                  </a:lnTo>
                  <a:lnTo>
                    <a:pt x="186375650" y="25179249"/>
                  </a:lnTo>
                  <a:lnTo>
                    <a:pt x="186230865" y="25179249"/>
                  </a:lnTo>
                  <a:lnTo>
                    <a:pt x="186230865" y="250344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34469"/>
                  </a:lnTo>
                  <a:lnTo>
                    <a:pt x="0" y="25034469"/>
                  </a:lnTo>
                  <a:lnTo>
                    <a:pt x="0" y="144780"/>
                  </a:lnTo>
                  <a:close/>
                  <a:moveTo>
                    <a:pt x="0" y="25034469"/>
                  </a:moveTo>
                  <a:lnTo>
                    <a:pt x="144780" y="25034469"/>
                  </a:lnTo>
                  <a:lnTo>
                    <a:pt x="144780" y="25179249"/>
                  </a:lnTo>
                  <a:lnTo>
                    <a:pt x="0" y="25179249"/>
                  </a:lnTo>
                  <a:lnTo>
                    <a:pt x="0" y="2503446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5034469"/>
                  </a:lnTo>
                  <a:lnTo>
                    <a:pt x="186230865" y="25034469"/>
                  </a:lnTo>
                  <a:lnTo>
                    <a:pt x="186230865" y="144780"/>
                  </a:lnTo>
                  <a:close/>
                  <a:moveTo>
                    <a:pt x="144780" y="25034469"/>
                  </a:moveTo>
                  <a:lnTo>
                    <a:pt x="186230865" y="25034469"/>
                  </a:lnTo>
                  <a:lnTo>
                    <a:pt x="186230865" y="25179249"/>
                  </a:lnTo>
                  <a:lnTo>
                    <a:pt x="144780" y="25179249"/>
                  </a:lnTo>
                  <a:lnTo>
                    <a:pt x="144780" y="2503446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039904" y="1844855"/>
            <a:ext cx="14122151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69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ts val="11969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31008" y="6789126"/>
            <a:ext cx="5216879" cy="36233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63727" y="6773772"/>
            <a:ext cx="4219738" cy="29768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57257" y="5572232"/>
            <a:ext cx="3692897" cy="46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6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3400" y="419100"/>
            <a:ext cx="17983200" cy="13478032"/>
            <a:chOff x="0" y="0"/>
            <a:chExt cx="20896174" cy="1797070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0896174" cy="17970709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6567233" y="1477849"/>
              <a:ext cx="10377934" cy="7180795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011305" y="1549665"/>
            <a:ext cx="5145308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10"/>
              </a:lnSpc>
            </a:pPr>
            <a:r>
              <a:rPr lang="en-US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2959231"/>
            <a:ext cx="1089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de-DE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khi nào cần tới phép </a:t>
            </a:r>
            <a:r>
              <a:rPr lang="de-DE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 tích </a:t>
            </a:r>
            <a:r>
              <a:rPr lang="de-DE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tổng hợp? Thế nào là </a:t>
            </a:r>
            <a:r>
              <a:rPr lang="de-DE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 tích? Và thế nào là tổng hợp?</a:t>
            </a:r>
            <a:endParaRPr lang="en-US" sz="48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36779"/>
          <a:stretch>
            <a:fillRect/>
          </a:stretch>
        </p:blipFill>
        <p:spPr>
          <a:xfrm>
            <a:off x="14783041" y="3467099"/>
            <a:ext cx="3504959" cy="50779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5400"/>
          <a:stretch>
            <a:fillRect/>
          </a:stretch>
        </p:blipFill>
        <p:spPr>
          <a:xfrm>
            <a:off x="-685800" y="3467098"/>
            <a:ext cx="4185135" cy="529167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457200" y="8545085"/>
            <a:ext cx="19178618" cy="2932492"/>
            <a:chOff x="0" y="0"/>
            <a:chExt cx="186375649" cy="284976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667000" y="1638300"/>
            <a:ext cx="12915900" cy="4812019"/>
            <a:chOff x="2184400" y="812800"/>
            <a:chExt cx="17221200" cy="6416027"/>
          </a:xfrm>
        </p:grpSpPr>
        <p:sp>
          <p:nvSpPr>
            <p:cNvPr id="10" name="TextBox 10"/>
            <p:cNvSpPr txBox="1"/>
            <p:nvPr/>
          </p:nvSpPr>
          <p:spPr>
            <a:xfrm>
              <a:off x="2184400" y="2336801"/>
              <a:ext cx="17221200" cy="48920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119"/>
                </a:lnSpc>
              </a:pPr>
              <a:r>
                <a:rPr lang="en-US" sz="9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 PHÂN TÍCH VÀ TỔNG HỢP</a:t>
              </a:r>
              <a:endParaRPr lang="en-US" sz="9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207212" y="812800"/>
              <a:ext cx="9175576" cy="716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72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72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</a:t>
              </a:r>
              <a:endParaRPr lang="en-US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778839" y="342900"/>
            <a:ext cx="149352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Đọc các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biết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nào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như thế nào?</a:t>
            </a:r>
            <a:endParaRPr lang="en-US" sz="4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8839" y="2805113"/>
            <a:ext cx="15680361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/>
              <a:t>Phép lập luận được sử dụng trong hai đoạn văn </a:t>
            </a:r>
            <a:r>
              <a:rPr lang="vi-VN" sz="4200" b="1" dirty="0" smtClean="0"/>
              <a:t>:</a:t>
            </a:r>
            <a:endParaRPr lang="vi-VN" sz="4200" b="1" dirty="0"/>
          </a:p>
          <a:p>
            <a:pPr algn="just">
              <a:lnSpc>
                <a:spcPct val="150000"/>
              </a:lnSpc>
            </a:pPr>
            <a:r>
              <a:rPr lang="vi-VN" sz="4200" dirty="0"/>
              <a:t>   </a:t>
            </a:r>
            <a:r>
              <a:rPr lang="vi-VN" sz="4200" b="1" dirty="0"/>
              <a:t>- Đoạn (a) : </a:t>
            </a:r>
            <a:r>
              <a:rPr lang="vi-VN" sz="4200" dirty="0"/>
              <a:t>phép phân tích (theo lối diễn dịch) theo trình tự các </a:t>
            </a:r>
            <a:r>
              <a:rPr lang="vi-VN" sz="4200" dirty="0" smtClean="0"/>
              <a:t>ý: </a:t>
            </a:r>
            <a:r>
              <a:rPr lang="vi-VN" sz="4200" dirty="0"/>
              <a:t>cái hay ở các điệu xanh → những cử động → ở các vần thơ → ở các chữ không non ép</a:t>
            </a:r>
            <a:r>
              <a:rPr lang="vi-VN" sz="4200" dirty="0" smtClean="0"/>
              <a:t>.</a:t>
            </a:r>
            <a:endParaRPr lang="vi-VN" sz="4200" dirty="0"/>
          </a:p>
          <a:p>
            <a:pPr algn="just">
              <a:lnSpc>
                <a:spcPct val="150000"/>
              </a:lnSpc>
            </a:pPr>
            <a:r>
              <a:rPr lang="vi-VN" sz="4200" dirty="0"/>
              <a:t>   </a:t>
            </a:r>
            <a:r>
              <a:rPr lang="vi-VN" sz="4200" b="1" dirty="0"/>
              <a:t>- Đoạn (b) : </a:t>
            </a:r>
            <a:r>
              <a:rPr lang="vi-VN" sz="4200" dirty="0"/>
              <a:t>chủ yếu là phép phân tích, kết hợp với tổng hợp. Phân tích các nguyên nhân của sự thành </a:t>
            </a:r>
            <a:r>
              <a:rPr lang="vi-VN" sz="4200" dirty="0" smtClean="0"/>
              <a:t>đạt: </a:t>
            </a:r>
            <a:r>
              <a:rPr lang="vi-VN" sz="4200" dirty="0"/>
              <a:t>gặp thời, hoàn cảnh, điều kiện, tài năng.</a:t>
            </a: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778838" y="342900"/>
            <a:ext cx="15299361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có một số học sinh học qua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học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phần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bản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học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lên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nó.</a:t>
            </a:r>
            <a:endParaRPr lang="en-US" sz="4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93358"/>
            <a:ext cx="59817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3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2" name="Rounded Rectangle 1"/>
          <p:cNvSpPr/>
          <p:nvPr/>
        </p:nvSpPr>
        <p:spPr>
          <a:xfrm>
            <a:off x="3962400" y="398545"/>
            <a:ext cx="8839200" cy="13895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CHẤT CỦA LỐI HỌC ĐỐI PHÓ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095500"/>
            <a:ext cx="13516522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phó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đích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198" y="4149508"/>
            <a:ext cx="13529891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phó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cốt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phó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đòi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cử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532" y="6202947"/>
            <a:ext cx="1351241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hứng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hứng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chán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thấp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198" y="8256386"/>
            <a:ext cx="1351241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phó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fr-FR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778838" y="342900"/>
            <a:ext cx="1537556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vào văn bản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đọc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Chu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Tiềm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phải đọc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8838" y="4239820"/>
            <a:ext cx="10124888" cy="9420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tri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8298" y="5518624"/>
            <a:ext cx="13156641" cy="19115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4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tri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4674" y="7789102"/>
            <a:ext cx="13940051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4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kỹ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quyển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nắm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chắc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quyển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ích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5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838200" y="723900"/>
            <a:ext cx="15316200" cy="28810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4200" dirty="0">
                <a:ea typeface="Times New Roman" panose="02020603050405020304" pitchFamily="18" charset="0"/>
                <a:cs typeface="Arial" panose="020B0604020202020204" pitchFamily="34" charset="0"/>
              </a:rPr>
              <a:t>Bên cạnh việc đọc sách chuyên sâu phục vụ ngành nghề còn cần phải đọc rộng. Kiến thức rộng giúp hiểu các vấn đề chuyên môn tốt hơn.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962900" y="3897004"/>
            <a:ext cx="1066800" cy="1238073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370426" y="4914900"/>
            <a:ext cx="16244300" cy="49530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fr-FR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trọngnhất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fr-FR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3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778838" y="342900"/>
            <a:ext cx="15375562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bài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đọc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28900"/>
            <a:ext cx="672465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496</Words>
  <PresentationFormat>Custom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Symbol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2021-12-09T13:29:02Z</dcterms:modified>
  <dc:identifier>DAEtUBLhDZE</dc:identifier>
</cp:coreProperties>
</file>