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udio/unknown"/>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94624" autoAdjust="0"/>
  </p:normalViewPr>
  <p:slideViewPr>
    <p:cSldViewPr>
      <p:cViewPr varScale="1">
        <p:scale>
          <a:sx n="69" d="100"/>
          <a:sy n="69" d="100"/>
        </p:scale>
        <p:origin x="-25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0CC77B0-8DD4-44FB-BE36-C874B7948FC1}" type="datetimeFigureOut">
              <a:rPr lang="en-US" smtClean="0"/>
              <a:t>9/3/2023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086A2B-0293-4FDB-A6A6-A57522DE003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CC77B0-8DD4-44FB-BE36-C874B7948FC1}" type="datetimeFigureOut">
              <a:rPr lang="en-US" smtClean="0"/>
              <a:t>9/3/2023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086A2B-0293-4FDB-A6A6-A57522DE003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CC77B0-8DD4-44FB-BE36-C874B7948FC1}" type="datetimeFigureOut">
              <a:rPr lang="en-US" smtClean="0"/>
              <a:t>9/3/2023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086A2B-0293-4FDB-A6A6-A57522DE003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CC77B0-8DD4-44FB-BE36-C874B7948FC1}" type="datetimeFigureOut">
              <a:rPr lang="en-US" smtClean="0"/>
              <a:t>9/3/2023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086A2B-0293-4FDB-A6A6-A57522DE003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CC77B0-8DD4-44FB-BE36-C874B7948FC1}" type="datetimeFigureOut">
              <a:rPr lang="en-US" smtClean="0"/>
              <a:t>9/3/2023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086A2B-0293-4FDB-A6A6-A57522DE003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0CC77B0-8DD4-44FB-BE36-C874B7948FC1}" type="datetimeFigureOut">
              <a:rPr lang="en-US" smtClean="0"/>
              <a:t>9/3/2023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086A2B-0293-4FDB-A6A6-A57522DE003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0CC77B0-8DD4-44FB-BE36-C874B7948FC1}" type="datetimeFigureOut">
              <a:rPr lang="en-US" smtClean="0"/>
              <a:t>9/3/2023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086A2B-0293-4FDB-A6A6-A57522DE003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0CC77B0-8DD4-44FB-BE36-C874B7948FC1}" type="datetimeFigureOut">
              <a:rPr lang="en-US" smtClean="0"/>
              <a:t>9/3/2023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086A2B-0293-4FDB-A6A6-A57522DE003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CC77B0-8DD4-44FB-BE36-C874B7948FC1}" type="datetimeFigureOut">
              <a:rPr lang="en-US" smtClean="0"/>
              <a:t>9/3/2023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086A2B-0293-4FDB-A6A6-A57522DE003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CC77B0-8DD4-44FB-BE36-C874B7948FC1}" type="datetimeFigureOut">
              <a:rPr lang="en-US" smtClean="0"/>
              <a:t>9/3/2023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086A2B-0293-4FDB-A6A6-A57522DE003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CC77B0-8DD4-44FB-BE36-C874B7948FC1}" type="datetimeFigureOut">
              <a:rPr lang="en-US" smtClean="0"/>
              <a:t>9/3/2023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086A2B-0293-4FDB-A6A6-A57522DE003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CC77B0-8DD4-44FB-BE36-C874B7948FC1}" type="datetimeFigureOut">
              <a:rPr lang="en-US" smtClean="0"/>
              <a:t>9/3/2023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086A2B-0293-4FDB-A6A6-A57522DE003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1071546"/>
            <a:ext cx="7772400" cy="1470025"/>
          </a:xfrm>
        </p:spPr>
        <p:txBody>
          <a:bodyPr>
            <a:normAutofit/>
          </a:bodyPr>
          <a:lstStyle/>
          <a:p>
            <a:r>
              <a:rPr lang="en-US" dirty="0" smtClean="0">
                <a:solidFill>
                  <a:srgbClr val="FF0000"/>
                </a:solidFill>
              </a:rPr>
              <a:t>KHOA HỌC TỰ NHIÊN 8</a:t>
            </a:r>
            <a:br>
              <a:rPr lang="en-US" dirty="0" smtClean="0">
                <a:solidFill>
                  <a:srgbClr val="FF0000"/>
                </a:solidFill>
              </a:rPr>
            </a:br>
            <a:r>
              <a:rPr lang="en-US" dirty="0" smtClean="0">
                <a:solidFill>
                  <a:srgbClr val="FF0000"/>
                </a:solidFill>
              </a:rPr>
              <a:t>(Cánh diều)</a:t>
            </a:r>
            <a:endParaRPr lang="en-US" dirty="0">
              <a:solidFill>
                <a:srgbClr val="FF0000"/>
              </a:solidFill>
            </a:endParaRPr>
          </a:p>
        </p:txBody>
      </p:sp>
      <p:sp>
        <p:nvSpPr>
          <p:cNvPr id="3" name="Subtitle 2"/>
          <p:cNvSpPr>
            <a:spLocks noGrp="1"/>
          </p:cNvSpPr>
          <p:nvPr>
            <p:ph type="subTitle" idx="1"/>
          </p:nvPr>
        </p:nvSpPr>
        <p:spPr>
          <a:xfrm>
            <a:off x="1428728" y="3028944"/>
            <a:ext cx="6400800" cy="757246"/>
          </a:xfrm>
        </p:spPr>
        <p:txBody>
          <a:bodyPr/>
          <a:lstStyle/>
          <a:p>
            <a:r>
              <a:rPr lang="en-US" b="1" dirty="0">
                <a:solidFill>
                  <a:schemeClr val="tx2"/>
                </a:solidFill>
              </a:rPr>
              <a:t>BÀI 18: LỰC CÓ THỂ LÀM QUAY VẬT</a:t>
            </a:r>
            <a:endParaRPr lang="en-US" dirty="0">
              <a:solidFill>
                <a:schemeClr val="tx2"/>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0" y="0"/>
            <a:ext cx="9144000" cy="500042"/>
          </a:xfrm>
          <a:prstGeom prst="roundRect">
            <a:avLst/>
          </a:prstGeom>
          <a:solidFill>
            <a:schemeClr val="tx2">
              <a:lumMod val="20000"/>
              <a:lumOff val="8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Times New Roman" pitchFamily="18" charset="0"/>
                <a:cs typeface="Times New Roman" pitchFamily="18" charset="0"/>
              </a:rPr>
              <a:t>BÀI 18: LỰC CÓ THỂ LÀM QUAY VẬT</a:t>
            </a:r>
            <a:endParaRPr lang="en-US" dirty="0" smtClean="0">
              <a:solidFill>
                <a:schemeClr val="tx1"/>
              </a:solidFill>
              <a:latin typeface="Times New Roman" pitchFamily="18" charset="0"/>
              <a:cs typeface="Times New Roman" pitchFamily="18" charset="0"/>
            </a:endParaRPr>
          </a:p>
        </p:txBody>
      </p:sp>
      <p:cxnSp>
        <p:nvCxnSpPr>
          <p:cNvPr id="6" name="Straight Connector 5"/>
          <p:cNvCxnSpPr>
            <a:stCxn id="4" idx="2"/>
          </p:cNvCxnSpPr>
          <p:nvPr/>
        </p:nvCxnSpPr>
        <p:spPr>
          <a:xfrm rot="5400000">
            <a:off x="1392227" y="3679021"/>
            <a:ext cx="6358752" cy="794"/>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4728" y="559338"/>
            <a:ext cx="3056286" cy="369332"/>
          </a:xfrm>
          <a:prstGeom prst="rect">
            <a:avLst/>
          </a:prstGeom>
          <a:noFill/>
        </p:spPr>
        <p:txBody>
          <a:bodyPr wrap="none" rtlCol="0">
            <a:spAutoFit/>
          </a:bodyPr>
          <a:lstStyle/>
          <a:p>
            <a:r>
              <a:rPr lang="en-US" b="1" dirty="0" smtClean="0">
                <a:solidFill>
                  <a:schemeClr val="tx2"/>
                </a:solidFill>
                <a:latin typeface="Times New Roman" pitchFamily="18" charset="0"/>
                <a:cs typeface="Times New Roman" pitchFamily="18" charset="0"/>
              </a:rPr>
              <a:t>I. </a:t>
            </a:r>
            <a:r>
              <a:rPr lang="vi-VN" b="1" dirty="0" smtClean="0">
                <a:solidFill>
                  <a:schemeClr val="tx2"/>
                </a:solidFill>
                <a:latin typeface="Times New Roman" pitchFamily="18" charset="0"/>
                <a:cs typeface="Times New Roman" pitchFamily="18" charset="0"/>
              </a:rPr>
              <a:t>Tác </a:t>
            </a:r>
            <a:r>
              <a:rPr lang="vi-VN" b="1" dirty="0">
                <a:solidFill>
                  <a:schemeClr val="tx2"/>
                </a:solidFill>
                <a:latin typeface="Times New Roman" pitchFamily="18" charset="0"/>
                <a:cs typeface="Times New Roman" pitchFamily="18" charset="0"/>
              </a:rPr>
              <a:t>dụng làm quay của lực</a:t>
            </a:r>
            <a:endParaRPr lang="en-US" dirty="0">
              <a:solidFill>
                <a:schemeClr val="tx2"/>
              </a:solidFill>
              <a:latin typeface="Times New Roman" pitchFamily="18" charset="0"/>
              <a:cs typeface="Times New Roman" pitchFamily="18" charset="0"/>
            </a:endParaRPr>
          </a:p>
        </p:txBody>
      </p:sp>
      <p:sp>
        <p:nvSpPr>
          <p:cNvPr id="12" name="Rounded Rectangle 11"/>
          <p:cNvSpPr/>
          <p:nvPr/>
        </p:nvSpPr>
        <p:spPr>
          <a:xfrm>
            <a:off x="4643438" y="642918"/>
            <a:ext cx="4357718" cy="414340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latin typeface="Times New Roman" pitchFamily="18" charset="0"/>
                <a:cs typeface="Times New Roman" pitchFamily="18" charset="0"/>
              </a:rPr>
              <a:t>HOẠT ĐỘNG NHÓM ĐỌC VÀ LÀM THÍ NGHIỆM NHƯ HÌNH 18.2</a:t>
            </a:r>
          </a:p>
          <a:p>
            <a:pPr algn="ctr"/>
            <a:endParaRPr lang="en-US" sz="1600" b="1" dirty="0" smtClean="0">
              <a:solidFill>
                <a:schemeClr val="tx1"/>
              </a:solidFill>
              <a:latin typeface="Times New Roman" pitchFamily="18" charset="0"/>
              <a:cs typeface="Times New Roman" pitchFamily="18" charset="0"/>
            </a:endParaRPr>
          </a:p>
          <a:p>
            <a:pPr algn="ctr"/>
            <a:endParaRPr lang="en-US" sz="1600" b="1" dirty="0">
              <a:solidFill>
                <a:schemeClr val="tx1"/>
              </a:solidFill>
              <a:latin typeface="Times New Roman" pitchFamily="18" charset="0"/>
              <a:cs typeface="Times New Roman" pitchFamily="18" charset="0"/>
            </a:endParaRPr>
          </a:p>
          <a:p>
            <a:pPr algn="ctr"/>
            <a:endParaRPr lang="en-US" sz="1600" b="1" dirty="0" smtClean="0">
              <a:solidFill>
                <a:schemeClr val="tx1"/>
              </a:solidFill>
              <a:latin typeface="Times New Roman" pitchFamily="18" charset="0"/>
              <a:cs typeface="Times New Roman" pitchFamily="18" charset="0"/>
            </a:endParaRPr>
          </a:p>
          <a:p>
            <a:pPr algn="ctr"/>
            <a:endParaRPr lang="en-US" sz="1600" b="1" dirty="0">
              <a:solidFill>
                <a:schemeClr val="tx1"/>
              </a:solidFill>
              <a:latin typeface="Times New Roman" pitchFamily="18" charset="0"/>
              <a:cs typeface="Times New Roman" pitchFamily="18" charset="0"/>
            </a:endParaRPr>
          </a:p>
          <a:p>
            <a:pPr algn="ctr"/>
            <a:endParaRPr lang="en-US" sz="1600" b="1" dirty="0" smtClean="0">
              <a:solidFill>
                <a:schemeClr val="tx1"/>
              </a:solidFill>
              <a:latin typeface="Times New Roman" pitchFamily="18" charset="0"/>
              <a:cs typeface="Times New Roman" pitchFamily="18" charset="0"/>
            </a:endParaRPr>
          </a:p>
          <a:p>
            <a:pPr algn="ctr"/>
            <a:endParaRPr lang="en-US" sz="1600" b="1" dirty="0">
              <a:solidFill>
                <a:schemeClr val="tx1"/>
              </a:solidFill>
              <a:latin typeface="Times New Roman" pitchFamily="18" charset="0"/>
              <a:cs typeface="Times New Roman" pitchFamily="18" charset="0"/>
            </a:endParaRPr>
          </a:p>
          <a:p>
            <a:pPr algn="ctr"/>
            <a:endParaRPr lang="en-US" sz="1600" b="1" dirty="0" smtClean="0">
              <a:solidFill>
                <a:schemeClr val="tx1"/>
              </a:solidFill>
              <a:latin typeface="Times New Roman" pitchFamily="18" charset="0"/>
              <a:cs typeface="Times New Roman" pitchFamily="18" charset="0"/>
            </a:endParaRPr>
          </a:p>
          <a:p>
            <a:pPr algn="ctr"/>
            <a:endParaRPr lang="en-US" sz="1600" b="1" dirty="0">
              <a:solidFill>
                <a:schemeClr val="tx1"/>
              </a:solidFill>
              <a:latin typeface="Times New Roman" pitchFamily="18" charset="0"/>
              <a:cs typeface="Times New Roman" pitchFamily="18" charset="0"/>
            </a:endParaRPr>
          </a:p>
          <a:p>
            <a:pPr algn="ctr"/>
            <a:endParaRPr lang="en-US" sz="1600" b="1" dirty="0" smtClean="0">
              <a:solidFill>
                <a:schemeClr val="tx1"/>
              </a:solidFill>
              <a:latin typeface="Times New Roman" pitchFamily="18" charset="0"/>
              <a:cs typeface="Times New Roman" pitchFamily="18" charset="0"/>
            </a:endParaRPr>
          </a:p>
          <a:p>
            <a:pPr algn="ctr"/>
            <a:endParaRPr lang="en-US" sz="1600" b="1" dirty="0">
              <a:solidFill>
                <a:schemeClr val="tx1"/>
              </a:solidFill>
              <a:latin typeface="Times New Roman" pitchFamily="18" charset="0"/>
              <a:cs typeface="Times New Roman" pitchFamily="18" charset="0"/>
            </a:endParaRPr>
          </a:p>
          <a:p>
            <a:pPr algn="ctr"/>
            <a:endParaRPr lang="en-US" sz="1600" b="1" dirty="0" smtClean="0">
              <a:solidFill>
                <a:schemeClr val="tx1"/>
              </a:solidFill>
              <a:latin typeface="Times New Roman" pitchFamily="18" charset="0"/>
              <a:cs typeface="Times New Roman" pitchFamily="18" charset="0"/>
            </a:endParaRPr>
          </a:p>
          <a:p>
            <a:pPr algn="ctr"/>
            <a:endParaRPr lang="en-US" sz="1600" b="1" dirty="0">
              <a:solidFill>
                <a:schemeClr val="tx1"/>
              </a:solidFill>
              <a:latin typeface="Times New Roman" pitchFamily="18" charset="0"/>
              <a:cs typeface="Times New Roman" pitchFamily="18" charset="0"/>
            </a:endParaRPr>
          </a:p>
          <a:p>
            <a:pPr algn="ctr"/>
            <a:endParaRPr lang="en-US" sz="1600" b="1" dirty="0">
              <a:solidFill>
                <a:schemeClr val="tx1"/>
              </a:solidFill>
              <a:latin typeface="Times New Roman" pitchFamily="18" charset="0"/>
              <a:cs typeface="Times New Roman" pitchFamily="18" charset="0"/>
            </a:endParaRPr>
          </a:p>
          <a:p>
            <a:r>
              <a:rPr lang="en-US" sz="1600" b="1" dirty="0">
                <a:solidFill>
                  <a:schemeClr val="tx1"/>
                </a:solidFill>
                <a:latin typeface="Times New Roman" pitchFamily="18" charset="0"/>
                <a:cs typeface="Times New Roman" pitchFamily="18" charset="0"/>
              </a:rPr>
              <a:t> </a:t>
            </a:r>
          </a:p>
        </p:txBody>
      </p:sp>
      <p:pic>
        <p:nvPicPr>
          <p:cNvPr id="2051" name="Picture 3" descr="D:\Desktop\Bài 18\z4659645469310_f0b1940f5ec9701aac6930e98377c422.jpg"/>
          <p:cNvPicPr>
            <a:picLocks noChangeAspect="1" noChangeArrowheads="1"/>
          </p:cNvPicPr>
          <p:nvPr/>
        </p:nvPicPr>
        <p:blipFill>
          <a:blip r:embed="rId3"/>
          <a:srcRect/>
          <a:stretch>
            <a:fillRect/>
          </a:stretch>
        </p:blipFill>
        <p:spPr bwMode="auto">
          <a:xfrm>
            <a:off x="4689483" y="1357299"/>
            <a:ext cx="4184815" cy="3071834"/>
          </a:xfrm>
          <a:prstGeom prst="rect">
            <a:avLst/>
          </a:prstGeom>
          <a:noFill/>
        </p:spPr>
      </p:pic>
      <p:grpSp>
        <p:nvGrpSpPr>
          <p:cNvPr id="15" name="Group 2"/>
          <p:cNvGrpSpPr>
            <a:grpSpLocks/>
          </p:cNvGrpSpPr>
          <p:nvPr/>
        </p:nvGrpSpPr>
        <p:grpSpPr bwMode="auto">
          <a:xfrm>
            <a:off x="8054691" y="5305435"/>
            <a:ext cx="266700" cy="1028700"/>
            <a:chOff x="4176" y="864"/>
            <a:chExt cx="168" cy="648"/>
          </a:xfrm>
        </p:grpSpPr>
        <p:sp>
          <p:nvSpPr>
            <p:cNvPr id="16" name="AutoShape 3"/>
            <p:cNvSpPr>
              <a:spLocks noChangeArrowheads="1"/>
            </p:cNvSpPr>
            <p:nvPr/>
          </p:nvSpPr>
          <p:spPr bwMode="auto">
            <a:xfrm rot="-5400000">
              <a:off x="3936" y="1104"/>
              <a:ext cx="648" cy="168"/>
            </a:xfrm>
            <a:prstGeom prst="notchedRightArrow">
              <a:avLst>
                <a:gd name="adj1" fmla="val 50000"/>
                <a:gd name="adj2" fmla="val 96429"/>
              </a:avLst>
            </a:prstGeom>
            <a:solidFill>
              <a:schemeClr val="tx1"/>
            </a:solidFill>
            <a:ln w="9525">
              <a:solidFill>
                <a:srgbClr val="FF3300"/>
              </a:solidFill>
              <a:miter lim="800000"/>
              <a:headEnd/>
              <a:tailEnd/>
            </a:ln>
          </p:spPr>
          <p:txBody>
            <a:bodyPr vert="eaVert" wrap="none" anchor="ctr"/>
            <a:lstStyle/>
            <a:p>
              <a:pPr algn="ctr" eaLnBrk="1" hangingPunct="1"/>
              <a:endParaRPr lang="en-US">
                <a:solidFill>
                  <a:srgbClr val="FF3300"/>
                </a:solidFill>
              </a:endParaRPr>
            </a:p>
          </p:txBody>
        </p:sp>
        <p:sp>
          <p:nvSpPr>
            <p:cNvPr id="17" name="Oval 4"/>
            <p:cNvSpPr>
              <a:spLocks noChangeArrowheads="1"/>
            </p:cNvSpPr>
            <p:nvPr/>
          </p:nvSpPr>
          <p:spPr bwMode="auto">
            <a:xfrm>
              <a:off x="4214" y="1152"/>
              <a:ext cx="96" cy="96"/>
            </a:xfrm>
            <a:prstGeom prst="ellipse">
              <a:avLst/>
            </a:prstGeom>
            <a:solidFill>
              <a:srgbClr val="FF3300"/>
            </a:solidFill>
            <a:ln w="9525">
              <a:solidFill>
                <a:schemeClr val="tx1"/>
              </a:solidFill>
              <a:round/>
              <a:headEnd/>
              <a:tailEnd/>
            </a:ln>
          </p:spPr>
          <p:txBody>
            <a:bodyPr wrap="none" anchor="ctr"/>
            <a:lstStyle/>
            <a:p>
              <a:endParaRPr lang="en-US"/>
            </a:p>
          </p:txBody>
        </p:sp>
      </p:grpSp>
      <p:sp>
        <p:nvSpPr>
          <p:cNvPr id="18" name="AutoShape 5"/>
          <p:cNvSpPr>
            <a:spLocks noChangeArrowheads="1"/>
          </p:cNvSpPr>
          <p:nvPr/>
        </p:nvSpPr>
        <p:spPr bwMode="auto">
          <a:xfrm>
            <a:off x="7772400" y="0"/>
            <a:ext cx="1371600" cy="457200"/>
          </a:xfrm>
          <a:prstGeom prst="flowChartAlternateProcess">
            <a:avLst/>
          </a:prstGeom>
          <a:solidFill>
            <a:schemeClr val="accent1"/>
          </a:solidFill>
          <a:ln w="38100" cmpd="dbl">
            <a:solidFill>
              <a:srgbClr val="FF3300"/>
            </a:solidFill>
            <a:miter lim="800000"/>
            <a:headEnd/>
            <a:tailEnd/>
          </a:ln>
          <a:effectLst>
            <a:outerShdw dist="35921" dir="2700000" algn="ctr" rotWithShape="0">
              <a:srgbClr val="808080">
                <a:alpha val="50000"/>
              </a:srgbClr>
            </a:outerShdw>
          </a:effectLst>
        </p:spPr>
        <p:txBody>
          <a:bodyPr wrap="none" anchor="ctr"/>
          <a:lstStyle/>
          <a:p>
            <a:pPr algn="ctr" eaLnBrk="1" hangingPunct="1">
              <a:defRPr/>
            </a:pPr>
            <a:r>
              <a:rPr lang="en-US"/>
              <a:t>Tính giờ</a:t>
            </a:r>
          </a:p>
        </p:txBody>
      </p:sp>
      <p:grpSp>
        <p:nvGrpSpPr>
          <p:cNvPr id="19" name="Group 19"/>
          <p:cNvGrpSpPr>
            <a:grpSpLocks/>
          </p:cNvGrpSpPr>
          <p:nvPr/>
        </p:nvGrpSpPr>
        <p:grpSpPr bwMode="auto">
          <a:xfrm>
            <a:off x="7059331" y="4857760"/>
            <a:ext cx="2184401" cy="2016126"/>
            <a:chOff x="2915" y="528"/>
            <a:chExt cx="1376" cy="1270"/>
          </a:xfrm>
        </p:grpSpPr>
        <p:sp>
          <p:nvSpPr>
            <p:cNvPr id="20" name="Oval 19"/>
            <p:cNvSpPr>
              <a:spLocks noChangeArrowheads="1"/>
            </p:cNvSpPr>
            <p:nvPr/>
          </p:nvSpPr>
          <p:spPr bwMode="auto">
            <a:xfrm>
              <a:off x="3118" y="672"/>
              <a:ext cx="1008" cy="960"/>
            </a:xfrm>
            <a:prstGeom prst="ellipse">
              <a:avLst/>
            </a:prstGeom>
            <a:noFill/>
            <a:ln w="57150" cmpd="thickThin">
              <a:solidFill>
                <a:srgbClr val="993300"/>
              </a:solidFill>
              <a:round/>
              <a:headEnd/>
              <a:tailEnd/>
            </a:ln>
          </p:spPr>
          <p:txBody>
            <a:bodyPr wrap="none" anchor="ctr"/>
            <a:lstStyle/>
            <a:p>
              <a:endParaRPr lang="en-US"/>
            </a:p>
          </p:txBody>
        </p:sp>
        <p:sp>
          <p:nvSpPr>
            <p:cNvPr id="21" name="Text Box 9"/>
            <p:cNvSpPr txBox="1">
              <a:spLocks noChangeArrowheads="1"/>
            </p:cNvSpPr>
            <p:nvPr/>
          </p:nvSpPr>
          <p:spPr bwMode="auto">
            <a:xfrm>
              <a:off x="2915" y="1015"/>
              <a:ext cx="288" cy="231"/>
            </a:xfrm>
            <a:prstGeom prst="rect">
              <a:avLst/>
            </a:prstGeom>
            <a:noFill/>
            <a:ln w="9525">
              <a:noFill/>
              <a:miter lim="800000"/>
              <a:headEnd/>
              <a:tailEnd/>
            </a:ln>
          </p:spPr>
          <p:txBody>
            <a:bodyPr>
              <a:spAutoFit/>
            </a:bodyPr>
            <a:lstStyle/>
            <a:p>
              <a:pPr eaLnBrk="1" hangingPunct="1">
                <a:spcBef>
                  <a:spcPct val="50000"/>
                </a:spcBef>
              </a:pPr>
              <a:r>
                <a:rPr lang="en-US" b="1" dirty="0" smtClean="0">
                  <a:solidFill>
                    <a:srgbClr val="993300"/>
                  </a:solidFill>
                </a:rPr>
                <a:t>11</a:t>
              </a:r>
              <a:endParaRPr lang="en-US" b="1" dirty="0">
                <a:solidFill>
                  <a:srgbClr val="993300"/>
                </a:solidFill>
              </a:endParaRPr>
            </a:p>
          </p:txBody>
        </p:sp>
        <p:sp>
          <p:nvSpPr>
            <p:cNvPr id="22" name="WordArt 10"/>
            <p:cNvSpPr>
              <a:spLocks noChangeArrowheads="1" noChangeShapeType="1" noTextEdit="1"/>
            </p:cNvSpPr>
            <p:nvPr/>
          </p:nvSpPr>
          <p:spPr bwMode="auto">
            <a:xfrm>
              <a:off x="3502" y="528"/>
              <a:ext cx="192" cy="240"/>
            </a:xfrm>
            <a:prstGeom prst="rect">
              <a:avLst/>
            </a:prstGeom>
          </p:spPr>
          <p:txBody>
            <a:bodyPr wrap="none" fromWordArt="1">
              <a:prstTxWarp prst="textFadeUp">
                <a:avLst>
                  <a:gd name="adj" fmla="val 9991"/>
                </a:avLst>
              </a:prstTxWarp>
            </a:bodyPr>
            <a:lstStyle/>
            <a:p>
              <a:pPr algn="ctr"/>
              <a:r>
                <a:rPr lang="en-US" sz="3600" kern="10" dirty="0" smtClean="0">
                  <a:ln w="12700">
                    <a:solidFill>
                      <a:srgbClr val="0000FF"/>
                    </a:solidFill>
                    <a:round/>
                    <a:headEnd/>
                    <a:tailEnd/>
                  </a:ln>
                  <a:gradFill rotWithShape="1">
                    <a:gsLst>
                      <a:gs pos="0">
                        <a:srgbClr val="520402"/>
                      </a:gs>
                      <a:gs pos="100000">
                        <a:srgbClr val="FFCC00"/>
                      </a:gs>
                    </a:gsLst>
                    <a:lin ang="5400000" scaled="1"/>
                  </a:gradFill>
                  <a:effectLst>
                    <a:outerShdw dist="35921" dir="2700000" sy="50000" rotWithShape="0">
                      <a:srgbClr val="875B0D">
                        <a:alpha val="70000"/>
                      </a:srgbClr>
                    </a:outerShdw>
                  </a:effectLst>
                  <a:latin typeface="Arial Black"/>
                </a:rPr>
                <a:t>15</a:t>
              </a:r>
              <a:endParaRPr lang="en-US" sz="3600" kern="10" dirty="0">
                <a:ln w="12700">
                  <a:solidFill>
                    <a:srgbClr val="0000FF"/>
                  </a:solidFill>
                  <a:round/>
                  <a:headEnd/>
                  <a:tailEnd/>
                </a:ln>
                <a:gradFill rotWithShape="1">
                  <a:gsLst>
                    <a:gs pos="0">
                      <a:srgbClr val="520402"/>
                    </a:gs>
                    <a:gs pos="100000">
                      <a:srgbClr val="FFCC00"/>
                    </a:gs>
                  </a:gsLst>
                  <a:lin ang="5400000" scaled="1"/>
                </a:gradFill>
                <a:effectLst>
                  <a:outerShdw dist="35921" dir="2700000" sy="50000" rotWithShape="0">
                    <a:srgbClr val="875B0D">
                      <a:alpha val="70000"/>
                    </a:srgbClr>
                  </a:outerShdw>
                </a:effectLst>
                <a:latin typeface="Arial Black"/>
              </a:endParaRPr>
            </a:p>
          </p:txBody>
        </p:sp>
        <p:sp>
          <p:nvSpPr>
            <p:cNvPr id="23" name="WordArt 11"/>
            <p:cNvSpPr>
              <a:spLocks noChangeArrowheads="1" noChangeShapeType="1" noTextEdit="1"/>
            </p:cNvSpPr>
            <p:nvPr/>
          </p:nvSpPr>
          <p:spPr bwMode="auto">
            <a:xfrm>
              <a:off x="4022" y="1258"/>
              <a:ext cx="162" cy="161"/>
            </a:xfrm>
            <a:prstGeom prst="rect">
              <a:avLst/>
            </a:prstGeom>
          </p:spPr>
          <p:txBody>
            <a:bodyPr wrap="none" fromWordArt="1">
              <a:prstTxWarp prst="textFadeUp">
                <a:avLst>
                  <a:gd name="adj" fmla="val 9991"/>
                </a:avLst>
              </a:prstTxWarp>
            </a:bodyPr>
            <a:lstStyle/>
            <a:p>
              <a:pPr algn="ctr"/>
              <a:r>
                <a:rPr lang="en-US" sz="3600" kern="10" dirty="0" smtClean="0">
                  <a:ln w="12700">
                    <a:solidFill>
                      <a:srgbClr val="FF3300"/>
                    </a:solidFill>
                    <a:round/>
                    <a:headEnd/>
                    <a:tailEnd/>
                  </a:ln>
                  <a:gradFill rotWithShape="1">
                    <a:gsLst>
                      <a:gs pos="0">
                        <a:srgbClr val="520402"/>
                      </a:gs>
                      <a:gs pos="100000">
                        <a:srgbClr val="FFCC00"/>
                      </a:gs>
                    </a:gsLst>
                    <a:lin ang="5400000" scaled="1"/>
                  </a:gradFill>
                  <a:effectLst>
                    <a:outerShdw dist="35921" dir="2700000" sy="50000" rotWithShape="0">
                      <a:srgbClr val="875B0D">
                        <a:alpha val="70000"/>
                      </a:srgbClr>
                    </a:outerShdw>
                  </a:effectLst>
                  <a:latin typeface="Arial Black"/>
                </a:rPr>
                <a:t>5</a:t>
              </a:r>
              <a:endParaRPr lang="en-US" sz="3600" kern="10" dirty="0">
                <a:ln w="12700">
                  <a:solidFill>
                    <a:srgbClr val="FF3300"/>
                  </a:solidFill>
                  <a:round/>
                  <a:headEnd/>
                  <a:tailEnd/>
                </a:ln>
                <a:gradFill rotWithShape="1">
                  <a:gsLst>
                    <a:gs pos="0">
                      <a:srgbClr val="520402"/>
                    </a:gs>
                    <a:gs pos="100000">
                      <a:srgbClr val="FFCC00"/>
                    </a:gs>
                  </a:gsLst>
                  <a:lin ang="5400000" scaled="1"/>
                </a:gradFill>
                <a:effectLst>
                  <a:outerShdw dist="35921" dir="2700000" sy="50000" rotWithShape="0">
                    <a:srgbClr val="875B0D">
                      <a:alpha val="70000"/>
                    </a:srgbClr>
                  </a:outerShdw>
                </a:effectLst>
                <a:latin typeface="Arial Black"/>
              </a:endParaRPr>
            </a:p>
          </p:txBody>
        </p:sp>
        <p:sp>
          <p:nvSpPr>
            <p:cNvPr id="24" name="WordArt 12"/>
            <p:cNvSpPr>
              <a:spLocks noChangeArrowheads="1" noChangeShapeType="1" noTextEdit="1"/>
            </p:cNvSpPr>
            <p:nvPr/>
          </p:nvSpPr>
          <p:spPr bwMode="auto">
            <a:xfrm>
              <a:off x="3060" y="1266"/>
              <a:ext cx="240" cy="204"/>
            </a:xfrm>
            <a:prstGeom prst="rect">
              <a:avLst/>
            </a:prstGeom>
          </p:spPr>
          <p:txBody>
            <a:bodyPr wrap="none" fromWordArt="1">
              <a:prstTxWarp prst="textFadeUp">
                <a:avLst>
                  <a:gd name="adj" fmla="val 9991"/>
                </a:avLst>
              </a:prstTxWarp>
            </a:bodyPr>
            <a:lstStyle/>
            <a:p>
              <a:pPr algn="ctr"/>
              <a:r>
                <a:rPr lang="en-US" sz="3600" kern="10" dirty="0" smtClean="0">
                  <a:ln w="12700">
                    <a:solidFill>
                      <a:srgbClr val="FF3300"/>
                    </a:solidFill>
                    <a:round/>
                    <a:headEnd/>
                    <a:tailEnd/>
                  </a:ln>
                  <a:gradFill rotWithShape="1">
                    <a:gsLst>
                      <a:gs pos="0">
                        <a:srgbClr val="520402"/>
                      </a:gs>
                      <a:gs pos="100000">
                        <a:srgbClr val="FFCC00"/>
                      </a:gs>
                    </a:gsLst>
                    <a:lin ang="5400000" scaled="1"/>
                  </a:gradFill>
                  <a:effectLst>
                    <a:outerShdw dist="35921" dir="2700000" sy="50000" rotWithShape="0">
                      <a:srgbClr val="875B0D">
                        <a:alpha val="70000"/>
                      </a:srgbClr>
                    </a:outerShdw>
                  </a:effectLst>
                  <a:latin typeface="Arial Black"/>
                </a:rPr>
                <a:t>10</a:t>
              </a:r>
              <a:endParaRPr lang="en-US" sz="3600" kern="10" dirty="0">
                <a:ln w="12700">
                  <a:solidFill>
                    <a:srgbClr val="FF3300"/>
                  </a:solidFill>
                  <a:round/>
                  <a:headEnd/>
                  <a:tailEnd/>
                </a:ln>
                <a:gradFill rotWithShape="1">
                  <a:gsLst>
                    <a:gs pos="0">
                      <a:srgbClr val="520402"/>
                    </a:gs>
                    <a:gs pos="100000">
                      <a:srgbClr val="FFCC00"/>
                    </a:gs>
                  </a:gsLst>
                  <a:lin ang="5400000" scaled="1"/>
                </a:gradFill>
                <a:effectLst>
                  <a:outerShdw dist="35921" dir="2700000" sy="50000" rotWithShape="0">
                    <a:srgbClr val="875B0D">
                      <a:alpha val="70000"/>
                    </a:srgbClr>
                  </a:outerShdw>
                </a:effectLst>
                <a:latin typeface="Arial Black"/>
              </a:endParaRPr>
            </a:p>
          </p:txBody>
        </p:sp>
        <p:sp>
          <p:nvSpPr>
            <p:cNvPr id="25" name="Text Box 13"/>
            <p:cNvSpPr txBox="1">
              <a:spLocks noChangeArrowheads="1"/>
            </p:cNvSpPr>
            <p:nvPr/>
          </p:nvSpPr>
          <p:spPr bwMode="auto">
            <a:xfrm>
              <a:off x="3444" y="1567"/>
              <a:ext cx="162" cy="231"/>
            </a:xfrm>
            <a:prstGeom prst="rect">
              <a:avLst/>
            </a:prstGeom>
            <a:noFill/>
            <a:ln w="9525">
              <a:noFill/>
              <a:miter lim="800000"/>
              <a:headEnd/>
              <a:tailEnd/>
            </a:ln>
          </p:spPr>
          <p:txBody>
            <a:bodyPr wrap="square">
              <a:spAutoFit/>
            </a:bodyPr>
            <a:lstStyle/>
            <a:p>
              <a:pPr eaLnBrk="1" hangingPunct="1">
                <a:spcBef>
                  <a:spcPct val="50000"/>
                </a:spcBef>
              </a:pPr>
              <a:r>
                <a:rPr lang="en-US" b="1" dirty="0">
                  <a:solidFill>
                    <a:srgbClr val="993300"/>
                  </a:solidFill>
                </a:rPr>
                <a:t>8</a:t>
              </a:r>
            </a:p>
          </p:txBody>
        </p:sp>
        <p:sp>
          <p:nvSpPr>
            <p:cNvPr id="26" name="Text Box 14"/>
            <p:cNvSpPr txBox="1">
              <a:spLocks noChangeArrowheads="1"/>
            </p:cNvSpPr>
            <p:nvPr/>
          </p:nvSpPr>
          <p:spPr bwMode="auto">
            <a:xfrm>
              <a:off x="3869" y="1458"/>
              <a:ext cx="180" cy="231"/>
            </a:xfrm>
            <a:prstGeom prst="rect">
              <a:avLst/>
            </a:prstGeom>
            <a:noFill/>
            <a:ln w="9525">
              <a:noFill/>
              <a:miter lim="800000"/>
              <a:headEnd/>
              <a:tailEnd/>
            </a:ln>
          </p:spPr>
          <p:txBody>
            <a:bodyPr wrap="square">
              <a:spAutoFit/>
            </a:bodyPr>
            <a:lstStyle/>
            <a:p>
              <a:pPr eaLnBrk="1" hangingPunct="1">
                <a:spcBef>
                  <a:spcPct val="50000"/>
                </a:spcBef>
              </a:pPr>
              <a:r>
                <a:rPr lang="en-US" b="1" dirty="0">
                  <a:solidFill>
                    <a:srgbClr val="993300"/>
                  </a:solidFill>
                </a:rPr>
                <a:t>6</a:t>
              </a:r>
            </a:p>
          </p:txBody>
        </p:sp>
        <p:sp>
          <p:nvSpPr>
            <p:cNvPr id="27" name="Text Box 15"/>
            <p:cNvSpPr txBox="1">
              <a:spLocks noChangeArrowheads="1"/>
            </p:cNvSpPr>
            <p:nvPr/>
          </p:nvSpPr>
          <p:spPr bwMode="auto">
            <a:xfrm>
              <a:off x="4003" y="789"/>
              <a:ext cx="288" cy="231"/>
            </a:xfrm>
            <a:prstGeom prst="rect">
              <a:avLst/>
            </a:prstGeom>
            <a:noFill/>
            <a:ln w="9525">
              <a:noFill/>
              <a:miter lim="800000"/>
              <a:headEnd/>
              <a:tailEnd/>
            </a:ln>
          </p:spPr>
          <p:txBody>
            <a:bodyPr>
              <a:spAutoFit/>
            </a:bodyPr>
            <a:lstStyle/>
            <a:p>
              <a:pPr eaLnBrk="1" hangingPunct="1">
                <a:spcBef>
                  <a:spcPct val="50000"/>
                </a:spcBef>
              </a:pPr>
              <a:r>
                <a:rPr lang="en-US" b="1" dirty="0" smtClean="0">
                  <a:solidFill>
                    <a:srgbClr val="993300"/>
                  </a:solidFill>
                </a:rPr>
                <a:t>3</a:t>
              </a:r>
              <a:endParaRPr lang="en-US" b="1" dirty="0">
                <a:solidFill>
                  <a:srgbClr val="993300"/>
                </a:solidFill>
              </a:endParaRPr>
            </a:p>
          </p:txBody>
        </p:sp>
        <p:sp>
          <p:nvSpPr>
            <p:cNvPr id="28" name="Text Box 16"/>
            <p:cNvSpPr txBox="1">
              <a:spLocks noChangeArrowheads="1"/>
            </p:cNvSpPr>
            <p:nvPr/>
          </p:nvSpPr>
          <p:spPr bwMode="auto">
            <a:xfrm>
              <a:off x="3734" y="529"/>
              <a:ext cx="288" cy="231"/>
            </a:xfrm>
            <a:prstGeom prst="rect">
              <a:avLst/>
            </a:prstGeom>
            <a:noFill/>
            <a:ln w="9525">
              <a:noFill/>
              <a:miter lim="800000"/>
              <a:headEnd/>
              <a:tailEnd/>
            </a:ln>
          </p:spPr>
          <p:txBody>
            <a:bodyPr>
              <a:spAutoFit/>
            </a:bodyPr>
            <a:lstStyle/>
            <a:p>
              <a:pPr eaLnBrk="1" hangingPunct="1">
                <a:spcBef>
                  <a:spcPct val="50000"/>
                </a:spcBef>
              </a:pPr>
              <a:r>
                <a:rPr lang="en-US" b="1" dirty="0">
                  <a:solidFill>
                    <a:srgbClr val="993300"/>
                  </a:solidFill>
                </a:rPr>
                <a:t>1</a:t>
              </a:r>
            </a:p>
          </p:txBody>
        </p:sp>
        <p:sp>
          <p:nvSpPr>
            <p:cNvPr id="29" name="Text Box 17"/>
            <p:cNvSpPr txBox="1">
              <a:spLocks noChangeArrowheads="1"/>
            </p:cNvSpPr>
            <p:nvPr/>
          </p:nvSpPr>
          <p:spPr bwMode="auto">
            <a:xfrm>
              <a:off x="3059" y="654"/>
              <a:ext cx="288" cy="231"/>
            </a:xfrm>
            <a:prstGeom prst="rect">
              <a:avLst/>
            </a:prstGeom>
            <a:noFill/>
            <a:ln w="9525">
              <a:noFill/>
              <a:miter lim="800000"/>
              <a:headEnd/>
              <a:tailEnd/>
            </a:ln>
          </p:spPr>
          <p:txBody>
            <a:bodyPr>
              <a:spAutoFit/>
            </a:bodyPr>
            <a:lstStyle/>
            <a:p>
              <a:pPr eaLnBrk="1" hangingPunct="1">
                <a:spcBef>
                  <a:spcPct val="50000"/>
                </a:spcBef>
              </a:pPr>
              <a:r>
                <a:rPr lang="en-US" b="1" dirty="0" smtClean="0">
                  <a:solidFill>
                    <a:srgbClr val="993300"/>
                  </a:solidFill>
                </a:rPr>
                <a:t>13</a:t>
              </a:r>
              <a:endParaRPr lang="en-US" b="1" dirty="0">
                <a:solidFill>
                  <a:srgbClr val="993300"/>
                </a:solidFill>
              </a:endParaRPr>
            </a:p>
          </p:txBody>
        </p:sp>
        <p:sp>
          <p:nvSpPr>
            <p:cNvPr id="30" name="Oval 29"/>
            <p:cNvSpPr>
              <a:spLocks noChangeArrowheads="1"/>
            </p:cNvSpPr>
            <p:nvPr/>
          </p:nvSpPr>
          <p:spPr bwMode="auto">
            <a:xfrm>
              <a:off x="3238" y="788"/>
              <a:ext cx="768" cy="720"/>
            </a:xfrm>
            <a:prstGeom prst="ellipse">
              <a:avLst/>
            </a:prstGeom>
            <a:noFill/>
            <a:ln w="9525">
              <a:solidFill>
                <a:schemeClr val="tx1"/>
              </a:solidFill>
              <a:round/>
              <a:headEnd/>
              <a:tailEnd/>
            </a:ln>
          </p:spPr>
          <p:txBody>
            <a:bodyPr wrap="none" anchor="ctr"/>
            <a:lstStyle/>
            <a:p>
              <a:endParaRPr lang="en-US"/>
            </a:p>
          </p:txBody>
        </p:sp>
      </p:grpSp>
      <p:sp>
        <p:nvSpPr>
          <p:cNvPr id="31" name="Text Box 16"/>
          <p:cNvSpPr txBox="1">
            <a:spLocks noChangeArrowheads="1"/>
          </p:cNvSpPr>
          <p:nvPr/>
        </p:nvSpPr>
        <p:spPr bwMode="auto">
          <a:xfrm>
            <a:off x="8587684" y="5020530"/>
            <a:ext cx="457200" cy="366713"/>
          </a:xfrm>
          <a:prstGeom prst="rect">
            <a:avLst/>
          </a:prstGeom>
          <a:noFill/>
          <a:ln w="9525">
            <a:noFill/>
            <a:miter lim="800000"/>
            <a:headEnd/>
            <a:tailEnd/>
          </a:ln>
        </p:spPr>
        <p:txBody>
          <a:bodyPr>
            <a:spAutoFit/>
          </a:bodyPr>
          <a:lstStyle/>
          <a:p>
            <a:pPr eaLnBrk="1" hangingPunct="1">
              <a:spcBef>
                <a:spcPct val="50000"/>
              </a:spcBef>
            </a:pPr>
            <a:r>
              <a:rPr lang="en-US" b="1" dirty="0" smtClean="0">
                <a:solidFill>
                  <a:srgbClr val="993300"/>
                </a:solidFill>
              </a:rPr>
              <a:t>2</a:t>
            </a:r>
            <a:endParaRPr lang="en-US" b="1" dirty="0">
              <a:solidFill>
                <a:srgbClr val="993300"/>
              </a:solidFill>
            </a:endParaRPr>
          </a:p>
        </p:txBody>
      </p:sp>
      <p:sp>
        <p:nvSpPr>
          <p:cNvPr id="32" name="Text Box 15"/>
          <p:cNvSpPr txBox="1">
            <a:spLocks noChangeArrowheads="1"/>
          </p:cNvSpPr>
          <p:nvPr/>
        </p:nvSpPr>
        <p:spPr bwMode="auto">
          <a:xfrm>
            <a:off x="8901146" y="5633599"/>
            <a:ext cx="457200" cy="366713"/>
          </a:xfrm>
          <a:prstGeom prst="rect">
            <a:avLst/>
          </a:prstGeom>
          <a:noFill/>
          <a:ln w="9525">
            <a:noFill/>
            <a:miter lim="800000"/>
            <a:headEnd/>
            <a:tailEnd/>
          </a:ln>
        </p:spPr>
        <p:txBody>
          <a:bodyPr>
            <a:spAutoFit/>
          </a:bodyPr>
          <a:lstStyle/>
          <a:p>
            <a:pPr eaLnBrk="1" hangingPunct="1">
              <a:spcBef>
                <a:spcPct val="50000"/>
              </a:spcBef>
            </a:pPr>
            <a:r>
              <a:rPr lang="en-US" b="1" dirty="0">
                <a:solidFill>
                  <a:srgbClr val="993300"/>
                </a:solidFill>
              </a:rPr>
              <a:t>4</a:t>
            </a:r>
            <a:endParaRPr lang="en-US" b="1" dirty="0">
              <a:solidFill>
                <a:srgbClr val="993300"/>
              </a:solidFill>
            </a:endParaRPr>
          </a:p>
        </p:txBody>
      </p:sp>
      <p:sp>
        <p:nvSpPr>
          <p:cNvPr id="33" name="Text Box 14"/>
          <p:cNvSpPr txBox="1">
            <a:spLocks noChangeArrowheads="1"/>
          </p:cNvSpPr>
          <p:nvPr/>
        </p:nvSpPr>
        <p:spPr bwMode="auto">
          <a:xfrm>
            <a:off x="8244349" y="6518565"/>
            <a:ext cx="285752" cy="366713"/>
          </a:xfrm>
          <a:prstGeom prst="rect">
            <a:avLst/>
          </a:prstGeom>
          <a:noFill/>
          <a:ln w="9525">
            <a:noFill/>
            <a:miter lim="800000"/>
            <a:headEnd/>
            <a:tailEnd/>
          </a:ln>
        </p:spPr>
        <p:txBody>
          <a:bodyPr wrap="square">
            <a:spAutoFit/>
          </a:bodyPr>
          <a:lstStyle/>
          <a:p>
            <a:pPr eaLnBrk="1" hangingPunct="1">
              <a:spcBef>
                <a:spcPct val="50000"/>
              </a:spcBef>
            </a:pPr>
            <a:r>
              <a:rPr lang="en-US" b="1" dirty="0" smtClean="0">
                <a:solidFill>
                  <a:srgbClr val="993300"/>
                </a:solidFill>
              </a:rPr>
              <a:t>7</a:t>
            </a:r>
            <a:endParaRPr lang="en-US" b="1" dirty="0">
              <a:solidFill>
                <a:srgbClr val="993300"/>
              </a:solidFill>
            </a:endParaRPr>
          </a:p>
        </p:txBody>
      </p:sp>
      <p:sp>
        <p:nvSpPr>
          <p:cNvPr id="34" name="Text Box 13"/>
          <p:cNvSpPr txBox="1">
            <a:spLocks noChangeArrowheads="1"/>
          </p:cNvSpPr>
          <p:nvPr/>
        </p:nvSpPr>
        <p:spPr bwMode="auto">
          <a:xfrm>
            <a:off x="7573697" y="6415085"/>
            <a:ext cx="257196" cy="366713"/>
          </a:xfrm>
          <a:prstGeom prst="rect">
            <a:avLst/>
          </a:prstGeom>
          <a:noFill/>
          <a:ln w="9525">
            <a:noFill/>
            <a:miter lim="800000"/>
            <a:headEnd/>
            <a:tailEnd/>
          </a:ln>
        </p:spPr>
        <p:txBody>
          <a:bodyPr wrap="square">
            <a:spAutoFit/>
          </a:bodyPr>
          <a:lstStyle/>
          <a:p>
            <a:pPr eaLnBrk="1" hangingPunct="1">
              <a:spcBef>
                <a:spcPct val="50000"/>
              </a:spcBef>
            </a:pPr>
            <a:r>
              <a:rPr lang="en-US" b="1" dirty="0" smtClean="0">
                <a:solidFill>
                  <a:srgbClr val="993300"/>
                </a:solidFill>
              </a:rPr>
              <a:t>9</a:t>
            </a:r>
            <a:endParaRPr lang="en-US" b="1" dirty="0">
              <a:solidFill>
                <a:srgbClr val="993300"/>
              </a:solidFill>
            </a:endParaRPr>
          </a:p>
        </p:txBody>
      </p:sp>
      <p:sp>
        <p:nvSpPr>
          <p:cNvPr id="35" name="Text Box 9"/>
          <p:cNvSpPr txBox="1">
            <a:spLocks noChangeArrowheads="1"/>
          </p:cNvSpPr>
          <p:nvPr/>
        </p:nvSpPr>
        <p:spPr bwMode="auto">
          <a:xfrm>
            <a:off x="7145069" y="5299787"/>
            <a:ext cx="457200" cy="366713"/>
          </a:xfrm>
          <a:prstGeom prst="rect">
            <a:avLst/>
          </a:prstGeom>
          <a:noFill/>
          <a:ln w="9525">
            <a:noFill/>
            <a:miter lim="800000"/>
            <a:headEnd/>
            <a:tailEnd/>
          </a:ln>
        </p:spPr>
        <p:txBody>
          <a:bodyPr>
            <a:spAutoFit/>
          </a:bodyPr>
          <a:lstStyle/>
          <a:p>
            <a:pPr eaLnBrk="1" hangingPunct="1">
              <a:spcBef>
                <a:spcPct val="50000"/>
              </a:spcBef>
            </a:pPr>
            <a:r>
              <a:rPr lang="en-US" b="1" dirty="0" smtClean="0">
                <a:solidFill>
                  <a:srgbClr val="993300"/>
                </a:solidFill>
              </a:rPr>
              <a:t>12</a:t>
            </a:r>
            <a:endParaRPr lang="en-US" b="1" dirty="0">
              <a:solidFill>
                <a:srgbClr val="993300"/>
              </a:solidFill>
            </a:endParaRPr>
          </a:p>
        </p:txBody>
      </p:sp>
      <p:sp>
        <p:nvSpPr>
          <p:cNvPr id="36" name="Text Box 9"/>
          <p:cNvSpPr txBox="1">
            <a:spLocks noChangeArrowheads="1"/>
          </p:cNvSpPr>
          <p:nvPr/>
        </p:nvSpPr>
        <p:spPr bwMode="auto">
          <a:xfrm>
            <a:off x="7545125" y="4905364"/>
            <a:ext cx="457200" cy="366713"/>
          </a:xfrm>
          <a:prstGeom prst="rect">
            <a:avLst/>
          </a:prstGeom>
          <a:noFill/>
          <a:ln w="9525">
            <a:noFill/>
            <a:miter lim="800000"/>
            <a:headEnd/>
            <a:tailEnd/>
          </a:ln>
        </p:spPr>
        <p:txBody>
          <a:bodyPr>
            <a:spAutoFit/>
          </a:bodyPr>
          <a:lstStyle/>
          <a:p>
            <a:pPr eaLnBrk="1" hangingPunct="1">
              <a:spcBef>
                <a:spcPct val="50000"/>
              </a:spcBef>
            </a:pPr>
            <a:r>
              <a:rPr lang="en-US" b="1" dirty="0" smtClean="0">
                <a:solidFill>
                  <a:srgbClr val="993300"/>
                </a:solidFill>
              </a:rPr>
              <a:t>14</a:t>
            </a:r>
            <a:endParaRPr lang="en-US" b="1" dirty="0">
              <a:solidFill>
                <a:srgbClr val="9933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left)">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wipe(left)">
                                      <p:cBhvr>
                                        <p:cTn id="21" dur="500"/>
                                        <p:tgtEl>
                                          <p:spTgt spid="12"/>
                                        </p:tgtEl>
                                      </p:cBhvr>
                                    </p:animEffect>
                                  </p:childTnLst>
                                </p:cTn>
                              </p:par>
                              <p:par>
                                <p:cTn id="22" presetID="22" presetClass="entr" presetSubtype="8" fill="hold" nodeType="withEffect">
                                  <p:stCondLst>
                                    <p:cond delay="0"/>
                                  </p:stCondLst>
                                  <p:childTnLst>
                                    <p:set>
                                      <p:cBhvr>
                                        <p:cTn id="23" dur="1" fill="hold">
                                          <p:stCondLst>
                                            <p:cond delay="0"/>
                                          </p:stCondLst>
                                        </p:cTn>
                                        <p:tgtEl>
                                          <p:spTgt spid="2051"/>
                                        </p:tgtEl>
                                        <p:attrNameLst>
                                          <p:attrName>style.visibility</p:attrName>
                                        </p:attrNameLst>
                                      </p:cBhvr>
                                      <p:to>
                                        <p:strVal val="visible"/>
                                      </p:to>
                                    </p:set>
                                    <p:animEffect transition="in" filter="wipe(left)">
                                      <p:cBhvr>
                                        <p:cTn id="24" dur="500"/>
                                        <p:tgtEl>
                                          <p:spTgt spid="2051"/>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wipe(down)">
                                      <p:cBhvr>
                                        <p:cTn id="29" dur="500"/>
                                        <p:tgtEl>
                                          <p:spTgt spid="15"/>
                                        </p:tgtEl>
                                      </p:cBhvr>
                                    </p:animEffect>
                                  </p:childTnLst>
                                </p:cTn>
                              </p:par>
                              <p:par>
                                <p:cTn id="30" presetID="22" presetClass="entr" presetSubtype="4" fill="hold" nodeType="with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wipe(down)">
                                      <p:cBhvr>
                                        <p:cTn id="32" dur="500"/>
                                        <p:tgtEl>
                                          <p:spTgt spid="19"/>
                                        </p:tgtEl>
                                      </p:cBhvr>
                                    </p:animEffect>
                                  </p:childTnLst>
                                </p:cTn>
                              </p:par>
                              <p:par>
                                <p:cTn id="33" presetID="22" presetClass="entr" presetSubtype="4" fill="hold" grpId="0" nodeType="withEffect">
                                  <p:stCondLst>
                                    <p:cond delay="0"/>
                                  </p:stCondLst>
                                  <p:childTnLst>
                                    <p:set>
                                      <p:cBhvr>
                                        <p:cTn id="34" dur="1" fill="hold">
                                          <p:stCondLst>
                                            <p:cond delay="0"/>
                                          </p:stCondLst>
                                        </p:cTn>
                                        <p:tgtEl>
                                          <p:spTgt spid="31"/>
                                        </p:tgtEl>
                                        <p:attrNameLst>
                                          <p:attrName>style.visibility</p:attrName>
                                        </p:attrNameLst>
                                      </p:cBhvr>
                                      <p:to>
                                        <p:strVal val="visible"/>
                                      </p:to>
                                    </p:set>
                                    <p:animEffect transition="in" filter="wipe(down)">
                                      <p:cBhvr>
                                        <p:cTn id="35" dur="500"/>
                                        <p:tgtEl>
                                          <p:spTgt spid="31"/>
                                        </p:tgtEl>
                                      </p:cBhvr>
                                    </p:animEffect>
                                  </p:childTnLst>
                                </p:cTn>
                              </p:par>
                              <p:par>
                                <p:cTn id="36" presetID="22" presetClass="entr" presetSubtype="4" fill="hold" grpId="0" nodeType="withEffect">
                                  <p:stCondLst>
                                    <p:cond delay="0"/>
                                  </p:stCondLst>
                                  <p:childTnLst>
                                    <p:set>
                                      <p:cBhvr>
                                        <p:cTn id="37" dur="1" fill="hold">
                                          <p:stCondLst>
                                            <p:cond delay="0"/>
                                          </p:stCondLst>
                                        </p:cTn>
                                        <p:tgtEl>
                                          <p:spTgt spid="32"/>
                                        </p:tgtEl>
                                        <p:attrNameLst>
                                          <p:attrName>style.visibility</p:attrName>
                                        </p:attrNameLst>
                                      </p:cBhvr>
                                      <p:to>
                                        <p:strVal val="visible"/>
                                      </p:to>
                                    </p:set>
                                    <p:animEffect transition="in" filter="wipe(down)">
                                      <p:cBhvr>
                                        <p:cTn id="38" dur="500"/>
                                        <p:tgtEl>
                                          <p:spTgt spid="32"/>
                                        </p:tgtEl>
                                      </p:cBhvr>
                                    </p:animEffect>
                                  </p:childTnLst>
                                </p:cTn>
                              </p:par>
                              <p:par>
                                <p:cTn id="39" presetID="22" presetClass="entr" presetSubtype="4" fill="hold" grpId="0" nodeType="withEffect">
                                  <p:stCondLst>
                                    <p:cond delay="0"/>
                                  </p:stCondLst>
                                  <p:childTnLst>
                                    <p:set>
                                      <p:cBhvr>
                                        <p:cTn id="40" dur="1" fill="hold">
                                          <p:stCondLst>
                                            <p:cond delay="0"/>
                                          </p:stCondLst>
                                        </p:cTn>
                                        <p:tgtEl>
                                          <p:spTgt spid="33"/>
                                        </p:tgtEl>
                                        <p:attrNameLst>
                                          <p:attrName>style.visibility</p:attrName>
                                        </p:attrNameLst>
                                      </p:cBhvr>
                                      <p:to>
                                        <p:strVal val="visible"/>
                                      </p:to>
                                    </p:set>
                                    <p:animEffect transition="in" filter="wipe(down)">
                                      <p:cBhvr>
                                        <p:cTn id="41" dur="500"/>
                                        <p:tgtEl>
                                          <p:spTgt spid="33"/>
                                        </p:tgtEl>
                                      </p:cBhvr>
                                    </p:animEffect>
                                  </p:childTnLst>
                                </p:cTn>
                              </p:par>
                              <p:par>
                                <p:cTn id="42" presetID="22" presetClass="entr" presetSubtype="4" fill="hold" grpId="0" nodeType="withEffect">
                                  <p:stCondLst>
                                    <p:cond delay="0"/>
                                  </p:stCondLst>
                                  <p:childTnLst>
                                    <p:set>
                                      <p:cBhvr>
                                        <p:cTn id="43" dur="1" fill="hold">
                                          <p:stCondLst>
                                            <p:cond delay="0"/>
                                          </p:stCondLst>
                                        </p:cTn>
                                        <p:tgtEl>
                                          <p:spTgt spid="34"/>
                                        </p:tgtEl>
                                        <p:attrNameLst>
                                          <p:attrName>style.visibility</p:attrName>
                                        </p:attrNameLst>
                                      </p:cBhvr>
                                      <p:to>
                                        <p:strVal val="visible"/>
                                      </p:to>
                                    </p:set>
                                    <p:animEffect transition="in" filter="wipe(down)">
                                      <p:cBhvr>
                                        <p:cTn id="44" dur="500"/>
                                        <p:tgtEl>
                                          <p:spTgt spid="34"/>
                                        </p:tgtEl>
                                      </p:cBhvr>
                                    </p:animEffect>
                                  </p:childTnLst>
                                </p:cTn>
                              </p:par>
                              <p:par>
                                <p:cTn id="45" presetID="22" presetClass="entr" presetSubtype="4" fill="hold" grpId="0" nodeType="withEffect">
                                  <p:stCondLst>
                                    <p:cond delay="0"/>
                                  </p:stCondLst>
                                  <p:childTnLst>
                                    <p:set>
                                      <p:cBhvr>
                                        <p:cTn id="46" dur="1" fill="hold">
                                          <p:stCondLst>
                                            <p:cond delay="0"/>
                                          </p:stCondLst>
                                        </p:cTn>
                                        <p:tgtEl>
                                          <p:spTgt spid="35"/>
                                        </p:tgtEl>
                                        <p:attrNameLst>
                                          <p:attrName>style.visibility</p:attrName>
                                        </p:attrNameLst>
                                      </p:cBhvr>
                                      <p:to>
                                        <p:strVal val="visible"/>
                                      </p:to>
                                    </p:set>
                                    <p:animEffect transition="in" filter="wipe(down)">
                                      <p:cBhvr>
                                        <p:cTn id="47" dur="500"/>
                                        <p:tgtEl>
                                          <p:spTgt spid="35"/>
                                        </p:tgtEl>
                                      </p:cBhvr>
                                    </p:animEffect>
                                  </p:childTnLst>
                                </p:cTn>
                              </p:par>
                              <p:par>
                                <p:cTn id="48" presetID="22" presetClass="entr" presetSubtype="4" fill="hold" grpId="0" nodeType="withEffect">
                                  <p:stCondLst>
                                    <p:cond delay="0"/>
                                  </p:stCondLst>
                                  <p:childTnLst>
                                    <p:set>
                                      <p:cBhvr>
                                        <p:cTn id="49" dur="1" fill="hold">
                                          <p:stCondLst>
                                            <p:cond delay="0"/>
                                          </p:stCondLst>
                                        </p:cTn>
                                        <p:tgtEl>
                                          <p:spTgt spid="36"/>
                                        </p:tgtEl>
                                        <p:attrNameLst>
                                          <p:attrName>style.visibility</p:attrName>
                                        </p:attrNameLst>
                                      </p:cBhvr>
                                      <p:to>
                                        <p:strVal val="visible"/>
                                      </p:to>
                                    </p:set>
                                    <p:animEffect transition="in" filter="wipe(down)">
                                      <p:cBhvr>
                                        <p:cTn id="50" dur="500"/>
                                        <p:tgtEl>
                                          <p:spTgt spid="36"/>
                                        </p:tgtEl>
                                      </p:cBhvr>
                                    </p:animEffect>
                                  </p:childTnLst>
                                </p:cTn>
                              </p:par>
                              <p:par>
                                <p:cTn id="51" presetID="22" presetClass="entr" presetSubtype="4" fill="hold" grpId="0" nodeType="withEffect">
                                  <p:stCondLst>
                                    <p:cond delay="0"/>
                                  </p:stCondLst>
                                  <p:childTnLst>
                                    <p:set>
                                      <p:cBhvr>
                                        <p:cTn id="52" dur="1" fill="hold">
                                          <p:stCondLst>
                                            <p:cond delay="0"/>
                                          </p:stCondLst>
                                        </p:cTn>
                                        <p:tgtEl>
                                          <p:spTgt spid="18"/>
                                        </p:tgtEl>
                                        <p:attrNameLst>
                                          <p:attrName>style.visibility</p:attrName>
                                        </p:attrNameLst>
                                      </p:cBhvr>
                                      <p:to>
                                        <p:strVal val="visible"/>
                                      </p:to>
                                    </p:set>
                                    <p:animEffect transition="in" filter="wipe(down)">
                                      <p:cBhvr>
                                        <p:cTn id="53"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54" restart="whenNotActive" fill="hold" evtFilter="cancelBubble" nodeType="interactiveSeq">
                <p:stCondLst>
                  <p:cond evt="onClick" delay="0">
                    <p:tgtEl>
                      <p:spTgt spid="18"/>
                    </p:tgtEl>
                  </p:cond>
                </p:stCondLst>
                <p:endSync evt="end" delay="0">
                  <p:rtn val="all"/>
                </p:endSync>
                <p:childTnLst>
                  <p:par>
                    <p:cTn id="55" fill="hold">
                      <p:stCondLst>
                        <p:cond delay="0"/>
                      </p:stCondLst>
                      <p:childTnLst>
                        <p:par>
                          <p:cTn id="56" fill="hold">
                            <p:stCondLst>
                              <p:cond delay="0"/>
                            </p:stCondLst>
                            <p:childTnLst>
                              <p:par>
                                <p:cTn id="57" presetID="8" presetClass="emph" presetSubtype="0" fill="hold" nodeType="clickEffect">
                                  <p:stCondLst>
                                    <p:cond delay="0"/>
                                  </p:stCondLst>
                                  <p:childTnLst>
                                    <p:animRot by="21600000">
                                      <p:cBhvr>
                                        <p:cTn id="58" dur="900000" fill="hold"/>
                                        <p:tgtEl>
                                          <p:spTgt spid="15"/>
                                        </p:tgtEl>
                                        <p:attrNameLst>
                                          <p:attrName>r</p:attrName>
                                        </p:attrNameLst>
                                      </p:cBhvr>
                                    </p:animRot>
                                  </p:childTnLst>
                                  <p:subTnLst>
                                    <p:audio>
                                      <p:cMediaNode>
                                        <p:cTn display="0" masterRel="sameClick">
                                          <p:stCondLst>
                                            <p:cond evt="begin" delay="0">
                                              <p:tn val="57"/>
                                            </p:cond>
                                          </p:stCondLst>
                                          <p:endCondLst>
                                            <p:cond evt="onStopAudio" delay="0">
                                              <p:tgtEl>
                                                <p:sldTgt/>
                                              </p:tgtEl>
                                            </p:cond>
                                          </p:endCondLst>
                                        </p:cTn>
                                        <p:tgtEl>
                                          <p:sndTgt r:embed="rId2" name="cashreg.wav" builtIn="1"/>
                                        </p:tgtEl>
                                      </p:cMediaNode>
                                    </p:audio>
                                  </p:subTnLst>
                                </p:cTn>
                              </p:par>
                            </p:childTnLst>
                          </p:cTn>
                        </p:par>
                      </p:childTnLst>
                    </p:cTn>
                  </p:par>
                </p:childTnLst>
              </p:cTn>
              <p:nextCondLst>
                <p:cond evt="onClick" delay="0">
                  <p:tgtEl>
                    <p:spTgt spid="18"/>
                  </p:tgtEl>
                </p:cond>
              </p:nextCondLst>
            </p:seq>
          </p:childTnLst>
        </p:cTn>
      </p:par>
    </p:tnLst>
    <p:bldLst>
      <p:bldP spid="4" grpId="0" animBg="1"/>
      <p:bldP spid="9" grpId="0"/>
      <p:bldP spid="12" grpId="0" animBg="1"/>
      <p:bldP spid="18" grpId="0" animBg="1"/>
      <p:bldP spid="31" grpId="0"/>
      <p:bldP spid="32" grpId="0"/>
      <p:bldP spid="33" grpId="0"/>
      <p:bldP spid="34" grpId="0"/>
      <p:bldP spid="35" grpId="0"/>
      <p:bldP spid="3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0" y="0"/>
            <a:ext cx="9144000" cy="500042"/>
          </a:xfrm>
          <a:prstGeom prst="roundRect">
            <a:avLst/>
          </a:prstGeom>
          <a:solidFill>
            <a:schemeClr val="tx2">
              <a:lumMod val="20000"/>
              <a:lumOff val="8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Times New Roman" pitchFamily="18" charset="0"/>
                <a:cs typeface="Times New Roman" pitchFamily="18" charset="0"/>
              </a:rPr>
              <a:t>BÀI 18: LỰC CÓ THỂ LÀM QUAY VẬT</a:t>
            </a:r>
            <a:endParaRPr lang="en-US" dirty="0" smtClean="0">
              <a:solidFill>
                <a:schemeClr val="tx1"/>
              </a:solidFill>
              <a:latin typeface="Times New Roman" pitchFamily="18" charset="0"/>
              <a:cs typeface="Times New Roman" pitchFamily="18" charset="0"/>
            </a:endParaRPr>
          </a:p>
        </p:txBody>
      </p:sp>
      <p:cxnSp>
        <p:nvCxnSpPr>
          <p:cNvPr id="6" name="Straight Connector 5"/>
          <p:cNvCxnSpPr>
            <a:stCxn id="4" idx="2"/>
          </p:cNvCxnSpPr>
          <p:nvPr/>
        </p:nvCxnSpPr>
        <p:spPr>
          <a:xfrm rot="5400000">
            <a:off x="1392227" y="3679021"/>
            <a:ext cx="6358752" cy="794"/>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4728" y="559338"/>
            <a:ext cx="3056286" cy="369332"/>
          </a:xfrm>
          <a:prstGeom prst="rect">
            <a:avLst/>
          </a:prstGeom>
          <a:noFill/>
        </p:spPr>
        <p:txBody>
          <a:bodyPr wrap="none" rtlCol="0">
            <a:spAutoFit/>
          </a:bodyPr>
          <a:lstStyle/>
          <a:p>
            <a:r>
              <a:rPr lang="en-US" b="1" dirty="0" smtClean="0">
                <a:solidFill>
                  <a:schemeClr val="tx2"/>
                </a:solidFill>
                <a:latin typeface="Times New Roman" pitchFamily="18" charset="0"/>
                <a:cs typeface="Times New Roman" pitchFamily="18" charset="0"/>
              </a:rPr>
              <a:t>I. </a:t>
            </a:r>
            <a:r>
              <a:rPr lang="vi-VN" b="1" dirty="0" smtClean="0">
                <a:solidFill>
                  <a:schemeClr val="tx2"/>
                </a:solidFill>
                <a:latin typeface="Times New Roman" pitchFamily="18" charset="0"/>
                <a:cs typeface="Times New Roman" pitchFamily="18" charset="0"/>
              </a:rPr>
              <a:t>Tác </a:t>
            </a:r>
            <a:r>
              <a:rPr lang="vi-VN" b="1" dirty="0">
                <a:solidFill>
                  <a:schemeClr val="tx2"/>
                </a:solidFill>
                <a:latin typeface="Times New Roman" pitchFamily="18" charset="0"/>
                <a:cs typeface="Times New Roman" pitchFamily="18" charset="0"/>
              </a:rPr>
              <a:t>dụng làm quay của lực</a:t>
            </a:r>
            <a:endParaRPr lang="en-US" dirty="0">
              <a:solidFill>
                <a:schemeClr val="tx2"/>
              </a:solidFill>
              <a:latin typeface="Times New Roman" pitchFamily="18" charset="0"/>
              <a:cs typeface="Times New Roman" pitchFamily="18" charset="0"/>
            </a:endParaRPr>
          </a:p>
        </p:txBody>
      </p:sp>
      <p:sp>
        <p:nvSpPr>
          <p:cNvPr id="10" name="Rounded Rectangle 9"/>
          <p:cNvSpPr/>
          <p:nvPr/>
        </p:nvSpPr>
        <p:spPr>
          <a:xfrm>
            <a:off x="4630446" y="714356"/>
            <a:ext cx="4470689" cy="3857652"/>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Times New Roman" pitchFamily="18" charset="0"/>
                <a:cs typeface="Times New Roman" pitchFamily="18" charset="0"/>
              </a:rPr>
              <a:t>PHIẾU HỌC TẬP 1</a:t>
            </a:r>
          </a:p>
          <a:p>
            <a:r>
              <a:rPr lang="en-US" sz="1600" b="1" dirty="0">
                <a:solidFill>
                  <a:schemeClr val="tx1"/>
                </a:solidFill>
                <a:latin typeface="Times New Roman" pitchFamily="18" charset="0"/>
                <a:cs typeface="Times New Roman" pitchFamily="18" charset="0"/>
              </a:rPr>
              <a:t> </a:t>
            </a:r>
          </a:p>
          <a:p>
            <a:r>
              <a:rPr lang="vi-VN" sz="1600" b="1" dirty="0" smtClean="0">
                <a:solidFill>
                  <a:schemeClr val="tx1"/>
                </a:solidFill>
                <a:latin typeface="Times New Roman" pitchFamily="18" charset="0"/>
                <a:cs typeface="Times New Roman" pitchFamily="18" charset="0"/>
              </a:rPr>
              <a:t>Câu </a:t>
            </a:r>
            <a:r>
              <a:rPr lang="en-US" sz="1600" b="1" dirty="0" smtClean="0">
                <a:solidFill>
                  <a:schemeClr val="tx1"/>
                </a:solidFill>
                <a:latin typeface="Times New Roman" pitchFamily="18" charset="0"/>
                <a:cs typeface="Times New Roman" pitchFamily="18" charset="0"/>
              </a:rPr>
              <a:t>1</a:t>
            </a:r>
            <a:r>
              <a:rPr lang="vi-VN" sz="1600" b="1" dirty="0" smtClean="0">
                <a:solidFill>
                  <a:schemeClr val="tx1"/>
                </a:solidFill>
                <a:latin typeface="Times New Roman" pitchFamily="18" charset="0"/>
                <a:cs typeface="Times New Roman" pitchFamily="18" charset="0"/>
              </a:rPr>
              <a:t>: </a:t>
            </a:r>
            <a:r>
              <a:rPr lang="en-US" sz="1600" b="1" dirty="0" smtClean="0">
                <a:solidFill>
                  <a:schemeClr val="tx1"/>
                </a:solidFill>
                <a:latin typeface="Times New Roman" pitchFamily="18" charset="0"/>
                <a:cs typeface="Times New Roman" pitchFamily="18" charset="0"/>
              </a:rPr>
              <a:t>Khi nào lực có tác dụng làm cho thanh nhựa quay quanh trục thép?</a:t>
            </a:r>
          </a:p>
          <a:p>
            <a:r>
              <a:rPr lang="vi-VN" sz="1600" b="1" dirty="0" smtClean="0">
                <a:solidFill>
                  <a:schemeClr val="tx1"/>
                </a:solidFill>
                <a:latin typeface="Times New Roman" pitchFamily="18" charset="0"/>
                <a:cs typeface="Times New Roman" pitchFamily="18" charset="0"/>
              </a:rPr>
              <a:t>....................................................................................................................................................</a:t>
            </a:r>
            <a:endParaRPr lang="en-US" sz="1600" b="1" dirty="0" smtClean="0">
              <a:solidFill>
                <a:schemeClr val="tx1"/>
              </a:solidFill>
              <a:latin typeface="Times New Roman" pitchFamily="18" charset="0"/>
              <a:cs typeface="Times New Roman" pitchFamily="18" charset="0"/>
            </a:endParaRPr>
          </a:p>
          <a:p>
            <a:r>
              <a:rPr lang="vi-VN" sz="1600" b="1" dirty="0" smtClean="0">
                <a:solidFill>
                  <a:schemeClr val="tx1"/>
                </a:solidFill>
                <a:latin typeface="Times New Roman" pitchFamily="18" charset="0"/>
                <a:cs typeface="Times New Roman" pitchFamily="18" charset="0"/>
              </a:rPr>
              <a:t>Câu </a:t>
            </a:r>
            <a:r>
              <a:rPr lang="en-US" sz="1600" b="1" dirty="0" smtClean="0">
                <a:solidFill>
                  <a:schemeClr val="tx1"/>
                </a:solidFill>
                <a:latin typeface="Times New Roman" pitchFamily="18" charset="0"/>
                <a:cs typeface="Times New Roman" pitchFamily="18" charset="0"/>
              </a:rPr>
              <a:t>2</a:t>
            </a:r>
            <a:r>
              <a:rPr lang="vi-VN" sz="1600" b="1" dirty="0" smtClean="0">
                <a:solidFill>
                  <a:schemeClr val="tx1"/>
                </a:solidFill>
                <a:latin typeface="Times New Roman" pitchFamily="18" charset="0"/>
                <a:cs typeface="Times New Roman" pitchFamily="18" charset="0"/>
              </a:rPr>
              <a:t>: </a:t>
            </a:r>
            <a:r>
              <a:rPr lang="en-US" sz="1600" b="1" dirty="0">
                <a:solidFill>
                  <a:schemeClr val="tx1"/>
                </a:solidFill>
                <a:latin typeface="Times New Roman" pitchFamily="18" charset="0"/>
                <a:cs typeface="Times New Roman" pitchFamily="18" charset="0"/>
              </a:rPr>
              <a:t>Vì sao cần phải kéo nhẹ lực kế trong khi thực hiện các thao tác thí nghiệm?</a:t>
            </a:r>
          </a:p>
          <a:p>
            <a:r>
              <a:rPr lang="vi-VN" sz="1600" b="1" dirty="0" smtClean="0">
                <a:solidFill>
                  <a:schemeClr val="tx1"/>
                </a:solidFill>
                <a:latin typeface="Times New Roman" pitchFamily="18" charset="0"/>
                <a:cs typeface="Times New Roman" pitchFamily="18" charset="0"/>
              </a:rPr>
              <a:t>....................................................................................................................................................</a:t>
            </a:r>
            <a:endParaRPr lang="en-US" sz="1600" b="1" dirty="0">
              <a:solidFill>
                <a:schemeClr val="tx1"/>
              </a:solidFill>
              <a:latin typeface="Times New Roman" pitchFamily="18" charset="0"/>
              <a:cs typeface="Times New Roman" pitchFamily="18" charset="0"/>
            </a:endParaRPr>
          </a:p>
          <a:p>
            <a:r>
              <a:rPr lang="vi-VN" sz="1600" b="1" dirty="0">
                <a:solidFill>
                  <a:schemeClr val="tx1"/>
                </a:solidFill>
                <a:latin typeface="Times New Roman" pitchFamily="18" charset="0"/>
                <a:cs typeface="Times New Roman" pitchFamily="18" charset="0"/>
              </a:rPr>
              <a:t>Câu </a:t>
            </a:r>
            <a:r>
              <a:rPr lang="en-US" sz="1600" b="1" dirty="0" smtClean="0">
                <a:solidFill>
                  <a:schemeClr val="tx1"/>
                </a:solidFill>
                <a:latin typeface="Times New Roman" pitchFamily="18" charset="0"/>
                <a:cs typeface="Times New Roman" pitchFamily="18" charset="0"/>
              </a:rPr>
              <a:t>3</a:t>
            </a:r>
            <a:r>
              <a:rPr lang="vi-VN" sz="1600" b="1" dirty="0" smtClean="0">
                <a:solidFill>
                  <a:schemeClr val="tx1"/>
                </a:solidFill>
                <a:latin typeface="Times New Roman" pitchFamily="18" charset="0"/>
                <a:cs typeface="Times New Roman" pitchFamily="18" charset="0"/>
              </a:rPr>
              <a:t>: </a:t>
            </a:r>
            <a:r>
              <a:rPr lang="en-US" sz="1600" b="1" dirty="0">
                <a:solidFill>
                  <a:schemeClr val="tx1"/>
                </a:solidFill>
                <a:latin typeface="Times New Roman" pitchFamily="18" charset="0"/>
                <a:cs typeface="Times New Roman" pitchFamily="18" charset="0"/>
              </a:rPr>
              <a:t>Nêu một số ví dụ trong thực tế về lực tác dụng làm quay vật.</a:t>
            </a:r>
          </a:p>
          <a:p>
            <a:r>
              <a:rPr lang="vi-VN" sz="1600" b="1" dirty="0" smtClean="0">
                <a:solidFill>
                  <a:schemeClr val="tx1"/>
                </a:solidFill>
                <a:latin typeface="Times New Roman" pitchFamily="18" charset="0"/>
                <a:cs typeface="Times New Roman" pitchFamily="18" charset="0"/>
              </a:rPr>
              <a:t>....................................................................................................................................................</a:t>
            </a:r>
            <a:endParaRPr lang="en-US" sz="1600" b="1" dirty="0">
              <a:solidFill>
                <a:schemeClr val="tx1"/>
              </a:solidFill>
              <a:latin typeface="Times New Roman" pitchFamily="18" charset="0"/>
              <a:cs typeface="Times New Roman" pitchFamily="18" charset="0"/>
            </a:endParaRPr>
          </a:p>
        </p:txBody>
      </p:sp>
      <p:sp>
        <p:nvSpPr>
          <p:cNvPr id="11" name="TextBox 10"/>
          <p:cNvSpPr txBox="1"/>
          <p:nvPr/>
        </p:nvSpPr>
        <p:spPr>
          <a:xfrm>
            <a:off x="142844" y="928670"/>
            <a:ext cx="4357718" cy="1200329"/>
          </a:xfrm>
          <a:prstGeom prst="rect">
            <a:avLst/>
          </a:prstGeom>
          <a:noFill/>
        </p:spPr>
        <p:txBody>
          <a:bodyPr wrap="square" rtlCol="0">
            <a:spAutoFit/>
          </a:bodyPr>
          <a:lstStyle/>
          <a:p>
            <a:pPr algn="just"/>
            <a:r>
              <a:rPr lang="vi-VN" b="1" dirty="0">
                <a:latin typeface="Times New Roman" pitchFamily="18" charset="0"/>
                <a:cs typeface="Times New Roman" pitchFamily="18" charset="0"/>
              </a:rPr>
              <a:t>Lực tác dụng lên một vật có thể làm quay vật quanh một trục hoặc một điểm cố </a:t>
            </a:r>
            <a:r>
              <a:rPr lang="vi-VN" b="1" dirty="0" smtClean="0">
                <a:latin typeface="Times New Roman" pitchFamily="18" charset="0"/>
                <a:cs typeface="Times New Roman" pitchFamily="18" charset="0"/>
              </a:rPr>
              <a:t>định</a:t>
            </a:r>
            <a:r>
              <a:rPr lang="en-US" b="1" dirty="0">
                <a:latin typeface="Times New Roman" pitchFamily="18" charset="0"/>
                <a:cs typeface="Times New Roman" pitchFamily="18" charset="0"/>
              </a:rPr>
              <a:t> </a:t>
            </a:r>
            <a:r>
              <a:rPr lang="en-US" b="1" dirty="0" smtClean="0">
                <a:latin typeface="Times New Roman" pitchFamily="18" charset="0"/>
                <a:cs typeface="Times New Roman" pitchFamily="18" charset="0"/>
              </a:rPr>
              <a:t>khi </a:t>
            </a:r>
            <a:r>
              <a:rPr lang="en-US" b="1" dirty="0" smtClean="0">
                <a:solidFill>
                  <a:srgbClr val="002060"/>
                </a:solidFill>
                <a:latin typeface="Times New Roman" pitchFamily="18" charset="0"/>
                <a:cs typeface="Times New Roman" pitchFamily="18" charset="0"/>
              </a:rPr>
              <a:t>phương của lực không song </a:t>
            </a:r>
            <a:r>
              <a:rPr lang="en-US" b="1" dirty="0" err="1" smtClean="0">
                <a:solidFill>
                  <a:srgbClr val="002060"/>
                </a:solidFill>
                <a:latin typeface="Times New Roman" pitchFamily="18" charset="0"/>
                <a:cs typeface="Times New Roman" pitchFamily="18" charset="0"/>
              </a:rPr>
              <a:t>song</a:t>
            </a:r>
            <a:r>
              <a:rPr lang="en-US" b="1" dirty="0" smtClean="0">
                <a:solidFill>
                  <a:srgbClr val="002060"/>
                </a:solidFill>
                <a:latin typeface="Times New Roman" pitchFamily="18" charset="0"/>
                <a:cs typeface="Times New Roman" pitchFamily="18" charset="0"/>
              </a:rPr>
              <a:t> với trục quay</a:t>
            </a:r>
            <a:r>
              <a:rPr lang="en-US" b="1" dirty="0" smtClean="0">
                <a:latin typeface="Times New Roman" pitchFamily="18" charset="0"/>
                <a:cs typeface="Times New Roman" pitchFamily="18" charset="0"/>
              </a:rPr>
              <a:t> hoặc </a:t>
            </a:r>
            <a:r>
              <a:rPr lang="en-US" b="1" dirty="0" smtClean="0">
                <a:solidFill>
                  <a:srgbClr val="002060"/>
                </a:solidFill>
                <a:latin typeface="Times New Roman" pitchFamily="18" charset="0"/>
                <a:cs typeface="Times New Roman" pitchFamily="18" charset="0"/>
              </a:rPr>
              <a:t>không cắt trục quay.</a:t>
            </a:r>
            <a:endParaRPr lang="en-US" b="1" dirty="0">
              <a:solidFill>
                <a:srgbClr val="002060"/>
              </a:solidFill>
              <a:latin typeface="Times New Roman" pitchFamily="18" charset="0"/>
              <a:cs typeface="Times New Roman" pitchFamily="18" charset="0"/>
            </a:endParaRPr>
          </a:p>
        </p:txBody>
      </p:sp>
      <p:sp>
        <p:nvSpPr>
          <p:cNvPr id="12" name="Rounded Rectangle 11"/>
          <p:cNvSpPr/>
          <p:nvPr/>
        </p:nvSpPr>
        <p:spPr>
          <a:xfrm>
            <a:off x="4671980" y="714356"/>
            <a:ext cx="4357750" cy="3857652"/>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Times New Roman" pitchFamily="18" charset="0"/>
                <a:cs typeface="Times New Roman" pitchFamily="18" charset="0"/>
              </a:rPr>
              <a:t>PHIẾU HỌC TẬP 1</a:t>
            </a:r>
          </a:p>
          <a:p>
            <a:r>
              <a:rPr lang="en-US" sz="1600" b="1" dirty="0">
                <a:solidFill>
                  <a:schemeClr val="tx1"/>
                </a:solidFill>
                <a:latin typeface="Times New Roman" pitchFamily="18" charset="0"/>
                <a:cs typeface="Times New Roman" pitchFamily="18" charset="0"/>
              </a:rPr>
              <a:t> </a:t>
            </a:r>
            <a:endParaRPr lang="en-US" sz="1600" b="1" dirty="0" smtClean="0">
              <a:solidFill>
                <a:schemeClr val="tx1"/>
              </a:solidFill>
              <a:latin typeface="Times New Roman" pitchFamily="18" charset="0"/>
              <a:cs typeface="Times New Roman" pitchFamily="18" charset="0"/>
            </a:endParaRPr>
          </a:p>
          <a:p>
            <a:r>
              <a:rPr lang="vi-VN" sz="1600" b="1" dirty="0" smtClean="0">
                <a:solidFill>
                  <a:schemeClr val="tx1"/>
                </a:solidFill>
                <a:latin typeface="Times New Roman" pitchFamily="18" charset="0"/>
                <a:cs typeface="Times New Roman" pitchFamily="18" charset="0"/>
              </a:rPr>
              <a:t>Câu </a:t>
            </a:r>
            <a:r>
              <a:rPr lang="en-US" sz="1600" b="1" dirty="0" smtClean="0">
                <a:solidFill>
                  <a:schemeClr val="tx1"/>
                </a:solidFill>
                <a:latin typeface="Times New Roman" pitchFamily="18" charset="0"/>
                <a:cs typeface="Times New Roman" pitchFamily="18" charset="0"/>
              </a:rPr>
              <a:t>1</a:t>
            </a:r>
            <a:r>
              <a:rPr lang="vi-VN" sz="1600" b="1" dirty="0" smtClean="0">
                <a:solidFill>
                  <a:schemeClr val="tx1"/>
                </a:solidFill>
                <a:latin typeface="Times New Roman" pitchFamily="18" charset="0"/>
                <a:cs typeface="Times New Roman" pitchFamily="18" charset="0"/>
              </a:rPr>
              <a:t>: </a:t>
            </a:r>
            <a:r>
              <a:rPr lang="en-US" sz="1600" b="1" dirty="0">
                <a:solidFill>
                  <a:schemeClr val="tx1"/>
                </a:solidFill>
                <a:latin typeface="Times New Roman" pitchFamily="18" charset="0"/>
                <a:cs typeface="Times New Roman" pitchFamily="18" charset="0"/>
              </a:rPr>
              <a:t>L</a:t>
            </a:r>
            <a:r>
              <a:rPr lang="en-US" sz="1600" b="1" dirty="0" smtClean="0">
                <a:solidFill>
                  <a:schemeClr val="tx1"/>
                </a:solidFill>
                <a:latin typeface="Times New Roman" pitchFamily="18" charset="0"/>
                <a:cs typeface="Times New Roman" pitchFamily="18" charset="0"/>
              </a:rPr>
              <a:t>ực có tác dụng làm cho thanh nhựa quay quanh trục thép khi</a:t>
            </a:r>
            <a:r>
              <a:rPr lang="en-US" sz="1600" b="1" dirty="0" smtClean="0">
                <a:solidFill>
                  <a:srgbClr val="002060"/>
                </a:solidFill>
                <a:latin typeface="Times New Roman" pitchFamily="18" charset="0"/>
                <a:cs typeface="Times New Roman" pitchFamily="18" charset="0"/>
              </a:rPr>
              <a:t> phương của lực không song </a:t>
            </a:r>
            <a:r>
              <a:rPr lang="en-US" sz="1600" b="1" dirty="0" err="1" smtClean="0">
                <a:solidFill>
                  <a:srgbClr val="002060"/>
                </a:solidFill>
                <a:latin typeface="Times New Roman" pitchFamily="18" charset="0"/>
                <a:cs typeface="Times New Roman" pitchFamily="18" charset="0"/>
              </a:rPr>
              <a:t>song</a:t>
            </a:r>
            <a:r>
              <a:rPr lang="en-US" sz="1600" b="1" dirty="0" smtClean="0">
                <a:solidFill>
                  <a:srgbClr val="002060"/>
                </a:solidFill>
                <a:latin typeface="Times New Roman" pitchFamily="18" charset="0"/>
                <a:cs typeface="Times New Roman" pitchFamily="18" charset="0"/>
              </a:rPr>
              <a:t> với trục quay</a:t>
            </a:r>
            <a:r>
              <a:rPr lang="en-US" sz="1600" b="1" dirty="0" smtClean="0">
                <a:latin typeface="Times New Roman" pitchFamily="18" charset="0"/>
                <a:cs typeface="Times New Roman" pitchFamily="18" charset="0"/>
              </a:rPr>
              <a:t> hoặc </a:t>
            </a:r>
            <a:r>
              <a:rPr lang="en-US" sz="1600" b="1" dirty="0" smtClean="0">
                <a:solidFill>
                  <a:srgbClr val="002060"/>
                </a:solidFill>
                <a:latin typeface="Times New Roman" pitchFamily="18" charset="0"/>
                <a:cs typeface="Times New Roman" pitchFamily="18" charset="0"/>
              </a:rPr>
              <a:t>không cắt trục quay</a:t>
            </a:r>
            <a:endParaRPr lang="en-US" sz="1600" b="1" dirty="0" smtClean="0">
              <a:solidFill>
                <a:schemeClr val="tx1"/>
              </a:solidFill>
              <a:latin typeface="Times New Roman" pitchFamily="18" charset="0"/>
              <a:cs typeface="Times New Roman" pitchFamily="18" charset="0"/>
            </a:endParaRPr>
          </a:p>
          <a:p>
            <a:r>
              <a:rPr lang="vi-VN" sz="1600" b="1" dirty="0" smtClean="0">
                <a:solidFill>
                  <a:schemeClr val="tx1"/>
                </a:solidFill>
                <a:latin typeface="Times New Roman" pitchFamily="18" charset="0"/>
                <a:cs typeface="Times New Roman" pitchFamily="18" charset="0"/>
              </a:rPr>
              <a:t>Câu </a:t>
            </a:r>
            <a:r>
              <a:rPr lang="en-US" sz="1600" b="1" dirty="0" smtClean="0">
                <a:solidFill>
                  <a:schemeClr val="tx1"/>
                </a:solidFill>
                <a:latin typeface="Times New Roman" pitchFamily="18" charset="0"/>
                <a:cs typeface="Times New Roman" pitchFamily="18" charset="0"/>
              </a:rPr>
              <a:t>2</a:t>
            </a:r>
            <a:r>
              <a:rPr lang="vi-VN" sz="1600" b="1" dirty="0" smtClean="0">
                <a:solidFill>
                  <a:schemeClr val="tx1"/>
                </a:solidFill>
                <a:latin typeface="Times New Roman" pitchFamily="18" charset="0"/>
                <a:cs typeface="Times New Roman" pitchFamily="18" charset="0"/>
              </a:rPr>
              <a:t>:</a:t>
            </a:r>
            <a:r>
              <a:rPr lang="en-US" sz="1600" b="1" dirty="0" smtClean="0">
                <a:solidFill>
                  <a:srgbClr val="002060"/>
                </a:solidFill>
                <a:latin typeface="Times New Roman" pitchFamily="18" charset="0"/>
                <a:cs typeface="Times New Roman" pitchFamily="18" charset="0"/>
              </a:rPr>
              <a:t>  </a:t>
            </a:r>
            <a:r>
              <a:rPr lang="en-US" sz="1600" b="1" dirty="0" smtClean="0">
                <a:solidFill>
                  <a:schemeClr val="tx1"/>
                </a:solidFill>
                <a:latin typeface="Times New Roman" pitchFamily="18" charset="0"/>
                <a:cs typeface="Times New Roman" pitchFamily="18" charset="0"/>
              </a:rPr>
              <a:t>Cần phải kéo nhẹ lực kế để độ lớn của lực kéo nằm trong GHĐ của lực kế</a:t>
            </a:r>
            <a:endParaRPr lang="en-US" sz="1600" b="1" dirty="0">
              <a:solidFill>
                <a:schemeClr val="tx1"/>
              </a:solidFill>
              <a:latin typeface="Times New Roman" pitchFamily="18" charset="0"/>
              <a:cs typeface="Times New Roman" pitchFamily="18" charset="0"/>
            </a:endParaRPr>
          </a:p>
          <a:p>
            <a:r>
              <a:rPr lang="vi-VN" sz="1600" b="1" dirty="0">
                <a:solidFill>
                  <a:schemeClr val="tx1"/>
                </a:solidFill>
                <a:latin typeface="Times New Roman" pitchFamily="18" charset="0"/>
                <a:cs typeface="Times New Roman" pitchFamily="18" charset="0"/>
              </a:rPr>
              <a:t>Câu </a:t>
            </a:r>
            <a:r>
              <a:rPr lang="en-US" sz="1600" b="1" dirty="0" smtClean="0">
                <a:solidFill>
                  <a:schemeClr val="tx1"/>
                </a:solidFill>
                <a:latin typeface="Times New Roman" pitchFamily="18" charset="0"/>
                <a:cs typeface="Times New Roman" pitchFamily="18" charset="0"/>
              </a:rPr>
              <a:t>3</a:t>
            </a:r>
            <a:r>
              <a:rPr lang="vi-VN" sz="1600" b="1" dirty="0" smtClean="0">
                <a:solidFill>
                  <a:schemeClr val="tx1"/>
                </a:solidFill>
                <a:latin typeface="Times New Roman" pitchFamily="18" charset="0"/>
                <a:cs typeface="Times New Roman" pitchFamily="18" charset="0"/>
              </a:rPr>
              <a:t>:</a:t>
            </a:r>
            <a:r>
              <a:rPr lang="en-US" sz="1600" b="1" dirty="0" smtClean="0">
                <a:solidFill>
                  <a:schemeClr val="tx1"/>
                </a:solidFill>
                <a:latin typeface="Times New Roman" pitchFamily="18" charset="0"/>
                <a:cs typeface="Times New Roman" pitchFamily="18" charset="0"/>
              </a:rPr>
              <a:t> VD:</a:t>
            </a:r>
          </a:p>
          <a:p>
            <a:r>
              <a:rPr lang="en-US" sz="1600" b="1" dirty="0" smtClean="0">
                <a:solidFill>
                  <a:schemeClr val="tx1"/>
                </a:solidFill>
                <a:latin typeface="Times New Roman" pitchFamily="18" charset="0"/>
                <a:cs typeface="Times New Roman" pitchFamily="18" charset="0"/>
              </a:rPr>
              <a:t>  + Lực tác dụng lên tay lái của xe đạp khi đang cua</a:t>
            </a:r>
          </a:p>
          <a:p>
            <a:r>
              <a:rPr lang="en-US" sz="1600" b="1" dirty="0" smtClean="0">
                <a:solidFill>
                  <a:schemeClr val="tx1"/>
                </a:solidFill>
                <a:latin typeface="Times New Roman" pitchFamily="18" charset="0"/>
                <a:cs typeface="Times New Roman" pitchFamily="18" charset="0"/>
              </a:rPr>
              <a:t>  </a:t>
            </a:r>
            <a:r>
              <a:rPr lang="en-US" sz="1600" b="1" dirty="0">
                <a:solidFill>
                  <a:schemeClr val="tx1"/>
                </a:solidFill>
                <a:latin typeface="Times New Roman" pitchFamily="18" charset="0"/>
                <a:cs typeface="Times New Roman" pitchFamily="18" charset="0"/>
              </a:rPr>
              <a:t>+ Lực tác dụng lên vô lăng </a:t>
            </a:r>
            <a:r>
              <a:rPr lang="en-US" sz="1600" b="1" dirty="0" err="1">
                <a:solidFill>
                  <a:schemeClr val="tx1"/>
                </a:solidFill>
                <a:latin typeface="Times New Roman" pitchFamily="18" charset="0"/>
                <a:cs typeface="Times New Roman" pitchFamily="18" charset="0"/>
              </a:rPr>
              <a:t>ôtô</a:t>
            </a:r>
            <a:r>
              <a:rPr lang="en-US" sz="1600" b="1" dirty="0">
                <a:solidFill>
                  <a:schemeClr val="tx1"/>
                </a:solidFill>
                <a:latin typeface="Times New Roman" pitchFamily="18" charset="0"/>
                <a:cs typeface="Times New Roman" pitchFamily="18" charset="0"/>
              </a:rPr>
              <a:t> khi đang cua</a:t>
            </a:r>
          </a:p>
          <a:p>
            <a:r>
              <a:rPr lang="en-US" sz="1600" b="1" dirty="0">
                <a:solidFill>
                  <a:schemeClr val="tx1"/>
                </a:solidFill>
                <a:latin typeface="Times New Roman" pitchFamily="18" charset="0"/>
                <a:cs typeface="Times New Roman" pitchFamily="18" charset="0"/>
              </a:rPr>
              <a:t>  + Lực của dây kéo tác dụng lên con quay khi chơi con quay…..</a:t>
            </a:r>
          </a:p>
        </p:txBody>
      </p:sp>
      <p:grpSp>
        <p:nvGrpSpPr>
          <p:cNvPr id="8" name="Group 2"/>
          <p:cNvGrpSpPr>
            <a:grpSpLocks/>
          </p:cNvGrpSpPr>
          <p:nvPr/>
        </p:nvGrpSpPr>
        <p:grpSpPr bwMode="auto">
          <a:xfrm>
            <a:off x="7696200" y="5095900"/>
            <a:ext cx="266700" cy="1028700"/>
            <a:chOff x="4176" y="864"/>
            <a:chExt cx="168" cy="648"/>
          </a:xfrm>
        </p:grpSpPr>
        <p:sp>
          <p:nvSpPr>
            <p:cNvPr id="13" name="AutoShape 3"/>
            <p:cNvSpPr>
              <a:spLocks noChangeArrowheads="1"/>
            </p:cNvSpPr>
            <p:nvPr/>
          </p:nvSpPr>
          <p:spPr bwMode="auto">
            <a:xfrm rot="-5400000">
              <a:off x="3936" y="1104"/>
              <a:ext cx="648" cy="168"/>
            </a:xfrm>
            <a:prstGeom prst="notchedRightArrow">
              <a:avLst>
                <a:gd name="adj1" fmla="val 50000"/>
                <a:gd name="adj2" fmla="val 96429"/>
              </a:avLst>
            </a:prstGeom>
            <a:solidFill>
              <a:schemeClr val="tx1"/>
            </a:solidFill>
            <a:ln w="9525">
              <a:solidFill>
                <a:srgbClr val="FF3300"/>
              </a:solidFill>
              <a:miter lim="800000"/>
              <a:headEnd/>
              <a:tailEnd/>
            </a:ln>
          </p:spPr>
          <p:txBody>
            <a:bodyPr vert="eaVert" wrap="none" anchor="ctr"/>
            <a:lstStyle/>
            <a:p>
              <a:pPr algn="ctr" eaLnBrk="1" hangingPunct="1"/>
              <a:endParaRPr lang="en-US">
                <a:solidFill>
                  <a:srgbClr val="FF3300"/>
                </a:solidFill>
              </a:endParaRPr>
            </a:p>
          </p:txBody>
        </p:sp>
        <p:sp>
          <p:nvSpPr>
            <p:cNvPr id="14" name="Oval 4"/>
            <p:cNvSpPr>
              <a:spLocks noChangeArrowheads="1"/>
            </p:cNvSpPr>
            <p:nvPr/>
          </p:nvSpPr>
          <p:spPr bwMode="auto">
            <a:xfrm>
              <a:off x="4214" y="1152"/>
              <a:ext cx="96" cy="96"/>
            </a:xfrm>
            <a:prstGeom prst="ellipse">
              <a:avLst/>
            </a:prstGeom>
            <a:solidFill>
              <a:srgbClr val="FF3300"/>
            </a:solidFill>
            <a:ln w="9525">
              <a:solidFill>
                <a:schemeClr val="tx1"/>
              </a:solidFill>
              <a:round/>
              <a:headEnd/>
              <a:tailEnd/>
            </a:ln>
          </p:spPr>
          <p:txBody>
            <a:bodyPr wrap="none" anchor="ctr"/>
            <a:lstStyle/>
            <a:p>
              <a:endParaRPr lang="en-US"/>
            </a:p>
          </p:txBody>
        </p:sp>
      </p:grpSp>
      <p:sp>
        <p:nvSpPr>
          <p:cNvPr id="15" name="AutoShape 5"/>
          <p:cNvSpPr>
            <a:spLocks noChangeArrowheads="1"/>
          </p:cNvSpPr>
          <p:nvPr/>
        </p:nvSpPr>
        <p:spPr bwMode="auto">
          <a:xfrm>
            <a:off x="7772400" y="0"/>
            <a:ext cx="1371600" cy="457200"/>
          </a:xfrm>
          <a:prstGeom prst="flowChartAlternateProcess">
            <a:avLst/>
          </a:prstGeom>
          <a:solidFill>
            <a:schemeClr val="accent1"/>
          </a:solidFill>
          <a:ln w="38100" cmpd="dbl">
            <a:solidFill>
              <a:srgbClr val="FF3300"/>
            </a:solidFill>
            <a:miter lim="800000"/>
            <a:headEnd/>
            <a:tailEnd/>
          </a:ln>
          <a:effectLst>
            <a:outerShdw dist="35921" dir="2700000" algn="ctr" rotWithShape="0">
              <a:srgbClr val="808080">
                <a:alpha val="50000"/>
              </a:srgbClr>
            </a:outerShdw>
          </a:effectLst>
        </p:spPr>
        <p:txBody>
          <a:bodyPr wrap="none" anchor="ctr"/>
          <a:lstStyle/>
          <a:p>
            <a:pPr algn="ctr" eaLnBrk="1" hangingPunct="1">
              <a:defRPr/>
            </a:pPr>
            <a:r>
              <a:rPr lang="en-US"/>
              <a:t>Tính giờ</a:t>
            </a:r>
          </a:p>
        </p:txBody>
      </p:sp>
      <p:grpSp>
        <p:nvGrpSpPr>
          <p:cNvPr id="16" name="Group 19"/>
          <p:cNvGrpSpPr>
            <a:grpSpLocks/>
          </p:cNvGrpSpPr>
          <p:nvPr/>
        </p:nvGrpSpPr>
        <p:grpSpPr bwMode="auto">
          <a:xfrm>
            <a:off x="6929439" y="4648225"/>
            <a:ext cx="1814513" cy="1752601"/>
            <a:chOff x="3059" y="528"/>
            <a:chExt cx="1143" cy="1104"/>
          </a:xfrm>
        </p:grpSpPr>
        <p:sp>
          <p:nvSpPr>
            <p:cNvPr id="17" name="Oval 16"/>
            <p:cNvSpPr>
              <a:spLocks noChangeArrowheads="1"/>
            </p:cNvSpPr>
            <p:nvPr/>
          </p:nvSpPr>
          <p:spPr bwMode="auto">
            <a:xfrm>
              <a:off x="3118" y="672"/>
              <a:ext cx="1008" cy="960"/>
            </a:xfrm>
            <a:prstGeom prst="ellipse">
              <a:avLst/>
            </a:prstGeom>
            <a:noFill/>
            <a:ln w="57150" cmpd="thickThin">
              <a:solidFill>
                <a:srgbClr val="993300"/>
              </a:solidFill>
              <a:round/>
              <a:headEnd/>
              <a:tailEnd/>
            </a:ln>
          </p:spPr>
          <p:txBody>
            <a:bodyPr wrap="none" anchor="ctr"/>
            <a:lstStyle/>
            <a:p>
              <a:endParaRPr lang="en-US"/>
            </a:p>
          </p:txBody>
        </p:sp>
        <p:sp>
          <p:nvSpPr>
            <p:cNvPr id="18" name="WordArt 10"/>
            <p:cNvSpPr>
              <a:spLocks noChangeArrowheads="1" noChangeShapeType="1" noTextEdit="1"/>
            </p:cNvSpPr>
            <p:nvPr/>
          </p:nvSpPr>
          <p:spPr bwMode="auto">
            <a:xfrm>
              <a:off x="3599" y="528"/>
              <a:ext cx="95" cy="177"/>
            </a:xfrm>
            <a:prstGeom prst="rect">
              <a:avLst/>
            </a:prstGeom>
          </p:spPr>
          <p:txBody>
            <a:bodyPr wrap="none" fromWordArt="1">
              <a:prstTxWarp prst="textFadeUp">
                <a:avLst>
                  <a:gd name="adj" fmla="val 9991"/>
                </a:avLst>
              </a:prstTxWarp>
            </a:bodyPr>
            <a:lstStyle/>
            <a:p>
              <a:pPr algn="ctr"/>
              <a:r>
                <a:rPr lang="en-US" sz="3600" kern="10" dirty="0">
                  <a:ln w="12700">
                    <a:solidFill>
                      <a:srgbClr val="0000FF"/>
                    </a:solidFill>
                    <a:round/>
                    <a:headEnd/>
                    <a:tailEnd/>
                  </a:ln>
                  <a:gradFill rotWithShape="1">
                    <a:gsLst>
                      <a:gs pos="0">
                        <a:srgbClr val="520402"/>
                      </a:gs>
                      <a:gs pos="100000">
                        <a:srgbClr val="FFCC00"/>
                      </a:gs>
                    </a:gsLst>
                    <a:lin ang="5400000" scaled="1"/>
                  </a:gradFill>
                  <a:effectLst>
                    <a:outerShdw dist="35921" dir="2700000" sy="50000" rotWithShape="0">
                      <a:srgbClr val="875B0D">
                        <a:alpha val="70000"/>
                      </a:srgbClr>
                    </a:outerShdw>
                  </a:effectLst>
                  <a:latin typeface="Arial Black"/>
                </a:rPr>
                <a:t>6</a:t>
              </a:r>
            </a:p>
          </p:txBody>
        </p:sp>
        <p:sp>
          <p:nvSpPr>
            <p:cNvPr id="19" name="WordArt 11"/>
            <p:cNvSpPr>
              <a:spLocks noChangeArrowheads="1" noChangeShapeType="1" noTextEdit="1"/>
            </p:cNvSpPr>
            <p:nvPr/>
          </p:nvSpPr>
          <p:spPr bwMode="auto">
            <a:xfrm>
              <a:off x="4022" y="1258"/>
              <a:ext cx="117" cy="167"/>
            </a:xfrm>
            <a:prstGeom prst="rect">
              <a:avLst/>
            </a:prstGeom>
          </p:spPr>
          <p:txBody>
            <a:bodyPr wrap="none" fromWordArt="1">
              <a:prstTxWarp prst="textFadeUp">
                <a:avLst>
                  <a:gd name="adj" fmla="val 9991"/>
                </a:avLst>
              </a:prstTxWarp>
            </a:bodyPr>
            <a:lstStyle/>
            <a:p>
              <a:pPr algn="ctr"/>
              <a:r>
                <a:rPr lang="en-US" sz="3600" kern="10" dirty="0">
                  <a:ln w="12700">
                    <a:solidFill>
                      <a:srgbClr val="FF3300"/>
                    </a:solidFill>
                    <a:round/>
                    <a:headEnd/>
                    <a:tailEnd/>
                  </a:ln>
                  <a:gradFill rotWithShape="1">
                    <a:gsLst>
                      <a:gs pos="0">
                        <a:srgbClr val="520402"/>
                      </a:gs>
                      <a:gs pos="100000">
                        <a:srgbClr val="FFCC00"/>
                      </a:gs>
                    </a:gsLst>
                    <a:lin ang="5400000" scaled="1"/>
                  </a:gradFill>
                  <a:effectLst>
                    <a:outerShdw dist="35921" dir="2700000" sy="50000" rotWithShape="0">
                      <a:srgbClr val="875B0D">
                        <a:alpha val="70000"/>
                      </a:srgbClr>
                    </a:outerShdw>
                  </a:effectLst>
                  <a:latin typeface="Arial Black"/>
                </a:rPr>
                <a:t>2</a:t>
              </a:r>
              <a:endParaRPr lang="en-US" sz="3600" kern="10" dirty="0">
                <a:ln w="12700">
                  <a:solidFill>
                    <a:srgbClr val="FF3300"/>
                  </a:solidFill>
                  <a:round/>
                  <a:headEnd/>
                  <a:tailEnd/>
                </a:ln>
                <a:gradFill rotWithShape="1">
                  <a:gsLst>
                    <a:gs pos="0">
                      <a:srgbClr val="520402"/>
                    </a:gs>
                    <a:gs pos="100000">
                      <a:srgbClr val="FFCC00"/>
                    </a:gs>
                  </a:gsLst>
                  <a:lin ang="5400000" scaled="1"/>
                </a:gradFill>
                <a:effectLst>
                  <a:outerShdw dist="35921" dir="2700000" sy="50000" rotWithShape="0">
                    <a:srgbClr val="875B0D">
                      <a:alpha val="70000"/>
                    </a:srgbClr>
                  </a:outerShdw>
                </a:effectLst>
                <a:latin typeface="Arial Black"/>
              </a:endParaRPr>
            </a:p>
          </p:txBody>
        </p:sp>
        <p:sp>
          <p:nvSpPr>
            <p:cNvPr id="20" name="WordArt 12"/>
            <p:cNvSpPr>
              <a:spLocks noChangeArrowheads="1" noChangeShapeType="1" noTextEdit="1"/>
            </p:cNvSpPr>
            <p:nvPr/>
          </p:nvSpPr>
          <p:spPr bwMode="auto">
            <a:xfrm>
              <a:off x="3113" y="1266"/>
              <a:ext cx="90" cy="204"/>
            </a:xfrm>
            <a:prstGeom prst="rect">
              <a:avLst/>
            </a:prstGeom>
          </p:spPr>
          <p:txBody>
            <a:bodyPr wrap="none" fromWordArt="1">
              <a:prstTxWarp prst="textFadeUp">
                <a:avLst>
                  <a:gd name="adj" fmla="val 9991"/>
                </a:avLst>
              </a:prstTxWarp>
            </a:bodyPr>
            <a:lstStyle/>
            <a:p>
              <a:pPr algn="ctr"/>
              <a:r>
                <a:rPr lang="en-US" sz="3600" kern="10" dirty="0">
                  <a:ln w="12700">
                    <a:solidFill>
                      <a:srgbClr val="FF3300"/>
                    </a:solidFill>
                    <a:round/>
                    <a:headEnd/>
                    <a:tailEnd/>
                  </a:ln>
                  <a:gradFill rotWithShape="1">
                    <a:gsLst>
                      <a:gs pos="0">
                        <a:srgbClr val="520402"/>
                      </a:gs>
                      <a:gs pos="100000">
                        <a:srgbClr val="FFCC00"/>
                      </a:gs>
                    </a:gsLst>
                    <a:lin ang="5400000" scaled="1"/>
                  </a:gradFill>
                  <a:effectLst>
                    <a:outerShdw dist="35921" dir="2700000" sy="50000" rotWithShape="0">
                      <a:srgbClr val="875B0D">
                        <a:alpha val="70000"/>
                      </a:srgbClr>
                    </a:outerShdw>
                  </a:effectLst>
                  <a:latin typeface="Arial Black"/>
                </a:rPr>
                <a:t>4</a:t>
              </a:r>
            </a:p>
          </p:txBody>
        </p:sp>
        <p:sp>
          <p:nvSpPr>
            <p:cNvPr id="21" name="Text Box 15"/>
            <p:cNvSpPr txBox="1">
              <a:spLocks noChangeArrowheads="1"/>
            </p:cNvSpPr>
            <p:nvPr/>
          </p:nvSpPr>
          <p:spPr bwMode="auto">
            <a:xfrm>
              <a:off x="3914" y="705"/>
              <a:ext cx="288" cy="231"/>
            </a:xfrm>
            <a:prstGeom prst="rect">
              <a:avLst/>
            </a:prstGeom>
            <a:noFill/>
            <a:ln w="9525">
              <a:noFill/>
              <a:miter lim="800000"/>
              <a:headEnd/>
              <a:tailEnd/>
            </a:ln>
          </p:spPr>
          <p:txBody>
            <a:bodyPr>
              <a:spAutoFit/>
            </a:bodyPr>
            <a:lstStyle/>
            <a:p>
              <a:pPr eaLnBrk="1" hangingPunct="1">
                <a:spcBef>
                  <a:spcPct val="50000"/>
                </a:spcBef>
              </a:pPr>
              <a:r>
                <a:rPr lang="en-US" b="1" dirty="0" smtClean="0">
                  <a:solidFill>
                    <a:srgbClr val="993300"/>
                  </a:solidFill>
                </a:rPr>
                <a:t>1</a:t>
              </a:r>
              <a:endParaRPr lang="en-US" b="1" dirty="0">
                <a:solidFill>
                  <a:srgbClr val="993300"/>
                </a:solidFill>
              </a:endParaRPr>
            </a:p>
          </p:txBody>
        </p:sp>
        <p:sp>
          <p:nvSpPr>
            <p:cNvPr id="22" name="Text Box 17"/>
            <p:cNvSpPr txBox="1">
              <a:spLocks noChangeArrowheads="1"/>
            </p:cNvSpPr>
            <p:nvPr/>
          </p:nvSpPr>
          <p:spPr bwMode="auto">
            <a:xfrm>
              <a:off x="3059" y="744"/>
              <a:ext cx="288" cy="231"/>
            </a:xfrm>
            <a:prstGeom prst="rect">
              <a:avLst/>
            </a:prstGeom>
            <a:noFill/>
            <a:ln w="9525">
              <a:noFill/>
              <a:miter lim="800000"/>
              <a:headEnd/>
              <a:tailEnd/>
            </a:ln>
          </p:spPr>
          <p:txBody>
            <a:bodyPr>
              <a:spAutoFit/>
            </a:bodyPr>
            <a:lstStyle/>
            <a:p>
              <a:pPr eaLnBrk="1" hangingPunct="1">
                <a:spcBef>
                  <a:spcPct val="50000"/>
                </a:spcBef>
              </a:pPr>
              <a:r>
                <a:rPr lang="en-US" b="1" dirty="0">
                  <a:solidFill>
                    <a:srgbClr val="993300"/>
                  </a:solidFill>
                </a:rPr>
                <a:t>5</a:t>
              </a:r>
            </a:p>
          </p:txBody>
        </p:sp>
        <p:sp>
          <p:nvSpPr>
            <p:cNvPr id="23" name="Oval 22"/>
            <p:cNvSpPr>
              <a:spLocks noChangeArrowheads="1"/>
            </p:cNvSpPr>
            <p:nvPr/>
          </p:nvSpPr>
          <p:spPr bwMode="auto">
            <a:xfrm>
              <a:off x="3238" y="788"/>
              <a:ext cx="768" cy="720"/>
            </a:xfrm>
            <a:prstGeom prst="ellipse">
              <a:avLst/>
            </a:prstGeom>
            <a:noFill/>
            <a:ln w="9525">
              <a:solidFill>
                <a:schemeClr val="tx1"/>
              </a:solidFill>
              <a:round/>
              <a:headEnd/>
              <a:tailEnd/>
            </a:ln>
          </p:spPr>
          <p:txBody>
            <a:bodyPr wrap="none" anchor="ctr"/>
            <a:lstStyle/>
            <a:p>
              <a:endParaRPr lang="en-US"/>
            </a:p>
          </p:txBody>
        </p:sp>
      </p:grpSp>
      <p:sp>
        <p:nvSpPr>
          <p:cNvPr id="24" name="Text Box 14"/>
          <p:cNvSpPr txBox="1">
            <a:spLocks noChangeArrowheads="1"/>
          </p:cNvSpPr>
          <p:nvPr/>
        </p:nvSpPr>
        <p:spPr bwMode="auto">
          <a:xfrm>
            <a:off x="7715272" y="6309030"/>
            <a:ext cx="285752" cy="366713"/>
          </a:xfrm>
          <a:prstGeom prst="rect">
            <a:avLst/>
          </a:prstGeom>
          <a:noFill/>
          <a:ln w="9525">
            <a:noFill/>
            <a:miter lim="800000"/>
            <a:headEnd/>
            <a:tailEnd/>
          </a:ln>
        </p:spPr>
        <p:txBody>
          <a:bodyPr wrap="square">
            <a:spAutoFit/>
          </a:bodyPr>
          <a:lstStyle/>
          <a:p>
            <a:pPr eaLnBrk="1" hangingPunct="1">
              <a:spcBef>
                <a:spcPct val="50000"/>
              </a:spcBef>
            </a:pPr>
            <a:r>
              <a:rPr lang="en-US" b="1" dirty="0" smtClean="0">
                <a:solidFill>
                  <a:srgbClr val="993300"/>
                </a:solidFill>
              </a:rPr>
              <a:t>3</a:t>
            </a:r>
            <a:endParaRPr lang="en-US" b="1" dirty="0">
              <a:solidFill>
                <a:srgbClr val="9933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par>
                                <p:cTn id="13" presetID="22" presetClass="entr" presetSubtype="4" fill="hold" nodeType="with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wipe(down)">
                                      <p:cBhvr>
                                        <p:cTn id="15" dur="500"/>
                                        <p:tgtEl>
                                          <p:spTgt spid="16"/>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wipe(down)">
                                      <p:cBhvr>
                                        <p:cTn id="18" dur="500"/>
                                        <p:tgtEl>
                                          <p:spTgt spid="24"/>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wipe(down)">
                                      <p:cBhvr>
                                        <p:cTn id="21" dur="500"/>
                                        <p:tgtEl>
                                          <p:spTgt spid="15"/>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xit" presetSubtype="8" fill="hold" grpId="1" nodeType="clickEffect">
                                  <p:stCondLst>
                                    <p:cond delay="0"/>
                                  </p:stCondLst>
                                  <p:childTnLst>
                                    <p:animEffect transition="out" filter="wipe(left)">
                                      <p:cBhvr>
                                        <p:cTn id="25" dur="500"/>
                                        <p:tgtEl>
                                          <p:spTgt spid="10"/>
                                        </p:tgtEl>
                                      </p:cBhvr>
                                    </p:animEffect>
                                    <p:set>
                                      <p:cBhvr>
                                        <p:cTn id="26" dur="1" fill="hold">
                                          <p:stCondLst>
                                            <p:cond delay="499"/>
                                          </p:stCondLst>
                                        </p:cTn>
                                        <p:tgtEl>
                                          <p:spTgt spid="10"/>
                                        </p:tgtEl>
                                        <p:attrNameLst>
                                          <p:attrName>style.visibility</p:attrName>
                                        </p:attrNameLst>
                                      </p:cBhvr>
                                      <p:to>
                                        <p:strVal val="hidden"/>
                                      </p:to>
                                    </p:set>
                                  </p:childTnLst>
                                </p:cTn>
                              </p:par>
                              <p:par>
                                <p:cTn id="27" presetID="22" presetClass="entr" presetSubtype="8"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wipe(left)">
                                      <p:cBhvr>
                                        <p:cTn id="29" dur="500"/>
                                        <p:tgtEl>
                                          <p:spTgt spid="12"/>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wipe(left)">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5" restart="whenNotActive" fill="hold" evtFilter="cancelBubble" nodeType="interactiveSeq">
                <p:stCondLst>
                  <p:cond evt="onClick" delay="0">
                    <p:tgtEl>
                      <p:spTgt spid="15"/>
                    </p:tgtEl>
                  </p:cond>
                </p:stCondLst>
                <p:endSync evt="end" delay="0">
                  <p:rtn val="all"/>
                </p:endSync>
                <p:childTnLst>
                  <p:par>
                    <p:cTn id="36" fill="hold">
                      <p:stCondLst>
                        <p:cond delay="0"/>
                      </p:stCondLst>
                      <p:childTnLst>
                        <p:par>
                          <p:cTn id="37" fill="hold">
                            <p:stCondLst>
                              <p:cond delay="0"/>
                            </p:stCondLst>
                            <p:childTnLst>
                              <p:par>
                                <p:cTn id="38" presetID="8" presetClass="emph" presetSubtype="0" fill="hold" nodeType="clickEffect">
                                  <p:stCondLst>
                                    <p:cond delay="0"/>
                                  </p:stCondLst>
                                  <p:childTnLst>
                                    <p:animRot by="21600000">
                                      <p:cBhvr>
                                        <p:cTn id="39" dur="360000" fill="hold"/>
                                        <p:tgtEl>
                                          <p:spTgt spid="8"/>
                                        </p:tgtEl>
                                        <p:attrNameLst>
                                          <p:attrName>r</p:attrName>
                                        </p:attrNameLst>
                                      </p:cBhvr>
                                    </p:animRot>
                                  </p:childTnLst>
                                  <p:subTnLst>
                                    <p:audio>
                                      <p:cMediaNode>
                                        <p:cTn display="0" masterRel="sameClick">
                                          <p:stCondLst>
                                            <p:cond evt="begin" delay="0">
                                              <p:tn val="38"/>
                                            </p:cond>
                                          </p:stCondLst>
                                          <p:endCondLst>
                                            <p:cond evt="onStopAudio" delay="0">
                                              <p:tgtEl>
                                                <p:sldTgt/>
                                              </p:tgtEl>
                                            </p:cond>
                                          </p:endCondLst>
                                        </p:cTn>
                                        <p:tgtEl>
                                          <p:sndTgt r:embed="rId2" name="cashreg.wav" builtIn="1"/>
                                        </p:tgtEl>
                                      </p:cMediaNode>
                                    </p:audio>
                                  </p:subTnLst>
                                </p:cTn>
                              </p:par>
                            </p:childTnLst>
                          </p:cTn>
                        </p:par>
                      </p:childTnLst>
                    </p:cTn>
                  </p:par>
                </p:childTnLst>
              </p:cTn>
              <p:nextCondLst>
                <p:cond evt="onClick" delay="0">
                  <p:tgtEl>
                    <p:spTgt spid="15"/>
                  </p:tgtEl>
                </p:cond>
              </p:nextCondLst>
            </p:seq>
          </p:childTnLst>
        </p:cTn>
      </p:par>
    </p:tnLst>
    <p:bldLst>
      <p:bldP spid="10" grpId="0" animBg="1"/>
      <p:bldP spid="10" grpId="1" animBg="1"/>
      <p:bldP spid="11" grpId="0"/>
      <p:bldP spid="12" grpId="0" animBg="1"/>
      <p:bldP spid="15" grpId="0" animBg="1"/>
      <p:bldP spid="2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0" y="0"/>
            <a:ext cx="9144000" cy="500042"/>
          </a:xfrm>
          <a:prstGeom prst="roundRect">
            <a:avLst/>
          </a:prstGeom>
          <a:solidFill>
            <a:schemeClr val="tx2">
              <a:lumMod val="20000"/>
              <a:lumOff val="8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Times New Roman" pitchFamily="18" charset="0"/>
                <a:cs typeface="Times New Roman" pitchFamily="18" charset="0"/>
              </a:rPr>
              <a:t>BÀI 18: LỰC CÓ THỂ LÀM QUAY VẬT</a:t>
            </a:r>
            <a:endParaRPr lang="en-US" dirty="0" smtClean="0">
              <a:solidFill>
                <a:schemeClr val="tx1"/>
              </a:solidFill>
              <a:latin typeface="Times New Roman" pitchFamily="18" charset="0"/>
              <a:cs typeface="Times New Roman" pitchFamily="18" charset="0"/>
            </a:endParaRPr>
          </a:p>
        </p:txBody>
      </p:sp>
      <p:cxnSp>
        <p:nvCxnSpPr>
          <p:cNvPr id="6" name="Straight Connector 5"/>
          <p:cNvCxnSpPr>
            <a:stCxn id="4" idx="2"/>
          </p:cNvCxnSpPr>
          <p:nvPr/>
        </p:nvCxnSpPr>
        <p:spPr>
          <a:xfrm rot="5400000">
            <a:off x="1392227" y="3679021"/>
            <a:ext cx="6358752" cy="794"/>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4728" y="559338"/>
            <a:ext cx="3056286" cy="369332"/>
          </a:xfrm>
          <a:prstGeom prst="rect">
            <a:avLst/>
          </a:prstGeom>
          <a:noFill/>
        </p:spPr>
        <p:txBody>
          <a:bodyPr wrap="none" rtlCol="0">
            <a:spAutoFit/>
          </a:bodyPr>
          <a:lstStyle/>
          <a:p>
            <a:r>
              <a:rPr lang="en-US" b="1" dirty="0" smtClean="0">
                <a:solidFill>
                  <a:schemeClr val="tx2"/>
                </a:solidFill>
                <a:latin typeface="Times New Roman" pitchFamily="18" charset="0"/>
                <a:cs typeface="Times New Roman" pitchFamily="18" charset="0"/>
              </a:rPr>
              <a:t>I. </a:t>
            </a:r>
            <a:r>
              <a:rPr lang="vi-VN" b="1" dirty="0" smtClean="0">
                <a:solidFill>
                  <a:schemeClr val="tx2"/>
                </a:solidFill>
                <a:latin typeface="Times New Roman" pitchFamily="18" charset="0"/>
                <a:cs typeface="Times New Roman" pitchFamily="18" charset="0"/>
              </a:rPr>
              <a:t>Tác </a:t>
            </a:r>
            <a:r>
              <a:rPr lang="vi-VN" b="1" dirty="0">
                <a:solidFill>
                  <a:schemeClr val="tx2"/>
                </a:solidFill>
                <a:latin typeface="Times New Roman" pitchFamily="18" charset="0"/>
                <a:cs typeface="Times New Roman" pitchFamily="18" charset="0"/>
              </a:rPr>
              <a:t>dụng làm quay của lực</a:t>
            </a:r>
            <a:endParaRPr lang="en-US" dirty="0">
              <a:solidFill>
                <a:schemeClr val="tx2"/>
              </a:solidFill>
              <a:latin typeface="Times New Roman" pitchFamily="18" charset="0"/>
              <a:cs typeface="Times New Roman" pitchFamily="18" charset="0"/>
            </a:endParaRPr>
          </a:p>
        </p:txBody>
      </p:sp>
      <p:sp>
        <p:nvSpPr>
          <p:cNvPr id="11" name="TextBox 10"/>
          <p:cNvSpPr txBox="1"/>
          <p:nvPr/>
        </p:nvSpPr>
        <p:spPr>
          <a:xfrm>
            <a:off x="142844" y="928670"/>
            <a:ext cx="4357718" cy="1200329"/>
          </a:xfrm>
          <a:prstGeom prst="rect">
            <a:avLst/>
          </a:prstGeom>
          <a:noFill/>
        </p:spPr>
        <p:txBody>
          <a:bodyPr wrap="square" rtlCol="0">
            <a:spAutoFit/>
          </a:bodyPr>
          <a:lstStyle/>
          <a:p>
            <a:pPr algn="just"/>
            <a:r>
              <a:rPr lang="vi-VN" b="1" dirty="0">
                <a:latin typeface="Times New Roman" pitchFamily="18" charset="0"/>
                <a:cs typeface="Times New Roman" pitchFamily="18" charset="0"/>
              </a:rPr>
              <a:t>Lực tác dụng lên một vật có thể làm quay vật quanh một trục hoặc một điểm cố </a:t>
            </a:r>
            <a:r>
              <a:rPr lang="vi-VN" b="1" dirty="0" smtClean="0">
                <a:latin typeface="Times New Roman" pitchFamily="18" charset="0"/>
                <a:cs typeface="Times New Roman" pitchFamily="18" charset="0"/>
              </a:rPr>
              <a:t>định</a:t>
            </a:r>
            <a:r>
              <a:rPr lang="en-US" b="1" dirty="0" smtClean="0">
                <a:latin typeface="Times New Roman" pitchFamily="18" charset="0"/>
                <a:cs typeface="Times New Roman" pitchFamily="18" charset="0"/>
              </a:rPr>
              <a:t> khi </a:t>
            </a:r>
            <a:r>
              <a:rPr lang="en-US" b="1" dirty="0" smtClean="0">
                <a:solidFill>
                  <a:srgbClr val="002060"/>
                </a:solidFill>
                <a:latin typeface="Times New Roman" pitchFamily="18" charset="0"/>
                <a:cs typeface="Times New Roman" pitchFamily="18" charset="0"/>
              </a:rPr>
              <a:t>phương của lực không song </a:t>
            </a:r>
            <a:r>
              <a:rPr lang="en-US" b="1" dirty="0" err="1" smtClean="0">
                <a:solidFill>
                  <a:srgbClr val="002060"/>
                </a:solidFill>
                <a:latin typeface="Times New Roman" pitchFamily="18" charset="0"/>
                <a:cs typeface="Times New Roman" pitchFamily="18" charset="0"/>
              </a:rPr>
              <a:t>song</a:t>
            </a:r>
            <a:r>
              <a:rPr lang="en-US" b="1" dirty="0" smtClean="0">
                <a:solidFill>
                  <a:srgbClr val="002060"/>
                </a:solidFill>
                <a:latin typeface="Times New Roman" pitchFamily="18" charset="0"/>
                <a:cs typeface="Times New Roman" pitchFamily="18" charset="0"/>
              </a:rPr>
              <a:t> với trục quay</a:t>
            </a:r>
            <a:r>
              <a:rPr lang="en-US" b="1" dirty="0" smtClean="0">
                <a:latin typeface="Times New Roman" pitchFamily="18" charset="0"/>
                <a:cs typeface="Times New Roman" pitchFamily="18" charset="0"/>
              </a:rPr>
              <a:t> hoặc </a:t>
            </a:r>
            <a:r>
              <a:rPr lang="en-US" b="1" dirty="0" smtClean="0">
                <a:solidFill>
                  <a:srgbClr val="002060"/>
                </a:solidFill>
                <a:latin typeface="Times New Roman" pitchFamily="18" charset="0"/>
                <a:cs typeface="Times New Roman" pitchFamily="18" charset="0"/>
              </a:rPr>
              <a:t>không cắt trục quay.</a:t>
            </a:r>
            <a:endParaRPr lang="en-US" b="1" dirty="0">
              <a:latin typeface="Times New Roman" pitchFamily="18" charset="0"/>
              <a:cs typeface="Times New Roman" pitchFamily="18" charset="0"/>
            </a:endParaRPr>
          </a:p>
        </p:txBody>
      </p:sp>
      <p:sp>
        <p:nvSpPr>
          <p:cNvPr id="8" name="TextBox 7"/>
          <p:cNvSpPr txBox="1"/>
          <p:nvPr/>
        </p:nvSpPr>
        <p:spPr>
          <a:xfrm>
            <a:off x="-27742" y="2143116"/>
            <a:ext cx="1656223" cy="369332"/>
          </a:xfrm>
          <a:prstGeom prst="rect">
            <a:avLst/>
          </a:prstGeom>
          <a:noFill/>
        </p:spPr>
        <p:txBody>
          <a:bodyPr wrap="none" rtlCol="0">
            <a:spAutoFit/>
          </a:bodyPr>
          <a:lstStyle/>
          <a:p>
            <a:r>
              <a:rPr lang="en-US" b="1" dirty="0" smtClean="0">
                <a:solidFill>
                  <a:schemeClr val="tx2"/>
                </a:solidFill>
                <a:latin typeface="Times New Roman" pitchFamily="18" charset="0"/>
                <a:cs typeface="Times New Roman" pitchFamily="18" charset="0"/>
              </a:rPr>
              <a:t>II. Mô men lực</a:t>
            </a:r>
            <a:endParaRPr lang="en-US" dirty="0">
              <a:solidFill>
                <a:schemeClr val="tx2"/>
              </a:solidFill>
              <a:latin typeface="Times New Roman" pitchFamily="18" charset="0"/>
              <a:cs typeface="Times New Roman" pitchFamily="18" charset="0"/>
            </a:endParaRPr>
          </a:p>
        </p:txBody>
      </p:sp>
      <p:cxnSp>
        <p:nvCxnSpPr>
          <p:cNvPr id="13" name="Straight Connector 12"/>
          <p:cNvCxnSpPr/>
          <p:nvPr/>
        </p:nvCxnSpPr>
        <p:spPr>
          <a:xfrm rot="5400000">
            <a:off x="1392227" y="3679021"/>
            <a:ext cx="6358752" cy="794"/>
          </a:xfrm>
          <a:prstGeom prst="line">
            <a:avLst/>
          </a:prstGeom>
        </p:spPr>
        <p:style>
          <a:lnRef idx="1">
            <a:schemeClr val="accent1"/>
          </a:lnRef>
          <a:fillRef idx="0">
            <a:schemeClr val="accent1"/>
          </a:fillRef>
          <a:effectRef idx="0">
            <a:schemeClr val="accent1"/>
          </a:effectRef>
          <a:fontRef idx="minor">
            <a:schemeClr val="tx1"/>
          </a:fontRef>
        </p:style>
      </p:cxnSp>
      <p:sp>
        <p:nvSpPr>
          <p:cNvPr id="14" name="Rounded Rectangle 13"/>
          <p:cNvSpPr/>
          <p:nvPr/>
        </p:nvSpPr>
        <p:spPr>
          <a:xfrm>
            <a:off x="4643438" y="642918"/>
            <a:ext cx="4357718" cy="414340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smtClean="0">
              <a:solidFill>
                <a:schemeClr val="tx1"/>
              </a:solidFill>
              <a:latin typeface="Times New Roman" pitchFamily="18" charset="0"/>
              <a:cs typeface="Times New Roman" pitchFamily="18" charset="0"/>
            </a:endParaRPr>
          </a:p>
          <a:p>
            <a:pPr algn="ctr"/>
            <a:r>
              <a:rPr lang="en-US" sz="1500" b="1" dirty="0" smtClean="0">
                <a:solidFill>
                  <a:schemeClr val="tx1"/>
                </a:solidFill>
                <a:latin typeface="Times New Roman" pitchFamily="18" charset="0"/>
                <a:cs typeface="Times New Roman" pitchFamily="18" charset="0"/>
              </a:rPr>
              <a:t>HOẠT ĐỘNG NHÓM ĐỌC MỤC II(SGK)  HOÀN THÀNH PHIẾU HỌC TẬP SỐ 2</a:t>
            </a:r>
          </a:p>
          <a:p>
            <a:pPr algn="ctr"/>
            <a:endParaRPr lang="en-US" sz="1500" b="1" dirty="0" smtClean="0">
              <a:solidFill>
                <a:schemeClr val="tx1"/>
              </a:solidFill>
              <a:latin typeface="Times New Roman" pitchFamily="18" charset="0"/>
              <a:cs typeface="Times New Roman" pitchFamily="18" charset="0"/>
            </a:endParaRPr>
          </a:p>
          <a:p>
            <a:pPr algn="ctr"/>
            <a:endParaRPr lang="en-US" sz="1500" b="1" dirty="0" smtClean="0">
              <a:solidFill>
                <a:schemeClr val="tx1"/>
              </a:solidFill>
              <a:latin typeface="Times New Roman" pitchFamily="18" charset="0"/>
              <a:cs typeface="Times New Roman" pitchFamily="18" charset="0"/>
            </a:endParaRPr>
          </a:p>
          <a:p>
            <a:pPr algn="ctr"/>
            <a:endParaRPr lang="en-US" sz="1600" b="1" dirty="0" smtClean="0">
              <a:solidFill>
                <a:schemeClr val="tx1"/>
              </a:solidFill>
              <a:latin typeface="Times New Roman" pitchFamily="18" charset="0"/>
              <a:cs typeface="Times New Roman" pitchFamily="18" charset="0"/>
            </a:endParaRPr>
          </a:p>
          <a:p>
            <a:pPr algn="ctr"/>
            <a:endParaRPr lang="en-US" sz="1600" b="1" dirty="0">
              <a:solidFill>
                <a:schemeClr val="tx1"/>
              </a:solidFill>
              <a:latin typeface="Times New Roman" pitchFamily="18" charset="0"/>
              <a:cs typeface="Times New Roman" pitchFamily="18" charset="0"/>
            </a:endParaRPr>
          </a:p>
          <a:p>
            <a:pPr algn="ctr"/>
            <a:endParaRPr lang="en-US" sz="1600" b="1" dirty="0" smtClean="0">
              <a:solidFill>
                <a:schemeClr val="tx1"/>
              </a:solidFill>
              <a:latin typeface="Times New Roman" pitchFamily="18" charset="0"/>
              <a:cs typeface="Times New Roman" pitchFamily="18" charset="0"/>
            </a:endParaRPr>
          </a:p>
          <a:p>
            <a:pPr algn="ctr"/>
            <a:endParaRPr lang="en-US" sz="1600" b="1" dirty="0">
              <a:solidFill>
                <a:schemeClr val="tx1"/>
              </a:solidFill>
              <a:latin typeface="Times New Roman" pitchFamily="18" charset="0"/>
              <a:cs typeface="Times New Roman" pitchFamily="18" charset="0"/>
            </a:endParaRPr>
          </a:p>
          <a:p>
            <a:pPr algn="ctr"/>
            <a:endParaRPr lang="en-US" sz="1600" b="1" dirty="0" smtClean="0">
              <a:solidFill>
                <a:schemeClr val="tx1"/>
              </a:solidFill>
              <a:latin typeface="Times New Roman" pitchFamily="18" charset="0"/>
              <a:cs typeface="Times New Roman" pitchFamily="18" charset="0"/>
            </a:endParaRPr>
          </a:p>
          <a:p>
            <a:pPr algn="ctr"/>
            <a:endParaRPr lang="en-US" sz="1600" b="1" dirty="0">
              <a:solidFill>
                <a:schemeClr val="tx1"/>
              </a:solidFill>
              <a:latin typeface="Times New Roman" pitchFamily="18" charset="0"/>
              <a:cs typeface="Times New Roman" pitchFamily="18" charset="0"/>
            </a:endParaRPr>
          </a:p>
          <a:p>
            <a:pPr algn="ctr"/>
            <a:endParaRPr lang="en-US" sz="1600" b="1" dirty="0" smtClean="0">
              <a:solidFill>
                <a:schemeClr val="tx1"/>
              </a:solidFill>
              <a:latin typeface="Times New Roman" pitchFamily="18" charset="0"/>
              <a:cs typeface="Times New Roman" pitchFamily="18" charset="0"/>
            </a:endParaRPr>
          </a:p>
          <a:p>
            <a:pPr algn="ctr"/>
            <a:endParaRPr lang="en-US" sz="1600" b="1" dirty="0">
              <a:solidFill>
                <a:schemeClr val="tx1"/>
              </a:solidFill>
              <a:latin typeface="Times New Roman" pitchFamily="18" charset="0"/>
              <a:cs typeface="Times New Roman" pitchFamily="18" charset="0"/>
            </a:endParaRPr>
          </a:p>
          <a:p>
            <a:pPr algn="ctr"/>
            <a:endParaRPr lang="en-US" sz="1600" b="1" dirty="0" smtClean="0">
              <a:solidFill>
                <a:schemeClr val="tx1"/>
              </a:solidFill>
              <a:latin typeface="Times New Roman" pitchFamily="18" charset="0"/>
              <a:cs typeface="Times New Roman" pitchFamily="18" charset="0"/>
            </a:endParaRPr>
          </a:p>
          <a:p>
            <a:pPr algn="ctr"/>
            <a:endParaRPr lang="en-US" sz="1600" b="1" dirty="0">
              <a:solidFill>
                <a:schemeClr val="tx1"/>
              </a:solidFill>
              <a:latin typeface="Times New Roman" pitchFamily="18" charset="0"/>
              <a:cs typeface="Times New Roman" pitchFamily="18" charset="0"/>
            </a:endParaRPr>
          </a:p>
          <a:p>
            <a:pPr algn="ctr"/>
            <a:endParaRPr lang="en-US" sz="1600" b="1" dirty="0" smtClean="0">
              <a:solidFill>
                <a:schemeClr val="tx1"/>
              </a:solidFill>
              <a:latin typeface="Times New Roman" pitchFamily="18" charset="0"/>
              <a:cs typeface="Times New Roman" pitchFamily="18" charset="0"/>
            </a:endParaRPr>
          </a:p>
          <a:p>
            <a:pPr algn="ctr"/>
            <a:endParaRPr lang="en-US" sz="1600" b="1" dirty="0">
              <a:solidFill>
                <a:schemeClr val="tx1"/>
              </a:solidFill>
              <a:latin typeface="Times New Roman" pitchFamily="18" charset="0"/>
              <a:cs typeface="Times New Roman" pitchFamily="18" charset="0"/>
            </a:endParaRPr>
          </a:p>
          <a:p>
            <a:pPr algn="ctr"/>
            <a:endParaRPr lang="en-US" sz="1600" b="1" dirty="0">
              <a:solidFill>
                <a:schemeClr val="tx1"/>
              </a:solidFill>
              <a:latin typeface="Times New Roman" pitchFamily="18" charset="0"/>
              <a:cs typeface="Times New Roman" pitchFamily="18" charset="0"/>
            </a:endParaRPr>
          </a:p>
          <a:p>
            <a:r>
              <a:rPr lang="en-US" sz="1600" b="1" dirty="0">
                <a:solidFill>
                  <a:schemeClr val="tx1"/>
                </a:solidFill>
                <a:latin typeface="Times New Roman" pitchFamily="18" charset="0"/>
                <a:cs typeface="Times New Roman" pitchFamily="18" charset="0"/>
              </a:rPr>
              <a:t> </a:t>
            </a:r>
          </a:p>
        </p:txBody>
      </p:sp>
      <p:grpSp>
        <p:nvGrpSpPr>
          <p:cNvPr id="16" name="Group 2"/>
          <p:cNvGrpSpPr>
            <a:grpSpLocks/>
          </p:cNvGrpSpPr>
          <p:nvPr/>
        </p:nvGrpSpPr>
        <p:grpSpPr bwMode="auto">
          <a:xfrm>
            <a:off x="8054691" y="5305435"/>
            <a:ext cx="266700" cy="1028700"/>
            <a:chOff x="4176" y="864"/>
            <a:chExt cx="168" cy="648"/>
          </a:xfrm>
        </p:grpSpPr>
        <p:sp>
          <p:nvSpPr>
            <p:cNvPr id="17" name="AutoShape 3"/>
            <p:cNvSpPr>
              <a:spLocks noChangeArrowheads="1"/>
            </p:cNvSpPr>
            <p:nvPr/>
          </p:nvSpPr>
          <p:spPr bwMode="auto">
            <a:xfrm rot="-5400000">
              <a:off x="3936" y="1104"/>
              <a:ext cx="648" cy="168"/>
            </a:xfrm>
            <a:prstGeom prst="notchedRightArrow">
              <a:avLst>
                <a:gd name="adj1" fmla="val 50000"/>
                <a:gd name="adj2" fmla="val 96429"/>
              </a:avLst>
            </a:prstGeom>
            <a:solidFill>
              <a:schemeClr val="tx1"/>
            </a:solidFill>
            <a:ln w="9525">
              <a:solidFill>
                <a:srgbClr val="FF3300"/>
              </a:solidFill>
              <a:miter lim="800000"/>
              <a:headEnd/>
              <a:tailEnd/>
            </a:ln>
          </p:spPr>
          <p:txBody>
            <a:bodyPr vert="eaVert" wrap="none" anchor="ctr"/>
            <a:lstStyle/>
            <a:p>
              <a:pPr algn="ctr" eaLnBrk="1" hangingPunct="1"/>
              <a:endParaRPr lang="en-US">
                <a:solidFill>
                  <a:srgbClr val="FF3300"/>
                </a:solidFill>
              </a:endParaRPr>
            </a:p>
          </p:txBody>
        </p:sp>
        <p:sp>
          <p:nvSpPr>
            <p:cNvPr id="18" name="Oval 4"/>
            <p:cNvSpPr>
              <a:spLocks noChangeArrowheads="1"/>
            </p:cNvSpPr>
            <p:nvPr/>
          </p:nvSpPr>
          <p:spPr bwMode="auto">
            <a:xfrm>
              <a:off x="4214" y="1152"/>
              <a:ext cx="96" cy="96"/>
            </a:xfrm>
            <a:prstGeom prst="ellipse">
              <a:avLst/>
            </a:prstGeom>
            <a:solidFill>
              <a:srgbClr val="FF3300"/>
            </a:solidFill>
            <a:ln w="9525">
              <a:solidFill>
                <a:schemeClr val="tx1"/>
              </a:solidFill>
              <a:round/>
              <a:headEnd/>
              <a:tailEnd/>
            </a:ln>
          </p:spPr>
          <p:txBody>
            <a:bodyPr wrap="none" anchor="ctr"/>
            <a:lstStyle/>
            <a:p>
              <a:endParaRPr lang="en-US"/>
            </a:p>
          </p:txBody>
        </p:sp>
      </p:grpSp>
      <p:sp>
        <p:nvSpPr>
          <p:cNvPr id="19" name="AutoShape 5"/>
          <p:cNvSpPr>
            <a:spLocks noChangeArrowheads="1"/>
          </p:cNvSpPr>
          <p:nvPr/>
        </p:nvSpPr>
        <p:spPr bwMode="auto">
          <a:xfrm>
            <a:off x="7772400" y="0"/>
            <a:ext cx="1371600" cy="457200"/>
          </a:xfrm>
          <a:prstGeom prst="flowChartAlternateProcess">
            <a:avLst/>
          </a:prstGeom>
          <a:solidFill>
            <a:schemeClr val="accent1"/>
          </a:solidFill>
          <a:ln w="38100" cmpd="dbl">
            <a:solidFill>
              <a:srgbClr val="FF3300"/>
            </a:solidFill>
            <a:miter lim="800000"/>
            <a:headEnd/>
            <a:tailEnd/>
          </a:ln>
          <a:effectLst>
            <a:outerShdw dist="35921" dir="2700000" algn="ctr" rotWithShape="0">
              <a:srgbClr val="808080">
                <a:alpha val="50000"/>
              </a:srgbClr>
            </a:outerShdw>
          </a:effectLst>
        </p:spPr>
        <p:txBody>
          <a:bodyPr wrap="none" anchor="ctr"/>
          <a:lstStyle/>
          <a:p>
            <a:pPr algn="ctr" eaLnBrk="1" hangingPunct="1">
              <a:defRPr/>
            </a:pPr>
            <a:r>
              <a:rPr lang="en-US"/>
              <a:t>Tính giờ</a:t>
            </a:r>
          </a:p>
        </p:txBody>
      </p:sp>
      <p:grpSp>
        <p:nvGrpSpPr>
          <p:cNvPr id="20" name="Group 19"/>
          <p:cNvGrpSpPr>
            <a:grpSpLocks/>
          </p:cNvGrpSpPr>
          <p:nvPr/>
        </p:nvGrpSpPr>
        <p:grpSpPr bwMode="auto">
          <a:xfrm>
            <a:off x="7059331" y="4857760"/>
            <a:ext cx="2184401" cy="2016126"/>
            <a:chOff x="2915" y="528"/>
            <a:chExt cx="1376" cy="1270"/>
          </a:xfrm>
        </p:grpSpPr>
        <p:sp>
          <p:nvSpPr>
            <p:cNvPr id="21" name="Oval 20"/>
            <p:cNvSpPr>
              <a:spLocks noChangeArrowheads="1"/>
            </p:cNvSpPr>
            <p:nvPr/>
          </p:nvSpPr>
          <p:spPr bwMode="auto">
            <a:xfrm>
              <a:off x="3118" y="672"/>
              <a:ext cx="1008" cy="960"/>
            </a:xfrm>
            <a:prstGeom prst="ellipse">
              <a:avLst/>
            </a:prstGeom>
            <a:noFill/>
            <a:ln w="57150" cmpd="thickThin">
              <a:solidFill>
                <a:srgbClr val="993300"/>
              </a:solidFill>
              <a:round/>
              <a:headEnd/>
              <a:tailEnd/>
            </a:ln>
          </p:spPr>
          <p:txBody>
            <a:bodyPr wrap="none" anchor="ctr"/>
            <a:lstStyle/>
            <a:p>
              <a:endParaRPr lang="en-US"/>
            </a:p>
          </p:txBody>
        </p:sp>
        <p:sp>
          <p:nvSpPr>
            <p:cNvPr id="22" name="Text Box 9"/>
            <p:cNvSpPr txBox="1">
              <a:spLocks noChangeArrowheads="1"/>
            </p:cNvSpPr>
            <p:nvPr/>
          </p:nvSpPr>
          <p:spPr bwMode="auto">
            <a:xfrm>
              <a:off x="2915" y="1015"/>
              <a:ext cx="288" cy="231"/>
            </a:xfrm>
            <a:prstGeom prst="rect">
              <a:avLst/>
            </a:prstGeom>
            <a:noFill/>
            <a:ln w="9525">
              <a:noFill/>
              <a:miter lim="800000"/>
              <a:headEnd/>
              <a:tailEnd/>
            </a:ln>
          </p:spPr>
          <p:txBody>
            <a:bodyPr>
              <a:spAutoFit/>
            </a:bodyPr>
            <a:lstStyle/>
            <a:p>
              <a:pPr eaLnBrk="1" hangingPunct="1">
                <a:spcBef>
                  <a:spcPct val="50000"/>
                </a:spcBef>
              </a:pPr>
              <a:r>
                <a:rPr lang="en-US" b="1" dirty="0" smtClean="0">
                  <a:solidFill>
                    <a:srgbClr val="993300"/>
                  </a:solidFill>
                </a:rPr>
                <a:t>11</a:t>
              </a:r>
              <a:endParaRPr lang="en-US" b="1" dirty="0">
                <a:solidFill>
                  <a:srgbClr val="993300"/>
                </a:solidFill>
              </a:endParaRPr>
            </a:p>
          </p:txBody>
        </p:sp>
        <p:sp>
          <p:nvSpPr>
            <p:cNvPr id="23" name="WordArt 10"/>
            <p:cNvSpPr>
              <a:spLocks noChangeArrowheads="1" noChangeShapeType="1" noTextEdit="1"/>
            </p:cNvSpPr>
            <p:nvPr/>
          </p:nvSpPr>
          <p:spPr bwMode="auto">
            <a:xfrm>
              <a:off x="3502" y="528"/>
              <a:ext cx="192" cy="240"/>
            </a:xfrm>
            <a:prstGeom prst="rect">
              <a:avLst/>
            </a:prstGeom>
          </p:spPr>
          <p:txBody>
            <a:bodyPr wrap="none" fromWordArt="1">
              <a:prstTxWarp prst="textFadeUp">
                <a:avLst>
                  <a:gd name="adj" fmla="val 9991"/>
                </a:avLst>
              </a:prstTxWarp>
            </a:bodyPr>
            <a:lstStyle/>
            <a:p>
              <a:pPr algn="ctr"/>
              <a:r>
                <a:rPr lang="en-US" sz="3600" kern="10" dirty="0" smtClean="0">
                  <a:ln w="12700">
                    <a:solidFill>
                      <a:srgbClr val="0000FF"/>
                    </a:solidFill>
                    <a:round/>
                    <a:headEnd/>
                    <a:tailEnd/>
                  </a:ln>
                  <a:gradFill rotWithShape="1">
                    <a:gsLst>
                      <a:gs pos="0">
                        <a:srgbClr val="520402"/>
                      </a:gs>
                      <a:gs pos="100000">
                        <a:srgbClr val="FFCC00"/>
                      </a:gs>
                    </a:gsLst>
                    <a:lin ang="5400000" scaled="1"/>
                  </a:gradFill>
                  <a:effectLst>
                    <a:outerShdw dist="35921" dir="2700000" sy="50000" rotWithShape="0">
                      <a:srgbClr val="875B0D">
                        <a:alpha val="70000"/>
                      </a:srgbClr>
                    </a:outerShdw>
                  </a:effectLst>
                  <a:latin typeface="Arial Black"/>
                </a:rPr>
                <a:t>15</a:t>
              </a:r>
              <a:endParaRPr lang="en-US" sz="3600" kern="10" dirty="0">
                <a:ln w="12700">
                  <a:solidFill>
                    <a:srgbClr val="0000FF"/>
                  </a:solidFill>
                  <a:round/>
                  <a:headEnd/>
                  <a:tailEnd/>
                </a:ln>
                <a:gradFill rotWithShape="1">
                  <a:gsLst>
                    <a:gs pos="0">
                      <a:srgbClr val="520402"/>
                    </a:gs>
                    <a:gs pos="100000">
                      <a:srgbClr val="FFCC00"/>
                    </a:gs>
                  </a:gsLst>
                  <a:lin ang="5400000" scaled="1"/>
                </a:gradFill>
                <a:effectLst>
                  <a:outerShdw dist="35921" dir="2700000" sy="50000" rotWithShape="0">
                    <a:srgbClr val="875B0D">
                      <a:alpha val="70000"/>
                    </a:srgbClr>
                  </a:outerShdw>
                </a:effectLst>
                <a:latin typeface="Arial Black"/>
              </a:endParaRPr>
            </a:p>
          </p:txBody>
        </p:sp>
        <p:sp>
          <p:nvSpPr>
            <p:cNvPr id="24" name="WordArt 11"/>
            <p:cNvSpPr>
              <a:spLocks noChangeArrowheads="1" noChangeShapeType="1" noTextEdit="1"/>
            </p:cNvSpPr>
            <p:nvPr/>
          </p:nvSpPr>
          <p:spPr bwMode="auto">
            <a:xfrm>
              <a:off x="4022" y="1258"/>
              <a:ext cx="162" cy="161"/>
            </a:xfrm>
            <a:prstGeom prst="rect">
              <a:avLst/>
            </a:prstGeom>
          </p:spPr>
          <p:txBody>
            <a:bodyPr wrap="none" fromWordArt="1">
              <a:prstTxWarp prst="textFadeUp">
                <a:avLst>
                  <a:gd name="adj" fmla="val 9991"/>
                </a:avLst>
              </a:prstTxWarp>
            </a:bodyPr>
            <a:lstStyle/>
            <a:p>
              <a:pPr algn="ctr"/>
              <a:r>
                <a:rPr lang="en-US" sz="3600" kern="10" dirty="0" smtClean="0">
                  <a:ln w="12700">
                    <a:solidFill>
                      <a:srgbClr val="FF3300"/>
                    </a:solidFill>
                    <a:round/>
                    <a:headEnd/>
                    <a:tailEnd/>
                  </a:ln>
                  <a:gradFill rotWithShape="1">
                    <a:gsLst>
                      <a:gs pos="0">
                        <a:srgbClr val="520402"/>
                      </a:gs>
                      <a:gs pos="100000">
                        <a:srgbClr val="FFCC00"/>
                      </a:gs>
                    </a:gsLst>
                    <a:lin ang="5400000" scaled="1"/>
                  </a:gradFill>
                  <a:effectLst>
                    <a:outerShdw dist="35921" dir="2700000" sy="50000" rotWithShape="0">
                      <a:srgbClr val="875B0D">
                        <a:alpha val="70000"/>
                      </a:srgbClr>
                    </a:outerShdw>
                  </a:effectLst>
                  <a:latin typeface="Arial Black"/>
                </a:rPr>
                <a:t>5</a:t>
              </a:r>
              <a:endParaRPr lang="en-US" sz="3600" kern="10" dirty="0">
                <a:ln w="12700">
                  <a:solidFill>
                    <a:srgbClr val="FF3300"/>
                  </a:solidFill>
                  <a:round/>
                  <a:headEnd/>
                  <a:tailEnd/>
                </a:ln>
                <a:gradFill rotWithShape="1">
                  <a:gsLst>
                    <a:gs pos="0">
                      <a:srgbClr val="520402"/>
                    </a:gs>
                    <a:gs pos="100000">
                      <a:srgbClr val="FFCC00"/>
                    </a:gs>
                  </a:gsLst>
                  <a:lin ang="5400000" scaled="1"/>
                </a:gradFill>
                <a:effectLst>
                  <a:outerShdw dist="35921" dir="2700000" sy="50000" rotWithShape="0">
                    <a:srgbClr val="875B0D">
                      <a:alpha val="70000"/>
                    </a:srgbClr>
                  </a:outerShdw>
                </a:effectLst>
                <a:latin typeface="Arial Black"/>
              </a:endParaRPr>
            </a:p>
          </p:txBody>
        </p:sp>
        <p:sp>
          <p:nvSpPr>
            <p:cNvPr id="25" name="WordArt 12"/>
            <p:cNvSpPr>
              <a:spLocks noChangeArrowheads="1" noChangeShapeType="1" noTextEdit="1"/>
            </p:cNvSpPr>
            <p:nvPr/>
          </p:nvSpPr>
          <p:spPr bwMode="auto">
            <a:xfrm>
              <a:off x="3060" y="1266"/>
              <a:ext cx="240" cy="204"/>
            </a:xfrm>
            <a:prstGeom prst="rect">
              <a:avLst/>
            </a:prstGeom>
          </p:spPr>
          <p:txBody>
            <a:bodyPr wrap="none" fromWordArt="1">
              <a:prstTxWarp prst="textFadeUp">
                <a:avLst>
                  <a:gd name="adj" fmla="val 9991"/>
                </a:avLst>
              </a:prstTxWarp>
            </a:bodyPr>
            <a:lstStyle/>
            <a:p>
              <a:pPr algn="ctr"/>
              <a:r>
                <a:rPr lang="en-US" sz="3600" kern="10" dirty="0" smtClean="0">
                  <a:ln w="12700">
                    <a:solidFill>
                      <a:srgbClr val="FF3300"/>
                    </a:solidFill>
                    <a:round/>
                    <a:headEnd/>
                    <a:tailEnd/>
                  </a:ln>
                  <a:gradFill rotWithShape="1">
                    <a:gsLst>
                      <a:gs pos="0">
                        <a:srgbClr val="520402"/>
                      </a:gs>
                      <a:gs pos="100000">
                        <a:srgbClr val="FFCC00"/>
                      </a:gs>
                    </a:gsLst>
                    <a:lin ang="5400000" scaled="1"/>
                  </a:gradFill>
                  <a:effectLst>
                    <a:outerShdw dist="35921" dir="2700000" sy="50000" rotWithShape="0">
                      <a:srgbClr val="875B0D">
                        <a:alpha val="70000"/>
                      </a:srgbClr>
                    </a:outerShdw>
                  </a:effectLst>
                  <a:latin typeface="Arial Black"/>
                </a:rPr>
                <a:t>10</a:t>
              </a:r>
              <a:endParaRPr lang="en-US" sz="3600" kern="10" dirty="0">
                <a:ln w="12700">
                  <a:solidFill>
                    <a:srgbClr val="FF3300"/>
                  </a:solidFill>
                  <a:round/>
                  <a:headEnd/>
                  <a:tailEnd/>
                </a:ln>
                <a:gradFill rotWithShape="1">
                  <a:gsLst>
                    <a:gs pos="0">
                      <a:srgbClr val="520402"/>
                    </a:gs>
                    <a:gs pos="100000">
                      <a:srgbClr val="FFCC00"/>
                    </a:gs>
                  </a:gsLst>
                  <a:lin ang="5400000" scaled="1"/>
                </a:gradFill>
                <a:effectLst>
                  <a:outerShdw dist="35921" dir="2700000" sy="50000" rotWithShape="0">
                    <a:srgbClr val="875B0D">
                      <a:alpha val="70000"/>
                    </a:srgbClr>
                  </a:outerShdw>
                </a:effectLst>
                <a:latin typeface="Arial Black"/>
              </a:endParaRPr>
            </a:p>
          </p:txBody>
        </p:sp>
        <p:sp>
          <p:nvSpPr>
            <p:cNvPr id="26" name="Text Box 13"/>
            <p:cNvSpPr txBox="1">
              <a:spLocks noChangeArrowheads="1"/>
            </p:cNvSpPr>
            <p:nvPr/>
          </p:nvSpPr>
          <p:spPr bwMode="auto">
            <a:xfrm>
              <a:off x="3444" y="1567"/>
              <a:ext cx="162" cy="231"/>
            </a:xfrm>
            <a:prstGeom prst="rect">
              <a:avLst/>
            </a:prstGeom>
            <a:noFill/>
            <a:ln w="9525">
              <a:noFill/>
              <a:miter lim="800000"/>
              <a:headEnd/>
              <a:tailEnd/>
            </a:ln>
          </p:spPr>
          <p:txBody>
            <a:bodyPr wrap="square">
              <a:spAutoFit/>
            </a:bodyPr>
            <a:lstStyle/>
            <a:p>
              <a:pPr eaLnBrk="1" hangingPunct="1">
                <a:spcBef>
                  <a:spcPct val="50000"/>
                </a:spcBef>
              </a:pPr>
              <a:r>
                <a:rPr lang="en-US" b="1" dirty="0">
                  <a:solidFill>
                    <a:srgbClr val="993300"/>
                  </a:solidFill>
                </a:rPr>
                <a:t>8</a:t>
              </a:r>
            </a:p>
          </p:txBody>
        </p:sp>
        <p:sp>
          <p:nvSpPr>
            <p:cNvPr id="27" name="Text Box 14"/>
            <p:cNvSpPr txBox="1">
              <a:spLocks noChangeArrowheads="1"/>
            </p:cNvSpPr>
            <p:nvPr/>
          </p:nvSpPr>
          <p:spPr bwMode="auto">
            <a:xfrm>
              <a:off x="3869" y="1458"/>
              <a:ext cx="180" cy="231"/>
            </a:xfrm>
            <a:prstGeom prst="rect">
              <a:avLst/>
            </a:prstGeom>
            <a:noFill/>
            <a:ln w="9525">
              <a:noFill/>
              <a:miter lim="800000"/>
              <a:headEnd/>
              <a:tailEnd/>
            </a:ln>
          </p:spPr>
          <p:txBody>
            <a:bodyPr wrap="square">
              <a:spAutoFit/>
            </a:bodyPr>
            <a:lstStyle/>
            <a:p>
              <a:pPr eaLnBrk="1" hangingPunct="1">
                <a:spcBef>
                  <a:spcPct val="50000"/>
                </a:spcBef>
              </a:pPr>
              <a:r>
                <a:rPr lang="en-US" b="1" dirty="0">
                  <a:solidFill>
                    <a:srgbClr val="993300"/>
                  </a:solidFill>
                </a:rPr>
                <a:t>6</a:t>
              </a:r>
            </a:p>
          </p:txBody>
        </p:sp>
        <p:sp>
          <p:nvSpPr>
            <p:cNvPr id="28" name="Text Box 15"/>
            <p:cNvSpPr txBox="1">
              <a:spLocks noChangeArrowheads="1"/>
            </p:cNvSpPr>
            <p:nvPr/>
          </p:nvSpPr>
          <p:spPr bwMode="auto">
            <a:xfrm>
              <a:off x="4003" y="789"/>
              <a:ext cx="288" cy="231"/>
            </a:xfrm>
            <a:prstGeom prst="rect">
              <a:avLst/>
            </a:prstGeom>
            <a:noFill/>
            <a:ln w="9525">
              <a:noFill/>
              <a:miter lim="800000"/>
              <a:headEnd/>
              <a:tailEnd/>
            </a:ln>
          </p:spPr>
          <p:txBody>
            <a:bodyPr>
              <a:spAutoFit/>
            </a:bodyPr>
            <a:lstStyle/>
            <a:p>
              <a:pPr eaLnBrk="1" hangingPunct="1">
                <a:spcBef>
                  <a:spcPct val="50000"/>
                </a:spcBef>
              </a:pPr>
              <a:r>
                <a:rPr lang="en-US" b="1" dirty="0" smtClean="0">
                  <a:solidFill>
                    <a:srgbClr val="993300"/>
                  </a:solidFill>
                </a:rPr>
                <a:t>3</a:t>
              </a:r>
              <a:endParaRPr lang="en-US" b="1" dirty="0">
                <a:solidFill>
                  <a:srgbClr val="993300"/>
                </a:solidFill>
              </a:endParaRPr>
            </a:p>
          </p:txBody>
        </p:sp>
        <p:sp>
          <p:nvSpPr>
            <p:cNvPr id="29" name="Text Box 16"/>
            <p:cNvSpPr txBox="1">
              <a:spLocks noChangeArrowheads="1"/>
            </p:cNvSpPr>
            <p:nvPr/>
          </p:nvSpPr>
          <p:spPr bwMode="auto">
            <a:xfrm>
              <a:off x="3734" y="529"/>
              <a:ext cx="288" cy="231"/>
            </a:xfrm>
            <a:prstGeom prst="rect">
              <a:avLst/>
            </a:prstGeom>
            <a:noFill/>
            <a:ln w="9525">
              <a:noFill/>
              <a:miter lim="800000"/>
              <a:headEnd/>
              <a:tailEnd/>
            </a:ln>
          </p:spPr>
          <p:txBody>
            <a:bodyPr>
              <a:spAutoFit/>
            </a:bodyPr>
            <a:lstStyle/>
            <a:p>
              <a:pPr eaLnBrk="1" hangingPunct="1">
                <a:spcBef>
                  <a:spcPct val="50000"/>
                </a:spcBef>
              </a:pPr>
              <a:r>
                <a:rPr lang="en-US" b="1" dirty="0">
                  <a:solidFill>
                    <a:srgbClr val="993300"/>
                  </a:solidFill>
                </a:rPr>
                <a:t>1</a:t>
              </a:r>
            </a:p>
          </p:txBody>
        </p:sp>
        <p:sp>
          <p:nvSpPr>
            <p:cNvPr id="30" name="Text Box 17"/>
            <p:cNvSpPr txBox="1">
              <a:spLocks noChangeArrowheads="1"/>
            </p:cNvSpPr>
            <p:nvPr/>
          </p:nvSpPr>
          <p:spPr bwMode="auto">
            <a:xfrm>
              <a:off x="3059" y="654"/>
              <a:ext cx="288" cy="231"/>
            </a:xfrm>
            <a:prstGeom prst="rect">
              <a:avLst/>
            </a:prstGeom>
            <a:noFill/>
            <a:ln w="9525">
              <a:noFill/>
              <a:miter lim="800000"/>
              <a:headEnd/>
              <a:tailEnd/>
            </a:ln>
          </p:spPr>
          <p:txBody>
            <a:bodyPr>
              <a:spAutoFit/>
            </a:bodyPr>
            <a:lstStyle/>
            <a:p>
              <a:pPr eaLnBrk="1" hangingPunct="1">
                <a:spcBef>
                  <a:spcPct val="50000"/>
                </a:spcBef>
              </a:pPr>
              <a:r>
                <a:rPr lang="en-US" b="1" dirty="0" smtClean="0">
                  <a:solidFill>
                    <a:srgbClr val="993300"/>
                  </a:solidFill>
                </a:rPr>
                <a:t>13</a:t>
              </a:r>
              <a:endParaRPr lang="en-US" b="1" dirty="0">
                <a:solidFill>
                  <a:srgbClr val="993300"/>
                </a:solidFill>
              </a:endParaRPr>
            </a:p>
          </p:txBody>
        </p:sp>
        <p:sp>
          <p:nvSpPr>
            <p:cNvPr id="31" name="Oval 30"/>
            <p:cNvSpPr>
              <a:spLocks noChangeArrowheads="1"/>
            </p:cNvSpPr>
            <p:nvPr/>
          </p:nvSpPr>
          <p:spPr bwMode="auto">
            <a:xfrm>
              <a:off x="3238" y="788"/>
              <a:ext cx="768" cy="720"/>
            </a:xfrm>
            <a:prstGeom prst="ellipse">
              <a:avLst/>
            </a:prstGeom>
            <a:noFill/>
            <a:ln w="9525">
              <a:solidFill>
                <a:schemeClr val="tx1"/>
              </a:solidFill>
              <a:round/>
              <a:headEnd/>
              <a:tailEnd/>
            </a:ln>
          </p:spPr>
          <p:txBody>
            <a:bodyPr wrap="none" anchor="ctr"/>
            <a:lstStyle/>
            <a:p>
              <a:endParaRPr lang="en-US"/>
            </a:p>
          </p:txBody>
        </p:sp>
      </p:grpSp>
      <p:sp>
        <p:nvSpPr>
          <p:cNvPr id="32" name="Text Box 16"/>
          <p:cNvSpPr txBox="1">
            <a:spLocks noChangeArrowheads="1"/>
          </p:cNvSpPr>
          <p:nvPr/>
        </p:nvSpPr>
        <p:spPr bwMode="auto">
          <a:xfrm>
            <a:off x="8587684" y="5020530"/>
            <a:ext cx="457200" cy="366713"/>
          </a:xfrm>
          <a:prstGeom prst="rect">
            <a:avLst/>
          </a:prstGeom>
          <a:noFill/>
          <a:ln w="9525">
            <a:noFill/>
            <a:miter lim="800000"/>
            <a:headEnd/>
            <a:tailEnd/>
          </a:ln>
        </p:spPr>
        <p:txBody>
          <a:bodyPr>
            <a:spAutoFit/>
          </a:bodyPr>
          <a:lstStyle/>
          <a:p>
            <a:pPr eaLnBrk="1" hangingPunct="1">
              <a:spcBef>
                <a:spcPct val="50000"/>
              </a:spcBef>
            </a:pPr>
            <a:r>
              <a:rPr lang="en-US" b="1" dirty="0" smtClean="0">
                <a:solidFill>
                  <a:srgbClr val="993300"/>
                </a:solidFill>
              </a:rPr>
              <a:t>2</a:t>
            </a:r>
            <a:endParaRPr lang="en-US" b="1" dirty="0">
              <a:solidFill>
                <a:srgbClr val="993300"/>
              </a:solidFill>
            </a:endParaRPr>
          </a:p>
        </p:txBody>
      </p:sp>
      <p:sp>
        <p:nvSpPr>
          <p:cNvPr id="33" name="Text Box 15"/>
          <p:cNvSpPr txBox="1">
            <a:spLocks noChangeArrowheads="1"/>
          </p:cNvSpPr>
          <p:nvPr/>
        </p:nvSpPr>
        <p:spPr bwMode="auto">
          <a:xfrm>
            <a:off x="8901146" y="5633599"/>
            <a:ext cx="457200" cy="366713"/>
          </a:xfrm>
          <a:prstGeom prst="rect">
            <a:avLst/>
          </a:prstGeom>
          <a:noFill/>
          <a:ln w="9525">
            <a:noFill/>
            <a:miter lim="800000"/>
            <a:headEnd/>
            <a:tailEnd/>
          </a:ln>
        </p:spPr>
        <p:txBody>
          <a:bodyPr>
            <a:spAutoFit/>
          </a:bodyPr>
          <a:lstStyle/>
          <a:p>
            <a:pPr eaLnBrk="1" hangingPunct="1">
              <a:spcBef>
                <a:spcPct val="50000"/>
              </a:spcBef>
            </a:pPr>
            <a:r>
              <a:rPr lang="en-US" b="1" dirty="0">
                <a:solidFill>
                  <a:srgbClr val="993300"/>
                </a:solidFill>
              </a:rPr>
              <a:t>4</a:t>
            </a:r>
            <a:endParaRPr lang="en-US" b="1" dirty="0">
              <a:solidFill>
                <a:srgbClr val="993300"/>
              </a:solidFill>
            </a:endParaRPr>
          </a:p>
        </p:txBody>
      </p:sp>
      <p:sp>
        <p:nvSpPr>
          <p:cNvPr id="34" name="Text Box 14"/>
          <p:cNvSpPr txBox="1">
            <a:spLocks noChangeArrowheads="1"/>
          </p:cNvSpPr>
          <p:nvPr/>
        </p:nvSpPr>
        <p:spPr bwMode="auto">
          <a:xfrm>
            <a:off x="8244349" y="6518565"/>
            <a:ext cx="285752" cy="366713"/>
          </a:xfrm>
          <a:prstGeom prst="rect">
            <a:avLst/>
          </a:prstGeom>
          <a:noFill/>
          <a:ln w="9525">
            <a:noFill/>
            <a:miter lim="800000"/>
            <a:headEnd/>
            <a:tailEnd/>
          </a:ln>
        </p:spPr>
        <p:txBody>
          <a:bodyPr wrap="square">
            <a:spAutoFit/>
          </a:bodyPr>
          <a:lstStyle/>
          <a:p>
            <a:pPr eaLnBrk="1" hangingPunct="1">
              <a:spcBef>
                <a:spcPct val="50000"/>
              </a:spcBef>
            </a:pPr>
            <a:r>
              <a:rPr lang="en-US" b="1" dirty="0" smtClean="0">
                <a:solidFill>
                  <a:srgbClr val="993300"/>
                </a:solidFill>
              </a:rPr>
              <a:t>7</a:t>
            </a:r>
            <a:endParaRPr lang="en-US" b="1" dirty="0">
              <a:solidFill>
                <a:srgbClr val="993300"/>
              </a:solidFill>
            </a:endParaRPr>
          </a:p>
        </p:txBody>
      </p:sp>
      <p:sp>
        <p:nvSpPr>
          <p:cNvPr id="35" name="Text Box 13"/>
          <p:cNvSpPr txBox="1">
            <a:spLocks noChangeArrowheads="1"/>
          </p:cNvSpPr>
          <p:nvPr/>
        </p:nvSpPr>
        <p:spPr bwMode="auto">
          <a:xfrm>
            <a:off x="7573697" y="6415085"/>
            <a:ext cx="257196" cy="366713"/>
          </a:xfrm>
          <a:prstGeom prst="rect">
            <a:avLst/>
          </a:prstGeom>
          <a:noFill/>
          <a:ln w="9525">
            <a:noFill/>
            <a:miter lim="800000"/>
            <a:headEnd/>
            <a:tailEnd/>
          </a:ln>
        </p:spPr>
        <p:txBody>
          <a:bodyPr wrap="square">
            <a:spAutoFit/>
          </a:bodyPr>
          <a:lstStyle/>
          <a:p>
            <a:pPr eaLnBrk="1" hangingPunct="1">
              <a:spcBef>
                <a:spcPct val="50000"/>
              </a:spcBef>
            </a:pPr>
            <a:r>
              <a:rPr lang="en-US" b="1" dirty="0" smtClean="0">
                <a:solidFill>
                  <a:srgbClr val="993300"/>
                </a:solidFill>
              </a:rPr>
              <a:t>9</a:t>
            </a:r>
            <a:endParaRPr lang="en-US" b="1" dirty="0">
              <a:solidFill>
                <a:srgbClr val="993300"/>
              </a:solidFill>
            </a:endParaRPr>
          </a:p>
        </p:txBody>
      </p:sp>
      <p:sp>
        <p:nvSpPr>
          <p:cNvPr id="36" name="Text Box 9"/>
          <p:cNvSpPr txBox="1">
            <a:spLocks noChangeArrowheads="1"/>
          </p:cNvSpPr>
          <p:nvPr/>
        </p:nvSpPr>
        <p:spPr bwMode="auto">
          <a:xfrm>
            <a:off x="7145069" y="5299787"/>
            <a:ext cx="457200" cy="366713"/>
          </a:xfrm>
          <a:prstGeom prst="rect">
            <a:avLst/>
          </a:prstGeom>
          <a:noFill/>
          <a:ln w="9525">
            <a:noFill/>
            <a:miter lim="800000"/>
            <a:headEnd/>
            <a:tailEnd/>
          </a:ln>
        </p:spPr>
        <p:txBody>
          <a:bodyPr>
            <a:spAutoFit/>
          </a:bodyPr>
          <a:lstStyle/>
          <a:p>
            <a:pPr eaLnBrk="1" hangingPunct="1">
              <a:spcBef>
                <a:spcPct val="50000"/>
              </a:spcBef>
            </a:pPr>
            <a:r>
              <a:rPr lang="en-US" b="1" dirty="0" smtClean="0">
                <a:solidFill>
                  <a:srgbClr val="993300"/>
                </a:solidFill>
              </a:rPr>
              <a:t>12</a:t>
            </a:r>
            <a:endParaRPr lang="en-US" b="1" dirty="0">
              <a:solidFill>
                <a:srgbClr val="993300"/>
              </a:solidFill>
            </a:endParaRPr>
          </a:p>
        </p:txBody>
      </p:sp>
      <p:sp>
        <p:nvSpPr>
          <p:cNvPr id="37" name="Text Box 9"/>
          <p:cNvSpPr txBox="1">
            <a:spLocks noChangeArrowheads="1"/>
          </p:cNvSpPr>
          <p:nvPr/>
        </p:nvSpPr>
        <p:spPr bwMode="auto">
          <a:xfrm>
            <a:off x="7545125" y="4905364"/>
            <a:ext cx="457200" cy="366713"/>
          </a:xfrm>
          <a:prstGeom prst="rect">
            <a:avLst/>
          </a:prstGeom>
          <a:noFill/>
          <a:ln w="9525">
            <a:noFill/>
            <a:miter lim="800000"/>
            <a:headEnd/>
            <a:tailEnd/>
          </a:ln>
        </p:spPr>
        <p:txBody>
          <a:bodyPr>
            <a:spAutoFit/>
          </a:bodyPr>
          <a:lstStyle/>
          <a:p>
            <a:pPr eaLnBrk="1" hangingPunct="1">
              <a:spcBef>
                <a:spcPct val="50000"/>
              </a:spcBef>
            </a:pPr>
            <a:r>
              <a:rPr lang="en-US" b="1" dirty="0" smtClean="0">
                <a:solidFill>
                  <a:srgbClr val="993300"/>
                </a:solidFill>
              </a:rPr>
              <a:t>14</a:t>
            </a:r>
            <a:endParaRPr lang="en-US" b="1" dirty="0">
              <a:solidFill>
                <a:srgbClr val="993300"/>
              </a:solidFill>
            </a:endParaRPr>
          </a:p>
        </p:txBody>
      </p:sp>
      <p:sp>
        <p:nvSpPr>
          <p:cNvPr id="38" name="TextBox 37"/>
          <p:cNvSpPr txBox="1"/>
          <p:nvPr/>
        </p:nvSpPr>
        <p:spPr>
          <a:xfrm>
            <a:off x="4643438" y="1142984"/>
            <a:ext cx="4357717" cy="3539430"/>
          </a:xfrm>
          <a:prstGeom prst="rect">
            <a:avLst/>
          </a:prstGeom>
          <a:noFill/>
        </p:spPr>
        <p:txBody>
          <a:bodyPr wrap="square" rtlCol="0">
            <a:spAutoFit/>
          </a:bodyPr>
          <a:lstStyle/>
          <a:p>
            <a:r>
              <a:rPr lang="vi-VN" sz="1600" b="1" dirty="0">
                <a:latin typeface="Times New Roman" pitchFamily="18" charset="0"/>
                <a:cs typeface="Times New Roman" pitchFamily="18" charset="0"/>
              </a:rPr>
              <a:t>Câu 1: Trong hình 18.1, tay người tác dụng lực như thế nào thì cánh cửa không quay?</a:t>
            </a:r>
            <a:endParaRPr lang="en-US" sz="1600" b="1" dirty="0">
              <a:latin typeface="Times New Roman" pitchFamily="18" charset="0"/>
              <a:cs typeface="Times New Roman" pitchFamily="18" charset="0"/>
            </a:endParaRPr>
          </a:p>
          <a:p>
            <a:r>
              <a:rPr lang="vi-VN" sz="1600" b="1" dirty="0" smtClean="0">
                <a:latin typeface="Times New Roman" pitchFamily="18" charset="0"/>
                <a:cs typeface="Times New Roman" pitchFamily="18" charset="0"/>
              </a:rPr>
              <a:t>..................................................................................................................................</a:t>
            </a:r>
            <a:endParaRPr lang="en-US" sz="1600" b="1" dirty="0" smtClean="0">
              <a:latin typeface="Times New Roman" pitchFamily="18" charset="0"/>
              <a:cs typeface="Times New Roman" pitchFamily="18" charset="0"/>
            </a:endParaRPr>
          </a:p>
          <a:p>
            <a:r>
              <a:rPr lang="vi-VN" sz="1600" b="1" dirty="0">
                <a:latin typeface="Times New Roman" pitchFamily="18" charset="0"/>
                <a:cs typeface="Times New Roman" pitchFamily="18" charset="0"/>
              </a:rPr>
              <a:t>Câu 2: Nêu các ví dụ trong thực tế cần làm tăng mômen lực bằng cách:</a:t>
            </a:r>
            <a:endParaRPr lang="en-US" sz="1600" b="1" dirty="0">
              <a:latin typeface="Times New Roman" pitchFamily="18" charset="0"/>
              <a:cs typeface="Times New Roman" pitchFamily="18" charset="0"/>
            </a:endParaRPr>
          </a:p>
          <a:p>
            <a:r>
              <a:rPr lang="vi-VN" sz="1600" b="1" dirty="0">
                <a:latin typeface="Times New Roman" pitchFamily="18" charset="0"/>
                <a:cs typeface="Times New Roman" pitchFamily="18" charset="0"/>
              </a:rPr>
              <a:t>a. Tăng độ lớn của lực.</a:t>
            </a:r>
            <a:endParaRPr lang="en-US" sz="1600" b="1" dirty="0">
              <a:latin typeface="Times New Roman" pitchFamily="18" charset="0"/>
              <a:cs typeface="Times New Roman" pitchFamily="18" charset="0"/>
            </a:endParaRPr>
          </a:p>
          <a:p>
            <a:r>
              <a:rPr lang="vi-VN" sz="1600" b="1" dirty="0">
                <a:latin typeface="Times New Roman" pitchFamily="18" charset="0"/>
                <a:cs typeface="Times New Roman" pitchFamily="18" charset="0"/>
              </a:rPr>
              <a:t>b. Tăng khoảng cách từ trục quay đến giá của lực.</a:t>
            </a:r>
            <a:endParaRPr lang="en-US" sz="1600" b="1" dirty="0">
              <a:latin typeface="Times New Roman" pitchFamily="18" charset="0"/>
              <a:cs typeface="Times New Roman" pitchFamily="18" charset="0"/>
            </a:endParaRPr>
          </a:p>
          <a:p>
            <a:r>
              <a:rPr lang="vi-VN" sz="1600" b="1" dirty="0">
                <a:latin typeface="Times New Roman" pitchFamily="18" charset="0"/>
                <a:cs typeface="Times New Roman" pitchFamily="18" charset="0"/>
              </a:rPr>
              <a:t>c. Tăng đồng thời cả độ lớn của lực và khoảng cách từ trục quay đến giá của lực.</a:t>
            </a:r>
            <a:endParaRPr lang="en-US" sz="1600" b="1" dirty="0">
              <a:latin typeface="Times New Roman" pitchFamily="18" charset="0"/>
              <a:cs typeface="Times New Roman" pitchFamily="18" charset="0"/>
            </a:endParaRPr>
          </a:p>
          <a:p>
            <a:r>
              <a:rPr lang="vi-VN" sz="1600" b="1" dirty="0" smtClean="0">
                <a:latin typeface="Times New Roman" pitchFamily="18" charset="0"/>
                <a:cs typeface="Times New Roman" pitchFamily="18" charset="0"/>
              </a:rPr>
              <a:t>....................................................................................................................................................................</a:t>
            </a:r>
            <a:endParaRPr lang="en-US" sz="1600" b="1" dirty="0" smtClean="0">
              <a:latin typeface="Times New Roman" pitchFamily="18" charset="0"/>
              <a:cs typeface="Times New Roman" pitchFamily="18" charset="0"/>
            </a:endParaRPr>
          </a:p>
          <a:p>
            <a:r>
              <a:rPr lang="en-US" sz="1600" b="1" dirty="0">
                <a:latin typeface="Times New Roman" pitchFamily="18" charset="0"/>
                <a:cs typeface="Times New Roman" pitchFamily="18" charset="0"/>
              </a:rPr>
              <a:t> </a:t>
            </a:r>
            <a:r>
              <a:rPr lang="en-US" sz="1600" b="1" dirty="0" smtClean="0">
                <a:latin typeface="Times New Roman" pitchFamily="18" charset="0"/>
                <a:cs typeface="Times New Roman" pitchFamily="18" charset="0"/>
              </a:rPr>
              <a:t>   ………………………………………………</a:t>
            </a:r>
            <a:endParaRPr lang="en-US" sz="1600" b="1" dirty="0">
              <a:latin typeface="Times New Roman" pitchFamily="18" charset="0"/>
              <a:cs typeface="Times New Roman" pitchFamily="18" charset="0"/>
            </a:endParaRPr>
          </a:p>
        </p:txBody>
      </p:sp>
      <p:sp>
        <p:nvSpPr>
          <p:cNvPr id="39" name="TextBox 38"/>
          <p:cNvSpPr txBox="1"/>
          <p:nvPr/>
        </p:nvSpPr>
        <p:spPr>
          <a:xfrm>
            <a:off x="71406" y="2456578"/>
            <a:ext cx="4500594" cy="1477328"/>
          </a:xfrm>
          <a:prstGeom prst="rect">
            <a:avLst/>
          </a:prstGeom>
          <a:noFill/>
        </p:spPr>
        <p:txBody>
          <a:bodyPr wrap="square" rtlCol="0">
            <a:spAutoFit/>
          </a:bodyPr>
          <a:lstStyle/>
          <a:p>
            <a:pPr algn="just"/>
            <a:r>
              <a:rPr lang="vi-VN" b="1" dirty="0">
                <a:latin typeface="Times New Roman" pitchFamily="18" charset="0"/>
                <a:cs typeface="Times New Roman" pitchFamily="18" charset="0"/>
              </a:rPr>
              <a:t>Tác dụng làm quay của lực lên một vật quanh một trục hay một điểm cố định được đặc trưng bằng mômen lực.</a:t>
            </a:r>
            <a:endParaRPr lang="en-US" b="1" dirty="0">
              <a:latin typeface="Times New Roman" pitchFamily="18" charset="0"/>
              <a:cs typeface="Times New Roman" pitchFamily="18" charset="0"/>
            </a:endParaRPr>
          </a:p>
          <a:p>
            <a:pPr algn="just"/>
            <a:r>
              <a:rPr lang="vi-VN" b="1" dirty="0">
                <a:latin typeface="Times New Roman" pitchFamily="18" charset="0"/>
                <a:cs typeface="Times New Roman" pitchFamily="18" charset="0"/>
              </a:rPr>
              <a:t>Mômen lực có liên hệ với độ lớn của lực và khoảng cách từ trục quay đến giá của lực.</a:t>
            </a:r>
            <a:endParaRPr lang="en-US"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left)">
                                      <p:cBhvr>
                                        <p:cTn id="11" dur="500"/>
                                        <p:tgtEl>
                                          <p:spTgt spid="13"/>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wipe(left)">
                                      <p:cBhvr>
                                        <p:cTn id="16" dur="500"/>
                                        <p:tgtEl>
                                          <p:spTgt spid="14"/>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animEffect transition="in" filter="wipe(left)">
                                      <p:cBhvr>
                                        <p:cTn id="19" dur="500"/>
                                        <p:tgtEl>
                                          <p:spTgt spid="38"/>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wipe(down)">
                                      <p:cBhvr>
                                        <p:cTn id="24" dur="500"/>
                                        <p:tgtEl>
                                          <p:spTgt spid="16"/>
                                        </p:tgtEl>
                                      </p:cBhvr>
                                    </p:animEffect>
                                  </p:childTnLst>
                                </p:cTn>
                              </p:par>
                              <p:par>
                                <p:cTn id="25" presetID="22" presetClass="entr" presetSubtype="4" fill="hold" nodeType="with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wipe(down)">
                                      <p:cBhvr>
                                        <p:cTn id="27" dur="500"/>
                                        <p:tgtEl>
                                          <p:spTgt spid="20"/>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32"/>
                                        </p:tgtEl>
                                        <p:attrNameLst>
                                          <p:attrName>style.visibility</p:attrName>
                                        </p:attrNameLst>
                                      </p:cBhvr>
                                      <p:to>
                                        <p:strVal val="visible"/>
                                      </p:to>
                                    </p:set>
                                    <p:animEffect transition="in" filter="wipe(down)">
                                      <p:cBhvr>
                                        <p:cTn id="30" dur="500"/>
                                        <p:tgtEl>
                                          <p:spTgt spid="32"/>
                                        </p:tgtEl>
                                      </p:cBhvr>
                                    </p:animEffect>
                                  </p:childTnLst>
                                </p:cTn>
                              </p:par>
                              <p:par>
                                <p:cTn id="31" presetID="22" presetClass="entr" presetSubtype="4" fill="hold" grpId="0" nodeType="withEffect">
                                  <p:stCondLst>
                                    <p:cond delay="0"/>
                                  </p:stCondLst>
                                  <p:childTnLst>
                                    <p:set>
                                      <p:cBhvr>
                                        <p:cTn id="32" dur="1" fill="hold">
                                          <p:stCondLst>
                                            <p:cond delay="0"/>
                                          </p:stCondLst>
                                        </p:cTn>
                                        <p:tgtEl>
                                          <p:spTgt spid="33"/>
                                        </p:tgtEl>
                                        <p:attrNameLst>
                                          <p:attrName>style.visibility</p:attrName>
                                        </p:attrNameLst>
                                      </p:cBhvr>
                                      <p:to>
                                        <p:strVal val="visible"/>
                                      </p:to>
                                    </p:set>
                                    <p:animEffect transition="in" filter="wipe(down)">
                                      <p:cBhvr>
                                        <p:cTn id="33" dur="500"/>
                                        <p:tgtEl>
                                          <p:spTgt spid="33"/>
                                        </p:tgtEl>
                                      </p:cBhvr>
                                    </p:animEffect>
                                  </p:childTnLst>
                                </p:cTn>
                              </p:par>
                              <p:par>
                                <p:cTn id="34" presetID="22" presetClass="entr" presetSubtype="4" fill="hold" grpId="0" nodeType="withEffect">
                                  <p:stCondLst>
                                    <p:cond delay="0"/>
                                  </p:stCondLst>
                                  <p:childTnLst>
                                    <p:set>
                                      <p:cBhvr>
                                        <p:cTn id="35" dur="1" fill="hold">
                                          <p:stCondLst>
                                            <p:cond delay="0"/>
                                          </p:stCondLst>
                                        </p:cTn>
                                        <p:tgtEl>
                                          <p:spTgt spid="34"/>
                                        </p:tgtEl>
                                        <p:attrNameLst>
                                          <p:attrName>style.visibility</p:attrName>
                                        </p:attrNameLst>
                                      </p:cBhvr>
                                      <p:to>
                                        <p:strVal val="visible"/>
                                      </p:to>
                                    </p:set>
                                    <p:animEffect transition="in" filter="wipe(down)">
                                      <p:cBhvr>
                                        <p:cTn id="36" dur="500"/>
                                        <p:tgtEl>
                                          <p:spTgt spid="34"/>
                                        </p:tgtEl>
                                      </p:cBhvr>
                                    </p:animEffect>
                                  </p:childTnLst>
                                </p:cTn>
                              </p:par>
                              <p:par>
                                <p:cTn id="37" presetID="22" presetClass="entr" presetSubtype="4" fill="hold" grpId="0" nodeType="withEffect">
                                  <p:stCondLst>
                                    <p:cond delay="0"/>
                                  </p:stCondLst>
                                  <p:childTnLst>
                                    <p:set>
                                      <p:cBhvr>
                                        <p:cTn id="38" dur="1" fill="hold">
                                          <p:stCondLst>
                                            <p:cond delay="0"/>
                                          </p:stCondLst>
                                        </p:cTn>
                                        <p:tgtEl>
                                          <p:spTgt spid="35"/>
                                        </p:tgtEl>
                                        <p:attrNameLst>
                                          <p:attrName>style.visibility</p:attrName>
                                        </p:attrNameLst>
                                      </p:cBhvr>
                                      <p:to>
                                        <p:strVal val="visible"/>
                                      </p:to>
                                    </p:set>
                                    <p:animEffect transition="in" filter="wipe(down)">
                                      <p:cBhvr>
                                        <p:cTn id="39" dur="500"/>
                                        <p:tgtEl>
                                          <p:spTgt spid="35"/>
                                        </p:tgtEl>
                                      </p:cBhvr>
                                    </p:animEffect>
                                  </p:childTnLst>
                                </p:cTn>
                              </p:par>
                              <p:par>
                                <p:cTn id="40" presetID="22" presetClass="entr" presetSubtype="4" fill="hold" grpId="0" nodeType="withEffect">
                                  <p:stCondLst>
                                    <p:cond delay="0"/>
                                  </p:stCondLst>
                                  <p:childTnLst>
                                    <p:set>
                                      <p:cBhvr>
                                        <p:cTn id="41" dur="1" fill="hold">
                                          <p:stCondLst>
                                            <p:cond delay="0"/>
                                          </p:stCondLst>
                                        </p:cTn>
                                        <p:tgtEl>
                                          <p:spTgt spid="36"/>
                                        </p:tgtEl>
                                        <p:attrNameLst>
                                          <p:attrName>style.visibility</p:attrName>
                                        </p:attrNameLst>
                                      </p:cBhvr>
                                      <p:to>
                                        <p:strVal val="visible"/>
                                      </p:to>
                                    </p:set>
                                    <p:animEffect transition="in" filter="wipe(down)">
                                      <p:cBhvr>
                                        <p:cTn id="42" dur="500"/>
                                        <p:tgtEl>
                                          <p:spTgt spid="36"/>
                                        </p:tgtEl>
                                      </p:cBhvr>
                                    </p:animEffect>
                                  </p:childTnLst>
                                </p:cTn>
                              </p:par>
                              <p:par>
                                <p:cTn id="43" presetID="22" presetClass="entr" presetSubtype="4" fill="hold" grpId="0" nodeType="withEffect">
                                  <p:stCondLst>
                                    <p:cond delay="0"/>
                                  </p:stCondLst>
                                  <p:childTnLst>
                                    <p:set>
                                      <p:cBhvr>
                                        <p:cTn id="44" dur="1" fill="hold">
                                          <p:stCondLst>
                                            <p:cond delay="0"/>
                                          </p:stCondLst>
                                        </p:cTn>
                                        <p:tgtEl>
                                          <p:spTgt spid="37"/>
                                        </p:tgtEl>
                                        <p:attrNameLst>
                                          <p:attrName>style.visibility</p:attrName>
                                        </p:attrNameLst>
                                      </p:cBhvr>
                                      <p:to>
                                        <p:strVal val="visible"/>
                                      </p:to>
                                    </p:set>
                                    <p:animEffect transition="in" filter="wipe(down)">
                                      <p:cBhvr>
                                        <p:cTn id="45" dur="500"/>
                                        <p:tgtEl>
                                          <p:spTgt spid="37"/>
                                        </p:tgtEl>
                                      </p:cBhvr>
                                    </p:animEffect>
                                  </p:childTnLst>
                                </p:cTn>
                              </p:par>
                              <p:par>
                                <p:cTn id="46" presetID="22" presetClass="entr" presetSubtype="4" fill="hold" grpId="0" nodeType="with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wipe(down)">
                                      <p:cBhvr>
                                        <p:cTn id="48" dur="500"/>
                                        <p:tgtEl>
                                          <p:spTgt spid="19"/>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grpId="0" nodeType="clickEffect">
                                  <p:stCondLst>
                                    <p:cond delay="0"/>
                                  </p:stCondLst>
                                  <p:childTnLst>
                                    <p:set>
                                      <p:cBhvr>
                                        <p:cTn id="52" dur="1" fill="hold">
                                          <p:stCondLst>
                                            <p:cond delay="0"/>
                                          </p:stCondLst>
                                        </p:cTn>
                                        <p:tgtEl>
                                          <p:spTgt spid="39"/>
                                        </p:tgtEl>
                                        <p:attrNameLst>
                                          <p:attrName>style.visibility</p:attrName>
                                        </p:attrNameLst>
                                      </p:cBhvr>
                                      <p:to>
                                        <p:strVal val="visible"/>
                                      </p:to>
                                    </p:set>
                                    <p:animEffect transition="in" filter="wipe(left)">
                                      <p:cBhvr>
                                        <p:cTn id="53"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54" restart="whenNotActive" fill="hold" evtFilter="cancelBubble" nodeType="interactiveSeq">
                <p:stCondLst>
                  <p:cond evt="onClick" delay="0">
                    <p:tgtEl>
                      <p:spTgt spid="19"/>
                    </p:tgtEl>
                  </p:cond>
                </p:stCondLst>
                <p:endSync evt="end" delay="0">
                  <p:rtn val="all"/>
                </p:endSync>
                <p:childTnLst>
                  <p:par>
                    <p:cTn id="55" fill="hold">
                      <p:stCondLst>
                        <p:cond delay="0"/>
                      </p:stCondLst>
                      <p:childTnLst>
                        <p:par>
                          <p:cTn id="56" fill="hold">
                            <p:stCondLst>
                              <p:cond delay="0"/>
                            </p:stCondLst>
                            <p:childTnLst>
                              <p:par>
                                <p:cTn id="57" presetID="8" presetClass="emph" presetSubtype="0" fill="hold" nodeType="clickEffect">
                                  <p:stCondLst>
                                    <p:cond delay="0"/>
                                  </p:stCondLst>
                                  <p:childTnLst>
                                    <p:animRot by="21600000">
                                      <p:cBhvr>
                                        <p:cTn id="58" dur="900000" fill="hold"/>
                                        <p:tgtEl>
                                          <p:spTgt spid="16"/>
                                        </p:tgtEl>
                                        <p:attrNameLst>
                                          <p:attrName>r</p:attrName>
                                        </p:attrNameLst>
                                      </p:cBhvr>
                                    </p:animRot>
                                  </p:childTnLst>
                                  <p:subTnLst>
                                    <p:audio>
                                      <p:cMediaNode>
                                        <p:cTn display="0" masterRel="sameClick">
                                          <p:stCondLst>
                                            <p:cond evt="begin" delay="0">
                                              <p:tn val="57"/>
                                            </p:cond>
                                          </p:stCondLst>
                                          <p:endCondLst>
                                            <p:cond evt="onStopAudio" delay="0">
                                              <p:tgtEl>
                                                <p:sldTgt/>
                                              </p:tgtEl>
                                            </p:cond>
                                          </p:endCondLst>
                                        </p:cTn>
                                        <p:tgtEl>
                                          <p:sndTgt r:embed="rId2" name="cashreg.wav" builtIn="1"/>
                                        </p:tgtEl>
                                      </p:cMediaNode>
                                    </p:audio>
                                  </p:subTnLst>
                                </p:cTn>
                              </p:par>
                            </p:childTnLst>
                          </p:cTn>
                        </p:par>
                      </p:childTnLst>
                    </p:cTn>
                  </p:par>
                </p:childTnLst>
              </p:cTn>
              <p:nextCondLst>
                <p:cond evt="onClick" delay="0">
                  <p:tgtEl>
                    <p:spTgt spid="19"/>
                  </p:tgtEl>
                </p:cond>
              </p:nextCondLst>
            </p:seq>
          </p:childTnLst>
        </p:cTn>
      </p:par>
    </p:tnLst>
    <p:bldLst>
      <p:bldP spid="8" grpId="0"/>
      <p:bldP spid="14" grpId="0" animBg="1"/>
      <p:bldP spid="19" grpId="0" animBg="1"/>
      <p:bldP spid="32" grpId="0"/>
      <p:bldP spid="33" grpId="0"/>
      <p:bldP spid="34" grpId="0"/>
      <p:bldP spid="35" grpId="0"/>
      <p:bldP spid="36" grpId="0"/>
      <p:bldP spid="37" grpId="0"/>
      <p:bldP spid="38" grpId="0"/>
      <p:bldP spid="3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0" y="0"/>
            <a:ext cx="9144000" cy="500042"/>
          </a:xfrm>
          <a:prstGeom prst="roundRect">
            <a:avLst/>
          </a:prstGeom>
          <a:solidFill>
            <a:schemeClr val="tx2">
              <a:lumMod val="20000"/>
              <a:lumOff val="8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Times New Roman" pitchFamily="18" charset="0"/>
                <a:cs typeface="Times New Roman" pitchFamily="18" charset="0"/>
              </a:rPr>
              <a:t>BÀI 18: LỰC CÓ THỂ LÀM QUAY VẬT</a:t>
            </a:r>
            <a:endParaRPr lang="en-US" dirty="0" smtClean="0">
              <a:solidFill>
                <a:schemeClr val="tx1"/>
              </a:solidFill>
              <a:latin typeface="Times New Roman" pitchFamily="18" charset="0"/>
              <a:cs typeface="Times New Roman" pitchFamily="18" charset="0"/>
            </a:endParaRPr>
          </a:p>
        </p:txBody>
      </p:sp>
      <p:cxnSp>
        <p:nvCxnSpPr>
          <p:cNvPr id="6" name="Straight Connector 5"/>
          <p:cNvCxnSpPr>
            <a:stCxn id="4" idx="2"/>
          </p:cNvCxnSpPr>
          <p:nvPr/>
        </p:nvCxnSpPr>
        <p:spPr>
          <a:xfrm rot="5400000">
            <a:off x="1392227" y="3679021"/>
            <a:ext cx="6358752" cy="794"/>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4728" y="559338"/>
            <a:ext cx="3056286" cy="369332"/>
          </a:xfrm>
          <a:prstGeom prst="rect">
            <a:avLst/>
          </a:prstGeom>
          <a:noFill/>
        </p:spPr>
        <p:txBody>
          <a:bodyPr wrap="none" rtlCol="0">
            <a:spAutoFit/>
          </a:bodyPr>
          <a:lstStyle/>
          <a:p>
            <a:r>
              <a:rPr lang="en-US" b="1" dirty="0" smtClean="0">
                <a:solidFill>
                  <a:schemeClr val="tx2"/>
                </a:solidFill>
                <a:latin typeface="Times New Roman" pitchFamily="18" charset="0"/>
                <a:cs typeface="Times New Roman" pitchFamily="18" charset="0"/>
              </a:rPr>
              <a:t>I. </a:t>
            </a:r>
            <a:r>
              <a:rPr lang="vi-VN" b="1" dirty="0" smtClean="0">
                <a:solidFill>
                  <a:schemeClr val="tx2"/>
                </a:solidFill>
                <a:latin typeface="Times New Roman" pitchFamily="18" charset="0"/>
                <a:cs typeface="Times New Roman" pitchFamily="18" charset="0"/>
              </a:rPr>
              <a:t>Tác </a:t>
            </a:r>
            <a:r>
              <a:rPr lang="vi-VN" b="1" dirty="0">
                <a:solidFill>
                  <a:schemeClr val="tx2"/>
                </a:solidFill>
                <a:latin typeface="Times New Roman" pitchFamily="18" charset="0"/>
                <a:cs typeface="Times New Roman" pitchFamily="18" charset="0"/>
              </a:rPr>
              <a:t>dụng làm quay của lực</a:t>
            </a:r>
            <a:endParaRPr lang="en-US" dirty="0">
              <a:solidFill>
                <a:schemeClr val="tx2"/>
              </a:solidFill>
              <a:latin typeface="Times New Roman" pitchFamily="18" charset="0"/>
              <a:cs typeface="Times New Roman" pitchFamily="18" charset="0"/>
            </a:endParaRPr>
          </a:p>
        </p:txBody>
      </p:sp>
      <p:sp>
        <p:nvSpPr>
          <p:cNvPr id="11" name="TextBox 10"/>
          <p:cNvSpPr txBox="1"/>
          <p:nvPr/>
        </p:nvSpPr>
        <p:spPr>
          <a:xfrm>
            <a:off x="142844" y="928670"/>
            <a:ext cx="4357718" cy="1200329"/>
          </a:xfrm>
          <a:prstGeom prst="rect">
            <a:avLst/>
          </a:prstGeom>
          <a:noFill/>
        </p:spPr>
        <p:txBody>
          <a:bodyPr wrap="square" rtlCol="0">
            <a:spAutoFit/>
          </a:bodyPr>
          <a:lstStyle/>
          <a:p>
            <a:pPr algn="just"/>
            <a:r>
              <a:rPr lang="vi-VN" b="1" dirty="0">
                <a:latin typeface="Times New Roman" pitchFamily="18" charset="0"/>
                <a:cs typeface="Times New Roman" pitchFamily="18" charset="0"/>
              </a:rPr>
              <a:t>Lực tác dụng lên một vật có thể làm quay vật quanh một trục hoặc một điểm cố </a:t>
            </a:r>
            <a:r>
              <a:rPr lang="vi-VN" b="1" dirty="0" smtClean="0">
                <a:latin typeface="Times New Roman" pitchFamily="18" charset="0"/>
                <a:cs typeface="Times New Roman" pitchFamily="18" charset="0"/>
              </a:rPr>
              <a:t>định</a:t>
            </a:r>
            <a:r>
              <a:rPr lang="en-US" b="1" dirty="0" smtClean="0">
                <a:latin typeface="Times New Roman" pitchFamily="18" charset="0"/>
                <a:cs typeface="Times New Roman" pitchFamily="18" charset="0"/>
              </a:rPr>
              <a:t> khi </a:t>
            </a:r>
            <a:r>
              <a:rPr lang="en-US" b="1" dirty="0" smtClean="0">
                <a:solidFill>
                  <a:srgbClr val="002060"/>
                </a:solidFill>
                <a:latin typeface="Times New Roman" pitchFamily="18" charset="0"/>
                <a:cs typeface="Times New Roman" pitchFamily="18" charset="0"/>
              </a:rPr>
              <a:t>phương của lực không song </a:t>
            </a:r>
            <a:r>
              <a:rPr lang="en-US" b="1" dirty="0" err="1" smtClean="0">
                <a:solidFill>
                  <a:srgbClr val="002060"/>
                </a:solidFill>
                <a:latin typeface="Times New Roman" pitchFamily="18" charset="0"/>
                <a:cs typeface="Times New Roman" pitchFamily="18" charset="0"/>
              </a:rPr>
              <a:t>song</a:t>
            </a:r>
            <a:r>
              <a:rPr lang="en-US" b="1" dirty="0" smtClean="0">
                <a:solidFill>
                  <a:srgbClr val="002060"/>
                </a:solidFill>
                <a:latin typeface="Times New Roman" pitchFamily="18" charset="0"/>
                <a:cs typeface="Times New Roman" pitchFamily="18" charset="0"/>
              </a:rPr>
              <a:t> với trục quay</a:t>
            </a:r>
            <a:r>
              <a:rPr lang="en-US" b="1" dirty="0" smtClean="0">
                <a:latin typeface="Times New Roman" pitchFamily="18" charset="0"/>
                <a:cs typeface="Times New Roman" pitchFamily="18" charset="0"/>
              </a:rPr>
              <a:t> hoặc </a:t>
            </a:r>
            <a:r>
              <a:rPr lang="en-US" b="1" dirty="0" smtClean="0">
                <a:solidFill>
                  <a:srgbClr val="002060"/>
                </a:solidFill>
                <a:latin typeface="Times New Roman" pitchFamily="18" charset="0"/>
                <a:cs typeface="Times New Roman" pitchFamily="18" charset="0"/>
              </a:rPr>
              <a:t>không cắt trục quay.</a:t>
            </a:r>
            <a:endParaRPr lang="en-US" b="1" dirty="0">
              <a:latin typeface="Times New Roman" pitchFamily="18" charset="0"/>
              <a:cs typeface="Times New Roman" pitchFamily="18" charset="0"/>
            </a:endParaRPr>
          </a:p>
        </p:txBody>
      </p:sp>
      <p:sp>
        <p:nvSpPr>
          <p:cNvPr id="8" name="TextBox 7"/>
          <p:cNvSpPr txBox="1"/>
          <p:nvPr/>
        </p:nvSpPr>
        <p:spPr>
          <a:xfrm>
            <a:off x="-27742" y="2143116"/>
            <a:ext cx="1656223" cy="369332"/>
          </a:xfrm>
          <a:prstGeom prst="rect">
            <a:avLst/>
          </a:prstGeom>
          <a:noFill/>
        </p:spPr>
        <p:txBody>
          <a:bodyPr wrap="none" rtlCol="0">
            <a:spAutoFit/>
          </a:bodyPr>
          <a:lstStyle/>
          <a:p>
            <a:r>
              <a:rPr lang="en-US" b="1" dirty="0" smtClean="0">
                <a:solidFill>
                  <a:schemeClr val="tx2"/>
                </a:solidFill>
                <a:latin typeface="Times New Roman" pitchFamily="18" charset="0"/>
                <a:cs typeface="Times New Roman" pitchFamily="18" charset="0"/>
              </a:rPr>
              <a:t>II. Mô men lực</a:t>
            </a:r>
            <a:endParaRPr lang="en-US" dirty="0">
              <a:solidFill>
                <a:schemeClr val="tx2"/>
              </a:solidFill>
              <a:latin typeface="Times New Roman" pitchFamily="18" charset="0"/>
              <a:cs typeface="Times New Roman" pitchFamily="18" charset="0"/>
            </a:endParaRPr>
          </a:p>
        </p:txBody>
      </p:sp>
      <p:cxnSp>
        <p:nvCxnSpPr>
          <p:cNvPr id="13" name="Straight Connector 12"/>
          <p:cNvCxnSpPr/>
          <p:nvPr/>
        </p:nvCxnSpPr>
        <p:spPr>
          <a:xfrm rot="5400000">
            <a:off x="1392227" y="3679021"/>
            <a:ext cx="6358752" cy="794"/>
          </a:xfrm>
          <a:prstGeom prst="line">
            <a:avLst/>
          </a:prstGeom>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71406" y="2456578"/>
            <a:ext cx="4500594" cy="1477328"/>
          </a:xfrm>
          <a:prstGeom prst="rect">
            <a:avLst/>
          </a:prstGeom>
          <a:noFill/>
        </p:spPr>
        <p:txBody>
          <a:bodyPr wrap="square" rtlCol="0">
            <a:spAutoFit/>
          </a:bodyPr>
          <a:lstStyle/>
          <a:p>
            <a:pPr algn="just"/>
            <a:r>
              <a:rPr lang="vi-VN" b="1" dirty="0">
                <a:latin typeface="Times New Roman" pitchFamily="18" charset="0"/>
                <a:cs typeface="Times New Roman" pitchFamily="18" charset="0"/>
              </a:rPr>
              <a:t>Tác dụng làm quay của lực lên một vật quanh một trục hay một điểm cố định được đặc trưng bằng mômen lực.</a:t>
            </a:r>
            <a:endParaRPr lang="en-US" b="1" dirty="0">
              <a:latin typeface="Times New Roman" pitchFamily="18" charset="0"/>
              <a:cs typeface="Times New Roman" pitchFamily="18" charset="0"/>
            </a:endParaRPr>
          </a:p>
          <a:p>
            <a:pPr algn="just"/>
            <a:r>
              <a:rPr lang="vi-VN" b="1" dirty="0">
                <a:latin typeface="Times New Roman" pitchFamily="18" charset="0"/>
                <a:cs typeface="Times New Roman" pitchFamily="18" charset="0"/>
              </a:rPr>
              <a:t>Mômen lực có liên hệ với độ lớn của lực và khoảng cách từ trục quay đến giá của lực.</a:t>
            </a:r>
            <a:endParaRPr lang="en-US" b="1" dirty="0">
              <a:latin typeface="Times New Roman" pitchFamily="18" charset="0"/>
              <a:cs typeface="Times New Roman" pitchFamily="18" charset="0"/>
            </a:endParaRPr>
          </a:p>
        </p:txBody>
      </p:sp>
      <p:sp>
        <p:nvSpPr>
          <p:cNvPr id="40" name="TextBox 39"/>
          <p:cNvSpPr txBox="1"/>
          <p:nvPr/>
        </p:nvSpPr>
        <p:spPr>
          <a:xfrm>
            <a:off x="-27742" y="3916924"/>
            <a:ext cx="1533433" cy="369332"/>
          </a:xfrm>
          <a:prstGeom prst="rect">
            <a:avLst/>
          </a:prstGeom>
          <a:noFill/>
        </p:spPr>
        <p:txBody>
          <a:bodyPr wrap="none" rtlCol="0">
            <a:spAutoFit/>
          </a:bodyPr>
          <a:lstStyle/>
          <a:p>
            <a:r>
              <a:rPr lang="en-US" b="1" dirty="0" smtClean="0">
                <a:solidFill>
                  <a:schemeClr val="tx2"/>
                </a:solidFill>
                <a:latin typeface="Times New Roman" pitchFamily="18" charset="0"/>
                <a:cs typeface="Times New Roman" pitchFamily="18" charset="0"/>
              </a:rPr>
              <a:t>III. Vận dụng</a:t>
            </a:r>
            <a:endParaRPr lang="en-US" dirty="0">
              <a:solidFill>
                <a:schemeClr val="tx2"/>
              </a:solidFill>
              <a:latin typeface="Times New Roman" pitchFamily="18" charset="0"/>
              <a:cs typeface="Times New Roman" pitchFamily="18" charset="0"/>
            </a:endParaRPr>
          </a:p>
        </p:txBody>
      </p:sp>
      <p:sp>
        <p:nvSpPr>
          <p:cNvPr id="41" name="TextBox 40"/>
          <p:cNvSpPr txBox="1"/>
          <p:nvPr/>
        </p:nvSpPr>
        <p:spPr>
          <a:xfrm>
            <a:off x="4572032" y="642918"/>
            <a:ext cx="4571968" cy="4524315"/>
          </a:xfrm>
          <a:prstGeom prst="rect">
            <a:avLst/>
          </a:prstGeom>
          <a:noFill/>
        </p:spPr>
        <p:txBody>
          <a:bodyPr wrap="square" rtlCol="0">
            <a:spAutoFit/>
          </a:bodyPr>
          <a:lstStyle/>
          <a:p>
            <a:pPr algn="just"/>
            <a:r>
              <a:rPr lang="vi-VN" sz="1600" b="1" dirty="0">
                <a:latin typeface="Times New Roman" pitchFamily="18" charset="0"/>
                <a:cs typeface="Times New Roman" pitchFamily="18" charset="0"/>
              </a:rPr>
              <a:t>Câu 1: Khi tháo các đai ốc ở các máy móc, thiết bị, người thợ cần dùng dụng cụ gọi là cờ - lê (Hình 18.5</a:t>
            </a:r>
            <a:r>
              <a:rPr lang="vi-VN" sz="1600" b="1" dirty="0" smtClean="0">
                <a:latin typeface="Times New Roman" pitchFamily="18" charset="0"/>
                <a:cs typeface="Times New Roman" pitchFamily="18" charset="0"/>
              </a:rPr>
              <a:t>).</a:t>
            </a:r>
            <a:endParaRPr lang="en-US" sz="1600" b="1" dirty="0" smtClean="0">
              <a:latin typeface="Times New Roman" pitchFamily="18" charset="0"/>
              <a:cs typeface="Times New Roman" pitchFamily="18" charset="0"/>
            </a:endParaRPr>
          </a:p>
          <a:p>
            <a:pPr algn="just"/>
            <a:endParaRPr lang="en-US" sz="1600" b="1" dirty="0">
              <a:latin typeface="Times New Roman" pitchFamily="18" charset="0"/>
              <a:cs typeface="Times New Roman" pitchFamily="18" charset="0"/>
            </a:endParaRPr>
          </a:p>
          <a:p>
            <a:pPr algn="just"/>
            <a:endParaRPr lang="en-US" sz="1600" b="1" dirty="0" smtClean="0">
              <a:latin typeface="Times New Roman" pitchFamily="18" charset="0"/>
              <a:cs typeface="Times New Roman" pitchFamily="18" charset="0"/>
            </a:endParaRPr>
          </a:p>
          <a:p>
            <a:pPr algn="just"/>
            <a:endParaRPr lang="en-US" sz="1600" b="1" dirty="0">
              <a:latin typeface="Times New Roman" pitchFamily="18" charset="0"/>
              <a:cs typeface="Times New Roman" pitchFamily="18" charset="0"/>
            </a:endParaRPr>
          </a:p>
          <a:p>
            <a:pPr algn="just"/>
            <a:endParaRPr lang="en-US" sz="1600" b="1" dirty="0" smtClean="0">
              <a:latin typeface="Times New Roman" pitchFamily="18" charset="0"/>
              <a:cs typeface="Times New Roman" pitchFamily="18" charset="0"/>
            </a:endParaRPr>
          </a:p>
          <a:p>
            <a:pPr algn="just"/>
            <a:endParaRPr lang="en-US" sz="1600" b="1" dirty="0" smtClean="0">
              <a:latin typeface="Times New Roman" pitchFamily="18" charset="0"/>
              <a:cs typeface="Times New Roman" pitchFamily="18" charset="0"/>
            </a:endParaRPr>
          </a:p>
          <a:p>
            <a:pPr algn="just"/>
            <a:endParaRPr lang="en-US" sz="1600" b="1" dirty="0">
              <a:latin typeface="Times New Roman" pitchFamily="18" charset="0"/>
              <a:cs typeface="Times New Roman" pitchFamily="18" charset="0"/>
            </a:endParaRPr>
          </a:p>
          <a:p>
            <a:pPr algn="just"/>
            <a:endParaRPr lang="en-US" sz="1600" b="1" dirty="0" smtClean="0">
              <a:latin typeface="Times New Roman" pitchFamily="18" charset="0"/>
              <a:cs typeface="Times New Roman" pitchFamily="18" charset="0"/>
            </a:endParaRPr>
          </a:p>
          <a:p>
            <a:pPr algn="just"/>
            <a:endParaRPr lang="en-US" sz="1600" b="1" dirty="0">
              <a:latin typeface="Times New Roman" pitchFamily="18" charset="0"/>
              <a:cs typeface="Times New Roman" pitchFamily="18" charset="0"/>
            </a:endParaRPr>
          </a:p>
          <a:p>
            <a:pPr algn="just"/>
            <a:endParaRPr lang="en-US" sz="1600" b="1" dirty="0" smtClean="0">
              <a:latin typeface="Times New Roman" pitchFamily="18" charset="0"/>
              <a:cs typeface="Times New Roman" pitchFamily="18" charset="0"/>
            </a:endParaRPr>
          </a:p>
          <a:p>
            <a:pPr algn="just"/>
            <a:endParaRPr lang="en-US" sz="1600" b="1" dirty="0">
              <a:latin typeface="Times New Roman" pitchFamily="18" charset="0"/>
              <a:cs typeface="Times New Roman" pitchFamily="18" charset="0"/>
            </a:endParaRPr>
          </a:p>
          <a:p>
            <a:pPr algn="just"/>
            <a:r>
              <a:rPr lang="vi-VN" sz="1600" b="1" dirty="0" smtClean="0">
                <a:latin typeface="Times New Roman" pitchFamily="18" charset="0"/>
                <a:cs typeface="Times New Roman" pitchFamily="18" charset="0"/>
              </a:rPr>
              <a:t>a</a:t>
            </a:r>
            <a:r>
              <a:rPr lang="vi-VN" sz="1600" b="1" dirty="0">
                <a:latin typeface="Times New Roman" pitchFamily="18" charset="0"/>
                <a:cs typeface="Times New Roman" pitchFamily="18" charset="0"/>
              </a:rPr>
              <a:t>. Chỉ ra vật chịu lực tác dụng làm quay và lực làm quay vật trong trường hợp này.</a:t>
            </a:r>
            <a:endParaRPr lang="en-US" sz="1600" b="1" dirty="0">
              <a:latin typeface="Times New Roman" pitchFamily="18" charset="0"/>
              <a:cs typeface="Times New Roman" pitchFamily="18" charset="0"/>
            </a:endParaRPr>
          </a:p>
          <a:p>
            <a:pPr algn="just"/>
            <a:r>
              <a:rPr lang="vi-VN" sz="1600" b="1" dirty="0">
                <a:latin typeface="Times New Roman" pitchFamily="18" charset="0"/>
                <a:cs typeface="Times New Roman" pitchFamily="18" charset="0"/>
              </a:rPr>
              <a:t>b. Nếu ốc quá chặt, người thợ thường phải dùng thêm một đoạn ống thép để nối dài thêm cán của chiếc cờ - lê. Giải thích cách làm này</a:t>
            </a:r>
            <a:r>
              <a:rPr lang="vi-VN" sz="1600" b="1" dirty="0" smtClean="0">
                <a:latin typeface="Times New Roman" pitchFamily="18" charset="0"/>
                <a:cs typeface="Times New Roman" pitchFamily="18" charset="0"/>
              </a:rPr>
              <a:t>.</a:t>
            </a:r>
            <a:endParaRPr lang="en-US" sz="1600" b="1" dirty="0">
              <a:latin typeface="Times New Roman" pitchFamily="18" charset="0"/>
              <a:cs typeface="Times New Roman" pitchFamily="18" charset="0"/>
            </a:endParaRPr>
          </a:p>
        </p:txBody>
      </p:sp>
      <p:pic>
        <p:nvPicPr>
          <p:cNvPr id="3074" name="Picture 2" descr="D:\Desktop\Bài 18\z4659744456470_72396df67f5d6cbbc2563e6f2c824abb.jpg"/>
          <p:cNvPicPr>
            <a:picLocks noChangeAspect="1" noChangeArrowheads="1"/>
          </p:cNvPicPr>
          <p:nvPr/>
        </p:nvPicPr>
        <p:blipFill>
          <a:blip r:embed="rId2"/>
          <a:srcRect/>
          <a:stretch>
            <a:fillRect/>
          </a:stretch>
        </p:blipFill>
        <p:spPr bwMode="auto">
          <a:xfrm>
            <a:off x="5072066" y="1553052"/>
            <a:ext cx="3357586" cy="2090262"/>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0" y="0"/>
            <a:ext cx="9144000" cy="500042"/>
          </a:xfrm>
          <a:prstGeom prst="roundRect">
            <a:avLst/>
          </a:prstGeom>
          <a:solidFill>
            <a:schemeClr val="tx2">
              <a:lumMod val="20000"/>
              <a:lumOff val="8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Times New Roman" pitchFamily="18" charset="0"/>
                <a:cs typeface="Times New Roman" pitchFamily="18" charset="0"/>
              </a:rPr>
              <a:t>BÀI 18: LỰC CÓ THỂ LÀM QUAY VẬT</a:t>
            </a:r>
            <a:endParaRPr lang="en-US" dirty="0" smtClean="0">
              <a:solidFill>
                <a:schemeClr val="tx1"/>
              </a:solidFill>
              <a:latin typeface="Times New Roman" pitchFamily="18" charset="0"/>
              <a:cs typeface="Times New Roman" pitchFamily="18" charset="0"/>
            </a:endParaRPr>
          </a:p>
        </p:txBody>
      </p:sp>
      <p:cxnSp>
        <p:nvCxnSpPr>
          <p:cNvPr id="6" name="Straight Connector 5"/>
          <p:cNvCxnSpPr>
            <a:stCxn id="4" idx="2"/>
          </p:cNvCxnSpPr>
          <p:nvPr/>
        </p:nvCxnSpPr>
        <p:spPr>
          <a:xfrm rot="5400000">
            <a:off x="1392227" y="3679021"/>
            <a:ext cx="6358752" cy="794"/>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4728" y="559338"/>
            <a:ext cx="3056286" cy="369332"/>
          </a:xfrm>
          <a:prstGeom prst="rect">
            <a:avLst/>
          </a:prstGeom>
          <a:noFill/>
        </p:spPr>
        <p:txBody>
          <a:bodyPr wrap="none" rtlCol="0">
            <a:spAutoFit/>
          </a:bodyPr>
          <a:lstStyle/>
          <a:p>
            <a:r>
              <a:rPr lang="en-US" b="1" dirty="0" smtClean="0">
                <a:solidFill>
                  <a:schemeClr val="tx2"/>
                </a:solidFill>
                <a:latin typeface="Times New Roman" pitchFamily="18" charset="0"/>
                <a:cs typeface="Times New Roman" pitchFamily="18" charset="0"/>
              </a:rPr>
              <a:t>I. </a:t>
            </a:r>
            <a:r>
              <a:rPr lang="vi-VN" b="1" dirty="0" smtClean="0">
                <a:solidFill>
                  <a:schemeClr val="tx2"/>
                </a:solidFill>
                <a:latin typeface="Times New Roman" pitchFamily="18" charset="0"/>
                <a:cs typeface="Times New Roman" pitchFamily="18" charset="0"/>
              </a:rPr>
              <a:t>Tác </a:t>
            </a:r>
            <a:r>
              <a:rPr lang="vi-VN" b="1" dirty="0">
                <a:solidFill>
                  <a:schemeClr val="tx2"/>
                </a:solidFill>
                <a:latin typeface="Times New Roman" pitchFamily="18" charset="0"/>
                <a:cs typeface="Times New Roman" pitchFamily="18" charset="0"/>
              </a:rPr>
              <a:t>dụng làm quay của lực</a:t>
            </a:r>
            <a:endParaRPr lang="en-US" dirty="0">
              <a:solidFill>
                <a:schemeClr val="tx2"/>
              </a:solidFill>
              <a:latin typeface="Times New Roman" pitchFamily="18" charset="0"/>
              <a:cs typeface="Times New Roman" pitchFamily="18" charset="0"/>
            </a:endParaRPr>
          </a:p>
        </p:txBody>
      </p:sp>
      <p:sp>
        <p:nvSpPr>
          <p:cNvPr id="11" name="TextBox 10"/>
          <p:cNvSpPr txBox="1"/>
          <p:nvPr/>
        </p:nvSpPr>
        <p:spPr>
          <a:xfrm>
            <a:off x="142844" y="928670"/>
            <a:ext cx="4357718" cy="1200329"/>
          </a:xfrm>
          <a:prstGeom prst="rect">
            <a:avLst/>
          </a:prstGeom>
          <a:noFill/>
        </p:spPr>
        <p:txBody>
          <a:bodyPr wrap="square" rtlCol="0">
            <a:spAutoFit/>
          </a:bodyPr>
          <a:lstStyle/>
          <a:p>
            <a:pPr algn="just"/>
            <a:r>
              <a:rPr lang="vi-VN" b="1" dirty="0">
                <a:latin typeface="Times New Roman" pitchFamily="18" charset="0"/>
                <a:cs typeface="Times New Roman" pitchFamily="18" charset="0"/>
              </a:rPr>
              <a:t>Lực tác dụng lên một vật có thể làm quay vật quanh một trục hoặc một điểm cố </a:t>
            </a:r>
            <a:r>
              <a:rPr lang="vi-VN" b="1" dirty="0" smtClean="0">
                <a:latin typeface="Times New Roman" pitchFamily="18" charset="0"/>
                <a:cs typeface="Times New Roman" pitchFamily="18" charset="0"/>
              </a:rPr>
              <a:t>định</a:t>
            </a:r>
            <a:r>
              <a:rPr lang="en-US" b="1" dirty="0" smtClean="0">
                <a:latin typeface="Times New Roman" pitchFamily="18" charset="0"/>
                <a:cs typeface="Times New Roman" pitchFamily="18" charset="0"/>
              </a:rPr>
              <a:t> khi </a:t>
            </a:r>
            <a:r>
              <a:rPr lang="en-US" b="1" dirty="0" smtClean="0">
                <a:solidFill>
                  <a:srgbClr val="002060"/>
                </a:solidFill>
                <a:latin typeface="Times New Roman" pitchFamily="18" charset="0"/>
                <a:cs typeface="Times New Roman" pitchFamily="18" charset="0"/>
              </a:rPr>
              <a:t>phương của lực không song </a:t>
            </a:r>
            <a:r>
              <a:rPr lang="en-US" b="1" dirty="0" err="1" smtClean="0">
                <a:solidFill>
                  <a:srgbClr val="002060"/>
                </a:solidFill>
                <a:latin typeface="Times New Roman" pitchFamily="18" charset="0"/>
                <a:cs typeface="Times New Roman" pitchFamily="18" charset="0"/>
              </a:rPr>
              <a:t>song</a:t>
            </a:r>
            <a:r>
              <a:rPr lang="en-US" b="1" dirty="0" smtClean="0">
                <a:solidFill>
                  <a:srgbClr val="002060"/>
                </a:solidFill>
                <a:latin typeface="Times New Roman" pitchFamily="18" charset="0"/>
                <a:cs typeface="Times New Roman" pitchFamily="18" charset="0"/>
              </a:rPr>
              <a:t> với trục quay</a:t>
            </a:r>
            <a:r>
              <a:rPr lang="en-US" b="1" dirty="0" smtClean="0">
                <a:latin typeface="Times New Roman" pitchFamily="18" charset="0"/>
                <a:cs typeface="Times New Roman" pitchFamily="18" charset="0"/>
              </a:rPr>
              <a:t> hoặc </a:t>
            </a:r>
            <a:r>
              <a:rPr lang="en-US" b="1" dirty="0" smtClean="0">
                <a:solidFill>
                  <a:srgbClr val="002060"/>
                </a:solidFill>
                <a:latin typeface="Times New Roman" pitchFamily="18" charset="0"/>
                <a:cs typeface="Times New Roman" pitchFamily="18" charset="0"/>
              </a:rPr>
              <a:t>không cắt trục quay.</a:t>
            </a:r>
            <a:endParaRPr lang="en-US" b="1" dirty="0">
              <a:latin typeface="Times New Roman" pitchFamily="18" charset="0"/>
              <a:cs typeface="Times New Roman" pitchFamily="18" charset="0"/>
            </a:endParaRPr>
          </a:p>
        </p:txBody>
      </p:sp>
      <p:sp>
        <p:nvSpPr>
          <p:cNvPr id="8" name="TextBox 7"/>
          <p:cNvSpPr txBox="1"/>
          <p:nvPr/>
        </p:nvSpPr>
        <p:spPr>
          <a:xfrm>
            <a:off x="-27742" y="2143116"/>
            <a:ext cx="1656223" cy="369332"/>
          </a:xfrm>
          <a:prstGeom prst="rect">
            <a:avLst/>
          </a:prstGeom>
          <a:noFill/>
        </p:spPr>
        <p:txBody>
          <a:bodyPr wrap="none" rtlCol="0">
            <a:spAutoFit/>
          </a:bodyPr>
          <a:lstStyle/>
          <a:p>
            <a:r>
              <a:rPr lang="en-US" b="1" dirty="0" smtClean="0">
                <a:solidFill>
                  <a:schemeClr val="tx2"/>
                </a:solidFill>
                <a:latin typeface="Times New Roman" pitchFamily="18" charset="0"/>
                <a:cs typeface="Times New Roman" pitchFamily="18" charset="0"/>
              </a:rPr>
              <a:t>II. Mô men lực</a:t>
            </a:r>
            <a:endParaRPr lang="en-US" dirty="0">
              <a:solidFill>
                <a:schemeClr val="tx2"/>
              </a:solidFill>
              <a:latin typeface="Times New Roman" pitchFamily="18" charset="0"/>
              <a:cs typeface="Times New Roman" pitchFamily="18" charset="0"/>
            </a:endParaRPr>
          </a:p>
        </p:txBody>
      </p:sp>
      <p:cxnSp>
        <p:nvCxnSpPr>
          <p:cNvPr id="13" name="Straight Connector 12"/>
          <p:cNvCxnSpPr/>
          <p:nvPr/>
        </p:nvCxnSpPr>
        <p:spPr>
          <a:xfrm rot="5400000">
            <a:off x="1392227" y="3679021"/>
            <a:ext cx="6358752" cy="794"/>
          </a:xfrm>
          <a:prstGeom prst="line">
            <a:avLst/>
          </a:prstGeom>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71406" y="2456578"/>
            <a:ext cx="4500594" cy="1477328"/>
          </a:xfrm>
          <a:prstGeom prst="rect">
            <a:avLst/>
          </a:prstGeom>
          <a:noFill/>
        </p:spPr>
        <p:txBody>
          <a:bodyPr wrap="square" rtlCol="0">
            <a:spAutoFit/>
          </a:bodyPr>
          <a:lstStyle/>
          <a:p>
            <a:pPr algn="just"/>
            <a:r>
              <a:rPr lang="vi-VN" b="1" dirty="0">
                <a:latin typeface="Times New Roman" pitchFamily="18" charset="0"/>
                <a:cs typeface="Times New Roman" pitchFamily="18" charset="0"/>
              </a:rPr>
              <a:t>Tác dụng làm quay của lực lên một vật quanh một trục hay một điểm cố định được đặc trưng bằng mômen lực.</a:t>
            </a:r>
            <a:endParaRPr lang="en-US" b="1" dirty="0">
              <a:latin typeface="Times New Roman" pitchFamily="18" charset="0"/>
              <a:cs typeface="Times New Roman" pitchFamily="18" charset="0"/>
            </a:endParaRPr>
          </a:p>
          <a:p>
            <a:pPr algn="just"/>
            <a:r>
              <a:rPr lang="vi-VN" b="1" dirty="0">
                <a:latin typeface="Times New Roman" pitchFamily="18" charset="0"/>
                <a:cs typeface="Times New Roman" pitchFamily="18" charset="0"/>
              </a:rPr>
              <a:t>Mômen lực có liên hệ với độ lớn của lực và khoảng cách từ trục quay đến giá của lực.</a:t>
            </a:r>
            <a:endParaRPr lang="en-US" b="1" dirty="0">
              <a:latin typeface="Times New Roman" pitchFamily="18" charset="0"/>
              <a:cs typeface="Times New Roman" pitchFamily="18" charset="0"/>
            </a:endParaRPr>
          </a:p>
        </p:txBody>
      </p:sp>
      <p:sp>
        <p:nvSpPr>
          <p:cNvPr id="40" name="TextBox 39"/>
          <p:cNvSpPr txBox="1"/>
          <p:nvPr/>
        </p:nvSpPr>
        <p:spPr>
          <a:xfrm>
            <a:off x="-27742" y="3916924"/>
            <a:ext cx="1533433" cy="369332"/>
          </a:xfrm>
          <a:prstGeom prst="rect">
            <a:avLst/>
          </a:prstGeom>
          <a:noFill/>
        </p:spPr>
        <p:txBody>
          <a:bodyPr wrap="none" rtlCol="0">
            <a:spAutoFit/>
          </a:bodyPr>
          <a:lstStyle/>
          <a:p>
            <a:r>
              <a:rPr lang="en-US" b="1" dirty="0" smtClean="0">
                <a:solidFill>
                  <a:schemeClr val="tx2"/>
                </a:solidFill>
                <a:latin typeface="Times New Roman" pitchFamily="18" charset="0"/>
                <a:cs typeface="Times New Roman" pitchFamily="18" charset="0"/>
              </a:rPr>
              <a:t>III. Vận dụng</a:t>
            </a:r>
            <a:endParaRPr lang="en-US" dirty="0">
              <a:solidFill>
                <a:schemeClr val="tx2"/>
              </a:solidFill>
              <a:latin typeface="Times New Roman" pitchFamily="18" charset="0"/>
              <a:cs typeface="Times New Roman" pitchFamily="18" charset="0"/>
            </a:endParaRPr>
          </a:p>
        </p:txBody>
      </p:sp>
      <p:sp>
        <p:nvSpPr>
          <p:cNvPr id="41" name="TextBox 40"/>
          <p:cNvSpPr txBox="1"/>
          <p:nvPr/>
        </p:nvSpPr>
        <p:spPr>
          <a:xfrm>
            <a:off x="4572032" y="642918"/>
            <a:ext cx="4571968" cy="1077218"/>
          </a:xfrm>
          <a:prstGeom prst="rect">
            <a:avLst/>
          </a:prstGeom>
          <a:noFill/>
        </p:spPr>
        <p:txBody>
          <a:bodyPr wrap="square" rtlCol="0">
            <a:spAutoFit/>
          </a:bodyPr>
          <a:lstStyle/>
          <a:p>
            <a:pPr algn="just"/>
            <a:r>
              <a:rPr lang="vi-VN" sz="1600" b="1" dirty="0">
                <a:latin typeface="Times New Roman" pitchFamily="18" charset="0"/>
                <a:cs typeface="Times New Roman" pitchFamily="18" charset="0"/>
              </a:rPr>
              <a:t>Câu </a:t>
            </a:r>
            <a:r>
              <a:rPr lang="en-US" sz="1600" b="1" dirty="0" smtClean="0">
                <a:latin typeface="Times New Roman" pitchFamily="18" charset="0"/>
                <a:cs typeface="Times New Roman" pitchFamily="18" charset="0"/>
              </a:rPr>
              <a:t>2</a:t>
            </a:r>
            <a:r>
              <a:rPr lang="vi-VN" sz="1600" b="1" dirty="0" smtClean="0">
                <a:latin typeface="Times New Roman" pitchFamily="18" charset="0"/>
                <a:cs typeface="Times New Roman" pitchFamily="18" charset="0"/>
              </a:rPr>
              <a:t>: </a:t>
            </a:r>
            <a:r>
              <a:rPr lang="vi-VN" sz="1600" b="1" dirty="0">
                <a:latin typeface="Times New Roman" pitchFamily="18" charset="0"/>
                <a:cs typeface="Times New Roman" pitchFamily="18" charset="0"/>
              </a:rPr>
              <a:t>Hình 18.6 là ảnh chiếc kìm cán dài dùng để cắt sắt (hình 18.6 a) và dao xén giấy (hình 18.6b). Trong mỗi hình, nêu rõ bộ phận nào của dụng cụ sẽ quay được khi chịu lực tác dụng.</a:t>
            </a:r>
            <a:endParaRPr lang="en-US" sz="1600" b="1" dirty="0">
              <a:latin typeface="Times New Roman" pitchFamily="18" charset="0"/>
              <a:cs typeface="Times New Roman" pitchFamily="18" charset="0"/>
            </a:endParaRPr>
          </a:p>
        </p:txBody>
      </p:sp>
      <p:pic>
        <p:nvPicPr>
          <p:cNvPr id="4098" name="Picture 2" descr="D:\Desktop\Bài 18\z4659749770604_8d1a7a37ff3a09703268f873dd12cf63.jpg"/>
          <p:cNvPicPr>
            <a:picLocks noChangeAspect="1" noChangeArrowheads="1"/>
          </p:cNvPicPr>
          <p:nvPr/>
        </p:nvPicPr>
        <p:blipFill>
          <a:blip r:embed="rId2"/>
          <a:srcRect/>
          <a:stretch>
            <a:fillRect/>
          </a:stretch>
        </p:blipFill>
        <p:spPr bwMode="auto">
          <a:xfrm>
            <a:off x="4786314" y="1857364"/>
            <a:ext cx="4214842" cy="188179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0" y="0"/>
            <a:ext cx="9144000" cy="500042"/>
          </a:xfrm>
          <a:prstGeom prst="roundRect">
            <a:avLst/>
          </a:prstGeom>
          <a:solidFill>
            <a:schemeClr val="tx2">
              <a:lumMod val="20000"/>
              <a:lumOff val="8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Times New Roman" pitchFamily="18" charset="0"/>
                <a:cs typeface="Times New Roman" pitchFamily="18" charset="0"/>
              </a:rPr>
              <a:t>BÀI 18: LỰC CÓ THỂ LÀM QUAY VẬT</a:t>
            </a:r>
            <a:endParaRPr lang="en-US" dirty="0" smtClean="0">
              <a:solidFill>
                <a:schemeClr val="tx1"/>
              </a:solidFill>
              <a:latin typeface="Times New Roman" pitchFamily="18" charset="0"/>
              <a:cs typeface="Times New Roman" pitchFamily="18" charset="0"/>
            </a:endParaRPr>
          </a:p>
        </p:txBody>
      </p:sp>
      <p:cxnSp>
        <p:nvCxnSpPr>
          <p:cNvPr id="6" name="Straight Connector 5"/>
          <p:cNvCxnSpPr>
            <a:stCxn id="4" idx="2"/>
          </p:cNvCxnSpPr>
          <p:nvPr/>
        </p:nvCxnSpPr>
        <p:spPr>
          <a:xfrm rot="5400000">
            <a:off x="1392227" y="3679021"/>
            <a:ext cx="6358752" cy="794"/>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4728" y="559338"/>
            <a:ext cx="3056286" cy="369332"/>
          </a:xfrm>
          <a:prstGeom prst="rect">
            <a:avLst/>
          </a:prstGeom>
          <a:noFill/>
        </p:spPr>
        <p:txBody>
          <a:bodyPr wrap="none" rtlCol="0">
            <a:spAutoFit/>
          </a:bodyPr>
          <a:lstStyle/>
          <a:p>
            <a:r>
              <a:rPr lang="en-US" b="1" dirty="0" smtClean="0">
                <a:solidFill>
                  <a:schemeClr val="tx2"/>
                </a:solidFill>
                <a:latin typeface="Times New Roman" pitchFamily="18" charset="0"/>
                <a:cs typeface="Times New Roman" pitchFamily="18" charset="0"/>
              </a:rPr>
              <a:t>I. </a:t>
            </a:r>
            <a:r>
              <a:rPr lang="vi-VN" b="1" dirty="0" smtClean="0">
                <a:solidFill>
                  <a:schemeClr val="tx2"/>
                </a:solidFill>
                <a:latin typeface="Times New Roman" pitchFamily="18" charset="0"/>
                <a:cs typeface="Times New Roman" pitchFamily="18" charset="0"/>
              </a:rPr>
              <a:t>Tác </a:t>
            </a:r>
            <a:r>
              <a:rPr lang="vi-VN" b="1" dirty="0">
                <a:solidFill>
                  <a:schemeClr val="tx2"/>
                </a:solidFill>
                <a:latin typeface="Times New Roman" pitchFamily="18" charset="0"/>
                <a:cs typeface="Times New Roman" pitchFamily="18" charset="0"/>
              </a:rPr>
              <a:t>dụng làm quay của lực</a:t>
            </a:r>
            <a:endParaRPr lang="en-US" dirty="0">
              <a:solidFill>
                <a:schemeClr val="tx2"/>
              </a:solidFill>
              <a:latin typeface="Times New Roman" pitchFamily="18" charset="0"/>
              <a:cs typeface="Times New Roman" pitchFamily="18" charset="0"/>
            </a:endParaRPr>
          </a:p>
        </p:txBody>
      </p:sp>
      <p:sp>
        <p:nvSpPr>
          <p:cNvPr id="11" name="TextBox 10"/>
          <p:cNvSpPr txBox="1"/>
          <p:nvPr/>
        </p:nvSpPr>
        <p:spPr>
          <a:xfrm>
            <a:off x="142844" y="928670"/>
            <a:ext cx="4357718" cy="1200329"/>
          </a:xfrm>
          <a:prstGeom prst="rect">
            <a:avLst/>
          </a:prstGeom>
          <a:noFill/>
        </p:spPr>
        <p:txBody>
          <a:bodyPr wrap="square" rtlCol="0">
            <a:spAutoFit/>
          </a:bodyPr>
          <a:lstStyle/>
          <a:p>
            <a:pPr algn="just"/>
            <a:r>
              <a:rPr lang="vi-VN" b="1" dirty="0">
                <a:latin typeface="Times New Roman" pitchFamily="18" charset="0"/>
                <a:cs typeface="Times New Roman" pitchFamily="18" charset="0"/>
              </a:rPr>
              <a:t>Lực tác dụng lên một vật có thể làm quay vật quanh một trục hoặc một điểm cố </a:t>
            </a:r>
            <a:r>
              <a:rPr lang="vi-VN" b="1" dirty="0" smtClean="0">
                <a:latin typeface="Times New Roman" pitchFamily="18" charset="0"/>
                <a:cs typeface="Times New Roman" pitchFamily="18" charset="0"/>
              </a:rPr>
              <a:t>định</a:t>
            </a:r>
            <a:r>
              <a:rPr lang="en-US" b="1" dirty="0" smtClean="0">
                <a:latin typeface="Times New Roman" pitchFamily="18" charset="0"/>
                <a:cs typeface="Times New Roman" pitchFamily="18" charset="0"/>
              </a:rPr>
              <a:t> khi </a:t>
            </a:r>
            <a:r>
              <a:rPr lang="en-US" b="1" dirty="0" smtClean="0">
                <a:solidFill>
                  <a:srgbClr val="002060"/>
                </a:solidFill>
                <a:latin typeface="Times New Roman" pitchFamily="18" charset="0"/>
                <a:cs typeface="Times New Roman" pitchFamily="18" charset="0"/>
              </a:rPr>
              <a:t>phương của lực không song </a:t>
            </a:r>
            <a:r>
              <a:rPr lang="en-US" b="1" dirty="0" err="1" smtClean="0">
                <a:solidFill>
                  <a:srgbClr val="002060"/>
                </a:solidFill>
                <a:latin typeface="Times New Roman" pitchFamily="18" charset="0"/>
                <a:cs typeface="Times New Roman" pitchFamily="18" charset="0"/>
              </a:rPr>
              <a:t>song</a:t>
            </a:r>
            <a:r>
              <a:rPr lang="en-US" b="1" dirty="0" smtClean="0">
                <a:solidFill>
                  <a:srgbClr val="002060"/>
                </a:solidFill>
                <a:latin typeface="Times New Roman" pitchFamily="18" charset="0"/>
                <a:cs typeface="Times New Roman" pitchFamily="18" charset="0"/>
              </a:rPr>
              <a:t> với trục quay</a:t>
            </a:r>
            <a:r>
              <a:rPr lang="en-US" b="1" dirty="0" smtClean="0">
                <a:latin typeface="Times New Roman" pitchFamily="18" charset="0"/>
                <a:cs typeface="Times New Roman" pitchFamily="18" charset="0"/>
              </a:rPr>
              <a:t> hoặc </a:t>
            </a:r>
            <a:r>
              <a:rPr lang="en-US" b="1" dirty="0" smtClean="0">
                <a:solidFill>
                  <a:srgbClr val="002060"/>
                </a:solidFill>
                <a:latin typeface="Times New Roman" pitchFamily="18" charset="0"/>
                <a:cs typeface="Times New Roman" pitchFamily="18" charset="0"/>
              </a:rPr>
              <a:t>không cắt trục quay.</a:t>
            </a:r>
            <a:endParaRPr lang="en-US" b="1" dirty="0">
              <a:latin typeface="Times New Roman" pitchFamily="18" charset="0"/>
              <a:cs typeface="Times New Roman" pitchFamily="18" charset="0"/>
            </a:endParaRPr>
          </a:p>
        </p:txBody>
      </p:sp>
      <p:sp>
        <p:nvSpPr>
          <p:cNvPr id="8" name="TextBox 7"/>
          <p:cNvSpPr txBox="1"/>
          <p:nvPr/>
        </p:nvSpPr>
        <p:spPr>
          <a:xfrm>
            <a:off x="-27742" y="2143116"/>
            <a:ext cx="1656223" cy="369332"/>
          </a:xfrm>
          <a:prstGeom prst="rect">
            <a:avLst/>
          </a:prstGeom>
          <a:noFill/>
        </p:spPr>
        <p:txBody>
          <a:bodyPr wrap="none" rtlCol="0">
            <a:spAutoFit/>
          </a:bodyPr>
          <a:lstStyle/>
          <a:p>
            <a:r>
              <a:rPr lang="en-US" b="1" dirty="0" smtClean="0">
                <a:solidFill>
                  <a:schemeClr val="tx2"/>
                </a:solidFill>
                <a:latin typeface="Times New Roman" pitchFamily="18" charset="0"/>
                <a:cs typeface="Times New Roman" pitchFamily="18" charset="0"/>
              </a:rPr>
              <a:t>II. Mô men lực</a:t>
            </a:r>
            <a:endParaRPr lang="en-US" dirty="0">
              <a:solidFill>
                <a:schemeClr val="tx2"/>
              </a:solidFill>
              <a:latin typeface="Times New Roman" pitchFamily="18" charset="0"/>
              <a:cs typeface="Times New Roman" pitchFamily="18" charset="0"/>
            </a:endParaRPr>
          </a:p>
        </p:txBody>
      </p:sp>
      <p:cxnSp>
        <p:nvCxnSpPr>
          <p:cNvPr id="13" name="Straight Connector 12"/>
          <p:cNvCxnSpPr/>
          <p:nvPr/>
        </p:nvCxnSpPr>
        <p:spPr>
          <a:xfrm rot="5400000">
            <a:off x="1392227" y="3679021"/>
            <a:ext cx="6358752" cy="794"/>
          </a:xfrm>
          <a:prstGeom prst="line">
            <a:avLst/>
          </a:prstGeom>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71406" y="2456578"/>
            <a:ext cx="4500594" cy="1477328"/>
          </a:xfrm>
          <a:prstGeom prst="rect">
            <a:avLst/>
          </a:prstGeom>
          <a:noFill/>
        </p:spPr>
        <p:txBody>
          <a:bodyPr wrap="square" rtlCol="0">
            <a:spAutoFit/>
          </a:bodyPr>
          <a:lstStyle/>
          <a:p>
            <a:pPr algn="just"/>
            <a:r>
              <a:rPr lang="vi-VN" b="1" dirty="0">
                <a:latin typeface="Times New Roman" pitchFamily="18" charset="0"/>
                <a:cs typeface="Times New Roman" pitchFamily="18" charset="0"/>
              </a:rPr>
              <a:t>Tác dụng làm quay của lực lên một vật quanh một trục hay một điểm cố định được đặc trưng bằng mômen lực.</a:t>
            </a:r>
            <a:endParaRPr lang="en-US" b="1" dirty="0">
              <a:latin typeface="Times New Roman" pitchFamily="18" charset="0"/>
              <a:cs typeface="Times New Roman" pitchFamily="18" charset="0"/>
            </a:endParaRPr>
          </a:p>
          <a:p>
            <a:pPr algn="just"/>
            <a:r>
              <a:rPr lang="vi-VN" b="1" dirty="0">
                <a:latin typeface="Times New Roman" pitchFamily="18" charset="0"/>
                <a:cs typeface="Times New Roman" pitchFamily="18" charset="0"/>
              </a:rPr>
              <a:t>Mômen lực có liên hệ với độ lớn của lực và khoảng cách từ trục quay đến giá của lực.</a:t>
            </a:r>
            <a:endParaRPr lang="en-US" b="1" dirty="0">
              <a:latin typeface="Times New Roman" pitchFamily="18" charset="0"/>
              <a:cs typeface="Times New Roman" pitchFamily="18" charset="0"/>
            </a:endParaRPr>
          </a:p>
        </p:txBody>
      </p:sp>
      <p:sp>
        <p:nvSpPr>
          <p:cNvPr id="40" name="TextBox 39"/>
          <p:cNvSpPr txBox="1"/>
          <p:nvPr/>
        </p:nvSpPr>
        <p:spPr>
          <a:xfrm>
            <a:off x="-27742" y="3916924"/>
            <a:ext cx="1533433" cy="369332"/>
          </a:xfrm>
          <a:prstGeom prst="rect">
            <a:avLst/>
          </a:prstGeom>
          <a:noFill/>
        </p:spPr>
        <p:txBody>
          <a:bodyPr wrap="none" rtlCol="0">
            <a:spAutoFit/>
          </a:bodyPr>
          <a:lstStyle/>
          <a:p>
            <a:r>
              <a:rPr lang="en-US" b="1" dirty="0" smtClean="0">
                <a:solidFill>
                  <a:schemeClr val="tx2"/>
                </a:solidFill>
                <a:latin typeface="Times New Roman" pitchFamily="18" charset="0"/>
                <a:cs typeface="Times New Roman" pitchFamily="18" charset="0"/>
              </a:rPr>
              <a:t>III. Vận dụng</a:t>
            </a:r>
            <a:endParaRPr lang="en-US" dirty="0">
              <a:solidFill>
                <a:schemeClr val="tx2"/>
              </a:solidFill>
              <a:latin typeface="Times New Roman" pitchFamily="18" charset="0"/>
              <a:cs typeface="Times New Roman" pitchFamily="18" charset="0"/>
            </a:endParaRPr>
          </a:p>
        </p:txBody>
      </p:sp>
      <p:pic>
        <p:nvPicPr>
          <p:cNvPr id="12" name="Picture 11"/>
          <p:cNvPicPr/>
          <p:nvPr/>
        </p:nvPicPr>
        <p:blipFill>
          <a:blip r:embed="rId2">
            <a:extLst>
              <a:ext uri="{28A0092B-C50C-407E-A947-70E740481C1C}">
                <a14:useLocalDpi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oel="http://schemas.microsoft.com/office/2019/extlst"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4714876" y="785794"/>
            <a:ext cx="4286248" cy="2928958"/>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TotalTime>
  <Words>798</Words>
  <PresentationFormat>On-screen Show (4:3)</PresentationFormat>
  <Paragraphs>144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KHOA HỌC TỰ NHIÊN 8 (Cánh diều)</vt:lpstr>
      <vt:lpstr>Slide 2</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2023-09-03T05:04:58Z</dcterms:created>
  <dcterms:modified xsi:type="dcterms:W3CDTF">2023-09-03T06:55:08Z</dcterms:modified>
</cp:coreProperties>
</file>