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257" r:id="rId3"/>
    <p:sldId id="258" r:id="rId4"/>
    <p:sldId id="265" r:id="rId5"/>
    <p:sldId id="260" r:id="rId6"/>
    <p:sldId id="264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E47B-44E1-4CD0-8DAA-D206DEDECEDA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131F2-D8E4-438B-B437-565E6D85D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9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 smtClean="0">
                <a:solidFill>
                  <a:prstClr val="black"/>
                </a:solidFill>
              </a:rPr>
              <a:pPr/>
              <a:t>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1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D81D-7D9F-44D6-A978-01A67BB375E2}" type="slidenum">
              <a:rPr lang="vi-VN">
                <a:solidFill>
                  <a:prstClr val="black"/>
                </a:solidFill>
              </a:rPr>
              <a:pPr/>
              <a:t>9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3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96F6-B364-4FF1-AD6C-1D1FCEF9E8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9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938A-0A93-4BA0-B7D1-7826C0C643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CD98-B0E0-4BF7-AB67-2C9E43E43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4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8600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A4EBCC5-32C1-491A-9345-6C051E35E5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5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96F6-B364-4FF1-AD6C-1D1FCEF9E8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8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F639-5AEB-4E4D-B149-D72FDB44C8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4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F3EB-9BCD-4B6E-A46F-CC8726C11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7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B698-5208-44EF-87F7-75FD445BA9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91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2AC0-DA0E-4652-AE38-2E3F1ABEA0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A18-9D9F-483B-8FF4-9F38A99B65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6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F639-5AEB-4E4D-B149-D72FDB44C8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9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E4E-6982-46EB-8D38-89B7BEFA4E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9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2E96-B79C-48D2-A779-7E7318350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97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938A-0A93-4BA0-B7D1-7826C0C643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17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CD98-B0E0-4BF7-AB67-2C9E43E43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82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8600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A4EBCC5-32C1-491A-9345-6C051E35E55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95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28600"/>
            <a:ext cx="10972801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075D3BF-6F3C-46B2-820E-78F90B670F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8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F3EB-9BCD-4B6E-A46F-CC8726C11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5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B698-5208-44EF-87F7-75FD445BA9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4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2AC0-DA0E-4652-AE38-2E3F1ABEA0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4A18-9D9F-483B-8FF4-9F38A99B65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0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8A96-24CF-4A2B-80A9-8A44BB6913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8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E4E-6982-46EB-8D38-89B7BEFA4E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0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2E96-B79C-48D2-A779-7E7318350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1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850"/>
            <a:fld id="{8B847C50-DEB7-407C-BD7B-DBF91D3E6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850"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8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3" y="6356355"/>
            <a:ext cx="2844800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850"/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8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1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850"/>
            <a:fld id="{8B847C50-DEB7-407C-BD7B-DBF91D3E6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850"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8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3" y="6356355"/>
            <a:ext cx="2844800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850"/>
            <a:fld id="{3D029D7C-6DFF-4048-936F-9650D8E642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8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sldNum="0" hdr="0" ftr="0"/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qkkich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1383154C-AF35-4050-A03F-49C71924E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08" y="1949665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35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 CHẤT VÀ CẤU TẠO HẠT NHÂN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8E70746-6623-430B-B333-FF09B2ED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809" y="4078216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B5F5396-7A4E-482A-898B-8733423E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8" y="714589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B1CCDAE-07B7-4A97-8244-BF13DCB68010}"/>
              </a:ext>
            </a:extLst>
          </p:cNvPr>
          <p:cNvSpPr/>
          <p:nvPr/>
        </p:nvSpPr>
        <p:spPr>
          <a:xfrm>
            <a:off x="4650483" y="5312414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442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8850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3276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702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2128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6553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0979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15404" algn="l" defTabSz="122885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4796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03F6-814D-4199-BCEA-616920F967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Sức mạnh và nhược điểm của vũ khí hạt nhân | VOV.VN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28850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0574"/>
            <a:ext cx="9210896" cy="577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8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306309" y="1476375"/>
            <a:ext cx="563729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01637" indent="-342900" defTabSz="1228850">
              <a:spcBef>
                <a:spcPct val="20000"/>
              </a:spcBef>
              <a:buClr>
                <a:srgbClr val="1F497D"/>
              </a:buClr>
              <a:buFontTx/>
              <a:buChar char="-"/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Z.e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1637" indent="-342900" defTabSz="1228850">
              <a:spcBef>
                <a:spcPct val="20000"/>
              </a:spcBef>
              <a:buClr>
                <a:srgbClr val="1F497D"/>
              </a:buClr>
              <a:buFontTx/>
              <a:buChar char="-"/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m) 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1965" y="982629"/>
            <a:ext cx="161133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4163" defTabSz="1228850"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Những điều cần biết về tính chất và cấu tạo của hạt nhân nguyên tử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2885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AutoShape 5" descr="Nguyên tử là gì? Nguyên tử có cấu tạo như thế nào"/>
          <p:cNvSpPr>
            <a:spLocks noChangeAspect="1" noChangeArrowheads="1"/>
          </p:cNvSpPr>
          <p:nvPr/>
        </p:nvSpPr>
        <p:spPr bwMode="auto">
          <a:xfrm>
            <a:off x="309563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28850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6193536" y="1143000"/>
            <a:ext cx="4008904" cy="40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0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46431" y="838200"/>
            <a:ext cx="639921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cấu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nuclôn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nuclôn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prôtôn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nơtrôn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Prôtôn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(p)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+e</a:t>
            </a:r>
          </a:p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Nơtrôn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(n)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8469" name="Group 53"/>
          <p:cNvGraphicFramePr>
            <a:graphicFrameLocks noGrp="1"/>
          </p:cNvGraphicFramePr>
          <p:nvPr>
            <p:ph sz="half" idx="2"/>
          </p:nvPr>
        </p:nvGraphicFramePr>
        <p:xfrm>
          <a:off x="6172200" y="814195"/>
          <a:ext cx="5486400" cy="2071725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Hạt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888" marR="1218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Điện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Khối lượng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prôtôn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888" marR="1218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+e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1,67262.10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- 27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kg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Nơtrôn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888" marR="1218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1,67493.10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- 27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91025" y="2971800"/>
            <a:ext cx="369517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8737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prôtôn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= Z </a:t>
            </a:r>
          </a:p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nơtrôn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= A-Z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625" y="405621"/>
            <a:ext cx="2779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31" y="4491831"/>
            <a:ext cx="243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SONY\Desktop\G7P4-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3310742"/>
            <a:ext cx="62072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3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2590801" y="1524000"/>
            <a:ext cx="291811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 : là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Z: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767379" y="1866428"/>
          <a:ext cx="1143000" cy="115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400" imgH="253800" progId="Equation.DSMT4">
                  <p:embed/>
                </p:oleObj>
              </mc:Choice>
              <mc:Fallback>
                <p:oleObj name="Equation" r:id="rId3" imgW="266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79" y="1866428"/>
                        <a:ext cx="1143000" cy="115339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3402" y="762003"/>
            <a:ext cx="275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0" indent="-449263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38" name="Picture 18" descr="C:\Users\SONY\Desktop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80" y="855530"/>
            <a:ext cx="4800601" cy="29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450493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8850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0" y="448962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28850"/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prôtôn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51277" y="4899025"/>
          <a:ext cx="7032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7" y="4899025"/>
                        <a:ext cx="703263" cy="742950"/>
                      </a:xfrm>
                      <a:prstGeom prst="rect">
                        <a:avLst/>
                      </a:prstGeom>
                      <a:solidFill>
                        <a:srgbClr val="22603B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10891" y="4957480"/>
          <a:ext cx="7032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41200" progId="Equation.DSMT4">
                  <p:embed/>
                </p:oleObj>
              </mc:Choice>
              <mc:Fallback>
                <p:oleObj name="Equation" r:id="rId8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891" y="4957480"/>
                        <a:ext cx="703263" cy="741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13451" y="4938713"/>
          <a:ext cx="6651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41200" progId="Equation.DSMT4">
                  <p:embed/>
                </p:oleObj>
              </mc:Choice>
              <mc:Fallback>
                <p:oleObj name="Equation" r:id="rId10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1" y="4938713"/>
                        <a:ext cx="665163" cy="741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64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9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9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9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9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47" name="Text Box 43"/>
          <p:cNvSpPr txBox="1">
            <a:spLocks noChangeArrowheads="1"/>
          </p:cNvSpPr>
          <p:nvPr/>
        </p:nvSpPr>
        <p:spPr bwMode="auto">
          <a:xfrm>
            <a:off x="415689" y="680872"/>
            <a:ext cx="1577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28850"/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0748" name="Text Box 44"/>
          <p:cNvSpPr txBox="1">
            <a:spLocks noChangeArrowheads="1"/>
          </p:cNvSpPr>
          <p:nvPr/>
        </p:nvSpPr>
        <p:spPr bwMode="auto">
          <a:xfrm>
            <a:off x="407884" y="1362166"/>
            <a:ext cx="88376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2885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prôtôn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nơtrôn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HTTH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hất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73" name="Picture 29" descr="Isotopes of hydroge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048003"/>
            <a:ext cx="5619751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ONY\Desktop\wKmz0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3078271"/>
            <a:ext cx="4336417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8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47" grpId="0"/>
      <p:bldP spid="2007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91" name="Text Box 23"/>
          <p:cNvSpPr txBox="1">
            <a:spLocks noChangeArrowheads="1"/>
          </p:cNvSpPr>
          <p:nvPr/>
        </p:nvSpPr>
        <p:spPr bwMode="auto">
          <a:xfrm>
            <a:off x="294438" y="825532"/>
            <a:ext cx="3983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28850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1998" name="Text Box 30"/>
          <p:cNvSpPr txBox="1">
            <a:spLocks noChangeArrowheads="1"/>
          </p:cNvSpPr>
          <p:nvPr/>
        </p:nvSpPr>
        <p:spPr bwMode="auto">
          <a:xfrm>
            <a:off x="543189" y="3047999"/>
            <a:ext cx="357161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2885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2885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  1,00728 u ; </a:t>
            </a:r>
          </a:p>
          <a:p>
            <a:pPr defTabSz="122885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= 1,00866u; </a:t>
            </a:r>
          </a:p>
          <a:p>
            <a:pPr defTabSz="1228850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= 0,0005486u ;  </a:t>
            </a:r>
          </a:p>
          <a:p>
            <a:pPr defTabSz="122885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=4,00150u</a:t>
            </a:r>
          </a:p>
        </p:txBody>
      </p:sp>
      <p:sp>
        <p:nvSpPr>
          <p:cNvPr id="2" name="AutoShape 12" descr="nguyen-tu-khoi-la-gi Nguyên tố hóa học là gì? Nguyên tử khối là gì? Khái niệm đơn vị cacbon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28850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2" y="2091728"/>
            <a:ext cx="3981823" cy="326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467601" y="1600200"/>
            <a:ext cx="4113372" cy="419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15" descr="Tính chất và cấu tạo của hạt nhân - Lý thuyết Vật Lý 12 đầy đủ"/>
          <p:cNvSpPr>
            <a:spLocks noChangeAspect="1" noChangeArrowheads="1"/>
          </p:cNvSpPr>
          <p:nvPr/>
        </p:nvSpPr>
        <p:spPr bwMode="auto">
          <a:xfrm>
            <a:off x="309563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28850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" y="1791692"/>
            <a:ext cx="6929437" cy="72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8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91" grpId="0"/>
      <p:bldP spid="2119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442689" y="3564977"/>
            <a:ext cx="5611919" cy="221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5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en-US" sz="25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 = mc</a:t>
            </a:r>
            <a:r>
              <a:rPr lang="en-US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 – E</a:t>
            </a:r>
            <a:r>
              <a:rPr lang="en-US" sz="25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= (m – m</a:t>
            </a:r>
            <a:r>
              <a:rPr lang="en-US" sz="25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)c</a:t>
            </a:r>
            <a:r>
              <a:rPr lang="en-US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306311" y="304800"/>
            <a:ext cx="731329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28850"/>
            <a:r>
              <a:rPr lang="en-US" sz="25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6. </a:t>
            </a:r>
            <a:r>
              <a:rPr lang="en-US" sz="25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Khối</a:t>
            </a:r>
            <a:r>
              <a:rPr lang="en-US" sz="25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lượng</a:t>
            </a:r>
            <a:r>
              <a:rPr lang="en-US" sz="25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5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năng</a:t>
            </a:r>
            <a:r>
              <a:rPr lang="en-US" sz="25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lượng</a:t>
            </a:r>
            <a:endParaRPr lang="en-US" sz="25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8132" name="Text Box 20"/>
          <p:cNvSpPr txBox="1">
            <a:spLocks noChangeArrowheads="1"/>
          </p:cNvSpPr>
          <p:nvPr/>
        </p:nvSpPr>
        <p:spPr bwMode="auto">
          <a:xfrm>
            <a:off x="287477" y="737626"/>
            <a:ext cx="919331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28850"/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Hệ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thức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Anh-xtanh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giữa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năng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lượng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khối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lượng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1647702" y="1293303"/>
            <a:ext cx="1316386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228850"/>
            <a:r>
              <a:rPr lang="en-US" sz="2400" dirty="0">
                <a:solidFill>
                  <a:srgbClr val="FFFF00"/>
                </a:solidFill>
                <a:sym typeface="Symbol" pitchFamily="18" charset="2"/>
              </a:rPr>
              <a:t>   </a:t>
            </a:r>
            <a:r>
              <a:rPr lang="en-US" sz="2400" b="1" dirty="0">
                <a:solidFill>
                  <a:srgbClr val="FFFF00"/>
                </a:solidFill>
                <a:sym typeface="Symbol" pitchFamily="18" charset="2"/>
              </a:rPr>
              <a:t>E = mc</a:t>
            </a:r>
            <a:r>
              <a:rPr lang="en-US" sz="2400" b="1" baseline="30000" dirty="0">
                <a:solidFill>
                  <a:srgbClr val="FFFF00"/>
                </a:solidFill>
                <a:sym typeface="Symbol" pitchFamily="18" charset="2"/>
              </a:rPr>
              <a:t>2</a:t>
            </a:r>
            <a:endParaRPr lang="en-US" sz="2400" b="1" dirty="0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218135" name="Text Box 23"/>
          <p:cNvSpPr txBox="1">
            <a:spLocks noChangeArrowheads="1"/>
          </p:cNvSpPr>
          <p:nvPr/>
        </p:nvSpPr>
        <p:spPr bwMode="auto">
          <a:xfrm>
            <a:off x="753893" y="1754967"/>
            <a:ext cx="442039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28850"/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1u =  931,5MeV/c</a:t>
            </a:r>
            <a:r>
              <a:rPr lang="en-US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  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28850"/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MeV/c</a:t>
            </a:r>
            <a:r>
              <a:rPr lang="en-US" sz="25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28850"/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1590" y="286003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28850"/>
            <a:endParaRPr lang="vi-VN" sz="2400">
              <a:solidFill>
                <a:prstClr val="black"/>
              </a:solidFill>
            </a:endParaRPr>
          </a:p>
        </p:txBody>
      </p:sp>
      <p:graphicFrame>
        <p:nvGraphicFramePr>
          <p:cNvPr id="21813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381637"/>
              </p:ext>
            </p:extLst>
          </p:nvPr>
        </p:nvGraphicFramePr>
        <p:xfrm>
          <a:off x="4496981" y="2690875"/>
          <a:ext cx="1572120" cy="104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672808" progId="Equation.3">
                  <p:embed/>
                </p:oleObj>
              </mc:Choice>
              <mc:Fallback>
                <p:oleObj name="Equation" r:id="rId3" imgW="761669" imgH="6728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981" y="2690875"/>
                        <a:ext cx="1572120" cy="1046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142" name="Rectangle 30"/>
          <p:cNvSpPr>
            <a:spLocks noChangeArrowheads="1"/>
          </p:cNvSpPr>
          <p:nvPr/>
        </p:nvSpPr>
        <p:spPr bwMode="auto">
          <a:xfrm>
            <a:off x="1590" y="285527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122885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03942" y="2630875"/>
            <a:ext cx="428452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28850"/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Tính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tương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đối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về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khối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lượng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33113" y="2666933"/>
            <a:ext cx="525142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5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1228850">
              <a:spcBef>
                <a:spcPct val="20000"/>
              </a:spcBef>
              <a:buClr>
                <a:srgbClr val="1F497D"/>
              </a:buClr>
            </a:pP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1228850">
              <a:spcBef>
                <a:spcPct val="20000"/>
              </a:spcBef>
              <a:buClr>
                <a:srgbClr val="1F497D"/>
              </a:buClr>
            </a:pPr>
            <a:endParaRPr lang="en-US" sz="2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7441819" y="737626"/>
            <a:ext cx="46280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2885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2885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  1,00728 u  =938MeV/c</a:t>
            </a:r>
            <a:r>
              <a:rPr lang="en-US" sz="24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defTabSz="122885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= 1,00866u; =939MeV/c</a:t>
            </a:r>
            <a:r>
              <a:rPr lang="en-US" sz="24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defTabSz="1228850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= 0,0005486u =0,51MeV/c</a:t>
            </a:r>
            <a:r>
              <a:rPr lang="en-US" sz="2400" baseline="30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defTabSz="1228850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  <p:bldP spid="218132" grpId="0"/>
      <p:bldP spid="218133" grpId="0" animBg="1"/>
      <p:bldP spid="218135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2297" y="716504"/>
            <a:ext cx="55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28850"/>
            <a:r>
              <a:rPr lang="en-US" sz="5400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97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6|4.9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|3.6|5|3|4.3|25.3|3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|3.8|1.9|1.7|1.7|1.4|40.1|13.5|1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5.1|6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3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28.3|13.8|19.7|19.8|7.3|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414</Words>
  <PresentationFormat>Màn hình rộng</PresentationFormat>
  <Paragraphs>66</Paragraphs>
  <Slides>9</Slides>
  <Notes>3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1_Office Theme</vt:lpstr>
      <vt:lpstr>2_Office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2021-05-20T09:22:59Z</dcterms:created>
  <dcterms:modified xsi:type="dcterms:W3CDTF">2021-09-15T04:53:32Z</dcterms:modified>
</cp:coreProperties>
</file>