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8" r:id="rId2"/>
    <p:sldId id="258" r:id="rId3"/>
    <p:sldId id="410" r:id="rId4"/>
    <p:sldId id="409" r:id="rId5"/>
    <p:sldId id="411" r:id="rId6"/>
    <p:sldId id="416" r:id="rId7"/>
    <p:sldId id="417" r:id="rId8"/>
    <p:sldId id="413" r:id="rId9"/>
    <p:sldId id="415" r:id="rId10"/>
    <p:sldId id="412" r:id="rId11"/>
    <p:sldId id="310" r:id="rId12"/>
    <p:sldId id="311" r:id="rId13"/>
    <p:sldId id="273" r:id="rId14"/>
    <p:sldId id="276" r:id="rId15"/>
    <p:sldId id="414" r:id="rId16"/>
    <p:sldId id="297" r:id="rId17"/>
    <p:sldId id="418" r:id="rId18"/>
    <p:sldId id="292" r:id="rId19"/>
    <p:sldId id="293" r:id="rId20"/>
    <p:sldId id="419" r:id="rId21"/>
    <p:sldId id="287" r:id="rId22"/>
    <p:sldId id="288" r:id="rId23"/>
    <p:sldId id="290" r:id="rId24"/>
    <p:sldId id="280" r:id="rId25"/>
    <p:sldId id="302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90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E83A-A042-4ACC-9791-5DC258DBB79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BF098-D5EB-4B38-A8D8-51EEC78E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57B1E9C-2A26-4653-BFE8-DD65580BE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FD574-8950-44C5-9F6F-659DF894AC4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xmlns="" id="{0A279C21-1620-4D16-9CA8-C8E6AF70C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xmlns="" id="{5C481BCC-D301-4593-9FD4-AF5637A95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2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32823B8-F626-4EED-8323-98A5971BF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1ACDA-7D62-4B07-BF4D-D51E22AD0AE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xmlns="" id="{D671B654-B7D2-48A6-89C8-FD0994549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xmlns="" id="{6A2C8DD9-0408-479C-9AF8-FC908CAB6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6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F098-D5EB-4B38-A8D8-51EEC78E48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0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5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2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85E3-8B32-479D-9F8B-9D5CA550AB2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6CF2-DF31-402A-8142-E910039A7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king%20standing%20waves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B&#224;i%20gi&#7843;ng%20s&#243;ng%20d&#432;ng-%20Tuy&#7871;t%20Lan\Waimea%20River%20Standing%20Wave%20Surf%20Session.mp4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74" y="4543269"/>
            <a:ext cx="8915400" cy="1367089"/>
          </a:xfrm>
        </p:spPr>
        <p:txBody>
          <a:bodyPr/>
          <a:lstStyle/>
          <a:p>
            <a:r>
              <a:rPr lang="en-US" dirty="0"/>
              <a:t>https://www.youtube.com/watch?v=mMjYmrmhZa8</a:t>
            </a:r>
          </a:p>
        </p:txBody>
      </p:sp>
      <p:pic>
        <p:nvPicPr>
          <p:cNvPr id="3993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610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2467" y="0"/>
            <a:ext cx="8915400" cy="6857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vi-VN" i="1" dirty="0" smtClean="0"/>
              <a:t>Theo </a:t>
            </a:r>
            <a:r>
              <a:rPr lang="vi-VN" i="1" dirty="0"/>
              <a:t>như quan sát, ta thấy: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+ </a:t>
            </a:r>
            <a:r>
              <a:rPr lang="en-US" i="1" dirty="0" err="1"/>
              <a:t>Chiều</a:t>
            </a:r>
            <a:r>
              <a:rPr lang="en-US" i="1" dirty="0"/>
              <a:t> </a:t>
            </a:r>
            <a:r>
              <a:rPr lang="en-US" i="1" dirty="0" err="1"/>
              <a:t>dài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ống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đàn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+ </a:t>
            </a:r>
            <a:r>
              <a:rPr lang="en-US" i="1" dirty="0" err="1"/>
              <a:t>Vật</a:t>
            </a:r>
            <a:r>
              <a:rPr lang="en-US" i="1" dirty="0"/>
              <a:t> </a:t>
            </a:r>
            <a:r>
              <a:rPr lang="en-US" i="1" dirty="0" err="1"/>
              <a:t>chất</a:t>
            </a:r>
            <a:r>
              <a:rPr lang="en-US" i="1" dirty="0"/>
              <a:t> </a:t>
            </a:r>
            <a:r>
              <a:rPr lang="en-US" i="1" dirty="0" err="1"/>
              <a:t>dao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cột</a:t>
            </a:r>
            <a:r>
              <a:rPr lang="en-US" i="1" dirty="0"/>
              <a:t> </a:t>
            </a:r>
            <a:r>
              <a:rPr lang="en-US" i="1" dirty="0" err="1"/>
              <a:t>khí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ống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+</a:t>
            </a:r>
            <a:r>
              <a:rPr lang="en-US" i="1" dirty="0"/>
              <a:t> </a:t>
            </a:r>
            <a:r>
              <a:rPr lang="en-US" i="1" dirty="0" err="1"/>
              <a:t>Âm</a:t>
            </a:r>
            <a:r>
              <a:rPr lang="en-US" i="1" dirty="0"/>
              <a:t> </a:t>
            </a:r>
            <a:r>
              <a:rPr lang="en-US" i="1" dirty="0" err="1"/>
              <a:t>phát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trầm</a:t>
            </a:r>
            <a:r>
              <a:rPr lang="en-US" i="1" dirty="0"/>
              <a:t> hay </a:t>
            </a:r>
            <a:r>
              <a:rPr lang="en-US" i="1" dirty="0" err="1"/>
              <a:t>bổng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do </a:t>
            </a:r>
            <a:r>
              <a:rPr lang="en-US" i="1" dirty="0" err="1"/>
              <a:t>tần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b="1" dirty="0"/>
              <a:t>II. </a:t>
            </a:r>
            <a:r>
              <a:rPr lang="en-US" b="1" dirty="0" err="1"/>
              <a:t>Giải</a:t>
            </a:r>
            <a:r>
              <a:rPr lang="en-US" b="1" dirty="0"/>
              <a:t> </a:t>
            </a:r>
            <a:r>
              <a:rPr lang="en-US" b="1" dirty="0" err="1"/>
              <a:t>thích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tạo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sóng</a:t>
            </a:r>
            <a:r>
              <a:rPr lang="en-US" b="1" dirty="0"/>
              <a:t> </a:t>
            </a:r>
            <a:r>
              <a:rPr lang="en-US" b="1" dirty="0" err="1"/>
              <a:t>dừng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sóng</a:t>
            </a:r>
            <a:r>
              <a:rPr lang="en-US" b="1" dirty="0"/>
              <a:t> </a:t>
            </a:r>
            <a:r>
              <a:rPr lang="en-US" b="1" dirty="0" err="1"/>
              <a:t>dừng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thoa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bụng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SÓNG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1600199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248806" y="2529203"/>
                <a:ext cx="3444240" cy="359696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-"/>
                </a:pPr>
                <a:r>
                  <a:rPr lang="en-US" sz="2500" dirty="0" smtClean="0"/>
                  <a:t>Hai </a:t>
                </a:r>
                <a:r>
                  <a:rPr lang="en-US" sz="2500" dirty="0" err="1"/>
                  <a:t>nút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sóng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hoặc</a:t>
                </a:r>
                <a:r>
                  <a:rPr lang="en-US" sz="2500" dirty="0"/>
                  <a:t> </a:t>
                </a:r>
                <a:r>
                  <a:rPr lang="en-US" sz="2500" dirty="0" err="1"/>
                  <a:t>hai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bụng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sóng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gần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nhau</a:t>
                </a:r>
                <a:r>
                  <a:rPr lang="en-US" sz="2500" dirty="0"/>
                  <a:t> </a:t>
                </a:r>
                <a:r>
                  <a:rPr lang="en-US" sz="2500" dirty="0" err="1"/>
                  <a:t>nhất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cách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nhau</a:t>
                </a:r>
                <a:r>
                  <a:rPr lang="en-US" sz="2500" dirty="0"/>
                  <a:t> </a:t>
                </a:r>
                <a:r>
                  <a:rPr lang="en-US" sz="2500" dirty="0" err="1" smtClean="0"/>
                  <a:t>khoảng</a:t>
                </a:r>
                <a:r>
                  <a:rPr lang="en-US" sz="25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en-US" sz="2500" dirty="0"/>
                          <m:t> 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500" dirty="0" smtClean="0"/>
              </a:p>
              <a:p>
                <a:pPr>
                  <a:buFontTx/>
                  <a:buChar char="-"/>
                </a:pPr>
                <a:r>
                  <a:rPr lang="en-US" sz="2500" dirty="0" smtClean="0"/>
                  <a:t>Một </a:t>
                </a:r>
                <a:r>
                  <a:rPr lang="en-US" sz="2500" dirty="0" err="1"/>
                  <a:t>nút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và</a:t>
                </a:r>
                <a:r>
                  <a:rPr lang="en-US" sz="2500" dirty="0"/>
                  <a:t> 1 </a:t>
                </a:r>
                <a:r>
                  <a:rPr lang="en-US" sz="2500" dirty="0" err="1"/>
                  <a:t>bụng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liền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kề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cách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nhau</a:t>
                </a:r>
                <a:r>
                  <a:rPr lang="en-US" sz="2500" dirty="0"/>
                  <a:t> </a:t>
                </a:r>
                <a:r>
                  <a:rPr lang="en-US" sz="2500" dirty="0" err="1"/>
                  <a:t>khoảng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en-US" sz="2500" dirty="0"/>
                          <m:t> 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 smtClean="0"/>
                  <a:t> </a:t>
                </a:r>
                <a:endParaRPr lang="en-US" sz="2500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806" y="2529203"/>
                <a:ext cx="3444240" cy="3596960"/>
              </a:xfrm>
              <a:prstGeom prst="rect">
                <a:avLst/>
              </a:prstGeom>
              <a:blipFill rotWithShape="0">
                <a:blip r:embed="rId2"/>
                <a:stretch>
                  <a:fillRect l="-3009" t="-1695" r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6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AN XA SONG (1)">
            <a:hlinkClick r:id="" action="ppaction://media"/>
            <a:extLst>
              <a:ext uri="{FF2B5EF4-FFF2-40B4-BE49-F238E27FC236}">
                <a16:creationId xmlns:a16="http://schemas.microsoft.com/office/drawing/2014/main" xmlns="" id="{BEE4B2DF-4C16-4DCA-BEF3-46B21F13DC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9115"/>
            <a:ext cx="92964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an xa song dung codinh tudo">
            <a:hlinkClick r:id="" action="ppaction://media"/>
            <a:extLst>
              <a:ext uri="{FF2B5EF4-FFF2-40B4-BE49-F238E27FC236}">
                <a16:creationId xmlns:a16="http://schemas.microsoft.com/office/drawing/2014/main" xmlns="" id="{3C0E2BB9-17C7-4FCE-8042-FE3B331020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006" y="32735"/>
            <a:ext cx="8001000" cy="114300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1.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Sóng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dừng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sợi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hai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đâu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cố</a:t>
            </a:r>
            <a:r>
              <a:rPr lang="en-US" sz="31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1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định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662"/>
            <a:ext cx="6781800" cy="241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18766"/>
            <a:ext cx="2971800" cy="15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186080"/>
            <a:ext cx="8227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k = 1,2,3,…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múi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sóng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1000" y="5743327"/>
            <a:ext cx="5868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: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bó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múi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) =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bụng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= 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	 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nút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= k + 1</a:t>
            </a:r>
          </a:p>
        </p:txBody>
      </p:sp>
      <p:pic>
        <p:nvPicPr>
          <p:cNvPr id="12295" name="Picture 7" descr="Standing Wave Fixed En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1841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4947"/>
            <a:ext cx="7772400" cy="1143000"/>
          </a:xfrm>
        </p:spPr>
        <p:txBody>
          <a:bodyPr>
            <a:normAutofit fontScale="90000"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2.Sóng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dừng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sợi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b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đầu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cố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định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đầu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tự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 do</a:t>
            </a:r>
            <a:b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72" y="430242"/>
            <a:ext cx="162242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0" y="2108200"/>
            <a:ext cx="3114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1" y="3644900"/>
            <a:ext cx="3114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2" y="5218676"/>
            <a:ext cx="3114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2865"/>
            <a:ext cx="244651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83" y="263647"/>
            <a:ext cx="738187" cy="585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7" y="1320900"/>
            <a:ext cx="2361905" cy="1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12"/>
          <p:cNvSpPr txBox="1">
            <a:spLocks noChangeArrowheads="1"/>
          </p:cNvSpPr>
          <p:nvPr/>
        </p:nvSpPr>
        <p:spPr bwMode="auto">
          <a:xfrm>
            <a:off x="990600" y="3573923"/>
            <a:ext cx="3619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bụng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=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nút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= k +1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1846590"/>
            <a:ext cx="2475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5B5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0, 1, 2, 3 </a:t>
            </a:r>
            <a:r>
              <a:rPr lang="en-US" sz="2800" b="1" dirty="0">
                <a:solidFill>
                  <a:srgbClr val="5B5249"/>
                </a:solidFill>
                <a:latin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4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PHIẾU HỌC TẬP SỐ 3</a:t>
            </a:r>
            <a:endParaRPr lang="en-US" dirty="0"/>
          </a:p>
          <a:p>
            <a:pPr lvl="0"/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13.3,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,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?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bụng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,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?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bụng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?</a:t>
            </a:r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SÓNG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1600199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78" y="1600198"/>
            <a:ext cx="3296110" cy="39624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24933" y="1600199"/>
                <a:ext cx="4436533" cy="4525963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2 </a:t>
                </a:r>
                <a:r>
                  <a:rPr lang="en-US" dirty="0" err="1" smtClean="0"/>
                  <a:t>đầu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định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K: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bụng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sóng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Nút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sóng</a:t>
                </a:r>
                <a:r>
                  <a:rPr lang="en-US" dirty="0" smtClean="0"/>
                  <a:t>=k+1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3" y="1600199"/>
                <a:ext cx="4436533" cy="4525963"/>
              </a:xfrm>
              <a:prstGeom prst="rect">
                <a:avLst/>
              </a:prstGeom>
              <a:blipFill rotWithShape="0">
                <a:blip r:embed="rId3"/>
                <a:stretch>
                  <a:fillRect l="-3434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5129511" y="1617130"/>
                <a:ext cx="4014489" cy="4525963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1 </a:t>
                </a:r>
                <a:r>
                  <a:rPr lang="en-US" dirty="0" err="1" smtClean="0"/>
                  <a:t>đầu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cố</a:t>
                </a:r>
                <a:r>
                  <a:rPr lang="en-US" dirty="0" smtClean="0"/>
                  <a:t> định+1 </a:t>
                </a:r>
                <a:r>
                  <a:rPr lang="en-US" dirty="0" err="1" smtClean="0"/>
                  <a:t>đầu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tự</a:t>
                </a:r>
                <a:r>
                  <a:rPr lang="en-US" dirty="0" smtClean="0"/>
                  <a:t> do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K: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bó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nguyên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nút</a:t>
                </a:r>
                <a:r>
                  <a:rPr lang="en-US" dirty="0" smtClean="0"/>
                  <a:t>-=</a:t>
                </a:r>
                <a:r>
                  <a:rPr lang="en-US" dirty="0" err="1" smtClean="0"/>
                  <a:t>bụng</a:t>
                </a:r>
                <a:r>
                  <a:rPr lang="en-US" dirty="0" smtClean="0"/>
                  <a:t>=k+1</a:t>
                </a:r>
                <a:endParaRPr lang="en-US" dirty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11" y="1617130"/>
                <a:ext cx="4014489" cy="4525963"/>
              </a:xfrm>
              <a:prstGeom prst="rect">
                <a:avLst/>
              </a:prstGeom>
              <a:blipFill rotWithShape="0">
                <a:blip r:embed="rId4"/>
                <a:stretch>
                  <a:fillRect l="-3794" t="-1750" r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5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build="p" animBg="1"/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915400" cy="1447800"/>
          </a:xfrm>
        </p:spPr>
        <p:txBody>
          <a:bodyPr>
            <a:noAutofit/>
          </a:bodyPr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toán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sợi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1,2 m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hệ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sóng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dừng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Kể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bốn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nút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Biết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tốc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sóng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dây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v = 80m/s.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chu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kỳ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dao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sóng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?</a:t>
            </a:r>
            <a:b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en-US" sz="2800" dirty="0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80632" y="266700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80632" y="3833430"/>
            <a:ext cx="2408606" cy="2672143"/>
            <a:chOff x="-240" y="2120"/>
            <a:chExt cx="1536" cy="1960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-240" y="2120"/>
              <a:ext cx="153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i="1" kern="0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 = 1,2 m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k = 3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v = 80 m/s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 f = ?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</a:rPr>
                <a:t>T = ?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277" y="2145"/>
              <a:ext cx="19" cy="1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00400" y="3405485"/>
            <a:ext cx="4179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dây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623150"/>
              </p:ext>
            </p:extLst>
          </p:nvPr>
        </p:nvGraphicFramePr>
        <p:xfrm>
          <a:off x="2819400" y="3851910"/>
          <a:ext cx="50292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Equation" r:id="rId3" imgW="1536033" imgH="393529" progId="Equation.DSMT4">
                  <p:embed/>
                </p:oleObj>
              </mc:Choice>
              <mc:Fallback>
                <p:oleObj name="Equation" r:id="rId3" imgW="153603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51910"/>
                        <a:ext cx="50292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56022"/>
              </p:ext>
            </p:extLst>
          </p:nvPr>
        </p:nvGraphicFramePr>
        <p:xfrm>
          <a:off x="2789238" y="4691243"/>
          <a:ext cx="55070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Equation" r:id="rId5" imgW="1562040" imgH="419040" progId="Equation.DSMT4">
                  <p:embed/>
                </p:oleObj>
              </mc:Choice>
              <mc:Fallback>
                <p:oleObj name="Equation" r:id="rId5" imgW="1562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4691243"/>
                        <a:ext cx="55070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767480"/>
              </p:ext>
            </p:extLst>
          </p:nvPr>
        </p:nvGraphicFramePr>
        <p:xfrm>
          <a:off x="3156846" y="5746115"/>
          <a:ext cx="4038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quation" r:id="rId7" imgW="1307880" imgH="419040" progId="Equation.DSMT4">
                  <p:embed/>
                </p:oleObj>
              </mc:Choice>
              <mc:Fallback>
                <p:oleObj name="Equation" r:id="rId7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846" y="5746115"/>
                        <a:ext cx="4038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6613" y="29261"/>
            <a:ext cx="755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1318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PHIẾU HỌC TẬP SỐ 4</a:t>
            </a:r>
            <a:endParaRPr lang="en-US" dirty="0"/>
          </a:p>
          <a:p>
            <a:pPr lvl="0"/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?</a:t>
            </a:r>
          </a:p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?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bụng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SÓNG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0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file"/>
          </p:cNvPr>
          <p:cNvSpPr/>
          <p:nvPr/>
        </p:nvSpPr>
        <p:spPr>
          <a:xfrm>
            <a:off x="8446008" y="6449429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5" action="ppaction://program" highlightClick="1"/>
          </p:cNvPr>
          <p:cNvSpPr/>
          <p:nvPr/>
        </p:nvSpPr>
        <p:spPr>
          <a:xfrm>
            <a:off x="7706591" y="6691744"/>
            <a:ext cx="381000" cy="1662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859705" y="152400"/>
            <a:ext cx="7546978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SÓNG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4" name="Picture 6" descr="https://upload.wikimedia.org/wikipedia/commons/7/7d/Standing_wave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19" y="1185672"/>
            <a:ext cx="714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Standing Wave Fixed En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6545"/>
            <a:ext cx="2952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Standing Wave Free End Point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36" y="3255818"/>
            <a:ext cx="2667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4343400" cy="5287963"/>
              </a:xfr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txBody>
              <a:bodyPr>
                <a:normAutofit fontScale="85000" lnSpcReduction="20000"/>
              </a:bodyPr>
              <a:lstStyle/>
              <a:p>
                <a:r>
                  <a:rPr lang="vi-VN" b="1" dirty="0" smtClean="0"/>
                  <a:t>1. </a:t>
                </a:r>
                <a:r>
                  <a:rPr lang="en-US" b="1" dirty="0" err="1"/>
                  <a:t>Sóng</a:t>
                </a:r>
                <a:r>
                  <a:rPr lang="en-US" b="1" dirty="0"/>
                  <a:t> </a:t>
                </a:r>
                <a:r>
                  <a:rPr lang="en-US" b="1" dirty="0" err="1"/>
                  <a:t>dừng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nhạc</a:t>
                </a:r>
                <a:r>
                  <a:rPr lang="en-US" b="1" dirty="0"/>
                  <a:t> </a:t>
                </a:r>
                <a:r>
                  <a:rPr lang="en-US" b="1" dirty="0" err="1"/>
                  <a:t>cụ</a:t>
                </a:r>
                <a:r>
                  <a:rPr lang="en-US" b="1" dirty="0"/>
                  <a:t> </a:t>
                </a:r>
                <a:r>
                  <a:rPr lang="en-US" b="1" dirty="0" err="1"/>
                  <a:t>dây</a:t>
                </a:r>
                <a:r>
                  <a:rPr lang="en-US" b="1" dirty="0"/>
                  <a:t> </a:t>
                </a:r>
                <a:endParaRPr lang="en-US" dirty="0"/>
              </a:p>
              <a:p>
                <a:r>
                  <a:rPr lang="en-US" dirty="0"/>
                  <a:t>-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gảy</a:t>
                </a:r>
                <a:r>
                  <a:rPr lang="en-US" dirty="0"/>
                  <a:t> </a:t>
                </a:r>
                <a:r>
                  <a:rPr lang="en-US" dirty="0" err="1"/>
                  <a:t>đàn</a:t>
                </a:r>
                <a:r>
                  <a:rPr lang="en-US" dirty="0"/>
                  <a:t>,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sóng</a:t>
                </a:r>
                <a:r>
                  <a:rPr lang="en-US" dirty="0"/>
                  <a:t> </a:t>
                </a:r>
                <a:r>
                  <a:rPr lang="en-US" dirty="0" err="1"/>
                  <a:t>dừng</a:t>
                </a:r>
                <a:r>
                  <a:rPr lang="en-US" dirty="0"/>
                  <a:t>. Do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2 </a:t>
                </a:r>
                <a:r>
                  <a:rPr lang="en-US" dirty="0" err="1"/>
                  <a:t>nút</a:t>
                </a:r>
                <a:r>
                  <a:rPr lang="en-US" dirty="0" smtClean="0"/>
                  <a:t>.</a:t>
                </a:r>
                <a:r>
                  <a:rPr lang="en-US" b="1" dirty="0"/>
                  <a:t> </a:t>
                </a:r>
                <a:endParaRPr lang="en-US" b="1" dirty="0" smtClean="0"/>
              </a:p>
              <a:p>
                <a:r>
                  <a:rPr lang="en-US" b="1" dirty="0" smtClean="0"/>
                  <a:t>-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đàn</a:t>
                </a:r>
                <a:r>
                  <a:rPr lang="en-US" dirty="0"/>
                  <a:t>, </a:t>
                </a:r>
                <a:r>
                  <a:rPr lang="en-US" dirty="0" err="1"/>
                  <a:t>tay</a:t>
                </a:r>
                <a:r>
                  <a:rPr lang="en-US" dirty="0"/>
                  <a:t> </a:t>
                </a:r>
                <a:r>
                  <a:rPr lang="en-US" dirty="0" err="1"/>
                  <a:t>nhấn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, </a:t>
                </a:r>
                <a:r>
                  <a:rPr lang="en-US" dirty="0" err="1"/>
                  <a:t>tần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đổi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trầm</a:t>
                </a:r>
                <a:r>
                  <a:rPr lang="en-US" dirty="0"/>
                  <a:t> </a:t>
                </a:r>
                <a:r>
                  <a:rPr lang="en-US" dirty="0" err="1"/>
                  <a:t>bổng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-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đàn</a:t>
                </a:r>
                <a:r>
                  <a:rPr lang="en-US" dirty="0"/>
                  <a:t> </a:t>
                </a:r>
                <a:r>
                  <a:rPr lang="en-US" dirty="0" err="1"/>
                  <a:t>đóng</a:t>
                </a:r>
                <a:r>
                  <a:rPr lang="en-US" dirty="0"/>
                  <a:t> </a:t>
                </a:r>
                <a:r>
                  <a:rPr lang="en-US" dirty="0" err="1"/>
                  <a:t>vai</a:t>
                </a:r>
                <a:r>
                  <a:rPr lang="en-US" dirty="0"/>
                  <a:t> </a:t>
                </a:r>
                <a:r>
                  <a:rPr lang="en-US" dirty="0" err="1"/>
                  <a:t>trò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cộng</a:t>
                </a:r>
                <a:r>
                  <a:rPr lang="en-US" dirty="0"/>
                  <a:t> </a:t>
                </a:r>
                <a:r>
                  <a:rPr lang="en-US" dirty="0" err="1"/>
                  <a:t>hưởng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khuếch</a:t>
                </a:r>
                <a:r>
                  <a:rPr lang="en-US" dirty="0"/>
                  <a:t> </a:t>
                </a:r>
                <a:r>
                  <a:rPr lang="en-US" dirty="0" err="1"/>
                  <a:t>đại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Bước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sóng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err="1" smtClean="0"/>
                  <a:t>Tần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: 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4343400" cy="5287963"/>
              </a:xfrm>
              <a:blipFill rotWithShape="0">
                <a:blip r:embed="rId2"/>
                <a:stretch>
                  <a:fillRect l="-2384" t="-2653" r="-238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65666" y="-152400"/>
            <a:ext cx="8229600" cy="11430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SÓNG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990197" y="983288"/>
                <a:ext cx="3742266" cy="516161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900" b="1" dirty="0" smtClean="0"/>
                  <a:t>2</a:t>
                </a:r>
                <a:r>
                  <a:rPr lang="en-US" sz="2900" b="1" dirty="0"/>
                  <a:t>. </a:t>
                </a:r>
                <a:r>
                  <a:rPr lang="en-US" sz="2900" b="1" dirty="0" err="1"/>
                  <a:t>Sóng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dừng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đối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với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các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nhạc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cụ</a:t>
                </a:r>
                <a:r>
                  <a:rPr lang="en-US" sz="2900" b="1" dirty="0"/>
                  <a:t> </a:t>
                </a:r>
                <a:r>
                  <a:rPr lang="en-US" sz="2900" b="1" dirty="0" err="1"/>
                  <a:t>khí</a:t>
                </a:r>
                <a:endParaRPr lang="en-US" sz="2900" dirty="0"/>
              </a:p>
              <a:p>
                <a:r>
                  <a:rPr lang="en-US" sz="2900" dirty="0"/>
                  <a:t>- </a:t>
                </a:r>
                <a:r>
                  <a:rPr lang="en-US" sz="2900" dirty="0" err="1"/>
                  <a:t>Sóng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truyền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trong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cụ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tạo</a:t>
                </a:r>
                <a:r>
                  <a:rPr lang="en-US" sz="2900" dirty="0"/>
                  <a:t> </a:t>
                </a:r>
                <a:r>
                  <a:rPr lang="en-US" sz="2900" dirty="0" err="1"/>
                  <a:t>ra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sóng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dừng</a:t>
                </a:r>
                <a:r>
                  <a:rPr lang="en-US" sz="2900" dirty="0"/>
                  <a:t>.</a:t>
                </a:r>
              </a:p>
              <a:p>
                <a:r>
                  <a:rPr lang="en-US" sz="2900" dirty="0"/>
                  <a:t>- </a:t>
                </a:r>
                <a:r>
                  <a:rPr lang="en-US" sz="2900" dirty="0" err="1"/>
                  <a:t>Khi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thổi</a:t>
                </a:r>
                <a:r>
                  <a:rPr lang="en-US" sz="2900" dirty="0"/>
                  <a:t>, </a:t>
                </a:r>
                <a:r>
                  <a:rPr lang="en-US" sz="2900" dirty="0" err="1"/>
                  <a:t>thay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đổi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vị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lỗ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bịt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thay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đổi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chiều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dài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khí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phát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ra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nốt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nhau</a:t>
                </a:r>
                <a:r>
                  <a:rPr lang="en-US" sz="2900" dirty="0"/>
                  <a:t>.</a:t>
                </a:r>
              </a:p>
              <a:p>
                <a:r>
                  <a:rPr lang="en-US" sz="2900" dirty="0"/>
                  <a:t>- </a:t>
                </a:r>
                <a:r>
                  <a:rPr lang="en-US" sz="2900" dirty="0" err="1"/>
                  <a:t>Trường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hợp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đầu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kín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đầu</a:t>
                </a:r>
                <a:r>
                  <a:rPr lang="en-US" sz="2900" dirty="0"/>
                  <a:t> </a:t>
                </a:r>
                <a:r>
                  <a:rPr lang="en-US" sz="2900" dirty="0" err="1"/>
                  <a:t>hở</a:t>
                </a:r>
                <a:r>
                  <a:rPr lang="en-US" sz="2900" dirty="0" smtClean="0"/>
                  <a:t>:</a:t>
                </a:r>
              </a:p>
              <a:p>
                <a:r>
                  <a:rPr lang="en-US" sz="2900" dirty="0" smtClean="0"/>
                  <a:t>L=(2n+1)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900" dirty="0" smtClean="0"/>
              </a:p>
              <a:p>
                <a:r>
                  <a:rPr lang="en-US" sz="2900" dirty="0" smtClean="0"/>
                  <a:t>L=(2n+1)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29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97" y="983288"/>
                <a:ext cx="3742266" cy="5161613"/>
              </a:xfrm>
              <a:prstGeom prst="rect">
                <a:avLst/>
              </a:prstGeom>
              <a:blipFill rotWithShape="0">
                <a:blip r:embed="rId3"/>
                <a:stretch>
                  <a:fillRect l="-2773" t="-1535" r="-1468" b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9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55730" y="304800"/>
            <a:ext cx="8153399" cy="28194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3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4B9A5DFB-A5E5-481C-AE9D-C3B27B38A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960023"/>
            <a:ext cx="3657600" cy="38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Ứng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dụng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sóng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dừng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500"/>
              </a:spcBef>
              <a:spcAft>
                <a:spcPts val="600"/>
              </a:spcAft>
              <a:buNone/>
            </a:pPr>
            <a:r>
              <a:rPr lang="nl-NL" dirty="0">
                <a:effectLst/>
                <a:latin typeface="Times New Roman"/>
                <a:ea typeface="Times New Roman"/>
                <a:cs typeface="Times New Roman"/>
              </a:rPr>
              <a:t>Có thể </a:t>
            </a:r>
            <a:r>
              <a:rPr lang="nl-NL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xác định tốc độ truyền sóng </a:t>
            </a:r>
            <a:r>
              <a:rPr lang="nl-NL" dirty="0">
                <a:effectLst/>
                <a:latin typeface="Times New Roman"/>
                <a:ea typeface="Times New Roman"/>
                <a:cs typeface="Times New Roman"/>
              </a:rPr>
              <a:t>trên dây bằng cách sử dụng phương pháp sóng dừng như sau: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600"/>
              </a:spcAft>
              <a:buNone/>
            </a:pPr>
            <a:r>
              <a:rPr lang="nl-NL" spc="10" dirty="0">
                <a:effectLst/>
                <a:latin typeface="Times New Roman"/>
                <a:ea typeface="Times New Roman"/>
                <a:cs typeface="Times New Roman"/>
              </a:rPr>
              <a:t>- Tạo sóng dừng trên một sợi dây có hai đầu cố định, hoặc trên một sợi dây có một đầu cố định, một đầu tự do.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nl-NL" spc="10" dirty="0">
                <a:effectLst/>
                <a:latin typeface="Times New Roman"/>
                <a:ea typeface="Times New Roman"/>
                <a:cs typeface="Times New Roman"/>
              </a:rPr>
              <a:t>- Đo chiều dài dây, căn cứ số nút sóng (hoặc bụng sóng) để tính bước sóng </a:t>
            </a:r>
            <a:r>
              <a:rPr lang="nl-NL" spc="10" dirty="0">
                <a:effectLst/>
                <a:latin typeface="Times New Roman"/>
                <a:ea typeface="Times New Roman"/>
                <a:cs typeface="Times New Roman"/>
                <a:sym typeface="Symbol"/>
              </a:rPr>
              <a:t>.</a:t>
            </a:r>
            <a:r>
              <a:rPr lang="nl-NL" spc="1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nl-NL" spc="10" dirty="0">
                <a:effectLst/>
                <a:latin typeface="Times New Roman"/>
                <a:ea typeface="Times New Roman"/>
              </a:rPr>
              <a:t>- Tính tốc độ truyền sóng</a:t>
            </a:r>
            <a:r>
              <a:rPr lang="nl-NL" u="sng" spc="10" dirty="0">
                <a:solidFill>
                  <a:srgbClr val="00808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nl-NL" spc="10" dirty="0">
                <a:effectLst/>
                <a:latin typeface="Times New Roman"/>
                <a:ea typeface="Times New Roman"/>
              </a:rPr>
              <a:t>theo công thức </a:t>
            </a:r>
            <a:r>
              <a:rPr lang="nl-NL" spc="10" dirty="0">
                <a:latin typeface="Times New Roman"/>
                <a:ea typeface="Times New Roman"/>
              </a:rPr>
              <a:t>:</a:t>
            </a:r>
            <a:r>
              <a:rPr lang="nl-NL" spc="10" dirty="0">
                <a:effectLst/>
                <a:latin typeface="Times New Roman"/>
                <a:ea typeface="Times New Roman"/>
              </a:rPr>
              <a:t> 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75189"/>
            <a:ext cx="1219200" cy="52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85472"/>
            <a:ext cx="1524000" cy="7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3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90601" y="304800"/>
            <a:ext cx="8153399" cy="28194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biêt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3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94689F8F-FA1A-4F78-B7C1-5654254C0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960023"/>
            <a:ext cx="3657600" cy="38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02163"/>
          </a:xfrm>
        </p:spPr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1.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nút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bụng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A.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B.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C.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nửa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 D.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sóng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4450080"/>
            <a:ext cx="6096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26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b="1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fr-FR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2: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Chọn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đáp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án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b="1" i="1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xạ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xạ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	A.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luôn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ngược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pha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.		</a:t>
            </a:r>
            <a:endParaRPr lang="en-US" sz="24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	B.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ngược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pha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cố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	C.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ngược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pha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do.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	D.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pha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sóng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cản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là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cố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fr-F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370332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62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b="1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Câu 3:</a:t>
            </a:r>
            <a:r>
              <a:rPr lang="pt-B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 Một sợi dây dài 2 m, hai đầu cố định. Kích thích để có sóng dừng trên dây với 4 bó sóng. Khoảng cách ngắn nhất giữa hai điểm không dao động trên dây bằng</a:t>
            </a:r>
            <a:endParaRPr lang="en-US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t-BR" dirty="0">
                <a:solidFill>
                  <a:srgbClr val="1F1F1F"/>
                </a:solidFill>
                <a:latin typeface="Times New Roman"/>
                <a:ea typeface="Times New Roman"/>
                <a:cs typeface="Times New Roman"/>
              </a:rPr>
              <a:t>A. 1m.	B. 0,5m. 	C. 0,25m.		D. 2m.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09800" y="4800600"/>
            <a:ext cx="762000" cy="762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62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PHIẾU HỌC TẬP SỐ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/>
              <a:t>mục</a:t>
            </a:r>
            <a:r>
              <a:rPr lang="en-US" dirty="0"/>
              <a:t> 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 lvl="0"/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,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59705" y="152400"/>
            <a:ext cx="7546978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SÓNG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I. </a:t>
            </a:r>
            <a:r>
              <a:rPr lang="en-US" b="1" dirty="0"/>
              <a:t>THÍ NGHIỆM TẠO SÓNG DỪNG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2522220"/>
            <a:ext cx="4114800" cy="3810000"/>
          </a:xfrm>
        </p:spPr>
        <p:txBody>
          <a:bodyPr/>
          <a:lstStyle/>
          <a:p>
            <a:r>
              <a:rPr lang="en-US" dirty="0"/>
              <a:t>https://www.youtube.com/watch?v=gbMCwntYCr4&amp;t=35s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2491741"/>
            <a:ext cx="4114800" cy="3070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cụ</a:t>
            </a:r>
            <a:r>
              <a:rPr lang="en-US" b="1" dirty="0"/>
              <a:t>:</a:t>
            </a:r>
            <a:endParaRPr lang="en-US" dirty="0"/>
          </a:p>
          <a:p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PQ.</a:t>
            </a:r>
          </a:p>
          <a:p>
            <a:r>
              <a:rPr lang="en-US" dirty="0"/>
              <a:t>- </a:t>
            </a:r>
            <a:r>
              <a:rPr lang="en-US" dirty="0" err="1"/>
              <a:t>Bộ</a:t>
            </a:r>
            <a:r>
              <a:rPr lang="en-US" dirty="0"/>
              <a:t> rung.</a:t>
            </a:r>
          </a:p>
          <a:p>
            <a:r>
              <a:rPr lang="en-US" dirty="0"/>
              <a:t>-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.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859705" y="152400"/>
            <a:ext cx="7546978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SÓNG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8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yên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SÓNG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2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30" name="Group 2">
            <a:extLst>
              <a:ext uri="{FF2B5EF4-FFF2-40B4-BE49-F238E27FC236}">
                <a16:creationId xmlns:a16="http://schemas.microsoft.com/office/drawing/2014/main" xmlns="" id="{0084A135-7496-45FE-BBBF-BB938542573A}"/>
              </a:ext>
            </a:extLst>
          </p:cNvPr>
          <p:cNvGrpSpPr>
            <a:grpSpLocks/>
          </p:cNvGrpSpPr>
          <p:nvPr/>
        </p:nvGrpSpPr>
        <p:grpSpPr bwMode="auto">
          <a:xfrm>
            <a:off x="938213" y="1746250"/>
            <a:ext cx="7737475" cy="1300163"/>
            <a:chOff x="591" y="1618"/>
            <a:chExt cx="4850" cy="819"/>
          </a:xfrm>
        </p:grpSpPr>
        <p:grpSp>
          <p:nvGrpSpPr>
            <p:cNvPr id="278531" name="Group 3">
              <a:extLst>
                <a:ext uri="{FF2B5EF4-FFF2-40B4-BE49-F238E27FC236}">
                  <a16:creationId xmlns:a16="http://schemas.microsoft.com/office/drawing/2014/main" xmlns="" id="{8F8BAFC8-1971-440F-8D87-AE20B2802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" y="1618"/>
              <a:ext cx="4766" cy="819"/>
              <a:chOff x="1296" y="672"/>
              <a:chExt cx="3855" cy="630"/>
            </a:xfrm>
          </p:grpSpPr>
          <p:grpSp>
            <p:nvGrpSpPr>
              <p:cNvPr id="278532" name="Group 4">
                <a:extLst>
                  <a:ext uri="{FF2B5EF4-FFF2-40B4-BE49-F238E27FC236}">
                    <a16:creationId xmlns:a16="http://schemas.microsoft.com/office/drawing/2014/main" xmlns="" id="{D17D4336-EDF4-491B-8ABD-FFAF45174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672"/>
                <a:ext cx="960" cy="630"/>
                <a:chOff x="1341" y="492"/>
                <a:chExt cx="1728" cy="1134"/>
              </a:xfrm>
            </p:grpSpPr>
            <p:sp>
              <p:nvSpPr>
                <p:cNvPr id="278533" name="Line 5">
                  <a:extLst>
                    <a:ext uri="{FF2B5EF4-FFF2-40B4-BE49-F238E27FC236}">
                      <a16:creationId xmlns:a16="http://schemas.microsoft.com/office/drawing/2014/main" xmlns="" id="{2514328C-0ABF-4FBE-8CC8-BD9C7D04B2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2" y="1056"/>
                  <a:ext cx="1727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534" name="Group 6">
                  <a:extLst>
                    <a:ext uri="{FF2B5EF4-FFF2-40B4-BE49-F238E27FC236}">
                      <a16:creationId xmlns:a16="http://schemas.microsoft.com/office/drawing/2014/main" xmlns="" id="{11C76FBD-66B8-4907-857A-A9996EAF8A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1" y="49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35" name="Freeform 7">
                    <a:extLst>
                      <a:ext uri="{FF2B5EF4-FFF2-40B4-BE49-F238E27FC236}">
                        <a16:creationId xmlns:a16="http://schemas.microsoft.com/office/drawing/2014/main" xmlns="" id="{02B8E406-695E-4AA4-A190-F1CB95C4D0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36" name="Freeform 8">
                    <a:extLst>
                      <a:ext uri="{FF2B5EF4-FFF2-40B4-BE49-F238E27FC236}">
                        <a16:creationId xmlns:a16="http://schemas.microsoft.com/office/drawing/2014/main" xmlns="" id="{831287D5-364D-4148-9719-BA38B25FFF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37" name="Freeform 9">
                    <a:extLst>
                      <a:ext uri="{FF2B5EF4-FFF2-40B4-BE49-F238E27FC236}">
                        <a16:creationId xmlns:a16="http://schemas.microsoft.com/office/drawing/2014/main" xmlns="" id="{310071CE-A10D-4794-B2FD-CC15957F8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38" name="Freeform 10">
                    <a:extLst>
                      <a:ext uri="{FF2B5EF4-FFF2-40B4-BE49-F238E27FC236}">
                        <a16:creationId xmlns:a16="http://schemas.microsoft.com/office/drawing/2014/main" xmlns="" id="{AC45A5ED-38EA-4472-BA9D-83C5DFAE3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39" name="Freeform 11">
                    <a:extLst>
                      <a:ext uri="{FF2B5EF4-FFF2-40B4-BE49-F238E27FC236}">
                        <a16:creationId xmlns:a16="http://schemas.microsoft.com/office/drawing/2014/main" xmlns="" id="{1F9108A6-0EF3-4ECE-AB26-FD8E38C5B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540" name="Group 12">
                  <a:extLst>
                    <a:ext uri="{FF2B5EF4-FFF2-40B4-BE49-F238E27FC236}">
                      <a16:creationId xmlns:a16="http://schemas.microsoft.com/office/drawing/2014/main" xmlns="" id="{B8B33ADA-B5CE-49DC-8A9B-23938D0CF6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341" y="106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41" name="Freeform 13">
                    <a:extLst>
                      <a:ext uri="{FF2B5EF4-FFF2-40B4-BE49-F238E27FC236}">
                        <a16:creationId xmlns:a16="http://schemas.microsoft.com/office/drawing/2014/main" xmlns="" id="{8868D812-DA6D-454F-AA04-0A75B59BA2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42" name="Freeform 14">
                    <a:extLst>
                      <a:ext uri="{FF2B5EF4-FFF2-40B4-BE49-F238E27FC236}">
                        <a16:creationId xmlns:a16="http://schemas.microsoft.com/office/drawing/2014/main" xmlns="" id="{B99F28EB-6628-4AF5-A14B-BE615304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43" name="Freeform 15">
                    <a:extLst>
                      <a:ext uri="{FF2B5EF4-FFF2-40B4-BE49-F238E27FC236}">
                        <a16:creationId xmlns:a16="http://schemas.microsoft.com/office/drawing/2014/main" xmlns="" id="{579D9F41-5E38-48C5-A4CD-21A2C0062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44" name="Freeform 16">
                    <a:extLst>
                      <a:ext uri="{FF2B5EF4-FFF2-40B4-BE49-F238E27FC236}">
                        <a16:creationId xmlns:a16="http://schemas.microsoft.com/office/drawing/2014/main" xmlns="" id="{015780C1-588B-46CA-91C8-CB561E67D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45" name="Freeform 17">
                    <a:extLst>
                      <a:ext uri="{FF2B5EF4-FFF2-40B4-BE49-F238E27FC236}">
                        <a16:creationId xmlns:a16="http://schemas.microsoft.com/office/drawing/2014/main" xmlns="" id="{A3D8B88D-4ADD-41D0-B722-91D9F87DBC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8546" name="Group 18">
                <a:extLst>
                  <a:ext uri="{FF2B5EF4-FFF2-40B4-BE49-F238E27FC236}">
                    <a16:creationId xmlns:a16="http://schemas.microsoft.com/office/drawing/2014/main" xmlns="" id="{3CEF7CB2-8461-4E88-BE23-031AFD369C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9" y="672"/>
                <a:ext cx="960" cy="630"/>
                <a:chOff x="1341" y="492"/>
                <a:chExt cx="1728" cy="1134"/>
              </a:xfrm>
            </p:grpSpPr>
            <p:sp>
              <p:nvSpPr>
                <p:cNvPr id="278547" name="Line 19">
                  <a:extLst>
                    <a:ext uri="{FF2B5EF4-FFF2-40B4-BE49-F238E27FC236}">
                      <a16:creationId xmlns:a16="http://schemas.microsoft.com/office/drawing/2014/main" xmlns="" id="{0169018D-B2E2-4C30-99EE-D41714368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2" y="1056"/>
                  <a:ext cx="1727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548" name="Group 20">
                  <a:extLst>
                    <a:ext uri="{FF2B5EF4-FFF2-40B4-BE49-F238E27FC236}">
                      <a16:creationId xmlns:a16="http://schemas.microsoft.com/office/drawing/2014/main" xmlns="" id="{9C9FADB6-9C26-40D4-8BC9-09F9DF412C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1" y="49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49" name="Freeform 21">
                    <a:extLst>
                      <a:ext uri="{FF2B5EF4-FFF2-40B4-BE49-F238E27FC236}">
                        <a16:creationId xmlns:a16="http://schemas.microsoft.com/office/drawing/2014/main" xmlns="" id="{86E61E0C-C22C-43D4-9A77-842BD09E2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0" name="Freeform 22">
                    <a:extLst>
                      <a:ext uri="{FF2B5EF4-FFF2-40B4-BE49-F238E27FC236}">
                        <a16:creationId xmlns:a16="http://schemas.microsoft.com/office/drawing/2014/main" xmlns="" id="{1E2852C7-1C8A-4DFC-BD0C-470EAFCE2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1" name="Freeform 23">
                    <a:extLst>
                      <a:ext uri="{FF2B5EF4-FFF2-40B4-BE49-F238E27FC236}">
                        <a16:creationId xmlns:a16="http://schemas.microsoft.com/office/drawing/2014/main" xmlns="" id="{3E04EBFD-2200-433C-9508-93629A0A0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2" name="Freeform 24">
                    <a:extLst>
                      <a:ext uri="{FF2B5EF4-FFF2-40B4-BE49-F238E27FC236}">
                        <a16:creationId xmlns:a16="http://schemas.microsoft.com/office/drawing/2014/main" xmlns="" id="{D064579F-6137-4A32-815F-0CD12877F4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3" name="Freeform 25">
                    <a:extLst>
                      <a:ext uri="{FF2B5EF4-FFF2-40B4-BE49-F238E27FC236}">
                        <a16:creationId xmlns:a16="http://schemas.microsoft.com/office/drawing/2014/main" xmlns="" id="{2C7CD95A-F236-47B3-9DA6-0326765344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554" name="Group 26">
                  <a:extLst>
                    <a:ext uri="{FF2B5EF4-FFF2-40B4-BE49-F238E27FC236}">
                      <a16:creationId xmlns:a16="http://schemas.microsoft.com/office/drawing/2014/main" xmlns="" id="{01B33AC0-7537-470C-B661-898EBDA9D6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341" y="106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55" name="Freeform 27">
                    <a:extLst>
                      <a:ext uri="{FF2B5EF4-FFF2-40B4-BE49-F238E27FC236}">
                        <a16:creationId xmlns:a16="http://schemas.microsoft.com/office/drawing/2014/main" xmlns="" id="{9328306B-8B4A-4356-AC0C-DCA1458F8A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6" name="Freeform 28">
                    <a:extLst>
                      <a:ext uri="{FF2B5EF4-FFF2-40B4-BE49-F238E27FC236}">
                        <a16:creationId xmlns:a16="http://schemas.microsoft.com/office/drawing/2014/main" xmlns="" id="{F71AD1FD-8F50-4828-8392-FAC545BC58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7" name="Freeform 29">
                    <a:extLst>
                      <a:ext uri="{FF2B5EF4-FFF2-40B4-BE49-F238E27FC236}">
                        <a16:creationId xmlns:a16="http://schemas.microsoft.com/office/drawing/2014/main" xmlns="" id="{B627C2CD-4BC9-479C-B3D0-C0673DB33D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8" name="Freeform 30">
                    <a:extLst>
                      <a:ext uri="{FF2B5EF4-FFF2-40B4-BE49-F238E27FC236}">
                        <a16:creationId xmlns:a16="http://schemas.microsoft.com/office/drawing/2014/main" xmlns="" id="{3AFF612D-5C89-4BB3-B1DC-06BA54280E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59" name="Freeform 31">
                    <a:extLst>
                      <a:ext uri="{FF2B5EF4-FFF2-40B4-BE49-F238E27FC236}">
                        <a16:creationId xmlns:a16="http://schemas.microsoft.com/office/drawing/2014/main" xmlns="" id="{3C648E08-04B2-4F58-857D-FE7006D92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8560" name="Group 32">
                <a:extLst>
                  <a:ext uri="{FF2B5EF4-FFF2-40B4-BE49-F238E27FC236}">
                    <a16:creationId xmlns:a16="http://schemas.microsoft.com/office/drawing/2014/main" xmlns="" id="{1F121BA9-1DD9-4A5F-8B1B-749E825734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28" y="672"/>
                <a:ext cx="960" cy="630"/>
                <a:chOff x="1341" y="492"/>
                <a:chExt cx="1728" cy="1134"/>
              </a:xfrm>
            </p:grpSpPr>
            <p:sp>
              <p:nvSpPr>
                <p:cNvPr id="278561" name="Line 33">
                  <a:extLst>
                    <a:ext uri="{FF2B5EF4-FFF2-40B4-BE49-F238E27FC236}">
                      <a16:creationId xmlns:a16="http://schemas.microsoft.com/office/drawing/2014/main" xmlns="" id="{C96A208F-CDD6-47A7-A18A-833895F0E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2" y="1056"/>
                  <a:ext cx="1727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562" name="Group 34">
                  <a:extLst>
                    <a:ext uri="{FF2B5EF4-FFF2-40B4-BE49-F238E27FC236}">
                      <a16:creationId xmlns:a16="http://schemas.microsoft.com/office/drawing/2014/main" xmlns="" id="{CB3B1F71-5C31-438A-8AE8-227D63F2CC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1" y="49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63" name="Freeform 35">
                    <a:extLst>
                      <a:ext uri="{FF2B5EF4-FFF2-40B4-BE49-F238E27FC236}">
                        <a16:creationId xmlns:a16="http://schemas.microsoft.com/office/drawing/2014/main" xmlns="" id="{27446974-F1B4-4DCE-A085-D3F1EA6E8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4" name="Freeform 36">
                    <a:extLst>
                      <a:ext uri="{FF2B5EF4-FFF2-40B4-BE49-F238E27FC236}">
                        <a16:creationId xmlns:a16="http://schemas.microsoft.com/office/drawing/2014/main" xmlns="" id="{E5684552-F944-4C0F-B349-2DF9CF6E1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5" name="Freeform 37">
                    <a:extLst>
                      <a:ext uri="{FF2B5EF4-FFF2-40B4-BE49-F238E27FC236}">
                        <a16:creationId xmlns:a16="http://schemas.microsoft.com/office/drawing/2014/main" xmlns="" id="{476B2D2F-B3AA-4D37-8BB9-9C8B234C3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6" name="Freeform 38">
                    <a:extLst>
                      <a:ext uri="{FF2B5EF4-FFF2-40B4-BE49-F238E27FC236}">
                        <a16:creationId xmlns:a16="http://schemas.microsoft.com/office/drawing/2014/main" xmlns="" id="{D8703CB0-D7A4-4ECC-B1F8-3EED9EA90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67" name="Freeform 39">
                    <a:extLst>
                      <a:ext uri="{FF2B5EF4-FFF2-40B4-BE49-F238E27FC236}">
                        <a16:creationId xmlns:a16="http://schemas.microsoft.com/office/drawing/2014/main" xmlns="" id="{0063ACEC-AE77-46AE-91F4-9B971F9647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568" name="Group 40">
                  <a:extLst>
                    <a:ext uri="{FF2B5EF4-FFF2-40B4-BE49-F238E27FC236}">
                      <a16:creationId xmlns:a16="http://schemas.microsoft.com/office/drawing/2014/main" xmlns="" id="{05860076-F88F-43FE-910F-54F72547E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341" y="106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69" name="Freeform 41">
                    <a:extLst>
                      <a:ext uri="{FF2B5EF4-FFF2-40B4-BE49-F238E27FC236}">
                        <a16:creationId xmlns:a16="http://schemas.microsoft.com/office/drawing/2014/main" xmlns="" id="{4BC6D205-8153-40AB-951D-6CCC6A1AE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0" name="Freeform 42">
                    <a:extLst>
                      <a:ext uri="{FF2B5EF4-FFF2-40B4-BE49-F238E27FC236}">
                        <a16:creationId xmlns:a16="http://schemas.microsoft.com/office/drawing/2014/main" xmlns="" id="{1CBD3478-1CF0-4078-92EE-2BD589CE1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1" name="Freeform 43">
                    <a:extLst>
                      <a:ext uri="{FF2B5EF4-FFF2-40B4-BE49-F238E27FC236}">
                        <a16:creationId xmlns:a16="http://schemas.microsoft.com/office/drawing/2014/main" xmlns="" id="{03C417A1-676A-4E3F-A061-A4F1D8BA86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2" name="Freeform 44">
                    <a:extLst>
                      <a:ext uri="{FF2B5EF4-FFF2-40B4-BE49-F238E27FC236}">
                        <a16:creationId xmlns:a16="http://schemas.microsoft.com/office/drawing/2014/main" xmlns="" id="{E4262575-4E63-4283-A7E3-0258C00783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3" name="Freeform 45">
                    <a:extLst>
                      <a:ext uri="{FF2B5EF4-FFF2-40B4-BE49-F238E27FC236}">
                        <a16:creationId xmlns:a16="http://schemas.microsoft.com/office/drawing/2014/main" xmlns="" id="{665869E6-D95F-4BE0-9492-AC09359706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8574" name="Group 46">
                <a:extLst>
                  <a:ext uri="{FF2B5EF4-FFF2-40B4-BE49-F238E27FC236}">
                    <a16:creationId xmlns:a16="http://schemas.microsoft.com/office/drawing/2014/main" xmlns="" id="{67E6E3BC-B88E-4070-A7C0-E20FC034FC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1" y="672"/>
                <a:ext cx="960" cy="630"/>
                <a:chOff x="1341" y="492"/>
                <a:chExt cx="1728" cy="1134"/>
              </a:xfrm>
            </p:grpSpPr>
            <p:sp>
              <p:nvSpPr>
                <p:cNvPr id="278575" name="Line 47">
                  <a:extLst>
                    <a:ext uri="{FF2B5EF4-FFF2-40B4-BE49-F238E27FC236}">
                      <a16:creationId xmlns:a16="http://schemas.microsoft.com/office/drawing/2014/main" xmlns="" id="{96DD4BBD-98CB-458D-AF1D-A7C42D39F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2" y="1056"/>
                  <a:ext cx="1727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8576" name="Group 48">
                  <a:extLst>
                    <a:ext uri="{FF2B5EF4-FFF2-40B4-BE49-F238E27FC236}">
                      <a16:creationId xmlns:a16="http://schemas.microsoft.com/office/drawing/2014/main" xmlns="" id="{DD48E237-2C71-4F86-A86D-E065130128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41" y="49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77" name="Freeform 49">
                    <a:extLst>
                      <a:ext uri="{FF2B5EF4-FFF2-40B4-BE49-F238E27FC236}">
                        <a16:creationId xmlns:a16="http://schemas.microsoft.com/office/drawing/2014/main" xmlns="" id="{4D6B6038-7826-40C9-A40D-60AF17DD9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8" name="Freeform 50">
                    <a:extLst>
                      <a:ext uri="{FF2B5EF4-FFF2-40B4-BE49-F238E27FC236}">
                        <a16:creationId xmlns:a16="http://schemas.microsoft.com/office/drawing/2014/main" xmlns="" id="{805060F4-529B-4E4C-AF16-8239E9A65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79" name="Freeform 51">
                    <a:extLst>
                      <a:ext uri="{FF2B5EF4-FFF2-40B4-BE49-F238E27FC236}">
                        <a16:creationId xmlns:a16="http://schemas.microsoft.com/office/drawing/2014/main" xmlns="" id="{2925F181-17A9-4EA9-9D23-D864FEDE86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0" name="Freeform 52">
                    <a:extLst>
                      <a:ext uri="{FF2B5EF4-FFF2-40B4-BE49-F238E27FC236}">
                        <a16:creationId xmlns:a16="http://schemas.microsoft.com/office/drawing/2014/main" xmlns="" id="{D30F185A-5D6E-4293-B8F8-EA600E3F8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1" name="Freeform 53">
                    <a:extLst>
                      <a:ext uri="{FF2B5EF4-FFF2-40B4-BE49-F238E27FC236}">
                        <a16:creationId xmlns:a16="http://schemas.microsoft.com/office/drawing/2014/main" xmlns="" id="{97C863B4-6A89-4F8B-8020-AC049F423B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8582" name="Group 54">
                  <a:extLst>
                    <a:ext uri="{FF2B5EF4-FFF2-40B4-BE49-F238E27FC236}">
                      <a16:creationId xmlns:a16="http://schemas.microsoft.com/office/drawing/2014/main" xmlns="" id="{BBC9563E-EB78-4C62-B3FD-DDF17A98EE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1341" y="1062"/>
                  <a:ext cx="1728" cy="564"/>
                  <a:chOff x="1344" y="492"/>
                  <a:chExt cx="1728" cy="564"/>
                </a:xfrm>
              </p:grpSpPr>
              <p:sp>
                <p:nvSpPr>
                  <p:cNvPr id="278583" name="Freeform 55">
                    <a:extLst>
                      <a:ext uri="{FF2B5EF4-FFF2-40B4-BE49-F238E27FC236}">
                        <a16:creationId xmlns:a16="http://schemas.microsoft.com/office/drawing/2014/main" xmlns="" id="{E26000C2-831B-4D97-86A2-9BD10A281D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960"/>
                    <a:ext cx="1728" cy="96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4" name="Freeform 56">
                    <a:extLst>
                      <a:ext uri="{FF2B5EF4-FFF2-40B4-BE49-F238E27FC236}">
                        <a16:creationId xmlns:a16="http://schemas.microsoft.com/office/drawing/2014/main" xmlns="" id="{E2B1ABDB-60C6-4522-AFAE-D57ECA2305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858"/>
                    <a:ext cx="1728" cy="19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5" name="Freeform 57">
                    <a:extLst>
                      <a:ext uri="{FF2B5EF4-FFF2-40B4-BE49-F238E27FC236}">
                        <a16:creationId xmlns:a16="http://schemas.microsoft.com/office/drawing/2014/main" xmlns="" id="{91AD1BF1-3899-4EB1-A120-A88807282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738"/>
                    <a:ext cx="1728" cy="31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6" name="Freeform 58">
                    <a:extLst>
                      <a:ext uri="{FF2B5EF4-FFF2-40B4-BE49-F238E27FC236}">
                        <a16:creationId xmlns:a16="http://schemas.microsoft.com/office/drawing/2014/main" xmlns="" id="{76027C42-8732-4D4B-AAB8-604BCAC7E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618"/>
                    <a:ext cx="1728" cy="438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587" name="Freeform 59">
                    <a:extLst>
                      <a:ext uri="{FF2B5EF4-FFF2-40B4-BE49-F238E27FC236}">
                        <a16:creationId xmlns:a16="http://schemas.microsoft.com/office/drawing/2014/main" xmlns="" id="{FA4FF6E6-171C-445D-B88F-02D58EBAF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492"/>
                    <a:ext cx="1728" cy="564"/>
                  </a:xfrm>
                  <a:custGeom>
                    <a:avLst/>
                    <a:gdLst>
                      <a:gd name="T0" fmla="*/ 0 w 1728"/>
                      <a:gd name="T1" fmla="*/ 240 h 240"/>
                      <a:gd name="T2" fmla="*/ 864 w 1728"/>
                      <a:gd name="T3" fmla="*/ 0 h 240"/>
                      <a:gd name="T4" fmla="*/ 1728 w 1728"/>
                      <a:gd name="T5" fmla="*/ 24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28" h="240">
                        <a:moveTo>
                          <a:pt x="0" y="240"/>
                        </a:moveTo>
                        <a:cubicBezTo>
                          <a:pt x="288" y="120"/>
                          <a:pt x="576" y="0"/>
                          <a:pt x="864" y="0"/>
                        </a:cubicBezTo>
                        <a:cubicBezTo>
                          <a:pt x="1152" y="0"/>
                          <a:pt x="1440" y="120"/>
                          <a:pt x="1728" y="240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8588" name="Group 60">
              <a:extLst>
                <a:ext uri="{FF2B5EF4-FFF2-40B4-BE49-F238E27FC236}">
                  <a16:creationId xmlns:a16="http://schemas.microsoft.com/office/drawing/2014/main" xmlns="" id="{0B9A9E23-5FC4-4FC8-A4C5-1A45FCFFF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9" y="1952"/>
              <a:ext cx="82" cy="150"/>
              <a:chOff x="2016" y="2138"/>
              <a:chExt cx="323" cy="567"/>
            </a:xfrm>
          </p:grpSpPr>
          <p:sp>
            <p:nvSpPr>
              <p:cNvPr id="278589" name="Line 61">
                <a:extLst>
                  <a:ext uri="{FF2B5EF4-FFF2-40B4-BE49-F238E27FC236}">
                    <a16:creationId xmlns:a16="http://schemas.microsoft.com/office/drawing/2014/main" xmlns="" id="{F125C5B5-39EC-4D25-93BE-2B798DCDD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7" y="2423"/>
                <a:ext cx="315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8590" name="Group 62">
                <a:extLst>
                  <a:ext uri="{FF2B5EF4-FFF2-40B4-BE49-F238E27FC236}">
                    <a16:creationId xmlns:a16="http://schemas.microsoft.com/office/drawing/2014/main" xmlns="" id="{16570C04-0741-4227-BC79-122CD657A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2138"/>
                <a:ext cx="323" cy="285"/>
                <a:chOff x="2016" y="2138"/>
                <a:chExt cx="323" cy="285"/>
              </a:xfrm>
            </p:grpSpPr>
            <p:sp>
              <p:nvSpPr>
                <p:cNvPr id="278591" name="Freeform 63">
                  <a:extLst>
                    <a:ext uri="{FF2B5EF4-FFF2-40B4-BE49-F238E27FC236}">
                      <a16:creationId xmlns:a16="http://schemas.microsoft.com/office/drawing/2014/main" xmlns="" id="{117B0107-3CC8-4ED7-8452-A4DB821CE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75"/>
                  <a:ext cx="321" cy="48"/>
                </a:xfrm>
                <a:custGeom>
                  <a:avLst/>
                  <a:gdLst>
                    <a:gd name="T0" fmla="*/ 0 w 321"/>
                    <a:gd name="T1" fmla="*/ 48 h 48"/>
                    <a:gd name="T2" fmla="*/ 321 w 321"/>
                    <a:gd name="T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48">
                      <a:moveTo>
                        <a:pt x="0" y="48"/>
                      </a:moveTo>
                      <a:cubicBezTo>
                        <a:pt x="53" y="40"/>
                        <a:pt x="268" y="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2" name="Freeform 64">
                  <a:extLst>
                    <a:ext uri="{FF2B5EF4-FFF2-40B4-BE49-F238E27FC236}">
                      <a16:creationId xmlns:a16="http://schemas.microsoft.com/office/drawing/2014/main" xmlns="" id="{0B4DA473-17C5-44D3-9450-6C0276277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22"/>
                  <a:ext cx="320" cy="101"/>
                </a:xfrm>
                <a:custGeom>
                  <a:avLst/>
                  <a:gdLst>
                    <a:gd name="T0" fmla="*/ 0 w 320"/>
                    <a:gd name="T1" fmla="*/ 101 h 101"/>
                    <a:gd name="T2" fmla="*/ 320 w 320"/>
                    <a:gd name="T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" h="101">
                      <a:moveTo>
                        <a:pt x="0" y="101"/>
                      </a:moveTo>
                      <a:cubicBezTo>
                        <a:pt x="53" y="84"/>
                        <a:pt x="267" y="17"/>
                        <a:pt x="32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3" name="Freeform 65">
                  <a:extLst>
                    <a:ext uri="{FF2B5EF4-FFF2-40B4-BE49-F238E27FC236}">
                      <a16:creationId xmlns:a16="http://schemas.microsoft.com/office/drawing/2014/main" xmlns="" id="{5084128B-20AC-4A70-BC32-102E8F1DD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64"/>
                  <a:ext cx="321" cy="159"/>
                </a:xfrm>
                <a:custGeom>
                  <a:avLst/>
                  <a:gdLst>
                    <a:gd name="T0" fmla="*/ 0 w 321"/>
                    <a:gd name="T1" fmla="*/ 159 h 159"/>
                    <a:gd name="T2" fmla="*/ 321 w 321"/>
                    <a:gd name="T3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159">
                      <a:moveTo>
                        <a:pt x="0" y="159"/>
                      </a:moveTo>
                      <a:cubicBezTo>
                        <a:pt x="53" y="133"/>
                        <a:pt x="268" y="26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4" name="Freeform 66">
                  <a:extLst>
                    <a:ext uri="{FF2B5EF4-FFF2-40B4-BE49-F238E27FC236}">
                      <a16:creationId xmlns:a16="http://schemas.microsoft.com/office/drawing/2014/main" xmlns="" id="{0057BE7D-5D5F-4EC5-9EB3-91A7FC671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01"/>
                  <a:ext cx="323" cy="222"/>
                </a:xfrm>
                <a:custGeom>
                  <a:avLst/>
                  <a:gdLst>
                    <a:gd name="T0" fmla="*/ 0 w 323"/>
                    <a:gd name="T1" fmla="*/ 222 h 222"/>
                    <a:gd name="T2" fmla="*/ 323 w 323"/>
                    <a:gd name="T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3" h="222">
                      <a:moveTo>
                        <a:pt x="0" y="222"/>
                      </a:moveTo>
                      <a:cubicBezTo>
                        <a:pt x="54" y="185"/>
                        <a:pt x="269" y="37"/>
                        <a:pt x="323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5" name="Freeform 67">
                  <a:extLst>
                    <a:ext uri="{FF2B5EF4-FFF2-40B4-BE49-F238E27FC236}">
                      <a16:creationId xmlns:a16="http://schemas.microsoft.com/office/drawing/2014/main" xmlns="" id="{DD43A7C2-2771-4C7F-9239-417B9B7B3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138"/>
                  <a:ext cx="321" cy="285"/>
                </a:xfrm>
                <a:custGeom>
                  <a:avLst/>
                  <a:gdLst>
                    <a:gd name="T0" fmla="*/ 0 w 321"/>
                    <a:gd name="T1" fmla="*/ 285 h 285"/>
                    <a:gd name="T2" fmla="*/ 321 w 321"/>
                    <a:gd name="T3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285">
                      <a:moveTo>
                        <a:pt x="0" y="285"/>
                      </a:moveTo>
                      <a:cubicBezTo>
                        <a:pt x="54" y="238"/>
                        <a:pt x="268" y="4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8596" name="Group 68">
                <a:extLst>
                  <a:ext uri="{FF2B5EF4-FFF2-40B4-BE49-F238E27FC236}">
                    <a16:creationId xmlns:a16="http://schemas.microsoft.com/office/drawing/2014/main" xmlns="" id="{BC60C4BF-E516-4D4D-8D1A-46C02BC0CC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016" y="2420"/>
                <a:ext cx="323" cy="285"/>
                <a:chOff x="2016" y="2138"/>
                <a:chExt cx="323" cy="285"/>
              </a:xfrm>
            </p:grpSpPr>
            <p:sp>
              <p:nvSpPr>
                <p:cNvPr id="278597" name="Freeform 69">
                  <a:extLst>
                    <a:ext uri="{FF2B5EF4-FFF2-40B4-BE49-F238E27FC236}">
                      <a16:creationId xmlns:a16="http://schemas.microsoft.com/office/drawing/2014/main" xmlns="" id="{2F443583-762D-45EB-B2B8-0D2166517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75"/>
                  <a:ext cx="321" cy="48"/>
                </a:xfrm>
                <a:custGeom>
                  <a:avLst/>
                  <a:gdLst>
                    <a:gd name="T0" fmla="*/ 0 w 321"/>
                    <a:gd name="T1" fmla="*/ 48 h 48"/>
                    <a:gd name="T2" fmla="*/ 321 w 321"/>
                    <a:gd name="T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48">
                      <a:moveTo>
                        <a:pt x="0" y="48"/>
                      </a:moveTo>
                      <a:cubicBezTo>
                        <a:pt x="53" y="40"/>
                        <a:pt x="268" y="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8" name="Freeform 70">
                  <a:extLst>
                    <a:ext uri="{FF2B5EF4-FFF2-40B4-BE49-F238E27FC236}">
                      <a16:creationId xmlns:a16="http://schemas.microsoft.com/office/drawing/2014/main" xmlns="" id="{B4E921F2-1FA0-466D-9487-D24D95E5F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22"/>
                  <a:ext cx="320" cy="101"/>
                </a:xfrm>
                <a:custGeom>
                  <a:avLst/>
                  <a:gdLst>
                    <a:gd name="T0" fmla="*/ 0 w 320"/>
                    <a:gd name="T1" fmla="*/ 101 h 101"/>
                    <a:gd name="T2" fmla="*/ 320 w 320"/>
                    <a:gd name="T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" h="101">
                      <a:moveTo>
                        <a:pt x="0" y="101"/>
                      </a:moveTo>
                      <a:cubicBezTo>
                        <a:pt x="53" y="84"/>
                        <a:pt x="267" y="17"/>
                        <a:pt x="32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9" name="Freeform 71">
                  <a:extLst>
                    <a:ext uri="{FF2B5EF4-FFF2-40B4-BE49-F238E27FC236}">
                      <a16:creationId xmlns:a16="http://schemas.microsoft.com/office/drawing/2014/main" xmlns="" id="{1E2EAC39-245E-4041-8BD2-B0E1F277F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64"/>
                  <a:ext cx="321" cy="159"/>
                </a:xfrm>
                <a:custGeom>
                  <a:avLst/>
                  <a:gdLst>
                    <a:gd name="T0" fmla="*/ 0 w 321"/>
                    <a:gd name="T1" fmla="*/ 159 h 159"/>
                    <a:gd name="T2" fmla="*/ 321 w 321"/>
                    <a:gd name="T3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159">
                      <a:moveTo>
                        <a:pt x="0" y="159"/>
                      </a:moveTo>
                      <a:cubicBezTo>
                        <a:pt x="53" y="133"/>
                        <a:pt x="268" y="26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0" name="Freeform 72">
                  <a:extLst>
                    <a:ext uri="{FF2B5EF4-FFF2-40B4-BE49-F238E27FC236}">
                      <a16:creationId xmlns:a16="http://schemas.microsoft.com/office/drawing/2014/main" xmlns="" id="{6487C635-E7C1-4DD3-A681-EC871D0F13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01"/>
                  <a:ext cx="323" cy="222"/>
                </a:xfrm>
                <a:custGeom>
                  <a:avLst/>
                  <a:gdLst>
                    <a:gd name="T0" fmla="*/ 0 w 323"/>
                    <a:gd name="T1" fmla="*/ 222 h 222"/>
                    <a:gd name="T2" fmla="*/ 323 w 323"/>
                    <a:gd name="T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3" h="222">
                      <a:moveTo>
                        <a:pt x="0" y="222"/>
                      </a:moveTo>
                      <a:cubicBezTo>
                        <a:pt x="54" y="185"/>
                        <a:pt x="269" y="37"/>
                        <a:pt x="323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1" name="Freeform 73">
                  <a:extLst>
                    <a:ext uri="{FF2B5EF4-FFF2-40B4-BE49-F238E27FC236}">
                      <a16:creationId xmlns:a16="http://schemas.microsoft.com/office/drawing/2014/main" xmlns="" id="{5C4C976C-9B3E-4671-A7E3-5E0733DF3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138"/>
                  <a:ext cx="321" cy="285"/>
                </a:xfrm>
                <a:custGeom>
                  <a:avLst/>
                  <a:gdLst>
                    <a:gd name="T0" fmla="*/ 0 w 321"/>
                    <a:gd name="T1" fmla="*/ 285 h 285"/>
                    <a:gd name="T2" fmla="*/ 321 w 321"/>
                    <a:gd name="T3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285">
                      <a:moveTo>
                        <a:pt x="0" y="285"/>
                      </a:moveTo>
                      <a:cubicBezTo>
                        <a:pt x="54" y="238"/>
                        <a:pt x="268" y="4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8602" name="Group 74">
            <a:extLst>
              <a:ext uri="{FF2B5EF4-FFF2-40B4-BE49-F238E27FC236}">
                <a16:creationId xmlns:a16="http://schemas.microsoft.com/office/drawing/2014/main" xmlns="" id="{78FF363B-384D-45FB-8C71-6ADE8F257DA7}"/>
              </a:ext>
            </a:extLst>
          </p:cNvPr>
          <p:cNvGrpSpPr>
            <a:grpSpLocks/>
          </p:cNvGrpSpPr>
          <p:nvPr/>
        </p:nvGrpSpPr>
        <p:grpSpPr bwMode="auto">
          <a:xfrm>
            <a:off x="709613" y="1657350"/>
            <a:ext cx="228600" cy="1476375"/>
            <a:chOff x="1152" y="1968"/>
            <a:chExt cx="240" cy="930"/>
          </a:xfrm>
        </p:grpSpPr>
        <p:sp>
          <p:nvSpPr>
            <p:cNvPr id="278603" name="Rectangle 75">
              <a:extLst>
                <a:ext uri="{FF2B5EF4-FFF2-40B4-BE49-F238E27FC236}">
                  <a16:creationId xmlns:a16="http://schemas.microsoft.com/office/drawing/2014/main" xmlns="" id="{515F4B21-E613-417B-8152-A5D8CC08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40" cy="912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/>
            </a:p>
          </p:txBody>
        </p:sp>
        <p:sp>
          <p:nvSpPr>
            <p:cNvPr id="278604" name="Line 76">
              <a:extLst>
                <a:ext uri="{FF2B5EF4-FFF2-40B4-BE49-F238E27FC236}">
                  <a16:creationId xmlns:a16="http://schemas.microsoft.com/office/drawing/2014/main" xmlns="" id="{F0626872-76D9-4B97-9895-E0962BE6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968"/>
              <a:ext cx="0" cy="93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605" name="Text Box 77">
            <a:extLst>
              <a:ext uri="{FF2B5EF4-FFF2-40B4-BE49-F238E27FC236}">
                <a16:creationId xmlns:a16="http://schemas.microsoft.com/office/drawing/2014/main" xmlns="" id="{6A4B569E-B7DD-4C80-B2BC-12543B29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2003425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78606" name="Text Box 78">
            <a:extLst>
              <a:ext uri="{FF2B5EF4-FFF2-40B4-BE49-F238E27FC236}">
                <a16:creationId xmlns:a16="http://schemas.microsoft.com/office/drawing/2014/main" xmlns="" id="{4E57CAA9-5D95-4ADE-8849-235714740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2247900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8607" name="Line 79">
            <a:extLst>
              <a:ext uri="{FF2B5EF4-FFF2-40B4-BE49-F238E27FC236}">
                <a16:creationId xmlns:a16="http://schemas.microsoft.com/office/drawing/2014/main" xmlns="" id="{66D63FB4-0999-4B77-9500-8C0BB68D1B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3250" y="1466850"/>
            <a:ext cx="1905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08" name="Text Box 80">
            <a:extLst>
              <a:ext uri="{FF2B5EF4-FFF2-40B4-BE49-F238E27FC236}">
                <a16:creationId xmlns:a16="http://schemas.microsoft.com/office/drawing/2014/main" xmlns="" id="{9EEA3EB4-3227-42B6-A042-C2254D58B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838200"/>
            <a:ext cx="1412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</a:rPr>
              <a:t>Sóng tới</a:t>
            </a:r>
          </a:p>
        </p:txBody>
      </p:sp>
      <p:sp>
        <p:nvSpPr>
          <p:cNvPr id="278609" name="Line 81">
            <a:extLst>
              <a:ext uri="{FF2B5EF4-FFF2-40B4-BE49-F238E27FC236}">
                <a16:creationId xmlns:a16="http://schemas.microsoft.com/office/drawing/2014/main" xmlns="" id="{97F57BC3-E357-4498-94B1-E18C5A9BA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1466850"/>
            <a:ext cx="23622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10" name="Text Box 82">
            <a:extLst>
              <a:ext uri="{FF2B5EF4-FFF2-40B4-BE49-F238E27FC236}">
                <a16:creationId xmlns:a16="http://schemas.microsoft.com/office/drawing/2014/main" xmlns="" id="{6822E48F-466F-476A-8F94-D1871DE8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2222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>
                <a:solidFill>
                  <a:srgbClr val="009900"/>
                </a:solidFill>
                <a:latin typeface="Times New Roman" panose="02020603050405020304" pitchFamily="18" charset="0"/>
              </a:rPr>
              <a:t>Sóng phản xạ</a:t>
            </a:r>
          </a:p>
        </p:txBody>
      </p:sp>
      <p:pic>
        <p:nvPicPr>
          <p:cNvPr id="278611" name="Picture 83">
            <a:extLst>
              <a:ext uri="{FF2B5EF4-FFF2-40B4-BE49-F238E27FC236}">
                <a16:creationId xmlns:a16="http://schemas.microsoft.com/office/drawing/2014/main" xmlns="" id="{0280D1D6-9883-4861-8228-DF3E19F0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9338"/>
            <a:ext cx="87249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613" name="Text Box 85">
            <a:extLst>
              <a:ext uri="{FF2B5EF4-FFF2-40B4-BE49-F238E27FC236}">
                <a16:creationId xmlns:a16="http://schemas.microsoft.com/office/drawing/2014/main" xmlns="" id="{8132CEF2-5F16-44FF-B7CA-76FE3815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235743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hiện tượng sóng dừng</a:t>
            </a:r>
          </a:p>
        </p:txBody>
      </p:sp>
      <p:sp>
        <p:nvSpPr>
          <p:cNvPr id="278614" name="Rectangle 86">
            <a:extLst>
              <a:ext uri="{FF2B5EF4-FFF2-40B4-BE49-F238E27FC236}">
                <a16:creationId xmlns:a16="http://schemas.microsoft.com/office/drawing/2014/main" xmlns="" id="{E8741B19-8460-48F3-8DA8-CB2E9551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400425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/>
          </a:p>
        </p:txBody>
      </p:sp>
      <p:grpSp>
        <p:nvGrpSpPr>
          <p:cNvPr id="278615" name="Group 87">
            <a:extLst>
              <a:ext uri="{FF2B5EF4-FFF2-40B4-BE49-F238E27FC236}">
                <a16:creationId xmlns:a16="http://schemas.microsoft.com/office/drawing/2014/main" xmlns="" id="{0475704C-D0F0-428A-BA84-4DEAF02439C6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1819275"/>
            <a:ext cx="7620000" cy="3524250"/>
            <a:chOff x="588" y="1572"/>
            <a:chExt cx="4800" cy="2448"/>
          </a:xfrm>
        </p:grpSpPr>
        <p:sp>
          <p:nvSpPr>
            <p:cNvPr id="278616" name="Line 88">
              <a:extLst>
                <a:ext uri="{FF2B5EF4-FFF2-40B4-BE49-F238E27FC236}">
                  <a16:creationId xmlns:a16="http://schemas.microsoft.com/office/drawing/2014/main" xmlns="" id="{40EDCCB3-9082-459C-A5F9-9A2F4B052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7" name="Line 89">
              <a:extLst>
                <a:ext uri="{FF2B5EF4-FFF2-40B4-BE49-F238E27FC236}">
                  <a16:creationId xmlns:a16="http://schemas.microsoft.com/office/drawing/2014/main" xmlns="" id="{7609B0E0-5F2E-4B41-8B75-38F809662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8" name="Line 90">
              <a:extLst>
                <a:ext uri="{FF2B5EF4-FFF2-40B4-BE49-F238E27FC236}">
                  <a16:creationId xmlns:a16="http://schemas.microsoft.com/office/drawing/2014/main" xmlns="" id="{B8F0598D-5806-494F-8633-A20321129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9" name="Line 91">
              <a:extLst>
                <a:ext uri="{FF2B5EF4-FFF2-40B4-BE49-F238E27FC236}">
                  <a16:creationId xmlns:a16="http://schemas.microsoft.com/office/drawing/2014/main" xmlns="" id="{0BA4018B-7234-4638-A49F-271EF613E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20" name="Line 92">
              <a:extLst>
                <a:ext uri="{FF2B5EF4-FFF2-40B4-BE49-F238E27FC236}">
                  <a16:creationId xmlns:a16="http://schemas.microsoft.com/office/drawing/2014/main" xmlns="" id="{06A38FD3-9F05-411A-906E-40BF97642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8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621" name="Text Box 93">
            <a:extLst>
              <a:ext uri="{FF2B5EF4-FFF2-40B4-BE49-F238E27FC236}">
                <a16:creationId xmlns:a16="http://schemas.microsoft.com/office/drawing/2014/main" xmlns="" id="{2C224D8E-700E-4B36-891C-1E04ACC4B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97325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78622" name="Text Box 94">
            <a:extLst>
              <a:ext uri="{FF2B5EF4-FFF2-40B4-BE49-F238E27FC236}">
                <a16:creationId xmlns:a16="http://schemas.microsoft.com/office/drawing/2014/main" xmlns="" id="{2CFDEBE6-0FF9-4439-AB66-E813F1BD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4032250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</a:t>
            </a:r>
          </a:p>
        </p:txBody>
      </p:sp>
      <p:grpSp>
        <p:nvGrpSpPr>
          <p:cNvPr id="278623" name="Group 95">
            <a:extLst>
              <a:ext uri="{FF2B5EF4-FFF2-40B4-BE49-F238E27FC236}">
                <a16:creationId xmlns:a16="http://schemas.microsoft.com/office/drawing/2014/main" xmlns="" id="{65CC19EB-85F7-4893-A961-0F6B84BA10DA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3736975"/>
            <a:ext cx="260350" cy="1311275"/>
            <a:chOff x="1044" y="2736"/>
            <a:chExt cx="156" cy="1090"/>
          </a:xfrm>
        </p:grpSpPr>
        <p:sp>
          <p:nvSpPr>
            <p:cNvPr id="278624" name="Rectangle 96">
              <a:extLst>
                <a:ext uri="{FF2B5EF4-FFF2-40B4-BE49-F238E27FC236}">
                  <a16:creationId xmlns:a16="http://schemas.microsoft.com/office/drawing/2014/main" xmlns="" id="{A0AEBF77-3EC5-43EB-ACCD-75D3BA4D2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2736"/>
              <a:ext cx="156" cy="1090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/>
            </a:p>
          </p:txBody>
        </p:sp>
        <p:sp>
          <p:nvSpPr>
            <p:cNvPr id="278625" name="Line 97">
              <a:extLst>
                <a:ext uri="{FF2B5EF4-FFF2-40B4-BE49-F238E27FC236}">
                  <a16:creationId xmlns:a16="http://schemas.microsoft.com/office/drawing/2014/main" xmlns="" id="{CCAD65AB-8C28-4A92-92DD-1B141D7F7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753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573054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2" name="Group 2">
            <a:extLst>
              <a:ext uri="{FF2B5EF4-FFF2-40B4-BE49-F238E27FC236}">
                <a16:creationId xmlns:a16="http://schemas.microsoft.com/office/drawing/2014/main" xmlns="" id="{C1A3A4FE-448C-4BF3-B08B-45068CE17004}"/>
              </a:ext>
            </a:extLst>
          </p:cNvPr>
          <p:cNvGrpSpPr>
            <a:grpSpLocks/>
          </p:cNvGrpSpPr>
          <p:nvPr/>
        </p:nvGrpSpPr>
        <p:grpSpPr bwMode="auto">
          <a:xfrm>
            <a:off x="917575" y="1730375"/>
            <a:ext cx="7566025" cy="1300163"/>
            <a:chOff x="602" y="1618"/>
            <a:chExt cx="4886" cy="819"/>
          </a:xfrm>
        </p:grpSpPr>
        <p:grpSp>
          <p:nvGrpSpPr>
            <p:cNvPr id="261123" name="Group 3">
              <a:extLst>
                <a:ext uri="{FF2B5EF4-FFF2-40B4-BE49-F238E27FC236}">
                  <a16:creationId xmlns:a16="http://schemas.microsoft.com/office/drawing/2014/main" xmlns="" id="{D9B01F56-5CA2-4D10-87C9-B0B96206D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" y="1618"/>
              <a:ext cx="4761" cy="819"/>
              <a:chOff x="1341" y="492"/>
              <a:chExt cx="1728" cy="1134"/>
            </a:xfrm>
          </p:grpSpPr>
          <p:sp>
            <p:nvSpPr>
              <p:cNvPr id="261124" name="Line 4">
                <a:extLst>
                  <a:ext uri="{FF2B5EF4-FFF2-40B4-BE49-F238E27FC236}">
                    <a16:creationId xmlns:a16="http://schemas.microsoft.com/office/drawing/2014/main" xmlns="" id="{6EB8BF29-84D9-468E-B773-38A25B662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2" y="1056"/>
                <a:ext cx="172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125" name="Group 5">
                <a:extLst>
                  <a:ext uri="{FF2B5EF4-FFF2-40B4-BE49-F238E27FC236}">
                    <a16:creationId xmlns:a16="http://schemas.microsoft.com/office/drawing/2014/main" xmlns="" id="{8506D3EA-C562-4E82-9A29-00AD1FBF63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1" y="492"/>
                <a:ext cx="1728" cy="564"/>
                <a:chOff x="1344" y="492"/>
                <a:chExt cx="1728" cy="564"/>
              </a:xfrm>
            </p:grpSpPr>
            <p:sp>
              <p:nvSpPr>
                <p:cNvPr id="261126" name="Freeform 6">
                  <a:extLst>
                    <a:ext uri="{FF2B5EF4-FFF2-40B4-BE49-F238E27FC236}">
                      <a16:creationId xmlns:a16="http://schemas.microsoft.com/office/drawing/2014/main" xmlns="" id="{003966EC-0FA0-4854-B802-ED36DEAAE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960"/>
                  <a:ext cx="1728" cy="96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27" name="Freeform 7">
                  <a:extLst>
                    <a:ext uri="{FF2B5EF4-FFF2-40B4-BE49-F238E27FC236}">
                      <a16:creationId xmlns:a16="http://schemas.microsoft.com/office/drawing/2014/main" xmlns="" id="{82916746-9E97-4DB3-84FC-7E3428BC2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858"/>
                  <a:ext cx="1728" cy="19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28" name="Freeform 8">
                  <a:extLst>
                    <a:ext uri="{FF2B5EF4-FFF2-40B4-BE49-F238E27FC236}">
                      <a16:creationId xmlns:a16="http://schemas.microsoft.com/office/drawing/2014/main" xmlns="" id="{FAC0D370-3213-4E59-A857-C6CE57216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738"/>
                  <a:ext cx="1728" cy="31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29" name="Freeform 9">
                  <a:extLst>
                    <a:ext uri="{FF2B5EF4-FFF2-40B4-BE49-F238E27FC236}">
                      <a16:creationId xmlns:a16="http://schemas.microsoft.com/office/drawing/2014/main" xmlns="" id="{6385A1EF-6402-4B05-AC7C-A9BA6E928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618"/>
                  <a:ext cx="1728" cy="43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0" name="Freeform 10">
                  <a:extLst>
                    <a:ext uri="{FF2B5EF4-FFF2-40B4-BE49-F238E27FC236}">
                      <a16:creationId xmlns:a16="http://schemas.microsoft.com/office/drawing/2014/main" xmlns="" id="{D6D85103-2FE9-4396-8191-321E8D36CF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492"/>
                  <a:ext cx="1728" cy="564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31" name="Group 11">
                <a:extLst>
                  <a:ext uri="{FF2B5EF4-FFF2-40B4-BE49-F238E27FC236}">
                    <a16:creationId xmlns:a16="http://schemas.microsoft.com/office/drawing/2014/main" xmlns="" id="{59FBAC2B-061B-41C8-A6A9-59F9C47528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1341" y="1062"/>
                <a:ext cx="1728" cy="564"/>
                <a:chOff x="1344" y="492"/>
                <a:chExt cx="1728" cy="564"/>
              </a:xfrm>
            </p:grpSpPr>
            <p:sp>
              <p:nvSpPr>
                <p:cNvPr id="261132" name="Freeform 12">
                  <a:extLst>
                    <a:ext uri="{FF2B5EF4-FFF2-40B4-BE49-F238E27FC236}">
                      <a16:creationId xmlns:a16="http://schemas.microsoft.com/office/drawing/2014/main" xmlns="" id="{99A9ED06-5EFF-488F-8D62-D13BDC043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960"/>
                  <a:ext cx="1728" cy="96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3" name="Freeform 13">
                  <a:extLst>
                    <a:ext uri="{FF2B5EF4-FFF2-40B4-BE49-F238E27FC236}">
                      <a16:creationId xmlns:a16="http://schemas.microsoft.com/office/drawing/2014/main" xmlns="" id="{818683F9-1E73-4C9B-A5B7-110434E6B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858"/>
                  <a:ext cx="1728" cy="19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4" name="Freeform 14">
                  <a:extLst>
                    <a:ext uri="{FF2B5EF4-FFF2-40B4-BE49-F238E27FC236}">
                      <a16:creationId xmlns:a16="http://schemas.microsoft.com/office/drawing/2014/main" xmlns="" id="{65BE1909-0E59-4B49-83B6-D13D7BF8D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738"/>
                  <a:ext cx="1728" cy="31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5" name="Freeform 15">
                  <a:extLst>
                    <a:ext uri="{FF2B5EF4-FFF2-40B4-BE49-F238E27FC236}">
                      <a16:creationId xmlns:a16="http://schemas.microsoft.com/office/drawing/2014/main" xmlns="" id="{B3A519AD-E001-42A7-9FA1-065410EE6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618"/>
                  <a:ext cx="1728" cy="438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6" name="Freeform 16">
                  <a:extLst>
                    <a:ext uri="{FF2B5EF4-FFF2-40B4-BE49-F238E27FC236}">
                      <a16:creationId xmlns:a16="http://schemas.microsoft.com/office/drawing/2014/main" xmlns="" id="{E0748C50-0F44-493C-BF07-4B682BFF0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492"/>
                  <a:ext cx="1728" cy="564"/>
                </a:xfrm>
                <a:custGeom>
                  <a:avLst/>
                  <a:gdLst>
                    <a:gd name="T0" fmla="*/ 0 w 1728"/>
                    <a:gd name="T1" fmla="*/ 240 h 240"/>
                    <a:gd name="T2" fmla="*/ 864 w 1728"/>
                    <a:gd name="T3" fmla="*/ 0 h 240"/>
                    <a:gd name="T4" fmla="*/ 1728 w 1728"/>
                    <a:gd name="T5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28" h="240">
                      <a:moveTo>
                        <a:pt x="0" y="240"/>
                      </a:moveTo>
                      <a:cubicBezTo>
                        <a:pt x="288" y="120"/>
                        <a:pt x="576" y="0"/>
                        <a:pt x="864" y="0"/>
                      </a:cubicBezTo>
                      <a:cubicBezTo>
                        <a:pt x="1152" y="0"/>
                        <a:pt x="1440" y="120"/>
                        <a:pt x="1728" y="24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1137" name="Group 17">
              <a:extLst>
                <a:ext uri="{FF2B5EF4-FFF2-40B4-BE49-F238E27FC236}">
                  <a16:creationId xmlns:a16="http://schemas.microsoft.com/office/drawing/2014/main" xmlns="" id="{42AA040B-CB88-4F0D-B6F2-8BFD6087BE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4" y="1982"/>
              <a:ext cx="134" cy="90"/>
              <a:chOff x="2016" y="2138"/>
              <a:chExt cx="323" cy="567"/>
            </a:xfrm>
          </p:grpSpPr>
          <p:sp>
            <p:nvSpPr>
              <p:cNvPr id="261138" name="Line 18">
                <a:extLst>
                  <a:ext uri="{FF2B5EF4-FFF2-40B4-BE49-F238E27FC236}">
                    <a16:creationId xmlns:a16="http://schemas.microsoft.com/office/drawing/2014/main" xmlns="" id="{58ECC2D3-C35A-4591-B047-9FE88D786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7" y="2423"/>
                <a:ext cx="315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139" name="Group 19">
                <a:extLst>
                  <a:ext uri="{FF2B5EF4-FFF2-40B4-BE49-F238E27FC236}">
                    <a16:creationId xmlns:a16="http://schemas.microsoft.com/office/drawing/2014/main" xmlns="" id="{2D506868-A411-4F59-B47A-A46616D4E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2138"/>
                <a:ext cx="323" cy="285"/>
                <a:chOff x="2016" y="2138"/>
                <a:chExt cx="323" cy="285"/>
              </a:xfrm>
            </p:grpSpPr>
            <p:sp>
              <p:nvSpPr>
                <p:cNvPr id="261140" name="Freeform 20">
                  <a:extLst>
                    <a:ext uri="{FF2B5EF4-FFF2-40B4-BE49-F238E27FC236}">
                      <a16:creationId xmlns:a16="http://schemas.microsoft.com/office/drawing/2014/main" xmlns="" id="{C5EA3F7E-D52A-4B08-B372-A27A4809D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75"/>
                  <a:ext cx="321" cy="48"/>
                </a:xfrm>
                <a:custGeom>
                  <a:avLst/>
                  <a:gdLst>
                    <a:gd name="T0" fmla="*/ 0 w 321"/>
                    <a:gd name="T1" fmla="*/ 48 h 48"/>
                    <a:gd name="T2" fmla="*/ 321 w 321"/>
                    <a:gd name="T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48">
                      <a:moveTo>
                        <a:pt x="0" y="48"/>
                      </a:moveTo>
                      <a:cubicBezTo>
                        <a:pt x="53" y="40"/>
                        <a:pt x="268" y="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1" name="Freeform 21">
                  <a:extLst>
                    <a:ext uri="{FF2B5EF4-FFF2-40B4-BE49-F238E27FC236}">
                      <a16:creationId xmlns:a16="http://schemas.microsoft.com/office/drawing/2014/main" xmlns="" id="{E0E7C773-DA1F-4923-9162-2882C86E2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22"/>
                  <a:ext cx="320" cy="101"/>
                </a:xfrm>
                <a:custGeom>
                  <a:avLst/>
                  <a:gdLst>
                    <a:gd name="T0" fmla="*/ 0 w 320"/>
                    <a:gd name="T1" fmla="*/ 101 h 101"/>
                    <a:gd name="T2" fmla="*/ 320 w 320"/>
                    <a:gd name="T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" h="101">
                      <a:moveTo>
                        <a:pt x="0" y="101"/>
                      </a:moveTo>
                      <a:cubicBezTo>
                        <a:pt x="53" y="84"/>
                        <a:pt x="267" y="17"/>
                        <a:pt x="32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2" name="Freeform 22">
                  <a:extLst>
                    <a:ext uri="{FF2B5EF4-FFF2-40B4-BE49-F238E27FC236}">
                      <a16:creationId xmlns:a16="http://schemas.microsoft.com/office/drawing/2014/main" xmlns="" id="{E23E6208-CC4D-4551-8ABC-E9F7A31E4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64"/>
                  <a:ext cx="321" cy="159"/>
                </a:xfrm>
                <a:custGeom>
                  <a:avLst/>
                  <a:gdLst>
                    <a:gd name="T0" fmla="*/ 0 w 321"/>
                    <a:gd name="T1" fmla="*/ 159 h 159"/>
                    <a:gd name="T2" fmla="*/ 321 w 321"/>
                    <a:gd name="T3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159">
                      <a:moveTo>
                        <a:pt x="0" y="159"/>
                      </a:moveTo>
                      <a:cubicBezTo>
                        <a:pt x="53" y="133"/>
                        <a:pt x="268" y="26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3" name="Freeform 23">
                  <a:extLst>
                    <a:ext uri="{FF2B5EF4-FFF2-40B4-BE49-F238E27FC236}">
                      <a16:creationId xmlns:a16="http://schemas.microsoft.com/office/drawing/2014/main" xmlns="" id="{E992FD9C-F72F-4B68-9A20-F5DFEC4B1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01"/>
                  <a:ext cx="323" cy="222"/>
                </a:xfrm>
                <a:custGeom>
                  <a:avLst/>
                  <a:gdLst>
                    <a:gd name="T0" fmla="*/ 0 w 323"/>
                    <a:gd name="T1" fmla="*/ 222 h 222"/>
                    <a:gd name="T2" fmla="*/ 323 w 323"/>
                    <a:gd name="T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3" h="222">
                      <a:moveTo>
                        <a:pt x="0" y="222"/>
                      </a:moveTo>
                      <a:cubicBezTo>
                        <a:pt x="54" y="185"/>
                        <a:pt x="269" y="37"/>
                        <a:pt x="323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4" name="Freeform 24">
                  <a:extLst>
                    <a:ext uri="{FF2B5EF4-FFF2-40B4-BE49-F238E27FC236}">
                      <a16:creationId xmlns:a16="http://schemas.microsoft.com/office/drawing/2014/main" xmlns="" id="{BF995204-B47E-4B2C-8C9F-54A568F41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138"/>
                  <a:ext cx="321" cy="285"/>
                </a:xfrm>
                <a:custGeom>
                  <a:avLst/>
                  <a:gdLst>
                    <a:gd name="T0" fmla="*/ 0 w 321"/>
                    <a:gd name="T1" fmla="*/ 285 h 285"/>
                    <a:gd name="T2" fmla="*/ 321 w 321"/>
                    <a:gd name="T3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285">
                      <a:moveTo>
                        <a:pt x="0" y="285"/>
                      </a:moveTo>
                      <a:cubicBezTo>
                        <a:pt x="54" y="238"/>
                        <a:pt x="268" y="4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45" name="Group 25">
                <a:extLst>
                  <a:ext uri="{FF2B5EF4-FFF2-40B4-BE49-F238E27FC236}">
                    <a16:creationId xmlns:a16="http://schemas.microsoft.com/office/drawing/2014/main" xmlns="" id="{9913F404-490F-423C-862B-63F10BCB6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016" y="2420"/>
                <a:ext cx="323" cy="285"/>
                <a:chOff x="2016" y="2138"/>
                <a:chExt cx="323" cy="285"/>
              </a:xfrm>
            </p:grpSpPr>
            <p:sp>
              <p:nvSpPr>
                <p:cNvPr id="261146" name="Freeform 26">
                  <a:extLst>
                    <a:ext uri="{FF2B5EF4-FFF2-40B4-BE49-F238E27FC236}">
                      <a16:creationId xmlns:a16="http://schemas.microsoft.com/office/drawing/2014/main" xmlns="" id="{98A4ED52-BC4B-49AA-8B24-83BC608F32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75"/>
                  <a:ext cx="321" cy="48"/>
                </a:xfrm>
                <a:custGeom>
                  <a:avLst/>
                  <a:gdLst>
                    <a:gd name="T0" fmla="*/ 0 w 321"/>
                    <a:gd name="T1" fmla="*/ 48 h 48"/>
                    <a:gd name="T2" fmla="*/ 321 w 321"/>
                    <a:gd name="T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48">
                      <a:moveTo>
                        <a:pt x="0" y="48"/>
                      </a:moveTo>
                      <a:cubicBezTo>
                        <a:pt x="53" y="40"/>
                        <a:pt x="268" y="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7" name="Freeform 27">
                  <a:extLst>
                    <a:ext uri="{FF2B5EF4-FFF2-40B4-BE49-F238E27FC236}">
                      <a16:creationId xmlns:a16="http://schemas.microsoft.com/office/drawing/2014/main" xmlns="" id="{D51EFB44-FF5C-4107-9AE7-DC87F355D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322"/>
                  <a:ext cx="320" cy="101"/>
                </a:xfrm>
                <a:custGeom>
                  <a:avLst/>
                  <a:gdLst>
                    <a:gd name="T0" fmla="*/ 0 w 320"/>
                    <a:gd name="T1" fmla="*/ 101 h 101"/>
                    <a:gd name="T2" fmla="*/ 320 w 320"/>
                    <a:gd name="T3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0" h="101">
                      <a:moveTo>
                        <a:pt x="0" y="101"/>
                      </a:moveTo>
                      <a:cubicBezTo>
                        <a:pt x="53" y="84"/>
                        <a:pt x="267" y="17"/>
                        <a:pt x="320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8" name="Freeform 28">
                  <a:extLst>
                    <a:ext uri="{FF2B5EF4-FFF2-40B4-BE49-F238E27FC236}">
                      <a16:creationId xmlns:a16="http://schemas.microsoft.com/office/drawing/2014/main" xmlns="" id="{3137C854-8B8A-4FCF-9326-EC29FC2B5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64"/>
                  <a:ext cx="321" cy="159"/>
                </a:xfrm>
                <a:custGeom>
                  <a:avLst/>
                  <a:gdLst>
                    <a:gd name="T0" fmla="*/ 0 w 321"/>
                    <a:gd name="T1" fmla="*/ 159 h 159"/>
                    <a:gd name="T2" fmla="*/ 321 w 321"/>
                    <a:gd name="T3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159">
                      <a:moveTo>
                        <a:pt x="0" y="159"/>
                      </a:moveTo>
                      <a:cubicBezTo>
                        <a:pt x="53" y="133"/>
                        <a:pt x="268" y="26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9" name="Freeform 29">
                  <a:extLst>
                    <a:ext uri="{FF2B5EF4-FFF2-40B4-BE49-F238E27FC236}">
                      <a16:creationId xmlns:a16="http://schemas.microsoft.com/office/drawing/2014/main" xmlns="" id="{3730EC66-3F1D-41F7-9EF9-48E3C7BE3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201"/>
                  <a:ext cx="323" cy="222"/>
                </a:xfrm>
                <a:custGeom>
                  <a:avLst/>
                  <a:gdLst>
                    <a:gd name="T0" fmla="*/ 0 w 323"/>
                    <a:gd name="T1" fmla="*/ 222 h 222"/>
                    <a:gd name="T2" fmla="*/ 323 w 323"/>
                    <a:gd name="T3" fmla="*/ 0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3" h="222">
                      <a:moveTo>
                        <a:pt x="0" y="222"/>
                      </a:moveTo>
                      <a:cubicBezTo>
                        <a:pt x="54" y="185"/>
                        <a:pt x="269" y="37"/>
                        <a:pt x="323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50" name="Freeform 30">
                  <a:extLst>
                    <a:ext uri="{FF2B5EF4-FFF2-40B4-BE49-F238E27FC236}">
                      <a16:creationId xmlns:a16="http://schemas.microsoft.com/office/drawing/2014/main" xmlns="" id="{FF0D1380-E984-4FE2-8EB5-EAF005EF4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" y="2138"/>
                  <a:ext cx="321" cy="285"/>
                </a:xfrm>
                <a:custGeom>
                  <a:avLst/>
                  <a:gdLst>
                    <a:gd name="T0" fmla="*/ 0 w 321"/>
                    <a:gd name="T1" fmla="*/ 285 h 285"/>
                    <a:gd name="T2" fmla="*/ 321 w 321"/>
                    <a:gd name="T3" fmla="*/ 0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21" h="285">
                      <a:moveTo>
                        <a:pt x="0" y="285"/>
                      </a:moveTo>
                      <a:cubicBezTo>
                        <a:pt x="54" y="238"/>
                        <a:pt x="268" y="48"/>
                        <a:pt x="321" y="0"/>
                      </a:cubicBezTo>
                    </a:path>
                  </a:pathLst>
                </a:custGeom>
                <a:noFill/>
                <a:ln w="19050" cmpd="sng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1151" name="Group 31">
            <a:extLst>
              <a:ext uri="{FF2B5EF4-FFF2-40B4-BE49-F238E27FC236}">
                <a16:creationId xmlns:a16="http://schemas.microsoft.com/office/drawing/2014/main" xmlns="" id="{6CE3916D-DB9E-4FB1-9E77-DEBCDA56C68F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1641475"/>
            <a:ext cx="292100" cy="1476375"/>
            <a:chOff x="1152" y="1968"/>
            <a:chExt cx="240" cy="930"/>
          </a:xfrm>
        </p:grpSpPr>
        <p:sp>
          <p:nvSpPr>
            <p:cNvPr id="261152" name="Rectangle 32">
              <a:extLst>
                <a:ext uri="{FF2B5EF4-FFF2-40B4-BE49-F238E27FC236}">
                  <a16:creationId xmlns:a16="http://schemas.microsoft.com/office/drawing/2014/main" xmlns="" id="{8E5867AB-673C-4DEF-97CA-8A459FD61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240" cy="912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/>
            </a:p>
          </p:txBody>
        </p:sp>
        <p:sp>
          <p:nvSpPr>
            <p:cNvPr id="261153" name="Line 33">
              <a:extLst>
                <a:ext uri="{FF2B5EF4-FFF2-40B4-BE49-F238E27FC236}">
                  <a16:creationId xmlns:a16="http://schemas.microsoft.com/office/drawing/2014/main" xmlns="" id="{7CCA51EE-067D-4215-9E24-37090EF6B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968"/>
              <a:ext cx="0" cy="9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54" name="Text Box 34">
            <a:extLst>
              <a:ext uri="{FF2B5EF4-FFF2-40B4-BE49-F238E27FC236}">
                <a16:creationId xmlns:a16="http://schemas.microsoft.com/office/drawing/2014/main" xmlns="" id="{BE738A67-D798-4ADF-8230-5565AA3D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987550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61155" name="Text Box 35">
            <a:extLst>
              <a:ext uri="{FF2B5EF4-FFF2-40B4-BE49-F238E27FC236}">
                <a16:creationId xmlns:a16="http://schemas.microsoft.com/office/drawing/2014/main" xmlns="" id="{CFDC7FE1-80D2-437C-977E-E6FF577C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2384425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</a:t>
            </a:r>
          </a:p>
        </p:txBody>
      </p:sp>
      <p:grpSp>
        <p:nvGrpSpPr>
          <p:cNvPr id="261156" name="Group 36">
            <a:extLst>
              <a:ext uri="{FF2B5EF4-FFF2-40B4-BE49-F238E27FC236}">
                <a16:creationId xmlns:a16="http://schemas.microsoft.com/office/drawing/2014/main" xmlns="" id="{105DDA1C-BDEB-4855-A2F9-500983E6AFB0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971550"/>
            <a:ext cx="1905000" cy="628650"/>
            <a:chOff x="4320" y="360"/>
            <a:chExt cx="1200" cy="396"/>
          </a:xfrm>
        </p:grpSpPr>
        <p:sp>
          <p:nvSpPr>
            <p:cNvPr id="261157" name="Line 37">
              <a:extLst>
                <a:ext uri="{FF2B5EF4-FFF2-40B4-BE49-F238E27FC236}">
                  <a16:creationId xmlns:a16="http://schemas.microsoft.com/office/drawing/2014/main" xmlns="" id="{A335D31B-0A37-4B9B-928C-4A7E0587D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756"/>
              <a:ext cx="120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58" name="Text Box 38">
              <a:extLst>
                <a:ext uri="{FF2B5EF4-FFF2-40B4-BE49-F238E27FC236}">
                  <a16:creationId xmlns:a16="http://schemas.microsoft.com/office/drawing/2014/main" xmlns="" id="{847211F4-C2FE-425A-AEBB-68ED3945E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60"/>
              <a:ext cx="8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>
                  <a:solidFill>
                    <a:srgbClr val="009900"/>
                  </a:solidFill>
                  <a:latin typeface="Times New Roman" panose="02020603050405020304" pitchFamily="18" charset="0"/>
                </a:rPr>
                <a:t>Sóng tới</a:t>
              </a:r>
            </a:p>
          </p:txBody>
        </p:sp>
      </p:grpSp>
      <p:grpSp>
        <p:nvGrpSpPr>
          <p:cNvPr id="261159" name="Group 39">
            <a:extLst>
              <a:ext uri="{FF2B5EF4-FFF2-40B4-BE49-F238E27FC236}">
                <a16:creationId xmlns:a16="http://schemas.microsoft.com/office/drawing/2014/main" xmlns="" id="{21B456B0-CEFA-406C-85DB-8D4AC95EB3F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971550"/>
            <a:ext cx="2438400" cy="628650"/>
            <a:chOff x="576" y="396"/>
            <a:chExt cx="1536" cy="396"/>
          </a:xfrm>
        </p:grpSpPr>
        <p:sp>
          <p:nvSpPr>
            <p:cNvPr id="261160" name="Line 40">
              <a:extLst>
                <a:ext uri="{FF2B5EF4-FFF2-40B4-BE49-F238E27FC236}">
                  <a16:creationId xmlns:a16="http://schemas.microsoft.com/office/drawing/2014/main" xmlns="" id="{A94D3F62-58E0-42B7-99EB-51FDA123C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792"/>
              <a:ext cx="1488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1" name="Text Box 41">
              <a:extLst>
                <a:ext uri="{FF2B5EF4-FFF2-40B4-BE49-F238E27FC236}">
                  <a16:creationId xmlns:a16="http://schemas.microsoft.com/office/drawing/2014/main" xmlns="" id="{A4EEEBFB-7997-46E8-9514-CE7CC4076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96"/>
              <a:ext cx="14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>
                  <a:solidFill>
                    <a:srgbClr val="009900"/>
                  </a:solidFill>
                  <a:latin typeface="Times New Roman" panose="02020603050405020304" pitchFamily="18" charset="0"/>
                </a:rPr>
                <a:t>Sóng phản xạ</a:t>
              </a:r>
            </a:p>
          </p:txBody>
        </p:sp>
      </p:grpSp>
      <p:pic>
        <p:nvPicPr>
          <p:cNvPr id="261162" name="Picture 42">
            <a:extLst>
              <a:ext uri="{FF2B5EF4-FFF2-40B4-BE49-F238E27FC236}">
                <a16:creationId xmlns:a16="http://schemas.microsoft.com/office/drawing/2014/main" xmlns="" id="{FFFE1616-2AEC-4B05-BAAA-322FCFEC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632200"/>
            <a:ext cx="8072438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64" name="Text Box 44">
            <a:extLst>
              <a:ext uri="{FF2B5EF4-FFF2-40B4-BE49-F238E27FC236}">
                <a16:creationId xmlns:a16="http://schemas.microsoft.com/office/drawing/2014/main" xmlns="" id="{5A1FB8A9-878D-4569-8DE4-1A1C4FFD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722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olidFill>
                  <a:srgbClr val="80008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hiện tượng sóng dừng</a:t>
            </a:r>
          </a:p>
        </p:txBody>
      </p:sp>
      <p:sp>
        <p:nvSpPr>
          <p:cNvPr id="261165" name="Rectangle 45">
            <a:extLst>
              <a:ext uri="{FF2B5EF4-FFF2-40B4-BE49-F238E27FC236}">
                <a16:creationId xmlns:a16="http://schemas.microsoft.com/office/drawing/2014/main" xmlns="" id="{3D5705CB-A886-4F70-B978-DAA9193F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67113"/>
            <a:ext cx="1600200" cy="176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/>
          </a:p>
        </p:txBody>
      </p:sp>
      <p:grpSp>
        <p:nvGrpSpPr>
          <p:cNvPr id="261166" name="Group 46">
            <a:extLst>
              <a:ext uri="{FF2B5EF4-FFF2-40B4-BE49-F238E27FC236}">
                <a16:creationId xmlns:a16="http://schemas.microsoft.com/office/drawing/2014/main" xmlns="" id="{CC7AD84A-4BB7-487F-868D-783F2CBD682E}"/>
              </a:ext>
            </a:extLst>
          </p:cNvPr>
          <p:cNvGrpSpPr>
            <a:grpSpLocks/>
          </p:cNvGrpSpPr>
          <p:nvPr/>
        </p:nvGrpSpPr>
        <p:grpSpPr bwMode="auto">
          <a:xfrm>
            <a:off x="563563" y="3771900"/>
            <a:ext cx="260350" cy="1311275"/>
            <a:chOff x="1044" y="2736"/>
            <a:chExt cx="156" cy="1090"/>
          </a:xfrm>
        </p:grpSpPr>
        <p:sp>
          <p:nvSpPr>
            <p:cNvPr id="261167" name="Rectangle 47">
              <a:extLst>
                <a:ext uri="{FF2B5EF4-FFF2-40B4-BE49-F238E27FC236}">
                  <a16:creationId xmlns:a16="http://schemas.microsoft.com/office/drawing/2014/main" xmlns="" id="{3CF27313-A25D-4023-AE2E-CEEEACDEE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2736"/>
              <a:ext cx="156" cy="1090"/>
            </a:xfrm>
            <a:prstGeom prst="rect">
              <a:avLst/>
            </a:prstGeom>
            <a:pattFill prst="dkUpDi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/>
            </a:p>
          </p:txBody>
        </p:sp>
        <p:sp>
          <p:nvSpPr>
            <p:cNvPr id="261168" name="Line 48">
              <a:extLst>
                <a:ext uri="{FF2B5EF4-FFF2-40B4-BE49-F238E27FC236}">
                  <a16:creationId xmlns:a16="http://schemas.microsoft.com/office/drawing/2014/main" xmlns="" id="{146FA37D-AD96-4B88-ACD3-DEFDB3B0F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753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69" name="Group 49">
            <a:extLst>
              <a:ext uri="{FF2B5EF4-FFF2-40B4-BE49-F238E27FC236}">
                <a16:creationId xmlns:a16="http://schemas.microsoft.com/office/drawing/2014/main" xmlns="" id="{D2DCB852-82E8-4CF0-BDAC-4C6CFB85AFDA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828800"/>
            <a:ext cx="7386637" cy="3714750"/>
            <a:chOff x="567" y="1572"/>
            <a:chExt cx="4653" cy="2448"/>
          </a:xfrm>
        </p:grpSpPr>
        <p:sp>
          <p:nvSpPr>
            <p:cNvPr id="261170" name="Line 50">
              <a:extLst>
                <a:ext uri="{FF2B5EF4-FFF2-40B4-BE49-F238E27FC236}">
                  <a16:creationId xmlns:a16="http://schemas.microsoft.com/office/drawing/2014/main" xmlns="" id="{85B054C3-4314-4371-9541-A35AD9281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71" name="Line 51">
              <a:extLst>
                <a:ext uri="{FF2B5EF4-FFF2-40B4-BE49-F238E27FC236}">
                  <a16:creationId xmlns:a16="http://schemas.microsoft.com/office/drawing/2014/main" xmlns="" id="{8BEE223E-7B37-45EB-8896-C17FEFC73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0" y="1572"/>
              <a:ext cx="0" cy="244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72" name="Text Box 52">
            <a:extLst>
              <a:ext uri="{FF2B5EF4-FFF2-40B4-BE49-F238E27FC236}">
                <a16:creationId xmlns:a16="http://schemas.microsoft.com/office/drawing/2014/main" xmlns="" id="{E3E0F9AC-AD43-40D8-8BA7-7E37A5E5C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4083050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61173" name="Text Box 53">
            <a:extLst>
              <a:ext uri="{FF2B5EF4-FFF2-40B4-BE49-F238E27FC236}">
                <a16:creationId xmlns:a16="http://schemas.microsoft.com/office/drawing/2014/main" xmlns="" id="{9FC61608-CB94-4629-B114-0DB8391F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4079875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70149895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PHIẾU HỌC TẬP SỐ 2</a:t>
            </a:r>
            <a:endParaRPr lang="en-US" dirty="0"/>
          </a:p>
          <a:p>
            <a:pPr lvl="0"/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?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Bụng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bụng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SÓNG 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DỪNG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6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0"/>
            <a:ext cx="4208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II.SÓNG DỪNG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625" y="769441"/>
            <a:ext cx="8985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12">
            <a:extLst>
              <a:ext uri="{FF2B5EF4-FFF2-40B4-BE49-F238E27FC236}">
                <a16:creationId xmlns:a16="http://schemas.microsoft.com/office/drawing/2014/main" xmlns="" id="{40FDF13A-78AC-4C57-BD39-7C6C60F4AD6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8761412" cy="3033713"/>
            <a:chOff x="384" y="1008"/>
            <a:chExt cx="5519" cy="1911"/>
          </a:xfrm>
        </p:grpSpPr>
        <p:grpSp>
          <p:nvGrpSpPr>
            <p:cNvPr id="10" name="Group 113">
              <a:extLst>
                <a:ext uri="{FF2B5EF4-FFF2-40B4-BE49-F238E27FC236}">
                  <a16:creationId xmlns:a16="http://schemas.microsoft.com/office/drawing/2014/main" xmlns="" id="{E8474E82-09F7-4496-92E6-ECE7496F9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008"/>
              <a:ext cx="5184" cy="1621"/>
              <a:chOff x="384" y="1008"/>
              <a:chExt cx="5184" cy="1621"/>
            </a:xfrm>
          </p:grpSpPr>
          <p:grpSp>
            <p:nvGrpSpPr>
              <p:cNvPr id="16" name="Group 114">
                <a:extLst>
                  <a:ext uri="{FF2B5EF4-FFF2-40B4-BE49-F238E27FC236}">
                    <a16:creationId xmlns:a16="http://schemas.microsoft.com/office/drawing/2014/main" xmlns="" id="{61237070-E24E-47EE-8B18-F6F7D45797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1680"/>
                <a:ext cx="5184" cy="949"/>
                <a:chOff x="576" y="1776"/>
                <a:chExt cx="5184" cy="949"/>
              </a:xfrm>
            </p:grpSpPr>
            <p:grpSp>
              <p:nvGrpSpPr>
                <p:cNvPr id="29" name="Group 115">
                  <a:extLst>
                    <a:ext uri="{FF2B5EF4-FFF2-40B4-BE49-F238E27FC236}">
                      <a16:creationId xmlns:a16="http://schemas.microsoft.com/office/drawing/2014/main" xmlns="" id="{CA799B7B-7026-43A9-8741-C25607CB9D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7" y="1837"/>
                  <a:ext cx="4125" cy="709"/>
                  <a:chOff x="1296" y="672"/>
                  <a:chExt cx="3855" cy="630"/>
                </a:xfrm>
              </p:grpSpPr>
              <p:grpSp>
                <p:nvGrpSpPr>
                  <p:cNvPr id="38" name="Group 116">
                    <a:extLst>
                      <a:ext uri="{FF2B5EF4-FFF2-40B4-BE49-F238E27FC236}">
                        <a16:creationId xmlns:a16="http://schemas.microsoft.com/office/drawing/2014/main" xmlns="" id="{3FB87F43-BCDE-4A8B-A0BC-AA3A3CD3BE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96" y="672"/>
                    <a:ext cx="960" cy="630"/>
                    <a:chOff x="1341" y="492"/>
                    <a:chExt cx="1728" cy="1134"/>
                  </a:xfrm>
                </p:grpSpPr>
                <p:sp>
                  <p:nvSpPr>
                    <p:cNvPr id="81" name="Line 117">
                      <a:extLst>
                        <a:ext uri="{FF2B5EF4-FFF2-40B4-BE49-F238E27FC236}">
                          <a16:creationId xmlns:a16="http://schemas.microsoft.com/office/drawing/2014/main" xmlns="" id="{E1DED9FF-BC86-49AF-BA0F-F305CA2CD9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2" y="1056"/>
                      <a:ext cx="17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82" name="Group 118">
                      <a:extLst>
                        <a:ext uri="{FF2B5EF4-FFF2-40B4-BE49-F238E27FC236}">
                          <a16:creationId xmlns:a16="http://schemas.microsoft.com/office/drawing/2014/main" xmlns="" id="{DB394226-EF8A-460C-9638-80895F828A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1" y="49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89" name="Freeform 119">
                        <a:extLst>
                          <a:ext uri="{FF2B5EF4-FFF2-40B4-BE49-F238E27FC236}">
                            <a16:creationId xmlns:a16="http://schemas.microsoft.com/office/drawing/2014/main" xmlns="" id="{56A16BA9-C263-42CD-B393-BC4204E9CEC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Freeform 120">
                        <a:extLst>
                          <a:ext uri="{FF2B5EF4-FFF2-40B4-BE49-F238E27FC236}">
                            <a16:creationId xmlns:a16="http://schemas.microsoft.com/office/drawing/2014/main" xmlns="" id="{F76FEAFB-7C70-4644-A033-EE1DFBFEE4B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Freeform 121">
                        <a:extLst>
                          <a:ext uri="{FF2B5EF4-FFF2-40B4-BE49-F238E27FC236}">
                            <a16:creationId xmlns:a16="http://schemas.microsoft.com/office/drawing/2014/main" xmlns="" id="{2A4320F0-F5FD-468E-A0E2-FEAB79232E0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Freeform 122">
                        <a:extLst>
                          <a:ext uri="{FF2B5EF4-FFF2-40B4-BE49-F238E27FC236}">
                            <a16:creationId xmlns:a16="http://schemas.microsoft.com/office/drawing/2014/main" xmlns="" id="{40ED49D7-7EF9-4D3C-974B-58EEF0C89C2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Freeform 123">
                        <a:extLst>
                          <a:ext uri="{FF2B5EF4-FFF2-40B4-BE49-F238E27FC236}">
                            <a16:creationId xmlns:a16="http://schemas.microsoft.com/office/drawing/2014/main" xmlns="" id="{E4B3F449-A45F-468F-9F5A-4FF23CAAEDD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3" name="Group 124">
                      <a:extLst>
                        <a:ext uri="{FF2B5EF4-FFF2-40B4-BE49-F238E27FC236}">
                          <a16:creationId xmlns:a16="http://schemas.microsoft.com/office/drawing/2014/main" xmlns="" id="{1D3AD8E4-D0F1-4B34-A810-182223CFF1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341" y="106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84" name="Freeform 125">
                        <a:extLst>
                          <a:ext uri="{FF2B5EF4-FFF2-40B4-BE49-F238E27FC236}">
                            <a16:creationId xmlns:a16="http://schemas.microsoft.com/office/drawing/2014/main" xmlns="" id="{A2F944DD-0818-413D-98CF-03E2A2C7074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" name="Freeform 126">
                        <a:extLst>
                          <a:ext uri="{FF2B5EF4-FFF2-40B4-BE49-F238E27FC236}">
                            <a16:creationId xmlns:a16="http://schemas.microsoft.com/office/drawing/2014/main" xmlns="" id="{C6907827-69AA-41E1-BFF7-5C92FD60986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" name="Freeform 127">
                        <a:extLst>
                          <a:ext uri="{FF2B5EF4-FFF2-40B4-BE49-F238E27FC236}">
                            <a16:creationId xmlns:a16="http://schemas.microsoft.com/office/drawing/2014/main" xmlns="" id="{A29DB271-3D20-47BA-9090-24DA29950C8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7" name="Freeform 128">
                        <a:extLst>
                          <a:ext uri="{FF2B5EF4-FFF2-40B4-BE49-F238E27FC236}">
                            <a16:creationId xmlns:a16="http://schemas.microsoft.com/office/drawing/2014/main" xmlns="" id="{2D8A7D45-D7EB-4311-82BC-5F9064B8342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8" name="Freeform 129">
                        <a:extLst>
                          <a:ext uri="{FF2B5EF4-FFF2-40B4-BE49-F238E27FC236}">
                            <a16:creationId xmlns:a16="http://schemas.microsoft.com/office/drawing/2014/main" xmlns="" id="{24E993EC-40B5-4A27-8843-EF06CD014C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9" name="Group 130">
                    <a:extLst>
                      <a:ext uri="{FF2B5EF4-FFF2-40B4-BE49-F238E27FC236}">
                        <a16:creationId xmlns:a16="http://schemas.microsoft.com/office/drawing/2014/main" xmlns="" id="{F47E7F7A-5050-47CE-A01B-0EC2A82A37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59" y="672"/>
                    <a:ext cx="960" cy="630"/>
                    <a:chOff x="1341" y="492"/>
                    <a:chExt cx="1728" cy="1134"/>
                  </a:xfrm>
                </p:grpSpPr>
                <p:sp>
                  <p:nvSpPr>
                    <p:cNvPr id="68" name="Line 131">
                      <a:extLst>
                        <a:ext uri="{FF2B5EF4-FFF2-40B4-BE49-F238E27FC236}">
                          <a16:creationId xmlns:a16="http://schemas.microsoft.com/office/drawing/2014/main" xmlns="" id="{8BD244EE-AAC8-4B2A-864F-6CB04267EC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2" y="1056"/>
                      <a:ext cx="17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9" name="Group 132">
                      <a:extLst>
                        <a:ext uri="{FF2B5EF4-FFF2-40B4-BE49-F238E27FC236}">
                          <a16:creationId xmlns:a16="http://schemas.microsoft.com/office/drawing/2014/main" xmlns="" id="{D63D6340-DD42-4712-A703-6CC7B0060A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1" y="49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76" name="Freeform 133">
                        <a:extLst>
                          <a:ext uri="{FF2B5EF4-FFF2-40B4-BE49-F238E27FC236}">
                            <a16:creationId xmlns:a16="http://schemas.microsoft.com/office/drawing/2014/main" xmlns="" id="{087C8AD4-CE63-4BA7-908A-A0E887A90DC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" name="Freeform 134">
                        <a:extLst>
                          <a:ext uri="{FF2B5EF4-FFF2-40B4-BE49-F238E27FC236}">
                            <a16:creationId xmlns:a16="http://schemas.microsoft.com/office/drawing/2014/main" xmlns="" id="{631A429B-8A72-4F12-BDAB-295327F4807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" name="Freeform 135">
                        <a:extLst>
                          <a:ext uri="{FF2B5EF4-FFF2-40B4-BE49-F238E27FC236}">
                            <a16:creationId xmlns:a16="http://schemas.microsoft.com/office/drawing/2014/main" xmlns="" id="{6531DA3C-BF74-4C94-A7D6-5CA1404E39A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9" name="Freeform 136">
                        <a:extLst>
                          <a:ext uri="{FF2B5EF4-FFF2-40B4-BE49-F238E27FC236}">
                            <a16:creationId xmlns:a16="http://schemas.microsoft.com/office/drawing/2014/main" xmlns="" id="{14184CA3-D03F-4CFB-9C1C-9940D020A54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Freeform 137">
                        <a:extLst>
                          <a:ext uri="{FF2B5EF4-FFF2-40B4-BE49-F238E27FC236}">
                            <a16:creationId xmlns:a16="http://schemas.microsoft.com/office/drawing/2014/main" xmlns="" id="{4BCD2715-3C5A-436A-955F-927D8EFDC1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0" name="Group 138">
                      <a:extLst>
                        <a:ext uri="{FF2B5EF4-FFF2-40B4-BE49-F238E27FC236}">
                          <a16:creationId xmlns:a16="http://schemas.microsoft.com/office/drawing/2014/main" xmlns="" id="{C25A2641-6927-4E6F-ACCB-5C71F41C5A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341" y="106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71" name="Freeform 139">
                        <a:extLst>
                          <a:ext uri="{FF2B5EF4-FFF2-40B4-BE49-F238E27FC236}">
                            <a16:creationId xmlns:a16="http://schemas.microsoft.com/office/drawing/2014/main" xmlns="" id="{AB7B3FB4-FDC0-4ECF-A67B-BE579F041ED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" name="Freeform 140">
                        <a:extLst>
                          <a:ext uri="{FF2B5EF4-FFF2-40B4-BE49-F238E27FC236}">
                            <a16:creationId xmlns:a16="http://schemas.microsoft.com/office/drawing/2014/main" xmlns="" id="{7E8F1E71-C644-4456-B8AD-9BBE64EEB56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Freeform 141">
                        <a:extLst>
                          <a:ext uri="{FF2B5EF4-FFF2-40B4-BE49-F238E27FC236}">
                            <a16:creationId xmlns:a16="http://schemas.microsoft.com/office/drawing/2014/main" xmlns="" id="{9A91BD14-1E5D-4E54-895D-34349D2334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" name="Freeform 142">
                        <a:extLst>
                          <a:ext uri="{FF2B5EF4-FFF2-40B4-BE49-F238E27FC236}">
                            <a16:creationId xmlns:a16="http://schemas.microsoft.com/office/drawing/2014/main" xmlns="" id="{1A402A6D-7CF5-4C7F-8C79-D6A921DB832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" name="Freeform 143">
                        <a:extLst>
                          <a:ext uri="{FF2B5EF4-FFF2-40B4-BE49-F238E27FC236}">
                            <a16:creationId xmlns:a16="http://schemas.microsoft.com/office/drawing/2014/main" xmlns="" id="{6B7BFA53-5CD1-4AE0-A614-F47A08CAC6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0" name="Group 144">
                    <a:extLst>
                      <a:ext uri="{FF2B5EF4-FFF2-40B4-BE49-F238E27FC236}">
                        <a16:creationId xmlns:a16="http://schemas.microsoft.com/office/drawing/2014/main" xmlns="" id="{0EFC100D-32AA-4B5F-8CF3-D8C644453A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28" y="672"/>
                    <a:ext cx="960" cy="630"/>
                    <a:chOff x="1341" y="492"/>
                    <a:chExt cx="1728" cy="1134"/>
                  </a:xfrm>
                </p:grpSpPr>
                <p:sp>
                  <p:nvSpPr>
                    <p:cNvPr id="55" name="Line 145">
                      <a:extLst>
                        <a:ext uri="{FF2B5EF4-FFF2-40B4-BE49-F238E27FC236}">
                          <a16:creationId xmlns:a16="http://schemas.microsoft.com/office/drawing/2014/main" xmlns="" id="{0517E974-6538-47EA-B309-8FE85D4A4C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2" y="1056"/>
                      <a:ext cx="17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6" name="Group 146">
                      <a:extLst>
                        <a:ext uri="{FF2B5EF4-FFF2-40B4-BE49-F238E27FC236}">
                          <a16:creationId xmlns:a16="http://schemas.microsoft.com/office/drawing/2014/main" xmlns="" id="{3E26CD2E-117E-447C-B406-882347963B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1" y="49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63" name="Freeform 147">
                        <a:extLst>
                          <a:ext uri="{FF2B5EF4-FFF2-40B4-BE49-F238E27FC236}">
                            <a16:creationId xmlns:a16="http://schemas.microsoft.com/office/drawing/2014/main" xmlns="" id="{FF33953B-7966-405F-86BE-9292674F1F5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" name="Freeform 148">
                        <a:extLst>
                          <a:ext uri="{FF2B5EF4-FFF2-40B4-BE49-F238E27FC236}">
                            <a16:creationId xmlns:a16="http://schemas.microsoft.com/office/drawing/2014/main" xmlns="" id="{436C2EC7-B84C-464C-8028-D88F3D9573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" name="Freeform 149">
                        <a:extLst>
                          <a:ext uri="{FF2B5EF4-FFF2-40B4-BE49-F238E27FC236}">
                            <a16:creationId xmlns:a16="http://schemas.microsoft.com/office/drawing/2014/main" xmlns="" id="{910EC0B4-CE1C-40FE-B702-E66010588D4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6" name="Freeform 150">
                        <a:extLst>
                          <a:ext uri="{FF2B5EF4-FFF2-40B4-BE49-F238E27FC236}">
                            <a16:creationId xmlns:a16="http://schemas.microsoft.com/office/drawing/2014/main" xmlns="" id="{586E1B7E-5DC6-4C8D-8404-532E73032F7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Freeform 151">
                        <a:extLst>
                          <a:ext uri="{FF2B5EF4-FFF2-40B4-BE49-F238E27FC236}">
                            <a16:creationId xmlns:a16="http://schemas.microsoft.com/office/drawing/2014/main" xmlns="" id="{22932B6C-8993-4647-904D-CE6E66F510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7" name="Group 152">
                      <a:extLst>
                        <a:ext uri="{FF2B5EF4-FFF2-40B4-BE49-F238E27FC236}">
                          <a16:creationId xmlns:a16="http://schemas.microsoft.com/office/drawing/2014/main" xmlns="" id="{1A34A1DE-099B-46BA-9A97-4356BF72D1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341" y="106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58" name="Freeform 153">
                        <a:extLst>
                          <a:ext uri="{FF2B5EF4-FFF2-40B4-BE49-F238E27FC236}">
                            <a16:creationId xmlns:a16="http://schemas.microsoft.com/office/drawing/2014/main" xmlns="" id="{BEE6BBF1-47F6-49E1-9B52-084B6053F57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Freeform 154">
                        <a:extLst>
                          <a:ext uri="{FF2B5EF4-FFF2-40B4-BE49-F238E27FC236}">
                            <a16:creationId xmlns:a16="http://schemas.microsoft.com/office/drawing/2014/main" xmlns="" id="{ECCC365A-179E-4950-AA03-C2AACF63AD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Freeform 155">
                        <a:extLst>
                          <a:ext uri="{FF2B5EF4-FFF2-40B4-BE49-F238E27FC236}">
                            <a16:creationId xmlns:a16="http://schemas.microsoft.com/office/drawing/2014/main" xmlns="" id="{9CD72D76-6861-48C7-857D-5B07699A24B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Freeform 156">
                        <a:extLst>
                          <a:ext uri="{FF2B5EF4-FFF2-40B4-BE49-F238E27FC236}">
                            <a16:creationId xmlns:a16="http://schemas.microsoft.com/office/drawing/2014/main" xmlns="" id="{0C23FA16-1393-4D47-A040-033C8B616BA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Freeform 157">
                        <a:extLst>
                          <a:ext uri="{FF2B5EF4-FFF2-40B4-BE49-F238E27FC236}">
                            <a16:creationId xmlns:a16="http://schemas.microsoft.com/office/drawing/2014/main" xmlns="" id="{6021B8AB-3813-45C4-8B65-1C7C323D30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" name="Group 158">
                    <a:extLst>
                      <a:ext uri="{FF2B5EF4-FFF2-40B4-BE49-F238E27FC236}">
                        <a16:creationId xmlns:a16="http://schemas.microsoft.com/office/drawing/2014/main" xmlns="" id="{6B9E5B3C-743E-4544-B1A5-61C3C5BA60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91" y="672"/>
                    <a:ext cx="960" cy="630"/>
                    <a:chOff x="1341" y="492"/>
                    <a:chExt cx="1728" cy="1134"/>
                  </a:xfrm>
                </p:grpSpPr>
                <p:sp>
                  <p:nvSpPr>
                    <p:cNvPr id="42" name="Line 159">
                      <a:extLst>
                        <a:ext uri="{FF2B5EF4-FFF2-40B4-BE49-F238E27FC236}">
                          <a16:creationId xmlns:a16="http://schemas.microsoft.com/office/drawing/2014/main" xmlns="" id="{94D3F263-2A62-4120-91FC-BA065A1327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2" y="1056"/>
                      <a:ext cx="17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3" name="Group 160">
                      <a:extLst>
                        <a:ext uri="{FF2B5EF4-FFF2-40B4-BE49-F238E27FC236}">
                          <a16:creationId xmlns:a16="http://schemas.microsoft.com/office/drawing/2014/main" xmlns="" id="{7862D8AD-A0F0-4744-AA9A-D9AFB696DD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1" y="49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50" name="Freeform 161">
                        <a:extLst>
                          <a:ext uri="{FF2B5EF4-FFF2-40B4-BE49-F238E27FC236}">
                            <a16:creationId xmlns:a16="http://schemas.microsoft.com/office/drawing/2014/main" xmlns="" id="{3E53BC0D-9F61-4F9A-95B7-0962DB9187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" name="Freeform 162">
                        <a:extLst>
                          <a:ext uri="{FF2B5EF4-FFF2-40B4-BE49-F238E27FC236}">
                            <a16:creationId xmlns:a16="http://schemas.microsoft.com/office/drawing/2014/main" xmlns="" id="{B441AC84-3A1E-4ED4-9F6F-E7DDD225D50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" name="Freeform 163">
                        <a:extLst>
                          <a:ext uri="{FF2B5EF4-FFF2-40B4-BE49-F238E27FC236}">
                            <a16:creationId xmlns:a16="http://schemas.microsoft.com/office/drawing/2014/main" xmlns="" id="{B500E869-FBA8-430B-ABD4-89BF86CA9AF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Freeform 164">
                        <a:extLst>
                          <a:ext uri="{FF2B5EF4-FFF2-40B4-BE49-F238E27FC236}">
                            <a16:creationId xmlns:a16="http://schemas.microsoft.com/office/drawing/2014/main" xmlns="" id="{5F614DC9-4243-4A99-832A-BF9F55BC54D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Freeform 165">
                        <a:extLst>
                          <a:ext uri="{FF2B5EF4-FFF2-40B4-BE49-F238E27FC236}">
                            <a16:creationId xmlns:a16="http://schemas.microsoft.com/office/drawing/2014/main" xmlns="" id="{D302810E-BDB5-4B14-AED7-61EE604DFBF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4" name="Group 166">
                      <a:extLst>
                        <a:ext uri="{FF2B5EF4-FFF2-40B4-BE49-F238E27FC236}">
                          <a16:creationId xmlns:a16="http://schemas.microsoft.com/office/drawing/2014/main" xmlns="" id="{3E282AB3-F184-4B13-95AC-67A936B43D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341" y="1062"/>
                      <a:ext cx="1728" cy="564"/>
                      <a:chOff x="1344" y="492"/>
                      <a:chExt cx="1728" cy="564"/>
                    </a:xfrm>
                  </p:grpSpPr>
                  <p:sp>
                    <p:nvSpPr>
                      <p:cNvPr id="45" name="Freeform 167">
                        <a:extLst>
                          <a:ext uri="{FF2B5EF4-FFF2-40B4-BE49-F238E27FC236}">
                            <a16:creationId xmlns:a16="http://schemas.microsoft.com/office/drawing/2014/main" xmlns="" id="{BA1BC99F-FBAD-4D2B-9257-5F19ED2E7F5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960"/>
                        <a:ext cx="1728" cy="96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" name="Freeform 168">
                        <a:extLst>
                          <a:ext uri="{FF2B5EF4-FFF2-40B4-BE49-F238E27FC236}">
                            <a16:creationId xmlns:a16="http://schemas.microsoft.com/office/drawing/2014/main" xmlns="" id="{7CF9FFBE-79C3-45C6-B4BC-642C83629F1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858"/>
                        <a:ext cx="1728" cy="19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" name="Freeform 169">
                        <a:extLst>
                          <a:ext uri="{FF2B5EF4-FFF2-40B4-BE49-F238E27FC236}">
                            <a16:creationId xmlns:a16="http://schemas.microsoft.com/office/drawing/2014/main" xmlns="" id="{B90BB2DF-5993-4F3A-B8F3-046E5216BD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738"/>
                        <a:ext cx="1728" cy="31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Freeform 170">
                        <a:extLst>
                          <a:ext uri="{FF2B5EF4-FFF2-40B4-BE49-F238E27FC236}">
                            <a16:creationId xmlns:a16="http://schemas.microsoft.com/office/drawing/2014/main" xmlns="" id="{5D50C394-D36D-478B-B7F2-AC29347A2C2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618"/>
                        <a:ext cx="1728" cy="438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" name="Freeform 171">
                        <a:extLst>
                          <a:ext uri="{FF2B5EF4-FFF2-40B4-BE49-F238E27FC236}">
                            <a16:creationId xmlns:a16="http://schemas.microsoft.com/office/drawing/2014/main" xmlns="" id="{FEB77503-94CC-4ED0-8869-3BCC4F6A522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4" y="492"/>
                        <a:ext cx="1728" cy="564"/>
                      </a:xfrm>
                      <a:custGeom>
                        <a:avLst/>
                        <a:gdLst>
                          <a:gd name="T0" fmla="*/ 0 w 1728"/>
                          <a:gd name="T1" fmla="*/ 240 h 240"/>
                          <a:gd name="T2" fmla="*/ 864 w 1728"/>
                          <a:gd name="T3" fmla="*/ 0 h 240"/>
                          <a:gd name="T4" fmla="*/ 1728 w 1728"/>
                          <a:gd name="T5" fmla="*/ 240 h 2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1728" h="240">
                            <a:moveTo>
                              <a:pt x="0" y="240"/>
                            </a:moveTo>
                            <a:cubicBezTo>
                              <a:pt x="288" y="120"/>
                              <a:pt x="576" y="0"/>
                              <a:pt x="864" y="0"/>
                            </a:cubicBezTo>
                            <a:cubicBezTo>
                              <a:pt x="1152" y="0"/>
                              <a:pt x="1440" y="120"/>
                              <a:pt x="1728" y="240"/>
                            </a:cubicBezTo>
                          </a:path>
                        </a:pathLst>
                      </a:custGeom>
                      <a:noFill/>
                      <a:ln w="19050" cmpd="sng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30" name="Group 172">
                  <a:extLst>
                    <a:ext uri="{FF2B5EF4-FFF2-40B4-BE49-F238E27FC236}">
                      <a16:creationId xmlns:a16="http://schemas.microsoft.com/office/drawing/2014/main" xmlns="" id="{0D855874-88CB-4AF4-9655-3D34ADCBA4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32" y="1789"/>
                  <a:ext cx="125" cy="805"/>
                  <a:chOff x="1152" y="1968"/>
                  <a:chExt cx="240" cy="930"/>
                </a:xfrm>
              </p:grpSpPr>
              <p:sp>
                <p:nvSpPr>
                  <p:cNvPr id="36" name="Rectangle 173">
                    <a:extLst>
                      <a:ext uri="{FF2B5EF4-FFF2-40B4-BE49-F238E27FC236}">
                        <a16:creationId xmlns:a16="http://schemas.microsoft.com/office/drawing/2014/main" xmlns="" id="{353EAD7E-CAB9-4FFE-8B0C-B4E11A6CE6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68"/>
                    <a:ext cx="240" cy="912"/>
                  </a:xfrm>
                  <a:prstGeom prst="rect">
                    <a:avLst/>
                  </a:prstGeom>
                  <a:pattFill prst="dkUpDiag">
                    <a:fgClr>
                      <a:srgbClr val="00FF99"/>
                    </a:fgClr>
                    <a:bgClr>
                      <a:schemeClr val="bg1"/>
                    </a:bgClr>
                  </a:patt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altLang="en-US" sz="1800">
                      <a:solidFill>
                        <a:srgbClr val="0033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Line 174">
                    <a:extLst>
                      <a:ext uri="{FF2B5EF4-FFF2-40B4-BE49-F238E27FC236}">
                        <a16:creationId xmlns:a16="http://schemas.microsoft.com/office/drawing/2014/main" xmlns="" id="{DCAFE57A-948C-45BA-9BDD-8E7B22CF0D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968"/>
                    <a:ext cx="0" cy="93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Text Box 175">
                  <a:extLst>
                    <a:ext uri="{FF2B5EF4-FFF2-40B4-BE49-F238E27FC236}">
                      <a16:creationId xmlns:a16="http://schemas.microsoft.com/office/drawing/2014/main" xmlns="" id="{5C7DD491-CB1C-4705-8997-9F910EB557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6" y="1776"/>
                  <a:ext cx="44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4000" b="1">
                      <a:solidFill>
                        <a:srgbClr val="003300"/>
                      </a:solidFill>
                      <a:latin typeface="Times New Roman" panose="02020603050405020304" pitchFamily="18" charset="0"/>
                    </a:rPr>
                    <a:t>Q</a:t>
                  </a:r>
                </a:p>
              </p:txBody>
            </p:sp>
            <p:sp>
              <p:nvSpPr>
                <p:cNvPr id="32" name="Text Box 176">
                  <a:extLst>
                    <a:ext uri="{FF2B5EF4-FFF2-40B4-BE49-F238E27FC236}">
                      <a16:creationId xmlns:a16="http://schemas.microsoft.com/office/drawing/2014/main" xmlns="" id="{C676CE09-1660-4A01-A58E-6DE9EB40B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14" y="1826"/>
                  <a:ext cx="446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4000" b="1">
                      <a:solidFill>
                        <a:srgbClr val="003300"/>
                      </a:solidFill>
                      <a:latin typeface="Times New Roman" panose="02020603050405020304" pitchFamily="18" charset="0"/>
                    </a:rPr>
                    <a:t>P</a:t>
                  </a:r>
                </a:p>
              </p:txBody>
            </p:sp>
            <p:grpSp>
              <p:nvGrpSpPr>
                <p:cNvPr id="33" name="Group 177">
                  <a:extLst>
                    <a:ext uri="{FF2B5EF4-FFF2-40B4-BE49-F238E27FC236}">
                      <a16:creationId xmlns:a16="http://schemas.microsoft.com/office/drawing/2014/main" xmlns="" id="{72F87EE7-7E1B-43FE-A8C9-69F4E84963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84" y="1920"/>
                  <a:ext cx="125" cy="805"/>
                  <a:chOff x="1152" y="1968"/>
                  <a:chExt cx="240" cy="930"/>
                </a:xfrm>
              </p:grpSpPr>
              <p:sp>
                <p:nvSpPr>
                  <p:cNvPr id="34" name="Rectangle 178">
                    <a:extLst>
                      <a:ext uri="{FF2B5EF4-FFF2-40B4-BE49-F238E27FC236}">
                        <a16:creationId xmlns:a16="http://schemas.microsoft.com/office/drawing/2014/main" xmlns="" id="{C3FECAF6-24F2-4B12-B1BB-2DD124D77D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68"/>
                    <a:ext cx="240" cy="912"/>
                  </a:xfrm>
                  <a:prstGeom prst="rect">
                    <a:avLst/>
                  </a:prstGeom>
                  <a:pattFill prst="dkUpDiag">
                    <a:fgClr>
                      <a:srgbClr val="00FF99"/>
                    </a:fgClr>
                    <a:bgClr>
                      <a:schemeClr val="bg1"/>
                    </a:bgClr>
                  </a:patt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altLang="en-US" sz="1800">
                      <a:solidFill>
                        <a:srgbClr val="0033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Line 179">
                    <a:extLst>
                      <a:ext uri="{FF2B5EF4-FFF2-40B4-BE49-F238E27FC236}">
                        <a16:creationId xmlns:a16="http://schemas.microsoft.com/office/drawing/2014/main" xmlns="" id="{4C944077-C4E6-4DB6-B4E2-D2ADE72488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" y="1968"/>
                    <a:ext cx="0" cy="930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" name="Group 180">
                <a:extLst>
                  <a:ext uri="{FF2B5EF4-FFF2-40B4-BE49-F238E27FC236}">
                    <a16:creationId xmlns:a16="http://schemas.microsoft.com/office/drawing/2014/main" xmlns="" id="{537AB55E-A8A5-4A63-BD2A-EB4CDBC1A2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1632"/>
                <a:ext cx="1075" cy="461"/>
                <a:chOff x="2064" y="1872"/>
                <a:chExt cx="1075" cy="461"/>
              </a:xfrm>
            </p:grpSpPr>
            <p:grpSp>
              <p:nvGrpSpPr>
                <p:cNvPr id="25" name="Group 181">
                  <a:extLst>
                    <a:ext uri="{FF2B5EF4-FFF2-40B4-BE49-F238E27FC236}">
                      <a16:creationId xmlns:a16="http://schemas.microsoft.com/office/drawing/2014/main" xmlns="" id="{57FE1C02-6A10-4074-84C3-F9B4F9413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1872"/>
                  <a:ext cx="1059" cy="461"/>
                  <a:chOff x="1926" y="2736"/>
                  <a:chExt cx="1039" cy="960"/>
                </a:xfrm>
              </p:grpSpPr>
              <p:sp>
                <p:nvSpPr>
                  <p:cNvPr id="27" name="Line 182">
                    <a:extLst>
                      <a:ext uri="{FF2B5EF4-FFF2-40B4-BE49-F238E27FC236}">
                        <a16:creationId xmlns:a16="http://schemas.microsoft.com/office/drawing/2014/main" xmlns="" id="{4531A986-7CDA-4158-8D7E-1E8D802910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6" y="273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83">
                    <a:extLst>
                      <a:ext uri="{FF2B5EF4-FFF2-40B4-BE49-F238E27FC236}">
                        <a16:creationId xmlns:a16="http://schemas.microsoft.com/office/drawing/2014/main" xmlns="" id="{82B47218-FAFE-4F9D-9C72-C505BEE6C3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65" y="273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Line 184">
                  <a:extLst>
                    <a:ext uri="{FF2B5EF4-FFF2-40B4-BE49-F238E27FC236}">
                      <a16:creationId xmlns:a16="http://schemas.microsoft.com/office/drawing/2014/main" xmlns="" id="{93F1AA85-50C9-4EDB-9D35-F206AB0F5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1920"/>
                  <a:ext cx="1075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8" name="Object 185">
                <a:extLst>
                  <a:ext uri="{FF2B5EF4-FFF2-40B4-BE49-F238E27FC236}">
                    <a16:creationId xmlns:a16="http://schemas.microsoft.com/office/drawing/2014/main" xmlns="" id="{ED9B27BC-8411-44D2-8594-9E33D2A25E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80" y="1056"/>
              <a:ext cx="262" cy="6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92" name="Equation" r:id="rId3" imgW="164880" imgH="393480" progId="Equation.DSMT4">
                      <p:embed/>
                    </p:oleObj>
                  </mc:Choice>
                  <mc:Fallback>
                    <p:oleObj name="Equation" r:id="rId3" imgW="1648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056"/>
                            <a:ext cx="262" cy="6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" name="Group 186">
                <a:extLst>
                  <a:ext uri="{FF2B5EF4-FFF2-40B4-BE49-F238E27FC236}">
                    <a16:creationId xmlns:a16="http://schemas.microsoft.com/office/drawing/2014/main" xmlns="" id="{772C6A34-4615-40E2-A6ED-E96CB5C79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8" y="1632"/>
                <a:ext cx="1075" cy="461"/>
                <a:chOff x="2064" y="1872"/>
                <a:chExt cx="1075" cy="461"/>
              </a:xfrm>
            </p:grpSpPr>
            <p:grpSp>
              <p:nvGrpSpPr>
                <p:cNvPr id="21" name="Group 187">
                  <a:extLst>
                    <a:ext uri="{FF2B5EF4-FFF2-40B4-BE49-F238E27FC236}">
                      <a16:creationId xmlns:a16="http://schemas.microsoft.com/office/drawing/2014/main" xmlns="" id="{B26638F2-24E4-4B48-BBF6-B283148670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1872"/>
                  <a:ext cx="1059" cy="461"/>
                  <a:chOff x="1926" y="2736"/>
                  <a:chExt cx="1039" cy="960"/>
                </a:xfrm>
              </p:grpSpPr>
              <p:sp>
                <p:nvSpPr>
                  <p:cNvPr id="23" name="Line 188">
                    <a:extLst>
                      <a:ext uri="{FF2B5EF4-FFF2-40B4-BE49-F238E27FC236}">
                        <a16:creationId xmlns:a16="http://schemas.microsoft.com/office/drawing/2014/main" xmlns="" id="{D4D2119B-D9FA-45BF-8DC8-EBE942AB2B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6" y="273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189">
                    <a:extLst>
                      <a:ext uri="{FF2B5EF4-FFF2-40B4-BE49-F238E27FC236}">
                        <a16:creationId xmlns:a16="http://schemas.microsoft.com/office/drawing/2014/main" xmlns="" id="{BA08DB29-FA1C-41E2-8DDF-D50DEFC0E3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65" y="2736"/>
                    <a:ext cx="0" cy="960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Line 190">
                  <a:extLst>
                    <a:ext uri="{FF2B5EF4-FFF2-40B4-BE49-F238E27FC236}">
                      <a16:creationId xmlns:a16="http://schemas.microsoft.com/office/drawing/2014/main" xmlns="" id="{A5DB16CA-B286-4AA2-869A-124137C59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1920"/>
                  <a:ext cx="1075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0" name="Object 191">
                <a:extLst>
                  <a:ext uri="{FF2B5EF4-FFF2-40B4-BE49-F238E27FC236}">
                    <a16:creationId xmlns:a16="http://schemas.microsoft.com/office/drawing/2014/main" xmlns="" id="{25985A9A-9F53-4CB1-BAA4-59956E881BD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60" y="1008"/>
              <a:ext cx="282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93" name="Equation" r:id="rId5" imgW="164880" imgH="393480" progId="Equation.DSMT4">
                      <p:embed/>
                    </p:oleObj>
                  </mc:Choice>
                  <mc:Fallback>
                    <p:oleObj name="Equation" r:id="rId5" imgW="1648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0" y="1008"/>
                            <a:ext cx="282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Line 192">
              <a:extLst>
                <a:ext uri="{FF2B5EF4-FFF2-40B4-BE49-F238E27FC236}">
                  <a16:creationId xmlns:a16="http://schemas.microsoft.com/office/drawing/2014/main" xmlns="" id="{8AE4D555-DFF3-415F-B5E2-0D23450C2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63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3">
              <a:extLst>
                <a:ext uri="{FF2B5EF4-FFF2-40B4-BE49-F238E27FC236}">
                  <a16:creationId xmlns:a16="http://schemas.microsoft.com/office/drawing/2014/main" xmlns="" id="{650BCFC1-B702-4B79-9647-F57924B50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94">
              <a:extLst>
                <a:ext uri="{FF2B5EF4-FFF2-40B4-BE49-F238E27FC236}">
                  <a16:creationId xmlns:a16="http://schemas.microsoft.com/office/drawing/2014/main" xmlns="" id="{6E0727E5-FB47-4C0B-AC01-B70690708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95">
              <a:extLst>
                <a:ext uri="{FF2B5EF4-FFF2-40B4-BE49-F238E27FC236}">
                  <a16:creationId xmlns:a16="http://schemas.microsoft.com/office/drawing/2014/main" xmlns="" id="{6E58701D-A4C3-4453-AF33-43647D8C0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296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3300"/>
                  </a:solidFill>
                  <a:latin typeface="Times New Roman" panose="02020603050405020304" pitchFamily="18" charset="0"/>
                </a:rPr>
                <a:t>Nút</a:t>
              </a:r>
            </a:p>
          </p:txBody>
        </p:sp>
        <p:sp>
          <p:nvSpPr>
            <p:cNvPr id="15" name="Text Box 196">
              <a:extLst>
                <a:ext uri="{FF2B5EF4-FFF2-40B4-BE49-F238E27FC236}">
                  <a16:creationId xmlns:a16="http://schemas.microsoft.com/office/drawing/2014/main" xmlns="" id="{1685A356-E189-4B7B-8E2B-E93F5BA17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" y="2592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3300"/>
                  </a:solidFill>
                  <a:latin typeface="Times New Roman" panose="02020603050405020304" pitchFamily="18" charset="0"/>
                </a:rPr>
                <a:t>Bụng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1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1190</Words>
  <PresentationFormat>On-screen Show (4:3)</PresentationFormat>
  <Paragraphs>140</Paragraphs>
  <Slides>26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PHIẾU HỌC TẬP SỐ 1 </vt:lpstr>
      <vt:lpstr>I. THÍ NGHIỆM TẠO SÓNG DỪNG </vt:lpstr>
      <vt:lpstr>BÀI SÓNG DỪNG</vt:lpstr>
      <vt:lpstr>PowerPoint Presentation</vt:lpstr>
      <vt:lpstr>PowerPoint Presentation</vt:lpstr>
      <vt:lpstr>BÀI SÓNG DỪNG</vt:lpstr>
      <vt:lpstr>PowerPoint Presentation</vt:lpstr>
      <vt:lpstr>BÀI SÓNG DỪNG</vt:lpstr>
      <vt:lpstr>PowerPoint Presentation</vt:lpstr>
      <vt:lpstr>PowerPoint Presentation</vt:lpstr>
      <vt:lpstr>1. Sóng dừng trên một sợi dây có hai đâu cố định </vt:lpstr>
      <vt:lpstr>2.Sóng dừng trên một sợi dây có  một đầu cố định, một đầu tự do </vt:lpstr>
      <vt:lpstr>BÀI SÓNG DỪNG</vt:lpstr>
      <vt:lpstr> Bài toán: Trên một sợi dây dài 1,2 m có một hệ sóng dừng. Kể cả hai đầu dây, thì trên dây có tất cả bốn nút. Biết tốc độ truyền sóng trên dây là v = 80m/s. Tính tần số và chu kỳ dao động của sóng?  </vt:lpstr>
      <vt:lpstr>BÀI SÓNG DỪNG</vt:lpstr>
      <vt:lpstr>PowerPoint Presentation</vt:lpstr>
      <vt:lpstr>PowerPoint Presentation</vt:lpstr>
      <vt:lpstr>BÀI SÓNG DỪNG</vt:lpstr>
      <vt:lpstr>PowerPoint Presentation</vt:lpstr>
      <vt:lpstr>Ứng dụng của sóng dừng</vt:lpstr>
      <vt:lpstr>PowerPoint Presentation</vt:lpstr>
      <vt:lpstr>Củng cố</vt:lpstr>
      <vt:lpstr>Củng cố</vt:lpstr>
      <vt:lpstr>Củng cố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2017-10-16T16:47:09Z</dcterms:created>
  <dcterms:modified xsi:type="dcterms:W3CDTF">2023-07-02T10:42:06Z</dcterms:modified>
</cp:coreProperties>
</file>