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17"/>
  </p:notesMasterIdLst>
  <p:sldIdLst>
    <p:sldId id="287" r:id="rId3"/>
    <p:sldId id="291" r:id="rId4"/>
    <p:sldId id="286" r:id="rId5"/>
    <p:sldId id="268" r:id="rId6"/>
    <p:sldId id="292" r:id="rId7"/>
    <p:sldId id="284" r:id="rId8"/>
    <p:sldId id="273" r:id="rId9"/>
    <p:sldId id="281" r:id="rId10"/>
    <p:sldId id="293" r:id="rId11"/>
    <p:sldId id="294" r:id="rId12"/>
    <p:sldId id="295" r:id="rId13"/>
    <p:sldId id="296" r:id="rId14"/>
    <p:sldId id="297" r:id="rId15"/>
    <p:sldId id="29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E5CAA-7D9F-40E6-8D79-702814D8479D}" type="datetimeFigureOut">
              <a:rPr lang="en-US" smtClean="0"/>
              <a:t>1/2/2022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556B8-3A10-40B1-9CF5-CB2DEA550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423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AC6D98-046A-405E-9FCB-494EC8D89F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2168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8079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3565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7166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931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8451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5145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070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207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5954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1896C-5811-468A-ABFB-99BD176A4C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29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117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05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398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664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07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03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589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40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989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462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385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785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39C4F9E0-8320-4D7D-AF01-057F181D7DA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C72ED66-E500-4220-95BA-7024D40C6B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621" t="48925" r="27763" b="13136"/>
          <a:stretch/>
        </p:blipFill>
        <p:spPr>
          <a:xfrm>
            <a:off x="1" y="5440074"/>
            <a:ext cx="4267200" cy="141792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D29AE61-DB5C-4178-8097-2199B44BFE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621" t="48925" r="27763" b="13136"/>
          <a:stretch/>
        </p:blipFill>
        <p:spPr>
          <a:xfrm flipH="1">
            <a:off x="7924800" y="5440074"/>
            <a:ext cx="4267200" cy="141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1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2022/1/2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432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605" y="5594975"/>
            <a:ext cx="12197080" cy="1338590"/>
          </a:xfrm>
          <a:prstGeom prst="rect">
            <a:avLst/>
          </a:prstGeom>
        </p:spPr>
      </p:pic>
      <p:pic>
        <p:nvPicPr>
          <p:cNvPr id="27" name="图片 4">
            <a:extLst>
              <a:ext uri="{FF2B5EF4-FFF2-40B4-BE49-F238E27FC236}">
                <a16:creationId xmlns:a16="http://schemas.microsoft.com/office/drawing/2014/main" id="{8FA32724-4C20-4A9E-A3C0-D4F61F84BB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0092" y="5720080"/>
            <a:ext cx="1722384" cy="12246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CD5ED4-111F-4821-ABCE-D425302517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6542" y="1407795"/>
            <a:ext cx="8658225" cy="533400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F53324F-4D74-4237-95FC-3D155925AB78}"/>
              </a:ext>
            </a:extLst>
          </p:cNvPr>
          <p:cNvSpPr/>
          <p:nvPr/>
        </p:nvSpPr>
        <p:spPr>
          <a:xfrm>
            <a:off x="1381125" y="161925"/>
            <a:ext cx="9153525" cy="933450"/>
          </a:xfrm>
          <a:prstGeom prst="roundRect">
            <a:avLst/>
          </a:prstGeom>
          <a:ln w="57150"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dirty="0"/>
              <a:t>Những người trong hình đang làm gì? Vì sao cần phải làm như vậy?</a:t>
            </a:r>
            <a:endParaRPr lang="en-US" sz="2800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A2321F1-75C2-49AC-8F18-5FE354AFE7FF}"/>
              </a:ext>
            </a:extLst>
          </p:cNvPr>
          <p:cNvSpPr/>
          <p:nvPr/>
        </p:nvSpPr>
        <p:spPr>
          <a:xfrm>
            <a:off x="1298891" y="5114925"/>
            <a:ext cx="9153525" cy="1411605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/>
              <a:t>Những người công nhân đang cắt cành cây. Cắt cành cây để phòng chống bão, để cây khỏi bị gãy đổ, gây tại nạn khi có bão.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5122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7EE640-55F2-4C93-ACDA-CC4FFB579822}"/>
              </a:ext>
            </a:extLst>
          </p:cNvPr>
          <p:cNvSpPr txBox="1"/>
          <p:nvPr/>
        </p:nvSpPr>
        <p:spPr>
          <a:xfrm>
            <a:off x="838200" y="0"/>
            <a:ext cx="10953750" cy="1415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41000"/>
              </a:lnSpc>
              <a:spcBef>
                <a:spcPts val="700"/>
              </a:spcBef>
              <a:spcAft>
                <a:spcPts val="700"/>
              </a:spcAft>
              <a:tabLst>
                <a:tab pos="3160395" algn="ctr"/>
                <a:tab pos="5740400" algn="l"/>
              </a:tabLst>
            </a:pPr>
            <a:r>
              <a:rPr lang="nl-NL" sz="32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Quan sát và sắp xếp các thẻ chữ vào bảng cho phù hợp với từng loại thiên tai. </a:t>
            </a:r>
            <a:endParaRPr lang="en-US" sz="32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D78530-4F67-485D-89F1-8CBFFC7C0974}"/>
              </a:ext>
            </a:extLst>
          </p:cNvPr>
          <p:cNvSpPr/>
          <p:nvPr/>
        </p:nvSpPr>
        <p:spPr>
          <a:xfrm>
            <a:off x="190500" y="1609725"/>
            <a:ext cx="2105025" cy="742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/>
              <a:t>Chuẩn</a:t>
            </a:r>
            <a:r>
              <a:rPr lang="en-US" sz="3600" dirty="0"/>
              <a:t> </a:t>
            </a:r>
            <a:r>
              <a:rPr lang="en-US" sz="3600" dirty="0" err="1"/>
              <a:t>bị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86E356-EE3F-417B-A36A-687A89952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1838324"/>
            <a:ext cx="81343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35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377B32-F05B-47F0-BAC6-B30B3BC1F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714375"/>
            <a:ext cx="9410700" cy="496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3A198A0-4A0E-4FE1-898D-DFF9EC9A21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5822"/>
              </p:ext>
            </p:extLst>
          </p:nvPr>
        </p:nvGraphicFramePr>
        <p:xfrm>
          <a:off x="2019301" y="1208817"/>
          <a:ext cx="9267824" cy="26266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61033">
                  <a:extLst>
                    <a:ext uri="{9D8B030D-6E8A-4147-A177-3AD203B41FA5}">
                      <a16:colId xmlns:a16="http://schemas.microsoft.com/office/drawing/2014/main" val="3291083314"/>
                    </a:ext>
                  </a:extLst>
                </a:gridCol>
                <a:gridCol w="6206791">
                  <a:extLst>
                    <a:ext uri="{9D8B030D-6E8A-4147-A177-3AD203B41FA5}">
                      <a16:colId xmlns:a16="http://schemas.microsoft.com/office/drawing/2014/main" val="1849388697"/>
                    </a:ext>
                  </a:extLst>
                </a:gridCol>
              </a:tblGrid>
              <a:tr h="7670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41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  <a:tabLst>
                          <a:tab pos="3160395" algn="ctr"/>
                          <a:tab pos="5740400" algn="l"/>
                        </a:tabLst>
                      </a:pPr>
                      <a:r>
                        <a:rPr lang="nl-NL" sz="3200" b="1" dirty="0">
                          <a:solidFill>
                            <a:srgbClr val="0070C0"/>
                          </a:solidFill>
                          <a:effectLst/>
                        </a:rPr>
                        <a:t>Thiên tai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41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  <a:tabLst>
                          <a:tab pos="3160395" algn="ctr"/>
                          <a:tab pos="5740400" algn="l"/>
                        </a:tabLst>
                      </a:pPr>
                      <a:r>
                        <a:rPr lang="nl-NL" sz="3200" b="1" dirty="0">
                          <a:solidFill>
                            <a:srgbClr val="0070C0"/>
                          </a:solidFill>
                          <a:effectLst/>
                        </a:rPr>
                        <a:t>Cách ứng phó, giảm nhẹ rủi ro</a:t>
                      </a:r>
                      <a:endParaRPr lang="en-US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437279"/>
                  </a:ext>
                </a:extLst>
              </a:tr>
              <a:tr h="23830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41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  <a:tabLst>
                          <a:tab pos="3160395" algn="ctr"/>
                          <a:tab pos="5740400" algn="l"/>
                        </a:tabLst>
                      </a:pPr>
                      <a:r>
                        <a:rPr lang="nl-NL" sz="3200">
                          <a:effectLst/>
                        </a:rPr>
                        <a:t>Lũ lụt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41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  <a:tabLst>
                          <a:tab pos="3160395" algn="ctr"/>
                          <a:tab pos="5740400" algn="l"/>
                        </a:tabLst>
                      </a:pPr>
                      <a:r>
                        <a:rPr lang="nl-NL" sz="3200">
                          <a:effectLst/>
                        </a:rPr>
                        <a:t>3, 5, 6. 7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86908"/>
                  </a:ext>
                </a:extLst>
              </a:tr>
              <a:tr h="50265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41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  <a:tabLst>
                          <a:tab pos="3160395" algn="ctr"/>
                          <a:tab pos="5740400" algn="l"/>
                        </a:tabLst>
                      </a:pPr>
                      <a:r>
                        <a:rPr lang="nl-NL" sz="3200">
                          <a:effectLst/>
                        </a:rPr>
                        <a:t>Hạn hán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41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  <a:tabLst>
                          <a:tab pos="3160395" algn="ctr"/>
                          <a:tab pos="5740400" algn="l"/>
                        </a:tabLst>
                      </a:pPr>
                      <a:r>
                        <a:rPr lang="nl-NL" sz="3200">
                          <a:effectLst/>
                        </a:rPr>
                        <a:t>6, 7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2381410"/>
                  </a:ext>
                </a:extLst>
              </a:tr>
              <a:tr h="50265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41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  <a:tabLst>
                          <a:tab pos="3160395" algn="ctr"/>
                          <a:tab pos="5740400" algn="l"/>
                        </a:tabLst>
                      </a:pPr>
                      <a:r>
                        <a:rPr lang="nl-NL" sz="3200">
                          <a:effectLst/>
                        </a:rPr>
                        <a:t>Giông sét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41000"/>
                        </a:lnSpc>
                        <a:spcBef>
                          <a:spcPts val="700"/>
                        </a:spcBef>
                        <a:spcAft>
                          <a:spcPts val="700"/>
                        </a:spcAft>
                        <a:tabLst>
                          <a:tab pos="3160395" algn="ctr"/>
                          <a:tab pos="5740400" algn="l"/>
                        </a:tabLst>
                      </a:pPr>
                      <a:r>
                        <a:rPr lang="nl-NL" sz="3200" dirty="0">
                          <a:effectLst/>
                        </a:rPr>
                        <a:t>1, 2, 4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3152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15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03222B2-B5AF-4EC7-862E-2A53A81B69BD}"/>
              </a:ext>
            </a:extLst>
          </p:cNvPr>
          <p:cNvSpPr/>
          <p:nvPr/>
        </p:nvSpPr>
        <p:spPr>
          <a:xfrm>
            <a:off x="1085849" y="1165414"/>
            <a:ext cx="10372725" cy="1634936"/>
          </a:xfrm>
          <a:prstGeom prst="roundRect">
            <a:avLst/>
          </a:prstGeom>
          <a:ln w="38100">
            <a:prstDash val="lg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vi-VN" sz="3200">
                <a:solidFill>
                  <a:srgbClr val="000000"/>
                </a:solidFill>
              </a:rPr>
              <a:t>Trong cơn giông, nếu đang ở ngoài trời và không tìm được chỗ trú ẩn an toàn, để tránh bị sét đánh, cần nhớ: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7EAE62-20E5-4458-ACBF-F0220A3C1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933" y="205991"/>
            <a:ext cx="9687384" cy="749873"/>
          </a:xfrm>
          <a:prstGeom prst="rect">
            <a:avLst/>
          </a:prstGeom>
        </p:spPr>
      </p:pic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160A6768-1548-4665-BF1A-D7D9AD981FDD}"/>
              </a:ext>
            </a:extLst>
          </p:cNvPr>
          <p:cNvSpPr/>
          <p:nvPr/>
        </p:nvSpPr>
        <p:spPr>
          <a:xfrm>
            <a:off x="2890907" y="2948803"/>
            <a:ext cx="8029436" cy="5788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vi-VN" sz="2800">
                <a:solidFill>
                  <a:srgbClr val="000000"/>
                </a:solidFill>
              </a:rPr>
              <a:t>Tuyệt đối không trú mưa dưới tán cây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Rounded Rectangle 22">
            <a:extLst>
              <a:ext uri="{FF2B5EF4-FFF2-40B4-BE49-F238E27FC236}">
                <a16:creationId xmlns:a16="http://schemas.microsoft.com/office/drawing/2014/main" id="{EA5C1591-BF3A-4CD4-B9AB-9F8E231EF872}"/>
              </a:ext>
            </a:extLst>
          </p:cNvPr>
          <p:cNvSpPr/>
          <p:nvPr/>
        </p:nvSpPr>
        <p:spPr>
          <a:xfrm>
            <a:off x="3086239" y="3676138"/>
            <a:ext cx="8029436" cy="5788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</a:rPr>
              <a:t>T</a:t>
            </a:r>
            <a:r>
              <a:rPr lang="vi-VN" sz="2800" dirty="0">
                <a:solidFill>
                  <a:srgbClr val="000000"/>
                </a:solidFill>
              </a:rPr>
              <a:t>ránh xa cac khu vực cao hơn xung quanh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Rounded Rectangle 22">
            <a:extLst>
              <a:ext uri="{FF2B5EF4-FFF2-40B4-BE49-F238E27FC236}">
                <a16:creationId xmlns:a16="http://schemas.microsoft.com/office/drawing/2014/main" id="{EFEC8C16-3603-413B-AB49-90DC851EF38B}"/>
              </a:ext>
            </a:extLst>
          </p:cNvPr>
          <p:cNvSpPr/>
          <p:nvPr/>
        </p:nvSpPr>
        <p:spPr>
          <a:xfrm>
            <a:off x="3086239" y="4403473"/>
            <a:ext cx="8029436" cy="10556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</a:rPr>
              <a:t>T</a:t>
            </a:r>
            <a:r>
              <a:rPr lang="vi-VN" sz="2800" dirty="0">
                <a:solidFill>
                  <a:srgbClr val="000000"/>
                </a:solidFill>
              </a:rPr>
              <a:t>ránh xa các vật dụng kim loại như xe đạp, cày, cu</a:t>
            </a:r>
            <a:r>
              <a:rPr lang="en-US" sz="2800" dirty="0">
                <a:solidFill>
                  <a:srgbClr val="000000"/>
                </a:solidFill>
              </a:rPr>
              <a:t>ố</a:t>
            </a:r>
            <a:r>
              <a:rPr lang="vi-VN" sz="2800" dirty="0">
                <a:solidFill>
                  <a:srgbClr val="000000"/>
                </a:solidFill>
              </a:rPr>
              <a:t>c, máy móc, hàng rào sắt,... 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2" name="Rounded Rectangle 22">
            <a:extLst>
              <a:ext uri="{FF2B5EF4-FFF2-40B4-BE49-F238E27FC236}">
                <a16:creationId xmlns:a16="http://schemas.microsoft.com/office/drawing/2014/main" id="{0923277C-9D2C-4E3C-B716-3611248E1041}"/>
              </a:ext>
            </a:extLst>
          </p:cNvPr>
          <p:cNvSpPr/>
          <p:nvPr/>
        </p:nvSpPr>
        <p:spPr>
          <a:xfrm>
            <a:off x="942976" y="5607534"/>
            <a:ext cx="11344274" cy="10556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vi-VN" sz="2800" dirty="0">
                <a:solidFill>
                  <a:srgbClr val="000000"/>
                </a:solidFill>
              </a:rPr>
              <a:t>Người ở vị trí càng thấp càng tốt, cúi người, ngồi xuống, lấy tay che tai, ngồi sao cho phần tiếp xúc của người với mặt đất là ít</a:t>
            </a:r>
            <a:r>
              <a:rPr lang="en-US" sz="2800" dirty="0">
                <a:solidFill>
                  <a:srgbClr val="000000"/>
                </a:solidFill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289682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B41A03B-630B-4B70-AF32-4833B7087DF1}"/>
              </a:ext>
            </a:extLst>
          </p:cNvPr>
          <p:cNvSpPr/>
          <p:nvPr/>
        </p:nvSpPr>
        <p:spPr>
          <a:xfrm>
            <a:off x="0" y="6059400"/>
            <a:ext cx="12192000" cy="798601"/>
          </a:xfrm>
          <a:custGeom>
            <a:avLst/>
            <a:gdLst>
              <a:gd name="connsiteX0" fmla="*/ 12192000 w 12192000"/>
              <a:gd name="connsiteY0" fmla="*/ 0 h 798601"/>
              <a:gd name="connsiteX1" fmla="*/ 12192000 w 12192000"/>
              <a:gd name="connsiteY1" fmla="*/ 798601 h 798601"/>
              <a:gd name="connsiteX2" fmla="*/ 0 w 12192000"/>
              <a:gd name="connsiteY2" fmla="*/ 798601 h 798601"/>
              <a:gd name="connsiteX3" fmla="*/ 0 w 12192000"/>
              <a:gd name="connsiteY3" fmla="*/ 240838 h 798601"/>
              <a:gd name="connsiteX4" fmla="*/ 72571 w 12192000"/>
              <a:gd name="connsiteY4" fmla="*/ 225287 h 798601"/>
              <a:gd name="connsiteX5" fmla="*/ 2206171 w 12192000"/>
              <a:gd name="connsiteY5" fmla="*/ 515572 h 798601"/>
              <a:gd name="connsiteX6" fmla="*/ 5225143 w 12192000"/>
              <a:gd name="connsiteY6" fmla="*/ 704258 h 798601"/>
              <a:gd name="connsiteX7" fmla="*/ 7329715 w 12192000"/>
              <a:gd name="connsiteY7" fmla="*/ 646201 h 798601"/>
              <a:gd name="connsiteX8" fmla="*/ 8229601 w 12192000"/>
              <a:gd name="connsiteY8" fmla="*/ 588144 h 798601"/>
              <a:gd name="connsiteX9" fmla="*/ 10232571 w 12192000"/>
              <a:gd name="connsiteY9" fmla="*/ 660715 h 798601"/>
              <a:gd name="connsiteX10" fmla="*/ 12090400 w 12192000"/>
              <a:gd name="connsiteY10" fmla="*/ 22087 h 79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798601">
                <a:moveTo>
                  <a:pt x="12192000" y="0"/>
                </a:moveTo>
                <a:lnTo>
                  <a:pt x="12192000" y="798601"/>
                </a:lnTo>
                <a:lnTo>
                  <a:pt x="0" y="798601"/>
                </a:lnTo>
                <a:lnTo>
                  <a:pt x="0" y="240838"/>
                </a:lnTo>
                <a:lnTo>
                  <a:pt x="72571" y="225287"/>
                </a:lnTo>
                <a:lnTo>
                  <a:pt x="2206171" y="515572"/>
                </a:lnTo>
                <a:lnTo>
                  <a:pt x="5225143" y="704258"/>
                </a:lnTo>
                <a:lnTo>
                  <a:pt x="7329715" y="646201"/>
                </a:lnTo>
                <a:lnTo>
                  <a:pt x="8229601" y="588144"/>
                </a:lnTo>
                <a:lnTo>
                  <a:pt x="10232571" y="660715"/>
                </a:lnTo>
                <a:lnTo>
                  <a:pt x="12090400" y="22087"/>
                </a:lnTo>
                <a:close/>
              </a:path>
            </a:pathLst>
          </a:custGeom>
          <a:solidFill>
            <a:srgbClr val="86C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AE52A79-4997-47E5-9D42-60AE4EDBDC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56329"/>
            <a:ext cx="12192000" cy="4416790"/>
          </a:xfrm>
          <a:prstGeom prst="rect">
            <a:avLst/>
          </a:prstGeom>
        </p:spPr>
      </p:pic>
      <p:sp>
        <p:nvSpPr>
          <p:cNvPr id="14" name="Google Shape;304;p20"/>
          <p:cNvSpPr txBox="1">
            <a:spLocks/>
          </p:cNvSpPr>
          <p:nvPr/>
        </p:nvSpPr>
        <p:spPr>
          <a:xfrm>
            <a:off x="3440043" y="273489"/>
            <a:ext cx="5465571" cy="630472"/>
          </a:xfrm>
          <a:prstGeom prst="round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Thứ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 …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ngày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 …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tháng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 …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năm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Arial"/>
              <a:sym typeface="Odibee San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014" y="1004150"/>
            <a:ext cx="3913971" cy="6645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4881" y="1881353"/>
            <a:ext cx="6962235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8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B41A03B-630B-4B70-AF32-4833B7087DF1}"/>
              </a:ext>
            </a:extLst>
          </p:cNvPr>
          <p:cNvSpPr/>
          <p:nvPr/>
        </p:nvSpPr>
        <p:spPr>
          <a:xfrm>
            <a:off x="0" y="6059400"/>
            <a:ext cx="12192000" cy="798601"/>
          </a:xfrm>
          <a:custGeom>
            <a:avLst/>
            <a:gdLst>
              <a:gd name="connsiteX0" fmla="*/ 12192000 w 12192000"/>
              <a:gd name="connsiteY0" fmla="*/ 0 h 798601"/>
              <a:gd name="connsiteX1" fmla="*/ 12192000 w 12192000"/>
              <a:gd name="connsiteY1" fmla="*/ 798601 h 798601"/>
              <a:gd name="connsiteX2" fmla="*/ 0 w 12192000"/>
              <a:gd name="connsiteY2" fmla="*/ 798601 h 798601"/>
              <a:gd name="connsiteX3" fmla="*/ 0 w 12192000"/>
              <a:gd name="connsiteY3" fmla="*/ 240838 h 798601"/>
              <a:gd name="connsiteX4" fmla="*/ 72571 w 12192000"/>
              <a:gd name="connsiteY4" fmla="*/ 225287 h 798601"/>
              <a:gd name="connsiteX5" fmla="*/ 2206171 w 12192000"/>
              <a:gd name="connsiteY5" fmla="*/ 515572 h 798601"/>
              <a:gd name="connsiteX6" fmla="*/ 5225143 w 12192000"/>
              <a:gd name="connsiteY6" fmla="*/ 704258 h 798601"/>
              <a:gd name="connsiteX7" fmla="*/ 7329715 w 12192000"/>
              <a:gd name="connsiteY7" fmla="*/ 646201 h 798601"/>
              <a:gd name="connsiteX8" fmla="*/ 8229601 w 12192000"/>
              <a:gd name="connsiteY8" fmla="*/ 588144 h 798601"/>
              <a:gd name="connsiteX9" fmla="*/ 10232571 w 12192000"/>
              <a:gd name="connsiteY9" fmla="*/ 660715 h 798601"/>
              <a:gd name="connsiteX10" fmla="*/ 12090400 w 12192000"/>
              <a:gd name="connsiteY10" fmla="*/ 22087 h 79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798601">
                <a:moveTo>
                  <a:pt x="12192000" y="0"/>
                </a:moveTo>
                <a:lnTo>
                  <a:pt x="12192000" y="798601"/>
                </a:lnTo>
                <a:lnTo>
                  <a:pt x="0" y="798601"/>
                </a:lnTo>
                <a:lnTo>
                  <a:pt x="0" y="240838"/>
                </a:lnTo>
                <a:lnTo>
                  <a:pt x="72571" y="225287"/>
                </a:lnTo>
                <a:lnTo>
                  <a:pt x="2206171" y="515572"/>
                </a:lnTo>
                <a:lnTo>
                  <a:pt x="5225143" y="704258"/>
                </a:lnTo>
                <a:lnTo>
                  <a:pt x="7329715" y="646201"/>
                </a:lnTo>
                <a:lnTo>
                  <a:pt x="8229601" y="588144"/>
                </a:lnTo>
                <a:lnTo>
                  <a:pt x="10232571" y="660715"/>
                </a:lnTo>
                <a:lnTo>
                  <a:pt x="12090400" y="22087"/>
                </a:lnTo>
                <a:close/>
              </a:path>
            </a:pathLst>
          </a:custGeom>
          <a:solidFill>
            <a:srgbClr val="86C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Google Shape;304;p20"/>
          <p:cNvSpPr txBox="1">
            <a:spLocks/>
          </p:cNvSpPr>
          <p:nvPr/>
        </p:nvSpPr>
        <p:spPr>
          <a:xfrm>
            <a:off x="2925693" y="0"/>
            <a:ext cx="5465571" cy="630472"/>
          </a:xfrm>
          <a:prstGeom prst="round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Thứ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 …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ngày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 …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tháng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 …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sym typeface="Odibee Sans"/>
              </a:rPr>
              <a:t>năm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Arial"/>
              <a:sym typeface="Odibee San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EFB32C-943F-4272-8072-9D5ED1B2F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40000" y="3077668"/>
            <a:ext cx="9309399" cy="1847248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2C163E1-9EFD-4F3F-B05F-C1F4A5FEBB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614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4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96C9554-4E88-433F-B82D-194AD1DD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 flipH="1">
            <a:off x="6096000" y="3314700"/>
            <a:ext cx="6299200" cy="3543300"/>
          </a:xfrm>
          <a:prstGeom prst="rect">
            <a:avLst/>
          </a:prstGeom>
        </p:spPr>
      </p:pic>
      <p:pic>
        <p:nvPicPr>
          <p:cNvPr id="9" name="图片 2">
            <a:extLst>
              <a:ext uri="{FF2B5EF4-FFF2-40B4-BE49-F238E27FC236}">
                <a16:creationId xmlns:a16="http://schemas.microsoft.com/office/drawing/2014/main" id="{CA2BE855-F9E0-4987-9F1F-4312E7789E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76" t="17534" r="20335" b="20248"/>
          <a:stretch/>
        </p:blipFill>
        <p:spPr>
          <a:xfrm>
            <a:off x="340658" y="376518"/>
            <a:ext cx="1900517" cy="166743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53144" y="581317"/>
            <a:ext cx="5854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oiny" panose="02000903060500060000" pitchFamily="2" charset="0"/>
                <a:ea typeface="微软雅黑"/>
                <a:cs typeface="+mn-cs"/>
              </a:rPr>
              <a:t>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8D5212-FA35-41FD-ACD0-99B571397F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9773" y="1632058"/>
            <a:ext cx="7809653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20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304;p20"/>
          <p:cNvSpPr txBox="1">
            <a:spLocks/>
          </p:cNvSpPr>
          <p:nvPr/>
        </p:nvSpPr>
        <p:spPr>
          <a:xfrm>
            <a:off x="726141" y="523941"/>
            <a:ext cx="10972800" cy="630472"/>
          </a:xfrm>
          <a:prstGeom prst="round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lvl="0" defTabSz="457200"/>
            <a:r>
              <a:rPr lang="vi-VN" sz="2800" b="1" dirty="0">
                <a:solidFill>
                  <a:srgbClr val="0064D2"/>
                </a:solidFill>
                <a:latin typeface="Arial" panose="020B0604020202020204" pitchFamily="34" charset="0"/>
              </a:rPr>
              <a:t>Trong các hình </a:t>
            </a:r>
            <a:r>
              <a:rPr lang="en-US" sz="2800" b="1" dirty="0" err="1">
                <a:solidFill>
                  <a:srgbClr val="0064D2"/>
                </a:solidFill>
                <a:latin typeface="Arial" panose="020B0604020202020204" pitchFamily="34" charset="0"/>
              </a:rPr>
              <a:t>dưới</a:t>
            </a:r>
            <a:r>
              <a:rPr lang="en-US" sz="2800" b="1" dirty="0">
                <a:solidFill>
                  <a:srgbClr val="0064D2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64D2"/>
                </a:solidFill>
                <a:latin typeface="Arial" panose="020B0604020202020204" pitchFamily="34" charset="0"/>
              </a:rPr>
              <a:t>đây</a:t>
            </a:r>
            <a:r>
              <a:rPr lang="vi-VN" sz="2800" b="1" dirty="0">
                <a:solidFill>
                  <a:srgbClr val="0064D2"/>
                </a:solidFill>
                <a:latin typeface="Arial" panose="020B0604020202020204" pitchFamily="34" charset="0"/>
              </a:rPr>
              <a:t>, việc làm nào được thực hiện trước, trong và sau khi bão?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64D2"/>
              </a:solidFill>
              <a:effectLst/>
              <a:uLnTx/>
              <a:uFillTx/>
              <a:latin typeface="Arial" panose="020B0604020202020204" pitchFamily="34" charset="0"/>
              <a:sym typeface="Odibee San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09C39B-77EB-4C79-A22F-460C12FF5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27051"/>
            <a:ext cx="4253341" cy="343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F25C4F-46D4-46CD-8838-F943648E0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4279" y="1327051"/>
            <a:ext cx="4418041" cy="3631137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66112E4-7433-4099-94E5-C12BC3542BBB}"/>
              </a:ext>
            </a:extLst>
          </p:cNvPr>
          <p:cNvSpPr/>
          <p:nvPr/>
        </p:nvSpPr>
        <p:spPr>
          <a:xfrm>
            <a:off x="188898" y="4958188"/>
            <a:ext cx="3781425" cy="895284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/>
              <a:t>Việc</a:t>
            </a:r>
            <a:r>
              <a:rPr lang="en-US" sz="3200" dirty="0"/>
              <a:t>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trước</a:t>
            </a:r>
            <a:r>
              <a:rPr lang="en-US" sz="3200" dirty="0"/>
              <a:t> </a:t>
            </a:r>
            <a:r>
              <a:rPr lang="en-US" sz="3200" dirty="0" err="1"/>
              <a:t>bão</a:t>
            </a:r>
            <a:endParaRPr lang="en-US" sz="3200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2A077B8-9FB9-4348-8E69-53754F829861}"/>
              </a:ext>
            </a:extLst>
          </p:cNvPr>
          <p:cNvSpPr/>
          <p:nvPr/>
        </p:nvSpPr>
        <p:spPr>
          <a:xfrm>
            <a:off x="4477528" y="4958188"/>
            <a:ext cx="3781425" cy="895284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/>
              <a:t>Việc</a:t>
            </a:r>
            <a:r>
              <a:rPr lang="en-US" sz="3200" dirty="0"/>
              <a:t>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trước</a:t>
            </a:r>
            <a:r>
              <a:rPr lang="en-US" sz="3200" dirty="0"/>
              <a:t> </a:t>
            </a:r>
            <a:r>
              <a:rPr lang="en-US" sz="3200" dirty="0" err="1"/>
              <a:t>bão</a:t>
            </a:r>
            <a:endParaRPr lang="en-US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8B5227-CDE9-49F1-8150-1DC60FECAB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2320" y="1447799"/>
            <a:ext cx="3459180" cy="3071447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924104BE-6BDA-4712-B568-E78B5AF317C0}"/>
              </a:ext>
            </a:extLst>
          </p:cNvPr>
          <p:cNvSpPr/>
          <p:nvPr/>
        </p:nvSpPr>
        <p:spPr>
          <a:xfrm>
            <a:off x="8476423" y="4958188"/>
            <a:ext cx="3781425" cy="895284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/>
              <a:t>Việc</a:t>
            </a:r>
            <a:r>
              <a:rPr lang="en-US" sz="3200" dirty="0"/>
              <a:t>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sau</a:t>
            </a:r>
            <a:r>
              <a:rPr lang="en-US" sz="3200" dirty="0"/>
              <a:t> </a:t>
            </a:r>
            <a:r>
              <a:rPr lang="en-US" sz="3200" dirty="0" err="1"/>
              <a:t>bão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7978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  <p:bldP spid="43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0FDED6-DD9B-43EE-BABA-B7EDD2ABB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2986"/>
            <a:ext cx="4215502" cy="36528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99004F-91CA-4BCF-B14A-3D5331B32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081" y="1403496"/>
            <a:ext cx="4033838" cy="35733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CEF40C-E8C5-49E1-BAD7-38B80B5E3C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2111" y="1403496"/>
            <a:ext cx="4205589" cy="3490914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3A9F3CD-D479-413A-B7F6-F1201A206D74}"/>
              </a:ext>
            </a:extLst>
          </p:cNvPr>
          <p:cNvSpPr/>
          <p:nvPr/>
        </p:nvSpPr>
        <p:spPr>
          <a:xfrm>
            <a:off x="217038" y="4894410"/>
            <a:ext cx="3781425" cy="895284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/>
              <a:t>Việc</a:t>
            </a:r>
            <a:r>
              <a:rPr lang="en-US" sz="3200" dirty="0"/>
              <a:t>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trong</a:t>
            </a:r>
            <a:r>
              <a:rPr lang="en-US" sz="3200" dirty="0"/>
              <a:t> </a:t>
            </a:r>
            <a:r>
              <a:rPr lang="en-US" sz="3200" dirty="0" err="1"/>
              <a:t>bão</a:t>
            </a:r>
            <a:endParaRPr lang="en-US" sz="32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B2DA79E-E1FB-41F3-8766-9DAE08AE876C}"/>
              </a:ext>
            </a:extLst>
          </p:cNvPr>
          <p:cNvSpPr/>
          <p:nvPr/>
        </p:nvSpPr>
        <p:spPr>
          <a:xfrm>
            <a:off x="4331494" y="5013471"/>
            <a:ext cx="3781425" cy="895284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/>
              <a:t>Việc</a:t>
            </a:r>
            <a:r>
              <a:rPr lang="en-US" sz="3200" dirty="0"/>
              <a:t>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trong</a:t>
            </a:r>
            <a:r>
              <a:rPr lang="en-US" sz="3200" dirty="0"/>
              <a:t> </a:t>
            </a:r>
            <a:r>
              <a:rPr lang="en-US" sz="3200" dirty="0" err="1"/>
              <a:t>bão</a:t>
            </a:r>
            <a:endParaRPr lang="en-US" sz="32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E400DB0-F361-4E74-B19D-A7D825D3A7FE}"/>
              </a:ext>
            </a:extLst>
          </p:cNvPr>
          <p:cNvSpPr/>
          <p:nvPr/>
        </p:nvSpPr>
        <p:spPr>
          <a:xfrm>
            <a:off x="8445950" y="5016792"/>
            <a:ext cx="3781425" cy="895284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/>
              <a:t>Việc</a:t>
            </a:r>
            <a:r>
              <a:rPr lang="en-US" sz="3200" dirty="0"/>
              <a:t>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trước</a:t>
            </a:r>
            <a:r>
              <a:rPr lang="en-US" sz="3200" dirty="0"/>
              <a:t> </a:t>
            </a:r>
            <a:r>
              <a:rPr lang="en-US" sz="3200" dirty="0" err="1"/>
              <a:t>bão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9287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96C9554-4E88-433F-B82D-194AD1DD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 flipH="1">
            <a:off x="6620932" y="3724274"/>
            <a:ext cx="5571067" cy="3133725"/>
          </a:xfrm>
          <a:prstGeom prst="rect">
            <a:avLst/>
          </a:prstGeom>
        </p:spPr>
      </p:pic>
      <p:pic>
        <p:nvPicPr>
          <p:cNvPr id="9" name="图片 2">
            <a:extLst>
              <a:ext uri="{FF2B5EF4-FFF2-40B4-BE49-F238E27FC236}">
                <a16:creationId xmlns:a16="http://schemas.microsoft.com/office/drawing/2014/main" id="{CA2BE855-F9E0-4987-9F1F-4312E7789E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76" t="17534" r="20335" b="20248"/>
          <a:stretch/>
        </p:blipFill>
        <p:spPr>
          <a:xfrm>
            <a:off x="340658" y="376518"/>
            <a:ext cx="1900517" cy="166743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53144" y="581317"/>
            <a:ext cx="7216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oiny" panose="02000903060500060000" pitchFamily="2" charset="0"/>
                <a:ea typeface="微软雅黑"/>
                <a:cs typeface="+mn-cs"/>
              </a:rPr>
              <a:t>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5EC701-D4B9-4946-A080-245B2BBDC5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4816" y="1868529"/>
            <a:ext cx="9248434" cy="15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8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8673636" y="860036"/>
            <a:ext cx="2333790" cy="2896067"/>
            <a:chOff x="9732704" y="4034117"/>
            <a:chExt cx="2333790" cy="2896067"/>
          </a:xfrm>
        </p:grpSpPr>
        <p:pic>
          <p:nvPicPr>
            <p:cNvPr id="17" name="图片 4">
              <a:extLst>
                <a:ext uri="{FF2B5EF4-FFF2-40B4-BE49-F238E27FC236}">
                  <a16:creationId xmlns:a16="http://schemas.microsoft.com/office/drawing/2014/main" id="{33E123EE-17CD-4CC5-9961-42E458CC6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32704" y="4034117"/>
              <a:ext cx="2333790" cy="2896067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10227822" y="4456413"/>
              <a:ext cx="172034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Thảo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luận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nhóm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đôi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704957" y="1862626"/>
            <a:ext cx="6968680" cy="1128699"/>
            <a:chOff x="4437279" y="4742799"/>
            <a:chExt cx="4152099" cy="1128699"/>
          </a:xfrm>
        </p:grpSpPr>
        <p:sp>
          <p:nvSpPr>
            <p:cNvPr id="35" name="Rounded Rectangular Callout 34"/>
            <p:cNvSpPr/>
            <p:nvPr/>
          </p:nvSpPr>
          <p:spPr>
            <a:xfrm>
              <a:off x="4437279" y="4854169"/>
              <a:ext cx="4152099" cy="1017329"/>
            </a:xfrm>
            <a:prstGeom prst="wedgeRoundRectCallout">
              <a:avLst>
                <a:gd name="adj1" fmla="val 37077"/>
                <a:gd name="adj2" fmla="val -74715"/>
                <a:gd name="adj3" fmla="val 16667"/>
              </a:avLst>
            </a:prstGeom>
            <a:solidFill>
              <a:srgbClr val="FFF1C5"/>
            </a:solidFill>
            <a:ln w="28575"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505393" y="4742799"/>
              <a:ext cx="3881845" cy="1073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just">
                <a:lnSpc>
                  <a:spcPct val="141000"/>
                </a:lnSpc>
                <a:spcBef>
                  <a:spcPts val="700"/>
                </a:spcBef>
                <a:spcAft>
                  <a:spcPts val="700"/>
                </a:spcAft>
                <a:tabLst>
                  <a:tab pos="3160395" algn="ctr"/>
                  <a:tab pos="5740400" algn="l"/>
                </a:tabLst>
              </a:pPr>
              <a:r>
                <a:rPr lang="nl-NL" sz="2400" i="1" dirty="0">
                  <a:solidFill>
                    <a:srgbClr val="000000"/>
                  </a:solidFill>
                  <a:effectLst/>
                  <a:latin typeface="+mj-lt"/>
                  <a:ea typeface="Times New Roman" panose="02020603050405020304" pitchFamily="18" charset="0"/>
                </a:rPr>
                <a:t>Em còn biết việc cần làm nào khác để ứng phó, giảm nhẹ rủi ro do bão gây ra?</a:t>
              </a:r>
              <a:endParaRPr lang="en-US" sz="2400" dirty="0">
                <a:effectLst/>
                <a:latin typeface="+mj-lt"/>
                <a:ea typeface="Calibri" panose="020F050202020403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78F2209-1696-4889-9F49-0BC6D8C7065C}"/>
              </a:ext>
            </a:extLst>
          </p:cNvPr>
          <p:cNvGrpSpPr/>
          <p:nvPr/>
        </p:nvGrpSpPr>
        <p:grpSpPr>
          <a:xfrm>
            <a:off x="2124057" y="3662851"/>
            <a:ext cx="6968680" cy="1128699"/>
            <a:chOff x="4437279" y="4742799"/>
            <a:chExt cx="4152099" cy="1128699"/>
          </a:xfrm>
        </p:grpSpPr>
        <p:sp>
          <p:nvSpPr>
            <p:cNvPr id="46" name="Rounded Rectangular Callout 34">
              <a:extLst>
                <a:ext uri="{FF2B5EF4-FFF2-40B4-BE49-F238E27FC236}">
                  <a16:creationId xmlns:a16="http://schemas.microsoft.com/office/drawing/2014/main" id="{2E8A8AB9-164C-49C8-A8AE-6A9DA989E643}"/>
                </a:ext>
              </a:extLst>
            </p:cNvPr>
            <p:cNvSpPr/>
            <p:nvPr/>
          </p:nvSpPr>
          <p:spPr>
            <a:xfrm>
              <a:off x="4437279" y="4854169"/>
              <a:ext cx="4152099" cy="1017329"/>
            </a:xfrm>
            <a:prstGeom prst="wedgeRoundRectCallout">
              <a:avLst>
                <a:gd name="adj1" fmla="val 37077"/>
                <a:gd name="adj2" fmla="val -74715"/>
                <a:gd name="adj3" fmla="val 16667"/>
              </a:avLst>
            </a:prstGeom>
            <a:solidFill>
              <a:srgbClr val="FFF1C5"/>
            </a:solidFill>
            <a:ln w="28575"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0736015-787C-453A-93EA-7DBC0B2B03B2}"/>
                </a:ext>
              </a:extLst>
            </p:cNvPr>
            <p:cNvSpPr/>
            <p:nvPr/>
          </p:nvSpPr>
          <p:spPr>
            <a:xfrm>
              <a:off x="4505393" y="4742799"/>
              <a:ext cx="3881845" cy="1073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just">
                <a:lnSpc>
                  <a:spcPct val="141000"/>
                </a:lnSpc>
                <a:spcBef>
                  <a:spcPts val="700"/>
                </a:spcBef>
                <a:spcAft>
                  <a:spcPts val="700"/>
                </a:spcAft>
                <a:tabLst>
                  <a:tab pos="3160395" algn="ctr"/>
                  <a:tab pos="5740400" algn="l"/>
                </a:tabLst>
              </a:pPr>
              <a:r>
                <a:rPr lang="vi-VN" sz="2400" i="1" dirty="0">
                  <a:solidFill>
                    <a:srgbClr val="000000"/>
                  </a:solidFill>
                  <a:effectLst/>
                  <a:latin typeface="+mj-lt"/>
                  <a:ea typeface="Times New Roman" panose="02020603050405020304" pitchFamily="18" charset="0"/>
                </a:rPr>
                <a:t>Nếu địa phương em có bão, em cần làm gì để giữ an toàn cho bản thân và giúp đỡ gia đình?</a:t>
              </a:r>
              <a:endParaRPr lang="en-US" sz="2400" dirty="0">
                <a:effectLst/>
                <a:latin typeface="+mj-lt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892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EEF5175-7270-44C3-83A3-8A71D7BEE8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937" t="1953" r="9211" b="6133"/>
          <a:stretch/>
        </p:blipFill>
        <p:spPr>
          <a:xfrm flipH="1">
            <a:off x="0" y="2628900"/>
            <a:ext cx="12192000" cy="42291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0866"/>
            <a:ext cx="1965962" cy="152612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03222B2-B5AF-4EC7-862E-2A53A81B69BD}"/>
              </a:ext>
            </a:extLst>
          </p:cNvPr>
          <p:cNvSpPr/>
          <p:nvPr/>
        </p:nvSpPr>
        <p:spPr>
          <a:xfrm>
            <a:off x="1028700" y="251014"/>
            <a:ext cx="10372725" cy="1634936"/>
          </a:xfrm>
          <a:prstGeom prst="roundRect">
            <a:avLst/>
          </a:prstGeom>
          <a:ln w="38100">
            <a:prstDash val="lg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 dirty="0"/>
              <a:t>Việc cần làm khác để ứng phó, giảm nhẹ rủi ro do bão gây ra: chuẩn bị lương thực, nhà cửa che chắn chắc chắn, cây cối lớn nên cắt tỉa trước...</a:t>
            </a:r>
            <a:endParaRPr lang="en-US" sz="32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146A2DE-759A-4D0E-A54D-EF621C679966}"/>
              </a:ext>
            </a:extLst>
          </p:cNvPr>
          <p:cNvSpPr/>
          <p:nvPr/>
        </p:nvSpPr>
        <p:spPr>
          <a:xfrm>
            <a:off x="1028699" y="2384614"/>
            <a:ext cx="10372725" cy="2263586"/>
          </a:xfrm>
          <a:prstGeom prst="roundRect">
            <a:avLst/>
          </a:prstGeom>
          <a:ln w="38100">
            <a:prstDash val="lg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/>
              <a:t>Nếu địa phương em có bão  em cần để giữ an toàn cho bản thân và giúp đỡ gia đình: chuẩn bị thức ăn để dự trữ những ngày bão, ở yên trong nhà, che chắn nhà cửa chắc chắn...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9638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96C9554-4E88-433F-B82D-194AD1DD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 flipH="1">
            <a:off x="6620932" y="3724274"/>
            <a:ext cx="5571067" cy="3133725"/>
          </a:xfrm>
          <a:prstGeom prst="rect">
            <a:avLst/>
          </a:prstGeom>
        </p:spPr>
      </p:pic>
      <p:pic>
        <p:nvPicPr>
          <p:cNvPr id="9" name="图片 2">
            <a:extLst>
              <a:ext uri="{FF2B5EF4-FFF2-40B4-BE49-F238E27FC236}">
                <a16:creationId xmlns:a16="http://schemas.microsoft.com/office/drawing/2014/main" id="{CA2BE855-F9E0-4987-9F1F-4312E7789E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76" t="17534" r="20335" b="20248"/>
          <a:stretch/>
        </p:blipFill>
        <p:spPr>
          <a:xfrm>
            <a:off x="340658" y="376518"/>
            <a:ext cx="1900517" cy="166743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53144" y="581317"/>
            <a:ext cx="7216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oiny" panose="02000903060500060000" pitchFamily="2" charset="0"/>
                <a:ea typeface="微软雅黑"/>
                <a:cs typeface="+mn-cs"/>
              </a:rPr>
              <a:t>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9566FF-87F5-4320-980D-8A1C28373D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2290" y="1781646"/>
            <a:ext cx="9919052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0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405</Words>
  <Application>Microsoft Office PowerPoint</Application>
  <PresentationFormat>Widescreen</PresentationFormat>
  <Paragraphs>45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DengXian</vt:lpstr>
      <vt:lpstr>Arial</vt:lpstr>
      <vt:lpstr>Calibri</vt:lpstr>
      <vt:lpstr>Calibri Light</vt:lpstr>
      <vt:lpstr>Coiny</vt:lpstr>
      <vt:lpstr>Odibee Sans</vt:lpstr>
      <vt:lpstr>包图主题2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</dc:creator>
  <cp:lastModifiedBy>thao</cp:lastModifiedBy>
  <cp:revision>6</cp:revision>
  <dcterms:created xsi:type="dcterms:W3CDTF">2022-01-02T03:09:01Z</dcterms:created>
  <dcterms:modified xsi:type="dcterms:W3CDTF">2022-01-02T03:58:58Z</dcterms:modified>
</cp:coreProperties>
</file>