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  <p:sldMasterId id="2147483886" r:id="rId2"/>
  </p:sldMasterIdLst>
  <p:notesMasterIdLst>
    <p:notesMasterId r:id="rId12"/>
  </p:notesMasterIdLst>
  <p:sldIdLst>
    <p:sldId id="263" r:id="rId3"/>
    <p:sldId id="262" r:id="rId4"/>
    <p:sldId id="259" r:id="rId5"/>
    <p:sldId id="256" r:id="rId6"/>
    <p:sldId id="322" r:id="rId7"/>
    <p:sldId id="285" r:id="rId8"/>
    <p:sldId id="286" r:id="rId9"/>
    <p:sldId id="320" r:id="rId10"/>
    <p:sldId id="32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25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25B1A-F728-40CD-8112-0F3339D09D35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E2A4C-E1FC-4621-9984-04926157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48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6FAA3-9D4A-41D6-82F5-54288C6A5A2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4169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6FAA3-9D4A-41D6-82F5-54288C6A5A2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8341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0188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9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3696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96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647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72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36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9323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E7AB07-419B-41E0-82DC-973D5B7B83D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290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9D749-7AF8-4872-A9CB-D587190C72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826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84CE7-7E05-416C-A05E-83578819BAB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16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36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AB590-FCC4-41E1-9A67-81A2AA47B8C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528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DFFD4-C125-485E-929D-BF8174C8FE5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646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E705D-B1D2-43D5-B255-5E9FFF1C49B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052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90901-6A81-4D51-BCA2-8794DD39154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098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32C09A-5445-4FF7-8BC2-9456CFAA98F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7618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B5A9C-07F7-43C8-A442-20E77CB546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3602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312EC-37D0-40E3-AEDD-BA7A2B9E583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7193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3E698C-B949-470A-869F-CB3CDBD535C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6952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D13CC-A824-4B83-9EC1-921207F79AF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0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527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2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1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6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213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725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9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8CE5-EAE8-437F-9B58-0861BFFDC5F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3B62C7-2572-42D6-8AFA-A83C8C7E9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0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05CE4DE9-A40F-438A-B236-569EA38D6C6E}" type="slidenum">
              <a:rPr lang="en-US" alt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20.gif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2.gif"/><Relationship Id="rId4" Type="http://schemas.openxmlformats.org/officeDocument/2006/relationships/image" Target="../media/image21.gif"/><Relationship Id="rId9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组合 71"/>
          <p:cNvGrpSpPr/>
          <p:nvPr/>
        </p:nvGrpSpPr>
        <p:grpSpPr>
          <a:xfrm>
            <a:off x="3876974" y="2214834"/>
            <a:ext cx="4178056" cy="575602"/>
            <a:chOff x="3519743" y="2062282"/>
            <a:chExt cx="4125751" cy="584776"/>
          </a:xfrm>
        </p:grpSpPr>
        <p:grpSp>
          <p:nvGrpSpPr>
            <p:cNvPr id="40" name="组合 39"/>
            <p:cNvGrpSpPr>
              <a:grpSpLocks noChangeAspect="1"/>
            </p:cNvGrpSpPr>
            <p:nvPr/>
          </p:nvGrpSpPr>
          <p:grpSpPr>
            <a:xfrm flipV="1">
              <a:off x="3519743" y="2372517"/>
              <a:ext cx="1202166" cy="200361"/>
              <a:chOff x="2438400" y="2362200"/>
              <a:chExt cx="1371600" cy="228600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3581400" y="2362200"/>
                <a:ext cx="228600" cy="22860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45" name="直接连接符 44"/>
              <p:cNvCxnSpPr/>
              <p:nvPr/>
            </p:nvCxnSpPr>
            <p:spPr>
              <a:xfrm>
                <a:off x="2438400" y="2476500"/>
                <a:ext cx="1143000" cy="0"/>
              </a:xfrm>
              <a:prstGeom prst="line">
                <a:avLst/>
              </a:prstGeom>
              <a:ln w="412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组合 40"/>
            <p:cNvGrpSpPr>
              <a:grpSpLocks noChangeAspect="1"/>
            </p:cNvGrpSpPr>
            <p:nvPr/>
          </p:nvGrpSpPr>
          <p:grpSpPr>
            <a:xfrm rot="10800000" flipV="1">
              <a:off x="6443328" y="2357984"/>
              <a:ext cx="1202166" cy="200361"/>
              <a:chOff x="3494168" y="2345620"/>
              <a:chExt cx="1371600" cy="228600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4637168" y="2345620"/>
                <a:ext cx="228600" cy="22860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3494168" y="2483017"/>
                <a:ext cx="1143000" cy="0"/>
              </a:xfrm>
              <a:prstGeom prst="line">
                <a:avLst/>
              </a:prstGeom>
              <a:ln w="412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文本框 66"/>
            <p:cNvSpPr txBox="1"/>
            <p:nvPr/>
          </p:nvSpPr>
          <p:spPr>
            <a:xfrm>
              <a:off x="4979216" y="2062282"/>
              <a:ext cx="197510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spc="51" dirty="0">
                  <a:ln w="11430"/>
                  <a:solidFill>
                    <a:srgbClr val="00B05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1</a:t>
              </a:r>
              <a:endParaRPr lang="zh-CN" altLang="en-US" sz="32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pic>
        <p:nvPicPr>
          <p:cNvPr id="105" name="图片 10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04" t="40025" b="46221"/>
          <a:stretch/>
        </p:blipFill>
        <p:spPr>
          <a:xfrm>
            <a:off x="152401" y="93399"/>
            <a:ext cx="969811" cy="1059047"/>
          </a:xfrm>
          <a:prstGeom prst="rect">
            <a:avLst/>
          </a:prstGeom>
        </p:spPr>
      </p:pic>
      <p:pic>
        <p:nvPicPr>
          <p:cNvPr id="106" name="图片 10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82991">
            <a:off x="64495" y="3803366"/>
            <a:ext cx="2446316" cy="2466345"/>
          </a:xfrm>
          <a:prstGeom prst="rect">
            <a:avLst/>
          </a:prstGeom>
        </p:spPr>
      </p:pic>
      <p:pic>
        <p:nvPicPr>
          <p:cNvPr id="107" name="图片 10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338" y="324513"/>
            <a:ext cx="866052" cy="1549099"/>
          </a:xfrm>
          <a:prstGeom prst="rect">
            <a:avLst/>
          </a:prstGeom>
        </p:spPr>
      </p:pic>
      <p:pic>
        <p:nvPicPr>
          <p:cNvPr id="108" name="图片 10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861" y="4052736"/>
            <a:ext cx="3276600" cy="1404257"/>
          </a:xfrm>
          <a:prstGeom prst="rect">
            <a:avLst/>
          </a:prstGeom>
        </p:spPr>
      </p:pic>
      <p:sp>
        <p:nvSpPr>
          <p:cNvPr id="52" name="矩形 7"/>
          <p:cNvSpPr/>
          <p:nvPr/>
        </p:nvSpPr>
        <p:spPr>
          <a:xfrm>
            <a:off x="4909816" y="1152445"/>
            <a:ext cx="21123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spc="51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ĐẠI SỐ </a:t>
            </a:r>
            <a:endParaRPr lang="en-US" sz="4000" b="1" spc="51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8576" y="2863451"/>
            <a:ext cx="11582400" cy="933654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en-US" sz="5467" b="1" kern="0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8B8DE1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HỆ THỐNG KIẾN THỨC LỚP 9</a:t>
            </a:r>
            <a:endParaRPr lang="vi-VN" sz="2400" kern="0" dirty="0">
              <a:solidFill>
                <a:srgbClr val="FF0000"/>
              </a:solidFill>
            </a:endParaRPr>
          </a:p>
        </p:txBody>
      </p:sp>
      <p:sp>
        <p:nvSpPr>
          <p:cNvPr id="16" name="AutoShape 40">
            <a:extLst>
              <a:ext uri="{FF2B5EF4-FFF2-40B4-BE49-F238E27FC236}">
                <a16:creationId xmlns:a16="http://schemas.microsoft.com/office/drawing/2014/main" xmlns="" id="{63449429-2D8F-4466-916C-676B014A958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20335" y="4406177"/>
            <a:ext cx="7513919" cy="14004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rgbClr val="0000CC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VIÊN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DƯƠNG THỊ VÂN ANH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ƯỜNG THPT </a:t>
            </a:r>
            <a:r>
              <a:rPr lang="vi-V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TRÍ ĐỨC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4">
            <a:extLst>
              <a:ext uri="{FF2B5EF4-FFF2-40B4-BE49-F238E27FC236}">
                <a16:creationId xmlns:a16="http://schemas.microsoft.com/office/drawing/2014/main" xmlns="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1" y="304406"/>
            <a:ext cx="11624711" cy="58477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8" name="Picture 11" descr="FIREWRK8">
            <a:extLst>
              <a:ext uri="{FF2B5EF4-FFF2-40B4-BE49-F238E27FC236}">
                <a16:creationId xmlns:a16="http://schemas.microsoft.com/office/drawing/2014/main" xmlns="" id="{C4BE1026-8D85-4517-A42B-961A508FB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137" y="310114"/>
            <a:ext cx="690499" cy="60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Oval 93">
            <a:extLst>
              <a:ext uri="{FF2B5EF4-FFF2-40B4-BE49-F238E27FC236}">
                <a16:creationId xmlns:a16="http://schemas.microsoft.com/office/drawing/2014/main" xmlns="" id="{A4E24E9A-81B4-4290-BC44-FC215AE743B6}"/>
              </a:ext>
            </a:extLst>
          </p:cNvPr>
          <p:cNvSpPr/>
          <p:nvPr/>
        </p:nvSpPr>
        <p:spPr>
          <a:xfrm>
            <a:off x="3964848" y="1585220"/>
            <a:ext cx="3087805" cy="3870647"/>
          </a:xfrm>
          <a:prstGeom prst="ellipse">
            <a:avLst/>
          </a:prstGeom>
          <a:solidFill>
            <a:srgbClr val="FFFFCC"/>
          </a:solidFill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BÀI HỌC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4088" y="229867"/>
            <a:ext cx="1105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 THỐNG KIẾN THỨC CẦN NẮM VỮNG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9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1" y="15877"/>
            <a:ext cx="907748" cy="1066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5821123"/>
            <a:ext cx="725573" cy="1036879"/>
          </a:xfrm>
          <a:prstGeom prst="rect">
            <a:avLst/>
          </a:prstGeom>
        </p:spPr>
      </p:pic>
      <p:sp>
        <p:nvSpPr>
          <p:cNvPr id="7" name="Line 65"/>
          <p:cNvSpPr>
            <a:spLocks noChangeShapeType="1"/>
          </p:cNvSpPr>
          <p:nvPr/>
        </p:nvSpPr>
        <p:spPr bwMode="gray">
          <a:xfrm>
            <a:off x="1676070" y="1453377"/>
            <a:ext cx="6335712" cy="0"/>
          </a:xfrm>
          <a:prstGeom prst="line">
            <a:avLst/>
          </a:prstGeom>
          <a:noFill/>
          <a:ln w="25400">
            <a:solidFill>
              <a:srgbClr val="26728A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64"/>
          <p:cNvSpPr>
            <a:spLocks noChangeArrowheads="1"/>
          </p:cNvSpPr>
          <p:nvPr/>
        </p:nvSpPr>
        <p:spPr bwMode="gray">
          <a:xfrm rot="3419336">
            <a:off x="964187" y="822327"/>
            <a:ext cx="479425" cy="520700"/>
          </a:xfrm>
          <a:prstGeom prst="rect">
            <a:avLst/>
          </a:prstGeom>
          <a:gradFill rotWithShape="1">
            <a:gsLst>
              <a:gs pos="0">
                <a:srgbClr val="DEA548"/>
              </a:gs>
              <a:gs pos="100000">
                <a:srgbClr val="DEA54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DEA548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>
            <a:flatTx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ker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Text Box 66"/>
          <p:cNvSpPr txBox="1">
            <a:spLocks noChangeArrowheads="1"/>
          </p:cNvSpPr>
          <p:nvPr/>
        </p:nvSpPr>
        <p:spPr bwMode="gray">
          <a:xfrm>
            <a:off x="1690203" y="728734"/>
            <a:ext cx="74025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err="1">
                <a:latin typeface="Times New Roman"/>
                <a:ea typeface="Times New Roman"/>
              </a:rPr>
              <a:t>Ôn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tập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về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hàm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số</a:t>
            </a:r>
            <a:r>
              <a:rPr lang="en-US" sz="3200" dirty="0">
                <a:latin typeface="Times New Roman"/>
                <a:ea typeface="Times New Roman"/>
              </a:rPr>
              <a:t>: y = </a:t>
            </a:r>
            <a:r>
              <a:rPr lang="en-US" sz="3200" dirty="0" err="1" smtClean="0">
                <a:latin typeface="Times New Roman"/>
                <a:ea typeface="Times New Roman"/>
              </a:rPr>
              <a:t>ax+b</a:t>
            </a:r>
            <a:endParaRPr lang="en-US" altLang="vi-V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gray">
          <a:xfrm>
            <a:off x="1091320" y="851844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" name="Line 70"/>
          <p:cNvSpPr>
            <a:spLocks noChangeShapeType="1"/>
          </p:cNvSpPr>
          <p:nvPr/>
        </p:nvSpPr>
        <p:spPr bwMode="gray">
          <a:xfrm flipV="1">
            <a:off x="1624540" y="3505179"/>
            <a:ext cx="6063126" cy="34737"/>
          </a:xfrm>
          <a:prstGeom prst="line">
            <a:avLst/>
          </a:prstGeom>
          <a:noFill/>
          <a:ln w="25400">
            <a:solidFill>
              <a:srgbClr val="632769"/>
            </a:solidFill>
            <a:prstDash val="lgDash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 sz="2400" ker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69"/>
          <p:cNvSpPr>
            <a:spLocks noChangeArrowheads="1"/>
          </p:cNvSpPr>
          <p:nvPr/>
        </p:nvSpPr>
        <p:spPr bwMode="gray">
          <a:xfrm rot="3419336">
            <a:off x="803820" y="2901975"/>
            <a:ext cx="479425" cy="520700"/>
          </a:xfrm>
          <a:prstGeom prst="rect">
            <a:avLst/>
          </a:prstGeom>
          <a:gradFill rotWithShape="1">
            <a:gsLst>
              <a:gs pos="0">
                <a:srgbClr val="58AFD2"/>
              </a:gs>
              <a:gs pos="100000">
                <a:srgbClr val="58AFD2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58AFD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>
            <a:flatTx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ker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Text Box 72"/>
          <p:cNvSpPr txBox="1">
            <a:spLocks noChangeArrowheads="1"/>
          </p:cNvSpPr>
          <p:nvPr/>
        </p:nvSpPr>
        <p:spPr bwMode="gray">
          <a:xfrm>
            <a:off x="970002" y="2819471"/>
            <a:ext cx="338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4" name="Line 75"/>
          <p:cNvSpPr>
            <a:spLocks noChangeShapeType="1"/>
          </p:cNvSpPr>
          <p:nvPr/>
        </p:nvSpPr>
        <p:spPr bwMode="gray">
          <a:xfrm>
            <a:off x="1761823" y="4607503"/>
            <a:ext cx="6411912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lgDashDot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74"/>
          <p:cNvSpPr>
            <a:spLocks noChangeArrowheads="1"/>
          </p:cNvSpPr>
          <p:nvPr/>
        </p:nvSpPr>
        <p:spPr bwMode="gray">
          <a:xfrm rot="3419336">
            <a:off x="739774" y="4000020"/>
            <a:ext cx="479425" cy="520700"/>
          </a:xfrm>
          <a:prstGeom prst="rect">
            <a:avLst/>
          </a:prstGeom>
          <a:gradFill rotWithShape="1">
            <a:gsLst>
              <a:gs pos="0">
                <a:srgbClr val="DEA548"/>
              </a:gs>
              <a:gs pos="100000">
                <a:srgbClr val="DEA54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DEA548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>
            <a:flatTx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ker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Text Box 77"/>
          <p:cNvSpPr txBox="1">
            <a:spLocks noChangeArrowheads="1"/>
          </p:cNvSpPr>
          <p:nvPr/>
        </p:nvSpPr>
        <p:spPr bwMode="gray">
          <a:xfrm>
            <a:off x="854984" y="4029537"/>
            <a:ext cx="338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7" name="Line 80"/>
          <p:cNvSpPr>
            <a:spLocks noChangeShapeType="1"/>
          </p:cNvSpPr>
          <p:nvPr/>
        </p:nvSpPr>
        <p:spPr bwMode="gray">
          <a:xfrm flipV="1">
            <a:off x="1570820" y="5821123"/>
            <a:ext cx="6116846" cy="1974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79"/>
          <p:cNvSpPr>
            <a:spLocks noChangeArrowheads="1"/>
          </p:cNvSpPr>
          <p:nvPr/>
        </p:nvSpPr>
        <p:spPr bwMode="gray">
          <a:xfrm rot="3419336">
            <a:off x="664678" y="5217919"/>
            <a:ext cx="479425" cy="520700"/>
          </a:xfrm>
          <a:prstGeom prst="rect">
            <a:avLst/>
          </a:prstGeom>
          <a:gradFill rotWithShape="1">
            <a:gsLst>
              <a:gs pos="0">
                <a:srgbClr val="58AFD2"/>
              </a:gs>
              <a:gs pos="100000">
                <a:srgbClr val="58AFD2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58AFD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>
            <a:flatTx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ker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Text Box 82"/>
          <p:cNvSpPr txBox="1">
            <a:spLocks noChangeArrowheads="1"/>
          </p:cNvSpPr>
          <p:nvPr/>
        </p:nvSpPr>
        <p:spPr bwMode="gray">
          <a:xfrm>
            <a:off x="777832" y="5247436"/>
            <a:ext cx="338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1" name="Rectangle 89"/>
          <p:cNvSpPr>
            <a:spLocks noChangeArrowheads="1"/>
          </p:cNvSpPr>
          <p:nvPr/>
        </p:nvSpPr>
        <p:spPr bwMode="gray">
          <a:xfrm rot="3419336">
            <a:off x="902958" y="1794124"/>
            <a:ext cx="479425" cy="5207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lIns="91440" tIns="45720" rIns="91440" bIns="45720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vi-VN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92069" y="1711620"/>
            <a:ext cx="6663404" cy="1077218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Ôn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tập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về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hàm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số</a:t>
            </a:r>
            <a:r>
              <a:rPr lang="en-US" sz="3200" dirty="0">
                <a:latin typeface="Times New Roman"/>
                <a:ea typeface="Times New Roman"/>
              </a:rPr>
              <a:t>: y </a:t>
            </a:r>
            <a:r>
              <a:rPr lang="en-US" sz="3200" dirty="0" smtClean="0">
                <a:latin typeface="Times New Roman"/>
                <a:ea typeface="Times New Roman"/>
              </a:rPr>
              <a:t>= </a:t>
            </a:r>
            <a:r>
              <a:rPr lang="en-US" sz="3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ax</a:t>
            </a:r>
            <a:r>
              <a:rPr lang="en-US" sz="3200" baseline="30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</a:t>
            </a:r>
            <a:endParaRPr lang="en-US" altLang="vi-V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Times New Roman"/>
                <a:ea typeface="Times New Roman"/>
              </a:rPr>
              <a:t> </a:t>
            </a:r>
            <a:endParaRPr lang="en-US" altLang="vi-V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31674" y="3967981"/>
            <a:ext cx="7174055" cy="58477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vi-VN" sz="3200" dirty="0" err="1" smtClean="0">
                <a:latin typeface="Times New Roman" panose="02020603050405020304" pitchFamily="18" charset="0"/>
              </a:rPr>
              <a:t>Các</a:t>
            </a:r>
            <a:r>
              <a:rPr lang="en-US" altLang="vi-VN" sz="32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latin typeface="Times New Roman" panose="02020603050405020304" pitchFamily="18" charset="0"/>
              </a:rPr>
              <a:t>dạng</a:t>
            </a:r>
            <a:r>
              <a:rPr lang="en-US" altLang="vi-VN" sz="32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latin typeface="Times New Roman" panose="02020603050405020304" pitchFamily="18" charset="0"/>
              </a:rPr>
              <a:t>phương</a:t>
            </a:r>
            <a:r>
              <a:rPr lang="en-US" altLang="vi-VN" sz="32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latin typeface="Times New Roman" panose="02020603050405020304" pitchFamily="18" charset="0"/>
              </a:rPr>
              <a:t>trình</a:t>
            </a:r>
            <a:r>
              <a:rPr lang="en-US" altLang="vi-VN" sz="32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latin typeface="Times New Roman" panose="02020603050405020304" pitchFamily="18" charset="0"/>
              </a:rPr>
              <a:t>bậc</a:t>
            </a:r>
            <a:r>
              <a:rPr lang="en-US" altLang="vi-VN" sz="32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latin typeface="Times New Roman" panose="02020603050405020304" pitchFamily="18" charset="0"/>
              </a:rPr>
              <a:t>hai</a:t>
            </a:r>
            <a:endParaRPr lang="en-US" altLang="vi-VN" sz="3200" dirty="0">
              <a:latin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27666" y="5288473"/>
            <a:ext cx="11104368" cy="841256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en-US" altLang="vi-V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/>
                <a:ea typeface="Times New Roman"/>
              </a:rPr>
              <a:t>Ôn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tập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về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hệ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thức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giữa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cạnh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và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đường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cao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trong</a:t>
            </a:r>
            <a:r>
              <a:rPr lang="en-US" sz="3200" dirty="0">
                <a:latin typeface="Times New Roman"/>
                <a:ea typeface="Times New Roman"/>
              </a:rPr>
              <a:t> tam </a:t>
            </a:r>
            <a:r>
              <a:rPr lang="en-US" sz="3200" dirty="0" err="1">
                <a:latin typeface="Times New Roman"/>
                <a:ea typeface="Times New Roman"/>
              </a:rPr>
              <a:t>giác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vuông</a:t>
            </a:r>
            <a:r>
              <a:rPr lang="en-US" sz="3200" dirty="0">
                <a:latin typeface="Times New Roman"/>
                <a:ea typeface="Times New Roman"/>
              </a:rPr>
              <a:t>.</a:t>
            </a:r>
            <a:endParaRPr lang="vi-VN" sz="3200" dirty="0">
              <a:latin typeface="Times New Roman"/>
              <a:ea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vi-VN" sz="32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Line 65">
            <a:extLst>
              <a:ext uri="{FF2B5EF4-FFF2-40B4-BE49-F238E27FC236}">
                <a16:creationId xmlns:a16="http://schemas.microsoft.com/office/drawing/2014/main" xmlns="" id="{825E6BCE-8805-47C4-8CC3-315FD932BC92}"/>
              </a:ext>
            </a:extLst>
          </p:cNvPr>
          <p:cNvSpPr>
            <a:spLocks noChangeShapeType="1"/>
          </p:cNvSpPr>
          <p:nvPr/>
        </p:nvSpPr>
        <p:spPr bwMode="gray">
          <a:xfrm>
            <a:off x="1686999" y="2443802"/>
            <a:ext cx="6335712" cy="0"/>
          </a:xfrm>
          <a:prstGeom prst="line">
            <a:avLst/>
          </a:prstGeom>
          <a:noFill/>
          <a:ln w="25400">
            <a:solidFill>
              <a:srgbClr val="26728A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" name="Text Box 72">
            <a:extLst>
              <a:ext uri="{FF2B5EF4-FFF2-40B4-BE49-F238E27FC236}">
                <a16:creationId xmlns:a16="http://schemas.microsoft.com/office/drawing/2014/main" xmlns="" id="{8B744C00-AF33-450A-B5DB-42C08A8C75A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09349" y="182364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2</a:t>
            </a:r>
            <a:endParaRPr lang="en-US" altLang="vi-VN" sz="2400" b="1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49" y="2732906"/>
            <a:ext cx="71755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93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 animBg="1"/>
      <p:bldP spid="18" grpId="0" animBg="1"/>
      <p:bldP spid="19" grpId="0"/>
      <p:bldP spid="21" grpId="0" animBg="1"/>
      <p:bldP spid="2" grpId="0"/>
      <p:bldP spid="5" grpId="0"/>
      <p:bldP spid="27" grpId="0"/>
      <p:bldP spid="28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B81861F6-C9BD-4DA8-AFD6-9C691836E4B9}"/>
              </a:ext>
            </a:extLst>
          </p:cNvPr>
          <p:cNvSpPr/>
          <p:nvPr/>
        </p:nvSpPr>
        <p:spPr>
          <a:xfrm>
            <a:off x="416689" y="1986980"/>
            <a:ext cx="11482086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4040582" y="582290"/>
            <a:ext cx="3022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en-US" sz="2400" b="1" u="sng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400" b="1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altLang="en-US" sz="2400" b="1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altLang="en-US" sz="2400" b="1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45240" y="1156717"/>
            <a:ext cx="643106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2900" indent="-342900" algn="just"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 eaLnBrk="1" hangingPunct="1"/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 = ax + b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≠ 0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745240" y="208805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y =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ax+b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(a≠0); TXĐ: R 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  </a:t>
            </a:r>
            <a:r>
              <a:rPr lang="en-US" alt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a &gt; 0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alt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  </a:t>
            </a:r>
            <a:r>
              <a:rPr lang="en-US" alt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a &lt; 0.</a:t>
            </a: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919967" y="3268787"/>
            <a:ext cx="4632022" cy="92333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sng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altLang="en-US" sz="1800" b="1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a)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Tìm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giá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trị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hàm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bậc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nhất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y = (m – 1)x + 3 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đồng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biến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3325720" y="4107818"/>
            <a:ext cx="935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Rectangle 31"/>
          <p:cNvSpPr>
            <a:spLocks noChangeArrowheads="1"/>
          </p:cNvSpPr>
          <p:nvPr/>
        </p:nvSpPr>
        <p:spPr bwMode="auto">
          <a:xfrm>
            <a:off x="1920181" y="4570734"/>
            <a:ext cx="34451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Hàm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y = (m–1)x + 3  </a:t>
            </a: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đồng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biến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6"/>
          <p:cNvSpPr>
            <a:spLocks noChangeArrowheads="1"/>
          </p:cNvSpPr>
          <p:nvPr/>
        </p:nvSpPr>
        <p:spPr bwMode="auto">
          <a:xfrm>
            <a:off x="1944435" y="4940066"/>
            <a:ext cx="416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2500707" y="4940066"/>
            <a:ext cx="1539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 – 1 &gt; 0</a:t>
            </a:r>
          </a:p>
        </p:txBody>
      </p:sp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1944436" y="5331041"/>
            <a:ext cx="4167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sym typeface="Symbol" pitchFamily="18" charset="2"/>
              </a:rPr>
              <a:t></a:t>
            </a:r>
          </a:p>
        </p:txBody>
      </p:sp>
      <p:sp>
        <p:nvSpPr>
          <p:cNvPr id="16" name="Rectangle 30"/>
          <p:cNvSpPr>
            <a:spLocks noChangeArrowheads="1"/>
          </p:cNvSpPr>
          <p:nvPr/>
        </p:nvSpPr>
        <p:spPr bwMode="auto">
          <a:xfrm>
            <a:off x="2483064" y="5331041"/>
            <a:ext cx="1108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  &gt; 1 </a:t>
            </a:r>
          </a:p>
        </p:txBody>
      </p:sp>
      <p:cxnSp>
        <p:nvCxnSpPr>
          <p:cNvPr id="9" name="Đường kết nối Thẳng 8"/>
          <p:cNvCxnSpPr/>
          <p:nvPr/>
        </p:nvCxnSpPr>
        <p:spPr>
          <a:xfrm>
            <a:off x="5879939" y="3530278"/>
            <a:ext cx="34724" cy="296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6356752" y="3557360"/>
            <a:ext cx="4030663" cy="646331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b)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Tìm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giá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trị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k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hàm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bậc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nhất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y = (5 – k)x + 1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biến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7596529" y="4292599"/>
            <a:ext cx="935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1" name="Rectangle 38"/>
          <p:cNvSpPr>
            <a:spLocks noChangeArrowheads="1"/>
          </p:cNvSpPr>
          <p:nvPr/>
        </p:nvSpPr>
        <p:spPr bwMode="auto">
          <a:xfrm>
            <a:off x="6483370" y="4689474"/>
            <a:ext cx="34900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Hàm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y = (5–k)x + 1 </a:t>
            </a: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biến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6628682" y="5146375"/>
            <a:ext cx="425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sym typeface="Symbol" pitchFamily="18" charset="2"/>
              </a:rPr>
              <a:t></a:t>
            </a:r>
          </a:p>
        </p:txBody>
      </p:sp>
      <p:sp>
        <p:nvSpPr>
          <p:cNvPr id="23" name="Rectangle 35"/>
          <p:cNvSpPr>
            <a:spLocks noChangeArrowheads="1"/>
          </p:cNvSpPr>
          <p:nvPr/>
        </p:nvSpPr>
        <p:spPr bwMode="auto">
          <a:xfrm>
            <a:off x="7160569" y="5146375"/>
            <a:ext cx="16557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 – k &lt; 0 </a:t>
            </a:r>
          </a:p>
        </p:txBody>
      </p: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6638281" y="5585952"/>
            <a:ext cx="425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sym typeface="Symbol" pitchFamily="18" charset="2"/>
              </a:rPr>
              <a:t></a:t>
            </a:r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7176303" y="5603952"/>
            <a:ext cx="10795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  &gt; 5</a:t>
            </a:r>
          </a:p>
        </p:txBody>
      </p:sp>
    </p:spTree>
    <p:extLst>
      <p:ext uri="{BB962C8B-B14F-4D97-AF65-F5344CB8AC3E}">
        <p14:creationId xmlns:p14="http://schemas.microsoft.com/office/powerpoint/2010/main" val="345877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0" grpId="1" animBg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9" grpId="0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6692900" y="0"/>
            <a:ext cx="0" cy="68580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2000" b="1" smtClean="0">
              <a:solidFill>
                <a:srgbClr val="00000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769102" y="-86519"/>
            <a:ext cx="5480049" cy="6955750"/>
          </a:xfrm>
          <a:prstGeom prst="rect">
            <a:avLst/>
          </a:prstGeom>
          <a:solidFill>
            <a:srgbClr val="0E048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0000"/>
              </a:solidFill>
            </a:endParaRP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altLang="en-US" sz="2400" b="1" smtClean="0">
              <a:solidFill>
                <a:srgbClr val="000000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-67732" y="2060578"/>
            <a:ext cx="670136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y = ax + b (a ≠ 0)</a:t>
            </a:r>
            <a:endParaRPr lang="en-US" altLang="en-US" sz="2000" b="1" dirty="0" smtClean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-57151" y="2"/>
            <a:ext cx="3744384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en-US" sz="2000" b="1" u="sng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000" b="1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u="sng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altLang="en-US" sz="2000" b="1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u="sng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altLang="en-US" sz="2000" b="1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u="sng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0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-105833" y="333378"/>
            <a:ext cx="574251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 = ax + b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alt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≠ 0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-86782" y="1009653"/>
            <a:ext cx="695113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y =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ax+b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(a≠0)</a:t>
            </a:r>
            <a:r>
              <a:rPr lang="en-US" altLang="en-US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TXĐ: R </a:t>
            </a:r>
          </a:p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+</a:t>
            </a:r>
            <a:r>
              <a:rPr lang="en-US" alt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  </a:t>
            </a:r>
            <a:r>
              <a:rPr lang="en-US" altLang="en-US" sz="20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a &gt; 0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altLang="en-US" sz="20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altLang="en-US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  </a:t>
            </a:r>
            <a:r>
              <a:rPr lang="en-US" altLang="en-US" sz="20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a &lt; 0.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7154335" y="-12700"/>
            <a:ext cx="4222751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 err="1" smtClean="0">
                <a:solidFill>
                  <a:srgbClr val="FFFF00"/>
                </a:solidFill>
              </a:rPr>
              <a:t>Cách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</a:rPr>
              <a:t>vẽ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</a:rPr>
              <a:t>đồ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</a:rPr>
              <a:t>thị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</a:rPr>
              <a:t>hàm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</a:rPr>
              <a:t>số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    y = ax + b (a ≠ 0) : 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6807202" y="654051"/>
            <a:ext cx="51350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FFFF00"/>
                </a:solidFill>
              </a:rPr>
              <a:t>+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Lập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bảng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giá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trị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để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tìm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hai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tọa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độ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điểm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6769102" y="2420939"/>
            <a:ext cx="51350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FFFF00"/>
                </a:solidFill>
              </a:rPr>
              <a:t>+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Vẽ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đường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thẳng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đi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qua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hai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</a:rPr>
              <a:t>điểm</a:t>
            </a:r>
            <a:r>
              <a:rPr lang="en-US" altLang="en-US" sz="2000" b="1" dirty="0" smtClean="0">
                <a:solidFill>
                  <a:srgbClr val="FFFFFF"/>
                </a:solidFill>
              </a:rPr>
              <a:t> M, N.</a:t>
            </a:r>
          </a:p>
        </p:txBody>
      </p:sp>
      <p:pic>
        <p:nvPicPr>
          <p:cNvPr id="20497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468" y="3284541"/>
            <a:ext cx="4428067" cy="316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9321801" y="3630616"/>
            <a:ext cx="95885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smtClean="0">
                <a:solidFill>
                  <a:srgbClr val="FF0066"/>
                </a:solidFill>
              </a:rPr>
              <a:t>.</a:t>
            </a:r>
            <a:r>
              <a:rPr lang="en-US" altLang="en-US" sz="2000" b="1" smtClean="0">
                <a:solidFill>
                  <a:srgbClr val="000000"/>
                </a:solidFill>
              </a:rPr>
              <a:t> </a:t>
            </a:r>
            <a:r>
              <a:rPr lang="en-US" altLang="en-US" sz="2000" smtClean="0">
                <a:solidFill>
                  <a:srgbClr val="FFFFFF"/>
                </a:solidFill>
              </a:rPr>
              <a:t>M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8284635" y="4321178"/>
            <a:ext cx="47836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FFFFFF"/>
                </a:solidFill>
              </a:rPr>
              <a:t>N </a:t>
            </a:r>
            <a:r>
              <a:rPr lang="en-US" altLang="en-US" sz="2000" b="1" smtClean="0">
                <a:solidFill>
                  <a:srgbClr val="FF0066"/>
                </a:solidFill>
              </a:rPr>
              <a:t>.</a:t>
            </a:r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 flipH="1">
            <a:off x="7306735" y="3357566"/>
            <a:ext cx="2688167" cy="28797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2000" b="1" smtClean="0">
              <a:solidFill>
                <a:srgbClr val="000000"/>
              </a:solidFill>
            </a:endParaRP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7056967" y="6200776"/>
            <a:ext cx="130676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FFFFFF"/>
                </a:solidFill>
              </a:rPr>
              <a:t>y = ax + b</a:t>
            </a:r>
          </a:p>
        </p:txBody>
      </p:sp>
      <p:graphicFrame>
        <p:nvGraphicFramePr>
          <p:cNvPr id="20569" name="Group 89"/>
          <p:cNvGraphicFramePr>
            <a:graphicFrameLocks noGrp="1"/>
          </p:cNvGraphicFramePr>
          <p:nvPr/>
        </p:nvGraphicFramePr>
        <p:xfrm>
          <a:off x="6864353" y="1412875"/>
          <a:ext cx="3168650" cy="731838"/>
        </p:xfrm>
        <a:graphic>
          <a:graphicData uri="http://schemas.openxmlformats.org/drawingml/2006/table">
            <a:tbl>
              <a:tblPr/>
              <a:tblGrid>
                <a:gridCol w="16107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609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121920" marR="121920"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121920" marR="121920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-b/a</a:t>
                      </a:r>
                    </a:p>
                  </a:txBody>
                  <a:tcPr marL="121920" marR="121920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y = ax+b</a:t>
                      </a:r>
                    </a:p>
                  </a:txBody>
                  <a:tcPr marL="121920" marR="121920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en-U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121920" marR="121920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565" name="Text Box 85"/>
          <p:cNvSpPr txBox="1">
            <a:spLocks noChangeArrowheads="1"/>
          </p:cNvSpPr>
          <p:nvPr/>
        </p:nvSpPr>
        <p:spPr bwMode="auto">
          <a:xfrm>
            <a:off x="10128251" y="1412878"/>
            <a:ext cx="172931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FFFFFF"/>
                </a:solidFill>
              </a:rPr>
              <a:t>M(0; b)</a:t>
            </a:r>
          </a:p>
        </p:txBody>
      </p:sp>
      <p:sp>
        <p:nvSpPr>
          <p:cNvPr id="20566" name="Text Box 86"/>
          <p:cNvSpPr txBox="1">
            <a:spLocks noChangeArrowheads="1"/>
          </p:cNvSpPr>
          <p:nvPr/>
        </p:nvSpPr>
        <p:spPr bwMode="auto">
          <a:xfrm>
            <a:off x="10128251" y="1773241"/>
            <a:ext cx="172931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FFFFFF"/>
                </a:solidFill>
              </a:rPr>
              <a:t>N(-b/a; 0)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224970" y="2590068"/>
            <a:ext cx="34766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à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thẳng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274899" y="2957456"/>
            <a:ext cx="65441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Cắt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trục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tung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tại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điểm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tung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độ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b.</a:t>
            </a:r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294858" y="3347951"/>
            <a:ext cx="61878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 Song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song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thẳng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y = ax 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nếu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b ≠ 0.</a:t>
            </a: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294858" y="3748061"/>
            <a:ext cx="6430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Trùng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thẳng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y = ax    </a:t>
            </a:r>
            <a:r>
              <a:rPr kumimoji="0" lang="en-US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nếu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b = 0.</a:t>
            </a:r>
          </a:p>
        </p:txBody>
      </p:sp>
    </p:spTree>
    <p:extLst>
      <p:ext uri="{BB962C8B-B14F-4D97-AF65-F5344CB8AC3E}">
        <p14:creationId xmlns:p14="http://schemas.microsoft.com/office/powerpoint/2010/main" val="247553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20493" grpId="0"/>
      <p:bldP spid="20494" grpId="0"/>
      <p:bldP spid="20496" grpId="0"/>
      <p:bldP spid="20505" grpId="0" animBg="1"/>
      <p:bldP spid="20506" grpId="0"/>
      <p:bldP spid="20565" grpId="0"/>
      <p:bldP spid="20566" grpId="0"/>
      <p:bldP spid="20" grpId="0"/>
      <p:bldP spid="21" grpId="0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3" y="-113999"/>
            <a:ext cx="3315956" cy="2286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368966" y="3368789"/>
            <a:ext cx="7086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16478" y="2594432"/>
            <a:ext cx="4419600" cy="76944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4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Bài</a:t>
            </a:r>
            <a:r>
              <a:rPr lang="en-US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2</a:t>
            </a:r>
            <a:endParaRPr lang="vi-VN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-23083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 sz="2400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28600" y="480629"/>
            <a:ext cx="2616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vi-VN" sz="12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fr-FR" altLang="vi-VN" sz="2400">
              <a:latin typeface="Arial" panose="020B0604020202020204" pitchFamily="34" charset="0"/>
            </a:endParaRPr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2006172" y="3475979"/>
            <a:ext cx="9611831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Cho :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 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  (k + 1)x  + 3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y = (3 – 2k)x + 1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giá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trị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k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đồ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hàm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thẳng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a) Song 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song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Cắt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thẳng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trùng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Vì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2598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730952" y="819439"/>
            <a:ext cx="9353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3805893" y="1281401"/>
            <a:ext cx="52036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914400">
              <a:defRPr/>
            </a:pPr>
            <a:r>
              <a:rPr lang="en-US" sz="22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Cho :</a:t>
            </a:r>
            <a:r>
              <a:rPr lang="en-US" sz="2200" kern="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y =  (k + 1)x  + 3 </a:t>
            </a:r>
            <a:r>
              <a:rPr lang="en-US" sz="2200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y = (3 – 2k)x + 1</a:t>
            </a:r>
            <a:endParaRPr lang="en-US" sz="2200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Đối tượng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577120"/>
              </p:ext>
            </p:extLst>
          </p:nvPr>
        </p:nvGraphicFramePr>
        <p:xfrm>
          <a:off x="4046682" y="1951904"/>
          <a:ext cx="1252682" cy="805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3" imgW="711000" imgH="457200" progId="Equation.DSMT4">
                  <p:embed/>
                </p:oleObj>
              </mc:Choice>
              <mc:Fallback>
                <p:oleObj name="Equation" r:id="rId3" imgW="711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6682" y="1951904"/>
                        <a:ext cx="1252682" cy="805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Đối tượng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536182"/>
              </p:ext>
            </p:extLst>
          </p:nvPr>
        </p:nvGraphicFramePr>
        <p:xfrm>
          <a:off x="5511799" y="1712288"/>
          <a:ext cx="1263073" cy="1172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tion" r:id="rId5" imgW="711000" imgH="660240" progId="Equation.DSMT4">
                  <p:embed/>
                </p:oleObj>
              </mc:Choice>
              <mc:Fallback>
                <p:oleObj name="Equation" r:id="rId5" imgW="71100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11799" y="1712288"/>
                        <a:ext cx="1263073" cy="1172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Hình chữ nhật 8"/>
          <p:cNvSpPr/>
          <p:nvPr/>
        </p:nvSpPr>
        <p:spPr>
          <a:xfrm>
            <a:off x="1610461" y="2967335"/>
            <a:ext cx="4192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a) </a:t>
            </a:r>
            <a:r>
              <a:rPr kumimoji="0" lang="en-US" alt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Vì</a:t>
            </a:r>
            <a:r>
              <a:rPr kumimoji="0" lang="en-US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đã</a:t>
            </a:r>
            <a:r>
              <a:rPr kumimoji="0" lang="en-US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 ≠ 1 </a:t>
            </a:r>
            <a:r>
              <a:rPr kumimoji="0" lang="en-US" alt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nên</a:t>
            </a:r>
            <a:r>
              <a:rPr kumimoji="0" lang="en-US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(d) // (d’) </a:t>
            </a:r>
            <a:endParaRPr kumimoji="0" lang="vi-VN" sz="18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10" name="Đối tượng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196567"/>
              </p:ext>
            </p:extLst>
          </p:nvPr>
        </p:nvGraphicFramePr>
        <p:xfrm>
          <a:off x="5673436" y="3042844"/>
          <a:ext cx="1801080" cy="315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7" imgW="1015920" imgH="177480" progId="Equation.DSMT4">
                  <p:embed/>
                </p:oleObj>
              </mc:Choice>
              <mc:Fallback>
                <p:oleObj name="Equation" r:id="rId7" imgW="1015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73436" y="3042844"/>
                        <a:ext cx="1801080" cy="315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Đối tượng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128246"/>
              </p:ext>
            </p:extLst>
          </p:nvPr>
        </p:nvGraphicFramePr>
        <p:xfrm>
          <a:off x="7616536" y="3047619"/>
          <a:ext cx="1053834" cy="301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9" imgW="622080" imgH="177480" progId="Equation.DSMT4">
                  <p:embed/>
                </p:oleObj>
              </mc:Choice>
              <mc:Fallback>
                <p:oleObj name="Equation" r:id="rId9" imgW="622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16536" y="3047619"/>
                        <a:ext cx="1053834" cy="301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Đối tượng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210898"/>
              </p:ext>
            </p:extLst>
          </p:nvPr>
        </p:nvGraphicFramePr>
        <p:xfrm>
          <a:off x="8722012" y="2952387"/>
          <a:ext cx="1409124" cy="552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Equation" r:id="rId11" imgW="1002960" imgH="393480" progId="Equation.DSMT4">
                  <p:embed/>
                </p:oleObj>
              </mc:Choice>
              <mc:Fallback>
                <p:oleObj name="Equation" r:id="rId11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722012" y="2952387"/>
                        <a:ext cx="1409124" cy="552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Hình chữ nhật 15"/>
          <p:cNvSpPr/>
          <p:nvPr/>
        </p:nvSpPr>
        <p:spPr>
          <a:xfrm>
            <a:off x="1620679" y="4122959"/>
            <a:ext cx="20986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b</a:t>
            </a:r>
            <a:r>
              <a:rPr kumimoji="0" lang="en-US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   (d) </a:t>
            </a:r>
            <a:r>
              <a:rPr kumimoji="0" lang="en-US" alt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cắt</a:t>
            </a:r>
            <a:r>
              <a:rPr kumimoji="0" lang="en-US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(d’)</a:t>
            </a:r>
            <a:endParaRPr kumimoji="0" lang="vi-VN" sz="18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17" name="Đối tượng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141680"/>
              </p:ext>
            </p:extLst>
          </p:nvPr>
        </p:nvGraphicFramePr>
        <p:xfrm>
          <a:off x="3719330" y="4193924"/>
          <a:ext cx="1808634" cy="312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13" imgW="1028520" imgH="177480" progId="Equation.DSMT4">
                  <p:embed/>
                </p:oleObj>
              </mc:Choice>
              <mc:Fallback>
                <p:oleObj name="Equation" r:id="rId13" imgW="10285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719330" y="4193924"/>
                        <a:ext cx="1808634" cy="312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Đối tượng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321261"/>
              </p:ext>
            </p:extLst>
          </p:nvPr>
        </p:nvGraphicFramePr>
        <p:xfrm>
          <a:off x="5641109" y="4096502"/>
          <a:ext cx="804718" cy="542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15" imgW="583920" imgH="393480" progId="Equation.DSMT4">
                  <p:embed/>
                </p:oleObj>
              </mc:Choice>
              <mc:Fallback>
                <p:oleObj name="Equation" r:id="rId15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641109" y="4096502"/>
                        <a:ext cx="804718" cy="542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Hình chữ nhật 18"/>
          <p:cNvSpPr/>
          <p:nvPr/>
        </p:nvSpPr>
        <p:spPr>
          <a:xfrm>
            <a:off x="2264701" y="4708350"/>
            <a:ext cx="6096000" cy="38779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(d’) </a:t>
            </a:r>
            <a:endParaRPr lang="en-US" alt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Đối tượng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921368"/>
              </p:ext>
            </p:extLst>
          </p:nvPr>
        </p:nvGraphicFramePr>
        <p:xfrm>
          <a:off x="3438235" y="4584624"/>
          <a:ext cx="2152073" cy="629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17" imgW="1346040" imgH="393480" progId="Equation.DSMT4">
                  <p:embed/>
                </p:oleObj>
              </mc:Choice>
              <mc:Fallback>
                <p:oleObj name="Equation" r:id="rId17" imgW="1346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438235" y="4584624"/>
                        <a:ext cx="2152073" cy="629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Hình chữ nhật 20"/>
          <p:cNvSpPr/>
          <p:nvPr/>
        </p:nvSpPr>
        <p:spPr>
          <a:xfrm>
            <a:off x="1728355" y="5166651"/>
            <a:ext cx="8569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(d)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(d’)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(do 3 ≠ 1)</a:t>
            </a:r>
            <a:endParaRPr lang="en-US" alt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Hình chữ nhật 24"/>
          <p:cNvSpPr/>
          <p:nvPr/>
        </p:nvSpPr>
        <p:spPr>
          <a:xfrm>
            <a:off x="2196971" y="3570944"/>
            <a:ext cx="3568606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(d) // (d’) </a:t>
            </a:r>
            <a:endParaRPr lang="en-US" alt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Đối tượng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460468"/>
              </p:ext>
            </p:extLst>
          </p:nvPr>
        </p:nvGraphicFramePr>
        <p:xfrm>
          <a:off x="3364186" y="3469803"/>
          <a:ext cx="571044" cy="59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Equation" r:id="rId19" imgW="380880" imgH="393480" progId="Equation.DSMT4">
                  <p:embed/>
                </p:oleObj>
              </mc:Choice>
              <mc:Fallback>
                <p:oleObj name="Equation" r:id="rId19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364186" y="3469803"/>
                        <a:ext cx="571044" cy="590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52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9" grpId="0"/>
      <p:bldP spid="16" grpId="0"/>
      <p:bldP spid="19" grpId="0"/>
      <p:bldP spid="21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12"/>
          <p:cNvGrpSpPr>
            <a:grpSpLocks/>
          </p:cNvGrpSpPr>
          <p:nvPr/>
        </p:nvGrpSpPr>
        <p:grpSpPr bwMode="auto">
          <a:xfrm>
            <a:off x="35984" y="38102"/>
            <a:ext cx="11582400" cy="6379633"/>
            <a:chOff x="88" y="192"/>
            <a:chExt cx="4512" cy="6261"/>
          </a:xfrm>
        </p:grpSpPr>
        <p:grpSp>
          <p:nvGrpSpPr>
            <p:cNvPr id="59408" name="Group 7"/>
            <p:cNvGrpSpPr>
              <a:grpSpLocks/>
            </p:cNvGrpSpPr>
            <p:nvPr/>
          </p:nvGrpSpPr>
          <p:grpSpPr bwMode="auto">
            <a:xfrm>
              <a:off x="96" y="192"/>
              <a:ext cx="42" cy="6261"/>
              <a:chOff x="1248" y="816"/>
              <a:chExt cx="28" cy="3602"/>
            </a:xfrm>
          </p:grpSpPr>
          <p:sp>
            <p:nvSpPr>
              <p:cNvPr id="59413" name="Line 4"/>
              <p:cNvSpPr>
                <a:spLocks noChangeShapeType="1"/>
              </p:cNvSpPr>
              <p:nvPr/>
            </p:nvSpPr>
            <p:spPr bwMode="auto">
              <a:xfrm>
                <a:off x="1248" y="816"/>
                <a:ext cx="3" cy="3602"/>
              </a:xfrm>
              <a:prstGeom prst="line">
                <a:avLst/>
              </a:prstGeom>
              <a:noFill/>
              <a:ln w="63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9414" name="Line 5"/>
              <p:cNvSpPr>
                <a:spLocks noChangeShapeType="1"/>
              </p:cNvSpPr>
              <p:nvPr/>
            </p:nvSpPr>
            <p:spPr bwMode="auto">
              <a:xfrm>
                <a:off x="1264" y="843"/>
                <a:ext cx="0" cy="1632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9415" name="Line 6"/>
              <p:cNvSpPr>
                <a:spLocks noChangeShapeType="1"/>
              </p:cNvSpPr>
              <p:nvPr/>
            </p:nvSpPr>
            <p:spPr bwMode="auto">
              <a:xfrm>
                <a:off x="1276" y="829"/>
                <a:ext cx="0" cy="864"/>
              </a:xfrm>
              <a:prstGeom prst="line">
                <a:avLst/>
              </a:prstGeom>
              <a:noFill/>
              <a:ln w="6350">
                <a:solidFill>
                  <a:srgbClr val="00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59409" name="Group 8"/>
            <p:cNvGrpSpPr>
              <a:grpSpLocks/>
            </p:cNvGrpSpPr>
            <p:nvPr/>
          </p:nvGrpSpPr>
          <p:grpSpPr bwMode="auto">
            <a:xfrm rot="16200000" flipH="1">
              <a:off x="2320" y="-2040"/>
              <a:ext cx="48" cy="4512"/>
              <a:chOff x="1248" y="816"/>
              <a:chExt cx="32" cy="2016"/>
            </a:xfrm>
          </p:grpSpPr>
          <p:sp>
            <p:nvSpPr>
              <p:cNvPr id="59410" name="Line 9"/>
              <p:cNvSpPr>
                <a:spLocks noChangeShapeType="1"/>
              </p:cNvSpPr>
              <p:nvPr/>
            </p:nvSpPr>
            <p:spPr bwMode="auto">
              <a:xfrm>
                <a:off x="1248" y="816"/>
                <a:ext cx="0" cy="2016"/>
              </a:xfrm>
              <a:prstGeom prst="line">
                <a:avLst/>
              </a:prstGeom>
              <a:noFill/>
              <a:ln w="63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9411" name="Line 10"/>
              <p:cNvSpPr>
                <a:spLocks noChangeShapeType="1"/>
              </p:cNvSpPr>
              <p:nvPr/>
            </p:nvSpPr>
            <p:spPr bwMode="auto">
              <a:xfrm>
                <a:off x="1264" y="816"/>
                <a:ext cx="0" cy="1632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9412" name="Line 11"/>
              <p:cNvSpPr>
                <a:spLocks noChangeShapeType="1"/>
              </p:cNvSpPr>
              <p:nvPr/>
            </p:nvSpPr>
            <p:spPr bwMode="auto">
              <a:xfrm>
                <a:off x="1280" y="816"/>
                <a:ext cx="0" cy="864"/>
              </a:xfrm>
              <a:prstGeom prst="line">
                <a:avLst/>
              </a:prstGeom>
              <a:noFill/>
              <a:ln w="6350">
                <a:solidFill>
                  <a:srgbClr val="00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grpSp>
        <p:nvGrpSpPr>
          <p:cNvPr id="59395" name="Group 13"/>
          <p:cNvGrpSpPr>
            <a:grpSpLocks/>
          </p:cNvGrpSpPr>
          <p:nvPr/>
        </p:nvGrpSpPr>
        <p:grpSpPr bwMode="auto">
          <a:xfrm rot="10800000">
            <a:off x="201084" y="268817"/>
            <a:ext cx="11895667" cy="6553200"/>
            <a:chOff x="36" y="156"/>
            <a:chExt cx="4565" cy="3540"/>
          </a:xfrm>
        </p:grpSpPr>
        <p:grpSp>
          <p:nvGrpSpPr>
            <p:cNvPr id="59400" name="Group 14"/>
            <p:cNvGrpSpPr>
              <a:grpSpLocks/>
            </p:cNvGrpSpPr>
            <p:nvPr/>
          </p:nvGrpSpPr>
          <p:grpSpPr bwMode="auto">
            <a:xfrm>
              <a:off x="36" y="192"/>
              <a:ext cx="39" cy="3504"/>
              <a:chOff x="1208" y="816"/>
              <a:chExt cx="26" cy="2016"/>
            </a:xfrm>
          </p:grpSpPr>
          <p:sp>
            <p:nvSpPr>
              <p:cNvPr id="59405" name="Line 15"/>
              <p:cNvSpPr>
                <a:spLocks noChangeShapeType="1"/>
              </p:cNvSpPr>
              <p:nvPr/>
            </p:nvSpPr>
            <p:spPr bwMode="auto">
              <a:xfrm>
                <a:off x="1208" y="816"/>
                <a:ext cx="0" cy="2016"/>
              </a:xfrm>
              <a:prstGeom prst="line">
                <a:avLst/>
              </a:prstGeom>
              <a:noFill/>
              <a:ln w="63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9406" name="Line 16"/>
              <p:cNvSpPr>
                <a:spLocks noChangeShapeType="1"/>
              </p:cNvSpPr>
              <p:nvPr/>
            </p:nvSpPr>
            <p:spPr bwMode="auto">
              <a:xfrm>
                <a:off x="1222" y="865"/>
                <a:ext cx="0" cy="1632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9407" name="Line 17"/>
              <p:cNvSpPr>
                <a:spLocks noChangeShapeType="1"/>
              </p:cNvSpPr>
              <p:nvPr/>
            </p:nvSpPr>
            <p:spPr bwMode="auto">
              <a:xfrm>
                <a:off x="1234" y="890"/>
                <a:ext cx="0" cy="864"/>
              </a:xfrm>
              <a:prstGeom prst="line">
                <a:avLst/>
              </a:prstGeom>
              <a:noFill/>
              <a:ln w="6350">
                <a:solidFill>
                  <a:srgbClr val="00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59401" name="Group 18"/>
            <p:cNvGrpSpPr>
              <a:grpSpLocks/>
            </p:cNvGrpSpPr>
            <p:nvPr/>
          </p:nvGrpSpPr>
          <p:grpSpPr bwMode="auto">
            <a:xfrm rot="16200000" flipH="1">
              <a:off x="2324" y="-2079"/>
              <a:ext cx="42" cy="4512"/>
              <a:chOff x="1224" y="816"/>
              <a:chExt cx="28" cy="2016"/>
            </a:xfrm>
          </p:grpSpPr>
          <p:sp>
            <p:nvSpPr>
              <p:cNvPr id="59402" name="Line 19"/>
              <p:cNvSpPr>
                <a:spLocks noChangeShapeType="1"/>
              </p:cNvSpPr>
              <p:nvPr/>
            </p:nvSpPr>
            <p:spPr bwMode="auto">
              <a:xfrm>
                <a:off x="1224" y="816"/>
                <a:ext cx="0" cy="2016"/>
              </a:xfrm>
              <a:prstGeom prst="line">
                <a:avLst/>
              </a:prstGeom>
              <a:noFill/>
              <a:ln w="63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9403" name="Line 20"/>
              <p:cNvSpPr>
                <a:spLocks noChangeShapeType="1"/>
              </p:cNvSpPr>
              <p:nvPr/>
            </p:nvSpPr>
            <p:spPr bwMode="auto">
              <a:xfrm>
                <a:off x="1236" y="816"/>
                <a:ext cx="0" cy="1632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9404" name="Line 21"/>
              <p:cNvSpPr>
                <a:spLocks noChangeShapeType="1"/>
              </p:cNvSpPr>
              <p:nvPr/>
            </p:nvSpPr>
            <p:spPr bwMode="auto">
              <a:xfrm>
                <a:off x="1252" y="816"/>
                <a:ext cx="0" cy="864"/>
              </a:xfrm>
              <a:prstGeom prst="line">
                <a:avLst/>
              </a:prstGeom>
              <a:noFill/>
              <a:ln w="6350">
                <a:solidFill>
                  <a:srgbClr val="00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pic>
        <p:nvPicPr>
          <p:cNvPr id="59396" name="Picture 293" descr="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1" y="6553200"/>
            <a:ext cx="349249" cy="23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314" descr="blumen-pflanzen042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58554" y="6191251"/>
            <a:ext cx="1043516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10" descr="36_2_25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3634" y="2119"/>
            <a:ext cx="484717" cy="37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1492251" y="2728385"/>
            <a:ext cx="9175749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sz="4267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val="414970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12"/>
          <p:cNvGrpSpPr>
            <a:grpSpLocks/>
          </p:cNvGrpSpPr>
          <p:nvPr/>
        </p:nvGrpSpPr>
        <p:grpSpPr bwMode="auto">
          <a:xfrm>
            <a:off x="35984" y="38102"/>
            <a:ext cx="11582400" cy="6379633"/>
            <a:chOff x="88" y="192"/>
            <a:chExt cx="4512" cy="6261"/>
          </a:xfrm>
        </p:grpSpPr>
        <p:grpSp>
          <p:nvGrpSpPr>
            <p:cNvPr id="60433" name="Group 7"/>
            <p:cNvGrpSpPr>
              <a:grpSpLocks/>
            </p:cNvGrpSpPr>
            <p:nvPr/>
          </p:nvGrpSpPr>
          <p:grpSpPr bwMode="auto">
            <a:xfrm>
              <a:off x="96" y="192"/>
              <a:ext cx="42" cy="6261"/>
              <a:chOff x="1248" y="816"/>
              <a:chExt cx="28" cy="3602"/>
            </a:xfrm>
          </p:grpSpPr>
          <p:sp>
            <p:nvSpPr>
              <p:cNvPr id="60438" name="Line 4"/>
              <p:cNvSpPr>
                <a:spLocks noChangeShapeType="1"/>
              </p:cNvSpPr>
              <p:nvPr/>
            </p:nvSpPr>
            <p:spPr bwMode="auto">
              <a:xfrm>
                <a:off x="1248" y="816"/>
                <a:ext cx="3" cy="3602"/>
              </a:xfrm>
              <a:prstGeom prst="line">
                <a:avLst/>
              </a:prstGeom>
              <a:noFill/>
              <a:ln w="63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0439" name="Line 5"/>
              <p:cNvSpPr>
                <a:spLocks noChangeShapeType="1"/>
              </p:cNvSpPr>
              <p:nvPr/>
            </p:nvSpPr>
            <p:spPr bwMode="auto">
              <a:xfrm>
                <a:off x="1264" y="843"/>
                <a:ext cx="0" cy="1632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0440" name="Line 6"/>
              <p:cNvSpPr>
                <a:spLocks noChangeShapeType="1"/>
              </p:cNvSpPr>
              <p:nvPr/>
            </p:nvSpPr>
            <p:spPr bwMode="auto">
              <a:xfrm>
                <a:off x="1276" y="829"/>
                <a:ext cx="0" cy="864"/>
              </a:xfrm>
              <a:prstGeom prst="line">
                <a:avLst/>
              </a:prstGeom>
              <a:noFill/>
              <a:ln w="6350">
                <a:solidFill>
                  <a:srgbClr val="00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60434" name="Group 8"/>
            <p:cNvGrpSpPr>
              <a:grpSpLocks/>
            </p:cNvGrpSpPr>
            <p:nvPr/>
          </p:nvGrpSpPr>
          <p:grpSpPr bwMode="auto">
            <a:xfrm rot="16200000" flipH="1">
              <a:off x="2320" y="-2040"/>
              <a:ext cx="48" cy="4512"/>
              <a:chOff x="1248" y="816"/>
              <a:chExt cx="32" cy="2016"/>
            </a:xfrm>
          </p:grpSpPr>
          <p:sp>
            <p:nvSpPr>
              <p:cNvPr id="60435" name="Line 9"/>
              <p:cNvSpPr>
                <a:spLocks noChangeShapeType="1"/>
              </p:cNvSpPr>
              <p:nvPr/>
            </p:nvSpPr>
            <p:spPr bwMode="auto">
              <a:xfrm>
                <a:off x="1248" y="816"/>
                <a:ext cx="0" cy="2016"/>
              </a:xfrm>
              <a:prstGeom prst="line">
                <a:avLst/>
              </a:prstGeom>
              <a:noFill/>
              <a:ln w="63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0436" name="Line 10"/>
              <p:cNvSpPr>
                <a:spLocks noChangeShapeType="1"/>
              </p:cNvSpPr>
              <p:nvPr/>
            </p:nvSpPr>
            <p:spPr bwMode="auto">
              <a:xfrm>
                <a:off x="1264" y="816"/>
                <a:ext cx="0" cy="1632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0437" name="Line 11"/>
              <p:cNvSpPr>
                <a:spLocks noChangeShapeType="1"/>
              </p:cNvSpPr>
              <p:nvPr/>
            </p:nvSpPr>
            <p:spPr bwMode="auto">
              <a:xfrm>
                <a:off x="1280" y="816"/>
                <a:ext cx="0" cy="864"/>
              </a:xfrm>
              <a:prstGeom prst="line">
                <a:avLst/>
              </a:prstGeom>
              <a:noFill/>
              <a:ln w="6350">
                <a:solidFill>
                  <a:srgbClr val="00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grpSp>
        <p:nvGrpSpPr>
          <p:cNvPr id="60419" name="Group 13"/>
          <p:cNvGrpSpPr>
            <a:grpSpLocks/>
          </p:cNvGrpSpPr>
          <p:nvPr/>
        </p:nvGrpSpPr>
        <p:grpSpPr bwMode="auto">
          <a:xfrm rot="10800000">
            <a:off x="201084" y="268817"/>
            <a:ext cx="11895667" cy="6553200"/>
            <a:chOff x="36" y="156"/>
            <a:chExt cx="4565" cy="3540"/>
          </a:xfrm>
        </p:grpSpPr>
        <p:grpSp>
          <p:nvGrpSpPr>
            <p:cNvPr id="60425" name="Group 14"/>
            <p:cNvGrpSpPr>
              <a:grpSpLocks/>
            </p:cNvGrpSpPr>
            <p:nvPr/>
          </p:nvGrpSpPr>
          <p:grpSpPr bwMode="auto">
            <a:xfrm>
              <a:off x="36" y="192"/>
              <a:ext cx="39" cy="3504"/>
              <a:chOff x="1208" y="816"/>
              <a:chExt cx="26" cy="2016"/>
            </a:xfrm>
          </p:grpSpPr>
          <p:sp>
            <p:nvSpPr>
              <p:cNvPr id="60430" name="Line 15"/>
              <p:cNvSpPr>
                <a:spLocks noChangeShapeType="1"/>
              </p:cNvSpPr>
              <p:nvPr/>
            </p:nvSpPr>
            <p:spPr bwMode="auto">
              <a:xfrm>
                <a:off x="1208" y="816"/>
                <a:ext cx="0" cy="2016"/>
              </a:xfrm>
              <a:prstGeom prst="line">
                <a:avLst/>
              </a:prstGeom>
              <a:noFill/>
              <a:ln w="63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0431" name="Line 16"/>
              <p:cNvSpPr>
                <a:spLocks noChangeShapeType="1"/>
              </p:cNvSpPr>
              <p:nvPr/>
            </p:nvSpPr>
            <p:spPr bwMode="auto">
              <a:xfrm>
                <a:off x="1222" y="865"/>
                <a:ext cx="0" cy="1632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0432" name="Line 17"/>
              <p:cNvSpPr>
                <a:spLocks noChangeShapeType="1"/>
              </p:cNvSpPr>
              <p:nvPr/>
            </p:nvSpPr>
            <p:spPr bwMode="auto">
              <a:xfrm>
                <a:off x="1234" y="890"/>
                <a:ext cx="0" cy="864"/>
              </a:xfrm>
              <a:prstGeom prst="line">
                <a:avLst/>
              </a:prstGeom>
              <a:noFill/>
              <a:ln w="6350">
                <a:solidFill>
                  <a:srgbClr val="00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60426" name="Group 18"/>
            <p:cNvGrpSpPr>
              <a:grpSpLocks/>
            </p:cNvGrpSpPr>
            <p:nvPr/>
          </p:nvGrpSpPr>
          <p:grpSpPr bwMode="auto">
            <a:xfrm rot="16200000" flipH="1">
              <a:off x="2324" y="-2079"/>
              <a:ext cx="42" cy="4512"/>
              <a:chOff x="1224" y="816"/>
              <a:chExt cx="28" cy="2016"/>
            </a:xfrm>
          </p:grpSpPr>
          <p:sp>
            <p:nvSpPr>
              <p:cNvPr id="60427" name="Line 19"/>
              <p:cNvSpPr>
                <a:spLocks noChangeShapeType="1"/>
              </p:cNvSpPr>
              <p:nvPr/>
            </p:nvSpPr>
            <p:spPr bwMode="auto">
              <a:xfrm>
                <a:off x="1224" y="816"/>
                <a:ext cx="0" cy="2016"/>
              </a:xfrm>
              <a:prstGeom prst="line">
                <a:avLst/>
              </a:prstGeom>
              <a:noFill/>
              <a:ln w="63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0428" name="Line 20"/>
              <p:cNvSpPr>
                <a:spLocks noChangeShapeType="1"/>
              </p:cNvSpPr>
              <p:nvPr/>
            </p:nvSpPr>
            <p:spPr bwMode="auto">
              <a:xfrm>
                <a:off x="1236" y="816"/>
                <a:ext cx="0" cy="1632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0429" name="Line 21"/>
              <p:cNvSpPr>
                <a:spLocks noChangeShapeType="1"/>
              </p:cNvSpPr>
              <p:nvPr/>
            </p:nvSpPr>
            <p:spPr bwMode="auto">
              <a:xfrm>
                <a:off x="1252" y="816"/>
                <a:ext cx="0" cy="864"/>
              </a:xfrm>
              <a:prstGeom prst="line">
                <a:avLst/>
              </a:prstGeom>
              <a:noFill/>
              <a:ln w="6350">
                <a:solidFill>
                  <a:srgbClr val="00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pic>
        <p:nvPicPr>
          <p:cNvPr id="60420" name="Picture 293" descr="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1" y="6553200"/>
            <a:ext cx="349249" cy="23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1" name="Picture 314" descr="blumen-pflanzen042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58554" y="6191251"/>
            <a:ext cx="1043516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2" name="Picture 10" descr="36_2_25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3634" y="2119"/>
            <a:ext cx="484717" cy="37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734332"/>
              </p:ext>
            </p:extLst>
          </p:nvPr>
        </p:nvGraphicFramePr>
        <p:xfrm>
          <a:off x="645584" y="406402"/>
          <a:ext cx="11176000" cy="6872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4" name="Document" r:id="rId6" imgW="8602792" imgH="5779123" progId="Word.Document.8">
                  <p:embed/>
                </p:oleObj>
              </mc:Choice>
              <mc:Fallback>
                <p:oleObj name="Document" r:id="rId6" imgW="8602792" imgH="5779123" progId="Word.Document.8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584" y="406402"/>
                        <a:ext cx="11176000" cy="6872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63034" y="3511551"/>
          <a:ext cx="11101917" cy="5412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Document" r:id="rId8" imgW="8422585" imgH="4118327" progId="Word.Document.8">
                  <p:embed/>
                </p:oleObj>
              </mc:Choice>
              <mc:Fallback>
                <p:oleObj name="Document" r:id="rId8" imgW="8422585" imgH="4118327" progId="Word.Document.8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034" y="3511551"/>
                        <a:ext cx="11101917" cy="5412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49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573</TotalTime>
  <Words>599</Words>
  <Application>Microsoft Office PowerPoint</Application>
  <PresentationFormat>Tùy chỉnh</PresentationFormat>
  <Paragraphs>94</Paragraphs>
  <Slides>9</Slides>
  <Notes>2</Notes>
  <HiddenSlides>0</HiddenSlides>
  <MMClips>0</MMClips>
  <ScaleCrop>false</ScaleCrop>
  <HeadingPairs>
    <vt:vector size="6" baseType="variant">
      <vt:variant>
        <vt:lpstr>Chủ đề</vt:lpstr>
      </vt:variant>
      <vt:variant>
        <vt:i4>2</vt:i4>
      </vt:variant>
      <vt:variant>
        <vt:lpstr>Hệ phục vụ nhúng OLE</vt:lpstr>
      </vt:variant>
      <vt:variant>
        <vt:i4>2</vt:i4>
      </vt:variant>
      <vt:variant>
        <vt:lpstr>Tiêu đề Bản chiếu</vt:lpstr>
      </vt:variant>
      <vt:variant>
        <vt:i4>9</vt:i4>
      </vt:variant>
    </vt:vector>
  </HeadingPairs>
  <TitlesOfParts>
    <vt:vector size="13" baseType="lpstr">
      <vt:lpstr>Wisp</vt:lpstr>
      <vt:lpstr>Default Design</vt:lpstr>
      <vt:lpstr>Document</vt:lpstr>
      <vt:lpstr>MathType 7.0 Equation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Surface Pro 7</dc:creator>
  <cp:lastModifiedBy>Tuyet</cp:lastModifiedBy>
  <cp:revision>48</cp:revision>
  <dcterms:created xsi:type="dcterms:W3CDTF">2020-04-14T12:56:26Z</dcterms:created>
  <dcterms:modified xsi:type="dcterms:W3CDTF">2021-07-31T05:19:00Z</dcterms:modified>
</cp:coreProperties>
</file>