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430" r:id="rId2"/>
    <p:sldId id="432" r:id="rId3"/>
    <p:sldId id="434" r:id="rId4"/>
    <p:sldId id="445" r:id="rId5"/>
    <p:sldId id="447" r:id="rId6"/>
    <p:sldId id="448" r:id="rId7"/>
    <p:sldId id="441" r:id="rId8"/>
    <p:sldId id="449" r:id="rId9"/>
    <p:sldId id="450" r:id="rId10"/>
    <p:sldId id="451" r:id="rId11"/>
    <p:sldId id="443" r:id="rId12"/>
    <p:sldId id="431" r:id="rId13"/>
  </p:sldIdLst>
  <p:sldSz cx="16276638" cy="9144000"/>
  <p:notesSz cx="6858000" cy="9144000"/>
  <p:custDataLst>
    <p:tags r:id="rId15"/>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EDEEC"/>
    <a:srgbClr val="FDCFE3"/>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56" d="100"/>
          <a:sy n="56" d="100"/>
        </p:scale>
        <p:origin x="456" y="6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sp>
        <p:nvSpPr>
          <p:cNvPr id="30" name="Text Box 14"/>
          <p:cNvSpPr txBox="1">
            <a:spLocks noChangeArrowheads="1"/>
          </p:cNvSpPr>
          <p:nvPr/>
        </p:nvSpPr>
        <p:spPr bwMode="auto">
          <a:xfrm>
            <a:off x="746919" y="4343401"/>
            <a:ext cx="153924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32: HĐCD: HÒA GIẢI BẤT ĐỒNG VỚI BẠN</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347119"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672" y="638984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 Box 14"/>
          <p:cNvSpPr txBox="1">
            <a:spLocks noChangeArrowheads="1"/>
          </p:cNvSpPr>
          <p:nvPr/>
        </p:nvSpPr>
        <p:spPr bwMode="auto">
          <a:xfrm>
            <a:off x="899319"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sp>
        <p:nvSpPr>
          <p:cNvPr id="14" name="Cloud 13"/>
          <p:cNvSpPr/>
          <p:nvPr/>
        </p:nvSpPr>
        <p:spPr>
          <a:xfrm>
            <a:off x="2042319" y="2569416"/>
            <a:ext cx="12573000" cy="512678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smtClean="0">
                <a:solidFill>
                  <a:srgbClr val="FF0000"/>
                </a:solidFill>
                <a:latin typeface="Times New Roman" panose="02020603050405020304" pitchFamily="18" charset="0"/>
                <a:cs typeface="Times New Roman" panose="02020603050405020304" pitchFamily="18" charset="0"/>
              </a:rPr>
              <a:t>  </a:t>
            </a:r>
            <a:r>
              <a:rPr lang="en-US" sz="3600" smtClean="0">
                <a:solidFill>
                  <a:srgbClr val="FF0000"/>
                </a:solidFill>
                <a:latin typeface="Times New Roman" panose="02020603050405020304" pitchFamily="18" charset="0"/>
                <a:cs typeface="Times New Roman" panose="02020603050405020304" pitchFamily="18" charset="0"/>
              </a:rPr>
              <a:t>c</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261519" y="3733800"/>
            <a:ext cx="10744200" cy="2862322"/>
          </a:xfrm>
          <a:prstGeom prst="rect">
            <a:avLst/>
          </a:prstGeom>
        </p:spPr>
        <p:txBody>
          <a:bodyPr wrap="square">
            <a:spAutoFit/>
          </a:bodyPr>
          <a:lstStyle/>
          <a:p>
            <a:pPr algn="ctr"/>
            <a:r>
              <a:rPr lang="vi-VN" sz="3600" dirty="0">
                <a:solidFill>
                  <a:srgbClr val="FF0000"/>
                </a:solidFill>
                <a:latin typeface="Times New Roman" panose="02020603050405020304" pitchFamily="18" charset="0"/>
                <a:cs typeface="Times New Roman" panose="02020603050405020304" pitchFamily="18" charset="0"/>
              </a:rPr>
              <a:t>Khi giải quyết tình huống thì nên bình </a:t>
            </a:r>
            <a:r>
              <a:rPr lang="vi-VN" sz="3600" dirty="0" smtClean="0">
                <a:solidFill>
                  <a:srgbClr val="FF0000"/>
                </a:solidFill>
                <a:latin typeface="Times New Roman" panose="02020603050405020304" pitchFamily="18" charset="0"/>
                <a:cs typeface="Times New Roman" panose="02020603050405020304" pitchFamily="18" charset="0"/>
              </a:rPr>
              <a:t>t</a:t>
            </a:r>
            <a:r>
              <a:rPr lang="en-US" sz="3600" dirty="0" err="1" smtClean="0">
                <a:solidFill>
                  <a:srgbClr val="FF0000"/>
                </a:solidFill>
                <a:latin typeface="Times New Roman" panose="02020603050405020304" pitchFamily="18" charset="0"/>
                <a:cs typeface="Times New Roman" panose="02020603050405020304" pitchFamily="18" charset="0"/>
              </a:rPr>
              <a:t>ĩnh</a:t>
            </a:r>
            <a:r>
              <a:rPr lang="vi-VN" sz="3600" dirty="0" smtClean="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không </a:t>
            </a:r>
            <a:r>
              <a:rPr lang="vi-VN" sz="3600" dirty="0" smtClean="0">
                <a:solidFill>
                  <a:srgbClr val="FF0000"/>
                </a:solidFill>
                <a:latin typeface="Times New Roman" panose="02020603050405020304" pitchFamily="18" charset="0"/>
                <a:cs typeface="Times New Roman" panose="02020603050405020304" pitchFamily="18" charset="0"/>
              </a:rPr>
              <a:t>nên</a:t>
            </a:r>
            <a:endParaRPr lang="en-US" sz="3600" dirty="0" smtClean="0">
              <a:solidFill>
                <a:srgbClr val="FF0000"/>
              </a:solidFill>
              <a:latin typeface="Times New Roman" panose="02020603050405020304" pitchFamily="18" charset="0"/>
              <a:cs typeface="Times New Roman" panose="02020603050405020304" pitchFamily="18" charset="0"/>
            </a:endParaRPr>
          </a:p>
          <a:p>
            <a:r>
              <a:rPr lang="vi-VN" sz="3600" dirty="0" smtClean="0">
                <a:solidFill>
                  <a:srgbClr val="FF0000"/>
                </a:solidFill>
                <a:latin typeface="Times New Roman" panose="02020603050405020304" pitchFamily="18" charset="0"/>
                <a:cs typeface="Times New Roman" panose="02020603050405020304" pitchFamily="18" charset="0"/>
              </a:rPr>
              <a:t>nóng </a:t>
            </a:r>
            <a:r>
              <a:rPr lang="vi-VN" sz="3600" dirty="0">
                <a:solidFill>
                  <a:srgbClr val="FF0000"/>
                </a:solidFill>
                <a:latin typeface="Times New Roman" panose="02020603050405020304" pitchFamily="18" charset="0"/>
                <a:cs typeface="Times New Roman" panose="02020603050405020304" pitchFamily="18" charset="0"/>
              </a:rPr>
              <a:t>vội, mất kiểm soát </a:t>
            </a:r>
            <a:r>
              <a:rPr lang="vi-VN" sz="3600" dirty="0" smtClean="0">
                <a:solidFill>
                  <a:srgbClr val="FF0000"/>
                </a:solidFill>
                <a:latin typeface="Times New Roman" panose="02020603050405020304" pitchFamily="18" charset="0"/>
                <a:cs typeface="Times New Roman" panose="02020603050405020304" pitchFamily="18" charset="0"/>
              </a:rPr>
              <a:t>để</a:t>
            </a:r>
            <a:r>
              <a:rPr lang="en-US" sz="3600" dirty="0" smtClean="0">
                <a:solidFill>
                  <a:srgbClr val="FF0000"/>
                </a:solidFill>
                <a:latin typeface="Times New Roman" panose="02020603050405020304" pitchFamily="18" charset="0"/>
                <a:cs typeface="Times New Roman" panose="02020603050405020304" pitchFamily="18" charset="0"/>
              </a:rPr>
              <a:t> </a:t>
            </a:r>
            <a:r>
              <a:rPr lang="vi-VN" sz="3600" dirty="0" smtClean="0">
                <a:solidFill>
                  <a:srgbClr val="FF0000"/>
                </a:solidFill>
                <a:latin typeface="Times New Roman" panose="02020603050405020304" pitchFamily="18" charset="0"/>
                <a:cs typeface="Times New Roman" panose="02020603050405020304" pitchFamily="18" charset="0"/>
              </a:rPr>
              <a:t>những </a:t>
            </a:r>
            <a:r>
              <a:rPr lang="vi-VN" sz="3600" dirty="0">
                <a:solidFill>
                  <a:srgbClr val="FF0000"/>
                </a:solidFill>
                <a:latin typeface="Times New Roman" panose="02020603050405020304" pitchFamily="18" charset="0"/>
                <a:cs typeface="Times New Roman" panose="02020603050405020304" pitchFamily="18" charset="0"/>
              </a:rPr>
              <a:t>cảm xúc tiêu cực lấn án lí trí. Nếu như vậy sẽ dẫn đến những hành động, lời nói gây tổn thương cho đối phương. Cần đặt lợi ích tập thể lên trên lợi ích cá nhân.</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40056"/>
      </p:ext>
    </p:extLst>
  </p:cSld>
  <p:clrMapOvr>
    <a:masterClrMapping/>
  </p:clrMapOvr>
  <p:transition spd="slow">
    <p:split orient="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170757"/>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p chung ta doan k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519" y="594360"/>
            <a:ext cx="14249400" cy="8007468"/>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1341" y="1608892"/>
            <a:ext cx="8438108" cy="698599"/>
            <a:chOff x="1644712" y="1821156"/>
            <a:chExt cx="7517586" cy="698599"/>
          </a:xfrm>
        </p:grpSpPr>
        <p:sp>
          <p:nvSpPr>
            <p:cNvPr id="10" name="Rectangle 9"/>
            <p:cNvSpPr/>
            <p:nvPr/>
          </p:nvSpPr>
          <p:spPr>
            <a:xfrm>
              <a:off x="1644712" y="18211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2498264"/>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899319" y="103853"/>
            <a:ext cx="12512199" cy="1569405"/>
            <a:chOff x="2042318" y="103853"/>
            <a:chExt cx="12512199" cy="1569405"/>
          </a:xfrm>
        </p:grpSpPr>
        <p:sp>
          <p:nvSpPr>
            <p:cNvPr id="31" name="Text Box 14"/>
            <p:cNvSpPr txBox="1">
              <a:spLocks noChangeArrowheads="1"/>
            </p:cNvSpPr>
            <p:nvPr/>
          </p:nvSpPr>
          <p:spPr bwMode="auto">
            <a:xfrm>
              <a:off x="2042318"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grpSp>
          <p:nvGrpSpPr>
            <p:cNvPr id="32" name="Group 31"/>
            <p:cNvGrpSpPr/>
            <p:nvPr/>
          </p:nvGrpSpPr>
          <p:grpSpPr>
            <a:xfrm>
              <a:off x="5211494" y="103853"/>
              <a:ext cx="5878532" cy="994830"/>
              <a:chOff x="5063633" y="164812"/>
              <a:chExt cx="5779343" cy="994830"/>
            </a:xfrm>
          </p:grpSpPr>
          <p:grpSp>
            <p:nvGrpSpPr>
              <p:cNvPr id="33" name="Group 32"/>
              <p:cNvGrpSpPr/>
              <p:nvPr/>
            </p:nvGrpSpPr>
            <p:grpSpPr>
              <a:xfrm>
                <a:off x="5063633" y="164812"/>
                <a:ext cx="5779343" cy="994830"/>
                <a:chOff x="5063633" y="164812"/>
                <a:chExt cx="5779343" cy="994830"/>
              </a:xfrm>
            </p:grpSpPr>
            <p:sp>
              <p:nvSpPr>
                <p:cNvPr id="35" name="TextBox 3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6" name="TextBox 3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9" name="TextBox 18"/>
          <p:cNvSpPr txBox="1"/>
          <p:nvPr/>
        </p:nvSpPr>
        <p:spPr>
          <a:xfrm>
            <a:off x="1676718" y="2529840"/>
            <a:ext cx="13091001" cy="1200329"/>
          </a:xfrm>
          <a:prstGeom prst="rect">
            <a:avLst/>
          </a:prstGeom>
          <a:solidFill>
            <a:schemeClr val="bg1"/>
          </a:solidFill>
        </p:spPr>
        <p:txBody>
          <a:bodyPr wrap="square" rtlCol="0">
            <a:spAutoFit/>
          </a:bodyPr>
          <a:lstStyle/>
          <a:p>
            <a:pPr algn="just"/>
            <a:r>
              <a:rPr lang="en-US" sz="3600" b="1" dirty="0" err="1" smtClean="0">
                <a:solidFill>
                  <a:srgbClr val="0000CC"/>
                </a:solidFill>
                <a:latin typeface="Times New Roman" pitchFamily="18" charset="0"/>
                <a:cs typeface="Times New Roman" pitchFamily="18" charset="0"/>
              </a:rPr>
              <a:t>Nêu</a:t>
            </a:r>
            <a:r>
              <a:rPr lang="en-US" sz="3600" b="1" dirty="0" smtClean="0">
                <a:solidFill>
                  <a:srgbClr val="0000CC"/>
                </a:solidFill>
                <a:latin typeface="Times New Roman" pitchFamily="18" charset="0"/>
                <a:cs typeface="Times New Roman" pitchFamily="18" charset="0"/>
              </a:rPr>
              <a:t> ý </a:t>
            </a:r>
            <a:r>
              <a:rPr lang="en-US" sz="3600" b="1" dirty="0" err="1" smtClean="0">
                <a:solidFill>
                  <a:srgbClr val="0000CC"/>
                </a:solidFill>
                <a:latin typeface="Times New Roman" pitchFamily="18" charset="0"/>
                <a:cs typeface="Times New Roman" pitchFamily="18" charset="0"/>
              </a:rPr>
              <a:t>kiến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khi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gặp</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đồng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trong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mỗi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bức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tranh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sau</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pic>
        <p:nvPicPr>
          <p:cNvPr id="5" name="Picture 4"/>
          <p:cNvPicPr>
            <a:picLocks noChangeAspect="1"/>
          </p:cNvPicPr>
          <p:nvPr/>
        </p:nvPicPr>
        <p:blipFill rotWithShape="1">
          <a:blip r:embed="rId2"/>
          <a:srcRect l="30673" t="46875" r="25988" b="13542"/>
          <a:stretch/>
        </p:blipFill>
        <p:spPr>
          <a:xfrm>
            <a:off x="1769554" y="3730169"/>
            <a:ext cx="12998165" cy="4575631"/>
          </a:xfrm>
          <a:prstGeom prst="rect">
            <a:avLst/>
          </a:prstGeom>
        </p:spPr>
      </p:pic>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1341" y="2294692"/>
            <a:ext cx="8438108" cy="677108"/>
            <a:chOff x="1644712" y="2506956"/>
            <a:chExt cx="7517586" cy="677108"/>
          </a:xfrm>
        </p:grpSpPr>
        <p:sp>
          <p:nvSpPr>
            <p:cNvPr id="10" name="Rectangle 9"/>
            <p:cNvSpPr/>
            <p:nvPr/>
          </p:nvSpPr>
          <p:spPr>
            <a:xfrm>
              <a:off x="1644712" y="25069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3162573"/>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899319" y="103853"/>
            <a:ext cx="12512199" cy="1569405"/>
            <a:chOff x="2042318" y="103853"/>
            <a:chExt cx="12512199" cy="1569405"/>
          </a:xfrm>
        </p:grpSpPr>
        <p:sp>
          <p:nvSpPr>
            <p:cNvPr id="31" name="Text Box 14"/>
            <p:cNvSpPr txBox="1">
              <a:spLocks noChangeArrowheads="1"/>
            </p:cNvSpPr>
            <p:nvPr/>
          </p:nvSpPr>
          <p:spPr bwMode="auto">
            <a:xfrm>
              <a:off x="2042318"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grpSp>
          <p:nvGrpSpPr>
            <p:cNvPr id="32" name="Group 31"/>
            <p:cNvGrpSpPr/>
            <p:nvPr/>
          </p:nvGrpSpPr>
          <p:grpSpPr>
            <a:xfrm>
              <a:off x="5211494" y="103853"/>
              <a:ext cx="5878532" cy="994830"/>
              <a:chOff x="5063633" y="164812"/>
              <a:chExt cx="5779343" cy="994830"/>
            </a:xfrm>
          </p:grpSpPr>
          <p:grpSp>
            <p:nvGrpSpPr>
              <p:cNvPr id="33" name="Group 32"/>
              <p:cNvGrpSpPr/>
              <p:nvPr/>
            </p:nvGrpSpPr>
            <p:grpSpPr>
              <a:xfrm>
                <a:off x="5063633" y="164812"/>
                <a:ext cx="5779343" cy="994830"/>
                <a:chOff x="5063633" y="164812"/>
                <a:chExt cx="5779343" cy="994830"/>
              </a:xfrm>
            </p:grpSpPr>
            <p:sp>
              <p:nvSpPr>
                <p:cNvPr id="35" name="TextBox 3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6" name="TextBox 3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9" name="TextBox 18"/>
          <p:cNvSpPr txBox="1"/>
          <p:nvPr/>
        </p:nvSpPr>
        <p:spPr>
          <a:xfrm>
            <a:off x="1676718" y="3316069"/>
            <a:ext cx="13091001" cy="646331"/>
          </a:xfrm>
          <a:prstGeom prst="rect">
            <a:avLst/>
          </a:prstGeom>
          <a:solidFill>
            <a:schemeClr val="bg1"/>
          </a:solidFill>
        </p:spPr>
        <p:txBody>
          <a:bodyPr wrap="square" rtlCol="0">
            <a:spAutoFit/>
          </a:bodyPr>
          <a:lstStyle/>
          <a:p>
            <a:pPr algn="just"/>
            <a:r>
              <a:rPr lang="en-US" sz="3600" b="1" dirty="0" err="1" smtClean="0">
                <a:solidFill>
                  <a:srgbClr val="0000CC"/>
                </a:solidFill>
                <a:latin typeface="Times New Roman" pitchFamily="18" charset="0"/>
                <a:cs typeface="Times New Roman" pitchFamily="18" charset="0"/>
              </a:rPr>
              <a:t>Gợi</a:t>
            </a:r>
            <a:r>
              <a:rPr lang="en-US" sz="3600" b="1" dirty="0" smtClean="0">
                <a:solidFill>
                  <a:srgbClr val="0000CC"/>
                </a:solidFill>
                <a:latin typeface="Times New Roman" pitchFamily="18" charset="0"/>
                <a:cs typeface="Times New Roman" pitchFamily="18" charset="0"/>
              </a:rPr>
              <a:t> ý:</a:t>
            </a:r>
            <a:endParaRPr lang="en-US" sz="3600" b="1" dirty="0">
              <a:solidFill>
                <a:srgbClr val="0000CC"/>
              </a:solidFill>
              <a:latin typeface="Times New Roman" pitchFamily="18" charset="0"/>
              <a:cs typeface="Times New Roman" pitchFamily="18" charset="0"/>
            </a:endParaRPr>
          </a:p>
        </p:txBody>
      </p:sp>
      <p:sp>
        <p:nvSpPr>
          <p:cNvPr id="14" name="TextBox 13"/>
          <p:cNvSpPr txBox="1"/>
          <p:nvPr/>
        </p:nvSpPr>
        <p:spPr>
          <a:xfrm>
            <a:off x="1737519" y="4224278"/>
            <a:ext cx="13091001" cy="2862322"/>
          </a:xfrm>
          <a:prstGeom prst="rect">
            <a:avLst/>
          </a:prstGeom>
          <a:solidFill>
            <a:schemeClr val="bg1"/>
          </a:solidFill>
        </p:spPr>
        <p:txBody>
          <a:bodyPr wrap="square" rtlCol="0">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a:t>
            </a:r>
            <a:r>
              <a:rPr lang="en-US" sz="3600" b="1" dirty="0" err="1" smtClean="0">
                <a:solidFill>
                  <a:srgbClr val="0000CC"/>
                </a:solidFill>
                <a:latin typeface="Times New Roman" pitchFamily="18" charset="0"/>
                <a:cs typeface="Times New Roman" pitchFamily="18" charset="0"/>
              </a:rPr>
              <a:t>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trong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tình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huống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đồng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điều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gì</a:t>
            </a:r>
            <a:r>
              <a:rPr lang="en-US" sz="3600" b="1" dirty="0" smtClean="0">
                <a:solidFill>
                  <a:srgbClr val="0000CC"/>
                </a:solidFill>
                <a:latin typeface="Times New Roman" pitchFamily="18" charset="0"/>
                <a:cs typeface="Times New Roman" pitchFamily="18" charset="0"/>
              </a:rPr>
              <a:t>?</a:t>
            </a:r>
          </a:p>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có</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nhận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xét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gì</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về</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khi</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gặp</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đồng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bạn</a:t>
            </a:r>
            <a:r>
              <a:rPr lang="en-US" sz="3600" b="1" dirty="0" smtClean="0">
                <a:solidFill>
                  <a:srgbClr val="0000CC"/>
                </a:solidFill>
                <a:latin typeface="Times New Roman" pitchFamily="18" charset="0"/>
                <a:cs typeface="Times New Roman" pitchFamily="18" charset="0"/>
              </a:rPr>
              <a:t>?</a:t>
            </a:r>
          </a:p>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thích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cách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của</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hơn</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Vì</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sao</a:t>
            </a:r>
            <a:r>
              <a:rPr lang="en-US" sz="3600" b="1" dirty="0" smtClean="0">
                <a:solidFill>
                  <a:srgbClr val="0000CC"/>
                </a:solidFill>
                <a:latin typeface="Times New Roman" pitchFamily="18" charset="0"/>
                <a:cs typeface="Times New Roman" pitchFamily="18" charset="0"/>
              </a:rPr>
              <a:t>?</a:t>
            </a:r>
          </a:p>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Nếu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là</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sẽ</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xử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lí</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thế</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nào</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nếu</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gặp</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tình</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huống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bất</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đồng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tương</a:t>
            </a:r>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tự</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717289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1341" y="1608892"/>
            <a:ext cx="8438108" cy="698599"/>
            <a:chOff x="1644712" y="1821156"/>
            <a:chExt cx="7517586" cy="698599"/>
          </a:xfrm>
        </p:grpSpPr>
        <p:sp>
          <p:nvSpPr>
            <p:cNvPr id="10" name="Rectangle 9"/>
            <p:cNvSpPr/>
            <p:nvPr/>
          </p:nvSpPr>
          <p:spPr>
            <a:xfrm>
              <a:off x="1644712" y="18211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2498264"/>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899319" y="103853"/>
            <a:ext cx="12512199" cy="1569405"/>
            <a:chOff x="2042318" y="103853"/>
            <a:chExt cx="12512199" cy="1569405"/>
          </a:xfrm>
        </p:grpSpPr>
        <p:sp>
          <p:nvSpPr>
            <p:cNvPr id="31" name="Text Box 14"/>
            <p:cNvSpPr txBox="1">
              <a:spLocks noChangeArrowheads="1"/>
            </p:cNvSpPr>
            <p:nvPr/>
          </p:nvSpPr>
          <p:spPr bwMode="auto">
            <a:xfrm>
              <a:off x="2042318"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grpSp>
          <p:nvGrpSpPr>
            <p:cNvPr id="32" name="Group 31"/>
            <p:cNvGrpSpPr/>
            <p:nvPr/>
          </p:nvGrpSpPr>
          <p:grpSpPr>
            <a:xfrm>
              <a:off x="5211494" y="103853"/>
              <a:ext cx="5878532" cy="994830"/>
              <a:chOff x="5063633" y="164812"/>
              <a:chExt cx="5779343" cy="994830"/>
            </a:xfrm>
          </p:grpSpPr>
          <p:grpSp>
            <p:nvGrpSpPr>
              <p:cNvPr id="33" name="Group 32"/>
              <p:cNvGrpSpPr/>
              <p:nvPr/>
            </p:nvGrpSpPr>
            <p:grpSpPr>
              <a:xfrm>
                <a:off x="5063633" y="164812"/>
                <a:ext cx="5779343" cy="994830"/>
                <a:chOff x="5063633" y="164812"/>
                <a:chExt cx="5779343" cy="994830"/>
              </a:xfrm>
            </p:grpSpPr>
            <p:sp>
              <p:nvSpPr>
                <p:cNvPr id="35" name="TextBox 3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6" name="TextBox 3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pic>
        <p:nvPicPr>
          <p:cNvPr id="5" name="Picture 4"/>
          <p:cNvPicPr>
            <a:picLocks noChangeAspect="1"/>
          </p:cNvPicPr>
          <p:nvPr/>
        </p:nvPicPr>
        <p:blipFill rotWithShape="1">
          <a:blip r:embed="rId2"/>
          <a:srcRect l="30673" t="46875" r="49617" b="13542"/>
          <a:stretch/>
        </p:blipFill>
        <p:spPr>
          <a:xfrm>
            <a:off x="9957346" y="2315958"/>
            <a:ext cx="5911565" cy="6828042"/>
          </a:xfrm>
          <a:prstGeom prst="rect">
            <a:avLst/>
          </a:prstGeom>
        </p:spPr>
      </p:pic>
      <p:sp>
        <p:nvSpPr>
          <p:cNvPr id="3" name="Rectangle 2"/>
          <p:cNvSpPr/>
          <p:nvPr/>
        </p:nvSpPr>
        <p:spPr>
          <a:xfrm>
            <a:off x="1380473" y="3048000"/>
            <a:ext cx="8566554" cy="3970318"/>
          </a:xfrm>
          <a:prstGeom prst="rect">
            <a:avLst/>
          </a:prstGeom>
        </p:spPr>
        <p:txBody>
          <a:bodyPr wrap="square">
            <a:spAutoFit/>
          </a:bodyPr>
          <a:lstStyle/>
          <a:p>
            <a:r>
              <a:rPr lang="vi-VN" sz="3600" b="1" dirty="0">
                <a:solidFill>
                  <a:srgbClr val="0000CC"/>
                </a:solidFill>
                <a:latin typeface="Times New Roman" panose="02020603050405020304" pitchFamily="18" charset="0"/>
                <a:cs typeface="Times New Roman" panose="02020603050405020304" pitchFamily="18" charset="0"/>
              </a:rPr>
              <a:t>+ Bạn nam đã hành động rất hợp lý khi muốn giải thích cho bạn của mình nghe.</a:t>
            </a:r>
          </a:p>
          <a:p>
            <a:r>
              <a:rPr lang="vi-VN" sz="3600" b="1" dirty="0">
                <a:solidFill>
                  <a:srgbClr val="0000CC"/>
                </a:solidFill>
                <a:latin typeface="Times New Roman" panose="02020603050405020304" pitchFamily="18" charset="0"/>
                <a:cs typeface="Times New Roman" panose="02020603050405020304" pitchFamily="18" charset="0"/>
              </a:rPr>
              <a:t>+ Bạn nữ: Em sẽ không tỏ thái độ với bạn mà sẽ lắng nghe bạn giải thích vì khi mình chưa nghe đối phương giải thích về câu chuyện thì bản thân sẽ không hiểu được hoặc hiểu sai. </a:t>
            </a:r>
          </a:p>
        </p:txBody>
      </p:sp>
    </p:spTree>
    <p:extLst>
      <p:ext uri="{BB962C8B-B14F-4D97-AF65-F5344CB8AC3E}">
        <p14:creationId xmlns:p14="http://schemas.microsoft.com/office/powerpoint/2010/main" val="19087125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661341" y="1608892"/>
            <a:ext cx="8438108" cy="698599"/>
            <a:chOff x="1644712" y="1821156"/>
            <a:chExt cx="7517586" cy="698599"/>
          </a:xfrm>
        </p:grpSpPr>
        <p:sp>
          <p:nvSpPr>
            <p:cNvPr id="10" name="Rectangle 9"/>
            <p:cNvSpPr/>
            <p:nvPr/>
          </p:nvSpPr>
          <p:spPr>
            <a:xfrm>
              <a:off x="1644712" y="1821156"/>
              <a:ext cx="7517586"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3</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Nhận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xét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về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cách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xử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lí</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r>
                <a:rPr lang="en-US" sz="3800" b="1" dirty="0" smtClean="0">
                  <a:solidFill>
                    <a:srgbClr val="FF0066"/>
                  </a:solidFill>
                  <a:latin typeface="Times New Roman" pitchFamily="18" charset="0"/>
                  <a:cs typeface="Times New Roman" pitchFamily="18" charset="0"/>
                </a:rPr>
                <a:t> .</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flipV="1">
              <a:off x="1741120" y="2498264"/>
              <a:ext cx="6556524" cy="21491"/>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899319" y="103853"/>
            <a:ext cx="12512199" cy="1569405"/>
            <a:chOff x="2042318" y="103853"/>
            <a:chExt cx="12512199" cy="1569405"/>
          </a:xfrm>
        </p:grpSpPr>
        <p:sp>
          <p:nvSpPr>
            <p:cNvPr id="31" name="Text Box 14"/>
            <p:cNvSpPr txBox="1">
              <a:spLocks noChangeArrowheads="1"/>
            </p:cNvSpPr>
            <p:nvPr/>
          </p:nvSpPr>
          <p:spPr bwMode="auto">
            <a:xfrm>
              <a:off x="2042318"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grpSp>
          <p:nvGrpSpPr>
            <p:cNvPr id="32" name="Group 31"/>
            <p:cNvGrpSpPr/>
            <p:nvPr/>
          </p:nvGrpSpPr>
          <p:grpSpPr>
            <a:xfrm>
              <a:off x="5211494" y="103853"/>
              <a:ext cx="5878532" cy="994830"/>
              <a:chOff x="5063633" y="164812"/>
              <a:chExt cx="5779343" cy="994830"/>
            </a:xfrm>
          </p:grpSpPr>
          <p:grpSp>
            <p:nvGrpSpPr>
              <p:cNvPr id="33" name="Group 32"/>
              <p:cNvGrpSpPr/>
              <p:nvPr/>
            </p:nvGrpSpPr>
            <p:grpSpPr>
              <a:xfrm>
                <a:off x="5063633" y="164812"/>
                <a:ext cx="5779343" cy="994830"/>
                <a:chOff x="5063633" y="164812"/>
                <a:chExt cx="5779343" cy="994830"/>
              </a:xfrm>
            </p:grpSpPr>
            <p:sp>
              <p:nvSpPr>
                <p:cNvPr id="35" name="TextBox 3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6" name="TextBox 3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pic>
        <p:nvPicPr>
          <p:cNvPr id="14" name="Picture 13"/>
          <p:cNvPicPr>
            <a:picLocks noChangeAspect="1"/>
          </p:cNvPicPr>
          <p:nvPr/>
        </p:nvPicPr>
        <p:blipFill rotWithShape="1">
          <a:blip r:embed="rId2"/>
          <a:srcRect l="50129" t="46875" r="28274" b="15519"/>
          <a:stretch/>
        </p:blipFill>
        <p:spPr>
          <a:xfrm>
            <a:off x="8747919" y="2796209"/>
            <a:ext cx="7162800" cy="6195391"/>
          </a:xfrm>
          <a:prstGeom prst="rect">
            <a:avLst/>
          </a:prstGeom>
        </p:spPr>
      </p:pic>
      <p:sp>
        <p:nvSpPr>
          <p:cNvPr id="4" name="Rectangle 3"/>
          <p:cNvSpPr/>
          <p:nvPr/>
        </p:nvSpPr>
        <p:spPr>
          <a:xfrm>
            <a:off x="610394" y="2945633"/>
            <a:ext cx="8137525" cy="3416320"/>
          </a:xfrm>
          <a:prstGeom prst="rect">
            <a:avLst/>
          </a:prstGeom>
        </p:spPr>
        <p:txBody>
          <a:bodyPr>
            <a:spAutoFit/>
          </a:bodyPr>
          <a:lstStyle/>
          <a:p>
            <a:r>
              <a:rPr lang="vi-VN" sz="3600" b="1" dirty="0">
                <a:solidFill>
                  <a:srgbClr val="0000CC"/>
                </a:solidFill>
                <a:latin typeface="Times New Roman" panose="02020603050405020304" pitchFamily="18" charset="0"/>
                <a:cs typeface="Times New Roman" panose="02020603050405020304" pitchFamily="18" charset="0"/>
              </a:rPr>
              <a:t>+ Bạn nam: không nên đổ lỗi cho bạn của </a:t>
            </a:r>
            <a:r>
              <a:rPr lang="vi-VN" sz="3600" b="1" dirty="0" smtClean="0">
                <a:solidFill>
                  <a:srgbClr val="0000CC"/>
                </a:solidFill>
                <a:latin typeface="Times New Roman" panose="02020603050405020304" pitchFamily="18" charset="0"/>
                <a:cs typeface="Times New Roman" panose="02020603050405020304" pitchFamily="18" charset="0"/>
              </a:rPr>
              <a:t>mình</a:t>
            </a:r>
            <a:r>
              <a:rPr lang="en-US" sz="3600" b="1" dirty="0" smtClean="0">
                <a:solidFill>
                  <a:srgbClr val="0000CC"/>
                </a:solidFill>
                <a:latin typeface="Times New Roman" panose="02020603050405020304" pitchFamily="18" charset="0"/>
                <a:cs typeface="Times New Roman" panose="02020603050405020304" pitchFamily="18" charset="0"/>
              </a:rPr>
              <a:t>, </a:t>
            </a:r>
            <a:r>
              <a:rPr lang="vi-VN" sz="3600" b="1" dirty="0" smtClean="0">
                <a:solidFill>
                  <a:srgbClr val="0000CC"/>
                </a:solidFill>
                <a:latin typeface="Times New Roman" panose="02020603050405020304" pitchFamily="18" charset="0"/>
                <a:cs typeface="Times New Roman" panose="02020603050405020304" pitchFamily="18" charset="0"/>
              </a:rPr>
              <a:t>nên </a:t>
            </a:r>
            <a:r>
              <a:rPr lang="vi-VN" sz="3600" b="1" dirty="0">
                <a:solidFill>
                  <a:srgbClr val="0000CC"/>
                </a:solidFill>
                <a:latin typeface="Times New Roman" panose="02020603050405020304" pitchFamily="18" charset="0"/>
                <a:cs typeface="Times New Roman" panose="02020603050405020304" pitchFamily="18" charset="0"/>
              </a:rPr>
              <a:t>động viên bạn. </a:t>
            </a:r>
          </a:p>
          <a:p>
            <a:r>
              <a:rPr lang="vi-VN" sz="3600" b="1" dirty="0">
                <a:solidFill>
                  <a:srgbClr val="0000CC"/>
                </a:solidFill>
                <a:latin typeface="Times New Roman" panose="02020603050405020304" pitchFamily="18" charset="0"/>
                <a:cs typeface="Times New Roman" panose="02020603050405020304" pitchFamily="18" charset="0"/>
              </a:rPr>
              <a:t>+ Bạn nữ: không nên mặc kệ </a:t>
            </a:r>
            <a:r>
              <a:rPr lang="vi-VN" sz="3600" b="1" dirty="0" smtClean="0">
                <a:solidFill>
                  <a:srgbClr val="0000CC"/>
                </a:solidFill>
                <a:latin typeface="Times New Roman" panose="02020603050405020304" pitchFamily="18" charset="0"/>
                <a:cs typeface="Times New Roman" panose="02020603050405020304" pitchFamily="18" charset="0"/>
              </a:rPr>
              <a:t>bạn</a:t>
            </a:r>
            <a:r>
              <a:rPr lang="en-US" sz="3600" b="1" dirty="0" smtClean="0">
                <a:solidFill>
                  <a:srgbClr val="0000CC"/>
                </a:solidFill>
                <a:latin typeface="Times New Roman" panose="02020603050405020304" pitchFamily="18" charset="0"/>
                <a:cs typeface="Times New Roman" panose="02020603050405020304" pitchFamily="18" charset="0"/>
              </a:rPr>
              <a:t>,</a:t>
            </a:r>
            <a:r>
              <a:rPr lang="vi-VN" sz="3600" b="1" dirty="0"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khi bạn nam mất bình tinh vì bị thua thì bạn nữ nên chủ động xin lỗi vì </a:t>
            </a:r>
            <a:r>
              <a:rPr lang="vi-VN" sz="3600" b="1" dirty="0" smtClean="0">
                <a:solidFill>
                  <a:srgbClr val="0000CC"/>
                </a:solidFill>
                <a:latin typeface="Times New Roman" panose="02020603050405020304" pitchFamily="18" charset="0"/>
                <a:cs typeface="Times New Roman" panose="02020603050405020304" pitchFamily="18" charset="0"/>
              </a:rPr>
              <a:t>m</a:t>
            </a:r>
            <a:r>
              <a:rPr lang="en-US" sz="3600" b="1" dirty="0" err="1" smtClean="0">
                <a:solidFill>
                  <a:srgbClr val="0000CC"/>
                </a:solidFill>
                <a:latin typeface="Times New Roman" panose="02020603050405020304" pitchFamily="18" charset="0"/>
                <a:cs typeface="Times New Roman" panose="02020603050405020304" pitchFamily="18" charset="0"/>
              </a:rPr>
              <a:t>ình</a:t>
            </a:r>
            <a:r>
              <a:rPr lang="vi-VN" sz="3600" b="1" dirty="0" smtClean="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làm liên lụy đến tổ. </a:t>
            </a:r>
          </a:p>
        </p:txBody>
      </p:sp>
    </p:spTree>
    <p:extLst>
      <p:ext uri="{BB962C8B-B14F-4D97-AF65-F5344CB8AC3E}">
        <p14:creationId xmlns:p14="http://schemas.microsoft.com/office/powerpoint/2010/main" val="21010923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067118" y="2529840"/>
            <a:ext cx="14767401" cy="1200329"/>
          </a:xfrm>
          <a:prstGeom prst="rect">
            <a:avLst/>
          </a:prstGeom>
          <a:solidFill>
            <a:schemeClr val="bg1"/>
          </a:solidFill>
        </p:spPr>
        <p:txBody>
          <a:bodyPr wrap="square" rtlCol="0">
            <a:spAutoFit/>
          </a:bodyPr>
          <a:lstStyle/>
          <a:p>
            <a:r>
              <a:rPr lang="en-US" sz="3600" b="1" i="1" dirty="0" err="1" smtClean="0">
                <a:solidFill>
                  <a:srgbClr val="0000CC"/>
                </a:solidFill>
                <a:latin typeface="Times New Roman" pitchFamily="18" charset="0"/>
                <a:cs typeface="Times New Roman" pitchFamily="18" charset="0"/>
              </a:rPr>
              <a:t>Quan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sát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tranh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và</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thảo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luận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hòa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giải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bất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đồng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trong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mỗi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huống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 Box 14"/>
          <p:cNvSpPr txBox="1">
            <a:spLocks noChangeArrowheads="1"/>
          </p:cNvSpPr>
          <p:nvPr/>
        </p:nvSpPr>
        <p:spPr bwMode="auto">
          <a:xfrm>
            <a:off x="899319"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pic>
        <p:nvPicPr>
          <p:cNvPr id="7" name="Picture 6"/>
          <p:cNvPicPr>
            <a:picLocks noChangeAspect="1"/>
          </p:cNvPicPr>
          <p:nvPr/>
        </p:nvPicPr>
        <p:blipFill rotWithShape="1">
          <a:blip r:embed="rId2"/>
          <a:srcRect l="42972" t="29166" r="41801" b="36458"/>
          <a:stretch/>
        </p:blipFill>
        <p:spPr>
          <a:xfrm>
            <a:off x="0" y="3800118"/>
            <a:ext cx="4785519" cy="5724882"/>
          </a:xfrm>
          <a:prstGeom prst="rect">
            <a:avLst/>
          </a:prstGeom>
        </p:spPr>
      </p:pic>
      <p:pic>
        <p:nvPicPr>
          <p:cNvPr id="8" name="Picture 7"/>
          <p:cNvPicPr>
            <a:picLocks noChangeAspect="1"/>
          </p:cNvPicPr>
          <p:nvPr/>
        </p:nvPicPr>
        <p:blipFill rotWithShape="1">
          <a:blip r:embed="rId3"/>
          <a:srcRect l="42386" t="29166" r="41215" b="38542"/>
          <a:stretch/>
        </p:blipFill>
        <p:spPr>
          <a:xfrm>
            <a:off x="4480719" y="3800118"/>
            <a:ext cx="4876800" cy="5191482"/>
          </a:xfrm>
          <a:prstGeom prst="rect">
            <a:avLst/>
          </a:prstGeom>
        </p:spPr>
      </p:pic>
      <p:pic>
        <p:nvPicPr>
          <p:cNvPr id="12" name="Picture 11"/>
          <p:cNvPicPr>
            <a:picLocks noChangeAspect="1"/>
          </p:cNvPicPr>
          <p:nvPr/>
        </p:nvPicPr>
        <p:blipFill rotWithShape="1">
          <a:blip r:embed="rId4"/>
          <a:srcRect l="35359" t="33333" r="34187" b="41667"/>
          <a:stretch/>
        </p:blipFill>
        <p:spPr>
          <a:xfrm>
            <a:off x="9108825" y="4343399"/>
            <a:ext cx="6954293" cy="4718149"/>
          </a:xfrm>
          <a:prstGeom prst="rect">
            <a:avLst/>
          </a:prstGeom>
        </p:spPr>
      </p:pic>
    </p:spTree>
    <p:extLst>
      <p:ext uri="{BB962C8B-B14F-4D97-AF65-F5344CB8AC3E}">
        <p14:creationId xmlns:p14="http://schemas.microsoft.com/office/powerpoint/2010/main" val="12321493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067118" y="2529840"/>
            <a:ext cx="2118201" cy="646331"/>
          </a:xfrm>
          <a:prstGeom prst="rect">
            <a:avLst/>
          </a:prstGeom>
          <a:solidFill>
            <a:schemeClr val="bg1"/>
          </a:solidFill>
        </p:spPr>
        <p:txBody>
          <a:bodyPr wrap="square" rtlCol="0">
            <a:spAutoFit/>
          </a:bodyPr>
          <a:lstStyle/>
          <a:p>
            <a:r>
              <a:rPr lang="en-US" sz="3600" b="1" i="1" dirty="0" err="1" smtClean="0">
                <a:solidFill>
                  <a:srgbClr val="0000CC"/>
                </a:solidFill>
                <a:latin typeface="Times New Roman" pitchFamily="18" charset="0"/>
                <a:cs typeface="Times New Roman" pitchFamily="18" charset="0"/>
              </a:rPr>
              <a:t>Gợi</a:t>
            </a:r>
            <a:r>
              <a:rPr lang="en-US" sz="3600" b="1" i="1" dirty="0" smtClean="0">
                <a:solidFill>
                  <a:srgbClr val="0000CC"/>
                </a:solidFill>
                <a:latin typeface="Times New Roman" pitchFamily="18" charset="0"/>
                <a:cs typeface="Times New Roman" pitchFamily="18" charset="0"/>
              </a:rPr>
              <a:t> ý:</a:t>
            </a:r>
            <a:endParaRPr lang="en-US" sz="3600" b="1" i="1" dirty="0">
              <a:solidFill>
                <a:srgbClr val="0000CC"/>
              </a:solidFill>
              <a:latin typeface="Times New Roman" pitchFamily="18" charset="0"/>
              <a:cs typeface="Times New Roman" pitchFamily="18" charset="0"/>
            </a:endParaRPr>
          </a:p>
        </p:txBody>
      </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 Box 14"/>
          <p:cNvSpPr txBox="1">
            <a:spLocks noChangeArrowheads="1"/>
          </p:cNvSpPr>
          <p:nvPr/>
        </p:nvSpPr>
        <p:spPr bwMode="auto">
          <a:xfrm>
            <a:off x="899319"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sp>
        <p:nvSpPr>
          <p:cNvPr id="17" name="TextBox 16"/>
          <p:cNvSpPr txBox="1"/>
          <p:nvPr/>
        </p:nvSpPr>
        <p:spPr>
          <a:xfrm>
            <a:off x="1051719" y="3239869"/>
            <a:ext cx="10363200" cy="1200329"/>
          </a:xfrm>
          <a:prstGeom prst="rect">
            <a:avLst/>
          </a:prstGeom>
          <a:solidFill>
            <a:schemeClr val="bg1"/>
          </a:solidFill>
        </p:spPr>
        <p:txBody>
          <a:bodyPr wrap="square" rtlCol="0">
            <a:spAutoFit/>
          </a:bodyPr>
          <a:lstStyle/>
          <a:p>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sẽ</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nói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điều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gì</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khi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đó</a:t>
            </a:r>
            <a:r>
              <a:rPr lang="en-US" sz="3600" b="1" i="1" dirty="0" smtClean="0">
                <a:solidFill>
                  <a:srgbClr val="0000CC"/>
                </a:solidFill>
                <a:latin typeface="Times New Roman" pitchFamily="18" charset="0"/>
                <a:cs typeface="Times New Roman" pitchFamily="18" charset="0"/>
              </a:rPr>
              <a:t>?</a:t>
            </a:r>
          </a:p>
          <a:p>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Khi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hòa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giải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với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nên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có</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thái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độ</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thế</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nào</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298173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469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4. </a:t>
              </a:r>
              <a:r>
                <a:rPr lang="en-US" sz="3800" b="1" dirty="0" err="1" smtClean="0">
                  <a:solidFill>
                    <a:srgbClr val="FF0066"/>
                  </a:solidFill>
                  <a:latin typeface="Times New Roman" pitchFamily="18" charset="0"/>
                  <a:cs typeface="Times New Roman" pitchFamily="18" charset="0"/>
                </a:rPr>
                <a:t>Thực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hành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hòa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giải</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bất</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đồng</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5741877" cy="297"/>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5211494" y="103853"/>
            <a:ext cx="5878532" cy="994830"/>
            <a:chOff x="5063633" y="164812"/>
            <a:chExt cx="5779343" cy="994830"/>
          </a:xfrm>
        </p:grpSpPr>
        <p:grpSp>
          <p:nvGrpSpPr>
            <p:cNvPr id="23" name="Group 22"/>
            <p:cNvGrpSpPr/>
            <p:nvPr/>
          </p:nvGrpSpPr>
          <p:grpSpPr>
            <a:xfrm>
              <a:off x="5063633" y="164812"/>
              <a:ext cx="5779343" cy="994830"/>
              <a:chOff x="5063633" y="164812"/>
              <a:chExt cx="5779343" cy="994830"/>
            </a:xfrm>
          </p:grpSpPr>
          <p:sp>
            <p:nvSpPr>
              <p:cNvPr id="25" name="TextBox 24"/>
              <p:cNvSpPr txBox="1"/>
              <p:nvPr/>
            </p:nvSpPr>
            <p:spPr>
              <a:xfrm>
                <a:off x="5063633" y="164812"/>
                <a:ext cx="5779343" cy="553998"/>
              </a:xfrm>
              <a:prstGeom prst="rect">
                <a:avLst/>
              </a:prstGeom>
              <a:solidFill>
                <a:schemeClr val="bg1"/>
              </a:solid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26" name="TextBox 25"/>
              <p:cNvSpPr txBox="1"/>
              <p:nvPr/>
            </p:nvSpPr>
            <p:spPr>
              <a:xfrm>
                <a:off x="5468902" y="636422"/>
                <a:ext cx="4921898"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HOẠT ĐỘNG TRẢI NGHIỆM</a:t>
                </a:r>
                <a:endParaRPr lang="en-US" sz="2800" b="1">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18731"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AutoShape 2" descr="Bật mí những ý tưởng trang trí lớp học cấp 3 đẹp và độc đá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 Box 14"/>
          <p:cNvSpPr txBox="1">
            <a:spLocks noChangeArrowheads="1"/>
          </p:cNvSpPr>
          <p:nvPr/>
        </p:nvSpPr>
        <p:spPr bwMode="auto">
          <a:xfrm>
            <a:off x="899319" y="1097280"/>
            <a:ext cx="12512199"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32: HÒA GIẢI BẤT ĐỒNG VỚI BẠN</a:t>
            </a:r>
          </a:p>
        </p:txBody>
      </p:sp>
      <p:sp>
        <p:nvSpPr>
          <p:cNvPr id="14" name="Cloud 13"/>
          <p:cNvSpPr/>
          <p:nvPr/>
        </p:nvSpPr>
        <p:spPr>
          <a:xfrm>
            <a:off x="2945877" y="3048000"/>
            <a:ext cx="11201400" cy="4419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FF0000"/>
                </a:solidFill>
                <a:latin typeface="Times New Roman" panose="02020603050405020304" pitchFamily="18" charset="0"/>
                <a:cs typeface="Times New Roman" panose="02020603050405020304" pitchFamily="18" charset="0"/>
              </a:rPr>
              <a:t>Đóng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vai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thực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hành</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hòa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giải</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1408068"/>
      </p:ext>
    </p:ext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10424</TotalTime>
  <Words>605</Words>
  <Application>Microsoft Office PowerPoint</Application>
  <PresentationFormat>Custom</PresentationFormat>
  <Paragraphs>57</Paragraphs>
  <Slides>12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AutoBVT</cp:lastModifiedBy>
  <cp:revision>1198</cp:revision>
  <dcterms:created xsi:type="dcterms:W3CDTF">2008-09-09T22:52:10Z</dcterms:created>
  <dcterms:modified xsi:type="dcterms:W3CDTF">2022-08-20T13:57:10Z</dcterms:modified>
</cp:coreProperties>
</file>