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8"/>
  </p:notesMasterIdLst>
  <p:sldIdLst>
    <p:sldId id="256" r:id="rId3"/>
    <p:sldId id="257" r:id="rId4"/>
    <p:sldId id="261" r:id="rId5"/>
    <p:sldId id="263" r:id="rId6"/>
    <p:sldId id="293" r:id="rId7"/>
    <p:sldId id="268" r:id="rId8"/>
    <p:sldId id="294" r:id="rId9"/>
    <p:sldId id="295" r:id="rId10"/>
    <p:sldId id="258" r:id="rId11"/>
    <p:sldId id="266" r:id="rId12"/>
    <p:sldId id="296" r:id="rId13"/>
    <p:sldId id="303" r:id="rId14"/>
    <p:sldId id="297" r:id="rId15"/>
    <p:sldId id="298" r:id="rId16"/>
    <p:sldId id="273" r:id="rId17"/>
    <p:sldId id="275" r:id="rId18"/>
    <p:sldId id="302" r:id="rId19"/>
    <p:sldId id="304" r:id="rId20"/>
    <p:sldId id="305" r:id="rId21"/>
    <p:sldId id="335" r:id="rId22"/>
    <p:sldId id="336" r:id="rId23"/>
    <p:sldId id="337" r:id="rId24"/>
    <p:sldId id="312" r:id="rId25"/>
    <p:sldId id="313" r:id="rId26"/>
    <p:sldId id="338" r:id="rId27"/>
    <p:sldId id="274" r:id="rId28"/>
    <p:sldId id="318" r:id="rId29"/>
    <p:sldId id="319" r:id="rId30"/>
    <p:sldId id="320" r:id="rId31"/>
    <p:sldId id="301" r:id="rId32"/>
    <p:sldId id="321" r:id="rId33"/>
    <p:sldId id="310" r:id="rId34"/>
    <p:sldId id="306" r:id="rId35"/>
    <p:sldId id="311" r:id="rId36"/>
    <p:sldId id="322" r:id="rId37"/>
    <p:sldId id="277" r:id="rId38"/>
    <p:sldId id="315" r:id="rId39"/>
    <p:sldId id="339" r:id="rId40"/>
    <p:sldId id="323" r:id="rId41"/>
    <p:sldId id="324" r:id="rId42"/>
    <p:sldId id="328" r:id="rId43"/>
    <p:sldId id="340" r:id="rId44"/>
    <p:sldId id="329" r:id="rId45"/>
    <p:sldId id="330" r:id="rId46"/>
    <p:sldId id="327" r:id="rId47"/>
    <p:sldId id="279" r:id="rId48"/>
    <p:sldId id="281" r:id="rId49"/>
    <p:sldId id="282" r:id="rId50"/>
    <p:sldId id="287" r:id="rId51"/>
    <p:sldId id="341" r:id="rId52"/>
    <p:sldId id="289" r:id="rId53"/>
    <p:sldId id="343" r:id="rId54"/>
    <p:sldId id="291" r:id="rId55"/>
    <p:sldId id="259" r:id="rId56"/>
    <p:sldId id="269" r:id="rId57"/>
  </p:sldIdLst>
  <p:sldSz cx="18288000" cy="10287000"/>
  <p:notesSz cx="6858000" cy="9144000"/>
  <p:embeddedFontLst>
    <p:embeddedFont>
      <p:font typeface="Dotum" panose="020B0600000101010101" pitchFamily="34" charset="-127"/>
      <p:regular r:id="rId59"/>
    </p:embeddedFont>
    <p:embeddedFont>
      <p:font typeface="Anton" panose="020B0604020202020204" charset="0"/>
      <p:regular r:id="rId60"/>
    </p:embeddedFont>
    <p:embeddedFont>
      <p:font typeface="Cambria Math" panose="02040503050406030204" pitchFamily="18" charset="0"/>
      <p:regular r:id="rId61"/>
    </p:embeddedFont>
    <p:embeddedFont>
      <p:font typeface="Malgun Gothic" panose="020B0503020000020004" pitchFamily="34" charset="-127"/>
      <p:regular r:id="rId62"/>
      <p:bold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622" autoAdjust="0"/>
  </p:normalViewPr>
  <p:slideViewPr>
    <p:cSldViewPr>
      <p:cViewPr>
        <p:scale>
          <a:sx n="36" d="100"/>
          <a:sy n="36" d="100"/>
        </p:scale>
        <p:origin x="548" y="1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10</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44</a:t>
            </a:fld>
            <a:endParaRPr lang="en-US"/>
          </a:p>
        </p:txBody>
      </p:sp>
    </p:spTree>
    <p:extLst>
      <p:ext uri="{BB962C8B-B14F-4D97-AF65-F5344CB8AC3E}">
        <p14:creationId xmlns:p14="http://schemas.microsoft.com/office/powerpoint/2010/main" val="1580532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45</a:t>
            </a:fld>
            <a:endParaRPr lang="en-US"/>
          </a:p>
        </p:txBody>
      </p:sp>
    </p:spTree>
    <p:extLst>
      <p:ext uri="{BB962C8B-B14F-4D97-AF65-F5344CB8AC3E}">
        <p14:creationId xmlns:p14="http://schemas.microsoft.com/office/powerpoint/2010/main" val="367691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6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90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6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bằng cách k</a:t>
            </a:r>
            <a:r>
              <a:rPr lang="en-US" smtClean="0"/>
              <a:t>ích</a:t>
            </a:r>
            <a:r>
              <a:rPr lang="en-US" baseline="0" smtClean="0"/>
              <a:t> trực tiếp vào ô</a:t>
            </a:r>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41</a:t>
            </a:fld>
            <a:endParaRPr lang="en-US"/>
          </a:p>
        </p:txBody>
      </p:sp>
    </p:spTree>
    <p:extLst>
      <p:ext uri="{BB962C8B-B14F-4D97-AF65-F5344CB8AC3E}">
        <p14:creationId xmlns:p14="http://schemas.microsoft.com/office/powerpoint/2010/main" val="298448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42</a:t>
            </a:fld>
            <a:endParaRPr lang="en-US"/>
          </a:p>
        </p:txBody>
      </p:sp>
    </p:spTree>
    <p:extLst>
      <p:ext uri="{BB962C8B-B14F-4D97-AF65-F5344CB8AC3E}">
        <p14:creationId xmlns:p14="http://schemas.microsoft.com/office/powerpoint/2010/main" val="63710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43</a:t>
            </a:fld>
            <a:endParaRPr lang="en-US"/>
          </a:p>
        </p:txBody>
      </p:sp>
    </p:spTree>
    <p:extLst>
      <p:ext uri="{BB962C8B-B14F-4D97-AF65-F5344CB8AC3E}">
        <p14:creationId xmlns:p14="http://schemas.microsoft.com/office/powerpoint/2010/main" val="46226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7.png"/><Relationship Id="rId12" Type="http://schemas.openxmlformats.org/officeDocument/2006/relationships/image" Target="../media/image14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36.png"/><Relationship Id="rId4" Type="http://schemas.openxmlformats.org/officeDocument/2006/relationships/image" Target="../media/image113.svg"/><Relationship Id="rId9" Type="http://schemas.openxmlformats.org/officeDocument/2006/relationships/image" Target="../media/image38.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sv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4.png"/><Relationship Id="rId10" Type="http://schemas.microsoft.com/office/2007/relationships/hdphoto" Target="../media/hdphoto2.wdp"/><Relationship Id="rId4" Type="http://schemas.openxmlformats.org/officeDocument/2006/relationships/image" Target="../media/image41.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17" Type="http://schemas.openxmlformats.org/officeDocument/2006/relationships/image" Target="../media/image50.png"/><Relationship Id="rId2" Type="http://schemas.openxmlformats.org/officeDocument/2006/relationships/image" Target="../media/image7.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1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139.svg"/><Relationship Id="rId4" Type="http://schemas.openxmlformats.org/officeDocument/2006/relationships/image" Target="../media/image113.svg"/></Relationships>
</file>

<file path=ppt/slides/_rels/slide15.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51.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2.sv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svg"/><Relationship Id="rId21" Type="http://schemas.openxmlformats.org/officeDocument/2006/relationships/image" Target="../media/image59.png"/><Relationship Id="rId7" Type="http://schemas.openxmlformats.org/officeDocument/2006/relationships/image" Target="../media/image49.svg"/><Relationship Id="rId25" Type="http://schemas.openxmlformats.org/officeDocument/2006/relationships/image" Target="../media/image63.png"/><Relationship Id="rId17" Type="http://schemas.openxmlformats.org/officeDocument/2006/relationships/image" Target="../media/image59.svg"/><Relationship Id="rId2" Type="http://schemas.openxmlformats.org/officeDocument/2006/relationships/image" Target="../media/image7.png"/><Relationship Id="rId20" Type="http://schemas.openxmlformats.org/officeDocument/2006/relationships/image" Target="../media/image58.png"/><Relationship Id="rId1" Type="http://schemas.openxmlformats.org/officeDocument/2006/relationships/slideLayout" Target="../slideLayouts/slideLayout7.xml"/><Relationship Id="rId24" Type="http://schemas.openxmlformats.org/officeDocument/2006/relationships/image" Target="../media/image62.png"/><Relationship Id="rId23" Type="http://schemas.openxmlformats.org/officeDocument/2006/relationships/image" Target="../media/image61.png"/><Relationship Id="rId19" Type="http://schemas.openxmlformats.org/officeDocument/2006/relationships/image" Target="../media/image61.svg"/><Relationship Id="rId4" Type="http://schemas.openxmlformats.org/officeDocument/2006/relationships/image" Target="../media/image21.png"/><Relationship Id="rId22"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0.svg"/><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2.svg"/><Relationship Id="rId4" Type="http://schemas.openxmlformats.org/officeDocument/2006/relationships/image" Target="../media/image30.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13"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14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38.png"/><Relationship Id="rId5" Type="http://schemas.openxmlformats.org/officeDocument/2006/relationships/image" Target="../media/image36.png"/><Relationship Id="rId15" Type="http://schemas.openxmlformats.org/officeDocument/2006/relationships/image" Target="../media/image70.png"/><Relationship Id="rId10" Type="http://schemas.openxmlformats.org/officeDocument/2006/relationships/image" Target="../media/image139.svg"/><Relationship Id="rId4" Type="http://schemas.openxmlformats.org/officeDocument/2006/relationships/image" Target="../media/image113.sv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17"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1.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8" Type="http://schemas.openxmlformats.org/officeDocument/2006/relationships/image" Target="../media/image71.png"/><Relationship Id="rId3" Type="http://schemas.openxmlformats.org/officeDocument/2006/relationships/image" Target="../media/image30.svg"/><Relationship Id="rId17" Type="http://schemas.openxmlformats.org/officeDocument/2006/relationships/image" Target="../media/image19.png"/><Relationship Id="rId2" Type="http://schemas.openxmlformats.org/officeDocument/2006/relationships/image" Target="../media/image7.png"/><Relationship Id="rId16" Type="http://schemas.microsoft.com/office/2007/relationships/hdphoto" Target="../media/hdphoto2.wdp"/><Relationship Id="rId1" Type="http://schemas.openxmlformats.org/officeDocument/2006/relationships/slideLayout" Target="../slideLayouts/slideLayout7.xml"/><Relationship Id="rId15" Type="http://schemas.openxmlformats.org/officeDocument/2006/relationships/image" Target="../media/image17.png"/><Relationship Id="rId19" Type="http://schemas.openxmlformats.org/officeDocument/2006/relationships/image" Target="../media/image72.png"/><Relationship Id="rId4" Type="http://schemas.openxmlformats.org/officeDocument/2006/relationships/image" Target="../media/image16.png"/><Relationship Id="rId14" Type="http://schemas.openxmlformats.org/officeDocument/2006/relationships/image" Target="../media/image1520.sv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51.pn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18" Type="http://schemas.openxmlformats.org/officeDocument/2006/relationships/image" Target="../media/image77.png"/><Relationship Id="rId3" Type="http://schemas.openxmlformats.org/officeDocument/2006/relationships/image" Target="../media/image30.svg"/><Relationship Id="rId17" Type="http://schemas.openxmlformats.org/officeDocument/2006/relationships/image" Target="../media/image76.png"/><Relationship Id="rId2" Type="http://schemas.openxmlformats.org/officeDocument/2006/relationships/image" Target="../media/image7.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3" Type="http://schemas.openxmlformats.org/officeDocument/2006/relationships/image" Target="../media/image78.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14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139.svg"/><Relationship Id="rId4" Type="http://schemas.openxmlformats.org/officeDocument/2006/relationships/image" Target="../media/image113.sv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80.png"/><Relationship Id="rId18" Type="http://schemas.openxmlformats.org/officeDocument/2006/relationships/image" Target="../media/image83.png"/><Relationship Id="rId3" Type="http://schemas.openxmlformats.org/officeDocument/2006/relationships/image" Target="../media/image113.svg"/><Relationship Id="rId12" Type="http://schemas.openxmlformats.org/officeDocument/2006/relationships/image" Target="../media/image141.svg"/><Relationship Id="rId17" Type="http://schemas.openxmlformats.org/officeDocument/2006/relationships/image" Target="../media/image82.png"/><Relationship Id="rId2" Type="http://schemas.openxmlformats.org/officeDocument/2006/relationships/image" Target="../media/image10.png"/><Relationship Id="rId16" Type="http://schemas.openxmlformats.org/officeDocument/2006/relationships/image" Target="../media/image81.png"/><Relationship Id="rId1" Type="http://schemas.openxmlformats.org/officeDocument/2006/relationships/slideLayout" Target="../slideLayouts/slideLayout7.xml"/><Relationship Id="rId1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38.pn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svg"/><Relationship Id="rId7" Type="http://schemas.openxmlformats.org/officeDocument/2006/relationships/image" Target="../media/image4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5.png"/><Relationship Id="rId23" Type="http://schemas.openxmlformats.org/officeDocument/2006/relationships/image" Target="../media/image61.sv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18" Type="http://schemas.openxmlformats.org/officeDocument/2006/relationships/image" Target="../media/image88.png"/><Relationship Id="rId3" Type="http://schemas.openxmlformats.org/officeDocument/2006/relationships/image" Target="../media/image30.svg"/><Relationship Id="rId17" Type="http://schemas.openxmlformats.org/officeDocument/2006/relationships/image" Target="../media/image87.png"/><Relationship Id="rId2" Type="http://schemas.openxmlformats.org/officeDocument/2006/relationships/image" Target="../media/image7.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89.png"/><Relationship Id="rId3" Type="http://schemas.openxmlformats.org/officeDocument/2006/relationships/image" Target="../media/image10.png"/><Relationship Id="rId7" Type="http://schemas.openxmlformats.org/officeDocument/2006/relationships/image" Target="../media/image37.png"/><Relationship Id="rId12" Type="http://schemas.openxmlformats.org/officeDocument/2006/relationships/image" Target="../media/image14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36.png"/><Relationship Id="rId4" Type="http://schemas.openxmlformats.org/officeDocument/2006/relationships/image" Target="../media/image113.svg"/><Relationship Id="rId9" Type="http://schemas.openxmlformats.org/officeDocument/2006/relationships/image" Target="../media/image38.png"/><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0.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2.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9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70.sv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image" Target="../media/image68.svg"/><Relationship Id="rId15" Type="http://schemas.openxmlformats.org/officeDocument/2006/relationships/image" Target="../media/image95.png"/><Relationship Id="rId10" Type="http://schemas.openxmlformats.org/officeDocument/2006/relationships/image" Target="../media/image139.svg"/><Relationship Id="rId4" Type="http://schemas.openxmlformats.org/officeDocument/2006/relationships/image" Target="../media/image51.png"/><Relationship Id="rId1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0.svg"/><Relationship Id="rId7" Type="http://schemas.openxmlformats.org/officeDocument/2006/relationships/image" Target="../media/image9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32.sv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99.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8.svg"/><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0.svg"/><Relationship Id="rId7" Type="http://schemas.openxmlformats.org/officeDocument/2006/relationships/image" Target="../media/image7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4.wdp"/><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13" Type="http://schemas.openxmlformats.org/officeDocument/2006/relationships/image" Target="../media/image104.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8.png"/><Relationship Id="rId5" Type="http://schemas.openxmlformats.org/officeDocument/2006/relationships/image" Target="../media/image68.svg"/><Relationship Id="rId15" Type="http://schemas.openxmlformats.org/officeDocument/2006/relationships/image" Target="../media/image106.png"/><Relationship Id="rId10" Type="http://schemas.openxmlformats.org/officeDocument/2006/relationships/image" Target="../media/image139.svg"/><Relationship Id="rId4" Type="http://schemas.openxmlformats.org/officeDocument/2006/relationships/image" Target="../media/image36.png"/><Relationship Id="rId14" Type="http://schemas.openxmlformats.org/officeDocument/2006/relationships/image" Target="../media/image105.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0.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30.svg"/><Relationship Id="rId7" Type="http://schemas.openxmlformats.org/officeDocument/2006/relationships/image" Target="../media/image19.png"/><Relationship Id="rId12" Type="http://schemas.openxmlformats.org/officeDocument/2006/relationships/image" Target="../media/image1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112.png"/><Relationship Id="rId10" Type="http://schemas.openxmlformats.org/officeDocument/2006/relationships/image" Target="../media/image111.png"/><Relationship Id="rId4" Type="http://schemas.openxmlformats.org/officeDocument/2006/relationships/image" Target="../media/image107.png"/><Relationship Id="rId9"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18" Type="http://schemas.microsoft.com/office/2007/relationships/hdphoto" Target="../media/hdphoto1.wdp"/><Relationship Id="rId3" Type="http://schemas.openxmlformats.org/officeDocument/2006/relationships/image" Target="../media/image113.svg"/><Relationship Id="rId1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image" Target="../media/image11.svg"/><Relationship Id="rId20"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12.png"/><Relationship Id="rId19" Type="http://schemas.openxmlformats.org/officeDocument/2006/relationships/image" Target="../media/image22.svg"/><Relationship Id="rId4" Type="http://schemas.openxmlformats.org/officeDocument/2006/relationships/image" Target="../media/image11.png"/><Relationship Id="rId14" Type="http://schemas.openxmlformats.org/officeDocument/2006/relationships/image" Target="../media/image124.svg"/></Relationships>
</file>

<file path=ppt/slides/_rels/slide4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7.png"/><Relationship Id="rId10" Type="http://schemas.openxmlformats.org/officeDocument/2006/relationships/image" Target="../media/image123.png"/><Relationship Id="rId4" Type="http://schemas.microsoft.com/office/2007/relationships/hdphoto" Target="../media/hdphoto5.wdp"/><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117.png"/><Relationship Id="rId10" Type="http://schemas.openxmlformats.org/officeDocument/2006/relationships/image" Target="../media/image128.png"/><Relationship Id="rId4" Type="http://schemas.microsoft.com/office/2007/relationships/hdphoto" Target="../media/hdphoto5.wdp"/><Relationship Id="rId9"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8.png"/><Relationship Id="rId7"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image" Target="../media/image117.png"/><Relationship Id="rId10" Type="http://schemas.openxmlformats.org/officeDocument/2006/relationships/image" Target="../media/image133.png"/><Relationship Id="rId4" Type="http://schemas.microsoft.com/office/2007/relationships/hdphoto" Target="../media/hdphoto5.wdp"/><Relationship Id="rId9"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18.png"/><Relationship Id="rId7"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17.png"/><Relationship Id="rId10" Type="http://schemas.openxmlformats.org/officeDocument/2006/relationships/image" Target="../media/image138.png"/><Relationship Id="rId4" Type="http://schemas.microsoft.com/office/2007/relationships/hdphoto" Target="../media/hdphoto5.wdp"/><Relationship Id="rId9"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18.png"/><Relationship Id="rId7"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17.png"/><Relationship Id="rId10" Type="http://schemas.openxmlformats.org/officeDocument/2006/relationships/image" Target="../media/image143.png"/><Relationship Id="rId4" Type="http://schemas.microsoft.com/office/2007/relationships/hdphoto" Target="../media/hdphoto5.wdp"/><Relationship Id="rId9" Type="http://schemas.openxmlformats.org/officeDocument/2006/relationships/image" Target="../media/image142.png"/></Relationships>
</file>

<file path=ppt/slides/_rels/slide46.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17" Type="http://schemas.openxmlformats.org/officeDocument/2006/relationships/image" Target="../media/image147.png"/><Relationship Id="rId2" Type="http://schemas.openxmlformats.org/officeDocument/2006/relationships/image" Target="../media/image10.png"/><Relationship Id="rId16"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68.svg"/><Relationship Id="rId15" Type="http://schemas.openxmlformats.org/officeDocument/2006/relationships/image" Target="../media/image145.png"/><Relationship Id="rId4" Type="http://schemas.openxmlformats.org/officeDocument/2006/relationships/image" Target="../media/image38.png"/><Relationship Id="rId14" Type="http://schemas.openxmlformats.org/officeDocument/2006/relationships/image" Target="../media/image144.png"/></Relationships>
</file>

<file path=ppt/slides/_rels/slide4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30.svg"/><Relationship Id="rId7" Type="http://schemas.openxmlformats.org/officeDocument/2006/relationships/image" Target="../media/image14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32.svg"/><Relationship Id="rId10" Type="http://schemas.openxmlformats.org/officeDocument/2006/relationships/image" Target="../media/image152.png"/><Relationship Id="rId4" Type="http://schemas.openxmlformats.org/officeDocument/2006/relationships/image" Target="../media/image54.png"/><Relationship Id="rId9" Type="http://schemas.openxmlformats.org/officeDocument/2006/relationships/image" Target="../media/image151.png"/></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6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0.svg"/><Relationship Id="rId15" Type="http://schemas.openxmlformats.org/officeDocument/2006/relationships/image" Target="../media/image162.png"/><Relationship Id="rId4" Type="http://schemas.openxmlformats.org/officeDocument/2006/relationships/image" Target="../media/image161.png"/><Relationship Id="rId14" Type="http://schemas.openxmlformats.org/officeDocument/2006/relationships/image" Target="../media/image76.svg"/></Relationships>
</file>

<file path=ppt/slides/_rels/slide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0.svg"/><Relationship Id="rId15" Type="http://schemas.openxmlformats.org/officeDocument/2006/relationships/image" Target="../media/image162.png"/><Relationship Id="rId4" Type="http://schemas.openxmlformats.org/officeDocument/2006/relationships/image" Target="../media/image161.png"/><Relationship Id="rId14" Type="http://schemas.openxmlformats.org/officeDocument/2006/relationships/image" Target="../media/image76.svg"/></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6" Type="http://schemas.openxmlformats.org/officeDocument/2006/relationships/image" Target="../media/image166.png"/><Relationship Id="rId1" Type="http://schemas.openxmlformats.org/officeDocument/2006/relationships/slideLayout" Target="../slideLayouts/slideLayout7.xml"/><Relationship Id="rId15" Type="http://schemas.openxmlformats.org/officeDocument/2006/relationships/image" Target="../media/image165.png"/><Relationship Id="rId14" Type="http://schemas.openxmlformats.org/officeDocument/2006/relationships/image" Target="../media/image76.svg"/></Relationships>
</file>

<file path=ppt/slides/_rels/slide54.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53.svg"/><Relationship Id="rId19" Type="http://schemas.openxmlformats.org/officeDocument/2006/relationships/image" Target="../media/image61.svg"/><Relationship Id="rId4" Type="http://schemas.openxmlformats.org/officeDocument/2006/relationships/image" Target="../media/image167.png"/></Relationships>
</file>

<file path=ppt/slides/_rels/slide5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68.svg"/><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30.svg"/><Relationship Id="rId17" Type="http://schemas.openxmlformats.org/officeDocument/2006/relationships/image" Target="../media/image18.png"/><Relationship Id="rId2" Type="http://schemas.openxmlformats.org/officeDocument/2006/relationships/image" Target="../media/image7.png"/><Relationship Id="rId16" Type="http://schemas.microsoft.com/office/2007/relationships/hdphoto" Target="../media/hdphoto2.wdp"/><Relationship Id="rId1" Type="http://schemas.openxmlformats.org/officeDocument/2006/relationships/slideLayout" Target="../slideLayouts/slideLayout7.xml"/><Relationship Id="rId15" Type="http://schemas.openxmlformats.org/officeDocument/2006/relationships/image" Target="../media/image17.png"/><Relationship Id="rId19" Type="http://schemas.openxmlformats.org/officeDocument/2006/relationships/image" Target="../media/image20.png"/><Relationship Id="rId4" Type="http://schemas.openxmlformats.org/officeDocument/2006/relationships/image" Target="../media/image16.png"/><Relationship Id="rId14" Type="http://schemas.openxmlformats.org/officeDocument/2006/relationships/image" Target="../media/image1520.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svg"/><Relationship Id="rId3" Type="http://schemas.openxmlformats.org/officeDocument/2006/relationships/image" Target="../media/image30.svg"/><Relationship Id="rId7" Type="http://schemas.openxmlformats.org/officeDocument/2006/relationships/image" Target="../media/image49.svg"/><Relationship Id="rId2" Type="http://schemas.openxmlformats.org/officeDocument/2006/relationships/image" Target="../media/image7.png"/><Relationship Id="rId16" Type="http://schemas.openxmlformats.org/officeDocument/2006/relationships/image" Target="../media/image24.png"/><Relationship Id="rId20"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57.svg"/><Relationship Id="rId19" Type="http://schemas.openxmlformats.org/officeDocument/2006/relationships/image" Target="../media/image61.svg"/><Relationship Id="rId4" Type="http://schemas.openxmlformats.org/officeDocument/2006/relationships/image" Target="../media/image21.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0.svg"/><Relationship Id="rId15" Type="http://schemas.openxmlformats.org/officeDocument/2006/relationships/image" Target="../media/image28.png"/><Relationship Id="rId4" Type="http://schemas.openxmlformats.org/officeDocument/2006/relationships/image" Target="../media/image26.png"/><Relationship Id="rId14" Type="http://schemas.openxmlformats.org/officeDocument/2006/relationships/image" Target="../media/image76.svg"/></Relationships>
</file>

<file path=ppt/slides/_rels/slide9.xml.rels><?xml version="1.0" encoding="UTF-8" standalone="yes"?>
<Relationships xmlns="http://schemas.openxmlformats.org/package/2006/relationships"><Relationship Id="rId18" Type="http://schemas.openxmlformats.org/officeDocument/2006/relationships/image" Target="../media/image34.png"/><Relationship Id="rId3" Type="http://schemas.openxmlformats.org/officeDocument/2006/relationships/image" Target="../media/image30.svg"/><Relationship Id="rId17" Type="http://schemas.openxmlformats.org/officeDocument/2006/relationships/image" Target="../media/image33.png"/><Relationship Id="rId2" Type="http://schemas.openxmlformats.org/officeDocument/2006/relationships/image" Target="../media/image7.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35.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smtClean="0">
                <a:solidFill>
                  <a:schemeClr val="bg1"/>
                </a:solidFill>
                <a:latin typeface="Arial"/>
                <a:cs typeface="Arial"/>
                <a:sym typeface="Anton"/>
              </a:rPr>
              <a:t>CHÀO MỪNG CÁC EM </a:t>
            </a:r>
          </a:p>
          <a:p>
            <a:pPr algn="ctr">
              <a:lnSpc>
                <a:spcPct val="150000"/>
              </a:lnSpc>
              <a:defRPr/>
            </a:pPr>
            <a:r>
              <a:rPr lang="en-US" sz="7500" b="1" kern="0" dirty="0" smtClean="0">
                <a:solidFill>
                  <a:schemeClr val="bg1"/>
                </a:solidFill>
                <a:latin typeface="Arial"/>
                <a:cs typeface="Arial"/>
                <a:sym typeface="Anton"/>
              </a:rPr>
              <a:t>ĐẾN VỚI BUỔI </a:t>
            </a:r>
            <a:r>
              <a:rPr lang="en-US" sz="7500" b="1" kern="0" smtClean="0">
                <a:solidFill>
                  <a:schemeClr val="bg1"/>
                </a:solidFill>
                <a:latin typeface="Arial"/>
                <a:cs typeface="Arial"/>
                <a:sym typeface="Anton"/>
              </a:rPr>
              <a:t>HỌC HÔM </a:t>
            </a:r>
            <a:r>
              <a:rPr lang="en-US" sz="7500" b="1" kern="0" dirty="0" smtClean="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525378" y="571500"/>
            <a:ext cx="17221200" cy="9309340"/>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844842" y="103897"/>
            <a:ext cx="1093851" cy="1099850"/>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806362">
            <a:off x="16416921" y="8635027"/>
            <a:ext cx="2159624" cy="1621682"/>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51514" y="4801371"/>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336107" y="109913"/>
            <a:ext cx="1093851" cy="1099850"/>
          </a:xfrm>
          <a:prstGeom prst="rect">
            <a:avLst/>
          </a:prstGeom>
        </p:spPr>
      </p:pic>
      <p:grpSp>
        <p:nvGrpSpPr>
          <p:cNvPr id="6" name="Group 5"/>
          <p:cNvGrpSpPr/>
          <p:nvPr/>
        </p:nvGrpSpPr>
        <p:grpSpPr>
          <a:xfrm>
            <a:off x="6977090" y="1095267"/>
            <a:ext cx="4152900" cy="1179599"/>
            <a:chOff x="6991350" y="446405"/>
            <a:chExt cx="4152900" cy="1179599"/>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83133" y="446405"/>
              <a:ext cx="3733800" cy="1005916"/>
            </a:xfrm>
            <a:prstGeom prst="rect">
              <a:avLst/>
            </a:prstGeom>
          </p:spPr>
          <p:txBody>
            <a:bodyPr wrap="square">
              <a:spAutoFit/>
            </a:bodyPr>
            <a:lstStyle/>
            <a:p>
              <a:pPr algn="ctr">
                <a:lnSpc>
                  <a:spcPct val="150000"/>
                </a:lnSpc>
                <a:spcAft>
                  <a:spcPts val="0"/>
                </a:spcAft>
              </a:pPr>
              <a:r>
                <a:rPr lang="en-US" sz="4500" b="1" smtClean="0">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p:sp>
        <p:nvSpPr>
          <p:cNvPr id="9" name="TextBox 8"/>
          <p:cNvSpPr txBox="1"/>
          <p:nvPr/>
        </p:nvSpPr>
        <p:spPr>
          <a:xfrm>
            <a:off x="1677588" y="3306365"/>
            <a:ext cx="6582520" cy="1015663"/>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Tính giá trị của biểu thức:</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6799030" y="2474019"/>
                <a:ext cx="11201400" cy="2348913"/>
              </a:xfrm>
              <a:prstGeom prst="rect">
                <a:avLst/>
              </a:prstGeom>
            </p:spPr>
            <p:txBody>
              <a:bodyPr wrap="square">
                <a:spAutoFit/>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3800" i="1">
                          <a:ea typeface="Dotum" panose="020B0600000101010101" pitchFamily="34" charset="-127"/>
                          <a:cs typeface="Times New Roman" panose="02020603050405020304" pitchFamily="18" charset="0"/>
                        </a:rPr>
                        <m:t>𝑀</m:t>
                      </m:r>
                      <m:r>
                        <a:rPr lang="vi-VN" sz="3800" i="1">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f>
                                <m:fPr>
                                  <m:ctrlPr>
                                    <a:rPr lang="en-US" sz="3800" i="1">
                                      <a:effectLst/>
                                      <a:ea typeface="Dotum" panose="020B0600000101010101" pitchFamily="34" charset="-127"/>
                                      <a:cs typeface="Times New Roman" panose="02020603050405020304" pitchFamily="18" charset="0"/>
                                    </a:rPr>
                                  </m:ctrlPr>
                                </m:fPr>
                                <m:num>
                                  <m:r>
                                    <a:rPr lang="vi-VN" sz="3800" i="1">
                                      <a:effectLst/>
                                      <a:ea typeface="Dotum" panose="020B0600000101010101" pitchFamily="34" charset="-127"/>
                                      <a:cs typeface="Times New Roman" panose="02020603050405020304" pitchFamily="18" charset="0"/>
                                    </a:rPr>
                                    <m:t>1</m:t>
                                  </m:r>
                                </m:num>
                                <m:den>
                                  <m:r>
                                    <a:rPr lang="vi-VN" sz="3800" i="1">
                                      <a:effectLst/>
                                      <a:ea typeface="Dotum" panose="020B0600000101010101" pitchFamily="34" charset="-127"/>
                                      <a:cs typeface="Times New Roman" panose="02020603050405020304" pitchFamily="18" charset="0"/>
                                    </a:rPr>
                                    <m:t>3</m:t>
                                  </m:r>
                                </m:den>
                              </m:f>
                            </m:e>
                          </m:d>
                        </m:e>
                        <m:sup>
                          <m:r>
                            <a:rPr lang="vi-VN" sz="3800" i="1">
                              <a:effectLst/>
                              <a:ea typeface="Dotum" panose="020B0600000101010101" pitchFamily="34" charset="-127"/>
                              <a:cs typeface="Times New Roman" panose="02020603050405020304" pitchFamily="18" charset="0"/>
                            </a:rPr>
                            <m:t>12</m:t>
                          </m:r>
                        </m:sup>
                      </m:sSup>
                      <m:r>
                        <a:rPr lang="vi-VN" sz="3800" i="1">
                          <a:effectLst/>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f>
                                <m:fPr>
                                  <m:ctrlPr>
                                    <a:rPr lang="en-US" sz="3800" i="1">
                                      <a:effectLst/>
                                      <a:ea typeface="Dotum" panose="020B0600000101010101" pitchFamily="34" charset="-127"/>
                                      <a:cs typeface="Times New Roman" panose="02020603050405020304" pitchFamily="18" charset="0"/>
                                    </a:rPr>
                                  </m:ctrlPr>
                                </m:fPr>
                                <m:num>
                                  <m:r>
                                    <a:rPr lang="vi-VN" sz="3800" i="1">
                                      <a:effectLst/>
                                      <a:ea typeface="Dotum" panose="020B0600000101010101" pitchFamily="34" charset="-127"/>
                                      <a:cs typeface="Times New Roman" panose="02020603050405020304" pitchFamily="18" charset="0"/>
                                    </a:rPr>
                                    <m:t>1</m:t>
                                  </m:r>
                                </m:num>
                                <m:den>
                                  <m:r>
                                    <a:rPr lang="vi-VN" sz="3800" i="1">
                                      <a:effectLst/>
                                      <a:ea typeface="Dotum" panose="020B0600000101010101" pitchFamily="34" charset="-127"/>
                                      <a:cs typeface="Times New Roman" panose="02020603050405020304" pitchFamily="18" charset="0"/>
                                    </a:rPr>
                                    <m:t>27</m:t>
                                  </m:r>
                                </m:den>
                              </m:f>
                            </m:e>
                          </m:d>
                        </m:e>
                        <m:sup>
                          <m:r>
                            <a:rPr lang="vi-VN" sz="3800" i="1">
                              <a:effectLst/>
                              <a:ea typeface="Dotum" panose="020B0600000101010101" pitchFamily="34" charset="-127"/>
                              <a:cs typeface="Times New Roman" panose="02020603050405020304" pitchFamily="18" charset="0"/>
                            </a:rPr>
                            <m:t>−5</m:t>
                          </m:r>
                        </m:sup>
                      </m:sSup>
                      <m:r>
                        <a:rPr lang="vi-VN" sz="3800" i="1">
                          <a:effectLst/>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0,4</m:t>
                              </m:r>
                            </m:e>
                          </m:d>
                        </m:e>
                        <m:sup>
                          <m:r>
                            <a:rPr lang="vi-VN" sz="3800" i="1">
                              <a:effectLst/>
                              <a:ea typeface="Dotum" panose="020B0600000101010101" pitchFamily="34" charset="-127"/>
                              <a:cs typeface="Times New Roman" panose="02020603050405020304" pitchFamily="18" charset="0"/>
                            </a:rPr>
                            <m:t>−4</m:t>
                          </m:r>
                        </m:sup>
                      </m:sSup>
                      <m:r>
                        <a:rPr lang="vi-VN" sz="3800" i="1">
                          <a:effectLst/>
                          <a:ea typeface="Dotum" panose="020B0600000101010101" pitchFamily="34" charset="-127"/>
                          <a:cs typeface="Times New Roman" panose="02020603050405020304" pitchFamily="18" charset="0"/>
                        </a:rPr>
                        <m:t>.2</m:t>
                      </m:r>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5</m:t>
                          </m:r>
                        </m:e>
                        <m:sup>
                          <m:r>
                            <a:rPr lang="vi-VN" sz="3800" i="1">
                              <a:effectLst/>
                              <a:ea typeface="Dotum" panose="020B0600000101010101" pitchFamily="34" charset="-127"/>
                              <a:cs typeface="Times New Roman" panose="02020603050405020304" pitchFamily="18" charset="0"/>
                            </a:rPr>
                            <m:t>−2</m:t>
                          </m:r>
                        </m:sup>
                      </m:sSup>
                      <m:r>
                        <a:rPr lang="vi-VN" sz="3800" i="1">
                          <a:effectLst/>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f>
                                <m:fPr>
                                  <m:ctrlPr>
                                    <a:rPr lang="en-US" sz="3800" i="1">
                                      <a:effectLst/>
                                      <a:ea typeface="Dotum" panose="020B0600000101010101" pitchFamily="34" charset="-127"/>
                                      <a:cs typeface="Times New Roman" panose="02020603050405020304" pitchFamily="18" charset="0"/>
                                    </a:rPr>
                                  </m:ctrlPr>
                                </m:fPr>
                                <m:num>
                                  <m:r>
                                    <a:rPr lang="vi-VN" sz="3800" i="1">
                                      <a:effectLst/>
                                      <a:ea typeface="Dotum" panose="020B0600000101010101" pitchFamily="34" charset="-127"/>
                                      <a:cs typeface="Times New Roman" panose="02020603050405020304" pitchFamily="18" charset="0"/>
                                    </a:rPr>
                                    <m:t>1</m:t>
                                  </m:r>
                                </m:num>
                                <m:den>
                                  <m:r>
                                    <a:rPr lang="vi-VN" sz="3800" i="1">
                                      <a:effectLst/>
                                      <a:ea typeface="Dotum" panose="020B0600000101010101" pitchFamily="34" charset="-127"/>
                                      <a:cs typeface="Times New Roman" panose="02020603050405020304" pitchFamily="18" charset="0"/>
                                    </a:rPr>
                                    <m:t>32</m:t>
                                  </m:r>
                                </m:den>
                              </m:f>
                            </m:e>
                          </m:d>
                        </m:e>
                        <m:sup>
                          <m:r>
                            <a:rPr lang="vi-VN" sz="3800" i="1">
                              <a:effectLst/>
                              <a:ea typeface="Dotum" panose="020B0600000101010101" pitchFamily="34" charset="-127"/>
                              <a:cs typeface="Times New Roman" panose="02020603050405020304" pitchFamily="18" charset="0"/>
                            </a:rPr>
                            <m:t>−1</m:t>
                          </m:r>
                        </m:sup>
                      </m:sSup>
                    </m:oMath>
                  </m:oMathPara>
                </a14:m>
                <a:endParaRPr lang="en-US" sz="3800">
                  <a:effectLs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799030" y="2474019"/>
                <a:ext cx="11201400" cy="234891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4245422" y="6743700"/>
                <a:ext cx="9644756" cy="201824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𝑀</m:t>
                      </m:r>
                      <m:r>
                        <a:rPr lang="vi-VN"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12</m:t>
                              </m:r>
                            </m:sup>
                          </m:sSup>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+2=29</m:t>
                      </m:r>
                    </m:oMath>
                  </m:oMathPara>
                </a14:m>
                <a:endParaRPr lang="en-US" sz="4000">
                  <a:solidFill>
                    <a:prstClr val="black"/>
                  </a:solidFill>
                  <a:ea typeface="Arial" panose="020B060402020202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245422" y="6743700"/>
                <a:ext cx="9644756" cy="2018245"/>
              </a:xfrm>
              <a:prstGeom prst="rect">
                <a:avLst/>
              </a:prstGeom>
              <a:blipFill>
                <a:blip r:embed="rId14"/>
                <a:stretch>
                  <a:fillRect/>
                </a:stretch>
              </a:blipFill>
            </p:spPr>
            <p:txBody>
              <a:bodyPr/>
              <a:lstStyle/>
              <a:p>
                <a:r>
                  <a:rPr lang="en-US">
                    <a:noFill/>
                  </a:rPr>
                  <a:t> </a:t>
                </a:r>
              </a:p>
            </p:txBody>
          </p:sp>
        </mc:Fallback>
      </mc:AlternateContent>
      <p:sp>
        <p:nvSpPr>
          <p:cNvPr id="23" name="Oval Callout 22"/>
          <p:cNvSpPr/>
          <p:nvPr/>
        </p:nvSpPr>
        <p:spPr>
          <a:xfrm>
            <a:off x="8177240" y="5310633"/>
            <a:ext cx="1752600" cy="94536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3"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33131" y="2019300"/>
            <a:ext cx="17623556" cy="7815746"/>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452813">
            <a:off x="16995650" y="1638572"/>
            <a:ext cx="1064047" cy="1125435"/>
          </a:xfrm>
          <a:prstGeom prst="rect">
            <a:avLst/>
          </a:prstGeom>
        </p:spPr>
      </p:pic>
      <p:grpSp>
        <p:nvGrpSpPr>
          <p:cNvPr id="20" name="Group 19"/>
          <p:cNvGrpSpPr/>
          <p:nvPr/>
        </p:nvGrpSpPr>
        <p:grpSpPr>
          <a:xfrm>
            <a:off x="6781798" y="38100"/>
            <a:ext cx="4953002" cy="1791291"/>
            <a:chOff x="5943601" y="1159489"/>
            <a:chExt cx="4953002" cy="1791291"/>
          </a:xfrm>
        </p:grpSpPr>
        <p:grpSp>
          <p:nvGrpSpPr>
            <p:cNvPr id="5" name="Group 5"/>
            <p:cNvGrpSpPr/>
            <p:nvPr/>
          </p:nvGrpSpPr>
          <p:grpSpPr>
            <a:xfrm rot="5400000">
              <a:off x="7721488" y="-224334"/>
              <a:ext cx="1397227" cy="4953002"/>
              <a:chOff x="168343" y="1951604"/>
              <a:chExt cx="1635084" cy="3252678"/>
            </a:xfrm>
          </p:grpSpPr>
          <p:sp>
            <p:nvSpPr>
              <p:cNvPr id="6" name="Freeform 6"/>
              <p:cNvSpPr/>
              <p:nvPr/>
            </p:nvSpPr>
            <p:spPr>
              <a:xfrm>
                <a:off x="168343" y="1951604"/>
                <a:ext cx="1635084" cy="3252678"/>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mc:AlternateContent xmlns:mc="http://schemas.openxmlformats.org/markup-compatibility/2006">
          <mc:Choice xmlns:a14="http://schemas.microsoft.com/office/drawing/2010/main" Requires="a14">
            <p:sp>
              <p:nvSpPr>
                <p:cNvPr id="19" name="Rectangle 18"/>
                <p:cNvSpPr/>
                <p:nvPr/>
              </p:nvSpPr>
              <p:spPr>
                <a:xfrm>
                  <a:off x="6208440" y="1159489"/>
                  <a:ext cx="4462322" cy="1525289"/>
                </a:xfrm>
                <a:prstGeom prst="rect">
                  <a:avLst/>
                </a:prstGeom>
              </p:spPr>
              <p:txBody>
                <a:bodyPr wrap="square">
                  <a:spAutoFit/>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CĂN</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BẬC </a:t>
                  </a:r>
                  <a14:m>
                    <m:oMath xmlns:m="http://schemas.openxmlformats.org/officeDocument/2006/math">
                      <m:r>
                        <a:rPr kumimoji="0" lang="en-US" sz="4500" b="1"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𝒏</m:t>
                      </m:r>
                    </m:oMath>
                  </a14:m>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9" name="Rectangle 18"/>
                <p:cNvSpPr>
                  <a:spLocks noRot="1" noChangeAspect="1" noMove="1" noResize="1" noEditPoints="1" noAdjustHandles="1" noChangeArrowheads="1" noChangeShapeType="1" noTextEdit="1"/>
                </p:cNvSpPr>
                <p:nvPr/>
              </p:nvSpPr>
              <p:spPr>
                <a:xfrm>
                  <a:off x="6208440" y="1159489"/>
                  <a:ext cx="4462322" cy="1525289"/>
                </a:xfrm>
                <a:prstGeom prst="rect">
                  <a:avLst/>
                </a:prstGeom>
                <a:blipFill>
                  <a:blip r:embed="rId7"/>
                  <a:stretch>
                    <a:fillRect b="-19200"/>
                  </a:stretch>
                </a:blipFill>
              </p:spPr>
              <p:txBody>
                <a:bodyPr/>
                <a:lstStyle/>
                <a:p>
                  <a:r>
                    <a:rPr lang="en-US">
                      <a:noFill/>
                    </a:rPr>
                    <a:t> </a:t>
                  </a:r>
                </a:p>
              </p:txBody>
            </p:sp>
          </mc:Fallback>
        </mc:AlternateContent>
      </p:grpSp>
      <p:pic>
        <p:nvPicPr>
          <p:cNvPr id="29" name="Picture 28"/>
          <p:cNvPicPr>
            <a:picLocks noChangeAspect="1"/>
          </p:cNvPicPr>
          <p:nvPr/>
        </p:nvPicPr>
        <p:blipFill>
          <a:blip r:embed="rId8"/>
          <a:stretch>
            <a:fillRect/>
          </a:stretch>
        </p:blipFill>
        <p:spPr>
          <a:xfrm flipH="1">
            <a:off x="333665" y="8896117"/>
            <a:ext cx="1114135" cy="1182278"/>
          </a:xfrm>
          <a:prstGeom prst="rect">
            <a:avLst/>
          </a:prstGeom>
        </p:spPr>
      </p:pic>
      <p:sp>
        <p:nvSpPr>
          <p:cNvPr id="3" name="Rectangle 2"/>
          <p:cNvSpPr/>
          <p:nvPr/>
        </p:nvSpPr>
        <p:spPr>
          <a:xfrm>
            <a:off x="554711" y="2271236"/>
            <a:ext cx="3592650" cy="738664"/>
          </a:xfrm>
          <a:prstGeom prst="rect">
            <a:avLst/>
          </a:prstGeom>
        </p:spPr>
        <p:txBody>
          <a:bodyPr wrap="none">
            <a:spAutoFit/>
          </a:bodyPr>
          <a:lstStyle/>
          <a:p>
            <a:pPr lvl="0"/>
            <a:r>
              <a:rPr lang="en-US" sz="4200" b="1" smtClean="0">
                <a:solidFill>
                  <a:schemeClr val="tx2"/>
                </a:solidFill>
                <a:latin typeface="Arial" panose="020B0604020202020204" pitchFamily="34" charset="0"/>
                <a:cs typeface="Arial" panose="020B0604020202020204" pitchFamily="34" charset="0"/>
              </a:rPr>
              <a:t>a) Định </a:t>
            </a:r>
            <a:r>
              <a:rPr lang="en-US" sz="4200" b="1">
                <a:solidFill>
                  <a:schemeClr val="tx2"/>
                </a:solidFill>
                <a:latin typeface="Arial" panose="020B0604020202020204" pitchFamily="34" charset="0"/>
                <a:cs typeface="Arial" panose="020B0604020202020204" pitchFamily="34" charset="0"/>
              </a:rPr>
              <a:t>nghĩa</a:t>
            </a:r>
          </a:p>
        </p:txBody>
      </p:sp>
      <p:grpSp>
        <p:nvGrpSpPr>
          <p:cNvPr id="11" name="Group 10"/>
          <p:cNvGrpSpPr/>
          <p:nvPr/>
        </p:nvGrpSpPr>
        <p:grpSpPr>
          <a:xfrm>
            <a:off x="820832" y="3296841"/>
            <a:ext cx="16628968" cy="1846659"/>
            <a:chOff x="1371247" y="2818838"/>
            <a:chExt cx="16628968" cy="1846659"/>
          </a:xfrm>
        </p:grpSpPr>
        <p:pic>
          <p:nvPicPr>
            <p:cNvPr id="13" name="Picture 12"/>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71247" y="2859852"/>
              <a:ext cx="979790" cy="914400"/>
            </a:xfrm>
            <a:prstGeom prst="rect">
              <a:avLst/>
            </a:prstGeom>
          </p:spPr>
        </p:pic>
        <p:sp>
          <p:nvSpPr>
            <p:cNvPr id="14" name="TextBox 13"/>
            <p:cNvSpPr txBox="1"/>
            <p:nvPr/>
          </p:nvSpPr>
          <p:spPr>
            <a:xfrm>
              <a:off x="2394565" y="3020241"/>
              <a:ext cx="18494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2422638" y="2818838"/>
                  <a:ext cx="15577577" cy="1846659"/>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           a</a:t>
                  </a:r>
                  <a:r>
                    <a:rPr lang="en-US" sz="3800">
                      <a:solidFill>
                        <a:srgbClr val="000000"/>
                      </a:solidFill>
                      <a:latin typeface="Arial" panose="020B0604020202020204" pitchFamily="34" charset="0"/>
                      <a:cs typeface="Arial" panose="020B0604020202020204" pitchFamily="34" charset="0"/>
                    </a:rPr>
                    <a:t>) Với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 là số thực </a:t>
                  </a:r>
                  <a:r>
                    <a:rPr lang="en-US" sz="3800">
                      <a:solidFill>
                        <a:srgbClr val="000000"/>
                      </a:solidFill>
                      <a:latin typeface="Arial" panose="020B0604020202020204" pitchFamily="34" charset="0"/>
                      <a:cs typeface="Arial" panose="020B0604020202020204" pitchFamily="34" charset="0"/>
                    </a:rPr>
                    <a:t>không </a:t>
                  </a:r>
                  <a:r>
                    <a:rPr lang="en-US" sz="3800" smtClean="0">
                      <a:solidFill>
                        <a:srgbClr val="000000"/>
                      </a:solidFill>
                      <a:latin typeface="Arial" panose="020B0604020202020204" pitchFamily="34" charset="0"/>
                      <a:cs typeface="Arial" panose="020B0604020202020204" pitchFamily="34" charset="0"/>
                    </a:rPr>
                    <a:t>âm, </a:t>
                  </a:r>
                  <a:r>
                    <a:rPr lang="en-US" sz="3800">
                      <a:solidFill>
                        <a:srgbClr val="000000"/>
                      </a:solidFill>
                      <a:latin typeface="Arial" panose="020B0604020202020204" pitchFamily="34" charset="0"/>
                      <a:cs typeface="Arial" panose="020B0604020202020204" pitchFamily="34" charset="0"/>
                    </a:rPr>
                    <a:t>nêu định nghĩa căn bậc hai của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a:t>
                  </a:r>
                </a:p>
                <a:p>
                  <a:pPr algn="just">
                    <a:lnSpc>
                      <a:spcPct val="150000"/>
                    </a:lnSpc>
                  </a:pPr>
                  <a:r>
                    <a:rPr lang="en-US" sz="3800">
                      <a:solidFill>
                        <a:srgbClr val="000000"/>
                      </a:solidFill>
                      <a:latin typeface="Arial" panose="020B0604020202020204" pitchFamily="34" charset="0"/>
                      <a:cs typeface="Arial" panose="020B0604020202020204" pitchFamily="34" charset="0"/>
                    </a:rPr>
                    <a:t>b) Với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 là số thực tùy ý, nêu định nghĩa căn bậc ba của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a:t>
                  </a:r>
                  <a:endParaRPr lang="en-US" sz="3800" b="0" i="0">
                    <a:solidFill>
                      <a:srgbClr val="000000"/>
                    </a:solidFill>
                    <a:effectLst/>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22638" y="2818838"/>
                  <a:ext cx="15577577" cy="1846659"/>
                </a:xfrm>
                <a:prstGeom prst="rect">
                  <a:avLst/>
                </a:prstGeom>
                <a:blipFill>
                  <a:blip r:embed="rId11"/>
                  <a:stretch>
                    <a:fillRect l="-1291" r="-78" b="-6271"/>
                  </a:stretch>
                </a:blipFill>
              </p:spPr>
              <p:txBody>
                <a:bodyPr/>
                <a:lstStyle/>
                <a:p>
                  <a:r>
                    <a:rPr lang="en-US">
                      <a:noFill/>
                    </a:rPr>
                    <a:t> </a:t>
                  </a:r>
                </a:p>
              </p:txBody>
            </p:sp>
          </mc:Fallback>
        </mc:AlternateContent>
      </p:grpSp>
      <p:sp>
        <p:nvSpPr>
          <p:cNvPr id="23" name="Oval Callout 22"/>
          <p:cNvSpPr/>
          <p:nvPr/>
        </p:nvSpPr>
        <p:spPr>
          <a:xfrm>
            <a:off x="8381998" y="5475676"/>
            <a:ext cx="1752600" cy="94536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908904" y="6713769"/>
                <a:ext cx="15436104" cy="2773131"/>
              </a:xfrm>
              <a:prstGeom prst="rect">
                <a:avLst/>
              </a:prstGeom>
            </p:spPr>
            <p:txBody>
              <a:bodyPr wrap="square">
                <a:spAutoFit/>
              </a:bodyPr>
              <a:lstStyle/>
              <a:p>
                <a:pPr algn="just">
                  <a:lnSpc>
                    <a:spcPct val="150000"/>
                  </a:lnSpc>
                </a:pPr>
                <a:r>
                  <a:rPr lang="vi-VN" sz="3800">
                    <a:ea typeface="Dotum" panose="020B0600000101010101" pitchFamily="34" charset="-127"/>
                    <a:cs typeface="Times New Roman" panose="02020603050405020304" pitchFamily="18" charset="0"/>
                  </a:rPr>
                  <a:t>a) Căn bậc hai của một số thực </a:t>
                </a:r>
                <a14:m>
                  <m:oMath xmlns:m="http://schemas.openxmlformats.org/officeDocument/2006/math">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 không âm, kí hiệu là </a:t>
                </a:r>
                <a14:m>
                  <m:oMath xmlns:m="http://schemas.openxmlformats.org/officeDocument/2006/math">
                    <m:rad>
                      <m:radPr>
                        <m:degHide m:val="on"/>
                        <m:ctrlPr>
                          <a:rPr lang="en-US" sz="3800" i="1">
                            <a:effectLst/>
                            <a:ea typeface="Dotum" panose="020B0600000101010101" pitchFamily="34" charset="-127"/>
                            <a:cs typeface="Times New Roman" panose="02020603050405020304" pitchFamily="18" charset="0"/>
                          </a:rPr>
                        </m:ctrlPr>
                      </m:radPr>
                      <m:deg/>
                      <m:e>
                        <m:r>
                          <a:rPr lang="vi-VN" sz="3800" i="1">
                            <a:effectLst/>
                            <a:ea typeface="Dotum" panose="020B0600000101010101" pitchFamily="34" charset="-127"/>
                            <a:cs typeface="Times New Roman" panose="02020603050405020304" pitchFamily="18" charset="0"/>
                          </a:rPr>
                          <m:t>𝑎</m:t>
                        </m:r>
                      </m:e>
                    </m:rad>
                  </m:oMath>
                </a14:m>
                <a:r>
                  <a:rPr lang="vi-VN" sz="3800">
                    <a:effectLst/>
                    <a:ea typeface="Dotum" panose="020B0600000101010101" pitchFamily="34" charset="-127"/>
                    <a:cs typeface="Times New Roman" panose="02020603050405020304" pitchFamily="18" charset="0"/>
                  </a:rPr>
                  <a:t> là số </a:t>
                </a:r>
                <a14:m>
                  <m:oMath xmlns:m="http://schemas.openxmlformats.org/officeDocument/2006/math">
                    <m:r>
                      <a:rPr lang="vi-VN" sz="3800" i="1">
                        <a:effectLst/>
                        <a:ea typeface="Dotum" panose="020B0600000101010101" pitchFamily="34" charset="-127"/>
                        <a:cs typeface="Times New Roman" panose="02020603050405020304" pitchFamily="18" charset="0"/>
                      </a:rPr>
                      <m:t>𝑥</m:t>
                    </m:r>
                  </m:oMath>
                </a14:m>
                <a:r>
                  <a:rPr lang="vi-VN" sz="3800">
                    <a:effectLst/>
                    <a:ea typeface="Dotum" panose="020B0600000101010101" pitchFamily="34" charset="-127"/>
                    <a:cs typeface="Times New Roman" panose="02020603050405020304" pitchFamily="18" charset="0"/>
                  </a:rPr>
                  <a:t> sao cho </a:t>
                </a:r>
                <a14:m>
                  <m:oMath xmlns:m="http://schemas.openxmlformats.org/officeDocument/2006/math">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𝑥</m:t>
                        </m:r>
                      </m:e>
                      <m:sup>
                        <m:r>
                          <a:rPr lang="vi-VN" sz="3800" i="1">
                            <a:effectLst/>
                            <a:ea typeface="Dotum" panose="020B0600000101010101" pitchFamily="34" charset="-127"/>
                            <a:cs typeface="Times New Roman" panose="02020603050405020304" pitchFamily="18" charset="0"/>
                          </a:rPr>
                          <m:t>2</m:t>
                        </m:r>
                      </m:sup>
                    </m:sSup>
                    <m:r>
                      <a:rPr lang="vi-VN" sz="3800" i="1">
                        <a:effectLst/>
                        <a:ea typeface="Dotum" panose="020B0600000101010101" pitchFamily="34" charset="-127"/>
                        <a:cs typeface="Times New Roman" panose="02020603050405020304" pitchFamily="18" charset="0"/>
                      </a:rPr>
                      <m:t>=</m:t>
                    </m:r>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a:p>
                <a:pPr algn="just">
                  <a:lnSpc>
                    <a:spcPct val="150000"/>
                  </a:lnSpc>
                </a:pPr>
                <a:r>
                  <a:rPr lang="vi-VN" sz="3800">
                    <a:effectLst/>
                    <a:ea typeface="Dotum" panose="020B0600000101010101" pitchFamily="34" charset="-127"/>
                    <a:cs typeface="Times New Roman" panose="02020603050405020304" pitchFamily="18" charset="0"/>
                  </a:rPr>
                  <a:t>b) Căn bậc ba của một số </a:t>
                </a:r>
                <a14:m>
                  <m:oMath xmlns:m="http://schemas.openxmlformats.org/officeDocument/2006/math">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 tùy ý, kí hiệu là </a:t>
                </a:r>
                <a14:m>
                  <m:oMath xmlns:m="http://schemas.openxmlformats.org/officeDocument/2006/math">
                    <m:rad>
                      <m:radPr>
                        <m:ctrlPr>
                          <a:rPr lang="en-US" sz="3800" i="1">
                            <a:effectLst/>
                            <a:ea typeface="Dotum" panose="020B0600000101010101" pitchFamily="34" charset="-127"/>
                            <a:cs typeface="Times New Roman" panose="02020603050405020304" pitchFamily="18" charset="0"/>
                          </a:rPr>
                        </m:ctrlPr>
                      </m:radPr>
                      <m:deg>
                        <m:r>
                          <a:rPr lang="vi-VN" sz="3800" i="1">
                            <a:effectLst/>
                            <a:ea typeface="Arial" panose="020B0604020202020204" pitchFamily="34" charset="0"/>
                            <a:cs typeface="Times New Roman" panose="02020603050405020304" pitchFamily="18" charset="0"/>
                          </a:rPr>
                          <m:t>3</m:t>
                        </m:r>
                      </m:deg>
                      <m:e>
                        <m:r>
                          <a:rPr lang="vi-VN" sz="3800" i="1">
                            <a:effectLst/>
                            <a:ea typeface="Dotum" panose="020B0600000101010101" pitchFamily="34" charset="-127"/>
                            <a:cs typeface="Times New Roman" panose="02020603050405020304" pitchFamily="18" charset="0"/>
                          </a:rPr>
                          <m:t>𝑎</m:t>
                        </m:r>
                      </m:e>
                    </m:rad>
                  </m:oMath>
                </a14:m>
                <a:r>
                  <a:rPr lang="vi-VN" sz="3800">
                    <a:effectLst/>
                    <a:ea typeface="Dotum" panose="020B0600000101010101" pitchFamily="34" charset="-127"/>
                    <a:cs typeface="Times New Roman" panose="02020603050405020304" pitchFamily="18" charset="0"/>
                  </a:rPr>
                  <a:t> là số </a:t>
                </a:r>
                <a14:m>
                  <m:oMath xmlns:m="http://schemas.openxmlformats.org/officeDocument/2006/math">
                    <m:r>
                      <a:rPr lang="vi-VN" sz="3800" i="1">
                        <a:effectLst/>
                        <a:ea typeface="Dotum" panose="020B0600000101010101" pitchFamily="34" charset="-127"/>
                        <a:cs typeface="Times New Roman" panose="02020603050405020304" pitchFamily="18" charset="0"/>
                      </a:rPr>
                      <m:t>𝑥</m:t>
                    </m:r>
                  </m:oMath>
                </a14:m>
                <a:r>
                  <a:rPr lang="vi-VN" sz="3800">
                    <a:effectLst/>
                    <a:ea typeface="Dotum" panose="020B0600000101010101" pitchFamily="34" charset="-127"/>
                    <a:cs typeface="Times New Roman" panose="02020603050405020304" pitchFamily="18" charset="0"/>
                  </a:rPr>
                  <a:t> sao cho </a:t>
                </a:r>
                <a14:m>
                  <m:oMath xmlns:m="http://schemas.openxmlformats.org/officeDocument/2006/math">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𝑥</m:t>
                        </m:r>
                      </m:e>
                      <m:sup>
                        <m:r>
                          <a:rPr lang="vi-VN" sz="3800" i="1">
                            <a:effectLst/>
                            <a:ea typeface="Dotum" panose="020B0600000101010101" pitchFamily="34" charset="-127"/>
                            <a:cs typeface="Times New Roman" panose="02020603050405020304" pitchFamily="18" charset="0"/>
                          </a:rPr>
                          <m:t>3</m:t>
                        </m:r>
                      </m:sup>
                    </m:sSup>
                    <m:r>
                      <a:rPr lang="vi-VN" sz="3800" i="1">
                        <a:effectLst/>
                        <a:ea typeface="Dotum" panose="020B0600000101010101" pitchFamily="34" charset="-127"/>
                        <a:cs typeface="Times New Roman" panose="02020603050405020304" pitchFamily="18" charset="0"/>
                      </a:rPr>
                      <m:t>=</m:t>
                    </m:r>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908904" y="6713769"/>
                <a:ext cx="15436104" cy="2773131"/>
              </a:xfrm>
              <a:prstGeom prst="rect">
                <a:avLst/>
              </a:prstGeom>
              <a:blipFill>
                <a:blip r:embed="rId12"/>
                <a:stretch>
                  <a:fillRect l="-1303" r="-1303" b="-3956"/>
                </a:stretch>
              </a:blipFill>
            </p:spPr>
            <p:txBody>
              <a:bodyPr/>
              <a:lstStyle/>
              <a:p>
                <a:r>
                  <a:rPr lang="en-US">
                    <a:noFill/>
                  </a:rPr>
                  <a:t> </a:t>
                </a:r>
              </a:p>
            </p:txBody>
          </p:sp>
        </mc:Fallback>
      </mc:AlternateContent>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down)">
                                      <p:cBhvr>
                                        <p:cTn id="3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8288000" cy="10287000"/>
          </a:xfrm>
          <a:prstGeom prst="rect">
            <a:avLst/>
          </a:prstGeom>
        </p:spPr>
      </p:pic>
      <p:grpSp>
        <p:nvGrpSpPr>
          <p:cNvPr id="6" name="Group 5"/>
          <p:cNvGrpSpPr/>
          <p:nvPr/>
        </p:nvGrpSpPr>
        <p:grpSpPr>
          <a:xfrm>
            <a:off x="2228238" y="2486049"/>
            <a:ext cx="13831522" cy="4453609"/>
            <a:chOff x="2475278" y="2927695"/>
            <a:chExt cx="13831522" cy="4453609"/>
          </a:xfrm>
        </p:grpSpPr>
        <p:grpSp>
          <p:nvGrpSpPr>
            <p:cNvPr id="8" name="Group 7"/>
            <p:cNvGrpSpPr/>
            <p:nvPr/>
          </p:nvGrpSpPr>
          <p:grpSpPr>
            <a:xfrm>
              <a:off x="2475278" y="2927695"/>
              <a:ext cx="13831522" cy="4453609"/>
              <a:chOff x="9218188" y="130156"/>
              <a:chExt cx="8046439" cy="4870732"/>
            </a:xfrm>
          </p:grpSpPr>
          <p:sp>
            <p:nvSpPr>
              <p:cNvPr id="3" name="AutoShape 3"/>
              <p:cNvSpPr/>
              <p:nvPr/>
            </p:nvSpPr>
            <p:spPr>
              <a:xfrm rot="548643">
                <a:off x="9218188" y="130156"/>
                <a:ext cx="2820629" cy="4078030"/>
              </a:xfrm>
              <a:prstGeom prst="rect">
                <a:avLst/>
              </a:prstGeom>
              <a:solidFill>
                <a:srgbClr val="F8C578"/>
              </a:solidFill>
            </p:spPr>
          </p:sp>
          <p:sp>
            <p:nvSpPr>
              <p:cNvPr id="7" name="AutoShape 7"/>
              <p:cNvSpPr/>
              <p:nvPr/>
            </p:nvSpPr>
            <p:spPr>
              <a:xfrm>
                <a:off x="9462709" y="470071"/>
                <a:ext cx="7801918" cy="4530817"/>
              </a:xfrm>
              <a:prstGeom prst="rect">
                <a:avLst/>
              </a:prstGeom>
              <a:solidFill>
                <a:srgbClr val="FFFBEC"/>
              </a:solidFill>
            </p:spPr>
          </p:sp>
        </p:grpSp>
        <mc:AlternateContent xmlns:mc="http://schemas.openxmlformats.org/markup-compatibility/2006">
          <mc:Choice xmlns:a14="http://schemas.microsoft.com/office/drawing/2010/main" Requires="a14">
            <p:sp>
              <p:nvSpPr>
                <p:cNvPr id="26" name="Rectangle 25"/>
                <p:cNvSpPr/>
                <p:nvPr/>
              </p:nvSpPr>
              <p:spPr>
                <a:xfrm>
                  <a:off x="3530116" y="3804633"/>
                  <a:ext cx="12221586" cy="3208571"/>
                </a:xfrm>
                <a:prstGeom prst="rect">
                  <a:avLst/>
                </a:prstGeom>
              </p:spPr>
              <p:txBody>
                <a:bodyPr wrap="square">
                  <a:spAutoFit/>
                </a:bodyPr>
                <a:lstStyle/>
                <a:p>
                  <a:pPr algn="just">
                    <a:lnSpc>
                      <a:spcPct val="150000"/>
                    </a:lnSpc>
                    <a:spcBef>
                      <a:spcPts val="600"/>
                    </a:spcBef>
                    <a:spcAft>
                      <a:spcPts val="600"/>
                    </a:spcAft>
                  </a:pPr>
                  <a:r>
                    <a:rPr lang="vi-VN" sz="4500">
                      <a:latin typeface="Arial" panose="020B0604020202020204" pitchFamily="34" charset="0"/>
                      <a:ea typeface="Dotum" panose="020B0600000101010101" pitchFamily="34" charset="-127"/>
                      <a:cs typeface="Arial" panose="020B0604020202020204" pitchFamily="34" charset="0"/>
                    </a:rPr>
                    <a:t>Cho số thực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và số nguyên dương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cs typeface="Times New Roman" panose="02020603050405020304" pitchFamily="18" charset="0"/>
                            </a:rPr>
                            <m:t>≥2</m:t>
                          </m:r>
                        </m:e>
                      </m:d>
                    </m:oMath>
                  </a14:m>
                  <a:r>
                    <a:rPr lang="vi-VN" sz="4500">
                      <a:effectLst/>
                      <a:latin typeface="Arial" panose="020B0604020202020204" pitchFamily="34" charset="0"/>
                      <a:ea typeface="Dotum" panose="020B0600000101010101" pitchFamily="34" charset="-127"/>
                      <a:cs typeface="Arial" panose="020B0604020202020204" pitchFamily="34" charset="0"/>
                    </a:rPr>
                    <a:t>. Số thực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500">
                      <a:effectLst/>
                      <a:latin typeface="Arial" panose="020B0604020202020204" pitchFamily="34" charset="0"/>
                      <a:ea typeface="Dotum" panose="020B0600000101010101" pitchFamily="34" charset="-127"/>
                      <a:cs typeface="Arial" panose="020B0604020202020204" pitchFamily="34" charset="0"/>
                    </a:rPr>
                    <a:t> được gọi là căn bậc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500">
                      <a:effectLst/>
                      <a:latin typeface="Arial" panose="020B0604020202020204" pitchFamily="34" charset="0"/>
                      <a:ea typeface="Dotum" panose="020B0600000101010101" pitchFamily="34" charset="-127"/>
                      <a:cs typeface="Arial" panose="020B0604020202020204" pitchFamily="34" charset="0"/>
                    </a:rPr>
                    <a:t> của số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nếu </a:t>
                  </a:r>
                  <a14:m>
                    <m:oMath xmlns:m="http://schemas.openxmlformats.org/officeDocument/2006/math">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sup>
                      </m:sSup>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530116" y="3804633"/>
                  <a:ext cx="12221586" cy="3208571"/>
                </a:xfrm>
                <a:prstGeom prst="rect">
                  <a:avLst/>
                </a:prstGeom>
                <a:blipFill>
                  <a:blip r:embed="rId5"/>
                  <a:stretch>
                    <a:fillRect l="-2096" r="-2146" b="-4563"/>
                  </a:stretch>
                </a:blipFill>
              </p:spPr>
              <p:txBody>
                <a:bodyPr/>
                <a:lstStyle/>
                <a:p>
                  <a:r>
                    <a:rPr lang="en-US">
                      <a:noFill/>
                    </a:rPr>
                    <a:t> </a:t>
                  </a:r>
                </a:p>
              </p:txBody>
            </p:sp>
          </mc:Fallback>
        </mc:AlternateContent>
      </p:grpSp>
      <p:sp>
        <p:nvSpPr>
          <p:cNvPr id="24" name="Rectangle 23"/>
          <p:cNvSpPr/>
          <p:nvPr/>
        </p:nvSpPr>
        <p:spPr>
          <a:xfrm>
            <a:off x="6783584" y="926693"/>
            <a:ext cx="5141151" cy="10926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500" b="1" smtClean="0">
                <a:solidFill>
                  <a:prstClr val="black"/>
                </a:solidFill>
                <a:latin typeface="Arial" panose="020B0604020202020204" pitchFamily="34" charset="0"/>
                <a:cs typeface="Arial" panose="020B0604020202020204" pitchFamily="34" charset="0"/>
              </a:rPr>
              <a:t>ĐỊNH NGHĨA</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7128978" y="7441448"/>
            <a:ext cx="4030043" cy="2448496"/>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9829"/>
            <a:ext cx="18288000" cy="10916829"/>
          </a:xfrm>
          <a:prstGeom prst="rect">
            <a:avLst/>
          </a:prstGeom>
        </p:spPr>
      </p:pic>
      <p:sp>
        <p:nvSpPr>
          <p:cNvPr id="3" name="AutoShape 3"/>
          <p:cNvSpPr/>
          <p:nvPr/>
        </p:nvSpPr>
        <p:spPr>
          <a:xfrm>
            <a:off x="507776" y="789598"/>
            <a:ext cx="17272448" cy="91623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25800" y="406000"/>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200000">
            <a:off x="-837513" y="8099794"/>
            <a:ext cx="2920302" cy="2192882"/>
          </a:xfrm>
          <a:prstGeom prst="rect">
            <a:avLst/>
          </a:prstGeom>
        </p:spPr>
      </p:pic>
      <p:grpSp>
        <p:nvGrpSpPr>
          <p:cNvPr id="14" name="Group 13"/>
          <p:cNvGrpSpPr/>
          <p:nvPr/>
        </p:nvGrpSpPr>
        <p:grpSpPr>
          <a:xfrm>
            <a:off x="7711837" y="970730"/>
            <a:ext cx="2763557" cy="1066800"/>
            <a:chOff x="304800" y="190500"/>
            <a:chExt cx="2763557" cy="1066800"/>
          </a:xfrm>
        </p:grpSpPr>
        <p:sp>
          <p:nvSpPr>
            <p:cNvPr id="15" name="Rectangle 14"/>
            <p:cNvSpPr/>
            <p:nvPr/>
          </p:nvSpPr>
          <p:spPr>
            <a:xfrm>
              <a:off x="304800" y="190500"/>
              <a:ext cx="276355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06247" y="190500"/>
              <a:ext cx="20361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2</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62098" y="4945213"/>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2933005" y="2057068"/>
                <a:ext cx="12421990" cy="2476832"/>
              </a:xfrm>
              <a:prstGeom prst="rect">
                <a:avLst/>
              </a:prstGeom>
            </p:spPr>
            <p:txBody>
              <a:bodyPr wrap="none">
                <a:spAutoFit/>
              </a:bodyPr>
              <a:lstStyle/>
              <a:p>
                <a:pPr>
                  <a:lnSpc>
                    <a:spcPct val="170000"/>
                  </a:lnSpc>
                </a:pPr>
                <a:r>
                  <a:rPr lang="en-US" sz="4000" smtClean="0">
                    <a:latin typeface="Arial" panose="020B0604020202020204" pitchFamily="34" charset="0"/>
                    <a:cs typeface="Arial" panose="020B0604020202020204" pitchFamily="34" charset="0"/>
                  </a:rPr>
                  <a:t>a) Số </a:t>
                </a:r>
                <a14:m>
                  <m:oMath xmlns:m="http://schemas.openxmlformats.org/officeDocument/2006/math">
                    <m:r>
                      <a:rPr lang="en-US" sz="4000" b="0" i="0" smtClean="0">
                        <a:latin typeface="Cambria Math" panose="02040503050406030204" pitchFamily="18" charset="0"/>
                      </a:rPr>
                      <m:t>−</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a14:m>
                <a:r>
                  <a:rPr lang="en-US" sz="4000" smtClean="0">
                    <a:latin typeface="Arial" panose="020B0604020202020204" pitchFamily="34" charset="0"/>
                    <a:cs typeface="Arial" panose="020B0604020202020204" pitchFamily="34" charset="0"/>
                  </a:rPr>
                  <a:t> có là căn bậc 5 của </a:t>
                </a:r>
                <a14:m>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b="0" i="1" smtClean="0">
                            <a:latin typeface="Cambria Math" panose="02040503050406030204" pitchFamily="18" charset="0"/>
                          </a:rPr>
                          <m:t>3</m:t>
                        </m:r>
                        <m:r>
                          <a:rPr lang="en-US" sz="4000" i="1">
                            <a:latin typeface="Cambria Math" panose="02040503050406030204" pitchFamily="18" charset="0"/>
                          </a:rPr>
                          <m:t>2</m:t>
                        </m:r>
                      </m:den>
                    </m:f>
                  </m:oMath>
                </a14:m>
                <a:r>
                  <a:rPr lang="en-US" sz="4000" smtClean="0">
                    <a:latin typeface="Arial" panose="020B0604020202020204" pitchFamily="34" charset="0"/>
                    <a:cs typeface="Arial" panose="020B0604020202020204" pitchFamily="34" charset="0"/>
                  </a:rPr>
                  <a:t> hay không?</a:t>
                </a:r>
              </a:p>
              <a:p>
                <a:pPr>
                  <a:lnSpc>
                    <a:spcPct val="170000"/>
                  </a:lnSpc>
                </a:pPr>
                <a:r>
                  <a:rPr lang="en-US" sz="4000" smtClean="0">
                    <a:latin typeface="Arial" panose="020B0604020202020204" pitchFamily="34" charset="0"/>
                    <a:cs typeface="Arial" panose="020B0604020202020204" pitchFamily="34" charset="0"/>
                  </a:rPr>
                  <a:t>b) Các số 3 và – 3 có là căn bậc 4 của 81 hay không?</a:t>
                </a:r>
                <a:endParaRPr lang="en-US" sz="4000">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933005" y="2057068"/>
                <a:ext cx="12421990" cy="2476832"/>
              </a:xfrm>
              <a:prstGeom prst="rect">
                <a:avLst/>
              </a:prstGeom>
              <a:blipFill>
                <a:blip r:embed="rId16"/>
                <a:stretch>
                  <a:fillRect l="-1717" r="-785" b="-9337"/>
                </a:stretch>
              </a:blipFill>
            </p:spPr>
            <p:txBody>
              <a:bodyPr/>
              <a:lstStyle/>
              <a:p>
                <a:r>
                  <a:rPr lang="en-US">
                    <a:noFill/>
                  </a:rPr>
                  <a:t> </a:t>
                </a:r>
              </a:p>
            </p:txBody>
          </p:sp>
        </mc:Fallback>
      </mc:AlternateContent>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43000" y="315535"/>
            <a:ext cx="1118431" cy="932447"/>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2930382" y="5606552"/>
                <a:ext cx="12401937" cy="3828036"/>
              </a:xfrm>
              <a:prstGeom prst="rect">
                <a:avLst/>
              </a:prstGeom>
            </p:spPr>
            <p:txBody>
              <a:bodyPr wrap="square">
                <a:spAutoFit/>
              </a:bodyPr>
              <a:lstStyle/>
              <a:p>
                <a:pPr algn="just">
                  <a:lnSpc>
                    <a:spcPct val="170000"/>
                  </a:lnSpc>
                </a:pPr>
                <a:r>
                  <a:rPr lang="en-US" sz="4000" smtClean="0">
                    <a:latin typeface="Arial" panose="020B0604020202020204" pitchFamily="34" charset="0"/>
                    <a:cs typeface="Arial" panose="020B0604020202020204" pitchFamily="34" charset="0"/>
                  </a:rPr>
                  <a:t>a) Do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d>
                          <m:dPr>
                            <m:ctrlPr>
                              <a:rPr lang="en-US" sz="400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m:t>
                            </m:r>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2</m:t>
                                </m:r>
                              </m:den>
                            </m:f>
                          </m:e>
                        </m:d>
                      </m:e>
                      <m:sup>
                        <m:r>
                          <a:rPr lang="en-US" sz="4000" b="0" i="1" smtClean="0">
                            <a:latin typeface="Cambria Math" panose="02040503050406030204" pitchFamily="18" charset="0"/>
                            <a:cs typeface="Arial" panose="020B0604020202020204" pitchFamily="34" charset="0"/>
                          </a:rPr>
                          <m:t>5</m:t>
                        </m:r>
                      </m:sup>
                    </m:sSup>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32</m:t>
                        </m:r>
                      </m:den>
                    </m:f>
                  </m:oMath>
                </a14:m>
                <a:r>
                  <a:rPr lang="en-US" sz="4000" smtClean="0">
                    <a:latin typeface="Arial" panose="020B0604020202020204" pitchFamily="34" charset="0"/>
                    <a:cs typeface="Arial" panose="020B0604020202020204" pitchFamily="34" charset="0"/>
                  </a:rPr>
                  <a:t> nên số </a:t>
                </a:r>
                <a14:m>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2</m:t>
                        </m:r>
                      </m:den>
                    </m:f>
                  </m:oMath>
                </a14:m>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là </a:t>
                </a:r>
                <a:r>
                  <a:rPr lang="en-US" sz="4000">
                    <a:latin typeface="Arial" panose="020B0604020202020204" pitchFamily="34" charset="0"/>
                    <a:cs typeface="Arial" panose="020B0604020202020204" pitchFamily="34" charset="0"/>
                  </a:rPr>
                  <a:t>căn bậc 5 của </a:t>
                </a:r>
                <a14:m>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3</m:t>
                        </m:r>
                        <m:r>
                          <a:rPr lang="en-US" sz="4000" i="1">
                            <a:latin typeface="Cambria Math" panose="02040503050406030204" pitchFamily="18" charset="0"/>
                          </a:rPr>
                          <m:t>2</m:t>
                        </m:r>
                      </m:den>
                    </m:f>
                    <m:r>
                      <a:rPr lang="en-US" sz="4000" b="0" i="1" smtClean="0">
                        <a:latin typeface="Cambria Math" panose="02040503050406030204" pitchFamily="18" charset="0"/>
                      </a:rPr>
                      <m:t>.</m:t>
                    </m:r>
                  </m:oMath>
                </a14:m>
                <a:endParaRPr lang="en-US" sz="4000" smtClean="0">
                  <a:latin typeface="Arial" panose="020B0604020202020204" pitchFamily="34" charset="0"/>
                  <a:cs typeface="Arial" panose="020B0604020202020204" pitchFamily="34" charset="0"/>
                </a:endParaRPr>
              </a:p>
              <a:p>
                <a:pPr algn="just">
                  <a:lnSpc>
                    <a:spcPct val="170000"/>
                  </a:lnSpc>
                </a:pPr>
                <a:r>
                  <a:rPr lang="en-US" sz="4000" smtClean="0">
                    <a:latin typeface="Arial" panose="020B0604020202020204" pitchFamily="34" charset="0"/>
                    <a:cs typeface="Arial" panose="020B0604020202020204" pitchFamily="34" charset="0"/>
                  </a:rPr>
                  <a:t>b) Ta thấy: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d>
                          <m:dPr>
                            <m:ctrlPr>
                              <a:rPr lang="en-US" sz="400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m:t>
                            </m:r>
                          </m:e>
                        </m:d>
                      </m:e>
                      <m:sup>
                        <m:r>
                          <a:rPr lang="en-US" sz="4000" b="0" i="1" smtClean="0">
                            <a:latin typeface="Cambria Math" panose="02040503050406030204" pitchFamily="18" charset="0"/>
                            <a:cs typeface="Arial" panose="020B0604020202020204" pitchFamily="34" charset="0"/>
                          </a:rPr>
                          <m:t>4</m:t>
                        </m:r>
                      </m:sup>
                    </m:sSup>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3</m:t>
                        </m:r>
                      </m:e>
                      <m:sup>
                        <m:r>
                          <a:rPr lang="en-US" sz="4000" b="0" i="1" smtClean="0">
                            <a:latin typeface="Cambria Math" panose="02040503050406030204" pitchFamily="18" charset="0"/>
                            <a:cs typeface="Arial" panose="020B0604020202020204" pitchFamily="34" charset="0"/>
                          </a:rPr>
                          <m:t>4</m:t>
                        </m:r>
                      </m:sup>
                    </m:sSup>
                    <m:r>
                      <a:rPr lang="en-US" sz="4000" b="0" i="1" smtClean="0">
                        <a:latin typeface="Cambria Math" panose="02040503050406030204" pitchFamily="18" charset="0"/>
                        <a:cs typeface="Arial" panose="020B0604020202020204" pitchFamily="34" charset="0"/>
                      </a:rPr>
                      <m:t>=81</m:t>
                    </m:r>
                  </m:oMath>
                </a14:m>
                <a:r>
                  <a:rPr lang="en-US" sz="4000">
                    <a:latin typeface="Arial" panose="020B0604020202020204" pitchFamily="34" charset="0"/>
                    <a:cs typeface="Arial" panose="020B0604020202020204" pitchFamily="34" charset="0"/>
                  </a:rPr>
                  <a:t>. Do </a:t>
                </a:r>
                <a:r>
                  <a:rPr lang="en-US" sz="4000">
                    <a:latin typeface="Arial" panose="020B0604020202020204" pitchFamily="34" charset="0"/>
                    <a:cs typeface="Arial" panose="020B0604020202020204" pitchFamily="34" charset="0"/>
                  </a:rPr>
                  <a:t>đó </a:t>
                </a:r>
                <a:r>
                  <a:rPr lang="en-US" sz="4000" smtClean="0">
                    <a:latin typeface="Arial" panose="020B0604020202020204" pitchFamily="34" charset="0"/>
                    <a:cs typeface="Arial" panose="020B0604020202020204" pitchFamily="34" charset="0"/>
                  </a:rPr>
                  <a:t>các </a:t>
                </a:r>
                <a:r>
                  <a:rPr lang="en-US" sz="4000">
                    <a:latin typeface="Arial" panose="020B0604020202020204" pitchFamily="34" charset="0"/>
                    <a:cs typeface="Arial" panose="020B0604020202020204" pitchFamily="34" charset="0"/>
                  </a:rPr>
                  <a:t>số 3 và – 3 có là căn bậc 4 </a:t>
                </a:r>
                <a:r>
                  <a:rPr lang="en-US" sz="4000">
                    <a:latin typeface="Arial" panose="020B0604020202020204" pitchFamily="34" charset="0"/>
                    <a:cs typeface="Arial" panose="020B0604020202020204" pitchFamily="34" charset="0"/>
                  </a:rPr>
                  <a:t>của </a:t>
                </a:r>
                <a:r>
                  <a:rPr lang="en-US" sz="4000" smtClean="0">
                    <a:latin typeface="Arial" panose="020B0604020202020204" pitchFamily="34" charset="0"/>
                    <a:cs typeface="Arial" panose="020B0604020202020204" pitchFamily="34" charset="0"/>
                  </a:rPr>
                  <a:t>81. </a:t>
                </a:r>
                <a:endParaRPr lang="en-US" sz="4000">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930382" y="5606552"/>
                <a:ext cx="12401937" cy="3828036"/>
              </a:xfrm>
              <a:prstGeom prst="rect">
                <a:avLst/>
              </a:prstGeom>
              <a:blipFill>
                <a:blip r:embed="rId17"/>
                <a:stretch>
                  <a:fillRect l="-1770" r="-1721" b="-5892"/>
                </a:stretch>
              </a:blipFill>
            </p:spPr>
            <p:txBody>
              <a:bodyPr/>
              <a:lstStyle/>
              <a:p>
                <a:r>
                  <a:rPr lang="en-US">
                    <a:noFill/>
                  </a:rPr>
                  <a:t> </a:t>
                </a:r>
              </a:p>
            </p:txBody>
          </p:sp>
        </mc:Fallback>
      </mc:AlternateContent>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305150" cy="10287000"/>
          </a:xfrm>
          <a:prstGeom prst="rect">
            <a:avLst/>
          </a:prstGeom>
        </p:spPr>
      </p:pic>
      <p:sp>
        <p:nvSpPr>
          <p:cNvPr id="3" name="AutoShape 3"/>
          <p:cNvSpPr/>
          <p:nvPr/>
        </p:nvSpPr>
        <p:spPr>
          <a:xfrm>
            <a:off x="673768" y="800100"/>
            <a:ext cx="16971440" cy="906819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822351" y="246467"/>
            <a:ext cx="1206303" cy="1212919"/>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916560">
            <a:off x="16109144" y="8528019"/>
            <a:ext cx="2007280" cy="160947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64072" y="7277100"/>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334415" y="246468"/>
            <a:ext cx="1206303" cy="1212919"/>
          </a:xfrm>
          <a:prstGeom prst="rect">
            <a:avLst/>
          </a:prstGeom>
        </p:spPr>
      </p:pic>
      <p:grpSp>
        <p:nvGrpSpPr>
          <p:cNvPr id="6" name="Group 5"/>
          <p:cNvGrpSpPr/>
          <p:nvPr/>
        </p:nvGrpSpPr>
        <p:grpSpPr>
          <a:xfrm>
            <a:off x="7105084" y="1359164"/>
            <a:ext cx="4152900" cy="1193536"/>
            <a:chOff x="6991350" y="432468"/>
            <a:chExt cx="4152900" cy="1193536"/>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287841" y="432468"/>
              <a:ext cx="3733800" cy="10465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7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2</a:t>
              </a:r>
              <a:endParaRPr kumimoji="0" lang="en-US" sz="47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4" name="TextBox 23"/>
          <p:cNvSpPr txBox="1"/>
          <p:nvPr/>
        </p:nvSpPr>
        <p:spPr>
          <a:xfrm>
            <a:off x="2258075" y="3058447"/>
            <a:ext cx="14020800" cy="942053"/>
          </a:xfrm>
          <a:prstGeom prst="rect">
            <a:avLst/>
          </a:prstGeom>
          <a:noFill/>
        </p:spPr>
        <p:txBody>
          <a:bodyPr wrap="square" rtlCol="0">
            <a:spAutoFit/>
          </a:bodyPr>
          <a:lstStyle/>
          <a:p>
            <a:pPr lvl="0" algn="ctr">
              <a:lnSpc>
                <a:spcPct val="150000"/>
              </a:lnSpc>
              <a:defRPr/>
            </a:pPr>
            <a:r>
              <a:rPr lang="en-US" sz="4200">
                <a:solidFill>
                  <a:prstClr val="black"/>
                </a:solidFill>
                <a:latin typeface="Arial" panose="020B0604020202020204" pitchFamily="34" charset="0"/>
                <a:cs typeface="Arial" panose="020B0604020202020204" pitchFamily="34" charset="0"/>
              </a:rPr>
              <a:t>Các số 2 và –2 có phải là căn bậc 6 của 64 hay không?</a:t>
            </a:r>
            <a:endParaRPr kumimoji="0" lang="en-US"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Oval Callout 27"/>
          <p:cNvSpPr/>
          <p:nvPr/>
        </p:nvSpPr>
        <p:spPr>
          <a:xfrm>
            <a:off x="8262904" y="4581624"/>
            <a:ext cx="1779342" cy="101907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4361884" y="5949063"/>
                <a:ext cx="9639300" cy="2831544"/>
              </a:xfrm>
              <a:prstGeom prst="rect">
                <a:avLst/>
              </a:prstGeom>
            </p:spPr>
            <p:txBody>
              <a:bodyPr wrap="square">
                <a:spAutoFit/>
              </a:bodyPr>
              <a:lstStyle/>
              <a:p>
                <a:pPr algn="ctr">
                  <a:lnSpc>
                    <a:spcPct val="200000"/>
                  </a:lnSpc>
                  <a:spcBef>
                    <a:spcPts val="600"/>
                  </a:spcBef>
                  <a:spcAft>
                    <a:spcPts val="600"/>
                  </a:spcAft>
                </a:pPr>
                <a:r>
                  <a:rPr lang="vi-VN" sz="4200">
                    <a:latin typeface="Arial" panose="020B0604020202020204" pitchFamily="34" charset="0"/>
                    <a:ea typeface="Dotum" panose="020B0600000101010101" pitchFamily="34" charset="-127"/>
                    <a:cs typeface="Arial" panose="020B0604020202020204" pitchFamily="34" charset="0"/>
                  </a:rPr>
                  <a:t>Các số 2 và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vi-VN" sz="4200">
                    <a:effectLst/>
                    <a:latin typeface="Arial" panose="020B0604020202020204" pitchFamily="34" charset="0"/>
                    <a:ea typeface="Dotum" panose="020B0600000101010101" pitchFamily="34" charset="-127"/>
                    <a:cs typeface="Arial" panose="020B0604020202020204" pitchFamily="34" charset="0"/>
                  </a:rPr>
                  <a:t> là căn bậc 6 của 64, vì:</a:t>
                </a:r>
                <a:endParaRPr lang="en-US" sz="42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6</m:t>
                          </m:r>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d>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6</m:t>
                          </m:r>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=64</m:t>
                      </m:r>
                    </m:oMath>
                  </m:oMathPara>
                </a14:m>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61884" y="5949063"/>
                <a:ext cx="9639300" cy="2831544"/>
              </a:xfrm>
              <a:prstGeom prst="rect">
                <a:avLst/>
              </a:prstGeom>
              <a:blipFill>
                <a:blip r:embed="rId13"/>
                <a:stretch>
                  <a:fillRect l="-1581" r="-1518"/>
                </a:stretch>
              </a:blipFill>
            </p:spPr>
            <p:txBody>
              <a:bodyPr/>
              <a:lstStyle/>
              <a:p>
                <a:r>
                  <a:rPr lang="en-US">
                    <a:noFill/>
                  </a:rPr>
                  <a:t> </a:t>
                </a:r>
              </a:p>
            </p:txBody>
          </p:sp>
        </mc:Fallback>
      </mc:AlternateContent>
    </p:spTree>
    <p:extLst>
      <p:ext uri="{BB962C8B-B14F-4D97-AF65-F5344CB8AC3E}">
        <p14:creationId xmlns:p14="http://schemas.microsoft.com/office/powerpoint/2010/main" val="16834953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up)">
                                      <p:cBhvr>
                                        <p:cTn id="22" dur="500"/>
                                        <p:tgtEl>
                                          <p:spTgt spid="7">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up)">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33096" y="1219537"/>
            <a:ext cx="17441820" cy="7581563"/>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238424" y="9109998"/>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602200" y="9410700"/>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18282" y="8000033"/>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78200" y="680171"/>
            <a:ext cx="1219200" cy="122588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55956" y="1322642"/>
                <a:ext cx="16632342" cy="7384329"/>
              </a:xfrm>
              <a:prstGeom prst="rect">
                <a:avLst/>
              </a:prstGeom>
            </p:spPr>
            <p:txBody>
              <a:bodyPr wrap="square">
                <a:spAutoFit/>
              </a:bodyPr>
              <a:lstStyle/>
              <a:p>
                <a:pPr algn="just">
                  <a:lnSpc>
                    <a:spcPct val="150000"/>
                  </a:lnSpc>
                </a:pPr>
                <a:r>
                  <a:rPr lang="nl-NL" sz="4500" b="1" smtClean="0">
                    <a:solidFill>
                      <a:srgbClr val="C00000"/>
                    </a:solidFill>
                    <a:latin typeface="Arial" panose="020B0604020202020204" pitchFamily="34" charset="0"/>
                    <a:ea typeface="Calibri" panose="020F0502020204030204" pitchFamily="34" charset="0"/>
                    <a:cs typeface="Arial" panose="020B0604020202020204" pitchFamily="34" charset="0"/>
                  </a:rPr>
                  <a:t>Nhận xét:</a:t>
                </a:r>
                <a:endParaRPr lang="en-US" sz="45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4000" b="1">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lẻ và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Cambria Math" panose="020405030504060302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vi-VN" sz="4000">
                    <a:effectLst/>
                    <a:latin typeface="Arial" panose="020B0604020202020204" pitchFamily="34" charset="0"/>
                    <a:ea typeface="Dotum" panose="020B0600000101010101" pitchFamily="34" charset="-127"/>
                    <a:cs typeface="Arial" panose="020B0604020202020204" pitchFamily="34" charset="0"/>
                  </a:rPr>
                  <a:t>: Có duy nhất một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 kí hiệu là </a:t>
                </a:r>
                <a14:m>
                  <m:oMath xmlns:m="http://schemas.openxmlformats.org/officeDocument/2006/math">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rad>
                  </m:oMath>
                </a14:m>
                <a:r>
                  <a:rPr lang="en-US" sz="4000" smtClean="0">
                    <a:effectLst/>
                    <a:latin typeface="Arial" panose="020B0604020202020204" pitchFamily="34" charset="0"/>
                    <a:ea typeface="Arial" panose="020B060402020202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b="1">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chẵn, ta xét ba trường hợp sau: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Times New Roman" panose="02020603050405020304" pitchFamily="18" charset="0"/>
                      </a:rPr>
                      <m:t>&lt;0</m:t>
                    </m:r>
                  </m:oMath>
                </a14:m>
                <a:r>
                  <a:rPr lang="vi-VN" sz="4000">
                    <a:effectLst/>
                    <a:latin typeface="Arial" panose="020B0604020202020204" pitchFamily="34" charset="0"/>
                    <a:ea typeface="Dotum" panose="020B0600000101010101" pitchFamily="34" charset="-127"/>
                    <a:cs typeface="Arial" panose="020B0604020202020204" pitchFamily="34" charset="0"/>
                  </a:rPr>
                  <a:t>: Không tồn tại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000">
                    <a:effectLst/>
                    <a:latin typeface="Arial" panose="020B0604020202020204" pitchFamily="34" charset="0"/>
                    <a:ea typeface="Dotum" panose="020B0600000101010101" pitchFamily="34" charset="-127"/>
                    <a:cs typeface="Arial" panose="020B0604020202020204" pitchFamily="34" charset="0"/>
                  </a:rPr>
                  <a:t>: Có một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 là số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Times New Roman" panose="02020603050405020304" pitchFamily="18" charset="0"/>
                      </a:rPr>
                      <m:t>&gt;0</m:t>
                    </m:r>
                  </m:oMath>
                </a14:m>
                <a:r>
                  <a:rPr lang="vi-VN" sz="4000">
                    <a:effectLst/>
                    <a:latin typeface="Arial" panose="020B0604020202020204" pitchFamily="34" charset="0"/>
                    <a:ea typeface="Dotum" panose="020B0600000101010101" pitchFamily="34" charset="-127"/>
                    <a:cs typeface="Arial" panose="020B0604020202020204" pitchFamily="34" charset="0"/>
                  </a:rPr>
                  <a:t>: Có hai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 là hai số đối nhau</a:t>
                </a:r>
                <a:r>
                  <a:rPr lang="vi-VN" sz="4000">
                    <a:effectLst/>
                    <a:latin typeface="Arial" panose="020B0604020202020204" pitchFamily="34" charset="0"/>
                    <a:ea typeface="Dotum" panose="020B0600000101010101" pitchFamily="34" charset="-127"/>
                    <a:cs typeface="Arial" panose="020B0604020202020204" pitchFamily="34" charset="0"/>
                  </a:rPr>
                  <a:t>, </a:t>
                </a:r>
                <a:r>
                  <a:rPr lang="vi-VN" sz="4000" smtClean="0">
                    <a:effectLst/>
                    <a:latin typeface="Arial" panose="020B0604020202020204" pitchFamily="34" charset="0"/>
                    <a:ea typeface="Dotum" panose="020B0600000101010101" pitchFamily="34" charset="-127"/>
                    <a:cs typeface="Arial" panose="020B0604020202020204" pitchFamily="34" charset="0"/>
                  </a:rPr>
                  <a:t>giá </a:t>
                </a:r>
                <a:r>
                  <a:rPr lang="vi-VN" sz="4000">
                    <a:effectLst/>
                    <a:latin typeface="Arial" panose="020B0604020202020204" pitchFamily="34" charset="0"/>
                    <a:ea typeface="Dotum" panose="020B0600000101010101" pitchFamily="34" charset="-127"/>
                    <a:cs typeface="Arial" panose="020B0604020202020204" pitchFamily="34" charset="0"/>
                  </a:rPr>
                  <a:t>trị </a:t>
                </a:r>
                <a:r>
                  <a:rPr lang="vi-VN" sz="4000" smtClean="0">
                    <a:effectLst/>
                    <a:latin typeface="Arial" panose="020B0604020202020204" pitchFamily="34" charset="0"/>
                    <a:ea typeface="Dotum" panose="020B0600000101010101" pitchFamily="34" charset="-127"/>
                    <a:cs typeface="Arial" panose="020B0604020202020204" pitchFamily="34" charset="0"/>
                  </a:rPr>
                  <a:t>dương</a:t>
                </a:r>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vi-VN" sz="4000" smtClean="0">
                    <a:ea typeface="Dotum" panose="020B0600000101010101" pitchFamily="34" charset="-127"/>
                    <a:cs typeface="Arial" panose="020B0604020202020204" pitchFamily="34" charset="0"/>
                  </a:rPr>
                  <a:t>kí </a:t>
                </a:r>
                <a:r>
                  <a:rPr lang="vi-VN" sz="4000">
                    <a:ea typeface="Dotum" panose="020B0600000101010101" pitchFamily="34" charset="-127"/>
                    <a:cs typeface="Arial" panose="020B0604020202020204" pitchFamily="34" charset="0"/>
                  </a:rPr>
                  <a:t>hiệu </a:t>
                </a:r>
                <a:r>
                  <a:rPr lang="vi-VN" sz="4000" smtClean="0">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là </a:t>
                </a:r>
                <a14:m>
                  <m:oMath xmlns:m="http://schemas.openxmlformats.org/officeDocument/2006/math">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rad>
                  </m:oMath>
                </a14:m>
                <a:r>
                  <a:rPr lang="vi-VN" sz="4000">
                    <a:effectLst/>
                    <a:latin typeface="Arial" panose="020B0604020202020204" pitchFamily="34" charset="0"/>
                    <a:ea typeface="Dotum" panose="020B0600000101010101" pitchFamily="34" charset="-127"/>
                    <a:cs typeface="Arial" panose="020B0604020202020204" pitchFamily="34" charset="0"/>
                  </a:rPr>
                  <a:t>, còn giá </a:t>
                </a:r>
                <a:r>
                  <a:rPr lang="vi-VN" sz="4000">
                    <a:effectLst/>
                    <a:latin typeface="Arial" panose="020B0604020202020204" pitchFamily="34" charset="0"/>
                    <a:ea typeface="Dotum" panose="020B0600000101010101" pitchFamily="34" charset="-127"/>
                    <a:cs typeface="Arial" panose="020B0604020202020204" pitchFamily="34" charset="0"/>
                  </a:rPr>
                  <a:t>trị </a:t>
                </a:r>
                <a:r>
                  <a:rPr lang="vi-VN" sz="4000" smtClean="0">
                    <a:effectLst/>
                    <a:latin typeface="Arial" panose="020B0604020202020204" pitchFamily="34" charset="0"/>
                    <a:ea typeface="Dotum" panose="020B0600000101010101" pitchFamily="34" charset="-127"/>
                    <a:cs typeface="Arial" panose="020B0604020202020204" pitchFamily="34" charset="0"/>
                  </a:rPr>
                  <a:t>âm</a:t>
                </a:r>
                <a:r>
                  <a:rPr lang="en-US" sz="4000" smtClean="0">
                    <a:effectLst/>
                    <a:latin typeface="Arial" panose="020B0604020202020204" pitchFamily="34" charset="0"/>
                    <a:ea typeface="Dotum" panose="020B0600000101010101" pitchFamily="34" charset="-127"/>
                    <a:cs typeface="Arial" panose="020B0604020202020204" pitchFamily="34" charset="0"/>
                  </a:rPr>
                  <a:t> kí hiệu</a:t>
                </a:r>
                <a:r>
                  <a:rPr lang="vi-VN" sz="4000" smtClean="0">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là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rad>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55956" y="1322642"/>
                <a:ext cx="16632342" cy="7384329"/>
              </a:xfrm>
              <a:prstGeom prst="rect">
                <a:avLst/>
              </a:prstGeom>
              <a:blipFill>
                <a:blip r:embed="rId14"/>
                <a:stretch>
                  <a:fillRect l="-1539" r="-1283" b="-1073"/>
                </a:stretch>
              </a:blipFill>
            </p:spPr>
            <p:txBody>
              <a:bodyPr/>
              <a:lstStyle/>
              <a:p>
                <a:r>
                  <a:rPr lang="en-US">
                    <a:noFill/>
                  </a:rPr>
                  <a:t> </a:t>
                </a:r>
              </a:p>
            </p:txBody>
          </p:sp>
        </mc:Fallback>
      </mc:AlternateContent>
    </p:spTree>
    <p:extLst>
      <p:ext uri="{BB962C8B-B14F-4D97-AF65-F5344CB8AC3E}">
        <p14:creationId xmlns:p14="http://schemas.microsoft.com/office/powerpoint/2010/main" val="258324350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22695" y="384789"/>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71468" y="0"/>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5318" y="1657246"/>
            <a:ext cx="979790" cy="914400"/>
          </a:xfrm>
          <a:prstGeom prst="rect">
            <a:avLst/>
          </a:prstGeom>
        </p:spPr>
      </p:pic>
      <p:sp>
        <p:nvSpPr>
          <p:cNvPr id="21" name="TextBox 20"/>
          <p:cNvSpPr txBox="1"/>
          <p:nvPr/>
        </p:nvSpPr>
        <p:spPr>
          <a:xfrm>
            <a:off x="2526239" y="1785551"/>
            <a:ext cx="3581400" cy="707886"/>
          </a:xfrm>
          <a:prstGeom prst="rect">
            <a:avLst/>
          </a:prstGeom>
          <a:noFill/>
        </p:spPr>
        <p:txBody>
          <a:bodyPr wrap="square" rtlCol="0">
            <a:spAutoFit/>
          </a:bodyPr>
          <a:lstStyle/>
          <a:p>
            <a:r>
              <a:rPr lang="nl-NL" sz="4000" b="1" smtClean="0">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p:sp>
        <p:nvSpPr>
          <p:cNvPr id="17" name="Rectangle 16"/>
          <p:cNvSpPr/>
          <p:nvPr/>
        </p:nvSpPr>
        <p:spPr>
          <a:xfrm>
            <a:off x="914400" y="645203"/>
            <a:ext cx="3233578" cy="738664"/>
          </a:xfrm>
          <a:prstGeom prst="rect">
            <a:avLst/>
          </a:prstGeom>
        </p:spPr>
        <p:txBody>
          <a:bodyPr wrap="none">
            <a:spAutoFit/>
          </a:bodyPr>
          <a:lstStyle/>
          <a:p>
            <a:pPr lvl="0"/>
            <a:r>
              <a:rPr lang="en-US" sz="4200" b="1">
                <a:solidFill>
                  <a:schemeClr val="tx2"/>
                </a:solidFill>
                <a:latin typeface="Arial" panose="020B0604020202020204" pitchFamily="34" charset="0"/>
                <a:cs typeface="Arial" panose="020B0604020202020204" pitchFamily="34" charset="0"/>
              </a:rPr>
              <a:t>b) Tính chất</a:t>
            </a:r>
          </a:p>
        </p:txBody>
      </p:sp>
      <mc:AlternateContent xmlns:mc="http://schemas.openxmlformats.org/markup-compatibility/2006">
        <mc:Choice xmlns:a14="http://schemas.microsoft.com/office/drawing/2010/main" Requires="a14">
          <p:sp>
            <p:nvSpPr>
              <p:cNvPr id="5" name="Rectangle 4"/>
              <p:cNvSpPr/>
              <p:nvPr/>
            </p:nvSpPr>
            <p:spPr>
              <a:xfrm>
                <a:off x="2546292" y="1522144"/>
                <a:ext cx="15173697" cy="1944956"/>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a</a:t>
                </a:r>
                <a:r>
                  <a:rPr lang="vi-VN" sz="3800">
                    <a:solidFill>
                      <a:srgbClr val="000000"/>
                    </a:solidFill>
                    <a:latin typeface="Arial" panose="020B0604020202020204" pitchFamily="34" charset="0"/>
                    <a:cs typeface="Arial" panose="020B0604020202020204" pitchFamily="34" charset="0"/>
                  </a:rPr>
                  <a:t>) Với mỗi số thực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𝑎</m:t>
                    </m:r>
                  </m:oMath>
                </a14:m>
                <a:r>
                  <a:rPr lang="vi-VN" sz="3800">
                    <a:solidFill>
                      <a:srgbClr val="000000"/>
                    </a:solidFill>
                    <a:latin typeface="Arial" panose="020B0604020202020204" pitchFamily="34" charset="0"/>
                    <a:cs typeface="Arial" panose="020B0604020202020204" pitchFamily="34" charset="0"/>
                  </a:rPr>
                  <a:t>, so sánh:</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vi-VN" sz="3800" i="1" smtClean="0">
                            <a:solidFill>
                              <a:srgbClr val="000000"/>
                            </a:solidFill>
                            <a:latin typeface="Cambria Math" panose="02040503050406030204" pitchFamily="18" charset="0"/>
                            <a:cs typeface="Arial" panose="020B0604020202020204" pitchFamily="34" charset="0"/>
                          </a:rPr>
                        </m:ctrlPr>
                      </m:radPr>
                      <m:deg/>
                      <m:e>
                        <m:sSup>
                          <m:sSupPr>
                            <m:ctrlPr>
                              <a:rPr lang="vi-VN" sz="380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𝑎</m:t>
                            </m:r>
                          </m:e>
                          <m:sup>
                            <m:r>
                              <a:rPr lang="en-US" sz="3800" b="0" i="1" smtClean="0">
                                <a:solidFill>
                                  <a:srgbClr val="000000"/>
                                </a:solidFill>
                                <a:latin typeface="Cambria Math" panose="02040503050406030204" pitchFamily="18" charset="0"/>
                                <a:cs typeface="Arial" panose="020B0604020202020204" pitchFamily="34" charset="0"/>
                              </a:rPr>
                              <m:t>2</m:t>
                            </m:r>
                          </m:sup>
                        </m:sSup>
                      </m:e>
                    </m:rad>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𝑎</m:t>
                    </m:r>
                    <m:r>
                      <a:rPr lang="vi-VN" sz="3800" i="1" smtClean="0">
                        <a:solidFill>
                          <a:srgbClr val="000000"/>
                        </a:solidFill>
                        <a:latin typeface="Cambria Math" panose="02040503050406030204" pitchFamily="18" charset="0"/>
                        <a:cs typeface="Arial" panose="020B0604020202020204" pitchFamily="34" charset="0"/>
                      </a:rPr>
                      <m:t>|</m:t>
                    </m:r>
                  </m:oMath>
                </a14:m>
                <a:r>
                  <a:rPr lang="vi-VN" sz="3800">
                    <a:solidFill>
                      <a:srgbClr val="000000"/>
                    </a:solidFill>
                    <a:latin typeface="Arial" panose="020B0604020202020204" pitchFamily="34" charset="0"/>
                    <a:cs typeface="Arial" panose="020B0604020202020204" pitchFamily="34" charset="0"/>
                  </a:rPr>
                  <a:t>;</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ctrlPr>
                          <a:rPr lang="vi-VN" sz="3800" i="1" smtClean="0">
                            <a:solidFill>
                              <a:srgbClr val="000000"/>
                            </a:solidFill>
                            <a:latin typeface="Cambria Math" panose="02040503050406030204" pitchFamily="18" charset="0"/>
                            <a:cs typeface="Arial" panose="020B0604020202020204" pitchFamily="34" charset="0"/>
                          </a:rPr>
                        </m:ctrlPr>
                      </m:radPr>
                      <m:deg>
                        <m:r>
                          <m:rPr>
                            <m:brk m:alnAt="7"/>
                          </m:rPr>
                          <a:rPr lang="en-US" sz="3800" b="0" i="1" smtClean="0">
                            <a:solidFill>
                              <a:srgbClr val="000000"/>
                            </a:solidFill>
                            <a:latin typeface="Cambria Math" panose="02040503050406030204" pitchFamily="18" charset="0"/>
                            <a:cs typeface="Arial" panose="020B0604020202020204" pitchFamily="34" charset="0"/>
                          </a:rPr>
                          <m:t>3</m:t>
                        </m:r>
                      </m:deg>
                      <m:e>
                        <m:sSup>
                          <m:sSupPr>
                            <m:ctrlPr>
                              <a:rPr lang="vi-VN" sz="380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𝑎</m:t>
                            </m:r>
                          </m:e>
                          <m:sup>
                            <m:r>
                              <a:rPr lang="en-US" sz="3800" b="0" i="1" smtClean="0">
                                <a:solidFill>
                                  <a:srgbClr val="000000"/>
                                </a:solidFill>
                                <a:latin typeface="Cambria Math" panose="02040503050406030204" pitchFamily="18" charset="0"/>
                                <a:cs typeface="Arial" panose="020B0604020202020204" pitchFamily="34" charset="0"/>
                              </a:rPr>
                              <m:t>3</m:t>
                            </m:r>
                          </m:sup>
                        </m:sSup>
                      </m:e>
                    </m:rad>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𝑎</m:t>
                    </m:r>
                  </m:oMath>
                </a14:m>
                <a:r>
                  <a:rPr lang="vi-VN" sz="3800">
                    <a:solidFill>
                      <a:srgbClr val="000000"/>
                    </a:solidFill>
                    <a:latin typeface="Arial" panose="020B0604020202020204" pitchFamily="34" charset="0"/>
                    <a:cs typeface="Arial" panose="020B0604020202020204" pitchFamily="34" charset="0"/>
                  </a:rPr>
                  <a:t>.</a:t>
                </a:r>
              </a:p>
              <a:p>
                <a:pPr algn="just">
                  <a:lnSpc>
                    <a:spcPct val="150000"/>
                  </a:lnSpc>
                </a:pPr>
                <a:r>
                  <a:rPr lang="vi-VN" sz="3800">
                    <a:solidFill>
                      <a:srgbClr val="000000"/>
                    </a:solidFill>
                    <a:latin typeface="Arial" panose="020B0604020202020204" pitchFamily="34" charset="0"/>
                    <a:cs typeface="Arial" panose="020B0604020202020204" pitchFamily="34" charset="0"/>
                  </a:rPr>
                  <a:t>b) Cho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𝑎</m:t>
                    </m:r>
                    <m:r>
                      <a:rPr lang="vi-VN" sz="3800" i="1" smtClean="0">
                        <a:solidFill>
                          <a:srgbClr val="000000"/>
                        </a:solidFill>
                        <a:latin typeface="Cambria Math" panose="02040503050406030204" pitchFamily="18" charset="0"/>
                        <a:cs typeface="Arial" panose="020B0604020202020204" pitchFamily="34" charset="0"/>
                      </a:rPr>
                      <m:t>, </m:t>
                    </m:r>
                    <m:r>
                      <a:rPr lang="vi-VN" sz="3800" i="1" smtClean="0">
                        <a:solidFill>
                          <a:srgbClr val="000000"/>
                        </a:solidFill>
                        <a:latin typeface="Cambria Math" panose="02040503050406030204" pitchFamily="18" charset="0"/>
                        <a:cs typeface="Arial" panose="020B0604020202020204" pitchFamily="34" charset="0"/>
                      </a:rPr>
                      <m:t>𝑏</m:t>
                    </m:r>
                    <m:r>
                      <a:rPr lang="vi-VN"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là hai số thực dương. So sánh</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vi-VN" sz="3800" i="1" smtClean="0">
                            <a:solidFill>
                              <a:srgbClr val="000000"/>
                            </a:solidFill>
                            <a:latin typeface="Cambria Math" panose="02040503050406030204" pitchFamily="18" charset="0"/>
                            <a:cs typeface="Arial" panose="020B0604020202020204" pitchFamily="34" charset="0"/>
                          </a:rPr>
                        </m:ctrlPr>
                      </m:radPr>
                      <m:deg/>
                      <m:e>
                        <m:r>
                          <a:rPr lang="en-US" sz="3800" b="0" i="1" smtClean="0">
                            <a:solidFill>
                              <a:srgbClr val="000000"/>
                            </a:solidFill>
                            <a:latin typeface="Cambria Math" panose="02040503050406030204" pitchFamily="18" charset="0"/>
                            <a:cs typeface="Arial" panose="020B0604020202020204" pitchFamily="34" charset="0"/>
                          </a:rPr>
                          <m:t>𝑎</m:t>
                        </m:r>
                        <m:r>
                          <a:rPr lang="en-US" sz="3800" b="0" i="1" smtClean="0">
                            <a:solidFill>
                              <a:srgbClr val="000000"/>
                            </a:solidFill>
                            <a:latin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cs typeface="Arial" panose="020B0604020202020204" pitchFamily="34" charset="0"/>
                          </a:rPr>
                          <m:t>𝑏</m:t>
                        </m:r>
                      </m:e>
                    </m:rad>
                  </m:oMath>
                </a14:m>
                <a:r>
                  <a:rPr lang="vi-VN" sz="3800">
                    <a:solidFill>
                      <a:srgbClr val="000000"/>
                    </a:solidFill>
                    <a:latin typeface="Arial" panose="020B0604020202020204" pitchFamily="34" charset="0"/>
                    <a:cs typeface="Arial" panose="020B0604020202020204" pitchFamily="34" charset="0"/>
                  </a:rPr>
                  <a:t>  và </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vi-VN" sz="3800" i="1" smtClean="0">
                            <a:solidFill>
                              <a:srgbClr val="000000"/>
                            </a:solidFill>
                            <a:latin typeface="Cambria Math" panose="02040503050406030204" pitchFamily="18" charset="0"/>
                            <a:cs typeface="Arial" panose="020B0604020202020204" pitchFamily="34" charset="0"/>
                          </a:rPr>
                        </m:ctrlPr>
                      </m:radPr>
                      <m:deg/>
                      <m:e>
                        <m:r>
                          <a:rPr lang="en-US" sz="3800" b="0" i="1" smtClean="0">
                            <a:solidFill>
                              <a:srgbClr val="000000"/>
                            </a:solidFill>
                            <a:latin typeface="Cambria Math" panose="02040503050406030204" pitchFamily="18" charset="0"/>
                            <a:cs typeface="Arial" panose="020B0604020202020204" pitchFamily="34" charset="0"/>
                          </a:rPr>
                          <m:t>𝑎</m:t>
                        </m:r>
                      </m:e>
                    </m:rad>
                    <m:r>
                      <a:rPr lang="en-US" sz="3800" b="0" i="1" smtClean="0">
                        <a:solidFill>
                          <a:srgbClr val="000000"/>
                        </a:solidFill>
                        <a:latin typeface="Cambria Math" panose="02040503050406030204" pitchFamily="18" charset="0"/>
                        <a:cs typeface="Arial" panose="020B0604020202020204" pitchFamily="34" charset="0"/>
                      </a:rPr>
                      <m:t>.</m:t>
                    </m:r>
                    <m:rad>
                      <m:radPr>
                        <m:degHide m:val="on"/>
                        <m:ctrlPr>
                          <a:rPr lang="en-US" sz="3800" b="0" i="1" smtClean="0">
                            <a:solidFill>
                              <a:srgbClr val="000000"/>
                            </a:solidFill>
                            <a:latin typeface="Cambria Math" panose="02040503050406030204" pitchFamily="18" charset="0"/>
                            <a:cs typeface="Arial" panose="020B0604020202020204" pitchFamily="34" charset="0"/>
                          </a:rPr>
                        </m:ctrlPr>
                      </m:radPr>
                      <m:deg/>
                      <m:e>
                        <m:r>
                          <a:rPr lang="en-US" sz="3800" b="0" i="1" smtClean="0">
                            <a:solidFill>
                              <a:srgbClr val="000000"/>
                            </a:solidFill>
                            <a:latin typeface="Cambria Math" panose="02040503050406030204" pitchFamily="18" charset="0"/>
                            <a:cs typeface="Arial" panose="020B0604020202020204" pitchFamily="34" charset="0"/>
                          </a:rPr>
                          <m:t>𝑏</m:t>
                        </m:r>
                      </m:e>
                    </m:rad>
                  </m:oMath>
                </a14:m>
                <a:r>
                  <a:rPr lang="en-US" sz="3800" b="0" i="0" smtClean="0">
                    <a:solidFill>
                      <a:srgbClr val="000000"/>
                    </a:solidFill>
                    <a:effectLst/>
                    <a:latin typeface="Arial" panose="020B0604020202020204" pitchFamily="34" charset="0"/>
                    <a:cs typeface="Arial" panose="020B0604020202020204" pitchFamily="34" charset="0"/>
                  </a:rPr>
                  <a:t>.</a:t>
                </a:r>
                <a:endParaRPr lang="vi-VN" sz="3800" b="0" i="0">
                  <a:solidFill>
                    <a:srgbClr val="000000"/>
                  </a:solidFill>
                  <a:effectLst/>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546292" y="1522144"/>
                <a:ext cx="15173697" cy="1944956"/>
              </a:xfrm>
              <a:prstGeom prst="rect">
                <a:avLst/>
              </a:prstGeom>
              <a:blipFill>
                <a:blip r:embed="rId8"/>
                <a:stretch>
                  <a:fillRect l="-1326" b="-10345"/>
                </a:stretch>
              </a:blipFill>
            </p:spPr>
            <p:txBody>
              <a:bodyPr/>
              <a:lstStyle/>
              <a:p>
                <a:r>
                  <a:rPr lang="en-US">
                    <a:noFill/>
                  </a:rPr>
                  <a:t> </a:t>
                </a:r>
              </a:p>
            </p:txBody>
          </p:sp>
        </mc:Fallback>
      </mc:AlternateContent>
      <p:sp>
        <p:nvSpPr>
          <p:cNvPr id="6" name="Rectangle 5"/>
          <p:cNvSpPr/>
          <p:nvPr/>
        </p:nvSpPr>
        <p:spPr>
          <a:xfrm>
            <a:off x="1143000" y="3780592"/>
            <a:ext cx="1237839" cy="677108"/>
          </a:xfrm>
          <a:prstGeom prst="rect">
            <a:avLst/>
          </a:prstGeom>
        </p:spPr>
        <p:txBody>
          <a:bodyPr wrap="none">
            <a:spAutoFit/>
          </a:bodyPr>
          <a:lstStyle/>
          <a:p>
            <a:pPr lvl="0" algn="ctr">
              <a:defRPr/>
            </a:pPr>
            <a:r>
              <a:rPr lang="vi-VN" sz="3800" b="1" i="1" u="sng" smtClean="0">
                <a:solidFill>
                  <a:srgbClr val="C00000"/>
                </a:solidFill>
              </a:rPr>
              <a:t>Giải</a:t>
            </a:r>
            <a:r>
              <a:rPr lang="en-US" sz="3800" b="1" i="1" u="sng" smtClean="0">
                <a:solidFill>
                  <a:srgbClr val="C00000"/>
                </a:solidFill>
              </a:rPr>
              <a:t>:</a:t>
            </a:r>
            <a:endParaRPr lang="en-US" sz="3800" b="1" i="1" u="sng" dirty="0">
              <a:solidFill>
                <a:srgbClr val="C00000"/>
              </a:solidFill>
            </a:endParaRPr>
          </a:p>
        </p:txBody>
      </p:sp>
      <mc:AlternateContent xmlns:mc="http://schemas.openxmlformats.org/markup-compatibility/2006">
        <mc:Choice xmlns:a14="http://schemas.microsoft.com/office/drawing/2010/main" Requires="a14">
          <p:sp>
            <p:nvSpPr>
              <p:cNvPr id="7" name="Rectangle 6"/>
              <p:cNvSpPr/>
              <p:nvPr/>
            </p:nvSpPr>
            <p:spPr>
              <a:xfrm>
                <a:off x="1143000" y="4689254"/>
                <a:ext cx="9144000" cy="5400837"/>
              </a:xfrm>
              <a:prstGeom prst="rect">
                <a:avLst/>
              </a:prstGeom>
            </p:spPr>
            <p:txBody>
              <a:bodyPr>
                <a:spAutoFit/>
              </a:bodyPr>
              <a:lstStyle/>
              <a:p>
                <a:pPr algn="just">
                  <a:lnSpc>
                    <a:spcPct val="150000"/>
                  </a:lnSpc>
                </a:pPr>
                <a:r>
                  <a:rPr lang="vi-VN" sz="3800" smtClean="0">
                    <a:latin typeface="Arial" panose="020B0604020202020204" pitchFamily="34" charset="0"/>
                    <a:ea typeface="Dotum" panose="020B0600000101010101" pitchFamily="34" charset="-127"/>
                    <a:cs typeface="Arial" panose="020B0604020202020204" pitchFamily="34" charset="0"/>
                  </a:rPr>
                  <a:t>a)</a:t>
                </a:r>
                <a:r>
                  <a:rPr lang="en-US" sz="38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ad>
                      <m:radPr>
                        <m:degHide m:val="on"/>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e>
                    </m:rad>
                    <m:r>
                      <a:rPr lang="vi-VN" sz="3800" i="1">
                        <a:effectLst/>
                        <a:latin typeface="Cambria Math" panose="02040503050406030204" pitchFamily="18" charset="0"/>
                        <a:ea typeface="Dotum" panose="020B0600000101010101" pitchFamily="34" charset="-127"/>
                        <a:cs typeface="Times New Roman" panose="02020603050405020304" pitchFamily="18" charset="0"/>
                      </a:rPr>
                      <m:t>≥0;</m:t>
                    </m:r>
                    <m:d>
                      <m:dPr>
                        <m:begChr m:val="|"/>
                        <m:end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r>
                      <a:rPr lang="vi-VN"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e>
                            </m:rad>
                          </m:e>
                        </m:d>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e>
                        </m:d>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Do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e>
                    </m:rad>
                    <m:r>
                      <a:rPr lang="vi-VN" sz="3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800" i="1">
                                    <a:effectLst/>
                                    <a:latin typeface="Cambria Math" panose="02040503050406030204" pitchFamily="18" charset="0"/>
                                    <a:ea typeface="Arial" panose="020B0604020202020204" pitchFamily="34" charset="0"/>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e>
                            </m:rad>
                          </m:e>
                        </m:d>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Do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latin typeface="Cambria Math" panose="02040503050406030204" pitchFamily="18" charset="0"/>
                        <a:ea typeface="Dotum" panose="020B0600000101010101" pitchFamily="34" charset="-127"/>
                        <a:cs typeface="Times New Roman" panose="02020603050405020304" pitchFamily="18" charset="0"/>
                      </a:rPr>
                      <m:t>⇒</m:t>
                    </m:r>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800" i="1">
                            <a:effectLst/>
                            <a:latin typeface="Cambria Math" panose="02040503050406030204" pitchFamily="18" charset="0"/>
                            <a:ea typeface="Arial" panose="020B0604020202020204" pitchFamily="34" charset="0"/>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e>
                    </m:rad>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43000" y="4689254"/>
                <a:ext cx="9144000" cy="5400837"/>
              </a:xfrm>
              <a:prstGeom prst="rect">
                <a:avLst/>
              </a:prstGeom>
              <a:blipFill>
                <a:blip r:embed="rId9"/>
                <a:stretch>
                  <a:fillRect l="-2200" b="-36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8897572" y="4707565"/>
                <a:ext cx="9144000" cy="3150221"/>
              </a:xfrm>
              <a:prstGeom prst="rect">
                <a:avLst/>
              </a:prstGeom>
            </p:spPr>
            <p:txBody>
              <a:bodyPr>
                <a:spAutoFit/>
              </a:bodyPr>
              <a:lstStyle/>
              <a:p>
                <a:pPr lvl="0" algn="just">
                  <a:lnSpc>
                    <a:spcPct val="150000"/>
                  </a:lnSpc>
                </a:pPr>
                <a:r>
                  <a:rPr lang="vi-VN" sz="3800">
                    <a:solidFill>
                      <a:prstClr val="black"/>
                    </a:solidFill>
                    <a:ea typeface="Dotum" panose="020B0600000101010101" pitchFamily="34" charset="-127"/>
                    <a:cs typeface="Arial" panose="020B0604020202020204" pitchFamily="34" charset="0"/>
                  </a:rPr>
                  <a:t>b)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vi-VN" sz="3800">
                    <a:solidFill>
                      <a:prstClr val="black"/>
                    </a:solidFill>
                    <a:ea typeface="Dotum" panose="020B0600000101010101" pitchFamily="34" charset="-127"/>
                    <a:cs typeface="Arial" panose="020B0604020202020204" pitchFamily="34" charset="0"/>
                  </a:rPr>
                  <a:t>Ta có: </a:t>
                </a:r>
                <a14:m>
                  <m:oMath xmlns:m="http://schemas.openxmlformats.org/officeDocument/2006/math">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e>
                            </m:rad>
                          </m:e>
                        </m:d>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oMath>
                </a14:m>
                <a:r>
                  <a:rPr lang="vi-VN" sz="3800">
                    <a:solidFill>
                      <a:prstClr val="black"/>
                    </a:solidFill>
                    <a:ea typeface="Dotum" panose="020B0600000101010101" pitchFamily="34" charset="-127"/>
                    <a:cs typeface="Arial" panose="020B0604020202020204" pitchFamily="34" charset="0"/>
                  </a:rPr>
                  <a:t>; </a:t>
                </a:r>
                <a14:m>
                  <m:oMath xmlns:m="http://schemas.openxmlformats.org/officeDocument/2006/math">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e>
                            </m:rad>
                          </m:e>
                        </m:d>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vi-VN" sz="3800">
                    <a:solidFill>
                      <a:prstClr val="black"/>
                    </a:solidFill>
                    <a:ea typeface="Dotum" panose="020B0600000101010101" pitchFamily="34" charset="-127"/>
                    <a:cs typeface="Arial" panose="020B0604020202020204" pitchFamily="34" charset="0"/>
                  </a:rPr>
                  <a:t>Do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oMath>
                </a14:m>
                <a:r>
                  <a:rPr lang="vi-VN" sz="3800">
                    <a:solidFill>
                      <a:prstClr val="black"/>
                    </a:solidFill>
                    <a:ea typeface="Dotum" panose="020B0600000101010101" pitchFamily="34" charset="-127"/>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cs typeface="Arial" panose="020B0604020202020204" pitchFamily="34" charset="0"/>
                  </a:rPr>
                  <a:t> </a:t>
                </a:r>
                <a14:m>
                  <m:oMath xmlns:m="http://schemas.openxmlformats.org/officeDocument/2006/math">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𝑎𝑏</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e>
                    </m:rad>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8897572" y="4707565"/>
                <a:ext cx="9144000" cy="3150221"/>
              </a:xfrm>
              <a:prstGeom prst="rect">
                <a:avLst/>
              </a:prstGeom>
              <a:blipFill>
                <a:blip r:embed="rId10"/>
                <a:stretch>
                  <a:fillRect l="-2200" b="-2708"/>
                </a:stretch>
              </a:blipFill>
            </p:spPr>
            <p:txBody>
              <a:bodyPr/>
              <a:lstStyle/>
              <a:p>
                <a:r>
                  <a:rPr lang="en-US">
                    <a:noFill/>
                  </a:rPr>
                  <a:t> </a:t>
                </a:r>
              </a:p>
            </p:txBody>
          </p:sp>
        </mc:Fallback>
      </mc:AlternateContent>
      <p:cxnSp>
        <p:nvCxnSpPr>
          <p:cNvPr id="14" name="Straight Connector 13"/>
          <p:cNvCxnSpPr/>
          <p:nvPr/>
        </p:nvCxnSpPr>
        <p:spPr>
          <a:xfrm>
            <a:off x="8442158" y="4857978"/>
            <a:ext cx="0" cy="51594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down)">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wipe(left)">
                                      <p:cBhvr>
                                        <p:cTn id="38" dur="5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wipe(up)">
                                      <p:cBhvr>
                                        <p:cTn id="48" dur="500"/>
                                        <p:tgtEl>
                                          <p:spTgt spid="7">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500"/>
                                        <p:tgtEl>
                                          <p:spTgt spid="1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Effect transition="in" filter="wipe(down)">
                                      <p:cBhvr>
                                        <p:cTn id="61" dur="500"/>
                                        <p:tgtEl>
                                          <p:spTgt spid="10">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
                                            <p:txEl>
                                              <p:pRg st="2" end="2"/>
                                            </p:txEl>
                                          </p:spTgt>
                                        </p:tgtEl>
                                        <p:attrNameLst>
                                          <p:attrName>style.visibility</p:attrName>
                                        </p:attrNameLst>
                                      </p:cBhvr>
                                      <p:to>
                                        <p:strVal val="visible"/>
                                      </p:to>
                                    </p:set>
                                    <p:animEffect transition="in" filter="wipe(left)">
                                      <p:cBhvr>
                                        <p:cTn id="6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973235" y="2188615"/>
            <a:ext cx="15392047" cy="7565292"/>
            <a:chOff x="9142832" y="806053"/>
            <a:chExt cx="7868512" cy="4377739"/>
          </a:xfrm>
        </p:grpSpPr>
        <p:sp>
          <p:nvSpPr>
            <p:cNvPr id="3" name="AutoShape 3"/>
            <p:cNvSpPr/>
            <p:nvPr/>
          </p:nvSpPr>
          <p:spPr>
            <a:xfrm rot="548643">
              <a:off x="9142832" y="915706"/>
              <a:ext cx="5839633" cy="3663502"/>
            </a:xfrm>
            <a:prstGeom prst="rect">
              <a:avLst/>
            </a:prstGeom>
            <a:solidFill>
              <a:srgbClr val="F8C578"/>
            </a:solidFill>
          </p:spPr>
        </p:sp>
        <p:sp>
          <p:nvSpPr>
            <p:cNvPr id="7" name="AutoShape 7"/>
            <p:cNvSpPr/>
            <p:nvPr/>
          </p:nvSpPr>
          <p:spPr>
            <a:xfrm>
              <a:off x="9686226" y="806053"/>
              <a:ext cx="7325118" cy="4377739"/>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27560" y="8683827"/>
            <a:ext cx="1412502" cy="1412502"/>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94426" y="9668848"/>
            <a:ext cx="781031" cy="781031"/>
          </a:xfrm>
          <a:prstGeom prst="rect">
            <a:avLst/>
          </a:prstGeom>
        </p:spPr>
      </p:pic>
      <p:sp>
        <p:nvSpPr>
          <p:cNvPr id="24" name="Rectangle 23"/>
          <p:cNvSpPr/>
          <p:nvPr/>
        </p:nvSpPr>
        <p:spPr>
          <a:xfrm>
            <a:off x="6978182" y="611838"/>
            <a:ext cx="43316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6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CHẤT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695264" y="7577387"/>
            <a:ext cx="13000980"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(Ở mỗi công thức trên, ta giả sử các biểu thức xuất hiện trong đó là có nghĩa).</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3246680" y="4629601"/>
                <a:ext cx="3946530" cy="114294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3246680" y="4629601"/>
                <a:ext cx="3946530" cy="114294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1799434" y="2204645"/>
                <a:ext cx="2715167" cy="213096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den>
                          </m:f>
                        </m:e>
                      </m:ra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1799434" y="2204645"/>
                <a:ext cx="2715167" cy="2130968"/>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313465" y="6354170"/>
                <a:ext cx="3762312" cy="111665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313465" y="6354170"/>
                <a:ext cx="3762312" cy="111665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3138003" y="2199169"/>
                <a:ext cx="5777351" cy="21519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𝑙</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ẻ</m:t>
                              </m:r>
                            </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𝑐h</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e>
                          </m:eqArr>
                        </m:e>
                      </m: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138003" y="2199169"/>
                <a:ext cx="5777351" cy="215193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1677354" y="5100051"/>
                <a:ext cx="3072059"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11677354" y="5100051"/>
                <a:ext cx="3072059" cy="1344984"/>
              </a:xfrm>
              <a:prstGeom prst="rect">
                <a:avLst/>
              </a:prstGeom>
              <a:blipFill>
                <a:blip r:embed="rId24"/>
                <a:stretch>
                  <a:fillRect/>
                </a:stretch>
              </a:blipFill>
            </p:spPr>
            <p:txBody>
              <a:bodyPr/>
              <a:lstStyle/>
              <a:p>
                <a:r>
                  <a:rPr lang="en-US">
                    <a:noFill/>
                  </a:rPr>
                  <a:t> </a:t>
                </a:r>
              </a:p>
            </p:txBody>
          </p:sp>
        </mc:Fallback>
      </mc:AlternateContent>
      <p:pic>
        <p:nvPicPr>
          <p:cNvPr id="21"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652510" y="2116765"/>
            <a:ext cx="1970212" cy="286098"/>
          </a:xfrm>
          <a:prstGeom prst="rect">
            <a:avLst/>
          </a:prstGeom>
        </p:spPr>
      </p:pic>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6"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9829"/>
            <a:ext cx="18288000" cy="10916829"/>
          </a:xfrm>
          <a:prstGeom prst="rect">
            <a:avLst/>
          </a:prstGeom>
        </p:spPr>
      </p:pic>
      <p:sp>
        <p:nvSpPr>
          <p:cNvPr id="3" name="AutoShape 3"/>
          <p:cNvSpPr/>
          <p:nvPr/>
        </p:nvSpPr>
        <p:spPr>
          <a:xfrm>
            <a:off x="500046"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04775" y="315536"/>
            <a:ext cx="1447760" cy="1207012"/>
          </a:xfrm>
          <a:prstGeom prst="rect">
            <a:avLst/>
          </a:prstGeom>
        </p:spPr>
      </p:pic>
      <p:grpSp>
        <p:nvGrpSpPr>
          <p:cNvPr id="14" name="Group 13"/>
          <p:cNvGrpSpPr/>
          <p:nvPr/>
        </p:nvGrpSpPr>
        <p:grpSpPr>
          <a:xfrm>
            <a:off x="869574" y="1010027"/>
            <a:ext cx="2286000" cy="1066800"/>
            <a:chOff x="304800" y="190500"/>
            <a:chExt cx="3407474" cy="1066800"/>
          </a:xfrm>
        </p:grpSpPr>
        <p:sp>
          <p:nvSpPr>
            <p:cNvPr id="15" name="Rectangle 14"/>
            <p:cNvSpPr/>
            <p:nvPr/>
          </p:nvSpPr>
          <p:spPr>
            <a:xfrm>
              <a:off x="304800" y="190500"/>
              <a:ext cx="3407474"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04485" y="190500"/>
              <a:ext cx="288062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383520" y="1184446"/>
            <a:ext cx="6331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Rút gọn mỗi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Callout 20"/>
          <p:cNvSpPr/>
          <p:nvPr/>
        </p:nvSpPr>
        <p:spPr>
          <a:xfrm>
            <a:off x="8239799" y="4103985"/>
            <a:ext cx="1828800" cy="10409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5060574" y="2295018"/>
                <a:ext cx="8461291"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b="0" i="0" smtClean="0">
                              <a:latin typeface="Cambria Math" panose="02040503050406030204" pitchFamily="18" charset="0"/>
                            </a:rPr>
                            <m:t>3</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r>
                            <a:rPr lang="en-US" sz="4000" b="0" i="0" smtClean="0">
                              <a:latin typeface="Cambria Math" panose="02040503050406030204" pitchFamily="18" charset="0"/>
                            </a:rPr>
                            <m:t>1</m:t>
                          </m:r>
                        </m:e>
                      </m:rad>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b="0" i="1" smtClean="0">
                              <a:latin typeface="Cambria Math" panose="02040503050406030204" pitchFamily="18" charset="0"/>
                            </a:rPr>
                            <m:t>5</m:t>
                          </m:r>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5</m:t>
                              </m:r>
                            </m:e>
                          </m:rad>
                        </m:e>
                      </m:rad>
                    </m:oMath>
                  </m:oMathPara>
                </a14:m>
                <a:endParaRPr lang="en-US" sz="4000"/>
              </a:p>
            </p:txBody>
          </p:sp>
        </mc:Choice>
        <mc:Fallback>
          <p:sp>
            <p:nvSpPr>
              <p:cNvPr id="8" name="Rectangle 7"/>
              <p:cNvSpPr>
                <a:spLocks noRot="1" noChangeAspect="1" noMove="1" noResize="1" noEditPoints="1" noAdjustHandles="1" noChangeArrowheads="1" noChangeShapeType="1" noTextEdit="1"/>
              </p:cNvSpPr>
              <p:nvPr/>
            </p:nvSpPr>
            <p:spPr>
              <a:xfrm>
                <a:off x="5060574" y="2295018"/>
                <a:ext cx="8461291" cy="13449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5060574" y="5972936"/>
                <a:ext cx="9540753" cy="837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b="0" i="0" smtClean="0">
                              <a:latin typeface="Cambria Math" panose="02040503050406030204" pitchFamily="18" charset="0"/>
                            </a:rPr>
                            <m:t>3</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r>
                            <a:rPr lang="en-US" sz="4000" b="0" i="0" smtClean="0">
                              <a:latin typeface="Cambria Math" panose="02040503050406030204" pitchFamily="18" charset="0"/>
                            </a:rPr>
                            <m:t>1</m:t>
                          </m:r>
                        </m:e>
                      </m:rad>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−2</m:t>
                          </m:r>
                          <m:r>
                            <a:rPr lang="en-US" sz="4000" b="0" i="0" smtClean="0">
                              <a:latin typeface="Cambria Math" panose="02040503050406030204" pitchFamily="18" charset="0"/>
                            </a:rPr>
                            <m:t>43</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r>
                                    <a:rPr lang="en-US" sz="4000" b="0" i="0" smtClean="0">
                                      <a:latin typeface="Cambria Math" panose="02040503050406030204" pitchFamily="18" charset="0"/>
                                    </a:rPr>
                                    <m:t>3</m:t>
                                  </m:r>
                                </m:e>
                              </m:d>
                            </m:e>
                            <m:sup>
                              <m:r>
                                <a:rPr lang="en-US" sz="4000" i="0">
                                  <a:latin typeface="Cambria Math" panose="02040503050406030204" pitchFamily="18" charset="0"/>
                                </a:rPr>
                                <m:t>5</m:t>
                              </m:r>
                            </m:sup>
                          </m:sSup>
                        </m:e>
                      </m:rad>
                      <m:r>
                        <a:rPr lang="en-US" sz="4000" i="0">
                          <a:latin typeface="Cambria Math" panose="02040503050406030204" pitchFamily="18" charset="0"/>
                        </a:rPr>
                        <m:t>=−2</m:t>
                      </m:r>
                    </m:oMath>
                  </m:oMathPara>
                </a14:m>
                <a:endParaRPr lang="en-US" sz="4000"/>
              </a:p>
            </p:txBody>
          </p:sp>
        </mc:Choice>
        <mc:Fallback>
          <p:sp>
            <p:nvSpPr>
              <p:cNvPr id="17" name="Rectangle 16"/>
              <p:cNvSpPr>
                <a:spLocks noRot="1" noChangeAspect="1" noMove="1" noResize="1" noEditPoints="1" noAdjustHandles="1" noChangeArrowheads="1" noChangeShapeType="1" noTextEdit="1"/>
              </p:cNvSpPr>
              <p:nvPr/>
            </p:nvSpPr>
            <p:spPr>
              <a:xfrm>
                <a:off x="5060574" y="5972936"/>
                <a:ext cx="9540753" cy="83779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5257800" y="7638698"/>
                <a:ext cx="6245621" cy="1385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b="0" i="0" smtClean="0">
                              <a:latin typeface="Cambria Math" panose="02040503050406030204" pitchFamily="18" charset="0"/>
                            </a:rPr>
                            <m:t>5</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5</m:t>
                              </m:r>
                            </m:e>
                          </m:ra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5</m:t>
                                      </m:r>
                                    </m:e>
                                  </m:rad>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5</m:t>
                          </m:r>
                        </m:e>
                      </m:rad>
                    </m:oMath>
                  </m:oMathPara>
                </a14:m>
                <a:endParaRPr lang="en-US" sz="4000"/>
              </a:p>
            </p:txBody>
          </p:sp>
        </mc:Choice>
        <mc:Fallback>
          <p:sp>
            <p:nvSpPr>
              <p:cNvPr id="18" name="Rectangle 17"/>
              <p:cNvSpPr>
                <a:spLocks noRot="1" noChangeAspect="1" noMove="1" noResize="1" noEditPoints="1" noAdjustHandles="1" noChangeArrowheads="1" noChangeShapeType="1" noTextEdit="1"/>
              </p:cNvSpPr>
              <p:nvPr/>
            </p:nvSpPr>
            <p:spPr>
              <a:xfrm>
                <a:off x="5257800" y="7638698"/>
                <a:ext cx="6245621" cy="1385764"/>
              </a:xfrm>
              <a:prstGeom prst="rect">
                <a:avLst/>
              </a:prstGeom>
              <a:blipFill>
                <a:blip r:embed="rId8"/>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869574" y="8921185"/>
            <a:ext cx="1859841" cy="1391384"/>
          </a:xfrm>
          <a:prstGeom prst="rect">
            <a:avLst/>
          </a:prstGeom>
        </p:spPr>
      </p:pic>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267948" cy="10287000"/>
          </a:xfrm>
          <a:prstGeom prst="rect">
            <a:avLst/>
          </a:prstGeom>
        </p:spPr>
      </p:pic>
      <p:sp>
        <p:nvSpPr>
          <p:cNvPr id="3" name="AutoShape 3"/>
          <p:cNvSpPr/>
          <p:nvPr/>
        </p:nvSpPr>
        <p:spPr>
          <a:xfrm>
            <a:off x="666855" y="571500"/>
            <a:ext cx="16971440" cy="9280752"/>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370250" y="159054"/>
            <a:ext cx="838200" cy="842797"/>
          </a:xfrm>
          <a:prstGeom prst="rect">
            <a:avLst/>
          </a:prstGeom>
        </p:spPr>
      </p:pic>
      <p:grpSp>
        <p:nvGrpSpPr>
          <p:cNvPr id="6" name="Group 5"/>
          <p:cNvGrpSpPr/>
          <p:nvPr/>
        </p:nvGrpSpPr>
        <p:grpSpPr>
          <a:xfrm>
            <a:off x="7057524" y="688042"/>
            <a:ext cx="4220076" cy="1340366"/>
            <a:chOff x="6991350" y="431021"/>
            <a:chExt cx="4220076" cy="1340366"/>
          </a:xfrm>
        </p:grpSpPr>
        <p:sp>
          <p:nvSpPr>
            <p:cNvPr id="5" name="Rounded Rectangle 4"/>
            <p:cNvSpPr/>
            <p:nvPr/>
          </p:nvSpPr>
          <p:spPr>
            <a:xfrm>
              <a:off x="6991350" y="491436"/>
              <a:ext cx="4220076" cy="1279951"/>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3</a:t>
              </a:r>
              <a:endPar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1" name="Oval Callout 20"/>
          <p:cNvSpPr/>
          <p:nvPr/>
        </p:nvSpPr>
        <p:spPr>
          <a:xfrm>
            <a:off x="2062898" y="4502600"/>
            <a:ext cx="1828800" cy="10409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2267399" y="4698687"/>
                <a:ext cx="13733150" cy="5566011"/>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 </m:t>
                      </m:r>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deg>
                        <m:e>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effectLst/>
                                  <a:latin typeface="Cambria Math" panose="02040503050406030204" pitchFamily="18" charset="0"/>
                                  <a:ea typeface="Dotum" panose="020B0600000101010101" pitchFamily="34" charset="-127"/>
                                  <a:cs typeface="Times New Roman" panose="02020603050405020304" pitchFamily="18" charset="0"/>
                                </a:rPr>
                                <m:t>125</m:t>
                              </m:r>
                            </m:num>
                            <m:den>
                              <m:r>
                                <a:rPr lang="vi-VN" sz="3900" i="1">
                                  <a:effectLst/>
                                  <a:latin typeface="Cambria Math" panose="02040503050406030204" pitchFamily="18" charset="0"/>
                                  <a:ea typeface="Dotum" panose="020B0600000101010101" pitchFamily="34" charset="-127"/>
                                  <a:cs typeface="Times New Roman" panose="02020603050405020304" pitchFamily="18" charset="0"/>
                                </a:rPr>
                                <m:t>64</m:t>
                              </m:r>
                            </m:den>
                          </m:f>
                        </m:e>
                      </m:rad>
                      <m:r>
                        <a:rPr lang="vi-VN" sz="39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deg>
                        <m:e>
                          <m:r>
                            <a:rPr lang="vi-VN" sz="3900" i="1">
                              <a:effectLst/>
                              <a:latin typeface="Cambria Math" panose="02040503050406030204" pitchFamily="18" charset="0"/>
                              <a:ea typeface="Dotum" panose="020B0600000101010101" pitchFamily="34" charset="-127"/>
                              <a:cs typeface="Times New Roman" panose="02020603050405020304" pitchFamily="18" charset="0"/>
                            </a:rPr>
                            <m:t>81</m:t>
                          </m:r>
                        </m:e>
                      </m:rad>
                      <m:r>
                        <a:rPr lang="vi-VN" sz="3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3900" i="1">
                                  <a:effectLst/>
                                  <a:latin typeface="Cambria Math" panose="02040503050406030204" pitchFamily="18" charset="0"/>
                                  <a:ea typeface="Dotum" panose="020B0600000101010101" pitchFamily="34" charset="-127"/>
                                  <a:cs typeface="Times New Roman" panose="02020603050405020304" pitchFamily="18" charset="0"/>
                                </a:rPr>
                                <m:t>125</m:t>
                              </m:r>
                            </m:e>
                          </m:rad>
                        </m:num>
                        <m:den>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3900" i="1">
                                  <a:effectLst/>
                                  <a:latin typeface="Cambria Math" panose="02040503050406030204" pitchFamily="18" charset="0"/>
                                  <a:ea typeface="Dotum" panose="020B0600000101010101" pitchFamily="34" charset="-127"/>
                                  <a:cs typeface="Times New Roman" panose="02020603050405020304" pitchFamily="18" charset="0"/>
                                </a:rPr>
                                <m:t>64</m:t>
                              </m:r>
                            </m:e>
                          </m:rad>
                        </m:den>
                      </m:f>
                      <m:r>
                        <a:rPr lang="vi-VN" sz="3900" i="1">
                          <a:effectLst/>
                          <a:latin typeface="Cambria Math" panose="02040503050406030204" pitchFamily="18" charset="0"/>
                          <a:ea typeface="Dotum" panose="020B0600000101010101" pitchFamily="34" charset="-127"/>
                          <a:cs typeface="Times New Roman" panose="02020603050405020304" pitchFamily="18" charset="0"/>
                        </a:rPr>
                        <m:t> . 3=</m:t>
                      </m:r>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effectLst/>
                              <a:latin typeface="Cambria Math" panose="02040503050406030204" pitchFamily="18" charset="0"/>
                              <a:ea typeface="Dotum" panose="020B0600000101010101" pitchFamily="34" charset="-127"/>
                              <a:cs typeface="Times New Roman" panose="02020603050405020304" pitchFamily="18" charset="0"/>
                            </a:rPr>
                            <m:t>5</m:t>
                          </m:r>
                        </m:num>
                        <m:den>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den>
                      </m:f>
                      <m:r>
                        <a:rPr lang="vi-VN" sz="3900" i="1">
                          <a:effectLst/>
                          <a:latin typeface="Cambria Math" panose="02040503050406030204" pitchFamily="18" charset="0"/>
                          <a:ea typeface="Dotum" panose="020B0600000101010101" pitchFamily="34" charset="-127"/>
                          <a:cs typeface="Times New Roman" panose="02020603050405020304" pitchFamily="18" charset="0"/>
                        </a:rPr>
                        <m:t>. 3=</m:t>
                      </m:r>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effectLst/>
                              <a:latin typeface="Cambria Math" panose="02040503050406030204" pitchFamily="18" charset="0"/>
                              <a:ea typeface="Dotum" panose="020B0600000101010101" pitchFamily="34" charset="-127"/>
                              <a:cs typeface="Times New Roman" panose="02020603050405020304" pitchFamily="18" charset="0"/>
                            </a:rPr>
                            <m:t>15</m:t>
                          </m:r>
                        </m:num>
                        <m:den>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den>
                      </m:f>
                    </m:oMath>
                  </m:oMathPara>
                </a14:m>
                <a:endParaRPr lang="en-US" sz="3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9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en-US" sz="39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98</m:t>
                              </m:r>
                            </m:e>
                          </m:rad>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343</m:t>
                              </m:r>
                            </m:e>
                          </m:rad>
                        </m:num>
                        <m:den>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64</m:t>
                              </m:r>
                            </m:e>
                          </m:rad>
                        </m:den>
                      </m:f>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f>
                            <m:f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2.7</m:t>
                                  </m:r>
                                </m:e>
                                <m: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sup>
                              </m:sSup>
                            </m:den>
                          </m:f>
                        </m:e>
                      </m:rad>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ad>
                            <m:rad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deg>
                            <m:e>
                              <m:sSup>
                                <m:sSup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7</m:t>
                                  </m:r>
                                </m:e>
                                <m:sup>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sup>
                              </m:sSup>
                            </m:e>
                          </m:rad>
                        </m:num>
                        <m:den>
                          <m:rad>
                            <m:rad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deg>
                            <m:e>
                              <m:sSup>
                                <m:sSup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e>
                                <m:sup>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sup>
                              </m:sSup>
                            </m:e>
                          </m:rad>
                        </m:den>
                      </m:f>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7</m:t>
                          </m:r>
                        </m:num>
                        <m:den>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3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67399" y="4698687"/>
                <a:ext cx="13733150" cy="5566011"/>
              </a:xfrm>
              <a:prstGeom prst="rect">
                <a:avLst/>
              </a:prstGeom>
              <a:blipFill>
                <a:blip r:embed="rId13"/>
                <a:stretch>
                  <a:fillRect/>
                </a:stretch>
              </a:blipFill>
            </p:spPr>
            <p:txBody>
              <a:bodyPr/>
              <a:lstStyle/>
              <a:p>
                <a:r>
                  <a:rPr lang="en-US">
                    <a:noFill/>
                  </a:rPr>
                  <a:t> </a:t>
                </a:r>
              </a:p>
            </p:txBody>
          </p:sp>
        </mc:Fallback>
      </mc:AlternateContent>
      <p:grpSp>
        <p:nvGrpSpPr>
          <p:cNvPr id="17" name="Group 16"/>
          <p:cNvGrpSpPr/>
          <p:nvPr/>
        </p:nvGrpSpPr>
        <p:grpSpPr>
          <a:xfrm>
            <a:off x="1914510" y="2439725"/>
            <a:ext cx="14476129" cy="1865575"/>
            <a:chOff x="1068671" y="1729359"/>
            <a:chExt cx="14476129" cy="1865575"/>
          </a:xfrm>
        </p:grpSpPr>
        <p:sp>
          <p:nvSpPr>
            <p:cNvPr id="18" name="TextBox 17"/>
            <p:cNvSpPr txBox="1"/>
            <p:nvPr/>
          </p:nvSpPr>
          <p:spPr>
            <a:xfrm>
              <a:off x="1068671" y="2416651"/>
              <a:ext cx="6331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Rút gọn mỗi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7381374" y="1729359"/>
              <a:ext cx="8163426" cy="1865575"/>
              <a:chOff x="-1811066" y="5292450"/>
              <a:chExt cx="8163426" cy="1865575"/>
            </a:xfrm>
          </p:grpSpPr>
          <mc:AlternateContent xmlns:mc="http://schemas.openxmlformats.org/markup-compatibility/2006">
            <mc:Choice xmlns:a14="http://schemas.microsoft.com/office/drawing/2010/main" Requires="a14">
              <p:sp>
                <p:nvSpPr>
                  <p:cNvPr id="13" name="Rectangle 12"/>
                  <p:cNvSpPr/>
                  <p:nvPr/>
                </p:nvSpPr>
                <p:spPr>
                  <a:xfrm>
                    <a:off x="-1811066" y="5292450"/>
                    <a:ext cx="3513591" cy="186557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en-US"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ad>
                            <m:rad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g>
                            <m:e>
                              <m:f>
                                <m:f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125</m:t>
                                  </m:r>
                                </m:num>
                                <m:den>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64</m:t>
                                  </m:r>
                                </m:den>
                              </m:f>
                            </m:e>
                          </m:rad>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g>
                            <m:e>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81</m:t>
                              </m:r>
                            </m:e>
                          </m:rad>
                          <m:r>
                            <a:rPr lang="en-US" sz="39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1811066" y="5292450"/>
                    <a:ext cx="3513591" cy="18655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2924370" y="5491606"/>
                    <a:ext cx="3427990" cy="146726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98</m:t>
                                  </m:r>
                                </m:e>
                              </m:rad>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ad>
                                <m:rad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343</m:t>
                                  </m:r>
                                </m:e>
                              </m:rad>
                            </m:num>
                            <m:den>
                              <m:rad>
                                <m:rad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64</m:t>
                                  </m:r>
                                </m:e>
                              </m:rad>
                            </m:den>
                          </m:f>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2924370" y="5491606"/>
                    <a:ext cx="3427990" cy="1467261"/>
                  </a:xfrm>
                  <a:prstGeom prst="rect">
                    <a:avLst/>
                  </a:prstGeom>
                  <a:blipFill>
                    <a:blip r:embed="rId15"/>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80480" y="969841"/>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p:sp>
        <p:nvSpPr>
          <p:cNvPr id="21" name="Rectangle 20"/>
          <p:cNvSpPr/>
          <p:nvPr/>
        </p:nvSpPr>
        <p:spPr>
          <a:xfrm>
            <a:off x="1868753" y="2781300"/>
            <a:ext cx="14538457" cy="2862322"/>
          </a:xfrm>
          <a:prstGeom prst="rect">
            <a:avLst/>
          </a:prstGeom>
        </p:spPr>
        <p:txBody>
          <a:bodyPr wrap="square">
            <a:spAutoFit/>
          </a:bodyPr>
          <a:lstStyle/>
          <a:p>
            <a:pPr algn="just">
              <a:lnSpc>
                <a:spcPct val="150000"/>
              </a:lnSpc>
            </a:pPr>
            <a:r>
              <a:rPr lang="vi-VN" sz="4000">
                <a:ea typeface="Calibri" panose="020F0502020204030204" pitchFamily="34" charset="0"/>
                <a:cs typeface="Arial" panose="020B0604020202020204" pitchFamily="34" charset="0"/>
              </a:rPr>
              <a:t>Ở các lớp dưới, ta đã làm quen với phép tính lũy thừa với số mũ tự nhiên </a:t>
            </a:r>
            <a:r>
              <a:rPr lang="vi-VN" sz="4000">
                <a:ea typeface="Calibri" panose="020F0502020204030204" pitchFamily="34" charset="0"/>
                <a:cs typeface="Arial" panose="020B0604020202020204" pitchFamily="34" charset="0"/>
              </a:rPr>
              <a:t>của </a:t>
            </a:r>
            <a:r>
              <a:rPr lang="vi-VN" sz="4000" smtClean="0">
                <a:ea typeface="Calibri" panose="020F0502020204030204" pitchFamily="34" charset="0"/>
                <a:cs typeface="Arial" panose="020B0604020202020204" pitchFamily="34" charset="0"/>
              </a:rPr>
              <a:t>m</a:t>
            </a:r>
            <a:r>
              <a:rPr lang="en-US" sz="4000" smtClean="0">
                <a:latin typeface="Arial" panose="020B0604020202020204" pitchFamily="34" charset="0"/>
                <a:ea typeface="Calibri" panose="020F0502020204030204" pitchFamily="34" charset="0"/>
                <a:cs typeface="Arial" panose="020B0604020202020204" pitchFamily="34" charset="0"/>
              </a:rPr>
              <a:t>ộ</a:t>
            </a:r>
            <a:r>
              <a:rPr lang="vi-VN" sz="4000" smtClean="0">
                <a:ea typeface="Calibri" panose="020F0502020204030204" pitchFamily="34" charset="0"/>
                <a:cs typeface="Arial" panose="020B0604020202020204" pitchFamily="34" charset="0"/>
              </a:rPr>
              <a:t>t </a:t>
            </a:r>
            <a:r>
              <a:rPr lang="vi-VN" sz="4000">
                <a:ea typeface="Calibri" panose="020F0502020204030204" pitchFamily="34" charset="0"/>
                <a:cs typeface="Arial" panose="020B0604020202020204" pitchFamily="34" charset="0"/>
              </a:rPr>
              <a:t>số thực và các tính chất của phép tính lũy thừa </a:t>
            </a:r>
            <a:r>
              <a:rPr lang="vi-VN" sz="4000">
                <a:ea typeface="Calibri" panose="020F0502020204030204" pitchFamily="34" charset="0"/>
                <a:cs typeface="Arial" panose="020B0604020202020204" pitchFamily="34" charset="0"/>
              </a:rPr>
              <a:t>đó</a:t>
            </a:r>
            <a:r>
              <a:rPr lang="vi-VN" sz="4000" smtClean="0">
                <a:ea typeface="Calibri" panose="020F0502020204030204" pitchFamily="34" charset="0"/>
                <a:cs typeface="Arial" panose="020B0604020202020204" pitchFamily="34" charset="0"/>
              </a:rPr>
              <a:t>.</a:t>
            </a:r>
            <a:endParaRPr lang="vi-VN" sz="400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16"/>
          <a:stretch>
            <a:fillRect/>
          </a:stretch>
        </p:blipFill>
        <p:spPr>
          <a:xfrm>
            <a:off x="2037197" y="6151341"/>
            <a:ext cx="2127880" cy="1979995"/>
          </a:xfrm>
          <a:prstGeom prst="rect">
            <a:avLst/>
          </a:prstGeom>
        </p:spPr>
      </p:pic>
      <p:pic>
        <p:nvPicPr>
          <p:cNvPr id="8" name="Picture 7"/>
          <p:cNvPicPr>
            <a:picLocks noChangeAspect="1"/>
          </p:cNvPicPr>
          <p:nvPr/>
        </p:nvPicPr>
        <p:blipFill>
          <a:blip r:embed="rId17"/>
          <a:stretch>
            <a:fillRect/>
          </a:stretch>
        </p:blipFill>
        <p:spPr>
          <a:xfrm>
            <a:off x="792904" y="25790"/>
            <a:ext cx="1483766" cy="1150259"/>
          </a:xfrm>
          <a:prstGeom prst="rect">
            <a:avLst/>
          </a:prstGeom>
        </p:spPr>
      </p:pic>
      <p:sp>
        <p:nvSpPr>
          <p:cNvPr id="3" name="Rectangle 2"/>
          <p:cNvSpPr/>
          <p:nvPr/>
        </p:nvSpPr>
        <p:spPr>
          <a:xfrm>
            <a:off x="4333519" y="5710178"/>
            <a:ext cx="12061659" cy="286232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Arial" panose="020B0604020202020204" pitchFamily="34" charset="0"/>
              </a:rPr>
              <a:t>Những khái </a:t>
            </a:r>
            <a:r>
              <a:rPr lang="vi-VN" sz="4000">
                <a:solidFill>
                  <a:prstClr val="black"/>
                </a:solidFill>
                <a:ea typeface="Calibri" panose="020F0502020204030204" pitchFamily="34" charset="0"/>
                <a:cs typeface="Arial" panose="020B0604020202020204" pitchFamily="34" charset="0"/>
              </a:rPr>
              <a:t>niệm </a:t>
            </a:r>
            <a:r>
              <a:rPr lang="vi-VN" sz="4000" smtClean="0">
                <a:solidFill>
                  <a:prstClr val="black"/>
                </a:solidFill>
                <a:ea typeface="Calibri" panose="020F0502020204030204" pitchFamily="34" charset="0"/>
                <a:cs typeface="Arial" panose="020B0604020202020204" pitchFamily="34" charset="0"/>
              </a:rPr>
              <a:t>l</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uỹ</a:t>
            </a:r>
            <a:r>
              <a:rPr lang="vi-VN" sz="4000" smtClean="0">
                <a:solidFill>
                  <a:prstClr val="black"/>
                </a:solidFill>
                <a:ea typeface="Calibri" panose="020F0502020204030204" pitchFamily="34" charset="0"/>
                <a:cs typeface="Arial" panose="020B0604020202020204" pitchFamily="34" charset="0"/>
              </a:rPr>
              <a:t> </a:t>
            </a:r>
            <a:r>
              <a:rPr lang="vi-VN" sz="4000">
                <a:solidFill>
                  <a:prstClr val="black"/>
                </a:solidFill>
                <a:ea typeface="Calibri" panose="020F0502020204030204" pitchFamily="34" charset="0"/>
                <a:cs typeface="Arial" panose="020B0604020202020204" pitchFamily="34" charset="0"/>
              </a:rPr>
              <a:t>thừa với số mũ nguyên, số mũ hữu tỉ và số mũ thực được xây dựng như thế nào? Những phép tính lũy thừa đó có tính chất gì?</a:t>
            </a:r>
            <a:endParaRPr lang="vi-VN" sz="4000">
              <a:solidFill>
                <a:prstClr val="black"/>
              </a:solidFill>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703374">
            <a:off x="-838269" y="8993952"/>
            <a:ext cx="2374370" cy="721566"/>
          </a:xfrm>
          <a:prstGeom prst="rect">
            <a:avLst/>
          </a:prstGeom>
        </p:spPr>
      </p:pic>
      <p:grpSp>
        <p:nvGrpSpPr>
          <p:cNvPr id="20" name="Group 19"/>
          <p:cNvGrpSpPr/>
          <p:nvPr/>
        </p:nvGrpSpPr>
        <p:grpSpPr>
          <a:xfrm>
            <a:off x="2390679" y="-114300"/>
            <a:ext cx="13506642" cy="1823576"/>
            <a:chOff x="1524000" y="1154062"/>
            <a:chExt cx="13506642" cy="1823576"/>
          </a:xfrm>
        </p:grpSpPr>
        <p:grpSp>
          <p:nvGrpSpPr>
            <p:cNvPr id="5" name="Group 5"/>
            <p:cNvGrpSpPr/>
            <p:nvPr/>
          </p:nvGrpSpPr>
          <p:grpSpPr>
            <a:xfrm rot="5400000">
              <a:off x="7578707" y="-4501154"/>
              <a:ext cx="1397227" cy="13506642"/>
              <a:chOff x="168342" y="-763254"/>
              <a:chExt cx="1635084" cy="8869925"/>
            </a:xfrm>
          </p:grpSpPr>
          <p:sp>
            <p:nvSpPr>
              <p:cNvPr id="6" name="Freeform 6"/>
              <p:cNvSpPr/>
              <p:nvPr/>
            </p:nvSpPr>
            <p:spPr>
              <a:xfrm>
                <a:off x="168342" y="-763254"/>
                <a:ext cx="1635084" cy="8869925"/>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2351602" y="1154062"/>
              <a:ext cx="12649200" cy="1823576"/>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PHÉP TÍNH LUỸ THỪA VỚI SỐ MŨ HỮU</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TỈ</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15" cstate="print">
            <a:duotone>
              <a:schemeClr val="accent2">
                <a:shade val="45000"/>
                <a:satMod val="135000"/>
              </a:schemeClr>
              <a:prstClr val="white"/>
            </a:duotone>
            <a:extLst>
              <a:ext uri="{BEBA8EAE-BF5A-486C-A8C5-ECC9F3942E4B}">
                <a14:imgProps xmlns:a14="http://schemas.microsoft.com/office/drawing/2010/main">
                  <a14:imgLayer r:embed="rId16">
                    <a14:imgEffect>
                      <a14:artisticPaintBrush/>
                    </a14:imgEffect>
                    <a14:imgEffect>
                      <a14:sharpenSoften amount="250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51911" y="2292184"/>
            <a:ext cx="979790" cy="914400"/>
          </a:xfrm>
          <a:prstGeom prst="rect">
            <a:avLst/>
          </a:prstGeom>
        </p:spPr>
      </p:pic>
      <p:sp>
        <p:nvSpPr>
          <p:cNvPr id="14" name="TextBox 13"/>
          <p:cNvSpPr txBox="1"/>
          <p:nvPr/>
        </p:nvSpPr>
        <p:spPr>
          <a:xfrm>
            <a:off x="2152832" y="242048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721008" y="2247900"/>
            <a:ext cx="7221120" cy="969496"/>
          </a:xfrm>
          <a:prstGeom prst="rect">
            <a:avLst/>
          </a:prstGeom>
          <a:noFill/>
        </p:spPr>
        <p:txBody>
          <a:bodyPr wrap="square" rtlCol="0">
            <a:sp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Thực hiện các hoạt động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17"/>
          <a:stretch>
            <a:fillRect/>
          </a:stretch>
        </p:blipFill>
        <p:spPr>
          <a:xfrm>
            <a:off x="15867481" y="8376427"/>
            <a:ext cx="1764550" cy="1872473"/>
          </a:xfrm>
          <a:prstGeom prst="rect">
            <a:avLst/>
          </a:prstGeom>
        </p:spPr>
      </p:pic>
      <p:sp>
        <p:nvSpPr>
          <p:cNvPr id="3" name="Rectangle 2"/>
          <p:cNvSpPr/>
          <p:nvPr/>
        </p:nvSpPr>
        <p:spPr>
          <a:xfrm>
            <a:off x="1833277" y="4831627"/>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mn-cs"/>
              </a:rPr>
              <a:t>Giải</a:t>
            </a:r>
            <a:r>
              <a:rPr kumimoji="0" lang="en-US" sz="3800" b="1" i="1" u="sng" strike="noStrike" kern="1200" cap="none" spc="0" normalizeH="0" baseline="0" noProof="0" smtClean="0">
                <a:ln>
                  <a:noFill/>
                </a:ln>
                <a:solidFill>
                  <a:srgbClr val="1F497D"/>
                </a:solidFill>
                <a:effectLst/>
                <a:uLnTx/>
                <a:uFillTx/>
                <a:latin typeface="Calibri"/>
                <a:ea typeface="+mn-ea"/>
                <a:cs typeface="+mn-cs"/>
              </a:rPr>
              <a:t>:</a:t>
            </a:r>
            <a:endParaRPr kumimoji="0" lang="en-US" sz="3800" b="1" i="1" u="sng" strike="noStrike" kern="1200" cap="none" spc="0" normalizeH="0" baseline="0" noProof="0" dirty="0">
              <a:ln>
                <a:noFill/>
              </a:ln>
              <a:solidFill>
                <a:srgbClr val="1F497D"/>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3841853" y="3132617"/>
                <a:ext cx="13002824" cy="1296445"/>
              </a:xfrm>
              <a:prstGeom prst="rect">
                <a:avLst/>
              </a:prstGeom>
            </p:spPr>
            <p:txBody>
              <a:bodyPr wrap="square">
                <a:spAutoFit/>
              </a:bodyPr>
              <a:lstStyle/>
              <a:p>
                <a:pPr lvl="0" algn="just">
                  <a:lnSpc>
                    <a:spcPct val="150000"/>
                  </a:lnSpc>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So sánh:</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2</m:t>
                        </m:r>
                      </m:e>
                      <m:sup>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6</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3</m:t>
                            </m:r>
                          </m:den>
                        </m:f>
                      </m:sup>
                    </m:sSup>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p>
                      <m:sSup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2</m:t>
                        </m:r>
                      </m:e>
                      <m:sup>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2</m:t>
                        </m:r>
                      </m:sup>
                    </m:sSup>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b) So sánh: </a:t>
                </a:r>
                <a14:m>
                  <m:oMath xmlns:m="http://schemas.openxmlformats.org/officeDocument/2006/math">
                    <m:sSup>
                      <m:sSupPr>
                        <m:ctrlP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ctrlPr>
                      </m:sSupPr>
                      <m:e>
                        <m: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t>2</m:t>
                        </m:r>
                      </m:e>
                      <m:sup>
                        <m:f>
                          <m:fPr>
                            <m:ctrlP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ctrlPr>
                          </m:fPr>
                          <m:num>
                            <m: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t>6</m:t>
                            </m:r>
                          </m:num>
                          <m:den>
                            <m: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t>3</m:t>
                            </m:r>
                          </m:den>
                        </m:f>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ad>
                      <m:radPr>
                        <m:ctrlPr>
                          <a:rPr lang="en-US" sz="3800" i="1" smtClean="0">
                            <a:solidFill>
                              <a:prstClr val="black"/>
                            </a:solidFill>
                            <a:latin typeface="Cambria Math" panose="02040503050406030204" pitchFamily="18" charset="0"/>
                            <a:cs typeface="Arial" panose="020B0604020202020204" pitchFamily="34" charset="0"/>
                          </a:rPr>
                        </m:ctrlPr>
                      </m:radPr>
                      <m:deg>
                        <m:r>
                          <m:rPr>
                            <m:brk m:alnAt="7"/>
                          </m:rPr>
                          <a:rPr lang="en-US" sz="3800" b="0" i="1" smtClean="0">
                            <a:solidFill>
                              <a:prstClr val="black"/>
                            </a:solidFill>
                            <a:latin typeface="Cambria Math" panose="02040503050406030204" pitchFamily="18" charset="0"/>
                            <a:cs typeface="Arial" panose="020B0604020202020204" pitchFamily="34" charset="0"/>
                          </a:rPr>
                          <m:t>3</m:t>
                        </m:r>
                      </m:deg>
                      <m:e>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2</m:t>
                            </m:r>
                          </m:e>
                          <m:sup>
                            <m:r>
                              <a:rPr lang="en-US" sz="3800" b="0" i="1" smtClean="0">
                                <a:solidFill>
                                  <a:prstClr val="black"/>
                                </a:solidFill>
                                <a:latin typeface="Cambria Math" panose="02040503050406030204" pitchFamily="18" charset="0"/>
                                <a:cs typeface="Arial" panose="020B0604020202020204" pitchFamily="34" charset="0"/>
                              </a:rPr>
                              <m:t>6</m:t>
                            </m:r>
                          </m:sup>
                        </m:sSup>
                      </m:e>
                    </m:rad>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841853" y="3132617"/>
                <a:ext cx="13002824" cy="1296445"/>
              </a:xfrm>
              <a:prstGeom prst="rect">
                <a:avLst/>
              </a:prstGeom>
              <a:blipFill>
                <a:blip r:embed="rId18"/>
                <a:stretch>
                  <a:fillRect l="-1547" b="-3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841853" y="5312405"/>
                <a:ext cx="9144000" cy="4622227"/>
              </a:xfrm>
              <a:prstGeom prst="rect">
                <a:avLst/>
              </a:prstGeom>
            </p:spPr>
            <p:txBody>
              <a:bodyPr>
                <a:spAutoFit/>
              </a:bodyPr>
              <a:lstStyle/>
              <a:p>
                <a:pPr algn="just">
                  <a:lnSpc>
                    <a:spcPct val="150000"/>
                  </a:lnSpc>
                  <a:spcBef>
                    <a:spcPts val="300"/>
                  </a:spcBef>
                  <a:spcAft>
                    <a:spcPts val="300"/>
                  </a:spcAft>
                </a:pPr>
                <a:r>
                  <a:rPr lang="vi-VN" sz="3800">
                    <a:latin typeface="Arial" panose="020B0604020202020204" pitchFamily="34" charset="0"/>
                    <a:ea typeface="Dotum" panose="020B0600000101010101" pitchFamily="34" charset="-127"/>
                    <a:cs typeface="Arial" panose="020B0604020202020204" pitchFamily="34" charset="0"/>
                  </a:rPr>
                  <a:t>a) </a:t>
                </a:r>
                <a:r>
                  <a:rPr lang="en-US" sz="38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en-US"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800">
                    <a:effectLst/>
                    <a:latin typeface="Arial" panose="020B0604020202020204" pitchFamily="34" charset="0"/>
                    <a:ea typeface="Dotum" panose="020B0600000101010101" pitchFamily="34" charset="-127"/>
                    <a:cs typeface="Arial" panose="020B0604020202020204" pitchFamily="34" charset="0"/>
                  </a:rPr>
                  <a:t>b) Ta có: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en-US"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3800">
                    <a:effectLst/>
                    <a:latin typeface="Arial" panose="020B0604020202020204" pitchFamily="34" charset="0"/>
                    <a:ea typeface="Dotum" panose="020B0600000101010101" pitchFamily="34" charset="-127"/>
                    <a:cs typeface="Arial" panose="020B0604020202020204" pitchFamily="34" charset="0"/>
                  </a:rPr>
                  <a:t> </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sup>
                        </m:sSup>
                      </m:e>
                    </m:rad>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e>
                            </m:d>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sup>
                        </m:sSup>
                      </m:e>
                    </m:rad>
                    <m:r>
                      <a:rPr lang="en-US"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8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sup>
                        </m:sSup>
                      </m:e>
                    </m:ra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841853" y="5312405"/>
                <a:ext cx="9144000" cy="4622227"/>
              </a:xfrm>
              <a:prstGeom prst="rect">
                <a:avLst/>
              </a:prstGeom>
              <a:blipFill>
                <a:blip r:embed="rId19"/>
                <a:stretch>
                  <a:fillRect l="-2200" b="-4348"/>
                </a:stretch>
              </a:blipFill>
            </p:spPr>
            <p:txBody>
              <a:bodyPr/>
              <a:lstStyle/>
              <a:p>
                <a:r>
                  <a:rPr lang="en-US">
                    <a:noFill/>
                  </a:rPr>
                  <a:t> </a:t>
                </a:r>
              </a:p>
            </p:txBody>
          </p:sp>
        </mc:Fallback>
      </mc:AlternateContent>
    </p:spTree>
    <p:extLst>
      <p:ext uri="{BB962C8B-B14F-4D97-AF65-F5344CB8AC3E}">
        <p14:creationId xmlns:p14="http://schemas.microsoft.com/office/powerpoint/2010/main" val="38815708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44" dur="500"/>
                                        <p:tgtEl>
                                          <p:spTgt spid="10">
                                            <p:txEl>
                                              <p:pRg st="1" end="1"/>
                                            </p:txEl>
                                          </p:spTgt>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8" dur="500"/>
                                        <p:tgtEl>
                                          <p:spTgt spid="10">
                                            <p:txEl>
                                              <p:pRg st="2" end="2"/>
                                            </p:txEl>
                                          </p:spTgt>
                                        </p:tgtEl>
                                      </p:cBhvr>
                                    </p:animEffect>
                                  </p:childTnLst>
                                </p:cTn>
                              </p:par>
                            </p:childTnLst>
                          </p:cTn>
                        </p:par>
                        <p:par>
                          <p:cTn id="49" fill="hold">
                            <p:stCondLst>
                              <p:cond delay="1000"/>
                            </p:stCondLst>
                            <p:childTnLst>
                              <p:par>
                                <p:cTn id="50" presetID="14" presetClass="entr" presetSubtype="10" fill="hold" nodeType="after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5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8288000" cy="10287000"/>
          </a:xfrm>
          <a:prstGeom prst="rect">
            <a:avLst/>
          </a:prstGeom>
        </p:spPr>
      </p:pic>
      <p:grpSp>
        <p:nvGrpSpPr>
          <p:cNvPr id="6" name="Group 5"/>
          <p:cNvGrpSpPr/>
          <p:nvPr/>
        </p:nvGrpSpPr>
        <p:grpSpPr>
          <a:xfrm>
            <a:off x="2228238" y="2486049"/>
            <a:ext cx="13831522" cy="4453609"/>
            <a:chOff x="2475278" y="2927695"/>
            <a:chExt cx="13831522" cy="4453609"/>
          </a:xfrm>
        </p:grpSpPr>
        <p:grpSp>
          <p:nvGrpSpPr>
            <p:cNvPr id="8" name="Group 7"/>
            <p:cNvGrpSpPr/>
            <p:nvPr/>
          </p:nvGrpSpPr>
          <p:grpSpPr>
            <a:xfrm>
              <a:off x="2475278" y="2927695"/>
              <a:ext cx="13831522" cy="4453609"/>
              <a:chOff x="9218188" y="130156"/>
              <a:chExt cx="8046439" cy="4870732"/>
            </a:xfrm>
          </p:grpSpPr>
          <p:sp>
            <p:nvSpPr>
              <p:cNvPr id="3" name="AutoShape 3"/>
              <p:cNvSpPr/>
              <p:nvPr/>
            </p:nvSpPr>
            <p:spPr>
              <a:xfrm rot="548643">
                <a:off x="9218188" y="130156"/>
                <a:ext cx="2820629" cy="4078030"/>
              </a:xfrm>
              <a:prstGeom prst="rect">
                <a:avLst/>
              </a:prstGeom>
              <a:solidFill>
                <a:srgbClr val="F8C578"/>
              </a:solidFill>
            </p:spPr>
          </p:sp>
          <p:sp>
            <p:nvSpPr>
              <p:cNvPr id="7" name="AutoShape 7"/>
              <p:cNvSpPr/>
              <p:nvPr/>
            </p:nvSpPr>
            <p:spPr>
              <a:xfrm>
                <a:off x="9462709" y="470071"/>
                <a:ext cx="7801918" cy="4530817"/>
              </a:xfrm>
              <a:prstGeom prst="rect">
                <a:avLst/>
              </a:prstGeom>
              <a:solidFill>
                <a:srgbClr val="FFFBEC"/>
              </a:solidFill>
            </p:spPr>
          </p:sp>
        </p:grpSp>
        <mc:AlternateContent xmlns:mc="http://schemas.openxmlformats.org/markup-compatibility/2006">
          <mc:Choice xmlns:a14="http://schemas.microsoft.com/office/drawing/2010/main" Requires="a14">
            <p:sp>
              <p:nvSpPr>
                <p:cNvPr id="26" name="Rectangle 25"/>
                <p:cNvSpPr/>
                <p:nvPr/>
              </p:nvSpPr>
              <p:spPr>
                <a:xfrm>
                  <a:off x="3204046" y="3360350"/>
                  <a:ext cx="12816394" cy="3687035"/>
                </a:xfrm>
                <a:prstGeom prst="rect">
                  <a:avLst/>
                </a:prstGeom>
              </p:spPr>
              <p:txBody>
                <a:bodyPr wrap="square">
                  <a:spAutoFit/>
                </a:bodyPr>
                <a:lstStyle/>
                <a:p>
                  <a:pPr lvl="0" algn="just">
                    <a:lnSpc>
                      <a:spcPct val="150000"/>
                    </a:lnSpc>
                    <a:spcBef>
                      <a:spcPts val="600"/>
                    </a:spcBef>
                    <a:spcAft>
                      <a:spcPts val="600"/>
                    </a:spcAft>
                  </a:pPr>
                  <a:r>
                    <a:rPr lang="vi-VN" sz="4500" smtClean="0">
                      <a:latin typeface="Arial" panose="020B0604020202020204" pitchFamily="34" charset="0"/>
                      <a:ea typeface="Dotum" panose="020B0600000101010101" pitchFamily="34" charset="-127"/>
                      <a:cs typeface="Arial" panose="020B0604020202020204" pitchFamily="34" charset="0"/>
                    </a:rPr>
                    <a:t>Cho số thực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dương và số hữu tỉ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𝑟</m:t>
                      </m:r>
                      <m:r>
                        <a:rPr lang="vi-VN" sz="4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num>
                        <m:den>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den>
                      </m:f>
                    </m:oMath>
                  </a14:m>
                  <a:r>
                    <a:rPr lang="vi-VN" sz="4500">
                      <a:effectLst/>
                      <a:latin typeface="Arial" panose="020B0604020202020204" pitchFamily="34" charset="0"/>
                      <a:ea typeface="Dotum" panose="020B0600000101010101" pitchFamily="34" charset="-127"/>
                      <a:cs typeface="Arial" panose="020B0604020202020204" pitchFamily="34" charset="0"/>
                    </a:rPr>
                    <a:t>, trong đó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r>
                        <a:rPr lang="vi-VN" sz="4500" i="1">
                          <a:effectLst/>
                          <a:latin typeface="Cambria Math" panose="02040503050406030204" pitchFamily="18" charset="0"/>
                          <a:ea typeface="Dotum" panose="020B0600000101010101" pitchFamily="34" charset="-127"/>
                          <a:cs typeface="Cambria Math" panose="020405030504060302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ℤ</m:t>
                      </m:r>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cs typeface="Cambria Math" panose="020405030504060302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ℕ</m:t>
                      </m:r>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vi-VN" sz="4500">
                      <a:effectLst/>
                      <a:latin typeface="Arial" panose="020B0604020202020204" pitchFamily="34" charset="0"/>
                      <a:ea typeface="Dotum" panose="020B0600000101010101" pitchFamily="34" charset="-127"/>
                      <a:cs typeface="Arial" panose="020B0604020202020204" pitchFamily="34" charset="0"/>
                    </a:rPr>
                    <a:t>. Lũy thừa của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với số mũ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𝑟</m:t>
                      </m:r>
                    </m:oMath>
                  </a14:m>
                  <a:r>
                    <a:rPr lang="vi-VN" sz="4500">
                      <a:effectLst/>
                      <a:latin typeface="Arial" panose="020B0604020202020204" pitchFamily="34" charset="0"/>
                      <a:ea typeface="Dotum" panose="020B0600000101010101" pitchFamily="34" charset="-127"/>
                      <a:cs typeface="Arial" panose="020B0604020202020204" pitchFamily="34" charset="0"/>
                    </a:rPr>
                    <a:t> được xác định bởi: </a:t>
                  </a:r>
                  <a14:m>
                    <m:oMath xmlns:m="http://schemas.openxmlformats.org/officeDocument/2006/math">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500" i="1">
                              <a:effectLst/>
                              <a:latin typeface="Cambria Math" panose="02040503050406030204" pitchFamily="18" charset="0"/>
                              <a:ea typeface="Dotum" panose="020B0600000101010101" pitchFamily="34" charset="-127"/>
                              <a:cs typeface="Times New Roman" panose="02020603050405020304" pitchFamily="18" charset="0"/>
                            </a:rPr>
                            <m:t>𝑟</m:t>
                          </m:r>
                        </m:sup>
                      </m:sSup>
                      <m:r>
                        <a:rPr lang="vi-VN"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e>
                        <m:sup>
                          <m:f>
                            <m:f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num>
                            <m:den>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den>
                          </m:f>
                        </m:sup>
                      </m:sSup>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deg>
                        <m:e>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sup>
                          </m:sSup>
                        </m:e>
                      </m:rad>
                      <m:r>
                        <a:rPr lang="en-US" sz="45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204046" y="3360350"/>
                  <a:ext cx="12816394" cy="3687035"/>
                </a:xfrm>
                <a:prstGeom prst="rect">
                  <a:avLst/>
                </a:prstGeom>
                <a:blipFill>
                  <a:blip r:embed="rId5"/>
                  <a:stretch>
                    <a:fillRect l="-1997" r="-1950" b="-7273"/>
                  </a:stretch>
                </a:blipFill>
              </p:spPr>
              <p:txBody>
                <a:bodyPr/>
                <a:lstStyle/>
                <a:p>
                  <a:r>
                    <a:rPr lang="en-US">
                      <a:noFill/>
                    </a:rPr>
                    <a:t> </a:t>
                  </a:r>
                </a:p>
              </p:txBody>
            </p:sp>
          </mc:Fallback>
        </mc:AlternateContent>
      </p:grpSp>
      <p:sp>
        <p:nvSpPr>
          <p:cNvPr id="24" name="Rectangle 23"/>
          <p:cNvSpPr/>
          <p:nvPr/>
        </p:nvSpPr>
        <p:spPr>
          <a:xfrm>
            <a:off x="6783584" y="926693"/>
            <a:ext cx="5141151" cy="10926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ĐỊNH NGHĨA</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6"/>
          <a:stretch>
            <a:fillRect/>
          </a:stretch>
        </p:blipFill>
        <p:spPr>
          <a:xfrm>
            <a:off x="7128978" y="7441448"/>
            <a:ext cx="4030043" cy="2448496"/>
          </a:xfrm>
          <a:prstGeom prst="rect">
            <a:avLst/>
          </a:prstGeom>
        </p:spPr>
      </p:pic>
    </p:spTree>
    <p:extLst>
      <p:ext uri="{BB962C8B-B14F-4D97-AF65-F5344CB8AC3E}">
        <p14:creationId xmlns:p14="http://schemas.microsoft.com/office/powerpoint/2010/main" val="20341235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33096" y="1219538"/>
            <a:ext cx="17441820" cy="6780496"/>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364379" y="855651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445585" y="8664241"/>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81427" y="7575235"/>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68600" y="486523"/>
            <a:ext cx="1600200" cy="160897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37835" y="1875593"/>
                <a:ext cx="16632342" cy="520828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nl-NL" sz="5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Nhận xét:</a:t>
                </a:r>
                <a:r>
                  <a:rPr lang="vi-VN" sz="5000">
                    <a:latin typeface="Arial" panose="020B0604020202020204" pitchFamily="34" charset="0"/>
                    <a:ea typeface="Dotum" panose="020B0600000101010101" pitchFamily="34" charset="-127"/>
                    <a:cs typeface="Arial" panose="020B0604020202020204" pitchFamily="34" charset="0"/>
                  </a:rPr>
                  <a:t> </a:t>
                </a:r>
                <a:endParaRPr lang="en-US" sz="5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vi-VN" sz="4300" b="1">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300" i="1">
                            <a:effectLst/>
                            <a:latin typeface="Cambria Math" panose="02040503050406030204" pitchFamily="18" charset="0"/>
                            <a:ea typeface="Dotum" panose="020B0600000101010101" pitchFamily="34" charset="-127"/>
                            <a:cs typeface="Times New Roman" panose="02020603050405020304" pitchFamily="18" charset="0"/>
                          </a:rPr>
                          <m:t>𝑎</m:t>
                        </m:r>
                      </m:e>
                      <m:sup>
                        <m:f>
                          <m:f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3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den>
                        </m:f>
                      </m:sup>
                    </m:sSup>
                    <m:r>
                      <a:rPr lang="vi-VN" sz="43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300" i="1">
                            <a:effectLst/>
                            <a:latin typeface="Cambria Math" panose="02040503050406030204" pitchFamily="18" charset="0"/>
                            <a:ea typeface="Dotum" panose="020B0600000101010101" pitchFamily="34" charset="-127"/>
                            <a:cs typeface="Times New Roman" panose="02020603050405020304" pitchFamily="18" charset="0"/>
                          </a:rPr>
                          <m:t>𝑎</m:t>
                        </m:r>
                      </m:e>
                    </m:rad>
                    <m:r>
                      <a:rPr lang="vi-VN" sz="43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3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300" i="1">
                            <a:effectLst/>
                            <a:latin typeface="Cambria Math" panose="02040503050406030204" pitchFamily="18" charset="0"/>
                            <a:ea typeface="Dotum" panose="020B0600000101010101" pitchFamily="34" charset="-127"/>
                            <a:cs typeface="Times New Roman" panose="02020603050405020304" pitchFamily="18" charset="0"/>
                          </a:rPr>
                          <m:t>&gt;0,</m:t>
                        </m:r>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300" i="1">
                            <a:effectLst/>
                            <a:latin typeface="Cambria Math" panose="02040503050406030204" pitchFamily="18" charset="0"/>
                            <a:ea typeface="Dotum" panose="020B0600000101010101" pitchFamily="34" charset="-127"/>
                            <a:cs typeface="Cambria Math" panose="02040503050406030204" pitchFamily="18" charset="0"/>
                          </a:rPr>
                          <m:t>∈</m:t>
                        </m:r>
                        <m:r>
                          <a:rPr lang="vi-VN" sz="4300" i="1">
                            <a:effectLst/>
                            <a:latin typeface="Cambria Math" panose="02040503050406030204" pitchFamily="18" charset="0"/>
                            <a:ea typeface="Dotum" panose="020B0600000101010101" pitchFamily="34" charset="-127"/>
                            <a:cs typeface="Times New Roman" panose="02020603050405020304" pitchFamily="18" charset="0"/>
                          </a:rPr>
                          <m:t>ℕ</m:t>
                        </m:r>
                        <m:r>
                          <a:rPr lang="vi-VN" sz="4300" i="1">
                            <a:effectLst/>
                            <a:latin typeface="Cambria Math" panose="02040503050406030204" pitchFamily="18" charset="0"/>
                            <a:ea typeface="Dotum" panose="020B0600000101010101" pitchFamily="34" charset="-127"/>
                            <a:cs typeface="Times New Roman" panose="02020603050405020304" pitchFamily="18" charset="0"/>
                          </a:rPr>
                          <m:t>,</m:t>
                        </m:r>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300" i="1">
                            <a:effectLst/>
                            <a:latin typeface="Cambria Math" panose="02040503050406030204" pitchFamily="18" charset="0"/>
                            <a:ea typeface="Dotum" panose="020B0600000101010101" pitchFamily="34" charset="-127"/>
                            <a:cs typeface="Times New Roman" panose="02020603050405020304" pitchFamily="18" charset="0"/>
                          </a:rPr>
                          <m:t>≥2</m:t>
                        </m:r>
                      </m:e>
                    </m:d>
                  </m:oMath>
                </a14:m>
                <a:r>
                  <a:rPr lang="vi-VN"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vi-VN" sz="4300" b="1">
                    <a:effectLst/>
                    <a:latin typeface="Arial" panose="020B0604020202020204" pitchFamily="34" charset="0"/>
                    <a:ea typeface="Dotum" panose="020B0600000101010101" pitchFamily="34" charset="-127"/>
                    <a:cs typeface="Arial" panose="020B0604020202020204" pitchFamily="34" charset="0"/>
                  </a:rPr>
                  <a:t>. </a:t>
                </a:r>
                <a:r>
                  <a:rPr lang="vi-VN" sz="4300">
                    <a:effectLst/>
                    <a:latin typeface="Arial" panose="020B0604020202020204" pitchFamily="34" charset="0"/>
                    <a:ea typeface="Dotum" panose="020B0600000101010101" pitchFamily="34" charset="-127"/>
                    <a:cs typeface="Arial" panose="020B0604020202020204" pitchFamily="34" charset="0"/>
                  </a:rPr>
                  <a:t>Lũy thừa với số mũ hữu tỉ của số thực dương có đầy đủ tính chất của lũy thừa với số mũ nguyên.</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37835" y="1875593"/>
                <a:ext cx="16632342" cy="5208285"/>
              </a:xfrm>
              <a:prstGeom prst="rect">
                <a:avLst/>
              </a:prstGeom>
              <a:blipFill>
                <a:blip r:embed="rId14"/>
                <a:stretch>
                  <a:fillRect l="-1759" r="-1429" b="-2342"/>
                </a:stretch>
              </a:blipFill>
            </p:spPr>
            <p:txBody>
              <a:bodyPr/>
              <a:lstStyle/>
              <a:p>
                <a:r>
                  <a:rPr lang="en-US">
                    <a:noFill/>
                  </a:rPr>
                  <a:t> </a:t>
                </a:r>
              </a:p>
            </p:txBody>
          </p:sp>
        </mc:Fallback>
      </mc:AlternateContent>
    </p:spTree>
    <p:extLst>
      <p:ext uri="{BB962C8B-B14F-4D97-AF65-F5344CB8AC3E}">
        <p14:creationId xmlns:p14="http://schemas.microsoft.com/office/powerpoint/2010/main" val="31515242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07776" y="901498"/>
            <a:ext cx="17272448" cy="87051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31538" y="266700"/>
            <a:ext cx="1565861" cy="145927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601003">
            <a:off x="-350010" y="8469264"/>
            <a:ext cx="2321519" cy="1743250"/>
          </a:xfrm>
          <a:prstGeom prst="rect">
            <a:avLst/>
          </a:prstGeom>
        </p:spPr>
      </p:pic>
      <p:grpSp>
        <p:nvGrpSpPr>
          <p:cNvPr id="8" name="Group 7"/>
          <p:cNvGrpSpPr/>
          <p:nvPr/>
        </p:nvGrpSpPr>
        <p:grpSpPr>
          <a:xfrm>
            <a:off x="2502889" y="996338"/>
            <a:ext cx="11636693" cy="1815112"/>
            <a:chOff x="1139621" y="1223484"/>
            <a:chExt cx="11636693" cy="1815112"/>
          </a:xfrm>
        </p:grpSpPr>
        <p:grpSp>
          <p:nvGrpSpPr>
            <p:cNvPr id="14" name="Group 13"/>
            <p:cNvGrpSpPr/>
            <p:nvPr/>
          </p:nvGrpSpPr>
          <p:grpSpPr>
            <a:xfrm>
              <a:off x="1139621" y="1725976"/>
              <a:ext cx="2564465" cy="1084729"/>
              <a:chOff x="156241" y="172571"/>
              <a:chExt cx="5054107" cy="1084729"/>
            </a:xfrm>
          </p:grpSpPr>
          <p:sp>
            <p:nvSpPr>
              <p:cNvPr id="15" name="Rectangle 14"/>
              <p:cNvSpPr/>
              <p:nvPr/>
            </p:nvSpPr>
            <p:spPr>
              <a:xfrm>
                <a:off x="156241" y="190500"/>
                <a:ext cx="505410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27408" y="172571"/>
                <a:ext cx="4180337"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4</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p:cNvGrpSpPr/>
            <p:nvPr/>
          </p:nvGrpSpPr>
          <p:grpSpPr>
            <a:xfrm>
              <a:off x="3980450" y="1223484"/>
              <a:ext cx="8795864" cy="1815112"/>
              <a:chOff x="3830025" y="818420"/>
              <a:chExt cx="8795864" cy="1815112"/>
            </a:xfrm>
          </p:grpSpPr>
          <p:sp>
            <p:nvSpPr>
              <p:cNvPr id="9" name="TextBox 8"/>
              <p:cNvSpPr txBox="1"/>
              <p:nvPr/>
            </p:nvSpPr>
            <p:spPr>
              <a:xfrm>
                <a:off x="3830025" y="1554932"/>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5339022" y="818420"/>
                    <a:ext cx="7286867" cy="18151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smtClean="0">
                                      <a:latin typeface="Cambria Math" panose="02040503050406030204" pitchFamily="18" charset="0"/>
                                    </a:rPr>
                                  </m:ctrlPr>
                                </m:dPr>
                                <m:e>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64</m:t>
                                      </m:r>
                                    </m:den>
                                  </m:f>
                                </m:e>
                              </m:d>
                            </m:e>
                            <m:sup>
                              <m:f>
                                <m:fPr>
                                  <m:ctrlPr>
                                    <a:rPr lang="en-US" sz="4000" i="1">
                                      <a:latin typeface="Cambria Math" panose="02040503050406030204" pitchFamily="18" charset="0"/>
                                    </a:rPr>
                                  </m:ctrlPr>
                                </m:fPr>
                                <m:num>
                                  <m:r>
                                    <a:rPr lang="en-US" sz="4000" b="0" i="0" smtClean="0">
                                      <a:latin typeface="Cambria Math" panose="02040503050406030204" pitchFamily="18" charset="0"/>
                                    </a:rPr>
                                    <m:t>1</m:t>
                                  </m:r>
                                </m:num>
                                <m:den>
                                  <m:r>
                                    <a:rPr lang="en-US" sz="4000" b="0" i="0" smtClean="0">
                                      <a:latin typeface="Cambria Math" panose="02040503050406030204" pitchFamily="18" charset="0"/>
                                    </a:rPr>
                                    <m:t>3</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b="0" i="0" smtClean="0">
                                  <a:latin typeface="Cambria Math" panose="02040503050406030204" pitchFamily="18" charset="0"/>
                                </a:rPr>
                                <m:t>243</m:t>
                              </m:r>
                            </m:e>
                            <m:sup>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b="0" i="1" smtClean="0">
                                      <a:latin typeface="Cambria Math" panose="02040503050406030204" pitchFamily="18" charset="0"/>
                                    </a:rPr>
                                    <m:t>5</m:t>
                                  </m:r>
                                </m:den>
                              </m:f>
                            </m:sup>
                          </m:sSup>
                        </m:oMath>
                      </m:oMathPara>
                    </a14:m>
                    <a:endParaRPr lang="en-US" sz="4000"/>
                  </a:p>
                </p:txBody>
              </p:sp>
            </mc:Choice>
            <mc:Fallback>
              <p:sp>
                <p:nvSpPr>
                  <p:cNvPr id="7" name="Rectangle 6"/>
                  <p:cNvSpPr>
                    <a:spLocks noRot="1" noChangeAspect="1" noMove="1" noResize="1" noEditPoints="1" noAdjustHandles="1" noChangeArrowheads="1" noChangeShapeType="1" noTextEdit="1"/>
                  </p:cNvSpPr>
                  <p:nvPr/>
                </p:nvSpPr>
                <p:spPr>
                  <a:xfrm>
                    <a:off x="5339022" y="818420"/>
                    <a:ext cx="7286867" cy="1815112"/>
                  </a:xfrm>
                  <a:prstGeom prst="rect">
                    <a:avLst/>
                  </a:prstGeom>
                  <a:blipFill>
                    <a:blip r:embed="rId16"/>
                    <a:stretch>
                      <a:fillRect/>
                    </a:stretch>
                  </a:blipFill>
                </p:spPr>
                <p:txBody>
                  <a:bodyPr/>
                  <a:lstStyle/>
                  <a:p>
                    <a:r>
                      <a:rPr lang="en-US">
                        <a:noFill/>
                      </a:rPr>
                      <a:t> </a:t>
                    </a:r>
                  </a:p>
                </p:txBody>
              </p:sp>
            </mc:Fallback>
          </mc:AlternateContent>
        </p:grpSp>
      </p:grpSp>
      <p:sp>
        <p:nvSpPr>
          <p:cNvPr id="19" name="Oval Callout 18"/>
          <p:cNvSpPr/>
          <p:nvPr/>
        </p:nvSpPr>
        <p:spPr>
          <a:xfrm>
            <a:off x="8741088" y="3367051"/>
            <a:ext cx="1755060" cy="9369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1" name="Rectangle 10"/>
              <p:cNvSpPr/>
              <p:nvPr/>
            </p:nvSpPr>
            <p:spPr>
              <a:xfrm>
                <a:off x="2384612" y="5329562"/>
                <a:ext cx="8209812" cy="19359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64</m:t>
                                  </m:r>
                                </m:den>
                              </m:f>
                            </m:e>
                          </m:d>
                        </m:e>
                        <m:sup>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a:latin typeface="Cambria Math" panose="02040503050406030204" pitchFamily="18" charset="0"/>
                                </a:rPr>
                                <m:t>3</m:t>
                              </m:r>
                            </m:den>
                          </m:f>
                        </m:sup>
                      </m:sSup>
                      <m:r>
                        <a:rPr lang="en-US" sz="4000" b="0" i="1" smtClean="0">
                          <a:latin typeface="Cambria Math" panose="02040503050406030204" pitchFamily="18" charset="0"/>
                        </a:rPr>
                        <m:t>=</m:t>
                      </m:r>
                      <m:rad>
                        <m:radPr>
                          <m:ctrlPr>
                            <a:rPr lang="en-US" sz="4000" b="0" i="1" smtClean="0">
                              <a:latin typeface="Cambria Math" panose="02040503050406030204" pitchFamily="18" charset="0"/>
                            </a:rPr>
                          </m:ctrlPr>
                        </m:radPr>
                        <m:deg>
                          <m:r>
                            <m:rPr>
                              <m:brk m:alnAt="7"/>
                            </m:rPr>
                            <a:rPr lang="en-US" sz="4000" b="0" i="1" smtClean="0">
                              <a:latin typeface="Cambria Math" panose="02040503050406030204" pitchFamily="18" charset="0"/>
                            </a:rPr>
                            <m:t>3</m:t>
                          </m:r>
                        </m:deg>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64</m:t>
                              </m:r>
                            </m:den>
                          </m:f>
                        </m:e>
                      </m:rad>
                      <m:r>
                        <a:rPr lang="en-US" sz="4000" b="0" i="1" smtClean="0">
                          <a:latin typeface="Cambria Math" panose="02040503050406030204" pitchFamily="18" charset="0"/>
                        </a:rPr>
                        <m:t>=</m:t>
                      </m:r>
                      <m:rad>
                        <m:radPr>
                          <m:ctrlPr>
                            <a:rPr lang="en-US" sz="4000" b="0" i="1" smtClean="0">
                              <a:latin typeface="Cambria Math" panose="02040503050406030204" pitchFamily="18" charset="0"/>
                            </a:rPr>
                          </m:ctrlPr>
                        </m:radPr>
                        <m:deg>
                          <m:r>
                            <m:rPr>
                              <m:brk m:alnAt="7"/>
                            </m:rPr>
                            <a:rPr lang="en-US" sz="4000" b="0" i="1" smtClean="0">
                              <a:latin typeface="Cambria Math" panose="02040503050406030204" pitchFamily="18" charset="0"/>
                            </a:rPr>
                            <m:t>3</m:t>
                          </m:r>
                        </m:deg>
                        <m:e>
                          <m:sSup>
                            <m:sSupPr>
                              <m:ctrlPr>
                                <a:rPr lang="en-US" sz="4000" b="0" i="1" smtClean="0">
                                  <a:latin typeface="Cambria Math" panose="02040503050406030204" pitchFamily="18" charset="0"/>
                                </a:rPr>
                              </m:ctrlPr>
                            </m:sSupPr>
                            <m:e>
                              <m:d>
                                <m:dPr>
                                  <m:ctrlPr>
                                    <a:rPr lang="en-US" sz="4000" b="0" i="1" smtClean="0">
                                      <a:latin typeface="Cambria Math" panose="02040503050406030204" pitchFamily="18" charset="0"/>
                                    </a:rPr>
                                  </m:ctrlPr>
                                </m:dPr>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4</m:t>
                                      </m:r>
                                    </m:den>
                                  </m:f>
                                </m:e>
                              </m:d>
                            </m:e>
                            <m:sup>
                              <m:r>
                                <a:rPr lang="en-US" sz="4000" b="0" i="1" smtClean="0">
                                  <a:latin typeface="Cambria Math" panose="02040503050406030204" pitchFamily="18" charset="0"/>
                                </a:rPr>
                                <m:t>3</m:t>
                              </m:r>
                            </m:sup>
                          </m:sSup>
                        </m:e>
                      </m:rad>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4</m:t>
                          </m:r>
                        </m:den>
                      </m:f>
                    </m:oMath>
                  </m:oMathPara>
                </a14:m>
                <a:endParaRPr lang="en-US" sz="4000"/>
              </a:p>
            </p:txBody>
          </p:sp>
        </mc:Choice>
        <mc:Fallback>
          <p:sp>
            <p:nvSpPr>
              <p:cNvPr id="11" name="Rectangle 10"/>
              <p:cNvSpPr>
                <a:spLocks noRot="1" noChangeAspect="1" noMove="1" noResize="1" noEditPoints="1" noAdjustHandles="1" noChangeArrowheads="1" noChangeShapeType="1" noTextEdit="1"/>
              </p:cNvSpPr>
              <p:nvPr/>
            </p:nvSpPr>
            <p:spPr>
              <a:xfrm>
                <a:off x="2384612" y="5329562"/>
                <a:ext cx="8209812" cy="1935915"/>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362200" y="7855018"/>
                <a:ext cx="13799547"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a:latin typeface="Cambria Math" panose="02040503050406030204" pitchFamily="18" charset="0"/>
                            </a:rPr>
                            <m:t>243</m:t>
                          </m:r>
                        </m:e>
                        <m:sup>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2</m:t>
                              </m:r>
                            </m:num>
                            <m:den>
                              <m:r>
                                <a:rPr lang="en-US" sz="4000" i="1">
                                  <a:latin typeface="Cambria Math" panose="02040503050406030204" pitchFamily="18" charset="0"/>
                                </a:rPr>
                                <m:t>5</m:t>
                              </m:r>
                            </m:den>
                          </m:f>
                        </m:sup>
                      </m:sSup>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b="0" i="0" smtClean="0">
                              <a:latin typeface="Cambria Math" panose="02040503050406030204" pitchFamily="18" charset="0"/>
                            </a:rPr>
                            <m:t>5</m:t>
                          </m:r>
                        </m:deg>
                        <m:e>
                          <m:sSup>
                            <m:sSupPr>
                              <m:ctrlPr>
                                <a:rPr lang="en-US" sz="4000" i="1">
                                  <a:latin typeface="Cambria Math" panose="02040503050406030204" pitchFamily="18" charset="0"/>
                                </a:rPr>
                              </m:ctrlPr>
                            </m:sSupPr>
                            <m:e>
                              <m:r>
                                <a:rPr lang="en-US" sz="4000" b="0" i="0" smtClean="0">
                                  <a:latin typeface="Cambria Math" panose="02040503050406030204" pitchFamily="18" charset="0"/>
                                </a:rPr>
                                <m:t>243</m:t>
                              </m:r>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b="0" i="1" smtClean="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b="0" i="1" smtClean="0">
                                          <a:latin typeface="Cambria Math" panose="02040503050406030204" pitchFamily="18" charset="0"/>
                                        </a:rPr>
                                        <m:t>3</m:t>
                                      </m:r>
                                    </m:e>
                                    <m:sup>
                                      <m:r>
                                        <a:rPr lang="en-US" sz="4000" b="0" i="0" smtClean="0">
                                          <a:latin typeface="Cambria Math" panose="02040503050406030204" pitchFamily="18" charset="0"/>
                                        </a:rPr>
                                        <m:t>5</m:t>
                                      </m:r>
                                    </m:sup>
                                  </m:sSup>
                                </m:e>
                              </m:d>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b="0" i="0" smtClean="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b="0" i="0" smtClean="0">
                                          <a:latin typeface="Cambria Math" panose="02040503050406030204" pitchFamily="18" charset="0"/>
                                        </a:rPr>
                                        <m:t>3</m:t>
                                      </m:r>
                                    </m:e>
                                    <m:sup>
                                      <m:r>
                                        <a:rPr lang="en-US" sz="4000" i="0">
                                          <a:latin typeface="Cambria Math" panose="02040503050406030204" pitchFamily="18" charset="0"/>
                                        </a:rPr>
                                        <m:t>−2</m:t>
                                      </m:r>
                                    </m:sup>
                                  </m:sSup>
                                </m:e>
                              </m:d>
                            </m:e>
                            <m:sup>
                              <m:r>
                                <a:rPr lang="en-US" sz="4000" b="0" i="1" smtClean="0">
                                  <a:latin typeface="Cambria Math" panose="02040503050406030204" pitchFamily="18" charset="0"/>
                                </a:rPr>
                                <m:t>5</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b="0" i="1" smtClean="0">
                              <a:latin typeface="Cambria Math" panose="02040503050406030204" pitchFamily="18" charset="0"/>
                            </a:rPr>
                            <m:t>3</m:t>
                          </m:r>
                        </m:e>
                        <m:sup>
                          <m:r>
                            <a:rPr lang="en-US" sz="4000" i="0">
                              <a:latin typeface="Cambria Math" panose="02040503050406030204" pitchFamily="18" charset="0"/>
                            </a:rPr>
                            <m:t>−2</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3</m:t>
                              </m:r>
                            </m:e>
                            <m:sup>
                              <m:r>
                                <a:rPr lang="en-US" sz="4000" b="0" i="1" smtClean="0">
                                  <a:latin typeface="Cambria Math" panose="02040503050406030204" pitchFamily="18" charset="0"/>
                                </a:rPr>
                                <m:t>2</m:t>
                              </m:r>
                            </m:sup>
                          </m:sSup>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9</m:t>
                          </m:r>
                        </m:den>
                      </m:f>
                    </m:oMath>
                  </m:oMathPara>
                </a14:m>
                <a:endParaRPr lang="en-US" sz="4000"/>
              </a:p>
            </p:txBody>
          </p:sp>
        </mc:Choice>
        <mc:Fallback>
          <p:sp>
            <p:nvSpPr>
              <p:cNvPr id="12" name="Rectangle 11"/>
              <p:cNvSpPr>
                <a:spLocks noRot="1" noChangeAspect="1" noMove="1" noResize="1" noEditPoints="1" noAdjustHandles="1" noChangeArrowheads="1" noChangeShapeType="1" noTextEdit="1"/>
              </p:cNvSpPr>
              <p:nvPr/>
            </p:nvSpPr>
            <p:spPr>
              <a:xfrm>
                <a:off x="2362200" y="7855018"/>
                <a:ext cx="13799547" cy="1248803"/>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06694823"/>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8288000" cy="10322191"/>
          </a:xfrm>
          <a:prstGeom prst="rect">
            <a:avLst/>
          </a:prstGeom>
        </p:spPr>
      </p:pic>
      <p:sp>
        <p:nvSpPr>
          <p:cNvPr id="3" name="AutoShape 3"/>
          <p:cNvSpPr/>
          <p:nvPr/>
        </p:nvSpPr>
        <p:spPr>
          <a:xfrm>
            <a:off x="666855" y="571500"/>
            <a:ext cx="16971440" cy="928075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086460" y="159054"/>
            <a:ext cx="838200" cy="842797"/>
          </a:xfrm>
          <a:prstGeom prst="rect">
            <a:avLst/>
          </a:prstGeom>
        </p:spPr>
      </p:pic>
      <p:grpSp>
        <p:nvGrpSpPr>
          <p:cNvPr id="6" name="Group 5"/>
          <p:cNvGrpSpPr/>
          <p:nvPr/>
        </p:nvGrpSpPr>
        <p:grpSpPr>
          <a:xfrm>
            <a:off x="7076125" y="967236"/>
            <a:ext cx="4152900" cy="1212912"/>
            <a:chOff x="6991350" y="413092"/>
            <a:chExt cx="4152900" cy="1212912"/>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249092" y="413092"/>
              <a:ext cx="3733800" cy="10667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4</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232940" y="5186698"/>
            <a:ext cx="1822117" cy="105551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3477192" y="2144308"/>
            <a:ext cx="11430000" cy="2694392"/>
            <a:chOff x="4075560" y="2232469"/>
            <a:chExt cx="11430000" cy="2694392"/>
          </a:xfrm>
        </p:grpSpPr>
        <p:sp>
          <p:nvSpPr>
            <p:cNvPr id="19" name="Rectangle 18"/>
            <p:cNvSpPr/>
            <p:nvPr/>
          </p:nvSpPr>
          <p:spPr>
            <a:xfrm>
              <a:off x="4075560" y="3517061"/>
              <a:ext cx="11430000" cy="707886"/>
            </a:xfrm>
            <a:prstGeom prst="rect">
              <a:avLst/>
            </a:prstGeom>
          </p:spPr>
          <p:txBody>
            <a:bodyPr wrap="square">
              <a:spAutoFit/>
            </a:bodyPr>
            <a:lstStyle/>
            <a:p>
              <a:pPr>
                <a:spcAft>
                  <a:spcPts val="0"/>
                </a:spcAft>
              </a:pPr>
              <a:r>
                <a:rPr lang="en-US" sz="4000" smtClean="0">
                  <a:latin typeface="Arial" panose="020B0604020202020204" pitchFamily="34" charset="0"/>
                  <a:ea typeface="Times New Roman" panose="02020603050405020304" pitchFamily="18" charset="0"/>
                </a:rPr>
                <a:t>Rút gọn biểu thức:</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3" name="Rectangle 12"/>
                <p:cNvSpPr/>
                <p:nvPr/>
              </p:nvSpPr>
              <p:spPr>
                <a:xfrm>
                  <a:off x="8390677" y="2232469"/>
                  <a:ext cx="7114883" cy="269439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smtClean="0">
                            <a:latin typeface="Cambria Math" panose="02040503050406030204" pitchFamily="18" charset="0"/>
                            <a:ea typeface="Dotum" panose="020B0600000101010101" pitchFamily="34" charset="-127"/>
                            <a:cs typeface="Times New Roman" panose="02020603050405020304" pitchFamily="18" charset="0"/>
                          </a:rPr>
                          <m:t>𝑁</m:t>
                        </m:r>
                        <m:r>
                          <a:rPr lang="vi-VN" sz="40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&gt;0</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&gt;0</m:t>
                            </m:r>
                          </m:e>
                        </m:d>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8390677" y="2232469"/>
                  <a:ext cx="7114883" cy="2694392"/>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2479230" y="6515573"/>
                <a:ext cx="13329538" cy="269439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latin typeface="Cambria Math" panose="02040503050406030204" pitchFamily="18" charset="0"/>
                          <a:ea typeface="Dotum" panose="020B0600000101010101" pitchFamily="34" charset="-127"/>
                          <a:cs typeface="Times New Roman" panose="02020603050405020304" pitchFamily="18" charset="0"/>
                        </a:rPr>
                        <m:t>𝑁</m:t>
                      </m:r>
                      <m:r>
                        <a:rPr lang="vi-VN" sz="4000" i="1">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sup>
                              </m:sSup>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sup>
                              </m:sSup>
                            </m:e>
                          </m:rad>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vi-VN"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e>
                          </m:d>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𝑥𝑦</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479230" y="6515573"/>
                <a:ext cx="13329538" cy="269439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49080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212892" y="3976995"/>
              <a:ext cx="11282538"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PHÉP TÍNH LUỸ THỪA VỚI SỐ MŨ THỰC</a:t>
              </a:r>
              <a:endParaRPr kumimoji="0" lang="en-US" sz="7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1" name="Group 10"/>
          <p:cNvGrpSpPr/>
          <p:nvPr/>
        </p:nvGrpSpPr>
        <p:grpSpPr>
          <a:xfrm>
            <a:off x="2362200" y="1095288"/>
            <a:ext cx="2824338"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656718"/>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I</a:t>
              </a:r>
              <a:r>
                <a:rPr kumimoji="0" lang="en-US" sz="7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a:t>
              </a:r>
              <a:endParaRPr kumimoji="0" lang="en-US" sz="7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7"/>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10038077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284951"/>
            <a:ext cx="17830800" cy="10002050"/>
          </a:xfrm>
          <a:prstGeom prst="rect">
            <a:avLst/>
          </a:prstGeom>
          <a:solidFill>
            <a:schemeClr val="bg1"/>
          </a:solidFill>
          <a:ln>
            <a:solidFill>
              <a:schemeClr val="bg1"/>
            </a:solidFill>
          </a:ln>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829862">
            <a:off x="16835820" y="336024"/>
            <a:ext cx="1334883" cy="1002376"/>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732716" y="8996121"/>
            <a:ext cx="419392" cy="424799"/>
          </a:xfrm>
          <a:prstGeom prst="rect">
            <a:avLst/>
          </a:prstGeom>
        </p:spPr>
      </p:pic>
      <p:grpSp>
        <p:nvGrpSpPr>
          <p:cNvPr id="17" name="Group 16"/>
          <p:cNvGrpSpPr/>
          <p:nvPr/>
        </p:nvGrpSpPr>
        <p:grpSpPr>
          <a:xfrm>
            <a:off x="232610" y="284951"/>
            <a:ext cx="4849144" cy="1186299"/>
            <a:chOff x="566552" y="485103"/>
            <a:chExt cx="5534234" cy="611475"/>
          </a:xfrm>
        </p:grpSpPr>
        <p:sp>
          <p:nvSpPr>
            <p:cNvPr id="18" name="Round Single Corner Rectangle 17"/>
            <p:cNvSpPr/>
            <p:nvPr/>
          </p:nvSpPr>
          <p:spPr>
            <a:xfrm flipV="1">
              <a:off x="566552" y="485103"/>
              <a:ext cx="5534234" cy="611475"/>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p:cNvSpPr/>
            <p:nvPr/>
          </p:nvSpPr>
          <p:spPr>
            <a:xfrm>
              <a:off x="997534" y="599924"/>
              <a:ext cx="4672270" cy="40453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4500" b="1">
                  <a:solidFill>
                    <a:srgbClr val="FFFF00"/>
                  </a:solidFill>
                  <a:latin typeface="Arial" panose="020B0604020202020204" pitchFamily="34" charset="0"/>
                  <a:cs typeface="Arial" panose="020B0604020202020204" pitchFamily="34" charset="0"/>
                </a:rPr>
                <a:t>1. Định nghĩa</a:t>
              </a:r>
              <a:endParaRPr lang="en-US" sz="4500" b="1">
                <a:solidFill>
                  <a:srgbClr val="FFFF00"/>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13"/>
          <a:stretch>
            <a:fillRect/>
          </a:stretch>
        </p:blipFill>
        <p:spPr>
          <a:xfrm>
            <a:off x="11887200" y="1720711"/>
            <a:ext cx="5982165" cy="6900815"/>
          </a:xfrm>
          <a:prstGeom prst="rect">
            <a:avLst/>
          </a:prstGeom>
        </p:spPr>
      </p:pic>
      <p:grpSp>
        <p:nvGrpSpPr>
          <p:cNvPr id="25" name="Group 24"/>
          <p:cNvGrpSpPr/>
          <p:nvPr/>
        </p:nvGrpSpPr>
        <p:grpSpPr>
          <a:xfrm>
            <a:off x="557007" y="1648625"/>
            <a:ext cx="11135218" cy="7116934"/>
            <a:chOff x="753802" y="1703588"/>
            <a:chExt cx="11135218" cy="7116934"/>
          </a:xfrm>
        </p:grpSpPr>
        <p:pic>
          <p:nvPicPr>
            <p:cNvPr id="23" name="Picture 22"/>
            <p:cNvPicPr>
              <a:picLocks noChangeAspect="1"/>
            </p:cNvPicPr>
            <p:nvPr/>
          </p:nvPicPr>
          <p:blipFill>
            <a:blip r:embed="rId14" cstate="print">
              <a:duotone>
                <a:prstClr val="black"/>
                <a:schemeClr val="tx1">
                  <a:tint val="45000"/>
                  <a:satMod val="400000"/>
                </a:schemeClr>
              </a:duotone>
              <a:extLst>
                <a:ext uri="{BEBA8EAE-BF5A-486C-A8C5-ECC9F3942E4B}">
                  <a14:imgProps xmlns:a14="http://schemas.microsoft.com/office/drawing/2010/main">
                    <a14:imgLayer r:embed="rId1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1729" y="1803206"/>
              <a:ext cx="979790" cy="914400"/>
            </a:xfrm>
            <a:prstGeom prst="rect">
              <a:avLst/>
            </a:prstGeom>
          </p:spPr>
        </p:pic>
        <p:sp>
          <p:nvSpPr>
            <p:cNvPr id="24" name="TextBox 23"/>
            <p:cNvSpPr txBox="1"/>
            <p:nvPr/>
          </p:nvSpPr>
          <p:spPr>
            <a:xfrm>
              <a:off x="1772650" y="1931511"/>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a:t>
              </a:r>
              <a:r>
                <a:rPr kumimoji="0" lang="nl-NL"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53802" y="2709169"/>
                  <a:ext cx="11135218" cy="6111353"/>
                </a:xfrm>
                <a:prstGeom prst="rect">
                  <a:avLst/>
                </a:prstGeom>
              </p:spPr>
              <p:txBody>
                <a:bodyPr wrap="square">
                  <a:spAutoFit/>
                </a:bodyPr>
                <a:lstStyle/>
                <a:p>
                  <a:pPr algn="just">
                    <a:lnSpc>
                      <a:spcPct val="150000"/>
                    </a:lnSpc>
                  </a:pPr>
                  <a:r>
                    <a:rPr lang="vi-VN" sz="3500" smtClean="0">
                      <a:solidFill>
                        <a:srgbClr val="000000"/>
                      </a:solidFill>
                      <a:latin typeface="Arial" panose="020B0604020202020204" pitchFamily="34" charset="0"/>
                      <a:cs typeface="Arial" panose="020B0604020202020204" pitchFamily="34" charset="0"/>
                    </a:rPr>
                    <a:t>Xét </a:t>
                  </a:r>
                  <a:r>
                    <a:rPr lang="vi-VN" sz="3500">
                      <a:solidFill>
                        <a:srgbClr val="000000"/>
                      </a:solidFill>
                      <a:latin typeface="Arial" panose="020B0604020202020204" pitchFamily="34" charset="0"/>
                      <a:cs typeface="Arial" panose="020B0604020202020204" pitchFamily="34" charset="0"/>
                    </a:rPr>
                    <a:t>dãy số hữu tỉ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1</m:t>
                      </m:r>
                      <m:r>
                        <a:rPr lang="vi-VN" sz="3500" i="1">
                          <a:solidFill>
                            <a:srgbClr val="000000"/>
                          </a:solidFill>
                          <a:latin typeface="Cambria Math" panose="02040503050406030204" pitchFamily="18" charset="0"/>
                          <a:cs typeface="Arial" panose="020B0604020202020204" pitchFamily="34" charset="0"/>
                        </a:rPr>
                        <m:t>=1;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2</m:t>
                      </m:r>
                      <m:r>
                        <a:rPr lang="vi-VN" sz="3500" i="1">
                          <a:solidFill>
                            <a:srgbClr val="000000"/>
                          </a:solidFill>
                          <a:latin typeface="Cambria Math" panose="02040503050406030204" pitchFamily="18" charset="0"/>
                          <a:cs typeface="Arial" panose="020B0604020202020204" pitchFamily="34" charset="0"/>
                        </a:rPr>
                        <m:t>=1,4;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3</m:t>
                      </m:r>
                      <m:r>
                        <a:rPr lang="vi-VN" sz="3500" i="1">
                          <a:solidFill>
                            <a:srgbClr val="000000"/>
                          </a:solidFill>
                          <a:latin typeface="Cambria Math" panose="02040503050406030204" pitchFamily="18" charset="0"/>
                          <a:cs typeface="Arial" panose="020B0604020202020204" pitchFamily="34" charset="0"/>
                        </a:rPr>
                        <m:t>=1,41;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4</m:t>
                      </m:r>
                      <m:r>
                        <a:rPr lang="vi-VN" sz="3500" i="1">
                          <a:solidFill>
                            <a:srgbClr val="000000"/>
                          </a:solidFill>
                          <a:latin typeface="Cambria Math" panose="02040503050406030204" pitchFamily="18" charset="0"/>
                          <a:cs typeface="Arial" panose="020B0604020202020204" pitchFamily="34" charset="0"/>
                        </a:rPr>
                        <m:t>=1,414</m:t>
                      </m:r>
                    </m:oMath>
                  </a14:m>
                  <a:endParaRPr lang="en-US" sz="3500" i="1" smtClean="0">
                    <a:solidFill>
                      <a:srgbClr val="000000"/>
                    </a:solidFill>
                    <a:latin typeface="Cambria Math" panose="02040503050406030204" pitchFamily="18" charset="0"/>
                    <a:cs typeface="Arial" panose="020B0604020202020204" pitchFamily="34" charset="0"/>
                  </a:endParaRPr>
                </a:p>
                <a:p>
                  <a:pPr algn="just">
                    <a:lnSpc>
                      <a:spcPct val="150000"/>
                    </a:lnSpc>
                  </a:pP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5</m:t>
                      </m:r>
                      <m:r>
                        <a:rPr lang="vi-VN" sz="3500" i="1">
                          <a:solidFill>
                            <a:srgbClr val="000000"/>
                          </a:solidFill>
                          <a:latin typeface="Cambria Math" panose="02040503050406030204" pitchFamily="18" charset="0"/>
                          <a:cs typeface="Arial" panose="020B0604020202020204" pitchFamily="34" charset="0"/>
                        </a:rPr>
                        <m:t>=1,4142;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6</m:t>
                      </m:r>
                      <m:r>
                        <a:rPr lang="vi-VN" sz="3500" i="1">
                          <a:solidFill>
                            <a:srgbClr val="000000"/>
                          </a:solidFill>
                          <a:latin typeface="Cambria Math" panose="02040503050406030204" pitchFamily="18" charset="0"/>
                          <a:cs typeface="Arial" panose="020B0604020202020204" pitchFamily="34" charset="0"/>
                        </a:rPr>
                        <m:t>=1,4142</m:t>
                      </m:r>
                      <m:r>
                        <a:rPr lang="vi-VN" sz="3500" i="1" smtClean="0">
                          <a:solidFill>
                            <a:srgbClr val="000000"/>
                          </a:solidFill>
                          <a:latin typeface="Cambria Math" panose="02040503050406030204" pitchFamily="18" charset="0"/>
                          <a:cs typeface="Arial" panose="020B0604020202020204" pitchFamily="34" charset="0"/>
                        </a:rPr>
                        <m:t>1</m:t>
                      </m:r>
                      <m:r>
                        <a:rPr lang="en-US" sz="3500" b="0" i="1" smtClean="0">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và</a:t>
                  </a:r>
                  <a:r>
                    <a:rPr lang="vi-VN" sz="35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vi-VN" sz="3500" i="1" smtClean="0">
                          <a:solidFill>
                            <a:srgbClr val="000000"/>
                          </a:solidFill>
                          <a:latin typeface="Cambria Math" panose="02040503050406030204" pitchFamily="18" charset="0"/>
                          <a:cs typeface="Arial" panose="020B0604020202020204" pitchFamily="34" charset="0"/>
                        </a:rPr>
                        <m:t>lim</m:t>
                      </m:r>
                      <m:r>
                        <a:rPr lang="en-US" sz="3500" b="0" i="1" smtClean="0">
                          <a:solidFill>
                            <a:srgbClr val="000000"/>
                          </a:solidFill>
                          <a:latin typeface="Cambria Math" panose="02040503050406030204" pitchFamily="18" charset="0"/>
                          <a:cs typeface="Arial" panose="020B0604020202020204" pitchFamily="34" charset="0"/>
                        </a:rPr>
                        <m:t> </m:t>
                      </m:r>
                      <m:sSub>
                        <m:sSubPr>
                          <m:ctrlPr>
                            <a:rPr lang="en-US" sz="3500" b="0" i="1" smtClean="0">
                              <a:solidFill>
                                <a:srgbClr val="000000"/>
                              </a:solidFill>
                              <a:latin typeface="Cambria Math" panose="02040503050406030204" pitchFamily="18" charset="0"/>
                              <a:cs typeface="Arial" panose="020B0604020202020204" pitchFamily="34" charset="0"/>
                            </a:rPr>
                          </m:ctrlPr>
                        </m:sSubPr>
                        <m:e>
                          <m:r>
                            <a:rPr lang="en-US" sz="3500" b="0" i="1" smtClean="0">
                              <a:solidFill>
                                <a:srgbClr val="000000"/>
                              </a:solidFill>
                              <a:latin typeface="Cambria Math" panose="02040503050406030204" pitchFamily="18" charset="0"/>
                              <a:cs typeface="Arial" panose="020B0604020202020204" pitchFamily="34" charset="0"/>
                            </a:rPr>
                            <m:t>𝑟</m:t>
                          </m:r>
                        </m:e>
                        <m:sub>
                          <m:r>
                            <a:rPr lang="en-US" sz="3500" b="0" i="1" smtClean="0">
                              <a:solidFill>
                                <a:srgbClr val="000000"/>
                              </a:solidFill>
                              <a:latin typeface="Cambria Math" panose="02040503050406030204" pitchFamily="18" charset="0"/>
                              <a:cs typeface="Arial" panose="020B0604020202020204" pitchFamily="34" charset="0"/>
                            </a:rPr>
                            <m:t>𝑛</m:t>
                          </m:r>
                        </m:sub>
                      </m:sSub>
                      <m:r>
                        <a:rPr lang="en-US" sz="3500" b="0" i="1" smtClean="0">
                          <a:solidFill>
                            <a:srgbClr val="000000"/>
                          </a:solidFill>
                          <a:latin typeface="Cambria Math" panose="02040503050406030204" pitchFamily="18" charset="0"/>
                          <a:cs typeface="Arial" panose="020B0604020202020204" pitchFamily="34" charset="0"/>
                        </a:rPr>
                        <m:t>=</m:t>
                      </m:r>
                      <m:rad>
                        <m:radPr>
                          <m:degHide m:val="on"/>
                          <m:ctrlPr>
                            <a:rPr lang="en-US" sz="3500" b="0" i="1" smtClean="0">
                              <a:solidFill>
                                <a:srgbClr val="000000"/>
                              </a:solidFill>
                              <a:latin typeface="Cambria Math" panose="02040503050406030204" pitchFamily="18" charset="0"/>
                              <a:cs typeface="Arial" panose="020B0604020202020204" pitchFamily="34" charset="0"/>
                            </a:rPr>
                          </m:ctrlPr>
                        </m:radPr>
                        <m:deg/>
                        <m:e>
                          <m:r>
                            <a:rPr lang="en-US" sz="3500" b="0" i="1" smtClean="0">
                              <a:solidFill>
                                <a:srgbClr val="000000"/>
                              </a:solidFill>
                              <a:latin typeface="Cambria Math" panose="02040503050406030204" pitchFamily="18" charset="0"/>
                              <a:cs typeface="Arial" panose="020B0604020202020204" pitchFamily="34" charset="0"/>
                            </a:rPr>
                            <m:t>2</m:t>
                          </m:r>
                        </m:e>
                      </m:rad>
                    </m:oMath>
                  </a14:m>
                  <a:r>
                    <a:rPr lang="vi-VN" sz="3500" smtClean="0">
                      <a:solidFill>
                        <a:srgbClr val="000000"/>
                      </a:solidFill>
                      <a:latin typeface="Arial" panose="020B0604020202020204" pitchFamily="34" charset="0"/>
                      <a:cs typeface="Arial" panose="020B0604020202020204" pitchFamily="34" charset="0"/>
                    </a:rPr>
                    <a:t>.</a:t>
                  </a: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Bằng </a:t>
                  </a:r>
                  <a:r>
                    <a:rPr lang="vi-VN" sz="3500">
                      <a:solidFill>
                        <a:srgbClr val="000000"/>
                      </a:solidFill>
                      <a:latin typeface="Arial" panose="020B0604020202020204" pitchFamily="34" charset="0"/>
                      <a:cs typeface="Arial" panose="020B0604020202020204" pitchFamily="34" charset="0"/>
                    </a:rPr>
                    <a:t>cách </a:t>
                  </a:r>
                  <a:r>
                    <a:rPr lang="vi-VN" sz="3500" smtClean="0">
                      <a:solidFill>
                        <a:srgbClr val="000000"/>
                      </a:solidFill>
                      <a:latin typeface="Arial" panose="020B0604020202020204" pitchFamily="34" charset="0"/>
                      <a:cs typeface="Arial" panose="020B0604020202020204" pitchFamily="34" charset="0"/>
                    </a:rPr>
                    <a:t>tính</a:t>
                  </a:r>
                  <a:r>
                    <a:rPr lang="en-US" sz="3500" smtClean="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3500" i="1" smtClean="0">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3</m:t>
                          </m:r>
                        </m:e>
                        <m:sup>
                          <m:sSub>
                            <m:sSubPr>
                              <m:ctrlPr>
                                <a:rPr lang="en-US" sz="3500" i="1" smtClean="0">
                                  <a:solidFill>
                                    <a:srgbClr val="000000"/>
                                  </a:solidFill>
                                  <a:latin typeface="Cambria Math" panose="02040503050406030204" pitchFamily="18" charset="0"/>
                                  <a:cs typeface="Arial" panose="020B0604020202020204" pitchFamily="34" charset="0"/>
                                </a:rPr>
                              </m:ctrlPr>
                            </m:sSubPr>
                            <m:e>
                              <m:r>
                                <a:rPr lang="en-US" sz="3500" b="0" i="1" smtClean="0">
                                  <a:solidFill>
                                    <a:srgbClr val="000000"/>
                                  </a:solidFill>
                                  <a:latin typeface="Cambria Math" panose="02040503050406030204" pitchFamily="18" charset="0"/>
                                  <a:cs typeface="Arial" panose="020B0604020202020204" pitchFamily="34" charset="0"/>
                                </a:rPr>
                                <m:t>𝑟</m:t>
                              </m:r>
                            </m:e>
                            <m:sub>
                              <m:r>
                                <a:rPr lang="en-US" sz="3500" b="0" i="1" smtClean="0">
                                  <a:solidFill>
                                    <a:srgbClr val="000000"/>
                                  </a:solidFill>
                                  <a:latin typeface="Cambria Math" panose="02040503050406030204" pitchFamily="18" charset="0"/>
                                  <a:cs typeface="Arial" panose="020B0604020202020204" pitchFamily="34" charset="0"/>
                                </a:rPr>
                                <m:t>𝑛</m:t>
                              </m:r>
                            </m:sub>
                          </m:sSub>
                        </m:sup>
                      </m:sSup>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tương </a:t>
                  </a:r>
                  <a:r>
                    <a:rPr lang="vi-VN" sz="3500">
                      <a:solidFill>
                        <a:srgbClr val="000000"/>
                      </a:solidFill>
                      <a:latin typeface="Arial" panose="020B0604020202020204" pitchFamily="34" charset="0"/>
                      <a:cs typeface="Arial" panose="020B0604020202020204" pitchFamily="34" charset="0"/>
                    </a:rPr>
                    <a:t>ứng, ta nhận được </a:t>
                  </a:r>
                  <a:r>
                    <a:rPr lang="vi-VN" sz="3500" i="1">
                      <a:solidFill>
                        <a:srgbClr val="000000"/>
                      </a:solidFill>
                      <a:latin typeface="Arial" panose="020B0604020202020204" pitchFamily="34" charset="0"/>
                      <a:cs typeface="Arial" panose="020B0604020202020204" pitchFamily="34" charset="0"/>
                    </a:rPr>
                    <a:t>Bảng 1</a:t>
                  </a:r>
                  <a:r>
                    <a:rPr lang="vi-VN" sz="3500">
                      <a:solidFill>
                        <a:srgbClr val="000000"/>
                      </a:solidFill>
                      <a:latin typeface="Arial" panose="020B0604020202020204" pitchFamily="34" charset="0"/>
                      <a:cs typeface="Arial" panose="020B0604020202020204" pitchFamily="34" charset="0"/>
                    </a:rPr>
                    <a:t> ghi các dãy số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𝑟𝑛</m:t>
                      </m:r>
                      <m:r>
                        <a:rPr lang="vi-VN" sz="3500" i="1">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và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m:t>
                      </m:r>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i="1">
                              <a:solidFill>
                                <a:srgbClr val="000000"/>
                              </a:solidFill>
                              <a:latin typeface="Cambria Math" panose="02040503050406030204" pitchFamily="18" charset="0"/>
                              <a:cs typeface="Arial" panose="020B0604020202020204" pitchFamily="34" charset="0"/>
                            </a:rPr>
                            <m:t>3</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r>
                        <a:rPr lang="vi-VN" sz="3500" i="1" smtClean="0">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với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𝑛</m:t>
                      </m:r>
                      <m:r>
                        <a:rPr lang="vi-VN" sz="3500" i="1" smtClean="0">
                          <a:solidFill>
                            <a:srgbClr val="000000"/>
                          </a:solidFill>
                          <a:latin typeface="Cambria Math" panose="02040503050406030204" pitchFamily="18" charset="0"/>
                          <a:cs typeface="Arial" panose="020B0604020202020204" pitchFamily="34" charset="0"/>
                        </a:rPr>
                        <m:t>=1, 2, …, 6</m:t>
                      </m:r>
                    </m:oMath>
                  </a14:m>
                  <a:r>
                    <a:rPr lang="vi-VN" sz="3500">
                      <a:solidFill>
                        <a:srgbClr val="000000"/>
                      </a:solidFill>
                      <a:latin typeface="Arial" panose="020B0604020202020204" pitchFamily="34" charset="0"/>
                      <a:cs typeface="Arial" panose="020B0604020202020204" pitchFamily="34" charset="0"/>
                    </a:rPr>
                    <a:t>. Người ta chứng minh được rằng khi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𝑛</m:t>
                      </m:r>
                      <m:r>
                        <a:rPr lang="vi-VN" sz="3500" i="1" smtClean="0">
                          <a:solidFill>
                            <a:srgbClr val="000000"/>
                          </a:solidFill>
                          <a:latin typeface="Cambria Math" panose="02040503050406030204" pitchFamily="18" charset="0"/>
                          <a:cs typeface="Arial" panose="020B0604020202020204" pitchFamily="34" charset="0"/>
                        </a:rPr>
                        <m:t> →</m:t>
                      </m:r>
                      <m:r>
                        <a:rPr lang="en-US" sz="3500" b="0" i="0" smtClean="0">
                          <a:solidFill>
                            <a:srgbClr val="000000"/>
                          </a:solidFill>
                          <a:latin typeface="Cambria Math" panose="02040503050406030204" pitchFamily="18" charset="0"/>
                          <a:cs typeface="Arial" panose="020B0604020202020204" pitchFamily="34" charset="0"/>
                        </a:rPr>
                        <m:t>+</m:t>
                      </m:r>
                      <m:r>
                        <a:rPr lang="en-US" sz="35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vi-VN" sz="3500" smtClean="0">
                      <a:solidFill>
                        <a:srgbClr val="000000"/>
                      </a:solidFill>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thì </a:t>
                  </a:r>
                  <a:r>
                    <a:rPr lang="vi-VN" sz="3500">
                      <a:solidFill>
                        <a:srgbClr val="000000"/>
                      </a:solidFill>
                      <a:latin typeface="Arial" panose="020B0604020202020204" pitchFamily="34" charset="0"/>
                      <a:cs typeface="Arial" panose="020B0604020202020204" pitchFamily="34" charset="0"/>
                    </a:rPr>
                    <a:t>dãy </a:t>
                  </a:r>
                  <a:r>
                    <a:rPr lang="vi-VN" sz="3500" smtClean="0">
                      <a:solidFill>
                        <a:srgbClr val="000000"/>
                      </a:solidFill>
                      <a:latin typeface="Arial" panose="020B0604020202020204" pitchFamily="34" charset="0"/>
                      <a:cs typeface="Arial" panose="020B0604020202020204" pitchFamily="34" charset="0"/>
                    </a:rPr>
                    <a:t>số</a:t>
                  </a:r>
                  <a:r>
                    <a:rPr lang="vi-VN" sz="3500" smtClean="0">
                      <a:solidFill>
                        <a:srgbClr val="000000"/>
                      </a:solidFill>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m:t>
                      </m:r>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i="1">
                              <a:solidFill>
                                <a:srgbClr val="000000"/>
                              </a:solidFill>
                              <a:latin typeface="Cambria Math" panose="02040503050406030204" pitchFamily="18" charset="0"/>
                              <a:cs typeface="Arial" panose="020B0604020202020204" pitchFamily="34" charset="0"/>
                            </a:rPr>
                            <m:t>3</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r>
                        <a:rPr lang="vi-VN" sz="3500" i="1">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dần </a:t>
                  </a:r>
                  <a:r>
                    <a:rPr lang="vi-VN" sz="3500">
                      <a:solidFill>
                        <a:srgbClr val="000000"/>
                      </a:solidFill>
                      <a:latin typeface="Arial" panose="020B0604020202020204" pitchFamily="34" charset="0"/>
                      <a:cs typeface="Arial" panose="020B0604020202020204" pitchFamily="34" charset="0"/>
                    </a:rPr>
                    <a:t>đến một giới hạn mà ta gọi </a:t>
                  </a:r>
                  <a:r>
                    <a:rPr lang="vi-VN" sz="3500">
                      <a:solidFill>
                        <a:srgbClr val="000000"/>
                      </a:solidFill>
                      <a:latin typeface="Arial" panose="020B0604020202020204" pitchFamily="34" charset="0"/>
                      <a:cs typeface="Arial" panose="020B0604020202020204" pitchFamily="34" charset="0"/>
                    </a:rPr>
                    <a:t>là </a:t>
                  </a:r>
                  <a14:m>
                    <m:oMath xmlns:m="http://schemas.openxmlformats.org/officeDocument/2006/math">
                      <m:sSup>
                        <m:sSupPr>
                          <m:ctrlPr>
                            <a:rPr lang="vi-VN" sz="3500" i="1" smtClean="0">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3</m:t>
                          </m:r>
                        </m:e>
                        <m:sup>
                          <m:rad>
                            <m:radPr>
                              <m:degHide m:val="on"/>
                              <m:ctrlPr>
                                <a:rPr lang="vi-VN" sz="3500" i="1" smtClean="0">
                                  <a:solidFill>
                                    <a:srgbClr val="000000"/>
                                  </a:solidFill>
                                  <a:latin typeface="Cambria Math" panose="02040503050406030204" pitchFamily="18" charset="0"/>
                                  <a:cs typeface="Arial" panose="020B0604020202020204" pitchFamily="34" charset="0"/>
                                </a:rPr>
                              </m:ctrlPr>
                            </m:radPr>
                            <m:deg/>
                            <m:e>
                              <m:r>
                                <a:rPr lang="en-US" sz="3500" b="0" i="1" smtClean="0">
                                  <a:solidFill>
                                    <a:srgbClr val="000000"/>
                                  </a:solidFill>
                                  <a:latin typeface="Cambria Math" panose="02040503050406030204" pitchFamily="18" charset="0"/>
                                  <a:cs typeface="Arial" panose="020B0604020202020204" pitchFamily="34" charset="0"/>
                                </a:rPr>
                                <m:t>2</m:t>
                              </m:r>
                            </m:e>
                          </m:rad>
                        </m:sup>
                      </m:sSup>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cs typeface="Arial" panose="020B0604020202020204" pitchFamily="34" charset="0"/>
                    </a:rPr>
                    <a:t>Nêu </a:t>
                  </a:r>
                  <a:r>
                    <a:rPr lang="vi-VN" sz="3500">
                      <a:solidFill>
                        <a:srgbClr val="000000"/>
                      </a:solidFill>
                      <a:cs typeface="Arial" panose="020B0604020202020204" pitchFamily="34" charset="0"/>
                    </a:rPr>
                    <a:t>dự đoán về giá trị của số </a:t>
                  </a:r>
                  <a14:m>
                    <m:oMath xmlns:m="http://schemas.openxmlformats.org/officeDocument/2006/math">
                      <m:sSup>
                        <m:sSupPr>
                          <m:ctrlPr>
                            <a:rPr lang="vi-VN" sz="3500" i="1">
                              <a:solidFill>
                                <a:srgbClr val="000000"/>
                              </a:solidFill>
                              <a:latin typeface="Cambria Math" panose="02040503050406030204" pitchFamily="18" charset="0"/>
                              <a:cs typeface="Arial" panose="020B0604020202020204" pitchFamily="34" charset="0"/>
                            </a:rPr>
                          </m:ctrlPr>
                        </m:sSupPr>
                        <m:e>
                          <m:r>
                            <a:rPr lang="en-US" sz="3500" i="1">
                              <a:solidFill>
                                <a:srgbClr val="000000"/>
                              </a:solidFill>
                              <a:latin typeface="Cambria Math" panose="02040503050406030204" pitchFamily="18" charset="0"/>
                              <a:cs typeface="Arial" panose="020B0604020202020204" pitchFamily="34" charset="0"/>
                            </a:rPr>
                            <m:t>3</m:t>
                          </m:r>
                        </m:e>
                        <m:sup>
                          <m:rad>
                            <m:radPr>
                              <m:degHide m:val="on"/>
                              <m:ctrlPr>
                                <a:rPr lang="vi-VN"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sup>
                      </m:sSup>
                    </m:oMath>
                  </a14:m>
                  <a:r>
                    <a:rPr lang="vi-VN" sz="3500">
                      <a:solidFill>
                        <a:srgbClr val="000000"/>
                      </a:solidFill>
                      <a:cs typeface="Arial" panose="020B0604020202020204" pitchFamily="34" charset="0"/>
                    </a:rPr>
                    <a:t> (đến hàng phần </a:t>
                  </a:r>
                  <a:r>
                    <a:rPr lang="vi-VN" sz="3500">
                      <a:solidFill>
                        <a:srgbClr val="000000"/>
                      </a:solidFill>
                      <a:cs typeface="Arial" panose="020B0604020202020204" pitchFamily="34" charset="0"/>
                    </a:rPr>
                    <a:t>trăm</a:t>
                  </a:r>
                  <a:r>
                    <a:rPr lang="vi-VN" sz="3500" smtClean="0">
                      <a:solidFill>
                        <a:srgbClr val="000000"/>
                      </a:solidFill>
                      <a:cs typeface="Arial" panose="020B0604020202020204" pitchFamily="34" charset="0"/>
                    </a:rPr>
                    <a:t>).</a:t>
                  </a:r>
                  <a:endParaRPr lang="vi-VN" sz="3500">
                    <a:solidFill>
                      <a:srgbClr val="000000"/>
                    </a:solidFill>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53802" y="2709169"/>
                  <a:ext cx="11135218" cy="6111353"/>
                </a:xfrm>
                <a:prstGeom prst="rect">
                  <a:avLst/>
                </a:prstGeom>
                <a:blipFill>
                  <a:blip r:embed="rId16"/>
                  <a:stretch>
                    <a:fillRect l="-1587" r="-1642" b="-3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254955" y="1703588"/>
                  <a:ext cx="6661439" cy="859018"/>
                </a:xfrm>
                <a:prstGeom prst="rect">
                  <a:avLst/>
                </a:prstGeom>
              </p:spPr>
              <p:txBody>
                <a:bodyPr wrap="none">
                  <a:spAutoFit/>
                </a:bodyPr>
                <a:lstStyle/>
                <a:p>
                  <a:pPr lvl="0" algn="just">
                    <a:lnSpc>
                      <a:spcPct val="150000"/>
                    </a:lnSpc>
                  </a:pPr>
                  <a:r>
                    <a:rPr lang="vi-VN" sz="3500">
                      <a:solidFill>
                        <a:srgbClr val="000000"/>
                      </a:solidFill>
                      <a:cs typeface="Arial" panose="020B0604020202020204" pitchFamily="34" charset="0"/>
                    </a:rPr>
                    <a:t>Xét số vô tỉ</a:t>
                  </a:r>
                  <a:r>
                    <a:rPr lang="vi-VN" sz="3500">
                      <a:solidFill>
                        <a:srgbClr val="000000"/>
                      </a:solidFill>
                      <a:cs typeface="Arial" panose="020B0604020202020204" pitchFamily="34" charset="0"/>
                    </a:rPr>
                    <a:t> </a:t>
                  </a:r>
                  <a14:m>
                    <m:oMath xmlns:m="http://schemas.openxmlformats.org/officeDocument/2006/math">
                      <m:rad>
                        <m:radPr>
                          <m:degHide m:val="on"/>
                          <m:ctrlPr>
                            <a:rPr lang="vi-VN"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r>
                        <a:rPr lang="en-US" sz="3500" i="1">
                          <a:solidFill>
                            <a:srgbClr val="000000"/>
                          </a:solidFill>
                          <a:latin typeface="Cambria Math" panose="02040503050406030204" pitchFamily="18" charset="0"/>
                          <a:cs typeface="Arial" panose="020B0604020202020204" pitchFamily="34" charset="0"/>
                        </a:rPr>
                        <m:t>=</m:t>
                      </m:r>
                      <m:r>
                        <m:rPr>
                          <m:nor/>
                        </m:rPr>
                        <a:rPr lang="vi-VN" sz="3500">
                          <a:solidFill>
                            <a:srgbClr val="000000"/>
                          </a:solidFill>
                          <a:cs typeface="Arial" panose="020B0604020202020204" pitchFamily="34" charset="0"/>
                        </a:rPr>
                        <m:t>1,414213562...</m:t>
                      </m:r>
                    </m:oMath>
                  </a14:m>
                  <a:endParaRPr lang="vi-VN" sz="3500">
                    <a:solidFill>
                      <a:srgbClr val="000000"/>
                    </a:solidFill>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254955" y="1703588"/>
                  <a:ext cx="6661439" cy="859018"/>
                </a:xfrm>
                <a:prstGeom prst="rect">
                  <a:avLst/>
                </a:prstGeom>
                <a:blipFill>
                  <a:blip r:embed="rId17"/>
                  <a:stretch>
                    <a:fillRect l="-2747" b="-24823"/>
                  </a:stretch>
                </a:blipFill>
              </p:spPr>
              <p:txBody>
                <a:bodyPr/>
                <a:lstStyle/>
                <a:p>
                  <a:r>
                    <a:rPr lang="en-US">
                      <a:noFill/>
                    </a:rPr>
                    <a:t> </a:t>
                  </a:r>
                </a:p>
              </p:txBody>
            </p:sp>
          </mc:Fallback>
        </mc:AlternateContent>
      </p:grpSp>
      <p:grpSp>
        <p:nvGrpSpPr>
          <p:cNvPr id="28" name="Group 27"/>
          <p:cNvGrpSpPr/>
          <p:nvPr/>
        </p:nvGrpSpPr>
        <p:grpSpPr>
          <a:xfrm>
            <a:off x="4288648" y="8901379"/>
            <a:ext cx="9710703" cy="1042721"/>
            <a:chOff x="4424716" y="8765433"/>
            <a:chExt cx="9022832" cy="811160"/>
          </a:xfrm>
        </p:grpSpPr>
        <p:sp>
          <p:nvSpPr>
            <p:cNvPr id="26" name="Right Arrow 25"/>
            <p:cNvSpPr/>
            <p:nvPr/>
          </p:nvSpPr>
          <p:spPr>
            <a:xfrm>
              <a:off x="4424716" y="8993312"/>
              <a:ext cx="648915" cy="441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7" name="Rectangle 26"/>
                <p:cNvSpPr/>
                <p:nvPr/>
              </p:nvSpPr>
              <p:spPr>
                <a:xfrm>
                  <a:off x="5410200" y="8765433"/>
                  <a:ext cx="8037348" cy="81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50000"/>
                    </a:lnSpc>
                    <a:spcBef>
                      <a:spcPts val="600"/>
                    </a:spcBef>
                    <a:spcAft>
                      <a:spcPts val="600"/>
                    </a:spcAft>
                  </a:pPr>
                  <a:r>
                    <a:rPr lang="vi-VN" sz="3500">
                      <a:ea typeface="Arial" panose="020B0604020202020204" pitchFamily="34" charset="0"/>
                      <a:cs typeface="Times New Roman" panose="02020603050405020304" pitchFamily="18" charset="0"/>
                    </a:rPr>
                    <a:t>Từ bảng 1 ta dự đoán được:</a:t>
                  </a:r>
                  <a:r>
                    <a:rPr lang="vi-VN" sz="3500" i="1">
                      <a:effectLst/>
                      <a:ea typeface="Arial" panose="020B0604020202020204" pitchFamily="34" charset="0"/>
                      <a:cs typeface="Times New Roman" panose="02020603050405020304" pitchFamily="18" charset="0"/>
                    </a:rPr>
                    <a:t> </a:t>
                  </a:r>
                  <a14:m>
                    <m:oMath xmlns:m="http://schemas.openxmlformats.org/officeDocument/2006/math">
                      <m:sSup>
                        <m:sSupPr>
                          <m:ctrlPr>
                            <a:rPr lang="en-US" sz="3500" i="1">
                              <a:effectLst/>
                              <a:ea typeface="Arial" panose="020B0604020202020204" pitchFamily="34" charset="0"/>
                              <a:cs typeface="Times New Roman" panose="02020603050405020304" pitchFamily="18" charset="0"/>
                            </a:rPr>
                          </m:ctrlPr>
                        </m:sSupPr>
                        <m:e>
                          <m:r>
                            <a:rPr lang="vi-VN" sz="3500" i="1">
                              <a:effectLst/>
                              <a:ea typeface="Arial" panose="020B0604020202020204" pitchFamily="34" charset="0"/>
                              <a:cs typeface="Times New Roman" panose="02020603050405020304" pitchFamily="18" charset="0"/>
                            </a:rPr>
                            <m:t>3</m:t>
                          </m:r>
                        </m:e>
                        <m:sup>
                          <m:rad>
                            <m:radPr>
                              <m:degHide m:val="on"/>
                              <m:ctrlPr>
                                <a:rPr lang="en-US" sz="3500" i="1">
                                  <a:effectLst/>
                                  <a:ea typeface="Arial" panose="020B0604020202020204" pitchFamily="34" charset="0"/>
                                  <a:cs typeface="Times New Roman" panose="02020603050405020304" pitchFamily="18" charset="0"/>
                                </a:rPr>
                              </m:ctrlPr>
                            </m:radPr>
                            <m:deg/>
                            <m:e>
                              <m:r>
                                <a:rPr lang="vi-VN" sz="3500" i="1">
                                  <a:effectLst/>
                                  <a:ea typeface="Arial" panose="020B0604020202020204" pitchFamily="34" charset="0"/>
                                  <a:cs typeface="Times New Roman" panose="02020603050405020304" pitchFamily="18" charset="0"/>
                                </a:rPr>
                                <m:t>2</m:t>
                              </m:r>
                            </m:e>
                          </m:rad>
                        </m:sup>
                      </m:sSup>
                      <m:r>
                        <a:rPr lang="vi-VN" sz="3500" i="1">
                          <a:effectLst/>
                          <a:ea typeface="Arial" panose="020B0604020202020204" pitchFamily="34" charset="0"/>
                          <a:cs typeface="Times New Roman" panose="02020603050405020304" pitchFamily="18" charset="0"/>
                        </a:rPr>
                        <m:t>≈4,72</m:t>
                      </m:r>
                    </m:oMath>
                  </a14:m>
                  <a:endParaRPr lang="en-US" sz="3500">
                    <a:effectLst/>
                    <a:ea typeface="Arial" panose="020B0604020202020204" pitchFamily="34" charset="0"/>
                    <a:cs typeface="Times New Roman" panose="02020603050405020304" pitchFamily="18"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5410200" y="8765433"/>
                  <a:ext cx="8037348" cy="811160"/>
                </a:xfrm>
                <a:prstGeom prst="rect">
                  <a:avLst/>
                </a:prstGeom>
                <a:blipFill>
                  <a:blip r:embed="rId18"/>
                  <a:stretch>
                    <a:fillRect b="-6857"/>
                  </a:stretch>
                </a:blipFill>
              </p:spPr>
              <p:txBody>
                <a:bodyPr/>
                <a:lstStyle/>
                <a:p>
                  <a:r>
                    <a:rPr lang="en-US">
                      <a:noFill/>
                    </a:rPr>
                    <a:t> </a:t>
                  </a:r>
                </a:p>
              </p:txBody>
            </p:sp>
          </mc:Fallback>
        </mc:AlternateContent>
      </p:grpSp>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24" name="Rectangle 23"/>
          <p:cNvSpPr/>
          <p:nvPr/>
        </p:nvSpPr>
        <p:spPr>
          <a:xfrm>
            <a:off x="7146800" y="995540"/>
            <a:ext cx="475963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solidFill>
                  <a:prstClr val="black"/>
                </a:solidFill>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5" name="Group 14"/>
          <p:cNvGrpSpPr/>
          <p:nvPr/>
        </p:nvGrpSpPr>
        <p:grpSpPr>
          <a:xfrm>
            <a:off x="1047308" y="2857500"/>
            <a:ext cx="16193384" cy="4148323"/>
            <a:chOff x="1202273" y="2006397"/>
            <a:chExt cx="16193384" cy="3691123"/>
          </a:xfrm>
        </p:grpSpPr>
        <p:grpSp>
          <p:nvGrpSpPr>
            <p:cNvPr id="8" name="Group 7"/>
            <p:cNvGrpSpPr/>
            <p:nvPr/>
          </p:nvGrpSpPr>
          <p:grpSpPr>
            <a:xfrm>
              <a:off x="1202273" y="2006397"/>
              <a:ext cx="16193384" cy="3691123"/>
              <a:chOff x="9306977" y="756834"/>
              <a:chExt cx="7780333" cy="2693983"/>
            </a:xfrm>
          </p:grpSpPr>
          <p:sp>
            <p:nvSpPr>
              <p:cNvPr id="3" name="AutoShape 3"/>
              <p:cNvSpPr/>
              <p:nvPr/>
            </p:nvSpPr>
            <p:spPr>
              <a:xfrm rot="291462">
                <a:off x="9306977" y="790952"/>
                <a:ext cx="4509322" cy="2291167"/>
              </a:xfrm>
              <a:prstGeom prst="rect">
                <a:avLst/>
              </a:prstGeom>
              <a:solidFill>
                <a:srgbClr val="F8C578"/>
              </a:solidFill>
            </p:spPr>
          </p:sp>
          <p:sp>
            <p:nvSpPr>
              <p:cNvPr id="7" name="AutoShape 7"/>
              <p:cNvSpPr/>
              <p:nvPr/>
            </p:nvSpPr>
            <p:spPr>
              <a:xfrm>
                <a:off x="9686226" y="756834"/>
                <a:ext cx="7401084" cy="2693983"/>
              </a:xfrm>
              <a:prstGeom prst="rect">
                <a:avLst/>
              </a:prstGeom>
              <a:solidFill>
                <a:srgbClr val="FFFBEC"/>
              </a:solidFill>
            </p:spPr>
          </p:sp>
        </p:grpSp>
        <mc:AlternateContent xmlns:mc="http://schemas.openxmlformats.org/markup-compatibility/2006">
          <mc:Choice xmlns:a14="http://schemas.microsoft.com/office/drawing/2010/main" Requires="a14">
            <p:sp>
              <p:nvSpPr>
                <p:cNvPr id="4" name="Rectangle 3"/>
                <p:cNvSpPr/>
                <p:nvPr/>
              </p:nvSpPr>
              <p:spPr>
                <a:xfrm>
                  <a:off x="2282708" y="2307432"/>
                  <a:ext cx="14797750" cy="3327193"/>
                </a:xfrm>
                <a:prstGeom prst="rect">
                  <a:avLst/>
                </a:prstGeom>
              </p:spPr>
              <p:txBody>
                <a:bodyPr wrap="square">
                  <a:spAutoFit/>
                </a:bodyPr>
                <a:lstStyle/>
                <a:p>
                  <a:pPr algn="just">
                    <a:lnSpc>
                      <a:spcPct val="170000"/>
                    </a:lnSpc>
                    <a:spcBef>
                      <a:spcPts val="600"/>
                    </a:spcBef>
                    <a:spcAft>
                      <a:spcPts val="600"/>
                    </a:spcAft>
                  </a:pPr>
                  <a:r>
                    <a:rPr lang="vi-VN" sz="4300">
                      <a:ea typeface="Dotum" panose="020B0600000101010101" pitchFamily="34" charset="-127"/>
                      <a:cs typeface="Times New Roman" panose="02020603050405020304" pitchFamily="18" charset="0"/>
                    </a:rPr>
                    <a:t>Cho </a:t>
                  </a:r>
                  <a14:m>
                    <m:oMath xmlns:m="http://schemas.openxmlformats.org/officeDocument/2006/math">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là số thực dương, </a:t>
                  </a:r>
                  <a14:m>
                    <m:oMath xmlns:m="http://schemas.openxmlformats.org/officeDocument/2006/math">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là số vô tỉ, </a:t>
                  </a:r>
                  <a14:m>
                    <m:oMath xmlns:m="http://schemas.openxmlformats.org/officeDocument/2006/math">
                      <m:d>
                        <m:dPr>
                          <m:ctrlPr>
                            <a:rPr lang="en-US" sz="4300" i="1">
                              <a:effectLst/>
                              <a:ea typeface="Dotum" panose="020B0600000101010101" pitchFamily="34" charset="-127"/>
                              <a:cs typeface="Times New Roman" panose="02020603050405020304" pitchFamily="18" charset="0"/>
                            </a:rPr>
                          </m:ctrlPr>
                        </m:dPr>
                        <m:e>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e>
                      </m:d>
                    </m:oMath>
                  </a14:m>
                  <a:r>
                    <a:rPr lang="en-US" sz="4300">
                      <a:effectLst/>
                      <a:ea typeface="Dotum" panose="020B0600000101010101" pitchFamily="34" charset="-127"/>
                      <a:cs typeface="Times New Roman" panose="02020603050405020304" pitchFamily="18" charset="0"/>
                    </a:rPr>
                    <a:t> </a:t>
                  </a:r>
                  <a:r>
                    <a:rPr lang="vi-VN" sz="4300">
                      <a:effectLst/>
                      <a:ea typeface="Dotum" panose="020B0600000101010101" pitchFamily="34" charset="-127"/>
                      <a:cs typeface="Times New Roman" panose="02020603050405020304" pitchFamily="18" charset="0"/>
                    </a:rPr>
                    <a:t>là dãy số</a:t>
                  </a:r>
                  <a:r>
                    <a:rPr lang="vi-VN" sz="4300" b="1">
                      <a:effectLst/>
                      <a:ea typeface="Dotum" panose="020B0600000101010101" pitchFamily="34" charset="-127"/>
                      <a:cs typeface="Times New Roman" panose="02020603050405020304" pitchFamily="18" charset="0"/>
                    </a:rPr>
                    <a:t> </a:t>
                  </a:r>
                  <a:r>
                    <a:rPr lang="vi-VN" sz="4300">
                      <a:effectLst/>
                      <a:ea typeface="Dotum" panose="020B0600000101010101" pitchFamily="34" charset="-127"/>
                      <a:cs typeface="Times New Roman" panose="02020603050405020304" pitchFamily="18" charset="0"/>
                    </a:rPr>
                    <a:t>hữu tỉ và </a:t>
                  </a:r>
                  <a14:m>
                    <m:oMath xmlns:m="http://schemas.openxmlformats.org/officeDocument/2006/math">
                      <m:func>
                        <m:funcPr>
                          <m:ctrlPr>
                            <a:rPr lang="en-US" sz="4300" i="1">
                              <a:effectLst/>
                              <a:ea typeface="Dotum" panose="020B0600000101010101" pitchFamily="34" charset="-127"/>
                              <a:cs typeface="Times New Roman" panose="02020603050405020304" pitchFamily="18" charset="0"/>
                            </a:rPr>
                          </m:ctrlPr>
                        </m:funcPr>
                        <m:fName>
                          <m:r>
                            <a:rPr lang="vi-VN" sz="4300" i="1">
                              <a:effectLst/>
                              <a:ea typeface="Dotum" panose="020B0600000101010101" pitchFamily="34" charset="-127"/>
                              <a:cs typeface="Times New Roman" panose="02020603050405020304" pitchFamily="18" charset="0"/>
                            </a:rPr>
                            <m:t>𝑙𝑖𝑚</m:t>
                          </m:r>
                        </m:fName>
                        <m:e>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e>
                      </m:func>
                      <m:r>
                        <a:rPr lang="vi-VN" sz="4300" i="1">
                          <a:effectLst/>
                          <a:ea typeface="Dotum" panose="020B0600000101010101" pitchFamily="34" charset="-127"/>
                          <a:cs typeface="Times New Roman" panose="02020603050405020304" pitchFamily="18" charset="0"/>
                        </a:rPr>
                        <m:t>=</m:t>
                      </m:r>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Giới hạn của dãy số  </a:t>
                  </a:r>
                  <a14:m>
                    <m:oMath xmlns:m="http://schemas.openxmlformats.org/officeDocument/2006/math">
                      <m:d>
                        <m:dPr>
                          <m:ctrlPr>
                            <a:rPr lang="en-US" sz="4300" i="1">
                              <a:effectLst/>
                              <a:ea typeface="Dotum" panose="020B0600000101010101" pitchFamily="34" charset="-127"/>
                              <a:cs typeface="Times New Roman" panose="02020603050405020304" pitchFamily="18" charset="0"/>
                            </a:rPr>
                          </m:ctrlPr>
                        </m:dPr>
                        <m:e>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sup>
                          </m:sSup>
                        </m:e>
                      </m:d>
                    </m:oMath>
                  </a14:m>
                  <a:r>
                    <a:rPr lang="en-US" sz="4300">
                      <a:effectLst/>
                      <a:ea typeface="Dotum" panose="020B0600000101010101" pitchFamily="34" charset="-127"/>
                      <a:cs typeface="Times New Roman" panose="02020603050405020304" pitchFamily="18" charset="0"/>
                    </a:rPr>
                    <a:t> </a:t>
                  </a:r>
                  <a:r>
                    <a:rPr lang="vi-VN" sz="4300">
                      <a:effectLst/>
                      <a:ea typeface="Dotum" panose="020B0600000101010101" pitchFamily="34" charset="-127"/>
                      <a:cs typeface="Times New Roman" panose="02020603050405020304" pitchFamily="18" charset="0"/>
                    </a:rPr>
                    <a:t>gọi là lũy thừa của </a:t>
                  </a:r>
                  <a14:m>
                    <m:oMath xmlns:m="http://schemas.openxmlformats.org/officeDocument/2006/math">
                      <m:r>
                        <a:rPr lang="vi-VN" sz="4300" i="1">
                          <a:effectLst/>
                          <a:ea typeface="Dotum" panose="020B0600000101010101" pitchFamily="34" charset="-127"/>
                          <a:cs typeface="Times New Roman" panose="02020603050405020304" pitchFamily="18" charset="0"/>
                        </a:rPr>
                        <m:t>𝑎</m:t>
                      </m:r>
                    </m:oMath>
                  </a14:m>
                  <a:r>
                    <a:rPr lang="vi-VN" sz="4300">
                      <a:effectLst/>
                      <a:ea typeface="Dotum" panose="020B0600000101010101" pitchFamily="34" charset="-127"/>
                      <a:cs typeface="Times New Roman" panose="02020603050405020304" pitchFamily="18" charset="0"/>
                    </a:rPr>
                    <a:t> với số mũ </a:t>
                  </a:r>
                  <a14:m>
                    <m:oMath xmlns:m="http://schemas.openxmlformats.org/officeDocument/2006/math">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kí hiệu </a:t>
                  </a:r>
                  <a14:m>
                    <m:oMath xmlns:m="http://schemas.openxmlformats.org/officeDocument/2006/math">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r>
                            <a:rPr lang="vi-VN" sz="4300" i="1">
                              <a:effectLst/>
                              <a:ea typeface="Dotum" panose="020B0600000101010101" pitchFamily="34" charset="-127"/>
                              <a:cs typeface="Times New Roman" panose="02020603050405020304" pitchFamily="18" charset="0"/>
                            </a:rPr>
                            <m:t>𝛼</m:t>
                          </m:r>
                        </m:sup>
                      </m:sSup>
                    </m:oMath>
                  </a14:m>
                  <a:r>
                    <a:rPr lang="vi-VN" sz="4300">
                      <a:effectLst/>
                      <a:ea typeface="Dotum" panose="020B0600000101010101" pitchFamily="34" charset="-127"/>
                      <a:cs typeface="Times New Roman" panose="02020603050405020304" pitchFamily="18" charset="0"/>
                    </a:rPr>
                    <a:t>, </a:t>
                  </a:r>
                  <a14:m>
                    <m:oMath xmlns:m="http://schemas.openxmlformats.org/officeDocument/2006/math">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r>
                            <a:rPr lang="vi-VN" sz="4300" i="1">
                              <a:effectLst/>
                              <a:ea typeface="Dotum" panose="020B0600000101010101" pitchFamily="34" charset="-127"/>
                              <a:cs typeface="Times New Roman" panose="02020603050405020304" pitchFamily="18" charset="0"/>
                            </a:rPr>
                            <m:t>𝛼</m:t>
                          </m:r>
                        </m:sup>
                      </m:sSup>
                      <m:r>
                        <a:rPr lang="vi-VN" sz="4300" i="1">
                          <a:effectLst/>
                          <a:ea typeface="Dotum" panose="020B0600000101010101" pitchFamily="34" charset="-127"/>
                          <a:cs typeface="Times New Roman" panose="02020603050405020304" pitchFamily="18" charset="0"/>
                        </a:rPr>
                        <m:t>=</m:t>
                      </m:r>
                      <m:func>
                        <m:funcPr>
                          <m:ctrlPr>
                            <a:rPr lang="en-US" sz="4300" i="1">
                              <a:effectLst/>
                              <a:ea typeface="Dotum" panose="020B0600000101010101" pitchFamily="34" charset="-127"/>
                              <a:cs typeface="Times New Roman" panose="02020603050405020304" pitchFamily="18" charset="0"/>
                            </a:rPr>
                          </m:ctrlPr>
                        </m:funcPr>
                        <m:fName>
                          <m:r>
                            <a:rPr lang="vi-VN" sz="4300" i="1">
                              <a:effectLst/>
                              <a:ea typeface="Dotum" panose="020B0600000101010101" pitchFamily="34" charset="-127"/>
                              <a:cs typeface="Times New Roman" panose="02020603050405020304" pitchFamily="18" charset="0"/>
                            </a:rPr>
                            <m:t>𝑙𝑖𝑚</m:t>
                          </m:r>
                        </m:fName>
                        <m:e>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sup>
                          </m:sSup>
                        </m:e>
                      </m:func>
                    </m:oMath>
                  </a14:m>
                  <a:r>
                    <a:rPr lang="vi-VN" sz="4300">
                      <a:effectLst/>
                      <a:ea typeface="Dotum" panose="020B0600000101010101" pitchFamily="34" charset="-127"/>
                      <a:cs typeface="Times New Roman" panose="02020603050405020304" pitchFamily="18" charset="0"/>
                    </a:rPr>
                    <a:t>.</a:t>
                  </a:r>
                  <a:endParaRPr lang="en-US" sz="4300">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282708" y="2307432"/>
                  <a:ext cx="14797750" cy="3327193"/>
                </a:xfrm>
                <a:prstGeom prst="rect">
                  <a:avLst/>
                </a:prstGeom>
                <a:blipFill>
                  <a:blip r:embed="rId4"/>
                  <a:stretch>
                    <a:fillRect l="-1607" r="-164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3" name="Rectangle 12"/>
              <p:cNvSpPr/>
              <p:nvPr/>
            </p:nvSpPr>
            <p:spPr>
              <a:xfrm>
                <a:off x="2209800" y="8021399"/>
                <a:ext cx="13868400" cy="962251"/>
              </a:xfrm>
              <a:prstGeom prst="rect">
                <a:avLst/>
              </a:prstGeom>
            </p:spPr>
            <p:txBody>
              <a:bodyPr wrap="square">
                <a:spAutoFit/>
              </a:bodyPr>
              <a:lstStyle/>
              <a:p>
                <a:pPr marL="571500" indent="-571500" algn="ctr">
                  <a:lnSpc>
                    <a:spcPct val="150000"/>
                  </a:lnSpc>
                  <a:spcBef>
                    <a:spcPts val="600"/>
                  </a:spcBef>
                  <a:spcAft>
                    <a:spcPts val="600"/>
                  </a:spcAft>
                  <a:buFont typeface="Arial" panose="020B0604020202020204" pitchFamily="34" charset="0"/>
                  <a:buChar char="•"/>
                </a:pPr>
                <a:r>
                  <a:rPr lang="vi-VN" sz="4300" b="1" i="1">
                    <a:solidFill>
                      <a:srgbClr val="C00000"/>
                    </a:solidFill>
                    <a:latin typeface="Arial" panose="020B0604020202020204" pitchFamily="34" charset="0"/>
                    <a:ea typeface="Dotum" panose="020B0600000101010101" pitchFamily="34" charset="-127"/>
                    <a:cs typeface="Arial" panose="020B0604020202020204" pitchFamily="34" charset="0"/>
                  </a:rPr>
                  <a:t>Nhận xét:</a:t>
                </a:r>
                <a:r>
                  <a:rPr lang="vi-VN" sz="4300" i="1">
                    <a:solidFill>
                      <a:srgbClr val="C00000"/>
                    </a:solidFill>
                    <a:effectLst/>
                    <a:latin typeface="Arial" panose="020B0604020202020204" pitchFamily="34" charset="0"/>
                    <a:ea typeface="Dotum" panose="020B0600000101010101" pitchFamily="34" charset="-127"/>
                    <a:cs typeface="Arial" panose="020B0604020202020204" pitchFamily="34" charset="0"/>
                  </a:rPr>
                  <a:t> </a:t>
                </a:r>
                <a:r>
                  <a:rPr lang="vi-VN" sz="4300">
                    <a:effectLst/>
                    <a:latin typeface="Arial" panose="020B0604020202020204" pitchFamily="34" charset="0"/>
                    <a:ea typeface="Dotum" panose="020B0600000101010101" pitchFamily="34" charset="-127"/>
                    <a:cs typeface="Arial" panose="020B0604020202020204" pitchFamily="34" charset="0"/>
                  </a:rPr>
                  <a:t>Từ định nghĩa ta có: </a:t>
                </a:r>
                <a14:m>
                  <m:oMath xmlns:m="http://schemas.openxmlformats.org/officeDocument/2006/math">
                    <m:sSup>
                      <m:sSup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300" i="1">
                            <a:effectLst/>
                            <a:latin typeface="Cambria Math" panose="02040503050406030204" pitchFamily="18" charset="0"/>
                            <a:ea typeface="Dotum" panose="020B0600000101010101" pitchFamily="34" charset="-127"/>
                            <a:cs typeface="Times New Roman" panose="02020603050405020304" pitchFamily="18" charset="0"/>
                          </a:rPr>
                          <m:t>1</m:t>
                        </m:r>
                      </m:e>
                      <m:sup>
                        <m:r>
                          <a:rPr lang="vi-VN" sz="43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300" i="1">
                        <a:effectLst/>
                        <a:latin typeface="Cambria Math" panose="02040503050406030204" pitchFamily="18" charset="0"/>
                        <a:ea typeface="Dotum" panose="020B0600000101010101" pitchFamily="34" charset="-127"/>
                        <a:cs typeface="Times New Roman" panose="02020603050405020304" pitchFamily="18" charset="0"/>
                      </a:rPr>
                      <m:t>=1, ∀</m:t>
                    </m:r>
                    <m:r>
                      <a:rPr lang="vi-VN" sz="43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300" i="1">
                        <a:effectLst/>
                        <a:latin typeface="Cambria Math" panose="02040503050406030204" pitchFamily="18" charset="0"/>
                        <a:ea typeface="Dotum" panose="020B0600000101010101" pitchFamily="34" charset="-127"/>
                        <a:cs typeface="Times New Roman" panose="02020603050405020304" pitchFamily="18" charset="0"/>
                      </a:rPr>
                      <m:t>∈</m:t>
                    </m:r>
                    <m:r>
                      <a:rPr lang="vi-VN" sz="43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vi-VN" sz="4300">
                    <a:effectLst/>
                    <a:latin typeface="Arial" panose="020B0604020202020204" pitchFamily="34" charset="0"/>
                    <a:ea typeface="Dotum" panose="020B0600000101010101" pitchFamily="34" charset="-127"/>
                    <a:cs typeface="Arial" panose="020B0604020202020204" pitchFamily="34" charset="0"/>
                  </a:rPr>
                  <a:t> </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209800" y="8021399"/>
                <a:ext cx="13868400" cy="962251"/>
              </a:xfrm>
              <a:prstGeom prst="rect">
                <a:avLst/>
              </a:prstGeom>
              <a:blipFill>
                <a:blip r:embed="rId5"/>
                <a:stretch>
                  <a:fillRect b="-29114"/>
                </a:stretch>
              </a:blipFill>
            </p:spPr>
            <p:txBody>
              <a:bodyPr/>
              <a:lstStyle/>
              <a:p>
                <a:r>
                  <a:rPr lang="en-US">
                    <a:noFill/>
                  </a:rPr>
                  <a:t> </a:t>
                </a:r>
              </a:p>
            </p:txBody>
          </p:sp>
        </mc:Fallback>
      </mc:AlternateContent>
      <p:pic>
        <p:nvPicPr>
          <p:cNvPr id="26"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821" y="-85779"/>
            <a:ext cx="1412502" cy="1412502"/>
          </a:xfrm>
          <a:prstGeom prst="rect">
            <a:avLst/>
          </a:prstGeom>
        </p:spPr>
      </p:pic>
      <p:pic>
        <p:nvPicPr>
          <p:cNvPr id="27"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59628" y="424043"/>
            <a:ext cx="781031" cy="781031"/>
          </a:xfrm>
          <a:prstGeom prst="rect">
            <a:avLst/>
          </a:prstGeom>
        </p:spPr>
      </p:pic>
    </p:spTree>
    <p:extLst>
      <p:ext uri="{BB962C8B-B14F-4D97-AF65-F5344CB8AC3E}">
        <p14:creationId xmlns:p14="http://schemas.microsoft.com/office/powerpoint/2010/main" val="353355393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489847" y="800101"/>
            <a:ext cx="17272448" cy="90678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0221" y="401657"/>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866819">
            <a:off x="15907336" y="9208697"/>
            <a:ext cx="1755749" cy="1318408"/>
          </a:xfrm>
          <a:prstGeom prst="rect">
            <a:avLst/>
          </a:prstGeom>
        </p:spPr>
      </p:pic>
      <p:grpSp>
        <p:nvGrpSpPr>
          <p:cNvPr id="14" name="Group 13"/>
          <p:cNvGrpSpPr/>
          <p:nvPr/>
        </p:nvGrpSpPr>
        <p:grpSpPr>
          <a:xfrm>
            <a:off x="7906871" y="534800"/>
            <a:ext cx="2438400" cy="1066800"/>
            <a:chOff x="1602628" y="190500"/>
            <a:chExt cx="2438400" cy="1066800"/>
          </a:xfrm>
        </p:grpSpPr>
        <p:sp>
          <p:nvSpPr>
            <p:cNvPr id="15" name="Rectangle 14"/>
            <p:cNvSpPr/>
            <p:nvPr/>
          </p:nvSpPr>
          <p:spPr>
            <a:xfrm>
              <a:off x="1602628" y="190500"/>
              <a:ext cx="24384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65591" y="190500"/>
              <a:ext cx="1864613"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Rectangle 4"/>
              <p:cNvSpPr/>
              <p:nvPr/>
            </p:nvSpPr>
            <p:spPr>
              <a:xfrm>
                <a:off x="1273226" y="2172859"/>
                <a:ext cx="8961105" cy="5160965"/>
              </a:xfrm>
              <a:prstGeom prst="rect">
                <a:avLst/>
              </a:prstGeom>
            </p:spPr>
            <p:txBody>
              <a:bodyPr wrap="square">
                <a:spAutoFit/>
              </a:bodyPr>
              <a:lstStyle/>
              <a:p>
                <a:pPr lvl="0" algn="just">
                  <a:lnSpc>
                    <a:spcPct val="150000"/>
                  </a:lnSpc>
                </a:pPr>
                <a:r>
                  <a:rPr lang="vi-VN" sz="3500" smtClean="0">
                    <a:solidFill>
                      <a:srgbClr val="000000"/>
                    </a:solidFill>
                    <a:cs typeface="Arial" panose="020B0604020202020204" pitchFamily="34" charset="0"/>
                  </a:rPr>
                  <a:t>Xét </a:t>
                </a:r>
                <a:r>
                  <a:rPr lang="vi-VN" sz="3500">
                    <a:solidFill>
                      <a:srgbClr val="000000"/>
                    </a:solidFill>
                    <a:cs typeface="Arial" panose="020B0604020202020204" pitchFamily="34" charset="0"/>
                  </a:rPr>
                  <a:t>dãy số hữu tỉ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1</m:t>
                    </m:r>
                    <m:r>
                      <a:rPr lang="vi-VN" sz="3500" i="1">
                        <a:solidFill>
                          <a:srgbClr val="000000"/>
                        </a:solidFill>
                        <a:latin typeface="Cambria Math" panose="02040503050406030204" pitchFamily="18" charset="0"/>
                        <a:cs typeface="Arial" panose="020B0604020202020204" pitchFamily="34" charset="0"/>
                      </a:rPr>
                      <m:t>=1;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2</m:t>
                    </m:r>
                    <m:r>
                      <a:rPr lang="vi-VN" sz="3500" i="1">
                        <a:solidFill>
                          <a:srgbClr val="000000"/>
                        </a:solidFill>
                        <a:latin typeface="Cambria Math" panose="02040503050406030204" pitchFamily="18" charset="0"/>
                        <a:cs typeface="Arial" panose="020B0604020202020204" pitchFamily="34" charset="0"/>
                      </a:rPr>
                      <m:t>=1,4;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3</m:t>
                    </m:r>
                    <m:r>
                      <a:rPr lang="vi-VN" sz="3500" i="1">
                        <a:solidFill>
                          <a:srgbClr val="000000"/>
                        </a:solidFill>
                        <a:latin typeface="Cambria Math" panose="02040503050406030204" pitchFamily="18" charset="0"/>
                        <a:cs typeface="Arial" panose="020B0604020202020204" pitchFamily="34" charset="0"/>
                      </a:rPr>
                      <m:t>=1,41;</m:t>
                    </m:r>
                  </m:oMath>
                </a14:m>
                <a:endParaRPr lang="en-US" sz="3500" i="1" smtClean="0">
                  <a:solidFill>
                    <a:srgbClr val="000000"/>
                  </a:solidFill>
                  <a:latin typeface="Cambria Math" panose="02040503050406030204" pitchFamily="18" charset="0"/>
                  <a:cs typeface="Arial" panose="020B0604020202020204" pitchFamily="34" charset="0"/>
                </a:endParaRPr>
              </a:p>
              <a:p>
                <a:pPr lvl="0" algn="just">
                  <a:lnSpc>
                    <a:spcPct val="150000"/>
                  </a:lnSpc>
                </a:pP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4</m:t>
                    </m:r>
                    <m:r>
                      <a:rPr lang="vi-VN" sz="3500" i="1">
                        <a:solidFill>
                          <a:srgbClr val="000000"/>
                        </a:solidFill>
                        <a:latin typeface="Cambria Math" panose="02040503050406030204" pitchFamily="18" charset="0"/>
                        <a:cs typeface="Arial" panose="020B0604020202020204" pitchFamily="34" charset="0"/>
                      </a:rPr>
                      <m:t>=1,414</m:t>
                    </m:r>
                    <m:r>
                      <a:rPr lang="en-US" sz="3500" b="0" i="1" smtClean="0">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5</m:t>
                    </m:r>
                    <m:r>
                      <a:rPr lang="vi-VN" sz="3500" i="1">
                        <a:solidFill>
                          <a:srgbClr val="000000"/>
                        </a:solidFill>
                        <a:latin typeface="Cambria Math" panose="02040503050406030204" pitchFamily="18" charset="0"/>
                        <a:cs typeface="Arial" panose="020B0604020202020204" pitchFamily="34" charset="0"/>
                      </a:rPr>
                      <m:t>=1,4142;</m:t>
                    </m:r>
                    <m:r>
                      <a:rPr lang="en-US" sz="3500" b="0" i="1" smtClean="0">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6</m:t>
                    </m:r>
                    <m:r>
                      <a:rPr lang="vi-VN" sz="3500" i="1">
                        <a:solidFill>
                          <a:srgbClr val="000000"/>
                        </a:solidFill>
                        <a:latin typeface="Cambria Math" panose="02040503050406030204" pitchFamily="18" charset="0"/>
                        <a:cs typeface="Arial" panose="020B0604020202020204" pitchFamily="34" charset="0"/>
                      </a:rPr>
                      <m:t>=1,4142</m:t>
                    </m:r>
                    <m:r>
                      <a:rPr lang="vi-VN" sz="3500" i="1">
                        <a:solidFill>
                          <a:srgbClr val="000000"/>
                        </a:solidFill>
                        <a:latin typeface="Cambria Math" panose="02040503050406030204" pitchFamily="18" charset="0"/>
                        <a:cs typeface="Arial" panose="020B0604020202020204" pitchFamily="34" charset="0"/>
                      </a:rPr>
                      <m:t>1</m:t>
                    </m:r>
                    <m:r>
                      <a:rPr lang="en-US" sz="3500" i="1">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cs typeface="Arial" panose="020B0604020202020204" pitchFamily="34" charset="0"/>
                  </a:rPr>
                  <a:t>  </a:t>
                </a:r>
                <a:r>
                  <a:rPr lang="vi-VN" sz="3500" smtClean="0">
                    <a:solidFill>
                      <a:srgbClr val="000000"/>
                    </a:solidFill>
                    <a:cs typeface="Arial" panose="020B0604020202020204" pitchFamily="34" charset="0"/>
                  </a:rPr>
                  <a:t>và</a:t>
                </a:r>
                <a:endParaRPr lang="en-US" sz="3500">
                  <a:solidFill>
                    <a:srgbClr val="000000"/>
                  </a:solidFill>
                  <a:cs typeface="Arial" panose="020B0604020202020204" pitchFamily="34" charset="0"/>
                </a:endParaRPr>
              </a:p>
              <a:p>
                <a:pPr lvl="0" algn="just">
                  <a:lnSpc>
                    <a:spcPct val="150000"/>
                  </a:lnSpc>
                </a:pPr>
                <a14:m>
                  <m:oMath xmlns:m="http://schemas.openxmlformats.org/officeDocument/2006/math">
                    <m:r>
                      <m:rPr>
                        <m:sty m:val="p"/>
                      </m:rPr>
                      <a:rPr lang="vi-VN" sz="3500" i="1">
                        <a:solidFill>
                          <a:srgbClr val="000000"/>
                        </a:solidFill>
                        <a:latin typeface="Cambria Math" panose="02040503050406030204" pitchFamily="18" charset="0"/>
                        <a:cs typeface="Arial" panose="020B0604020202020204" pitchFamily="34" charset="0"/>
                      </a:rPr>
                      <m:t>lim</m:t>
                    </m:r>
                    <m:r>
                      <a:rPr lang="en-US" sz="3500" i="1">
                        <a:solidFill>
                          <a:srgbClr val="000000"/>
                        </a:solidFill>
                        <a:latin typeface="Cambria Math" panose="02040503050406030204" pitchFamily="18" charset="0"/>
                        <a:cs typeface="Arial" panose="020B0604020202020204" pitchFamily="34" charset="0"/>
                      </a:rPr>
                      <m:t> </m:t>
                    </m:r>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r>
                      <a:rPr lang="en-US" sz="3500" i="1">
                        <a:solidFill>
                          <a:srgbClr val="000000"/>
                        </a:solidFill>
                        <a:latin typeface="Cambria Math" panose="02040503050406030204" pitchFamily="18" charset="0"/>
                        <a:cs typeface="Arial" panose="020B0604020202020204" pitchFamily="34" charset="0"/>
                      </a:rPr>
                      <m:t>=</m:t>
                    </m:r>
                    <m:rad>
                      <m:radPr>
                        <m:degHide m:val="on"/>
                        <m:ctrlPr>
                          <a:rPr lang="en-US"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oMath>
                </a14:m>
                <a:r>
                  <a:rPr lang="vi-VN" sz="3500">
                    <a:solidFill>
                      <a:srgbClr val="000000"/>
                    </a:solidFill>
                    <a:cs typeface="Arial" panose="020B0604020202020204" pitchFamily="34" charset="0"/>
                  </a:rPr>
                  <a:t>. Bằng </a:t>
                </a:r>
                <a:r>
                  <a:rPr lang="vi-VN" sz="3500">
                    <a:solidFill>
                      <a:srgbClr val="000000"/>
                    </a:solidFill>
                    <a:cs typeface="Arial" panose="020B0604020202020204" pitchFamily="34" charset="0"/>
                  </a:rPr>
                  <a:t>cách </a:t>
                </a:r>
                <a:r>
                  <a:rPr lang="vi-VN" sz="3500">
                    <a:solidFill>
                      <a:srgbClr val="000000"/>
                    </a:solidFill>
                    <a:cs typeface="Arial" panose="020B0604020202020204" pitchFamily="34" charset="0"/>
                  </a:rPr>
                  <a:t>tính</a:t>
                </a:r>
                <a:r>
                  <a:rPr lang="en-US" sz="35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10</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oMath>
                </a14:m>
                <a:r>
                  <a:rPr lang="en-US" sz="3500">
                    <a:solidFill>
                      <a:srgbClr val="000000"/>
                    </a:solidFill>
                    <a:latin typeface="Arial" panose="020B0604020202020204" pitchFamily="34" charset="0"/>
                    <a:cs typeface="Arial" panose="020B0604020202020204" pitchFamily="34" charset="0"/>
                  </a:rPr>
                  <a:t> </a:t>
                </a:r>
                <a:r>
                  <a:rPr lang="vi-VN" sz="3500">
                    <a:solidFill>
                      <a:srgbClr val="000000"/>
                    </a:solidFill>
                    <a:cs typeface="Arial" panose="020B0604020202020204" pitchFamily="34" charset="0"/>
                  </a:rPr>
                  <a:t>tương </a:t>
                </a:r>
                <a:r>
                  <a:rPr lang="vi-VN" sz="3500">
                    <a:solidFill>
                      <a:srgbClr val="000000"/>
                    </a:solidFill>
                    <a:cs typeface="Arial" panose="020B0604020202020204" pitchFamily="34" charset="0"/>
                  </a:rPr>
                  <a:t>ứng, ta nhận được </a:t>
                </a:r>
                <a:r>
                  <a:rPr lang="vi-VN" sz="3500" i="1">
                    <a:solidFill>
                      <a:srgbClr val="000000"/>
                    </a:solidFill>
                    <a:cs typeface="Arial" panose="020B0604020202020204" pitchFamily="34" charset="0"/>
                  </a:rPr>
                  <a:t>Bảng </a:t>
                </a:r>
                <a:r>
                  <a:rPr lang="en-US" sz="3500" i="1" smtClean="0">
                    <a:solidFill>
                      <a:srgbClr val="000000"/>
                    </a:solidFill>
                    <a:latin typeface="Arial" panose="020B0604020202020204" pitchFamily="34" charset="0"/>
                    <a:cs typeface="Arial" panose="020B0604020202020204" pitchFamily="34" charset="0"/>
                  </a:rPr>
                  <a:t>2</a:t>
                </a:r>
                <a:r>
                  <a:rPr lang="vi-VN" sz="3500">
                    <a:solidFill>
                      <a:srgbClr val="000000"/>
                    </a:solidFill>
                    <a:cs typeface="Arial" panose="020B0604020202020204" pitchFamily="34" charset="0"/>
                  </a:rPr>
                  <a:t> ghi các dãy số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m:t>
                    </m:r>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r>
                      <a:rPr lang="vi-VN" sz="3500" i="1">
                        <a:solidFill>
                          <a:srgbClr val="000000"/>
                        </a:solidFill>
                        <a:latin typeface="Cambria Math" panose="02040503050406030204" pitchFamily="18" charset="0"/>
                        <a:cs typeface="Arial" panose="020B0604020202020204" pitchFamily="34" charset="0"/>
                      </a:rPr>
                      <m:t>)</m:t>
                    </m:r>
                  </m:oMath>
                </a14:m>
                <a:r>
                  <a:rPr lang="en-US" sz="3500">
                    <a:solidFill>
                      <a:srgbClr val="000000"/>
                    </a:solidFill>
                    <a:latin typeface="Arial" panose="020B0604020202020204" pitchFamily="34" charset="0"/>
                    <a:cs typeface="Arial" panose="020B0604020202020204" pitchFamily="34" charset="0"/>
                  </a:rPr>
                  <a:t> </a:t>
                </a:r>
                <a:r>
                  <a:rPr lang="vi-VN" sz="3500">
                    <a:solidFill>
                      <a:srgbClr val="000000"/>
                    </a:solidFill>
                    <a:cs typeface="Arial" panose="020B0604020202020204" pitchFamily="34" charset="0"/>
                  </a:rPr>
                  <a:t>và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m:t>
                    </m:r>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10</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r>
                      <a:rPr lang="vi-VN" sz="3500" i="1">
                        <a:solidFill>
                          <a:srgbClr val="000000"/>
                        </a:solidFill>
                        <a:latin typeface="Cambria Math" panose="02040503050406030204" pitchFamily="18" charset="0"/>
                        <a:cs typeface="Arial" panose="020B0604020202020204" pitchFamily="34" charset="0"/>
                      </a:rPr>
                      <m:t>)</m:t>
                    </m:r>
                  </m:oMath>
                </a14:m>
                <a:r>
                  <a:rPr lang="en-US" sz="3500">
                    <a:solidFill>
                      <a:srgbClr val="000000"/>
                    </a:solidFill>
                    <a:latin typeface="Arial" panose="020B0604020202020204" pitchFamily="34" charset="0"/>
                    <a:cs typeface="Arial" panose="020B0604020202020204" pitchFamily="34" charset="0"/>
                  </a:rPr>
                  <a:t> </a:t>
                </a:r>
                <a:r>
                  <a:rPr lang="vi-VN" sz="3500">
                    <a:solidFill>
                      <a:srgbClr val="000000"/>
                    </a:solidFill>
                    <a:cs typeface="Arial" panose="020B0604020202020204" pitchFamily="34" charset="0"/>
                  </a:rPr>
                  <a:t>với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𝑛</m:t>
                    </m:r>
                    <m:r>
                      <a:rPr lang="vi-VN" sz="3500" i="1">
                        <a:solidFill>
                          <a:srgbClr val="000000"/>
                        </a:solidFill>
                        <a:latin typeface="Cambria Math" panose="02040503050406030204" pitchFamily="18" charset="0"/>
                        <a:cs typeface="Arial" panose="020B0604020202020204" pitchFamily="34" charset="0"/>
                      </a:rPr>
                      <m:t>=1, 2, …, 6</m:t>
                    </m:r>
                  </m:oMath>
                </a14:m>
                <a:r>
                  <a:rPr lang="vi-VN" sz="3500">
                    <a:solidFill>
                      <a:srgbClr val="000000"/>
                    </a:solidFill>
                    <a:cs typeface="Arial" panose="020B0604020202020204" pitchFamily="34" charset="0"/>
                  </a:rPr>
                  <a:t>. </a:t>
                </a:r>
                <a:r>
                  <a:rPr lang="vi-VN" sz="3500">
                    <a:solidFill>
                      <a:srgbClr val="000000"/>
                    </a:solidFill>
                    <a:cs typeface="Arial" panose="020B0604020202020204" pitchFamily="34" charset="0"/>
                  </a:rPr>
                  <a:t>Nêu </a:t>
                </a:r>
                <a:r>
                  <a:rPr lang="vi-VN" sz="3500">
                    <a:solidFill>
                      <a:srgbClr val="000000"/>
                    </a:solidFill>
                    <a:cs typeface="Arial" panose="020B0604020202020204" pitchFamily="34" charset="0"/>
                  </a:rPr>
                  <a:t>dự đoán về giá trị của số </a:t>
                </a:r>
                <a14:m>
                  <m:oMath xmlns:m="http://schemas.openxmlformats.org/officeDocument/2006/math">
                    <m:sSup>
                      <m:sSupPr>
                        <m:ctrlPr>
                          <a:rPr lang="vi-VN" sz="3500" i="1">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10</m:t>
                        </m:r>
                      </m:e>
                      <m:sup>
                        <m:rad>
                          <m:radPr>
                            <m:degHide m:val="on"/>
                            <m:ctrlPr>
                              <a:rPr lang="vi-VN"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sup>
                    </m:sSup>
                  </m:oMath>
                </a14:m>
                <a:r>
                  <a:rPr lang="vi-VN" sz="3500">
                    <a:solidFill>
                      <a:srgbClr val="000000"/>
                    </a:solidFill>
                    <a:cs typeface="Arial" panose="020B0604020202020204" pitchFamily="34" charset="0"/>
                  </a:rPr>
                  <a:t> (đến hàng phần </a:t>
                </a:r>
                <a:r>
                  <a:rPr lang="vi-VN" sz="3500">
                    <a:solidFill>
                      <a:srgbClr val="000000"/>
                    </a:solidFill>
                    <a:cs typeface="Arial" panose="020B0604020202020204" pitchFamily="34" charset="0"/>
                  </a:rPr>
                  <a:t>trăm</a:t>
                </a:r>
                <a:r>
                  <a:rPr lang="vi-VN" sz="3500" smtClean="0">
                    <a:solidFill>
                      <a:srgbClr val="000000"/>
                    </a:solidFill>
                    <a:cs typeface="Arial" panose="020B0604020202020204" pitchFamily="34" charset="0"/>
                  </a:rPr>
                  <a:t>).</a:t>
                </a:r>
                <a:endParaRPr lang="vi-VN" sz="3500">
                  <a:solidFill>
                    <a:srgbClr val="000000"/>
                  </a:solidFill>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73226" y="2172859"/>
                <a:ext cx="8961105" cy="5160965"/>
              </a:xfrm>
              <a:prstGeom prst="rect">
                <a:avLst/>
              </a:prstGeom>
              <a:blipFill>
                <a:blip r:embed="rId16"/>
                <a:stretch>
                  <a:fillRect l="-2041" r="-1973" b="-708"/>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a:off x="10951082" y="2183554"/>
            <a:ext cx="6171466" cy="6385382"/>
          </a:xfrm>
          <a:prstGeom prst="rect">
            <a:avLst/>
          </a:prstGeom>
        </p:spPr>
      </p:pic>
      <p:grpSp>
        <p:nvGrpSpPr>
          <p:cNvPr id="19" name="Group 18"/>
          <p:cNvGrpSpPr/>
          <p:nvPr/>
        </p:nvGrpSpPr>
        <p:grpSpPr>
          <a:xfrm>
            <a:off x="1341298" y="7962900"/>
            <a:ext cx="8564497" cy="1053109"/>
            <a:chOff x="4424716" y="8765433"/>
            <a:chExt cx="7957819" cy="819241"/>
          </a:xfrm>
        </p:grpSpPr>
        <p:sp>
          <p:nvSpPr>
            <p:cNvPr id="20" name="Right Arrow 19"/>
            <p:cNvSpPr/>
            <p:nvPr/>
          </p:nvSpPr>
          <p:spPr>
            <a:xfrm>
              <a:off x="4424716" y="8993312"/>
              <a:ext cx="648915" cy="441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2" name="Rectangle 21"/>
                <p:cNvSpPr/>
                <p:nvPr/>
              </p:nvSpPr>
              <p:spPr>
                <a:xfrm>
                  <a:off x="5410201" y="8765433"/>
                  <a:ext cx="6972334" cy="81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50000"/>
                    </a:lnSpc>
                    <a:spcBef>
                      <a:spcPts val="600"/>
                    </a:spcBef>
                    <a:spcAft>
                      <a:spcPts val="600"/>
                    </a:spcAft>
                  </a:pPr>
                  <a:r>
                    <a:rPr lang="vi-VN" sz="3500" smtClean="0">
                      <a:ea typeface="Arial" panose="020B0604020202020204" pitchFamily="34" charset="0"/>
                      <a:cs typeface="Times New Roman" panose="02020603050405020304" pitchFamily="18" charset="0"/>
                    </a:rPr>
                    <a:t>Từ </a:t>
                  </a:r>
                  <a:r>
                    <a:rPr lang="vi-VN" sz="3500">
                      <a:ea typeface="Arial" panose="020B0604020202020204" pitchFamily="34" charset="0"/>
                      <a:cs typeface="Times New Roman" panose="02020603050405020304" pitchFamily="18" charset="0"/>
                    </a:rPr>
                    <a:t>bảng </a:t>
                  </a:r>
                  <a:r>
                    <a:rPr lang="en-US" sz="3500" smtClean="0">
                      <a:latin typeface="Arial" panose="020B0604020202020204" pitchFamily="34" charset="0"/>
                      <a:ea typeface="Arial" panose="020B0604020202020204" pitchFamily="34" charset="0"/>
                      <a:cs typeface="Arial" panose="020B0604020202020204" pitchFamily="34" charset="0"/>
                    </a:rPr>
                    <a:t>2</a:t>
                  </a:r>
                  <a:r>
                    <a:rPr lang="vi-VN" sz="3500" smtClean="0">
                      <a:ea typeface="Arial" panose="020B0604020202020204" pitchFamily="34" charset="0"/>
                      <a:cs typeface="Times New Roman" panose="02020603050405020304" pitchFamily="18" charset="0"/>
                    </a:rPr>
                    <a:t> </a:t>
                  </a:r>
                  <a:r>
                    <a:rPr lang="vi-VN" sz="3500">
                      <a:ea typeface="Arial" panose="020B0604020202020204" pitchFamily="34" charset="0"/>
                      <a:cs typeface="Times New Roman" panose="02020603050405020304" pitchFamily="18" charset="0"/>
                    </a:rPr>
                    <a:t>ta </a:t>
                  </a:r>
                  <a:r>
                    <a:rPr lang="vi-VN" sz="3500">
                      <a:ea typeface="Arial" panose="020B0604020202020204" pitchFamily="34" charset="0"/>
                      <a:cs typeface="Times New Roman" panose="02020603050405020304" pitchFamily="18" charset="0"/>
                    </a:rPr>
                    <a:t>dự </a:t>
                  </a:r>
                  <a:r>
                    <a:rPr lang="vi-VN" sz="3500" smtClean="0">
                      <a:ea typeface="Arial" panose="020B0604020202020204" pitchFamily="34" charset="0"/>
                      <a:cs typeface="Times New Roman" panose="02020603050405020304" pitchFamily="18" charset="0"/>
                    </a:rPr>
                    <a:t>đoán</a:t>
                  </a:r>
                  <a:r>
                    <a:rPr lang="en-US" sz="3500" smtClean="0">
                      <a:ea typeface="Arial" panose="020B0604020202020204" pitchFamily="34" charset="0"/>
                      <a:cs typeface="Times New Roman" panose="02020603050405020304" pitchFamily="18" charset="0"/>
                    </a:rPr>
                    <a:t>: </a:t>
                  </a:r>
                  <a14:m>
                    <m:oMath xmlns:m="http://schemas.openxmlformats.org/officeDocument/2006/math">
                      <m:sSup>
                        <m:sSupPr>
                          <m:ctrlPr>
                            <a:rPr lang="en-US" sz="3500" i="1">
                              <a:effectLst/>
                              <a:ea typeface="Arial" panose="020B0604020202020204" pitchFamily="34" charset="0"/>
                              <a:cs typeface="Times New Roman" panose="02020603050405020304" pitchFamily="18" charset="0"/>
                            </a:rPr>
                          </m:ctrlPr>
                        </m:sSupPr>
                        <m:e>
                          <m:r>
                            <a:rPr lang="en-US" sz="3500" b="0" i="1" smtClean="0">
                              <a:effectLst/>
                              <a:latin typeface="Cambria Math" panose="02040503050406030204" pitchFamily="18" charset="0"/>
                              <a:ea typeface="Arial" panose="020B0604020202020204" pitchFamily="34" charset="0"/>
                              <a:cs typeface="Times New Roman" panose="02020603050405020304" pitchFamily="18" charset="0"/>
                            </a:rPr>
                            <m:t>10</m:t>
                          </m:r>
                        </m:e>
                        <m:sup>
                          <m:rad>
                            <m:radPr>
                              <m:degHide m:val="on"/>
                              <m:ctrlPr>
                                <a:rPr lang="en-US" sz="3500" i="1">
                                  <a:effectLst/>
                                  <a:ea typeface="Arial" panose="020B0604020202020204" pitchFamily="34" charset="0"/>
                                  <a:cs typeface="Times New Roman" panose="02020603050405020304" pitchFamily="18" charset="0"/>
                                </a:rPr>
                              </m:ctrlPr>
                            </m:radPr>
                            <m:deg/>
                            <m:e>
                              <m:r>
                                <a:rPr lang="vi-VN" sz="3500" i="1">
                                  <a:effectLst/>
                                  <a:ea typeface="Arial" panose="020B0604020202020204" pitchFamily="34" charset="0"/>
                                  <a:cs typeface="Times New Roman" panose="02020603050405020304" pitchFamily="18" charset="0"/>
                                </a:rPr>
                                <m:t>2</m:t>
                              </m:r>
                            </m:e>
                          </m:rad>
                        </m:sup>
                      </m:sSup>
                      <m:r>
                        <a:rPr lang="vi-VN" sz="3500" i="1">
                          <a:effectLst/>
                          <a:ea typeface="Arial" panose="020B0604020202020204" pitchFamily="34" charset="0"/>
                          <a:cs typeface="Times New Roman" panose="02020603050405020304" pitchFamily="18" charset="0"/>
                        </a:rPr>
                        <m:t>≈</m:t>
                      </m:r>
                      <m:r>
                        <a:rPr lang="en-US" sz="3500" b="0" i="1" smtClean="0">
                          <a:effectLst/>
                          <a:latin typeface="Cambria Math" panose="02040503050406030204" pitchFamily="18" charset="0"/>
                          <a:ea typeface="Arial" panose="020B0604020202020204" pitchFamily="34" charset="0"/>
                          <a:cs typeface="Times New Roman" panose="02020603050405020304" pitchFamily="18" charset="0"/>
                        </a:rPr>
                        <m:t>25</m:t>
                      </m:r>
                      <m:r>
                        <a:rPr lang="vi-VN" sz="3500" i="1">
                          <a:effectLst/>
                          <a:ea typeface="Arial" panose="020B0604020202020204" pitchFamily="34" charset="0"/>
                          <a:cs typeface="Times New Roman" panose="02020603050405020304" pitchFamily="18" charset="0"/>
                        </a:rPr>
                        <m:t>,</m:t>
                      </m:r>
                      <m:r>
                        <a:rPr lang="en-US" sz="3500" b="0" i="1" smtClean="0">
                          <a:effectLst/>
                          <a:latin typeface="Cambria Math" panose="02040503050406030204" pitchFamily="18" charset="0"/>
                          <a:ea typeface="Arial" panose="020B0604020202020204" pitchFamily="34" charset="0"/>
                          <a:cs typeface="Times New Roman" panose="02020603050405020304" pitchFamily="18" charset="0"/>
                        </a:rPr>
                        <m:t>95</m:t>
                      </m:r>
                    </m:oMath>
                  </a14:m>
                  <a:endParaRPr lang="en-US" sz="3500">
                    <a:effectLst/>
                    <a:ea typeface="Arial" panose="020B0604020202020204" pitchFamily="34"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5410201" y="8765433"/>
                  <a:ext cx="6972334" cy="819241"/>
                </a:xfrm>
                <a:prstGeom prst="rect">
                  <a:avLst/>
                </a:prstGeom>
                <a:blipFill>
                  <a:blip r:embed="rId18"/>
                  <a:stretch>
                    <a:fillRect l="-810" b="-7910"/>
                  </a:stretch>
                </a:blipFill>
              </p:spPr>
              <p:txBody>
                <a:bodyPr/>
                <a:lstStyle/>
                <a:p>
                  <a:r>
                    <a:rPr lang="en-US">
                      <a:noFill/>
                    </a:rPr>
                    <a:t> </a:t>
                  </a:r>
                </a:p>
              </p:txBody>
            </p:sp>
          </mc:Fallback>
        </mc:AlternateContent>
      </p:grpSp>
    </p:spTree>
    <p:extLst>
      <p:ext uri="{BB962C8B-B14F-4D97-AF65-F5344CB8AC3E}">
        <p14:creationId xmlns:p14="http://schemas.microsoft.com/office/powerpoint/2010/main" val="239557945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1371600" y="1022450"/>
            <a:ext cx="15624056" cy="864065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35856" y="391877"/>
            <a:ext cx="1396324" cy="1403982"/>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806362">
            <a:off x="17131550" y="9216233"/>
            <a:ext cx="1575118" cy="118277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97646" y="4074169"/>
            <a:ext cx="419392" cy="424799"/>
          </a:xfrm>
          <a:prstGeom prst="rect">
            <a:avLst/>
          </a:prstGeom>
        </p:spPr>
      </p:pic>
      <p:grpSp>
        <p:nvGrpSpPr>
          <p:cNvPr id="6" name="Group 5"/>
          <p:cNvGrpSpPr/>
          <p:nvPr/>
        </p:nvGrpSpPr>
        <p:grpSpPr>
          <a:xfrm>
            <a:off x="7067550" y="1548352"/>
            <a:ext cx="4152900" cy="1170425"/>
            <a:chOff x="6991350" y="455579"/>
            <a:chExt cx="4152900" cy="1170425"/>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200900" y="455579"/>
              <a:ext cx="3733800" cy="100591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23" name="TextBox 22"/>
              <p:cNvSpPr txBox="1"/>
              <p:nvPr/>
            </p:nvSpPr>
            <p:spPr>
              <a:xfrm>
                <a:off x="6134100" y="3213711"/>
                <a:ext cx="6019800" cy="1072858"/>
              </a:xfrm>
              <a:prstGeom prst="rect">
                <a:avLst/>
              </a:prstGeom>
              <a:noFill/>
            </p:spPr>
            <p:txBody>
              <a:bodyPr wrap="square" rtlCol="0">
                <a:spAutoFit/>
              </a:bodyPr>
              <a:lstStyle/>
              <a:p>
                <a:pPr algn="ctr">
                  <a:lnSpc>
                    <a:spcPct val="150000"/>
                  </a:lnSpc>
                  <a:spcBef>
                    <a:spcPts val="1200"/>
                  </a:spcBef>
                  <a:spcAft>
                    <a:spcPts val="600"/>
                  </a:spcAft>
                </a:pPr>
                <a:r>
                  <a:rPr lang="en-US" sz="4200" noProof="0" smtClean="0">
                    <a:solidFill>
                      <a:prstClr val="black"/>
                    </a:solidFill>
                    <a:latin typeface="Arial" panose="020B0604020202020204" pitchFamily="34" charset="0"/>
                    <a:cs typeface="Arial" panose="020B0604020202020204" pitchFamily="34" charset="0"/>
                  </a:rPr>
                  <a:t>So sánh </a:t>
                </a:r>
                <a14:m>
                  <m:oMath xmlns:m="http://schemas.openxmlformats.org/officeDocument/2006/math">
                    <m:sSup>
                      <m:sSupPr>
                        <m:ctrlPr>
                          <a:rPr lang="en-US" sz="4200" i="1">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10</m:t>
                        </m:r>
                      </m:e>
                      <m:sup>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và</a:t>
                </a:r>
                <a:r>
                  <a:rPr kumimoji="0" lang="en-US" sz="42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lang="vi-VN" sz="4200" i="1">
                        <a:latin typeface="Cambria Math" panose="02040503050406030204" pitchFamily="18" charset="0"/>
                        <a:ea typeface="Dotum" panose="020B0600000101010101" pitchFamily="34" charset="-127"/>
                        <a:cs typeface="Times New Roman" panose="02020603050405020304" pitchFamily="18" charset="0"/>
                      </a:rPr>
                      <m:t>10</m:t>
                    </m:r>
                  </m:oMath>
                </a14:m>
                <a:endParaRPr lang="en-US" sz="4200">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6134100" y="3213711"/>
                <a:ext cx="6019800" cy="1072858"/>
              </a:xfrm>
              <a:prstGeom prst="rect">
                <a:avLst/>
              </a:prstGeom>
              <a:blipFill>
                <a:blip r:embed="rId13"/>
                <a:stretch>
                  <a:fillRect b="-25000"/>
                </a:stretch>
              </a:blipFill>
            </p:spPr>
            <p:txBody>
              <a:bodyPr/>
              <a:lstStyle/>
              <a:p>
                <a:r>
                  <a:rPr lang="en-US">
                    <a:noFill/>
                  </a:rPr>
                  <a:t> </a:t>
                </a:r>
              </a:p>
            </p:txBody>
          </p:sp>
        </mc:Fallback>
      </mc:AlternateContent>
      <p:sp>
        <p:nvSpPr>
          <p:cNvPr id="27" name="Oval Callout 26"/>
          <p:cNvSpPr/>
          <p:nvPr/>
        </p:nvSpPr>
        <p:spPr>
          <a:xfrm>
            <a:off x="8214705" y="4842693"/>
            <a:ext cx="1937846" cy="10001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834276" y="391877"/>
            <a:ext cx="1396324" cy="1403982"/>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3810000" y="6567397"/>
                <a:ext cx="10668000" cy="2527102"/>
              </a:xfrm>
              <a:prstGeom prst="rect">
                <a:avLst/>
              </a:prstGeom>
            </p:spPr>
            <p:txBody>
              <a:bodyPr wrap="square">
                <a:spAutoFit/>
              </a:bodyPr>
              <a:lstStyle/>
              <a:p>
                <a:pPr algn="just">
                  <a:lnSpc>
                    <a:spcPct val="150000"/>
                  </a:lnSpc>
                  <a:spcBef>
                    <a:spcPts val="1200"/>
                  </a:spcBef>
                  <a:spcAft>
                    <a:spcPts val="600"/>
                  </a:spcAft>
                </a:pPr>
                <a:r>
                  <a:rPr lang="vi-VN" sz="4200">
                    <a:latin typeface="Arial" panose="020B0604020202020204" pitchFamily="34" charset="0"/>
                    <a:ea typeface="Dotum" panose="020B0600000101010101" pitchFamily="34" charset="-127"/>
                    <a:cs typeface="Arial" panose="020B0604020202020204" pitchFamily="34" charset="0"/>
                  </a:rPr>
                  <a:t>Từ Ví dụ 5 ta đã có: </a:t>
                </a:r>
                <a14:m>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10</m:t>
                        </m:r>
                      </m:e>
                      <m:sup>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≈25,95</m:t>
                    </m:r>
                  </m:oMath>
                </a14:m>
                <a:r>
                  <a:rPr lang="vi-VN" sz="4200">
                    <a:effectLst/>
                    <a:latin typeface="Arial" panose="020B0604020202020204" pitchFamily="34" charset="0"/>
                    <a:ea typeface="Dotum" panose="020B0600000101010101" pitchFamily="34" charset="-127"/>
                    <a:cs typeface="Arial" panose="020B0604020202020204" pitchFamily="34" charset="0"/>
                  </a:rPr>
                  <a:t>. Do đó</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10</m:t>
                          </m:r>
                        </m:e>
                        <m:sup>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&gt;10</m:t>
                      </m:r>
                    </m:oMath>
                  </m:oMathPara>
                </a14:m>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810000" y="6567397"/>
                <a:ext cx="10668000" cy="2527102"/>
              </a:xfrm>
              <a:prstGeom prst="rect">
                <a:avLst/>
              </a:prstGeom>
              <a:blipFill>
                <a:blip r:embed="rId14"/>
                <a:stretch>
                  <a:fillRect l="-2171"/>
                </a:stretch>
              </a:blipFill>
            </p:spPr>
            <p:txBody>
              <a:bodyPr/>
              <a:lstStyle/>
              <a:p>
                <a:r>
                  <a:rPr lang="en-US">
                    <a:noFill/>
                  </a:rPr>
                  <a:t> </a:t>
                </a:r>
              </a:p>
            </p:txBody>
          </p:sp>
        </mc:Fallback>
      </mc:AlternateContent>
    </p:spTree>
    <p:extLst>
      <p:ext uri="{BB962C8B-B14F-4D97-AF65-F5344CB8AC3E}">
        <p14:creationId xmlns:p14="http://schemas.microsoft.com/office/powerpoint/2010/main" val="37239987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2129803" y="1879621"/>
            <a:ext cx="13491411"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solidFill>
                  <a:schemeClr val="bg1"/>
                </a:solidFill>
                <a:ea typeface="Calibri" panose="020F0502020204030204" pitchFamily="34" charset="0"/>
                <a:cs typeface="Times New Roman" panose="02020603050405020304" pitchFamily="18" charset="0"/>
              </a:rPr>
              <a:t>CHƯƠNG VI: HÀM SỐ MŨ VÀ HÀM SỐ LÔGARIT</a:t>
            </a:r>
            <a:endParaRPr lang="en-US" sz="72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84439" y="5376953"/>
            <a:ext cx="12936775" cy="3441928"/>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 PHÉP TÍNH LŨY THỪA VỚI SỐ MŨ THỰC</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768770" y="266700"/>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399" y="-85614"/>
            <a:ext cx="18440400" cy="10372614"/>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44800" y="-85614"/>
            <a:ext cx="1380069" cy="1150577"/>
          </a:xfrm>
          <a:prstGeom prst="rect">
            <a:avLst/>
          </a:prstGeom>
        </p:spPr>
      </p:pic>
      <p:grpSp>
        <p:nvGrpSpPr>
          <p:cNvPr id="5" name="Group 4"/>
          <p:cNvGrpSpPr/>
          <p:nvPr/>
        </p:nvGrpSpPr>
        <p:grpSpPr>
          <a:xfrm>
            <a:off x="1539782" y="2649403"/>
            <a:ext cx="4582321" cy="914400"/>
            <a:chOff x="1295400" y="2459494"/>
            <a:chExt cx="4582321" cy="914400"/>
          </a:xfrm>
        </p:grpSpPr>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5400" y="2459494"/>
              <a:ext cx="979790" cy="914400"/>
            </a:xfrm>
            <a:prstGeom prst="rect">
              <a:avLst/>
            </a:prstGeom>
          </p:spPr>
        </p:pic>
        <p:sp>
          <p:nvSpPr>
            <p:cNvPr id="21" name="TextBox 20"/>
            <p:cNvSpPr txBox="1"/>
            <p:nvPr/>
          </p:nvSpPr>
          <p:spPr>
            <a:xfrm>
              <a:off x="2296321" y="2587799"/>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a:t>
              </a: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6:</a:t>
              </a:r>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5" name="Group 24"/>
          <p:cNvGrpSpPr/>
          <p:nvPr/>
        </p:nvGrpSpPr>
        <p:grpSpPr>
          <a:xfrm>
            <a:off x="536142" y="701104"/>
            <a:ext cx="4264458" cy="1186299"/>
            <a:chOff x="566552" y="485100"/>
            <a:chExt cx="4866943" cy="611475"/>
          </a:xfrm>
        </p:grpSpPr>
        <p:sp>
          <p:nvSpPr>
            <p:cNvPr id="27" name="Round Single Corner Rectangle 26"/>
            <p:cNvSpPr/>
            <p:nvPr/>
          </p:nvSpPr>
          <p:spPr>
            <a:xfrm flipV="1">
              <a:off x="566552" y="485100"/>
              <a:ext cx="4866943" cy="611475"/>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p:cNvSpPr/>
            <p:nvPr/>
          </p:nvSpPr>
          <p:spPr>
            <a:xfrm>
              <a:off x="1017996" y="599924"/>
              <a:ext cx="4262030" cy="40453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4500" b="1">
                  <a:solidFill>
                    <a:srgbClr val="FFFF00"/>
                  </a:solidFill>
                  <a:latin typeface="Arial" panose="020B0604020202020204" pitchFamily="34" charset="0"/>
                  <a:cs typeface="Arial" panose="020B0604020202020204" pitchFamily="34" charset="0"/>
                </a:rPr>
                <a:t>2. Tính chất</a:t>
              </a:r>
              <a:endParaRPr lang="en-US" sz="4500" b="1">
                <a:solidFill>
                  <a:srgbClr val="FFFF00"/>
                </a:solidFill>
                <a:latin typeface="Arial" panose="020B0604020202020204" pitchFamily="34" charset="0"/>
                <a:cs typeface="Arial" panose="020B0604020202020204" pitchFamily="34" charset="0"/>
              </a:endParaRPr>
            </a:p>
          </p:txBody>
        </p:sp>
      </p:grpSp>
      <p:sp>
        <p:nvSpPr>
          <p:cNvPr id="6" name="Rectangle 5"/>
          <p:cNvSpPr/>
          <p:nvPr/>
        </p:nvSpPr>
        <p:spPr>
          <a:xfrm>
            <a:off x="4228618" y="2632927"/>
            <a:ext cx="13487400" cy="1883272"/>
          </a:xfrm>
          <a:prstGeom prst="rect">
            <a:avLst/>
          </a:prstGeom>
        </p:spPr>
        <p:txBody>
          <a:bodyPr wrap="square">
            <a:spAutoFit/>
          </a:bodyPr>
          <a:lstStyle/>
          <a:p>
            <a:pPr>
              <a:lnSpc>
                <a:spcPct val="150000"/>
              </a:lnSpc>
            </a:pPr>
            <a:r>
              <a:rPr lang="vi-VN" sz="4100" smtClean="0">
                <a:solidFill>
                  <a:srgbClr val="000000"/>
                </a:solidFill>
              </a:rPr>
              <a:t>Nêu những tính chất của phép tính lũy thừa với số mũ nguyên của một số thực dương.</a:t>
            </a:r>
            <a:endParaRPr lang="en-US" sz="4100"/>
          </a:p>
        </p:txBody>
      </p:sp>
      <p:sp>
        <p:nvSpPr>
          <p:cNvPr id="36" name="Oval Callout 35"/>
          <p:cNvSpPr/>
          <p:nvPr/>
        </p:nvSpPr>
        <p:spPr>
          <a:xfrm>
            <a:off x="2052089" y="5100693"/>
            <a:ext cx="1719814" cy="104791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1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4367262" y="5026718"/>
                <a:ext cx="10439400" cy="4151906"/>
              </a:xfrm>
              <a:prstGeom prst="rect">
                <a:avLst/>
              </a:prstGeom>
            </p:spPr>
            <p:txBody>
              <a:bodyPr wrap="square">
                <a:spAutoFit/>
              </a:bodyPr>
              <a:lstStyle/>
              <a:p>
                <a:pPr algn="just">
                  <a:lnSpc>
                    <a:spcPct val="150000"/>
                  </a:lnSpc>
                  <a:spcBef>
                    <a:spcPts val="600"/>
                  </a:spcBef>
                  <a:spcAft>
                    <a:spcPts val="600"/>
                  </a:spcAft>
                </a:pPr>
                <a:r>
                  <a:rPr lang="vi-VN" sz="4100" smtClean="0">
                    <a:latin typeface="Arial" panose="020B0604020202020204" pitchFamily="34" charset="0"/>
                    <a:ea typeface="Dotum" panose="020B0600000101010101" pitchFamily="34" charset="-127"/>
                    <a:cs typeface="Arial" panose="020B0604020202020204" pitchFamily="34" charset="0"/>
                  </a:rPr>
                  <a:t> </a:t>
                </a:r>
                <a:endParaRPr lang="en-US" sz="41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100" i="1">
                            <a:effectLst/>
                            <a:latin typeface="Cambria Math" panose="02040503050406030204" pitchFamily="18" charset="0"/>
                            <a:ea typeface="Dotum" panose="020B0600000101010101" pitchFamily="34" charset="-127"/>
                            <a:cs typeface="Times New Roman" panose="02020603050405020304" pitchFamily="18" charset="0"/>
                          </a:rPr>
                          <m:t>+</m:t>
                        </m:r>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1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𝑎𝑏</m:t>
                            </m:r>
                          </m:e>
                        </m:d>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oMath>
                </a14:m>
                <a:r>
                  <a:rPr lang="vi-VN" sz="4100" smtClean="0">
                    <a:effectLst/>
                    <a:latin typeface="Arial" panose="020B0604020202020204" pitchFamily="34" charset="0"/>
                    <a:ea typeface="Dotum" panose="020B0600000101010101" pitchFamily="34" charset="-127"/>
                    <a:cs typeface="Arial" panose="020B0604020202020204" pitchFamily="34" charset="0"/>
                  </a:rPr>
                  <a:t>;</a:t>
                </a:r>
                <a:r>
                  <a:rPr lang="en-US" sz="41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num>
                              <m:den>
                                <m:r>
                                  <a:rPr lang="vi-VN" sz="4100" i="1">
                                    <a:effectLst/>
                                    <a:latin typeface="Cambria Math" panose="02040503050406030204" pitchFamily="18" charset="0"/>
                                    <a:ea typeface="Dotum" panose="020B0600000101010101" pitchFamily="34" charset="-127"/>
                                    <a:cs typeface="Times New Roman" panose="02020603050405020304" pitchFamily="18" charset="0"/>
                                  </a:rPr>
                                  <m:t>𝑏</m:t>
                                </m:r>
                              </m:den>
                            </m:f>
                          </m:e>
                        </m:d>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den>
                    </m:f>
                  </m:oMath>
                </a14:m>
                <a:r>
                  <a:rPr lang="vi-VN" sz="41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
                      <m:f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den>
                    </m:f>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100" i="1">
                            <a:effectLst/>
                            <a:latin typeface="Cambria Math" panose="02040503050406030204" pitchFamily="18" charset="0"/>
                            <a:ea typeface="Dotum" panose="020B0600000101010101" pitchFamily="34" charset="-127"/>
                            <a:cs typeface="Times New Roman" panose="02020603050405020304" pitchFamily="18" charset="0"/>
                          </a:rPr>
                          <m:t>−</m:t>
                        </m:r>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100">
                    <a:effectLst/>
                    <a:latin typeface="Arial" panose="020B0604020202020204" pitchFamily="34" charset="0"/>
                    <a:ea typeface="Dotum" panose="020B0600000101010101" pitchFamily="34" charset="-127"/>
                    <a:cs typeface="Arial" panose="020B0604020202020204" pitchFamily="34" charset="0"/>
                  </a:rPr>
                  <a:t>  </a:t>
                </a:r>
                <a:r>
                  <a:rPr lang="vi-VN" sz="4100">
                    <a:effectLst/>
                    <a:latin typeface="Arial" panose="020B0604020202020204" pitchFamily="34" charset="0"/>
                    <a:ea typeface="Dotum" panose="020B0600000101010101" pitchFamily="34" charset="-127"/>
                    <a:cs typeface="Arial" panose="020B0604020202020204" pitchFamily="34" charset="0"/>
                  </a:rPr>
                  <a:t>; </a:t>
                </a:r>
                <a:r>
                  <a:rPr lang="en-US" sz="41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e>
                        </m:d>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𝛼𝛽</m:t>
                        </m:r>
                      </m:sup>
                    </m:sSup>
                  </m:oMath>
                </a14:m>
                <a:r>
                  <a:rPr lang="vi-VN" sz="4100">
                    <a:effectLst/>
                    <a:latin typeface="Arial" panose="020B0604020202020204" pitchFamily="34" charset="0"/>
                    <a:ea typeface="Dotum" panose="020B0600000101010101" pitchFamily="34" charset="-127"/>
                    <a:cs typeface="Arial" panose="020B0604020202020204" pitchFamily="34" charset="0"/>
                  </a:rPr>
                  <a:t>.</a:t>
                </a:r>
                <a:endParaRPr lang="en-US" sz="41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67262" y="5026718"/>
                <a:ext cx="10439400" cy="4151906"/>
              </a:xfrm>
              <a:prstGeom prst="rect">
                <a:avLst/>
              </a:prstGeom>
              <a:blipFill>
                <a:blip r:embed="rId8"/>
                <a:stretch>
                  <a:fillRect r="-2102"/>
                </a:stretch>
              </a:blipFill>
            </p:spPr>
            <p:txBody>
              <a:bodyPr/>
              <a:lstStyle/>
              <a:p>
                <a:r>
                  <a:rPr lang="en-US">
                    <a:noFill/>
                  </a:rPr>
                  <a:t> </a:t>
                </a:r>
              </a:p>
            </p:txBody>
          </p:sp>
        </mc:Fallback>
      </mc:AlternateContent>
    </p:spTree>
    <p:extLst>
      <p:ext uri="{BB962C8B-B14F-4D97-AF65-F5344CB8AC3E}">
        <p14:creationId xmlns:p14="http://schemas.microsoft.com/office/powerpoint/2010/main" val="57443599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16522" y="11117"/>
            <a:ext cx="1164686" cy="1231880"/>
          </a:xfrm>
          <a:prstGeom prst="rect">
            <a:avLst/>
          </a:prstGeom>
        </p:spPr>
      </p:pic>
      <p:grpSp>
        <p:nvGrpSpPr>
          <p:cNvPr id="12" name="Group 11"/>
          <p:cNvGrpSpPr/>
          <p:nvPr/>
        </p:nvGrpSpPr>
        <p:grpSpPr>
          <a:xfrm>
            <a:off x="1410741" y="2017995"/>
            <a:ext cx="15518230" cy="7670795"/>
            <a:chOff x="1410741" y="2017995"/>
            <a:chExt cx="15518230" cy="7670795"/>
          </a:xfrm>
        </p:grpSpPr>
        <p:grpSp>
          <p:nvGrpSpPr>
            <p:cNvPr id="17" name="Group 16"/>
            <p:cNvGrpSpPr/>
            <p:nvPr/>
          </p:nvGrpSpPr>
          <p:grpSpPr>
            <a:xfrm>
              <a:off x="1410741" y="2017995"/>
              <a:ext cx="15518230" cy="7670795"/>
              <a:chOff x="5638337" y="417269"/>
              <a:chExt cx="6515231" cy="2310888"/>
            </a:xfrm>
          </p:grpSpPr>
          <p:sp>
            <p:nvSpPr>
              <p:cNvPr id="3" name="AutoShape 3"/>
              <p:cNvSpPr/>
              <p:nvPr/>
            </p:nvSpPr>
            <p:spPr>
              <a:xfrm rot="16200000">
                <a:off x="7813665" y="-1611747"/>
                <a:ext cx="2190566" cy="6489241"/>
              </a:xfrm>
              <a:prstGeom prst="rect">
                <a:avLst/>
              </a:prstGeom>
              <a:solidFill>
                <a:srgbClr val="51604D"/>
              </a:solidFill>
            </p:spPr>
          </p:sp>
          <p:sp>
            <p:nvSpPr>
              <p:cNvPr id="4" name="AutoShape 4"/>
              <p:cNvSpPr/>
              <p:nvPr/>
            </p:nvSpPr>
            <p:spPr>
              <a:xfrm rot="16200000">
                <a:off x="7732097" y="-1676491"/>
                <a:ext cx="2236435" cy="6423955"/>
              </a:xfrm>
              <a:prstGeom prst="rect">
                <a:avLst/>
              </a:prstGeom>
              <a:solidFill>
                <a:srgbClr val="FFFBEC"/>
              </a:solidFill>
            </p:spPr>
          </p:sp>
        </p:grpSp>
        <mc:AlternateContent xmlns:mc="http://schemas.openxmlformats.org/markup-compatibility/2006">
          <mc:Choice xmlns:a14="http://schemas.microsoft.com/office/drawing/2010/main" Requires="a14">
            <p:sp>
              <p:nvSpPr>
                <p:cNvPr id="21" name="Rectangle 20"/>
                <p:cNvSpPr/>
                <p:nvPr/>
              </p:nvSpPr>
              <p:spPr>
                <a:xfrm>
                  <a:off x="2053190" y="2410797"/>
                  <a:ext cx="13962562" cy="675992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smtClean="0">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4000" b="1" i="0"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000" b="1">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là những số thực dương;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vi-VN" sz="4000">
                      <a:effectLst/>
                      <a:latin typeface="Arial" panose="020B0604020202020204" pitchFamily="34" charset="0"/>
                      <a:ea typeface="Dotum" panose="020B0600000101010101" pitchFamily="34" charset="-127"/>
                      <a:cs typeface="Arial" panose="020B0604020202020204" pitchFamily="34" charset="0"/>
                    </a:rPr>
                    <a:t> là những số thực tùy ý. Khi đó,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𝑎𝑏</m:t>
                              </m:r>
                            </m:e>
                          </m:d>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oMath>
                  </a14:m>
                  <a:r>
                    <a:rPr lang="vi-VN" sz="4000" smtClean="0">
                      <a:effectLst/>
                      <a:latin typeface="Arial" panose="020B0604020202020204" pitchFamily="34" charset="0"/>
                      <a:ea typeface="Dotum" panose="020B0600000101010101" pitchFamily="34" charset="-127"/>
                      <a:cs typeface="Arial" panose="020B0604020202020204" pitchFamily="34" charset="0"/>
                    </a:rPr>
                    <a:t>;</a:t>
                  </a:r>
                  <a:r>
                    <a:rPr lang="en-US" sz="40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den>
                              </m:f>
                            </m:e>
                          </m:d>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den>
                      </m:f>
                    </m:oMath>
                  </a14:m>
                  <a:r>
                    <a:rPr lang="vi-VN" sz="4000">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 </a:t>
                  </a:r>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gn="ctr">
                    <a:lnSpc>
                      <a:spcPct val="150000"/>
                    </a:lnSpc>
                  </a:pP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den>
                      </m:f>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0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e>
                          </m:d>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𝛼𝛽</m:t>
                          </m:r>
                        </m:sup>
                      </m:sSup>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4000" i="1">
                          <a:effectLst/>
                          <a:latin typeface="Cambria Math" panose="02040503050406030204" pitchFamily="18" charset="0"/>
                          <a:ea typeface="Dotum" panose="020B0600000101010101" pitchFamily="34" charset="-127"/>
                          <a:cs typeface="Times New Roman" panose="02020603050405020304" pitchFamily="18" charset="0"/>
                        </a:rPr>
                        <m:t>&gt;1</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en-US" sz="4000" i="1">
                          <a:effectLst/>
                          <a:latin typeface="Cambria Math" panose="02040503050406030204" pitchFamily="18" charset="0"/>
                          <a:ea typeface="Dotum" panose="020B0600000101010101" pitchFamily="34" charset="-127"/>
                          <a:cs typeface="Cambria Math" panose="020405030504060302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r>
                        <a:rPr lang="en-US" sz="4000" i="1">
                          <a:effectLst/>
                          <a:latin typeface="Cambria Math" panose="02040503050406030204" pitchFamily="18" charset="0"/>
                          <a:ea typeface="Dotum" panose="020B0600000101010101" pitchFamily="34" charset="-127"/>
                          <a:cs typeface="Times New Roman" panose="02020603050405020304" pitchFamily="18" charset="0"/>
                        </a:rPr>
                        <m:t>&gt;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smtClean="0">
                      <a:effectLst/>
                      <a:latin typeface="Arial" panose="020B0604020202020204" pitchFamily="34" charset="0"/>
                      <a:ea typeface="Dotum" panose="020B0600000101010101" pitchFamily="34" charset="-127"/>
                      <a:cs typeface="Arial" panose="020B0604020202020204" pitchFamily="34" charset="0"/>
                    </a:rPr>
                    <a:t>    Nếu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0&lt;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40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en-US" sz="4000" i="1">
                          <a:effectLst/>
                          <a:latin typeface="Cambria Math" panose="02040503050406030204" pitchFamily="18" charset="0"/>
                          <a:ea typeface="Dotum" panose="020B0600000101010101" pitchFamily="34" charset="-127"/>
                          <a:cs typeface="Cambria Math" panose="020405030504060302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r>
                        <a:rPr lang="en-US" sz="4000" i="1">
                          <a:effectLst/>
                          <a:latin typeface="Cambria Math" panose="02040503050406030204" pitchFamily="18" charset="0"/>
                          <a:ea typeface="Dotum" panose="020B0600000101010101" pitchFamily="34" charset="-127"/>
                          <a:cs typeface="Times New Roman" panose="02020603050405020304" pitchFamily="18" charset="0"/>
                        </a:rPr>
                        <m:t>&lt;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053190" y="2410797"/>
                  <a:ext cx="13962562" cy="6759927"/>
                </a:xfrm>
                <a:prstGeom prst="rect">
                  <a:avLst/>
                </a:prstGeom>
                <a:blipFill>
                  <a:blip r:embed="rId6"/>
                  <a:stretch>
                    <a:fillRect l="-1397" r="-1528" b="-1082"/>
                  </a:stretch>
                </a:blipFill>
              </p:spPr>
              <p:txBody>
                <a:bodyPr/>
                <a:lstStyle/>
                <a:p>
                  <a:r>
                    <a:rPr lang="en-US">
                      <a:noFill/>
                    </a:rPr>
                    <a:t> </a:t>
                  </a:r>
                </a:p>
              </p:txBody>
            </p:sp>
          </mc:Fallback>
        </mc:AlternateContent>
      </p:grpSp>
      <p:pic>
        <p:nvPicPr>
          <p:cNvPr id="11" name="Picture 10"/>
          <p:cNvPicPr>
            <a:picLocks noChangeAspect="1"/>
          </p:cNvPicPr>
          <p:nvPr/>
        </p:nvPicPr>
        <p:blipFill>
          <a:blip r:embed="rId7"/>
          <a:stretch>
            <a:fillRect/>
          </a:stretch>
        </p:blipFill>
        <p:spPr>
          <a:xfrm>
            <a:off x="15763236" y="7289953"/>
            <a:ext cx="1450974" cy="2450804"/>
          </a:xfrm>
          <a:prstGeom prst="rect">
            <a:avLst/>
          </a:prstGeom>
        </p:spPr>
      </p:pic>
      <p:sp>
        <p:nvSpPr>
          <p:cNvPr id="22" name="Rectangle 21"/>
          <p:cNvSpPr/>
          <p:nvPr/>
        </p:nvSpPr>
        <p:spPr>
          <a:xfrm>
            <a:off x="7034990" y="593439"/>
            <a:ext cx="43316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solidFill>
                  <a:prstClr val="black"/>
                </a:solidFill>
                <a:latin typeface="Arial" panose="020B0604020202020204" pitchFamily="34" charset="0"/>
                <a:cs typeface="Arial" panose="020B0604020202020204" pitchFamily="34" charset="0"/>
              </a:rPr>
              <a:t>TÍNH CHẤT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51512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93039" y="864474"/>
            <a:ext cx="17348840" cy="9460626"/>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261797" y="9216231"/>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04800" y="7898781"/>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70830" y="415704"/>
            <a:ext cx="1196073" cy="1202633"/>
          </a:xfrm>
          <a:prstGeom prst="rect">
            <a:avLst/>
          </a:prstGeom>
        </p:spPr>
      </p:pic>
      <p:grpSp>
        <p:nvGrpSpPr>
          <p:cNvPr id="17" name="Group 16"/>
          <p:cNvGrpSpPr/>
          <p:nvPr/>
        </p:nvGrpSpPr>
        <p:grpSpPr>
          <a:xfrm>
            <a:off x="1391350" y="1697288"/>
            <a:ext cx="2678079" cy="1066800"/>
            <a:chOff x="1409886" y="190500"/>
            <a:chExt cx="2678079" cy="1066800"/>
          </a:xfrm>
        </p:grpSpPr>
        <p:sp>
          <p:nvSpPr>
            <p:cNvPr id="18" name="Rectangle 17"/>
            <p:cNvSpPr/>
            <p:nvPr/>
          </p:nvSpPr>
          <p:spPr>
            <a:xfrm>
              <a:off x="1409886" y="190500"/>
              <a:ext cx="267807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805984" y="190500"/>
              <a:ext cx="194796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5" name="Group 14"/>
          <p:cNvGrpSpPr/>
          <p:nvPr/>
        </p:nvGrpSpPr>
        <p:grpSpPr>
          <a:xfrm>
            <a:off x="4363038" y="1332559"/>
            <a:ext cx="10275144" cy="1952201"/>
            <a:chOff x="3325446" y="2922914"/>
            <a:chExt cx="10275144" cy="1952201"/>
          </a:xfrm>
        </p:grpSpPr>
        <p:sp>
          <p:nvSpPr>
            <p:cNvPr id="8" name="Rectangle 7"/>
            <p:cNvSpPr/>
            <p:nvPr/>
          </p:nvSpPr>
          <p:spPr>
            <a:xfrm>
              <a:off x="3325446" y="3467100"/>
              <a:ext cx="4264309"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Rút gọn biểu thức</a:t>
              </a:r>
              <a:endParaRPr lang="en-US"/>
            </a:p>
          </p:txBody>
        </p:sp>
        <mc:AlternateContent xmlns:mc="http://schemas.openxmlformats.org/markup-compatibility/2006">
          <mc:Choice xmlns:a14="http://schemas.microsoft.com/office/drawing/2010/main" Requires="a14">
            <p:sp>
              <p:nvSpPr>
                <p:cNvPr id="12" name="TextBox 11"/>
                <p:cNvSpPr txBox="1"/>
                <p:nvPr/>
              </p:nvSpPr>
              <p:spPr>
                <a:xfrm>
                  <a:off x="7580790" y="2922914"/>
                  <a:ext cx="6019800" cy="195220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5</m:t>
                                    </m:r>
                                  </m:e>
                                </m:rad>
                                <m:r>
                                  <a:rPr lang="en-US" sz="4000" b="0" i="1" smtClean="0">
                                    <a:latin typeface="Cambria Math" panose="02040503050406030204" pitchFamily="18" charset="0"/>
                                  </a:rPr>
                                  <m:t>+1</m:t>
                                </m:r>
                              </m:sup>
                            </m:sSup>
                            <m:r>
                              <a:rPr lang="en-US" sz="4000" b="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b="0" i="1" smtClean="0">
                                    <a:latin typeface="Cambria Math" panose="02040503050406030204" pitchFamily="18" charset="0"/>
                                  </a:rPr>
                                  <m:t>7−</m:t>
                                </m:r>
                                <m:rad>
                                  <m:radPr>
                                    <m:degHide m:val="on"/>
                                    <m:ctrlPr>
                                      <a:rPr lang="en-US" sz="4000" i="1">
                                        <a:latin typeface="Cambria Math" panose="02040503050406030204" pitchFamily="18" charset="0"/>
                                      </a:rPr>
                                    </m:ctrlPr>
                                  </m:radPr>
                                  <m:deg/>
                                  <m:e>
                                    <m:r>
                                      <a:rPr lang="en-US" sz="4000" i="1">
                                        <a:latin typeface="Cambria Math" panose="02040503050406030204" pitchFamily="18" charset="0"/>
                                      </a:rPr>
                                      <m:t>5</m:t>
                                    </m:r>
                                  </m:e>
                                </m:rad>
                              </m:sup>
                            </m:sSup>
                          </m:num>
                          <m:den>
                            <m:sSup>
                              <m:sSupPr>
                                <m:ctrlPr>
                                  <a:rPr lang="en-US" sz="4000" b="0" i="1" smtClean="0">
                                    <a:latin typeface="Cambria Math" panose="02040503050406030204" pitchFamily="18" charset="0"/>
                                  </a:rPr>
                                </m:ctrlPr>
                              </m:sSupPr>
                              <m:e>
                                <m:d>
                                  <m:dPr>
                                    <m:ctrlPr>
                                      <a:rPr lang="en-US" sz="4000" b="0" i="1" smtClean="0">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b="0" i="1" smtClean="0">
                                            <a:latin typeface="Cambria Math" panose="02040503050406030204" pitchFamily="18" charset="0"/>
                                          </a:rPr>
                                          <m:t>3</m:t>
                                        </m:r>
                                        <m:r>
                                          <a:rPr lang="en-US" sz="4000" i="1">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2</m:t>
                                            </m:r>
                                          </m:e>
                                        </m:rad>
                                      </m:sup>
                                    </m:sSup>
                                  </m:e>
                                </m:d>
                              </m:e>
                              <m:sup>
                                <m:r>
                                  <a:rPr lang="en-US" sz="4000" b="0" i="1" smtClean="0">
                                    <a:latin typeface="Cambria Math" panose="02040503050406030204" pitchFamily="18" charset="0"/>
                                  </a:rPr>
                                  <m:t>3+</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sup>
                            </m:sSup>
                          </m:den>
                        </m:f>
                        <m:r>
                          <a:rPr lang="en-US" sz="4000" b="0" i="1" smtClean="0">
                            <a:latin typeface="Cambria Math" panose="02040503050406030204" pitchFamily="18" charset="0"/>
                          </a:rPr>
                          <m:t> (</m:t>
                        </m:r>
                        <m:r>
                          <a:rPr lang="en-US" sz="4000" b="0" i="1" smtClean="0">
                            <a:latin typeface="Cambria Math" panose="02040503050406030204" pitchFamily="18" charset="0"/>
                          </a:rPr>
                          <m:t>𝑎</m:t>
                        </m:r>
                        <m:r>
                          <a:rPr lang="en-US" sz="4000" b="0" i="1" smtClean="0">
                            <a:latin typeface="Cambria Math" panose="02040503050406030204" pitchFamily="18" charset="0"/>
                          </a:rPr>
                          <m:t>&gt;0)</m:t>
                        </m:r>
                      </m:oMath>
                    </m:oMathPara>
                  </a14:m>
                  <a:endParaRPr lang="en-US" sz="4000"/>
                </a:p>
              </p:txBody>
            </p:sp>
          </mc:Choice>
          <mc:Fallback>
            <p:sp>
              <p:nvSpPr>
                <p:cNvPr id="12" name="TextBox 11"/>
                <p:cNvSpPr txBox="1">
                  <a:spLocks noRot="1" noChangeAspect="1" noMove="1" noResize="1" noEditPoints="1" noAdjustHandles="1" noChangeArrowheads="1" noChangeShapeType="1" noTextEdit="1"/>
                </p:cNvSpPr>
                <p:nvPr/>
              </p:nvSpPr>
              <p:spPr>
                <a:xfrm>
                  <a:off x="7580790" y="2922914"/>
                  <a:ext cx="6019800" cy="1952201"/>
                </a:xfrm>
                <a:prstGeom prst="rect">
                  <a:avLst/>
                </a:prstGeom>
                <a:blipFill>
                  <a:blip r:embed="rId14"/>
                  <a:stretch>
                    <a:fillRect/>
                  </a:stretch>
                </a:blipFill>
              </p:spPr>
              <p:txBody>
                <a:bodyPr/>
                <a:lstStyle/>
                <a:p>
                  <a:r>
                    <a:rPr lang="en-US">
                      <a:noFill/>
                    </a:rPr>
                    <a:t> </a:t>
                  </a:r>
                </a:p>
              </p:txBody>
            </p:sp>
          </mc:Fallback>
        </mc:AlternateContent>
      </p:grpSp>
      <p:sp>
        <p:nvSpPr>
          <p:cNvPr id="22" name="Oval Callout 21"/>
          <p:cNvSpPr/>
          <p:nvPr/>
        </p:nvSpPr>
        <p:spPr>
          <a:xfrm>
            <a:off x="1873996" y="3687261"/>
            <a:ext cx="1719814" cy="104791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4" name="Rectangle 23"/>
              <p:cNvSpPr/>
              <p:nvPr/>
            </p:nvSpPr>
            <p:spPr>
              <a:xfrm>
                <a:off x="4349591" y="5344157"/>
                <a:ext cx="12965476" cy="3764620"/>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Với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𝑎</m:t>
                    </m:r>
                    <m:r>
                      <a:rPr lang="en-US" sz="4000" b="0" i="1" smtClean="0">
                        <a:solidFill>
                          <a:prstClr val="black"/>
                        </a:solidFill>
                        <a:latin typeface="Cambria Math" panose="02040503050406030204" pitchFamily="18" charset="0"/>
                        <a:cs typeface="Arial" panose="020B0604020202020204" pitchFamily="34" charset="0"/>
                      </a:rPr>
                      <m:t>&gt;0</m:t>
                    </m:r>
                  </m:oMath>
                </a14:m>
                <a:r>
                  <a:rPr lang="en-US" sz="4000" smtClean="0">
                    <a:latin typeface="Arial" panose="020B0604020202020204" pitchFamily="34" charset="0"/>
                    <a:cs typeface="Arial" panose="020B0604020202020204" pitchFamily="34" charset="0"/>
                  </a:rPr>
                  <a:t>, ta có</a:t>
                </a:r>
              </a:p>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𝑃</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r>
                                <a:rPr lang="en-US" sz="4000" i="1">
                                  <a:solidFill>
                                    <a:prstClr val="black"/>
                                  </a:solidFill>
                                  <a:latin typeface="Cambria Math" panose="02040503050406030204" pitchFamily="18" charset="0"/>
                                </a:rPr>
                                <m:t>+1</m:t>
                              </m:r>
                            </m:sup>
                          </m:sSup>
                          <m:r>
                            <a:rPr lang="en-US" sz="4000" i="1">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
                                <a:rPr lang="en-US" sz="4000" i="1">
                                  <a:solidFill>
                                    <a:prstClr val="black"/>
                                  </a:solidFill>
                                  <a:latin typeface="Cambria Math" panose="02040503050406030204" pitchFamily="18" charset="0"/>
                                </a:rPr>
                                <m:t>7−</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sup>
                          </m:sSup>
                        </m:num>
                        <m:den>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
                                        <a:rPr lang="en-US" sz="4000" i="1">
                                          <a:solidFill>
                                            <a:prstClr val="black"/>
                                          </a:solidFill>
                                          <a:latin typeface="Cambria Math" panose="02040503050406030204" pitchFamily="18" charset="0"/>
                                        </a:rPr>
                                        <m:t>3</m:t>
                                      </m:r>
                                      <m:r>
                                        <a:rPr lang="en-US" sz="4000" i="1">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sup>
                                  </m:sSup>
                                </m:e>
                              </m:d>
                            </m:e>
                            <m:sup>
                              <m:r>
                                <a:rPr lang="en-US" sz="4000" i="1">
                                  <a:solidFill>
                                    <a:prstClr val="black"/>
                                  </a:solidFill>
                                  <a:latin typeface="Cambria Math" panose="02040503050406030204" pitchFamily="18" charset="0"/>
                                </a:rPr>
                                <m:t>3+</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r>
                                <a:rPr lang="en-US" sz="4000" i="1">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7−</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sup>
                          </m:sSup>
                          <m:r>
                            <a:rPr lang="en-US" sz="4000" i="1" smtClean="0">
                              <a:solidFill>
                                <a:prstClr val="black"/>
                              </a:solidFill>
                              <a:latin typeface="Cambria Math" panose="02040503050406030204" pitchFamily="18" charset="0"/>
                            </a:rPr>
                            <m:t> </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3−</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e>
                              </m:d>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3+</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e>
                              </m:d>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𝑎</m:t>
                              </m:r>
                            </m:e>
                            <m:sup>
                              <m:r>
                                <a:rPr lang="en-US" sz="4000" b="0" i="1" smtClean="0">
                                  <a:solidFill>
                                    <a:prstClr val="black"/>
                                  </a:solidFill>
                                  <a:latin typeface="Cambria Math" panose="02040503050406030204" pitchFamily="18" charset="0"/>
                                </a:rPr>
                                <m:t>8</m:t>
                              </m:r>
                            </m:sup>
                          </m:sSup>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
                                <a:rPr lang="en-US" sz="4000" b="0" i="1" smtClean="0">
                                  <a:solidFill>
                                    <a:prstClr val="black"/>
                                  </a:solidFill>
                                  <a:latin typeface="Cambria Math" panose="02040503050406030204" pitchFamily="18" charset="0"/>
                                </a:rPr>
                                <m:t>7</m:t>
                              </m:r>
                            </m:sup>
                          </m:sSup>
                        </m:den>
                      </m:f>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𝑎</m:t>
                      </m:r>
                    </m:oMath>
                  </m:oMathPara>
                </a14:m>
                <a:endParaRPr lang="en-US" sz="4000">
                  <a:solidFill>
                    <a:prstClr val="black"/>
                  </a:solidFill>
                </a:endParaRPr>
              </a:p>
            </p:txBody>
          </p:sp>
        </mc:Choice>
        <mc:Fallback>
          <p:sp>
            <p:nvSpPr>
              <p:cNvPr id="24" name="Rectangle 23"/>
              <p:cNvSpPr>
                <a:spLocks noRot="1" noChangeAspect="1" noMove="1" noResize="1" noEditPoints="1" noAdjustHandles="1" noChangeArrowheads="1" noChangeShapeType="1" noTextEdit="1"/>
              </p:cNvSpPr>
              <p:nvPr/>
            </p:nvSpPr>
            <p:spPr>
              <a:xfrm>
                <a:off x="4349591" y="5344157"/>
                <a:ext cx="12965476" cy="3764620"/>
              </a:xfrm>
              <a:prstGeom prst="rect">
                <a:avLst/>
              </a:prstGeom>
              <a:blipFill>
                <a:blip r:embed="rId15"/>
                <a:stretch>
                  <a:fillRect l="-1693"/>
                </a:stretch>
              </a:blipFill>
            </p:spPr>
            <p:txBody>
              <a:bodyPr/>
              <a:lstStyle/>
              <a:p>
                <a:r>
                  <a:rPr lang="en-US">
                    <a:noFill/>
                  </a:rPr>
                  <a:t> </a:t>
                </a:r>
              </a:p>
            </p:txBody>
          </p:sp>
        </mc:Fallback>
      </mc:AlternateContent>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0" dur="500"/>
                                        <p:tgtEl>
                                          <p:spTgt spid="24">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23"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23817" y="367269"/>
            <a:ext cx="17272448" cy="956078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169697" y="291739"/>
            <a:ext cx="1295400" cy="1079988"/>
          </a:xfrm>
          <a:prstGeom prst="rect">
            <a:avLst/>
          </a:prstGeom>
        </p:spPr>
      </p:pic>
      <p:grpSp>
        <p:nvGrpSpPr>
          <p:cNvPr id="14" name="Group 13"/>
          <p:cNvGrpSpPr/>
          <p:nvPr/>
        </p:nvGrpSpPr>
        <p:grpSpPr>
          <a:xfrm>
            <a:off x="1524000" y="952500"/>
            <a:ext cx="2678079" cy="1066800"/>
            <a:chOff x="1409886" y="190500"/>
            <a:chExt cx="2678079" cy="1066800"/>
          </a:xfrm>
        </p:grpSpPr>
        <p:sp>
          <p:nvSpPr>
            <p:cNvPr id="15" name="Rectangle 14"/>
            <p:cNvSpPr/>
            <p:nvPr/>
          </p:nvSpPr>
          <p:spPr>
            <a:xfrm>
              <a:off x="1409886" y="190500"/>
              <a:ext cx="267807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05984" y="190500"/>
              <a:ext cx="1947969"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7</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4" name="TextBox 23"/>
              <p:cNvSpPr txBox="1"/>
              <p:nvPr/>
            </p:nvSpPr>
            <p:spPr>
              <a:xfrm>
                <a:off x="1279222" y="2471007"/>
                <a:ext cx="15729555" cy="843693"/>
              </a:xfrm>
              <a:prstGeom prst="rect">
                <a:avLst/>
              </a:prstGeom>
              <a:noFill/>
            </p:spPr>
            <p:txBody>
              <a:bodyPr wrap="square" rtlCol="0">
                <a:spAutoFit/>
              </a:bodyPr>
              <a:lstStyle/>
              <a:p>
                <a:pPr algn="ctr"/>
                <a:r>
                  <a:rPr lang="en-US" sz="4200" smtClean="0">
                    <a:latin typeface="Arial" panose="020B0604020202020204" pitchFamily="34" charset="0"/>
                    <a:cs typeface="Arial" panose="020B0604020202020204" pitchFamily="34" charset="0"/>
                  </a:rPr>
                  <a:t>Không sử dụng máy tính cầm tay, hãy so sánh các số </a:t>
                </a:r>
                <a14:m>
                  <m:oMath xmlns:m="http://schemas.openxmlformats.org/officeDocument/2006/math">
                    <m:sSup>
                      <m:sSupPr>
                        <m:ctrlPr>
                          <a:rPr lang="en-US" sz="4200" i="1" smtClean="0">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3</m:t>
                        </m:r>
                      </m:e>
                      <m:sup>
                        <m:rad>
                          <m:radPr>
                            <m:degHide m:val="on"/>
                            <m:ctrlPr>
                              <a:rPr lang="en-US" sz="4200" i="1" smtClean="0">
                                <a:latin typeface="Cambria Math" panose="02040503050406030204" pitchFamily="18" charset="0"/>
                                <a:cs typeface="Arial" panose="020B0604020202020204" pitchFamily="34" charset="0"/>
                              </a:rPr>
                            </m:ctrlPr>
                          </m:radPr>
                          <m:deg/>
                          <m:e>
                            <m:r>
                              <a:rPr lang="en-US" sz="4200" b="0" i="1" smtClean="0">
                                <a:latin typeface="Cambria Math" panose="02040503050406030204" pitchFamily="18" charset="0"/>
                                <a:cs typeface="Arial" panose="020B0604020202020204" pitchFamily="34" charset="0"/>
                              </a:rPr>
                              <m:t>8</m:t>
                            </m:r>
                          </m:e>
                        </m:rad>
                      </m:sup>
                    </m:sSup>
                  </m:oMath>
                </a14:m>
                <a:r>
                  <a:rPr lang="en-US" sz="4200" smtClean="0">
                    <a:latin typeface="Arial" panose="020B0604020202020204" pitchFamily="34" charset="0"/>
                    <a:cs typeface="Arial" panose="020B0604020202020204" pitchFamily="34" charset="0"/>
                  </a:rPr>
                  <a:t> và </a:t>
                </a:r>
                <a14:m>
                  <m:oMath xmlns:m="http://schemas.openxmlformats.org/officeDocument/2006/math">
                    <m:sSup>
                      <m:sSupPr>
                        <m:ctrlPr>
                          <a:rPr lang="en-US" sz="4200" i="1">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3</m:t>
                        </m:r>
                      </m:e>
                      <m:sup>
                        <m:r>
                          <a:rPr lang="en-US" sz="4200" b="0" i="1" smtClean="0">
                            <a:latin typeface="Cambria Math" panose="02040503050406030204" pitchFamily="18" charset="0"/>
                            <a:cs typeface="Arial" panose="020B0604020202020204" pitchFamily="34" charset="0"/>
                          </a:rPr>
                          <m:t>3</m:t>
                        </m:r>
                      </m:sup>
                    </m:sSup>
                  </m:oMath>
                </a14:m>
                <a:r>
                  <a:rPr lang="en-US"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1279222" y="2471007"/>
                <a:ext cx="15729555" cy="843693"/>
              </a:xfrm>
              <a:prstGeom prst="rect">
                <a:avLst/>
              </a:prstGeom>
              <a:blipFill>
                <a:blip r:embed="rId6"/>
                <a:stretch>
                  <a:fillRect l="-349" t="-1439" r="-271" b="-32374"/>
                </a:stretch>
              </a:blipFill>
            </p:spPr>
            <p:txBody>
              <a:bodyPr/>
              <a:lstStyle/>
              <a:p>
                <a:r>
                  <a:rPr lang="en-US">
                    <a:noFill/>
                  </a:rPr>
                  <a:t> </a:t>
                </a:r>
              </a:p>
            </p:txBody>
          </p:sp>
        </mc:Fallback>
      </mc:AlternateContent>
      <p:sp>
        <p:nvSpPr>
          <p:cNvPr id="25" name="Oval Callout 24"/>
          <p:cNvSpPr/>
          <p:nvPr/>
        </p:nvSpPr>
        <p:spPr>
          <a:xfrm>
            <a:off x="8159748" y="4118886"/>
            <a:ext cx="1968501" cy="11008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6" name="Rectangle 25"/>
              <p:cNvSpPr/>
              <p:nvPr/>
            </p:nvSpPr>
            <p:spPr>
              <a:xfrm>
                <a:off x="1371600" y="6066437"/>
                <a:ext cx="10726987" cy="3496663"/>
              </a:xfrm>
              <a:prstGeom prst="rect">
                <a:avLst/>
              </a:prstGeom>
            </p:spPr>
            <p:txBody>
              <a:bodyPr wrap="square">
                <a:spAutoFit/>
              </a:bodyPr>
              <a:lstStyle/>
              <a:p>
                <a:pPr>
                  <a:lnSpc>
                    <a:spcPct val="150000"/>
                  </a:lnSpc>
                  <a:spcBef>
                    <a:spcPts val="600"/>
                  </a:spcBef>
                  <a:spcAft>
                    <a:spcPts val="600"/>
                  </a:spcAft>
                </a:pPr>
                <a:r>
                  <a:rPr lang="en-US" sz="4200" smtClean="0">
                    <a:solidFill>
                      <a:prstClr val="black"/>
                    </a:solidFill>
                    <a:latin typeface="Arial" panose="020B0604020202020204" pitchFamily="34" charset="0"/>
                    <a:cs typeface="Arial" panose="020B0604020202020204" pitchFamily="34" charset="0"/>
                  </a:rPr>
                  <a:t>Ta có: </a:t>
                </a:r>
                <a14:m>
                  <m:oMath xmlns:m="http://schemas.openxmlformats.org/officeDocument/2006/math">
                    <m:r>
                      <a:rPr lang="en-US" sz="4200" i="1" smtClean="0">
                        <a:latin typeface="Cambria Math" panose="02040503050406030204" pitchFamily="18" charset="0"/>
                        <a:cs typeface="Arial" panose="020B0604020202020204" pitchFamily="34" charset="0"/>
                      </a:rPr>
                      <m:t>3</m:t>
                    </m:r>
                    <m:r>
                      <a:rPr lang="en-US" sz="4200" b="0" i="1" smtClean="0">
                        <a:latin typeface="Cambria Math" panose="02040503050406030204" pitchFamily="18" charset="0"/>
                        <a:cs typeface="Arial" panose="020B0604020202020204" pitchFamily="34" charset="0"/>
                      </a:rPr>
                      <m:t>=</m:t>
                    </m:r>
                    <m:rad>
                      <m:radPr>
                        <m:degHide m:val="on"/>
                        <m:ctrlPr>
                          <a:rPr lang="en-US" sz="4200" i="1">
                            <a:latin typeface="Cambria Math" panose="02040503050406030204" pitchFamily="18" charset="0"/>
                            <a:cs typeface="Arial" panose="020B0604020202020204" pitchFamily="34" charset="0"/>
                          </a:rPr>
                        </m:ctrlPr>
                      </m:radPr>
                      <m:deg/>
                      <m:e>
                        <m:r>
                          <a:rPr lang="en-US" sz="4200" i="1">
                            <a:latin typeface="Cambria Math" panose="02040503050406030204" pitchFamily="18" charset="0"/>
                            <a:cs typeface="Arial" panose="020B0604020202020204" pitchFamily="34" charset="0"/>
                          </a:rPr>
                          <m:t>9</m:t>
                        </m:r>
                      </m:e>
                    </m:rad>
                  </m:oMath>
                </a14:m>
                <a:endParaRPr lang="en-US" sz="4200" smtClean="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4200" smtClean="0">
                    <a:latin typeface="Arial" panose="020B0604020202020204" pitchFamily="34" charset="0"/>
                    <a:cs typeface="Arial" panose="020B0604020202020204" pitchFamily="34" charset="0"/>
                  </a:rPr>
                  <a:t>Do </a:t>
                </a:r>
                <a14:m>
                  <m:oMath xmlns:m="http://schemas.openxmlformats.org/officeDocument/2006/math">
                    <m:r>
                      <a:rPr lang="en-US" sz="4200" b="0" i="1" smtClean="0">
                        <a:solidFill>
                          <a:prstClr val="black"/>
                        </a:solidFill>
                        <a:latin typeface="Cambria Math" panose="02040503050406030204" pitchFamily="18" charset="0"/>
                        <a:cs typeface="Arial" panose="020B0604020202020204" pitchFamily="34" charset="0"/>
                      </a:rPr>
                      <m:t>8</m:t>
                    </m:r>
                    <m:r>
                      <a:rPr lang="en-US" sz="4200" i="1">
                        <a:solidFill>
                          <a:prstClr val="black"/>
                        </a:solidFill>
                        <a:latin typeface="Cambria Math" panose="02040503050406030204" pitchFamily="18" charset="0"/>
                        <a:cs typeface="Arial" panose="020B0604020202020204" pitchFamily="34" charset="0"/>
                      </a:rPr>
                      <m:t>&lt;</m:t>
                    </m:r>
                    <m:r>
                      <a:rPr lang="en-US" sz="4200" b="0" i="1" smtClean="0">
                        <a:solidFill>
                          <a:prstClr val="black"/>
                        </a:solidFill>
                        <a:latin typeface="Cambria Math" panose="02040503050406030204" pitchFamily="18" charset="0"/>
                        <a:cs typeface="Arial" panose="020B0604020202020204" pitchFamily="34" charset="0"/>
                      </a:rPr>
                      <m:t>9</m:t>
                    </m:r>
                  </m:oMath>
                </a14:m>
                <a:r>
                  <a:rPr lang="en-US" sz="4200" smtClean="0">
                    <a:latin typeface="Arial" panose="020B0604020202020204" pitchFamily="34" charset="0"/>
                    <a:cs typeface="Arial" panose="020B0604020202020204" pitchFamily="34" charset="0"/>
                  </a:rPr>
                  <a:t> nên </a:t>
                </a:r>
                <a14:m>
                  <m:oMath xmlns:m="http://schemas.openxmlformats.org/officeDocument/2006/math">
                    <m:rad>
                      <m:radPr>
                        <m:degHide m:val="on"/>
                        <m:ctrlPr>
                          <a:rPr lang="en-US" sz="4200" i="1">
                            <a:solidFill>
                              <a:prstClr val="black"/>
                            </a:solidFill>
                            <a:latin typeface="Cambria Math" panose="02040503050406030204" pitchFamily="18" charset="0"/>
                            <a:cs typeface="Arial" panose="020B0604020202020204" pitchFamily="34" charset="0"/>
                          </a:rPr>
                        </m:ctrlPr>
                      </m:radPr>
                      <m:deg/>
                      <m:e>
                        <m:r>
                          <a:rPr lang="en-US" sz="4200" b="0" i="1" smtClean="0">
                            <a:solidFill>
                              <a:prstClr val="black"/>
                            </a:solidFill>
                            <a:latin typeface="Cambria Math" panose="02040503050406030204" pitchFamily="18" charset="0"/>
                            <a:cs typeface="Arial" panose="020B0604020202020204" pitchFamily="34" charset="0"/>
                          </a:rPr>
                          <m:t>8</m:t>
                        </m:r>
                      </m:e>
                    </m:rad>
                    <m:r>
                      <a:rPr lang="en-US" sz="4200" i="1">
                        <a:solidFill>
                          <a:prstClr val="black"/>
                        </a:solidFill>
                        <a:latin typeface="Cambria Math" panose="02040503050406030204" pitchFamily="18" charset="0"/>
                        <a:cs typeface="Arial" panose="020B0604020202020204" pitchFamily="34" charset="0"/>
                      </a:rPr>
                      <m:t>&lt;</m:t>
                    </m:r>
                    <m:rad>
                      <m:radPr>
                        <m:degHide m:val="on"/>
                        <m:ctrlPr>
                          <a:rPr lang="en-US" sz="4200" i="1">
                            <a:solidFill>
                              <a:prstClr val="black"/>
                            </a:solidFill>
                            <a:latin typeface="Cambria Math" panose="02040503050406030204" pitchFamily="18" charset="0"/>
                            <a:cs typeface="Arial" panose="020B0604020202020204" pitchFamily="34" charset="0"/>
                          </a:rPr>
                        </m:ctrlPr>
                      </m:radPr>
                      <m:deg/>
                      <m:e>
                        <m:r>
                          <a:rPr lang="en-US" sz="4200" b="0" i="1" smtClean="0">
                            <a:solidFill>
                              <a:prstClr val="black"/>
                            </a:solidFill>
                            <a:latin typeface="Cambria Math" panose="02040503050406030204" pitchFamily="18" charset="0"/>
                            <a:cs typeface="Arial" panose="020B0604020202020204" pitchFamily="34" charset="0"/>
                          </a:rPr>
                          <m:t>9</m:t>
                        </m:r>
                      </m:e>
                    </m:rad>
                  </m:oMath>
                </a14:m>
                <a:endParaRPr lang="en-US" sz="4200" smtClean="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4200" smtClean="0">
                    <a:latin typeface="Arial" panose="020B0604020202020204" pitchFamily="34" charset="0"/>
                    <a:cs typeface="Arial" panose="020B0604020202020204" pitchFamily="34" charset="0"/>
                  </a:rPr>
                  <a:t>Vì cơ số </a:t>
                </a:r>
                <a14:m>
                  <m:oMath xmlns:m="http://schemas.openxmlformats.org/officeDocument/2006/math">
                    <m:r>
                      <a:rPr lang="en-US" sz="4200" i="1" smtClean="0">
                        <a:latin typeface="Cambria Math" panose="02040503050406030204" pitchFamily="18" charset="0"/>
                        <a:cs typeface="Arial" panose="020B0604020202020204" pitchFamily="34" charset="0"/>
                      </a:rPr>
                      <m:t>3</m:t>
                    </m:r>
                  </m:oMath>
                </a14:m>
                <a:r>
                  <a:rPr lang="en-US" sz="4200" smtClean="0">
                    <a:latin typeface="Arial" panose="020B0604020202020204" pitchFamily="34" charset="0"/>
                    <a:cs typeface="Arial" panose="020B0604020202020204" pitchFamily="34" charset="0"/>
                  </a:rPr>
                  <a:t> lớn hơn </a:t>
                </a:r>
                <a14:m>
                  <m:oMath xmlns:m="http://schemas.openxmlformats.org/officeDocument/2006/math">
                    <m:r>
                      <a:rPr lang="en-US" sz="4200" i="1" smtClean="0">
                        <a:latin typeface="Cambria Math" panose="02040503050406030204" pitchFamily="18" charset="0"/>
                        <a:cs typeface="Arial" panose="020B0604020202020204" pitchFamily="34" charset="0"/>
                      </a:rPr>
                      <m:t>1</m:t>
                    </m:r>
                  </m:oMath>
                </a14:m>
                <a:r>
                  <a:rPr lang="en-US" sz="4200" smtClean="0">
                    <a:latin typeface="Arial" panose="020B0604020202020204" pitchFamily="34" charset="0"/>
                    <a:cs typeface="Arial" panose="020B0604020202020204" pitchFamily="34" charset="0"/>
                  </a:rPr>
                  <a:t> nên </a:t>
                </a:r>
                <a14:m>
                  <m:oMath xmlns:m="http://schemas.openxmlformats.org/officeDocument/2006/math">
                    <m:sSup>
                      <m:sSupPr>
                        <m:ctrlPr>
                          <a:rPr lang="en-US" sz="4200" i="1">
                            <a:latin typeface="Cambria Math" panose="02040503050406030204" pitchFamily="18" charset="0"/>
                            <a:cs typeface="Arial" panose="020B0604020202020204" pitchFamily="34" charset="0"/>
                          </a:rPr>
                        </m:ctrlPr>
                      </m:sSupPr>
                      <m:e>
                        <m:r>
                          <a:rPr lang="en-US" sz="4200" i="1">
                            <a:latin typeface="Cambria Math" panose="02040503050406030204" pitchFamily="18" charset="0"/>
                            <a:cs typeface="Arial" panose="020B0604020202020204" pitchFamily="34" charset="0"/>
                          </a:rPr>
                          <m:t>3</m:t>
                        </m:r>
                      </m:e>
                      <m:sup>
                        <m:rad>
                          <m:radPr>
                            <m:degHide m:val="on"/>
                            <m:ctrlPr>
                              <a:rPr lang="en-US" sz="4200" i="1">
                                <a:latin typeface="Cambria Math" panose="02040503050406030204" pitchFamily="18" charset="0"/>
                                <a:cs typeface="Arial" panose="020B0604020202020204" pitchFamily="34" charset="0"/>
                              </a:rPr>
                            </m:ctrlPr>
                          </m:radPr>
                          <m:deg/>
                          <m:e>
                            <m:r>
                              <a:rPr lang="en-US" sz="4200" i="1">
                                <a:latin typeface="Cambria Math" panose="02040503050406030204" pitchFamily="18" charset="0"/>
                                <a:cs typeface="Arial" panose="020B0604020202020204" pitchFamily="34" charset="0"/>
                              </a:rPr>
                              <m:t>8</m:t>
                            </m:r>
                          </m:e>
                        </m:rad>
                      </m:sup>
                    </m:sSup>
                    <m:r>
                      <a:rPr lang="en-US" sz="4200" i="1">
                        <a:solidFill>
                          <a:prstClr val="black"/>
                        </a:solidFill>
                        <a:latin typeface="Cambria Math" panose="02040503050406030204" pitchFamily="18" charset="0"/>
                        <a:cs typeface="Arial" panose="020B0604020202020204" pitchFamily="34" charset="0"/>
                      </a:rPr>
                      <m:t>&lt;</m:t>
                    </m:r>
                    <m:sSup>
                      <m:sSupPr>
                        <m:ctrlPr>
                          <a:rPr lang="en-US" sz="4200" i="1">
                            <a:latin typeface="Cambria Math" panose="02040503050406030204" pitchFamily="18" charset="0"/>
                            <a:cs typeface="Arial" panose="020B0604020202020204" pitchFamily="34" charset="0"/>
                          </a:rPr>
                        </m:ctrlPr>
                      </m:sSupPr>
                      <m:e>
                        <m:r>
                          <a:rPr lang="en-US" sz="4200" i="1">
                            <a:latin typeface="Cambria Math" panose="02040503050406030204" pitchFamily="18" charset="0"/>
                            <a:cs typeface="Arial" panose="020B0604020202020204" pitchFamily="34" charset="0"/>
                          </a:rPr>
                          <m:t>3</m:t>
                        </m:r>
                      </m:e>
                      <m:sup>
                        <m:r>
                          <a:rPr lang="en-US" sz="4200" i="1">
                            <a:latin typeface="Cambria Math" panose="02040503050406030204" pitchFamily="18" charset="0"/>
                            <a:cs typeface="Arial" panose="020B0604020202020204" pitchFamily="34" charset="0"/>
                          </a:rPr>
                          <m:t>3</m:t>
                        </m:r>
                      </m:sup>
                    </m:sSup>
                  </m:oMath>
                </a14:m>
                <a:endParaRPr lang="en-US" sz="4200" smtClean="0">
                  <a:latin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371600" y="6066437"/>
                <a:ext cx="10726987" cy="3496663"/>
              </a:xfrm>
              <a:prstGeom prst="rect">
                <a:avLst/>
              </a:prstGeom>
              <a:blipFill>
                <a:blip r:embed="rId7"/>
                <a:stretch>
                  <a:fillRect l="-2159" b="-6969"/>
                </a:stretch>
              </a:blipFill>
            </p:spPr>
            <p:txBody>
              <a:bodyPr/>
              <a:lstStyle/>
              <a:p>
                <a:r>
                  <a:rPr lang="en-US">
                    <a:noFill/>
                  </a:rPr>
                  <a:t> </a:t>
                </a:r>
              </a:p>
            </p:txBody>
          </p:sp>
        </mc:Fallback>
      </mc:AlternateContent>
      <p:pic>
        <p:nvPicPr>
          <p:cNvPr id="31" name="Picture 30"/>
          <p:cNvPicPr>
            <a:picLocks noChangeAspect="1"/>
          </p:cNvPicPr>
          <p:nvPr/>
        </p:nvPicPr>
        <p:blipFill>
          <a:blip r:embed="rId8"/>
          <a:stretch>
            <a:fillRect/>
          </a:stretch>
        </p:blipFill>
        <p:spPr>
          <a:xfrm>
            <a:off x="15316201" y="7069496"/>
            <a:ext cx="2971800" cy="2964872"/>
          </a:xfrm>
          <a:prstGeom prst="rect">
            <a:avLst/>
          </a:prstGeom>
        </p:spPr>
      </p:pic>
    </p:spTree>
    <p:extLst>
      <p:ext uri="{BB962C8B-B14F-4D97-AF65-F5344CB8AC3E}">
        <p14:creationId xmlns:p14="http://schemas.microsoft.com/office/powerpoint/2010/main" val="940921915"/>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fade">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animEffect transition="in" filter="wipe(left)">
                                      <p:cBhvr>
                                        <p:cTn id="25" dur="500"/>
                                        <p:tgtEl>
                                          <p:spTgt spid="2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0"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47350"/>
            <a:ext cx="18288000" cy="10434351"/>
          </a:xfrm>
          <a:prstGeom prst="rect">
            <a:avLst/>
          </a:prstGeom>
        </p:spPr>
      </p:pic>
      <p:sp>
        <p:nvSpPr>
          <p:cNvPr id="3" name="AutoShape 3"/>
          <p:cNvSpPr/>
          <p:nvPr/>
        </p:nvSpPr>
        <p:spPr>
          <a:xfrm>
            <a:off x="609600" y="374596"/>
            <a:ext cx="17068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829862">
            <a:off x="17038582" y="261514"/>
            <a:ext cx="1334883" cy="1002376"/>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77383" y="681990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97278" y="-147350"/>
            <a:ext cx="838200" cy="842797"/>
          </a:xfrm>
          <a:prstGeom prst="rect">
            <a:avLst/>
          </a:prstGeom>
        </p:spPr>
      </p:pic>
      <mc:AlternateContent xmlns:mc="http://schemas.openxmlformats.org/markup-compatibility/2006">
        <mc:Choice xmlns:a14="http://schemas.microsoft.com/office/drawing/2010/main" Requires="a14">
          <p:sp>
            <p:nvSpPr>
              <p:cNvPr id="22" name="TextBox 21"/>
              <p:cNvSpPr txBox="1"/>
              <p:nvPr/>
            </p:nvSpPr>
            <p:spPr>
              <a:xfrm>
                <a:off x="2658907" y="2189759"/>
                <a:ext cx="12970179" cy="2039341"/>
              </a:xfrm>
              <a:prstGeom prst="rect">
                <a:avLst/>
              </a:prstGeom>
              <a:noFill/>
            </p:spPr>
            <p:txBody>
              <a:bodyPr wrap="square" rtlCol="0">
                <a:spAutoFit/>
              </a:bodyPr>
              <a:lstStyle/>
              <a:p>
                <a:pPr algn="ctr">
                  <a:lnSpc>
                    <a:spcPct val="150000"/>
                  </a:lnSpc>
                </a:pPr>
                <a:r>
                  <a:rPr lang="en-US" sz="4200" smtClean="0">
                    <a:latin typeface="Arial" panose="020B0604020202020204" pitchFamily="34" charset="0"/>
                    <a:cs typeface="Arial" panose="020B0604020202020204" pitchFamily="34" charset="0"/>
                  </a:rPr>
                  <a:t>Không sử dụng máy tính cầm tay, hãy so sánh các số </a:t>
                </a:r>
                <a14:m>
                  <m:oMath xmlns:m="http://schemas.openxmlformats.org/officeDocument/2006/math">
                    <m:sSup>
                      <m:sSupPr>
                        <m:ctrlPr>
                          <a:rPr lang="en-US" sz="4200" i="1" smtClean="0">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2</m:t>
                        </m:r>
                      </m:e>
                      <m:sup>
                        <m:r>
                          <a:rPr lang="en-US" sz="4200" b="0" i="1" smtClean="0">
                            <a:latin typeface="Cambria Math" panose="02040503050406030204" pitchFamily="18" charset="0"/>
                            <a:cs typeface="Arial" panose="020B0604020202020204" pitchFamily="34" charset="0"/>
                          </a:rPr>
                          <m:t>2</m:t>
                        </m:r>
                        <m:rad>
                          <m:radPr>
                            <m:degHide m:val="on"/>
                            <m:ctrlPr>
                              <a:rPr lang="en-US" sz="4200" i="1" smtClean="0">
                                <a:latin typeface="Cambria Math" panose="02040503050406030204" pitchFamily="18" charset="0"/>
                                <a:cs typeface="Arial" panose="020B0604020202020204" pitchFamily="34" charset="0"/>
                              </a:rPr>
                            </m:ctrlPr>
                          </m:radPr>
                          <m:deg/>
                          <m:e>
                            <m:r>
                              <a:rPr lang="en-US" sz="4200" b="0" i="1" smtClean="0">
                                <a:latin typeface="Cambria Math" panose="02040503050406030204" pitchFamily="18" charset="0"/>
                                <a:cs typeface="Arial" panose="020B0604020202020204" pitchFamily="34" charset="0"/>
                              </a:rPr>
                              <m:t>3</m:t>
                            </m:r>
                          </m:e>
                        </m:rad>
                      </m:sup>
                    </m:sSup>
                  </m:oMath>
                </a14:m>
                <a:r>
                  <a:rPr lang="en-US" sz="4200" smtClean="0">
                    <a:latin typeface="Arial" panose="020B0604020202020204" pitchFamily="34" charset="0"/>
                    <a:cs typeface="Arial" panose="020B0604020202020204" pitchFamily="34" charset="0"/>
                  </a:rPr>
                  <a:t> </a:t>
                </a:r>
                <a:r>
                  <a:rPr lang="en-US" sz="4200" smtClean="0">
                    <a:latin typeface="Arial" panose="020B0604020202020204" pitchFamily="34" charset="0"/>
                    <a:cs typeface="Arial" panose="020B0604020202020204" pitchFamily="34" charset="0"/>
                  </a:rPr>
                  <a:t>và </a:t>
                </a:r>
                <a14:m>
                  <m:oMath xmlns:m="http://schemas.openxmlformats.org/officeDocument/2006/math">
                    <m:sSup>
                      <m:sSupPr>
                        <m:ctrlPr>
                          <a:rPr lang="en-US" sz="4200" i="1">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2</m:t>
                        </m:r>
                      </m:e>
                      <m:sup>
                        <m:r>
                          <a:rPr lang="en-US" sz="4200" b="0" i="1" smtClean="0">
                            <a:latin typeface="Cambria Math" panose="02040503050406030204" pitchFamily="18" charset="0"/>
                            <a:cs typeface="Arial" panose="020B0604020202020204" pitchFamily="34" charset="0"/>
                          </a:rPr>
                          <m:t>3</m:t>
                        </m:r>
                        <m:rad>
                          <m:radPr>
                            <m:degHide m:val="on"/>
                            <m:ctrlPr>
                              <a:rPr lang="en-US" sz="4200" i="1">
                                <a:latin typeface="Cambria Math" panose="02040503050406030204" pitchFamily="18" charset="0"/>
                                <a:cs typeface="Arial" panose="020B0604020202020204" pitchFamily="34" charset="0"/>
                              </a:rPr>
                            </m:ctrlPr>
                          </m:radPr>
                          <m:deg/>
                          <m:e>
                            <m:r>
                              <a:rPr lang="en-US" sz="4200" b="0" i="1" smtClean="0">
                                <a:latin typeface="Cambria Math" panose="02040503050406030204" pitchFamily="18" charset="0"/>
                                <a:cs typeface="Arial" panose="020B0604020202020204" pitchFamily="34" charset="0"/>
                              </a:rPr>
                              <m:t>2</m:t>
                            </m:r>
                          </m:e>
                        </m:rad>
                      </m:sup>
                    </m:sSup>
                  </m:oMath>
                </a14:m>
                <a:r>
                  <a:rPr lang="en-US"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2658907" y="2189759"/>
                <a:ext cx="12970179" cy="2039341"/>
              </a:xfrm>
              <a:prstGeom prst="rect">
                <a:avLst/>
              </a:prstGeom>
              <a:blipFill>
                <a:blip r:embed="rId13"/>
                <a:stretch>
                  <a:fillRect l="-1410" r="-2491" b="-12537"/>
                </a:stretch>
              </a:blipFill>
            </p:spPr>
            <p:txBody>
              <a:bodyPr/>
              <a:lstStyle/>
              <a:p>
                <a:r>
                  <a:rPr lang="en-US">
                    <a:noFill/>
                  </a:rPr>
                  <a:t> </a:t>
                </a:r>
              </a:p>
            </p:txBody>
          </p:sp>
        </mc:Fallback>
      </mc:AlternateContent>
      <p:grpSp>
        <p:nvGrpSpPr>
          <p:cNvPr id="23" name="Group 22"/>
          <p:cNvGrpSpPr/>
          <p:nvPr/>
        </p:nvGrpSpPr>
        <p:grpSpPr>
          <a:xfrm>
            <a:off x="7067549" y="723900"/>
            <a:ext cx="4152900" cy="1170425"/>
            <a:chOff x="6991350" y="455579"/>
            <a:chExt cx="4152900" cy="1170425"/>
          </a:xfrm>
        </p:grpSpPr>
        <p:sp>
          <p:nvSpPr>
            <p:cNvPr id="24" name="Rounded Rectangle 23"/>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200900" y="455579"/>
              <a:ext cx="3733800" cy="104650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7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a:t>
              </a:r>
              <a:r>
                <a:rPr kumimoji="0" lang="en-US" sz="47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6</a:t>
              </a:r>
              <a:endParaRPr kumimoji="0" lang="en-US" sz="47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2658907" y="6428060"/>
                <a:ext cx="12306301" cy="3668440"/>
              </a:xfrm>
              <a:prstGeom prst="rect">
                <a:avLst/>
              </a:prstGeom>
            </p:spPr>
            <p:txBody>
              <a:bodyPr wrap="square">
                <a:spAutoFit/>
              </a:bodyPr>
              <a:lstStyle/>
              <a:p>
                <a:pPr algn="just">
                  <a:lnSpc>
                    <a:spcPct val="150000"/>
                  </a:lnSpc>
                  <a:spcBef>
                    <a:spcPts val="600"/>
                  </a:spcBef>
                  <a:spcAft>
                    <a:spcPts val="600"/>
                  </a:spcAft>
                </a:pPr>
                <a:r>
                  <a:rPr lang="vi-VN" sz="4200" smtClean="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4</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12</m:t>
                        </m:r>
                      </m:e>
                    </m:rad>
                    <m:r>
                      <a:rPr lang="en-US" sz="42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9</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 .</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18</m:t>
                        </m:r>
                      </m:e>
                    </m:rad>
                  </m:oMath>
                </a14:m>
                <a:r>
                  <a:rPr lang="vi-VN" sz="4200">
                    <a:effectLst/>
                    <a:latin typeface="Arial" panose="020B0604020202020204" pitchFamily="34" charset="0"/>
                    <a:ea typeface="Dotum" panose="020B0600000101010101" pitchFamily="34" charset="-127"/>
                    <a:cs typeface="Arial" panose="020B0604020202020204" pitchFamily="34" charset="0"/>
                  </a:rPr>
                  <a:t> </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200" smtClean="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12&lt;18⟺</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12</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&lt;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18</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&lt;3</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200" smtClean="0">
                    <a:effectLst/>
                    <a:latin typeface="Arial" panose="020B0604020202020204" pitchFamily="34" charset="0"/>
                    <a:ea typeface="Dotum" panose="020B0600000101010101" pitchFamily="34" charset="-127"/>
                    <a:cs typeface="Arial" panose="020B0604020202020204" pitchFamily="34" charset="0"/>
                  </a:rPr>
                  <a:t>Vì </a:t>
                </a:r>
                <a:r>
                  <a:rPr lang="vi-VN" sz="4200">
                    <a:effectLst/>
                    <a:latin typeface="Arial" panose="020B0604020202020204" pitchFamily="34" charset="0"/>
                    <a:ea typeface="Dotum" panose="020B0600000101010101" pitchFamily="34" charset="-127"/>
                    <a:cs typeface="Arial" panose="020B0604020202020204" pitchFamily="34" charset="0"/>
                  </a:rPr>
                  <a:t>cơ số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2&gt;1</m:t>
                    </m:r>
                  </m:oMath>
                </a14:m>
                <a:r>
                  <a:rPr lang="vi-VN" sz="4200">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&lt;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oMath>
                </a14:m>
                <a:r>
                  <a:rPr lang="vi-VN" sz="4200">
                    <a:effectLst/>
                    <a:latin typeface="Arial" panose="020B0604020202020204" pitchFamily="34" charset="0"/>
                    <a:ea typeface="Dotum" panose="020B0600000101010101" pitchFamily="34" charset="-127"/>
                    <a:cs typeface="Arial" panose="020B0604020202020204" pitchFamily="34" charset="0"/>
                  </a:rPr>
                  <a:t>.</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658907" y="6428060"/>
                <a:ext cx="12306301" cy="3668440"/>
              </a:xfrm>
              <a:prstGeom prst="rect">
                <a:avLst/>
              </a:prstGeom>
              <a:blipFill>
                <a:blip r:embed="rId14"/>
                <a:stretch>
                  <a:fillRect l="-1882" b="-2326"/>
                </a:stretch>
              </a:blipFill>
            </p:spPr>
            <p:txBody>
              <a:bodyPr/>
              <a:lstStyle/>
              <a:p>
                <a:r>
                  <a:rPr lang="en-US">
                    <a:noFill/>
                  </a:rPr>
                  <a:t> </a:t>
                </a:r>
              </a:p>
            </p:txBody>
          </p:sp>
        </mc:Fallback>
      </mc:AlternateContent>
      <p:sp>
        <p:nvSpPr>
          <p:cNvPr id="26" name="Oval Callout 25"/>
          <p:cNvSpPr/>
          <p:nvPr/>
        </p:nvSpPr>
        <p:spPr>
          <a:xfrm>
            <a:off x="8159745" y="4714498"/>
            <a:ext cx="1968501" cy="11008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82279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104902"/>
            <a:ext cx="17682942" cy="8280398"/>
          </a:xfrm>
          <a:prstGeom prst="rect">
            <a:avLst/>
          </a:prstGeom>
          <a:solidFill>
            <a:srgbClr val="FFFBEC"/>
          </a:solidFill>
        </p:spPr>
      </p:sp>
      <p:grpSp>
        <p:nvGrpSpPr>
          <p:cNvPr id="11" name="Group 10"/>
          <p:cNvGrpSpPr/>
          <p:nvPr/>
        </p:nvGrpSpPr>
        <p:grpSpPr>
          <a:xfrm>
            <a:off x="304801" y="1104900"/>
            <a:ext cx="17682942" cy="1186299"/>
            <a:chOff x="566552" y="485098"/>
            <a:chExt cx="20642934" cy="611475"/>
          </a:xfrm>
        </p:grpSpPr>
        <p:sp>
          <p:nvSpPr>
            <p:cNvPr id="12" name="Round Single Corner Rectangle 11"/>
            <p:cNvSpPr/>
            <p:nvPr/>
          </p:nvSpPr>
          <p:spPr>
            <a:xfrm flipV="1">
              <a:off x="566552" y="485098"/>
              <a:ext cx="20642934" cy="611475"/>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1017995" y="599924"/>
              <a:ext cx="19921425" cy="40453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4500" b="1">
                  <a:solidFill>
                    <a:srgbClr val="FFFF00"/>
                  </a:solidFill>
                  <a:latin typeface="Arial" panose="020B0604020202020204" pitchFamily="34" charset="0"/>
                  <a:cs typeface="Arial" panose="020B0604020202020204" pitchFamily="34" charset="0"/>
                </a:rPr>
                <a:t>3. Sử dụng máy tính cầm tay để tính lũy thừa với số </a:t>
              </a:r>
              <a:r>
                <a:rPr lang="en-US" sz="4500" b="1">
                  <a:solidFill>
                    <a:srgbClr val="FFFF00"/>
                  </a:solidFill>
                  <a:latin typeface="Arial" panose="020B0604020202020204" pitchFamily="34" charset="0"/>
                  <a:cs typeface="Arial" panose="020B0604020202020204" pitchFamily="34" charset="0"/>
                </a:rPr>
                <a:t>mũ </a:t>
              </a:r>
              <a:r>
                <a:rPr lang="en-US" sz="4500" b="1" smtClean="0">
                  <a:solidFill>
                    <a:srgbClr val="FFFF00"/>
                  </a:solidFill>
                  <a:latin typeface="Arial" panose="020B0604020202020204" pitchFamily="34" charset="0"/>
                  <a:cs typeface="Arial" panose="020B0604020202020204" pitchFamily="34" charset="0"/>
                </a:rPr>
                <a:t>thực</a:t>
              </a:r>
              <a:endParaRPr lang="en-US" sz="4500" b="1">
                <a:solidFill>
                  <a:srgbClr val="FFFF00"/>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57201" y="3234902"/>
            <a:ext cx="17373598" cy="4343400"/>
          </a:xfrm>
          <a:prstGeom prst="rect">
            <a:avLst/>
          </a:prstGeom>
        </p:spPr>
      </p:pic>
      <p:pic>
        <p:nvPicPr>
          <p:cNvPr id="16"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067540">
            <a:off x="472399" y="8889025"/>
            <a:ext cx="938409" cy="992548"/>
          </a:xfrm>
          <a:prstGeom prst="rect">
            <a:avLst/>
          </a:prstGeom>
        </p:spPr>
      </p:pic>
      <p:pic>
        <p:nvPicPr>
          <p:cNvPr id="7" name="Picture 6"/>
          <p:cNvPicPr>
            <a:picLocks noChangeAspect="1"/>
          </p:cNvPicPr>
          <p:nvPr/>
        </p:nvPicPr>
        <p:blipFill>
          <a:blip r:embed="rId8"/>
          <a:stretch>
            <a:fillRect/>
          </a:stretch>
        </p:blipFill>
        <p:spPr>
          <a:xfrm>
            <a:off x="16154400" y="8039100"/>
            <a:ext cx="1662952" cy="2247900"/>
          </a:xfrm>
          <a:prstGeom prst="rect">
            <a:avLst/>
          </a:prstGeom>
        </p:spPr>
      </p:pic>
    </p:spTree>
    <p:extLst>
      <p:ext uri="{BB962C8B-B14F-4D97-AF65-F5344CB8AC3E}">
        <p14:creationId xmlns:p14="http://schemas.microsoft.com/office/powerpoint/2010/main" val="257403623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13084" y="526996"/>
            <a:ext cx="17441820" cy="9264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0" y="83366"/>
            <a:ext cx="838200" cy="84279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211291" y="9114337"/>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91149" y="788670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7848600" y="744245"/>
            <a:ext cx="2514600" cy="1066800"/>
            <a:chOff x="1544357" y="190500"/>
            <a:chExt cx="2514600" cy="1066800"/>
          </a:xfrm>
        </p:grpSpPr>
        <p:sp>
          <p:nvSpPr>
            <p:cNvPr id="19" name="Rectangle 18"/>
            <p:cNvSpPr/>
            <p:nvPr/>
          </p:nvSpPr>
          <p:spPr>
            <a:xfrm>
              <a:off x="1544357" y="190500"/>
              <a:ext cx="2514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805983" y="190500"/>
              <a:ext cx="194796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8</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8" name="TextBox 7"/>
          <p:cNvSpPr txBox="1"/>
          <p:nvPr/>
        </p:nvSpPr>
        <p:spPr>
          <a:xfrm>
            <a:off x="676726" y="2149614"/>
            <a:ext cx="16858348" cy="707886"/>
          </a:xfrm>
          <a:prstGeom prst="rect">
            <a:avLst/>
          </a:prstGeom>
          <a:noFill/>
        </p:spPr>
        <p:txBody>
          <a:bodyPr wrap="square" rtlCol="0">
            <a:spAutoFit/>
          </a:bodyPr>
          <a:lstStyle/>
          <a:p>
            <a:pPr algn="ctr"/>
            <a:r>
              <a:rPr lang="en-US" sz="4000" smtClean="0">
                <a:latin typeface="Arial" panose="020B0604020202020204" pitchFamily="34" charset="0"/>
                <a:cs typeface="Arial" panose="020B0604020202020204" pitchFamily="34" charset="0"/>
              </a:rPr>
              <a:t>Dùng máy </a:t>
            </a:r>
            <a:r>
              <a:rPr lang="en-US" sz="4000" smtClean="0">
                <a:latin typeface="Arial" panose="020B0604020202020204" pitchFamily="34" charset="0"/>
                <a:cs typeface="Arial" panose="020B0604020202020204" pitchFamily="34" charset="0"/>
              </a:rPr>
              <a:t>tính cầm </a:t>
            </a:r>
            <a:r>
              <a:rPr lang="en-US" sz="4000" smtClean="0">
                <a:latin typeface="Arial" panose="020B0604020202020204" pitchFamily="34" charset="0"/>
                <a:cs typeface="Arial" panose="020B0604020202020204" pitchFamily="34" charset="0"/>
              </a:rPr>
              <a:t>tay để tính (làm tròn kết quả đến hàng phần trăm)</a:t>
            </a:r>
            <a:endParaRPr lang="en-US" sz="4000">
              <a:latin typeface="Arial" panose="020B0604020202020204" pitchFamily="34" charset="0"/>
              <a:cs typeface="Arial" panose="020B0604020202020204" pitchFamily="34" charset="0"/>
            </a:endParaRPr>
          </a:p>
        </p:txBody>
      </p:sp>
      <p:sp>
        <p:nvSpPr>
          <p:cNvPr id="22" name="Oval Callout 21"/>
          <p:cNvSpPr/>
          <p:nvPr/>
        </p:nvSpPr>
        <p:spPr>
          <a:xfrm>
            <a:off x="2057400" y="4760805"/>
            <a:ext cx="1787257" cy="102975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4819650" y="3074381"/>
                <a:ext cx="8648700" cy="1178528"/>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a</a:t>
                </a:r>
                <a14:m>
                  <m:oMath xmlns:m="http://schemas.openxmlformats.org/officeDocument/2006/math">
                    <m:r>
                      <a:rPr lang="en-US" sz="400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 </m:t>
                    </m:r>
                    <m:sSup>
                      <m:sSupPr>
                        <m:ctrlPr>
                          <a:rPr lang="en-US" sz="4000" b="0" i="1" smtClean="0">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0,7</m:t>
                            </m:r>
                          </m:e>
                        </m:d>
                      </m:e>
                      <m:sup>
                        <m:r>
                          <a:rPr lang="en-US" sz="4000" b="0" i="1" smtClean="0">
                            <a:latin typeface="Cambria Math" panose="02040503050406030204" pitchFamily="18" charset="0"/>
                            <a:cs typeface="Arial" panose="020B0604020202020204" pitchFamily="34" charset="0"/>
                          </a:rPr>
                          <m:t>−5</m:t>
                        </m:r>
                      </m:sup>
                    </m:sSup>
                    <m:r>
                      <a:rPr lang="en-US" sz="4000" b="0" i="1" smtClean="0">
                        <a:latin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b)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1,4</m:t>
                            </m:r>
                          </m:e>
                        </m:d>
                      </m:e>
                      <m:sup>
                        <m:rad>
                          <m:radPr>
                            <m:degHide m:val="on"/>
                            <m:ctrlPr>
                              <a:rPr lang="en-US" sz="4000" i="1">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r>
                          <a:rPr lang="en-US" sz="4000" b="0" i="1" smtClean="0">
                            <a:latin typeface="Cambria Math" panose="02040503050406030204" pitchFamily="18" charset="0"/>
                            <a:cs typeface="Arial" panose="020B0604020202020204" pitchFamily="34" charset="0"/>
                          </a:rPr>
                          <m:t>−2</m:t>
                        </m:r>
                      </m:sup>
                    </m:sSup>
                  </m:oMath>
                </a14:m>
                <a:endParaRPr lang="en-US" sz="4000" smtClean="0">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819650" y="3074381"/>
                <a:ext cx="8648700" cy="1178528"/>
              </a:xfrm>
              <a:prstGeom prst="rect">
                <a:avLst/>
              </a:prstGeom>
              <a:blipFill>
                <a:blip r:embed="rId13"/>
                <a:stretch>
                  <a:fillRect l="-2539" b="-7732"/>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rot="21151592">
            <a:off x="15755609" y="7578566"/>
            <a:ext cx="2118676" cy="2282043"/>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4885461" y="5363871"/>
                <a:ext cx="8648700" cy="3122778"/>
              </a:xfrm>
              <a:prstGeom prst="rect">
                <a:avLst/>
              </a:prstGeom>
            </p:spPr>
            <p:txBody>
              <a:bodyPr wrap="square">
                <a:spAutoFit/>
              </a:bodyPr>
              <a:lstStyle/>
              <a:p>
                <a:pPr>
                  <a:lnSpc>
                    <a:spcPct val="250000"/>
                  </a:lnSpc>
                </a:pPr>
                <a:r>
                  <a:rPr lang="en-US" sz="4000" smtClean="0">
                    <a:solidFill>
                      <a:prstClr val="black"/>
                    </a:solidFill>
                    <a:latin typeface="Arial" panose="020B0604020202020204" pitchFamily="34" charset="0"/>
                    <a:cs typeface="Arial" panose="020B0604020202020204" pitchFamily="34" charset="0"/>
                  </a:rPr>
                  <a:t>a</a:t>
                </a:r>
                <a14:m>
                  <m:oMath xmlns:m="http://schemas.openxmlformats.org/officeDocument/2006/math">
                    <m:r>
                      <a:rPr lang="en-US" sz="400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 </m:t>
                    </m:r>
                    <m:sSup>
                      <m:sSupPr>
                        <m:ctrlPr>
                          <a:rPr lang="en-US" sz="4000" b="0" i="1" smtClean="0">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0,7</m:t>
                            </m:r>
                          </m:e>
                        </m:d>
                      </m:e>
                      <m:sup>
                        <m:r>
                          <a:rPr lang="en-US" sz="4000" b="0" i="1" smtClean="0">
                            <a:latin typeface="Cambria Math" panose="02040503050406030204" pitchFamily="18" charset="0"/>
                            <a:cs typeface="Arial" panose="020B0604020202020204" pitchFamily="34" charset="0"/>
                          </a:rPr>
                          <m:t>−5</m:t>
                        </m:r>
                      </m:sup>
                    </m:sSup>
                    <m:r>
                      <a:rPr lang="en-US" sz="4000" i="1">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5,95</m:t>
                    </m:r>
                  </m:oMath>
                </a14:m>
                <a:r>
                  <a:rPr lang="en-US" sz="4000" smtClean="0">
                    <a:latin typeface="Arial" panose="020B0604020202020204" pitchFamily="34" charset="0"/>
                    <a:cs typeface="Arial" panose="020B0604020202020204" pitchFamily="34" charset="0"/>
                  </a:rPr>
                  <a:t>                      </a:t>
                </a:r>
              </a:p>
              <a:p>
                <a:pPr>
                  <a:lnSpc>
                    <a:spcPct val="250000"/>
                  </a:lnSpc>
                </a:pPr>
                <a:r>
                  <a:rPr lang="en-US" sz="4000" smtClean="0">
                    <a:latin typeface="Arial" panose="020B0604020202020204" pitchFamily="34" charset="0"/>
                    <a:cs typeface="Arial" panose="020B0604020202020204" pitchFamily="34" charset="0"/>
                  </a:rPr>
                  <a:t>b)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1,4</m:t>
                            </m:r>
                          </m:e>
                        </m:d>
                      </m:e>
                      <m:sup>
                        <m:rad>
                          <m:radPr>
                            <m:degHide m:val="on"/>
                            <m:ctrlPr>
                              <a:rPr lang="en-US" sz="4000" i="1">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r>
                          <a:rPr lang="en-US" sz="4000" b="0" i="1" smtClean="0">
                            <a:latin typeface="Cambria Math" panose="02040503050406030204" pitchFamily="18" charset="0"/>
                            <a:cs typeface="Arial" panose="020B0604020202020204" pitchFamily="34" charset="0"/>
                          </a:rPr>
                          <m:t>−2</m:t>
                        </m:r>
                      </m:sup>
                    </m:sSup>
                  </m:oMath>
                </a14:m>
                <a:r>
                  <a:rPr lang="en-US" sz="4000">
                    <a:ea typeface="Cambria Math" panose="020405030504060302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0,82</m:t>
                    </m:r>
                  </m:oMath>
                </a14:m>
                <a:r>
                  <a:rPr lang="en-US" sz="4000">
                    <a:latin typeface="Arial" panose="020B0604020202020204" pitchFamily="34" charset="0"/>
                    <a:cs typeface="Arial" panose="020B0604020202020204" pitchFamily="34" charset="0"/>
                  </a:rPr>
                  <a:t> </a:t>
                </a:r>
              </a:p>
            </p:txBody>
          </p:sp>
        </mc:Choice>
        <mc:Fallback>
          <p:sp>
            <p:nvSpPr>
              <p:cNvPr id="26" name="Rectangle 25"/>
              <p:cNvSpPr>
                <a:spLocks noRot="1" noChangeAspect="1" noMove="1" noResize="1" noEditPoints="1" noAdjustHandles="1" noChangeArrowheads="1" noChangeShapeType="1" noTextEdit="1"/>
              </p:cNvSpPr>
              <p:nvPr/>
            </p:nvSpPr>
            <p:spPr>
              <a:xfrm>
                <a:off x="4885461" y="5363871"/>
                <a:ext cx="8648700" cy="3122778"/>
              </a:xfrm>
              <a:prstGeom prst="rect">
                <a:avLst/>
              </a:prstGeom>
              <a:blipFill>
                <a:blip r:embed="rId15"/>
                <a:stretch>
                  <a:fillRect l="-2467" b="-7422"/>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1"/>
          </a:xfrm>
          <a:prstGeom prst="rect">
            <a:avLst/>
          </a:prstGeom>
        </p:spPr>
      </p:pic>
      <p:sp>
        <p:nvSpPr>
          <p:cNvPr id="9" name="AutoShape 9"/>
          <p:cNvSpPr/>
          <p:nvPr/>
        </p:nvSpPr>
        <p:spPr>
          <a:xfrm>
            <a:off x="219515" y="208429"/>
            <a:ext cx="17839885" cy="9824851"/>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65206">
            <a:off x="17241353" y="227627"/>
            <a:ext cx="880439" cy="931234"/>
          </a:xfrm>
          <a:prstGeom prst="rect">
            <a:avLst/>
          </a:prstGeom>
        </p:spPr>
      </p:pic>
      <p:pic>
        <p:nvPicPr>
          <p:cNvPr id="27" name="Picture 26"/>
          <p:cNvPicPr>
            <a:picLocks noChangeAspect="1"/>
          </p:cNvPicPr>
          <p:nvPr/>
        </p:nvPicPr>
        <p:blipFill>
          <a:blip r:embed="rId7"/>
          <a:stretch>
            <a:fillRect/>
          </a:stretch>
        </p:blipFill>
        <p:spPr>
          <a:xfrm>
            <a:off x="16230600" y="8226939"/>
            <a:ext cx="1757143" cy="186461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76892" y="1943100"/>
                <a:ext cx="17277708" cy="6620915"/>
              </a:xfrm>
              <a:prstGeom prst="rect">
                <a:avLst/>
              </a:prstGeom>
            </p:spPr>
            <p:txBody>
              <a:bodyPr wrap="square">
                <a:spAutoFit/>
              </a:bodyPr>
              <a:lstStyle/>
              <a:p>
                <a:pPr algn="just">
                  <a:lnSpc>
                    <a:spcPct val="165000"/>
                  </a:lnSpc>
                  <a:spcAft>
                    <a:spcPts val="500"/>
                  </a:spcAft>
                </a:pPr>
                <a:r>
                  <a:rPr lang="en-US" sz="3800" smtClean="0">
                    <a:solidFill>
                      <a:srgbClr val="000000"/>
                    </a:solidFill>
                    <a:latin typeface="Arial" panose="020B0604020202020204" pitchFamily="34" charset="0"/>
                    <a:cs typeface="Arial" panose="020B0604020202020204" pitchFamily="34" charset="0"/>
                  </a:rPr>
                  <a:t>T</a:t>
                </a:r>
                <a:r>
                  <a:rPr lang="vi-VN" sz="3800" smtClean="0">
                    <a:solidFill>
                      <a:srgbClr val="000000"/>
                    </a:solidFill>
                  </a:rPr>
                  <a:t>rong </a:t>
                </a:r>
                <a:r>
                  <a:rPr lang="vi-VN" sz="3800">
                    <a:solidFill>
                      <a:srgbClr val="000000"/>
                    </a:solidFill>
                  </a:rPr>
                  <a:t>mẫu của một sinh vật đã chết </a:t>
                </a:r>
                <a14:m>
                  <m:oMath xmlns:m="http://schemas.openxmlformats.org/officeDocument/2006/math">
                    <m:r>
                      <a:rPr lang="vi-VN" sz="3800" i="1" smtClean="0">
                        <a:solidFill>
                          <a:srgbClr val="000000"/>
                        </a:solidFill>
                        <a:latin typeface="Cambria Math" panose="02040503050406030204" pitchFamily="18" charset="0"/>
                      </a:rPr>
                      <m:t>𝑇</m:t>
                    </m:r>
                  </m:oMath>
                </a14:m>
                <a:r>
                  <a:rPr lang="vi-VN" sz="3800">
                    <a:solidFill>
                      <a:srgbClr val="000000"/>
                    </a:solidFill>
                  </a:rPr>
                  <a:t> năm, tỉ số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rPr>
                  <a:t> của carbon phóng </a:t>
                </a:r>
                <a:r>
                  <a:rPr lang="vi-VN" sz="3800">
                    <a:solidFill>
                      <a:srgbClr val="000000"/>
                    </a:solidFill>
                  </a:rPr>
                  <a:t>xạ </a:t>
                </a:r>
                <a:r>
                  <a:rPr lang="vi-VN" sz="3800" smtClean="0">
                    <a:solidFill>
                      <a:srgbClr val="000000"/>
                    </a:solidFill>
                  </a:rPr>
                  <a:t>còn </a:t>
                </a:r>
                <a:r>
                  <a:rPr lang="vi-VN" sz="3800">
                    <a:solidFill>
                      <a:srgbClr val="000000"/>
                    </a:solidFill>
                  </a:rPr>
                  <a:t>lại </a:t>
                </a:r>
                <a:r>
                  <a:rPr lang="vi-VN" sz="3800" smtClean="0">
                    <a:solidFill>
                      <a:srgbClr val="000000"/>
                    </a:solidFill>
                  </a:rPr>
                  <a:t>và </a:t>
                </a:r>
                <a:r>
                  <a:rPr lang="vi-VN" sz="3800">
                    <a:solidFill>
                      <a:srgbClr val="000000"/>
                    </a:solidFill>
                  </a:rPr>
                  <a:t>carbon không phóng xạ còn lại có thể được ước tính bằng </a:t>
                </a:r>
                <a:r>
                  <a:rPr lang="vi-VN" sz="3800">
                    <a:solidFill>
                      <a:srgbClr val="000000"/>
                    </a:solidFill>
                  </a:rPr>
                  <a:t>công </a:t>
                </a:r>
                <a:r>
                  <a:rPr lang="vi-VN" sz="3800" smtClean="0">
                    <a:solidFill>
                      <a:srgbClr val="000000"/>
                    </a:solidFill>
                  </a:rPr>
                  <a:t>thức</a:t>
                </a:r>
                <a:r>
                  <a:rPr lang="en-US" sz="3800" smtClean="0">
                    <a:solidFill>
                      <a:srgbClr val="000000"/>
                    </a:solidFill>
                  </a:rPr>
                  <a:t>           </a:t>
                </a:r>
                <a14:m>
                  <m:oMath xmlns:m="http://schemas.openxmlformats.org/officeDocument/2006/math">
                    <m:r>
                      <a:rPr lang="vi-VN" sz="3800" i="1" smtClean="0">
                        <a:solidFill>
                          <a:srgbClr val="000000"/>
                        </a:solidFill>
                        <a:latin typeface="Cambria Math" panose="02040503050406030204" pitchFamily="18" charset="0"/>
                      </a:rPr>
                      <m:t>𝑅</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𝐴</m:t>
                    </m:r>
                    <m:r>
                      <a:rPr lang="vi-VN" sz="3800" i="1" smtClean="0">
                        <a:solidFill>
                          <a:srgbClr val="000000"/>
                        </a:solidFill>
                        <a:latin typeface="Cambria Math" panose="02040503050406030204" pitchFamily="18" charset="0"/>
                      </a:rPr>
                      <m:t>.</m:t>
                    </m:r>
                    <m:sSup>
                      <m:sSupPr>
                        <m:ctrlPr>
                          <a:rPr lang="vi-VN" sz="3800" i="1" smtClean="0">
                            <a:solidFill>
                              <a:srgbClr val="000000"/>
                            </a:solidFill>
                            <a:latin typeface="Cambria Math" panose="02040503050406030204" pitchFamily="18" charset="0"/>
                          </a:rPr>
                        </m:ctrlPr>
                      </m:sSupPr>
                      <m:e>
                        <m:r>
                          <a:rPr lang="vi-VN" sz="3800" i="1">
                            <a:solidFill>
                              <a:srgbClr val="000000"/>
                            </a:solidFill>
                            <a:latin typeface="Cambria Math" panose="02040503050406030204" pitchFamily="18" charset="0"/>
                          </a:rPr>
                          <m:t>(2,7)</m:t>
                        </m:r>
                      </m:e>
                      <m:sup>
                        <m:r>
                          <a:rPr lang="en-US" sz="3800" b="0" i="1" smtClean="0">
                            <a:solidFill>
                              <a:srgbClr val="000000"/>
                            </a:solidFill>
                            <a:latin typeface="Cambria Math" panose="02040503050406030204" pitchFamily="18" charset="0"/>
                          </a:rPr>
                          <m:t>−</m:t>
                        </m:r>
                        <m:f>
                          <m:fPr>
                            <m:ctrlPr>
                              <a:rPr lang="vi-VN" sz="3800" i="1" smtClean="0">
                                <a:solidFill>
                                  <a:srgbClr val="000000"/>
                                </a:solidFill>
                                <a:latin typeface="Cambria Math" panose="02040503050406030204" pitchFamily="18" charset="0"/>
                              </a:rPr>
                            </m:ctrlPr>
                          </m:fPr>
                          <m:num>
                            <m:r>
                              <a:rPr lang="en-US" sz="3800" b="0" i="1" smtClean="0">
                                <a:solidFill>
                                  <a:srgbClr val="000000"/>
                                </a:solidFill>
                                <a:latin typeface="Cambria Math" panose="02040503050406030204" pitchFamily="18" charset="0"/>
                              </a:rPr>
                              <m:t>𝑇</m:t>
                            </m:r>
                          </m:num>
                          <m:den>
                            <m:r>
                              <a:rPr lang="en-US" sz="3800" b="0" i="1" smtClean="0">
                                <a:solidFill>
                                  <a:srgbClr val="000000"/>
                                </a:solidFill>
                                <a:latin typeface="Cambria Math" panose="02040503050406030204" pitchFamily="18" charset="0"/>
                              </a:rPr>
                              <m:t>8 033</m:t>
                            </m:r>
                          </m:den>
                        </m:f>
                      </m:sup>
                    </m:sSup>
                    <m:r>
                      <a:rPr lang="en-US" sz="3800" b="0" i="1" smtClean="0">
                        <a:solidFill>
                          <a:srgbClr val="000000"/>
                        </a:solidFill>
                        <a:latin typeface="Cambria Math" panose="02040503050406030204" pitchFamily="18" charset="0"/>
                      </a:rPr>
                      <m:t>.</m:t>
                    </m:r>
                  </m:oMath>
                </a14:m>
                <a:r>
                  <a:rPr lang="en-US" sz="3800" smtClean="0">
                    <a:solidFill>
                      <a:srgbClr val="000000"/>
                    </a:solidFill>
                  </a:rPr>
                  <a:t> </a:t>
                </a:r>
                <a:r>
                  <a:rPr lang="vi-VN" sz="3800" smtClean="0">
                    <a:solidFill>
                      <a:srgbClr val="000000"/>
                    </a:solidFill>
                  </a:rPr>
                  <a:t>Trong </a:t>
                </a:r>
                <a:r>
                  <a:rPr lang="vi-VN" sz="3800">
                    <a:solidFill>
                      <a:srgbClr val="000000"/>
                    </a:solidFill>
                  </a:rPr>
                  <a:t>đó </a:t>
                </a:r>
                <a14:m>
                  <m:oMath xmlns:m="http://schemas.openxmlformats.org/officeDocument/2006/math">
                    <m:r>
                      <a:rPr lang="vi-VN" sz="3800" i="1" smtClean="0">
                        <a:solidFill>
                          <a:srgbClr val="000000"/>
                        </a:solidFill>
                        <a:latin typeface="Cambria Math" panose="02040503050406030204" pitchFamily="18" charset="0"/>
                      </a:rPr>
                      <m:t>𝐴</m:t>
                    </m:r>
                  </m:oMath>
                </a14:m>
                <a:r>
                  <a:rPr lang="vi-VN" sz="3800">
                    <a:solidFill>
                      <a:srgbClr val="000000"/>
                    </a:solidFill>
                  </a:rPr>
                  <a:t> là tỉ số của carbon phóng xạ và carbon không phóng xạ trong cơ thể sống </a:t>
                </a:r>
                <a:r>
                  <a:rPr lang="vi-VN" sz="3800" i="1">
                    <a:solidFill>
                      <a:srgbClr val="000000"/>
                    </a:solidFill>
                  </a:rPr>
                  <a:t>(Nguồn: R.I. Charles et al., Algebra 2, Pearson).</a:t>
                </a:r>
                <a:endParaRPr lang="vi-VN" sz="3800" i="1"/>
              </a:p>
              <a:p>
                <a:pPr algn="just">
                  <a:lnSpc>
                    <a:spcPct val="165000"/>
                  </a:lnSpc>
                  <a:spcAft>
                    <a:spcPts val="500"/>
                  </a:spcAft>
                </a:pPr>
                <a:r>
                  <a:rPr lang="vi-VN" sz="3800">
                    <a:solidFill>
                      <a:srgbClr val="000000"/>
                    </a:solidFill>
                  </a:rPr>
                  <a:t>Tính </a:t>
                </a:r>
                <a:r>
                  <a:rPr lang="vi-VN" sz="3800">
                    <a:solidFill>
                      <a:srgbClr val="000000"/>
                    </a:solidFill>
                  </a:rPr>
                  <a:t>tỉ </a:t>
                </a:r>
                <a:r>
                  <a:rPr lang="vi-VN" sz="3800" smtClean="0">
                    <a:solidFill>
                      <a:srgbClr val="000000"/>
                    </a:solidFill>
                  </a:rPr>
                  <a:t>số</a:t>
                </a:r>
                <a:r>
                  <a:rPr lang="en-US" sz="3800" smtClean="0"/>
                  <a:t>  </a:t>
                </a:r>
                <a14:m>
                  <m:oMath xmlns:m="http://schemas.openxmlformats.org/officeDocument/2006/math">
                    <m:f>
                      <m:fPr>
                        <m:ctrlPr>
                          <a:rPr lang="en-US" sz="3800" i="1" smtClean="0">
                            <a:latin typeface="Cambria Math" panose="02040503050406030204" pitchFamily="18" charset="0"/>
                          </a:rPr>
                        </m:ctrlPr>
                      </m:fPr>
                      <m:num>
                        <m:r>
                          <a:rPr lang="en-US" sz="3800" b="0" i="1" smtClean="0">
                            <a:latin typeface="Cambria Math" panose="02040503050406030204" pitchFamily="18" charset="0"/>
                          </a:rPr>
                          <m:t>𝑅</m:t>
                        </m:r>
                      </m:num>
                      <m:den>
                        <m:r>
                          <a:rPr lang="en-US" sz="3800" b="0" i="1" smtClean="0">
                            <a:latin typeface="Cambria Math" panose="02040503050406030204" pitchFamily="18" charset="0"/>
                          </a:rPr>
                          <m:t>𝐴</m:t>
                        </m:r>
                      </m:den>
                    </m:f>
                  </m:oMath>
                </a14:m>
                <a:r>
                  <a:rPr lang="en-US" sz="3800" smtClean="0">
                    <a:solidFill>
                      <a:srgbClr val="000000"/>
                    </a:solidFill>
                  </a:rPr>
                  <a:t>  </a:t>
                </a:r>
                <a:r>
                  <a:rPr lang="vi-VN" sz="3800" smtClean="0">
                    <a:solidFill>
                      <a:srgbClr val="000000"/>
                    </a:solidFill>
                  </a:rPr>
                  <a:t>trong </a:t>
                </a:r>
                <a:r>
                  <a:rPr lang="vi-VN" sz="3800">
                    <a:solidFill>
                      <a:srgbClr val="000000"/>
                    </a:solidFill>
                  </a:rPr>
                  <a:t>mẫu sinh vật đã chết đó sau </a:t>
                </a:r>
                <a14:m>
                  <m:oMath xmlns:m="http://schemas.openxmlformats.org/officeDocument/2006/math">
                    <m:r>
                      <a:rPr lang="vi-VN" sz="3800" i="1" smtClean="0">
                        <a:solidFill>
                          <a:srgbClr val="000000"/>
                        </a:solidFill>
                        <a:latin typeface="Cambria Math" panose="02040503050406030204" pitchFamily="18" charset="0"/>
                      </a:rPr>
                      <m:t>2</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000</m:t>
                    </m:r>
                  </m:oMath>
                </a14:m>
                <a:r>
                  <a:rPr lang="vi-VN" sz="3800">
                    <a:solidFill>
                      <a:srgbClr val="000000"/>
                    </a:solidFill>
                  </a:rPr>
                  <a:t> năm; sau </a:t>
                </a:r>
                <a14:m>
                  <m:oMath xmlns:m="http://schemas.openxmlformats.org/officeDocument/2006/math">
                    <m:r>
                      <a:rPr lang="vi-VN" sz="3800" i="1" smtClean="0">
                        <a:solidFill>
                          <a:srgbClr val="000000"/>
                        </a:solidFill>
                        <a:latin typeface="Cambria Math" panose="02040503050406030204" pitchFamily="18" charset="0"/>
                      </a:rPr>
                      <m:t>8 000</m:t>
                    </m:r>
                  </m:oMath>
                </a14:m>
                <a:r>
                  <a:rPr lang="en-US" sz="3800" smtClean="0">
                    <a:solidFill>
                      <a:srgbClr val="000000"/>
                    </a:solidFill>
                  </a:rPr>
                  <a:t> </a:t>
                </a:r>
                <a:r>
                  <a:rPr lang="vi-VN" sz="3800">
                    <a:solidFill>
                      <a:srgbClr val="000000"/>
                    </a:solidFill>
                  </a:rPr>
                  <a:t>năm (làm tròn </a:t>
                </a:r>
                <a:r>
                  <a:rPr lang="vi-VN" sz="3800">
                    <a:solidFill>
                      <a:srgbClr val="000000"/>
                    </a:solidFill>
                  </a:rPr>
                  <a:t>kết </a:t>
                </a:r>
                <a:r>
                  <a:rPr lang="vi-VN" sz="3800" smtClean="0">
                    <a:solidFill>
                      <a:srgbClr val="000000"/>
                    </a:solidFill>
                  </a:rPr>
                  <a:t>quả</a:t>
                </a:r>
                <a:r>
                  <a:rPr lang="en-US" sz="3800" smtClean="0"/>
                  <a:t> </a:t>
                </a:r>
                <a:r>
                  <a:rPr lang="vi-VN" sz="3800" smtClean="0">
                    <a:solidFill>
                      <a:srgbClr val="121200"/>
                    </a:solidFill>
                  </a:rPr>
                  <a:t>đến </a:t>
                </a:r>
                <a:r>
                  <a:rPr lang="vi-VN" sz="3800">
                    <a:solidFill>
                      <a:srgbClr val="121200"/>
                    </a:solidFill>
                  </a:rPr>
                  <a:t>hàng phần </a:t>
                </a:r>
                <a:r>
                  <a:rPr lang="vi-VN" sz="3800">
                    <a:solidFill>
                      <a:srgbClr val="121200"/>
                    </a:solidFill>
                  </a:rPr>
                  <a:t>trăm</a:t>
                </a:r>
                <a:r>
                  <a:rPr lang="vi-VN" sz="3800" smtClean="0">
                    <a:solidFill>
                      <a:srgbClr val="121200"/>
                    </a:solidFill>
                  </a:rPr>
                  <a:t>)</a:t>
                </a:r>
                <a:r>
                  <a:rPr lang="en-US" sz="3800" smtClean="0">
                    <a:solidFill>
                      <a:srgbClr val="121200"/>
                    </a:solidFill>
                  </a:rPr>
                  <a:t>.</a:t>
                </a:r>
                <a:endParaRPr lang="vi-VN" sz="3800"/>
              </a:p>
            </p:txBody>
          </p:sp>
        </mc:Choice>
        <mc:Fallback>
          <p:sp>
            <p:nvSpPr>
              <p:cNvPr id="3" name="Rectangle 2"/>
              <p:cNvSpPr>
                <a:spLocks noRot="1" noChangeAspect="1" noMove="1" noResize="1" noEditPoints="1" noAdjustHandles="1" noChangeArrowheads="1" noChangeShapeType="1" noTextEdit="1"/>
              </p:cNvSpPr>
              <p:nvPr/>
            </p:nvSpPr>
            <p:spPr>
              <a:xfrm>
                <a:off x="476892" y="1943100"/>
                <a:ext cx="17277708" cy="6620915"/>
              </a:xfrm>
              <a:prstGeom prst="rect">
                <a:avLst/>
              </a:prstGeom>
              <a:blipFill>
                <a:blip r:embed="rId8"/>
                <a:stretch>
                  <a:fillRect l="-1164" r="-1129" b="-2762"/>
                </a:stretch>
              </a:blipFill>
            </p:spPr>
            <p:txBody>
              <a:bodyPr/>
              <a:lstStyle/>
              <a:p>
                <a:r>
                  <a:rPr lang="en-US">
                    <a:noFill/>
                  </a:rPr>
                  <a:t> </a:t>
                </a:r>
              </a:p>
            </p:txBody>
          </p:sp>
        </mc:Fallback>
      </mc:AlternateContent>
      <p:grpSp>
        <p:nvGrpSpPr>
          <p:cNvPr id="23" name="Group 22"/>
          <p:cNvGrpSpPr/>
          <p:nvPr/>
        </p:nvGrpSpPr>
        <p:grpSpPr>
          <a:xfrm>
            <a:off x="609600" y="622579"/>
            <a:ext cx="2209800" cy="1066800"/>
            <a:chOff x="1468157" y="190500"/>
            <a:chExt cx="2209800" cy="1066800"/>
          </a:xfrm>
        </p:grpSpPr>
        <p:sp>
          <p:nvSpPr>
            <p:cNvPr id="24" name="Rectangle 23"/>
            <p:cNvSpPr/>
            <p:nvPr/>
          </p:nvSpPr>
          <p:spPr>
            <a:xfrm>
              <a:off x="1468157" y="190500"/>
              <a:ext cx="2209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1655079" y="226358"/>
              <a:ext cx="1864613"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lang="nl-NL" sz="4000" b="1" noProof="0">
                  <a:solidFill>
                    <a:prstClr val="white"/>
                  </a:solidFill>
                  <a:latin typeface="Arial" panose="020B0604020202020204" pitchFamily="34" charset="0"/>
                  <a:ea typeface="Times New Roman" panose="02020603050405020304" pitchFamily="18" charset="0"/>
                  <a:cs typeface="Arial" panose="020B0604020202020204" pitchFamily="34" charset="0"/>
                </a:rPr>
                <a:t>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980803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1"/>
          </a:xfrm>
          <a:prstGeom prst="rect">
            <a:avLst/>
          </a:prstGeom>
        </p:spPr>
      </p:pic>
      <p:sp>
        <p:nvSpPr>
          <p:cNvPr id="9" name="AutoShape 9"/>
          <p:cNvSpPr/>
          <p:nvPr/>
        </p:nvSpPr>
        <p:spPr>
          <a:xfrm>
            <a:off x="219515" y="208429"/>
            <a:ext cx="17839885" cy="9824851"/>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65206">
            <a:off x="17241353" y="227627"/>
            <a:ext cx="880439" cy="931234"/>
          </a:xfrm>
          <a:prstGeom prst="rect">
            <a:avLst/>
          </a:prstGeom>
        </p:spPr>
      </p:pic>
      <p:pic>
        <p:nvPicPr>
          <p:cNvPr id="27" name="Picture 26"/>
          <p:cNvPicPr>
            <a:picLocks noChangeAspect="1"/>
          </p:cNvPicPr>
          <p:nvPr/>
        </p:nvPicPr>
        <p:blipFill>
          <a:blip r:embed="rId7"/>
          <a:stretch>
            <a:fillRect/>
          </a:stretch>
        </p:blipFill>
        <p:spPr>
          <a:xfrm>
            <a:off x="16230600" y="8226939"/>
            <a:ext cx="1757143" cy="1864613"/>
          </a:xfrm>
          <a:prstGeom prst="rect">
            <a:avLst/>
          </a:prstGeom>
        </p:spPr>
      </p:pic>
      <p:grpSp>
        <p:nvGrpSpPr>
          <p:cNvPr id="7" name="Group 6"/>
          <p:cNvGrpSpPr/>
          <p:nvPr/>
        </p:nvGrpSpPr>
        <p:grpSpPr>
          <a:xfrm>
            <a:off x="2653242" y="1920427"/>
            <a:ext cx="14110668" cy="2051395"/>
            <a:chOff x="476892" y="1333500"/>
            <a:chExt cx="14110668" cy="2051395"/>
          </a:xfrm>
        </p:grpSpPr>
        <mc:AlternateContent xmlns:mc="http://schemas.openxmlformats.org/markup-compatibility/2006">
          <mc:Choice xmlns:a14="http://schemas.microsoft.com/office/drawing/2010/main" Requires="a14">
            <p:sp>
              <p:nvSpPr>
                <p:cNvPr id="3" name="Rectangle 2"/>
                <p:cNvSpPr/>
                <p:nvPr/>
              </p:nvSpPr>
              <p:spPr>
                <a:xfrm>
                  <a:off x="476892" y="1943100"/>
                  <a:ext cx="14110668" cy="1107996"/>
                </a:xfrm>
                <a:prstGeom prst="rect">
                  <a:avLst/>
                </a:prstGeom>
              </p:spPr>
              <p:txBody>
                <a:bodyPr wrap="square">
                  <a:spAutoFit/>
                </a:bodyPr>
                <a:lstStyle/>
                <a:p>
                  <a:pPr lvl="0" algn="just">
                    <a:lnSpc>
                      <a:spcPct val="165000"/>
                    </a:lnSpc>
                    <a:spcAft>
                      <a:spcPts val="500"/>
                    </a:spcAft>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ỉ số</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trong mẫu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mn-ea"/>
                      <a:cs typeface="+mn-cs"/>
                    </a:rPr>
                    <a:t> sinh vật đã chết đó sau </a:t>
                  </a:r>
                  <a14:m>
                    <m:oMath xmlns:m="http://schemas.openxmlformats.org/officeDocument/2006/math">
                      <m:r>
                        <a:rPr lang="vi-VN" sz="4000" i="1">
                          <a:solidFill>
                            <a:srgbClr val="000000"/>
                          </a:solidFill>
                          <a:latin typeface="Cambria Math" panose="02040503050406030204" pitchFamily="18" charset="0"/>
                        </a:rPr>
                        <m:t>2</m:t>
                      </m:r>
                      <m:r>
                        <a:rPr lang="en-US" sz="4000" i="1">
                          <a:solidFill>
                            <a:srgbClr val="000000"/>
                          </a:solidFill>
                          <a:latin typeface="Cambria Math" panose="02040503050406030204" pitchFamily="18" charset="0"/>
                        </a:rPr>
                        <m:t> </m:t>
                      </m:r>
                      <m:r>
                        <a:rPr lang="vi-VN" sz="4000" i="1">
                          <a:solidFill>
                            <a:srgbClr val="000000"/>
                          </a:solidFill>
                          <a:latin typeface="Cambria Math" panose="02040503050406030204" pitchFamily="18" charset="0"/>
                        </a:rPr>
                        <m:t>000</m:t>
                      </m:r>
                    </m:oMath>
                  </a14:m>
                  <a:r>
                    <a:rPr lang="vi-VN" sz="4000">
                      <a:solidFill>
                        <a:srgbClr val="000000"/>
                      </a:solidFill>
                    </a:rPr>
                    <a:t> </a:t>
                  </a:r>
                  <a:r>
                    <a:rPr lang="vi-VN" sz="4000" smtClean="0">
                      <a:solidFill>
                        <a:srgbClr val="000000"/>
                      </a:solidFill>
                    </a:rPr>
                    <a:t>năm</a:t>
                  </a:r>
                  <a:r>
                    <a:rPr lang="en-US" sz="4000" smtClean="0">
                      <a:solidFill>
                        <a:srgbClr val="000000"/>
                      </a:solidFill>
                    </a:rPr>
                    <a:t> </a:t>
                  </a:r>
                  <a:r>
                    <a:rPr lang="en-US" sz="4000" smtClean="0">
                      <a:solidFill>
                        <a:srgbClr val="000000"/>
                      </a:solidFill>
                      <a:latin typeface="Arial" panose="020B0604020202020204" pitchFamily="34" charset="0"/>
                      <a:cs typeface="Arial" panose="020B0604020202020204" pitchFamily="34" charset="0"/>
                    </a:rPr>
                    <a:t>là:</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6892" y="1943100"/>
                  <a:ext cx="14110668" cy="1107996"/>
                </a:xfrm>
                <a:prstGeom prst="rect">
                  <a:avLst/>
                </a:prstGeom>
                <a:blipFill>
                  <a:blip r:embed="rId8"/>
                  <a:stretch>
                    <a:fillRect l="-1512" b="-104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773915" y="1333500"/>
                  <a:ext cx="669350"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oMath>
                    </m:oMathPara>
                  </a14:m>
                  <a:endParaRPr lang="vi-VN" sz="4000">
                    <a:solidFill>
                      <a:prstClr val="black"/>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1773915" y="1333500"/>
                  <a:ext cx="669350" cy="2051395"/>
                </a:xfrm>
                <a:prstGeom prst="rect">
                  <a:avLst/>
                </a:prstGeom>
                <a:blipFill>
                  <a:blip r:embed="rId9"/>
                  <a:stretch>
                    <a:fillRect/>
                  </a:stretch>
                </a:blipFill>
              </p:spPr>
              <p:txBody>
                <a:bodyPr/>
                <a:lstStyle/>
                <a:p>
                  <a:r>
                    <a:rPr lang="en-US">
                      <a:noFill/>
                    </a:rPr>
                    <a:t> </a:t>
                  </a:r>
                </a:p>
              </p:txBody>
            </p:sp>
          </mc:Fallback>
        </mc:AlternateContent>
      </p:grpSp>
      <p:sp>
        <p:nvSpPr>
          <p:cNvPr id="14" name="Oval Callout 13"/>
          <p:cNvSpPr/>
          <p:nvPr/>
        </p:nvSpPr>
        <p:spPr>
          <a:xfrm>
            <a:off x="1723755" y="746436"/>
            <a:ext cx="1787257" cy="102975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1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p:cNvSpPr/>
              <p:nvPr/>
            </p:nvSpPr>
            <p:spPr>
              <a:xfrm>
                <a:off x="6491328" y="3620290"/>
                <a:ext cx="5296258"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2,7</m:t>
                              </m:r>
                            </m:e>
                          </m:d>
                        </m:e>
                        <m: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2 000</m:t>
                              </m:r>
                            </m:num>
                            <m:den>
                              <m:r>
                                <a:rPr lang="en-US" sz="4000" b="0" i="1" smtClean="0">
                                  <a:solidFill>
                                    <a:prstClr val="black"/>
                                  </a:solidFill>
                                  <a:latin typeface="Cambria Math" panose="02040503050406030204" pitchFamily="18" charset="0"/>
                                </a:rPr>
                                <m:t>8 033</m:t>
                              </m:r>
                            </m:den>
                          </m:f>
                        </m:sup>
                      </m:sSup>
                      <m:r>
                        <a:rPr lang="en-US" sz="4000" b="0" i="1" smtClean="0">
                          <a:solidFill>
                            <a:prstClr val="black"/>
                          </a:solidFill>
                          <a:latin typeface="Cambria Math" panose="02040503050406030204" pitchFamily="18" charset="0"/>
                          <a:ea typeface="Cambria Math" panose="02040503050406030204" pitchFamily="18" charset="0"/>
                        </a:rPr>
                        <m:t>≈0,78</m:t>
                      </m:r>
                    </m:oMath>
                  </m:oMathPara>
                </a14:m>
                <a:endParaRPr lang="vi-VN" sz="4000">
                  <a:solidFill>
                    <a:prstClr val="black"/>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6491328" y="3620290"/>
                <a:ext cx="5296258" cy="2051395"/>
              </a:xfrm>
              <a:prstGeom prst="rect">
                <a:avLst/>
              </a:prstGeom>
              <a:blipFill>
                <a:blip r:embed="rId10"/>
                <a:stretch>
                  <a:fillRect/>
                </a:stretch>
              </a:blipFill>
            </p:spPr>
            <p:txBody>
              <a:bodyPr/>
              <a:lstStyle/>
              <a:p>
                <a:r>
                  <a:rPr lang="en-US">
                    <a:noFill/>
                  </a:rPr>
                  <a:t> </a:t>
                </a:r>
              </a:p>
            </p:txBody>
          </p:sp>
        </mc:Fallback>
      </mc:AlternateContent>
      <p:grpSp>
        <p:nvGrpSpPr>
          <p:cNvPr id="16" name="Group 15"/>
          <p:cNvGrpSpPr/>
          <p:nvPr/>
        </p:nvGrpSpPr>
        <p:grpSpPr>
          <a:xfrm>
            <a:off x="2653242" y="5529815"/>
            <a:ext cx="14110668" cy="2051395"/>
            <a:chOff x="476892" y="1333500"/>
            <a:chExt cx="14110668" cy="2051395"/>
          </a:xfrm>
        </p:grpSpPr>
        <mc:AlternateContent xmlns:mc="http://schemas.openxmlformats.org/markup-compatibility/2006">
          <mc:Choice xmlns:a14="http://schemas.microsoft.com/office/drawing/2010/main" Requires="a14">
            <p:sp>
              <p:nvSpPr>
                <p:cNvPr id="17" name="Rectangle 16"/>
                <p:cNvSpPr/>
                <p:nvPr/>
              </p:nvSpPr>
              <p:spPr>
                <a:xfrm>
                  <a:off x="476892" y="1943100"/>
                  <a:ext cx="14110668" cy="985526"/>
                </a:xfrm>
                <a:prstGeom prst="rect">
                  <a:avLst/>
                </a:prstGeom>
              </p:spPr>
              <p:txBody>
                <a:bodyPr wrap="square">
                  <a:spAutoFit/>
                </a:bodyPr>
                <a:lstStyle/>
                <a:p>
                  <a:pPr lvl="0" algn="just">
                    <a:lnSpc>
                      <a:spcPct val="165000"/>
                    </a:lnSpc>
                    <a:spcAft>
                      <a:spcPts val="500"/>
                    </a:spcAft>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ỉ số</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trong mẫu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mn-ea"/>
                      <a:cs typeface="+mn-cs"/>
                    </a:rPr>
                    <a:t> sinh vật đã chết đó sau </a:t>
                  </a:r>
                  <a14:m>
                    <m:oMath xmlns:m="http://schemas.openxmlformats.org/officeDocument/2006/math">
                      <m:r>
                        <a:rPr lang="en-US" sz="4000" b="0" i="1" smtClean="0">
                          <a:solidFill>
                            <a:srgbClr val="000000"/>
                          </a:solidFill>
                          <a:latin typeface="Cambria Math" panose="02040503050406030204" pitchFamily="18" charset="0"/>
                        </a:rPr>
                        <m:t>8</m:t>
                      </m:r>
                      <m:r>
                        <a:rPr lang="en-US" sz="4000" i="1">
                          <a:solidFill>
                            <a:srgbClr val="000000"/>
                          </a:solidFill>
                          <a:latin typeface="Cambria Math" panose="02040503050406030204" pitchFamily="18" charset="0"/>
                        </a:rPr>
                        <m:t> </m:t>
                      </m:r>
                      <m:r>
                        <a:rPr lang="vi-VN" sz="4000" i="1">
                          <a:solidFill>
                            <a:srgbClr val="000000"/>
                          </a:solidFill>
                          <a:latin typeface="Cambria Math" panose="02040503050406030204" pitchFamily="18" charset="0"/>
                        </a:rPr>
                        <m:t>000</m:t>
                      </m:r>
                    </m:oMath>
                  </a14:m>
                  <a:r>
                    <a:rPr lang="vi-VN" sz="4000">
                      <a:solidFill>
                        <a:srgbClr val="000000"/>
                      </a:solidFill>
                    </a:rPr>
                    <a:t> </a:t>
                  </a:r>
                  <a:r>
                    <a:rPr lang="vi-VN" sz="4000" smtClean="0">
                      <a:solidFill>
                        <a:srgbClr val="000000"/>
                      </a:solidFill>
                    </a:rPr>
                    <a:t>năm</a:t>
                  </a:r>
                  <a:r>
                    <a:rPr lang="en-US" sz="4000" smtClean="0">
                      <a:solidFill>
                        <a:srgbClr val="000000"/>
                      </a:solidFill>
                    </a:rPr>
                    <a:t> </a:t>
                  </a:r>
                  <a:r>
                    <a:rPr lang="en-US" sz="4000" smtClean="0">
                      <a:solidFill>
                        <a:srgbClr val="000000"/>
                      </a:solidFill>
                      <a:latin typeface="Arial" panose="020B0604020202020204" pitchFamily="34" charset="0"/>
                      <a:cs typeface="Arial" panose="020B0604020202020204" pitchFamily="34" charset="0"/>
                    </a:rPr>
                    <a:t>là:</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476892" y="1943100"/>
                  <a:ext cx="14110668" cy="985526"/>
                </a:xfrm>
                <a:prstGeom prst="rect">
                  <a:avLst/>
                </a:prstGeom>
                <a:blipFill>
                  <a:blip r:embed="rId11"/>
                  <a:stretch>
                    <a:fillRect l="-1512" b="-240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773915" y="1333500"/>
                  <a:ext cx="669350"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oMath>
                    </m:oMathPara>
                  </a14:m>
                  <a:endParaRPr lang="vi-VN" sz="4000">
                    <a:solidFill>
                      <a:prstClr val="black"/>
                    </a:solidFill>
                  </a:endParaRPr>
                </a:p>
              </p:txBody>
            </p:sp>
          </mc:Choice>
          <mc:Fallback>
            <p:sp>
              <p:nvSpPr>
                <p:cNvPr id="18" name="Rectangle 17"/>
                <p:cNvSpPr>
                  <a:spLocks noRot="1" noChangeAspect="1" noMove="1" noResize="1" noEditPoints="1" noAdjustHandles="1" noChangeArrowheads="1" noChangeShapeType="1" noTextEdit="1"/>
                </p:cNvSpPr>
                <p:nvPr/>
              </p:nvSpPr>
              <p:spPr>
                <a:xfrm>
                  <a:off x="1773915" y="1333500"/>
                  <a:ext cx="669350" cy="2051395"/>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9" name="Rectangle 18"/>
              <p:cNvSpPr/>
              <p:nvPr/>
            </p:nvSpPr>
            <p:spPr>
              <a:xfrm>
                <a:off x="6491328" y="7229678"/>
                <a:ext cx="5296258"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2,7</m:t>
                              </m:r>
                            </m:e>
                          </m:d>
                        </m:e>
                        <m: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8 000</m:t>
                              </m:r>
                            </m:num>
                            <m:den>
                              <m:r>
                                <a:rPr lang="en-US" sz="4000" b="0" i="1" smtClean="0">
                                  <a:solidFill>
                                    <a:prstClr val="black"/>
                                  </a:solidFill>
                                  <a:latin typeface="Cambria Math" panose="02040503050406030204" pitchFamily="18" charset="0"/>
                                </a:rPr>
                                <m:t>8 033</m:t>
                              </m:r>
                            </m:den>
                          </m:f>
                        </m:sup>
                      </m:sSup>
                      <m:r>
                        <a:rPr lang="en-US" sz="4000" b="0" i="1" smtClean="0">
                          <a:solidFill>
                            <a:prstClr val="black"/>
                          </a:solidFill>
                          <a:latin typeface="Cambria Math" panose="02040503050406030204" pitchFamily="18" charset="0"/>
                          <a:ea typeface="Cambria Math" panose="02040503050406030204" pitchFamily="18" charset="0"/>
                        </a:rPr>
                        <m:t>≈0,37</m:t>
                      </m:r>
                    </m:oMath>
                  </m:oMathPara>
                </a14:m>
                <a:endParaRPr lang="vi-VN" sz="4000">
                  <a:solidFill>
                    <a:prstClr val="black"/>
                  </a:solidFill>
                </a:endParaRPr>
              </a:p>
            </p:txBody>
          </p:sp>
        </mc:Choice>
        <mc:Fallback>
          <p:sp>
            <p:nvSpPr>
              <p:cNvPr id="19" name="Rectangle 18"/>
              <p:cNvSpPr>
                <a:spLocks noRot="1" noChangeAspect="1" noMove="1" noResize="1" noEditPoints="1" noAdjustHandles="1" noChangeArrowheads="1" noChangeShapeType="1" noTextEdit="1"/>
              </p:cNvSpPr>
              <p:nvPr/>
            </p:nvSpPr>
            <p:spPr>
              <a:xfrm>
                <a:off x="6491328" y="7229678"/>
                <a:ext cx="5296258" cy="2051395"/>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21709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grpSp>
        <p:nvGrpSpPr>
          <p:cNvPr id="9" name="Group 8"/>
          <p:cNvGrpSpPr/>
          <p:nvPr/>
        </p:nvGrpSpPr>
        <p:grpSpPr>
          <a:xfrm>
            <a:off x="3543300" y="1710018"/>
            <a:ext cx="11201400" cy="350296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976802" y="4359740"/>
              <a:ext cx="9149122" cy="230096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8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10" name="Picture 9"/>
          <p:cNvPicPr>
            <a:picLocks noChangeAspect="1"/>
          </p:cNvPicPr>
          <p:nvPr/>
        </p:nvPicPr>
        <p:blipFill>
          <a:blip r:embed="rId4"/>
          <a:stretch>
            <a:fillRect/>
          </a:stretch>
        </p:blipFill>
        <p:spPr>
          <a:xfrm>
            <a:off x="5222315" y="6922995"/>
            <a:ext cx="7840136" cy="2865368"/>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smtClean="0">
                  <a:solidFill>
                    <a:schemeClr val="bg1"/>
                  </a:solidFill>
                  <a:latin typeface="Arial" panose="020B0604020202020204" pitchFamily="34" charset="0"/>
                  <a:cs typeface="Arial" panose="020B0604020202020204" pitchFamily="34" charset="0"/>
                </a:rPr>
                <a:t>NỘI DUNG BÀI HỌC</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9" name="Group 8"/>
          <p:cNvGrpSpPr/>
          <p:nvPr/>
        </p:nvGrpSpPr>
        <p:grpSpPr>
          <a:xfrm>
            <a:off x="3637410" y="4120548"/>
            <a:ext cx="14829130" cy="1173468"/>
            <a:chOff x="3886200" y="3479838"/>
            <a:chExt cx="14829130" cy="1173468"/>
          </a:xfrm>
        </p:grpSpPr>
        <p:sp>
          <p:nvSpPr>
            <p:cNvPr id="24" name="Rectangle 23"/>
            <p:cNvSpPr/>
            <p:nvPr/>
          </p:nvSpPr>
          <p:spPr>
            <a:xfrm>
              <a:off x="5380330" y="3479838"/>
              <a:ext cx="13335000" cy="1005916"/>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Phép tính lũy thừa với số mũ hữu tỉ</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grpSp>
        <p:nvGrpSpPr>
          <p:cNvPr id="8" name="Group 7"/>
          <p:cNvGrpSpPr/>
          <p:nvPr/>
        </p:nvGrpSpPr>
        <p:grpSpPr>
          <a:xfrm>
            <a:off x="3637410" y="6271159"/>
            <a:ext cx="11101247" cy="1215350"/>
            <a:chOff x="3866147" y="6618036"/>
            <a:chExt cx="11101247" cy="1215350"/>
          </a:xfrm>
        </p:grpSpPr>
        <p:sp>
          <p:nvSpPr>
            <p:cNvPr id="7" name="Rectangle 6"/>
            <p:cNvSpPr/>
            <p:nvPr/>
          </p:nvSpPr>
          <p:spPr>
            <a:xfrm>
              <a:off x="5360277" y="6618036"/>
              <a:ext cx="9607117" cy="1131079"/>
            </a:xfrm>
            <a:prstGeom prst="rect">
              <a:avLst/>
            </a:prstGeom>
          </p:spPr>
          <p:txBody>
            <a:bodyPr wrap="none">
              <a:spAutoFit/>
            </a:bodyPr>
            <a:lstStyle/>
            <a:p>
              <a:pPr lvl="0">
                <a:lnSpc>
                  <a:spcPct val="150000"/>
                </a:lnSpc>
              </a:pPr>
              <a:r>
                <a:rPr lang="en-US" sz="4500" b="1">
                  <a:solidFill>
                    <a:prstClr val="black"/>
                  </a:solidFill>
                  <a:latin typeface="Arial" panose="020B0604020202020204" pitchFamily="34" charset="0"/>
                  <a:ea typeface="Times New Roman" panose="02020603050405020304" pitchFamily="18" charset="0"/>
                </a:rPr>
                <a:t>Phép tính lũy thừa với số </a:t>
              </a:r>
              <a:r>
                <a:rPr lang="en-US" sz="4500" b="1">
                  <a:solidFill>
                    <a:prstClr val="black"/>
                  </a:solidFill>
                  <a:latin typeface="Arial" panose="020B0604020202020204" pitchFamily="34" charset="0"/>
                  <a:ea typeface="Times New Roman" panose="02020603050405020304" pitchFamily="18" charset="0"/>
                </a:rPr>
                <a:t>mũ </a:t>
              </a:r>
              <a:r>
                <a:rPr lang="en-US" sz="4500" b="1" smtClean="0">
                  <a:solidFill>
                    <a:prstClr val="black"/>
                  </a:solidFill>
                  <a:latin typeface="Arial" panose="020B0604020202020204" pitchFamily="34" charset="0"/>
                  <a:ea typeface="Times New Roman" panose="02020603050405020304" pitchFamily="18" charset="0"/>
                </a:rPr>
                <a:t>thực</a:t>
              </a:r>
              <a:endParaRPr lang="en-US" sz="4500" dirty="0">
                <a:solidFill>
                  <a:prstClr val="black"/>
                </a:solidFill>
                <a:latin typeface="Times New Roman" panose="02020603050405020304" pitchFamily="18" charset="0"/>
                <a:ea typeface="Times New Roman" panose="02020603050405020304" pitchFamily="18" charset="0"/>
              </a:endParaRP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315060" y="3149849"/>
                <a:ext cx="1236936" cy="1155973"/>
              </a:xfrm>
              <a:prstGeom prst="rect">
                <a:avLst/>
              </a:prstGeom>
            </p:spPr>
          </p:pic>
          <p:sp>
            <p:nvSpPr>
              <p:cNvPr id="27" name="TextBox 26"/>
              <p:cNvSpPr txBox="1"/>
              <p:nvPr/>
            </p:nvSpPr>
            <p:spPr>
              <a:xfrm>
                <a:off x="2411833" y="3527258"/>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smtClean="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20"/>
          <a:stretch>
            <a:fillRect/>
          </a:stretch>
        </p:blipFill>
        <p:spPr>
          <a:xfrm>
            <a:off x="15740722" y="2087818"/>
            <a:ext cx="1487553"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4307400" y="6261437"/>
                <a:ext cx="2032351" cy="90159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𝑏</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307400" y="6261437"/>
                <a:ext cx="2032351" cy="901593"/>
              </a:xfrm>
              <a:prstGeom prst="rect">
                <a:avLst/>
              </a:prstGeom>
              <a:blipFill>
                <a:blip r:embed="rId6"/>
                <a:stretch>
                  <a:fillRect l="-1081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2501705" y="8419899"/>
                <a:ext cx="2061205" cy="1015663"/>
              </a:xfrm>
              <a:prstGeom prst="rect">
                <a:avLst/>
              </a:prstGeom>
            </p:spPr>
            <p:txBody>
              <a:bodyPr wrap="square">
                <a:spAutoFit/>
              </a:bodyPr>
              <a:lstStyle/>
              <a:p>
                <a:pPr algn="just">
                  <a:lnSpc>
                    <a:spcPct val="150000"/>
                  </a:lnSpc>
                  <a:spcBef>
                    <a:spcPts val="600"/>
                  </a:spcBef>
                  <a:spcAft>
                    <a:spcPts val="600"/>
                  </a:spcAft>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𝑏</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𝑎</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𝑐</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501705" y="8419899"/>
                <a:ext cx="2061205" cy="1015663"/>
              </a:xfrm>
              <a:prstGeom prst="rect">
                <a:avLst/>
              </a:prstGeom>
              <a:blipFill>
                <a:blip r:embed="rId7"/>
                <a:stretch>
                  <a:fillRect l="-10651"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289471" y="8018517"/>
                <a:ext cx="2093907" cy="1363258"/>
              </a:xfrm>
              <a:prstGeom prst="rect">
                <a:avLst/>
              </a:prstGeom>
            </p:spPr>
            <p:txBody>
              <a:bodyPr wrap="none">
                <a:spAutoFit/>
              </a:bodyPr>
              <a:lstStyle/>
              <a:p>
                <a:pPr marL="30480" marR="30480" lvl="0" algn="just">
                  <a:lnSpc>
                    <a:spcPct val="250000"/>
                  </a:lnSpc>
                  <a:spcAft>
                    <a:spcPts val="1200"/>
                  </a:spcAft>
                  <a:defRPr/>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𝑐</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89471" y="8018517"/>
                <a:ext cx="2093907" cy="1363258"/>
              </a:xfrm>
              <a:prstGeom prst="rect">
                <a:avLst/>
              </a:prstGeom>
              <a:blipFill>
                <a:blip r:embed="rId8"/>
                <a:stretch>
                  <a:fillRect l="-9038"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923654" y="6261436"/>
                <a:ext cx="3033774" cy="901593"/>
              </a:xfrm>
              <a:prstGeom prst="rect">
                <a:avLst/>
              </a:prstGeom>
            </p:spPr>
            <p:txBody>
              <a:bodyPr wrap="square">
                <a:spAutoFit/>
              </a:bodyPr>
              <a:lstStyle/>
              <a:p>
                <a:pPr lvl="0" algn="ctr">
                  <a:lnSpc>
                    <a:spcPct val="150000"/>
                  </a:lnSpc>
                  <a:defRPr/>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𝑐</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923654" y="6261436"/>
                <a:ext cx="3033774" cy="901593"/>
              </a:xfrm>
              <a:prstGeom prst="rect">
                <a:avLst/>
              </a:prstGeom>
              <a:blipFill>
                <a:blip r:embed="rId9"/>
                <a:stretch>
                  <a:fillRect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494494" y="2511192"/>
                <a:ext cx="12010210" cy="2890791"/>
              </a:xfrm>
              <a:prstGeom prst="rect">
                <a:avLst/>
              </a:prstGeom>
            </p:spPr>
            <p:txBody>
              <a:bodyPr wrap="square">
                <a:spAutoFit/>
              </a:bodyPr>
              <a:lstStyle/>
              <a:p>
                <a:pPr algn="ctr">
                  <a:lnSpc>
                    <a:spcPct val="150000"/>
                  </a:lnSpc>
                </a:pPr>
                <a:r>
                  <a:rPr lang="fr-FR"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Viết các số sau theo thứ tự tăng dần  </a:t>
                </a:r>
                <a:endParaRPr lang="fr-FR"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3,8</m:t>
                        </m:r>
                      </m:sup>
                    </m:s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US" sz="450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94494" y="2511192"/>
                <a:ext cx="12010210" cy="289079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200400" y="6279605"/>
                <a:ext cx="4801314" cy="1015663"/>
              </a:xfrm>
              <a:prstGeom prst="rect">
                <a:avLst/>
              </a:prstGeom>
            </p:spPr>
            <p:txBody>
              <a:bodyPr wrap="none">
                <a:spAutoFit/>
              </a:bodyPr>
              <a:lstStyle/>
              <a:p>
                <a:pPr lvl="0" algn="ctr">
                  <a:lnSpc>
                    <a:spcPct val="150000"/>
                  </a:lnSpc>
                  <a:spcAft>
                    <a:spcPts val="600"/>
                  </a:spcAft>
                  <a:defRPr/>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r>
                  <a:rPr lang="en-US" sz="4000">
                    <a:solidFill>
                      <a:schemeClr val="bg1"/>
                    </a:solidFill>
                    <a:effectLst/>
                    <a:latin typeface="Times New Roman" panose="02020603050405020304" pitchFamily="18" charset="0"/>
                    <a:ea typeface="Times New Roman" panose="02020603050405020304" pitchFamily="18"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200400" y="6279605"/>
                <a:ext cx="4801314" cy="1015663"/>
              </a:xfrm>
              <a:prstGeom prst="rect">
                <a:avLst/>
              </a:prstGeom>
              <a:blipFill>
                <a:blip r:embed="rId6"/>
                <a:stretch>
                  <a:fillRect l="-3934"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1265176" y="8453308"/>
                <a:ext cx="4657705" cy="1015663"/>
              </a:xfrm>
              <a:prstGeom prst="rect">
                <a:avLst/>
              </a:prstGeom>
            </p:spPr>
            <p:txBody>
              <a:bodyPr wrap="square">
                <a:spAutoFit/>
              </a:bodyPr>
              <a:lstStyle/>
              <a:p>
                <a:pPr lvl="0" algn="ctr">
                  <a:lnSpc>
                    <a:spcPct val="150000"/>
                  </a:lnSpc>
                  <a:spcBef>
                    <a:spcPts val="600"/>
                  </a:spcBef>
                  <a:spcAft>
                    <a:spcPts val="600"/>
                  </a:spcAft>
                </a:pPr>
                <a:r>
                  <a:rPr kumimoji="0" lang="nl-NL"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e>
                        </m:d>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265176" y="8453308"/>
                <a:ext cx="4657705" cy="1015663"/>
              </a:xfrm>
              <a:prstGeom prst="rect">
                <a:avLst/>
              </a:prstGeom>
              <a:blipFill>
                <a:blip r:embed="rId7"/>
                <a:stretch>
                  <a:fillRect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176750" y="8054375"/>
                <a:ext cx="4398384" cy="1363258"/>
              </a:xfrm>
              <a:prstGeom prst="rect">
                <a:avLst/>
              </a:prstGeom>
            </p:spPr>
            <p:txBody>
              <a:bodyPr wrap="none">
                <a:spAutoFit/>
              </a:bodyPr>
              <a:lstStyle/>
              <a:p>
                <a:pPr marL="30480" marR="30480" lvl="0" algn="just">
                  <a:lnSpc>
                    <a:spcPct val="250000"/>
                  </a:lnSpc>
                  <a:spcAft>
                    <a:spcPts val="1200"/>
                  </a:spcAft>
                  <a:defRPr/>
                </a:pPr>
                <a:r>
                  <a:rPr kumimoji="0" lang="nl-NL"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176750" y="8054375"/>
                <a:ext cx="4398384" cy="1363258"/>
              </a:xfrm>
              <a:prstGeom prst="rect">
                <a:avLst/>
              </a:prstGeom>
              <a:blipFill>
                <a:blip r:embed="rId8"/>
                <a:stretch>
                  <a:fillRect l="-4155"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184557" y="6245395"/>
                <a:ext cx="4695499" cy="1015663"/>
              </a:xfrm>
              <a:prstGeom prst="rect">
                <a:avLst/>
              </a:prstGeom>
            </p:spPr>
            <p:txBody>
              <a:bodyPr wrap="square">
                <a:spAutoFit/>
              </a:bodyPr>
              <a:lstStyle/>
              <a:p>
                <a:pPr lvl="0" algn="ctr">
                  <a:lnSpc>
                    <a:spcPct val="150000"/>
                  </a:lnSpc>
                  <a:defRPr/>
                </a:pPr>
                <a:r>
                  <a:rPr kumimoji="0" lang="nl-NL"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184557" y="6245395"/>
                <a:ext cx="4695499" cy="1015663"/>
              </a:xfrm>
              <a:prstGeom prst="rect">
                <a:avLst/>
              </a:prstGeom>
              <a:blipFill>
                <a:blip r:embed="rId9"/>
                <a:stretch>
                  <a:fillRect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494494" y="3234532"/>
                <a:ext cx="12010210" cy="1005916"/>
              </a:xfrm>
              <a:prstGeom prst="rect">
                <a:avLst/>
              </a:prstGeom>
            </p:spPr>
            <p:txBody>
              <a:bodyPr wrap="square">
                <a:spAutoFit/>
              </a:bodyPr>
              <a:lstStyle/>
              <a:p>
                <a:pPr lvl="0" algn="ctr">
                  <a:lnSpc>
                    <a:spcPct val="150000"/>
                  </a:lnSpc>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4500" i="1">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m:t>∈</m:t>
                    </m:r>
                    <m:r>
                      <a:rPr lang="en-US" sz="4500" i="1">
                        <a:solidFill>
                          <a:schemeClr val="bg1"/>
                        </a:solidFill>
                        <a:effectLst/>
                        <a:latin typeface="Cambria Math" panose="02040503050406030204" pitchFamily="18" charset="0"/>
                        <a:ea typeface="Times New Roman" panose="02020603050405020304" pitchFamily="18" charset="0"/>
                      </a:rPr>
                      <m:t>ℤ</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đó:</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94494" y="3234532"/>
                <a:ext cx="12010210" cy="1005916"/>
              </a:xfrm>
              <a:prstGeom prst="rect">
                <a:avLst/>
              </a:prstGeom>
              <a:blipFill>
                <a:blip r:embed="rId10"/>
                <a:stretch>
                  <a:fillRect b="-29091"/>
                </a:stretch>
              </a:blipFill>
            </p:spPr>
            <p:txBody>
              <a:bodyPr/>
              <a:lstStyle/>
              <a:p>
                <a:r>
                  <a:rPr lang="en-US">
                    <a:noFill/>
                  </a:rPr>
                  <a:t> </a:t>
                </a:r>
              </a:p>
            </p:txBody>
          </p:sp>
        </mc:Fallback>
      </mc:AlternateContent>
    </p:spTree>
    <p:extLst>
      <p:ext uri="{BB962C8B-B14F-4D97-AF65-F5344CB8AC3E}">
        <p14:creationId xmlns:p14="http://schemas.microsoft.com/office/powerpoint/2010/main" val="2038107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800683" y="6236606"/>
                <a:ext cx="3031407" cy="1178528"/>
              </a:xfrm>
              <a:prstGeom prst="rect">
                <a:avLst/>
              </a:prstGeom>
            </p:spPr>
            <p:txBody>
              <a:bodyPr wrap="none">
                <a:spAutoFit/>
              </a:bodyPr>
              <a:lstStyle/>
              <a:p>
                <a:pPr lvl="0">
                  <a:lnSpc>
                    <a:spcPct val="150000"/>
                  </a:lnSpc>
                  <a:spcAft>
                    <a:spcPts val="600"/>
                  </a:spcAft>
                  <a:defRPr/>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a:t>
                </a:r>
                <a:r>
                  <a:rPr lang="en-US" sz="400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00683" y="6236606"/>
                <a:ext cx="3031407" cy="1178528"/>
              </a:xfrm>
              <a:prstGeom prst="rect">
                <a:avLst/>
              </a:prstGeom>
              <a:blipFill>
                <a:blip r:embed="rId6"/>
                <a:stretch>
                  <a:fillRect l="-7028" b="-82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370867" y="7599226"/>
                <a:ext cx="4254754" cy="1976118"/>
              </a:xfrm>
              <a:prstGeom prst="rect">
                <a:avLst/>
              </a:prstGeom>
            </p:spPr>
            <p:txBody>
              <a:bodyPr wrap="none">
                <a:spAutoFit/>
              </a:bodyPr>
              <a:lstStyle/>
              <a:p>
                <a:pPr lvl="0">
                  <a:lnSpc>
                    <a:spcPct val="250000"/>
                  </a:lnSpc>
                  <a:spcAft>
                    <a:spcPts val="800"/>
                  </a:spcAft>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𝑥𝑦</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sup>
                            </m:sSup>
                          </m:e>
                        </m:d>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rad>
                      </m:sup>
                    </m:sSup>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370867" y="7599226"/>
                <a:ext cx="4254754" cy="1976118"/>
              </a:xfrm>
              <a:prstGeom prst="rect">
                <a:avLst/>
              </a:prstGeom>
              <a:blipFill>
                <a:blip r:embed="rId7"/>
                <a:stretch>
                  <a:fillRect l="-5158" b="-101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932355" y="8386252"/>
                <a:ext cx="3088089" cy="1024448"/>
              </a:xfrm>
              <a:prstGeom prst="rect">
                <a:avLst/>
              </a:prstGeom>
            </p:spPr>
            <p:txBody>
              <a:bodyPr wrap="none">
                <a:spAutoFit/>
              </a:bodyPr>
              <a:lstStyle/>
              <a:p>
                <a:pPr algn="just">
                  <a:lnSpc>
                    <a:spcPct val="150000"/>
                  </a:lnSpc>
                  <a:spcBef>
                    <a:spcPts val="600"/>
                  </a:spcBef>
                  <a:spcAft>
                    <a:spcPts val="600"/>
                  </a:spcAft>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D.</a:t>
                </a:r>
                <a:r>
                  <a:rPr kumimoji="0" lang="en-US" sz="4000" b="0" i="0" u="none" strike="noStrike" kern="1200" cap="none" spc="0" normalizeH="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oMath>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932355" y="8386252"/>
                <a:ext cx="3088089" cy="1024448"/>
              </a:xfrm>
              <a:prstGeom prst="rect">
                <a:avLst/>
              </a:prstGeom>
              <a:blipFill>
                <a:blip r:embed="rId8"/>
                <a:stretch>
                  <a:fillRect l="-6903" b="-244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887187" y="4756654"/>
                <a:ext cx="5249602" cy="3030958"/>
              </a:xfrm>
              <a:prstGeom prst="rect">
                <a:avLst/>
              </a:prstGeom>
            </p:spPr>
            <p:txBody>
              <a:bodyPr wrap="square">
                <a:spAutoFit/>
              </a:bodyPr>
              <a:lstStyle/>
              <a:p>
                <a:pPr lvl="0" algn="ctr">
                  <a:lnSpc>
                    <a:spcPct val="250000"/>
                  </a:lnSpc>
                  <a:spcAft>
                    <a:spcPts val="8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sup>
                        </m:sSup>
                      </m:num>
                      <m:den>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rad>
                          </m:sup>
                        </m:sSup>
                      </m:den>
                    </m:f>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solidFill>
                                  <a:schemeClr val="bg1"/>
                                </a:solidFill>
                                <a:effectLst/>
                                <a:latin typeface="Cambria Math" panose="02040503050406030204" pitchFamily="18" charset="0"/>
                                <a:ea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rad>
                      </m:sup>
                    </m:sSup>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887187" y="4756654"/>
                <a:ext cx="5249602" cy="3030958"/>
              </a:xfrm>
              <a:prstGeom prst="rect">
                <a:avLst/>
              </a:prstGeom>
              <a:blipFill>
                <a:blip r:embed="rId9"/>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092093" y="2723172"/>
                <a:ext cx="12218079" cy="2169825"/>
              </a:xfrm>
              <a:prstGeom prst="rect">
                <a:avLst/>
              </a:prstGeom>
            </p:spPr>
            <p:txBody>
              <a:bodyPr wrap="square">
                <a:spAutoFit/>
              </a:bodyPr>
              <a:lstStyle/>
              <a:p>
                <a:pPr algn="just">
                  <a:lnSpc>
                    <a:spcPct val="150000"/>
                  </a:lnSpc>
                  <a:spcBef>
                    <a:spcPts val="600"/>
                  </a:spcBef>
                  <a:spcAft>
                    <a:spcPts val="600"/>
                  </a:spcAft>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Mệnh đề nào đúng với mọi số thực dương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092093" y="2723172"/>
                <a:ext cx="12218079" cy="2169825"/>
              </a:xfrm>
              <a:prstGeom prst="rect">
                <a:avLst/>
              </a:prstGeom>
              <a:blipFill>
                <a:blip r:embed="rId10"/>
                <a:stretch>
                  <a:fillRect l="-2095" r="-2045" b="-7022"/>
                </a:stretch>
              </a:blipFill>
            </p:spPr>
            <p:txBody>
              <a:bodyPr/>
              <a:lstStyle/>
              <a:p>
                <a:r>
                  <a:rPr lang="en-US">
                    <a:noFill/>
                  </a:rPr>
                  <a:t> </a:t>
                </a:r>
              </a:p>
            </p:txBody>
          </p:sp>
        </mc:Fallback>
      </mc:AlternateContent>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095500"/>
            <a:ext cx="14608230" cy="375147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6246145"/>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61944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951341" y="6562995"/>
                <a:ext cx="2490105" cy="90890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951341" y="6562995"/>
                <a:ext cx="2490105" cy="908903"/>
              </a:xfrm>
              <a:prstGeom prst="rect">
                <a:avLst/>
              </a:prstGeom>
              <a:blipFill>
                <a:blip r:embed="rId6"/>
                <a:stretch>
                  <a:fillRect l="-8557" b="-281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951341" y="7924081"/>
                <a:ext cx="2954655" cy="1513299"/>
              </a:xfrm>
              <a:prstGeom prst="rect">
                <a:avLst/>
              </a:prstGeom>
            </p:spPr>
            <p:txBody>
              <a:bodyPr wrap="none">
                <a:spAutoFit/>
              </a:bodyPr>
              <a:lstStyle/>
              <a:p>
                <a:pPr lvl="0">
                  <a:lnSpc>
                    <a:spcPct val="2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deg>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sup>
                        </m:sSup>
                      </m:e>
                    </m:rad>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951341" y="7924081"/>
                <a:ext cx="2954655" cy="1513299"/>
              </a:xfrm>
              <a:prstGeom prst="rect">
                <a:avLst/>
              </a:prstGeom>
              <a:blipFill>
                <a:blip r:embed="rId7"/>
                <a:stretch>
                  <a:fillRect l="-7216" b="-161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2086603" y="8445634"/>
                <a:ext cx="2769156" cy="991746"/>
              </a:xfrm>
              <a:prstGeom prst="rect">
                <a:avLst/>
              </a:prstGeom>
            </p:spPr>
            <p:txBody>
              <a:bodyPr wrap="none">
                <a:spAutoFit/>
              </a:bodyPr>
              <a:lstStyle/>
              <a:p>
                <a:pPr algn="just">
                  <a:lnSpc>
                    <a:spcPct val="150000"/>
                  </a:lnSpc>
                  <a:spcBef>
                    <a:spcPts val="600"/>
                  </a:spcBef>
                  <a:spcAft>
                    <a:spcPts val="60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deg>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e>
                    </m:rad>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086603" y="8445634"/>
                <a:ext cx="2769156" cy="991746"/>
              </a:xfrm>
              <a:prstGeom prst="rect">
                <a:avLst/>
              </a:prstGeom>
              <a:blipFill>
                <a:blip r:embed="rId8"/>
                <a:stretch>
                  <a:fillRect l="-7930" b="-251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959513" y="6021589"/>
                <a:ext cx="3033774" cy="1378519"/>
              </a:xfrm>
              <a:prstGeom prst="rect">
                <a:avLst/>
              </a:prstGeom>
            </p:spPr>
            <p:txBody>
              <a:bodyPr wrap="square">
                <a:spAutoFit/>
              </a:bodyPr>
              <a:lstStyle/>
              <a:p>
                <a:pPr lvl="0">
                  <a:lnSpc>
                    <a:spcPct val="2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959513" y="6021589"/>
                <a:ext cx="3033774" cy="1378519"/>
              </a:xfrm>
              <a:prstGeom prst="rect">
                <a:avLst/>
              </a:prstGeom>
              <a:blipFill>
                <a:blip r:embed="rId9"/>
                <a:stretch>
                  <a:fillRect l="-7229" b="-1814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895600" y="2019300"/>
                <a:ext cx="12877800" cy="3120341"/>
              </a:xfrm>
              <a:prstGeom prst="rect">
                <a:avLst/>
              </a:prstGeom>
            </p:spPr>
            <p:txBody>
              <a:bodyPr wrap="square">
                <a:spAutoFit/>
              </a:bodyPr>
              <a:lstStyle/>
              <a:p>
                <a:pPr algn="just">
                  <a:lnSpc>
                    <a:spcPct val="150000"/>
                  </a:lnSpc>
                  <a:spcBef>
                    <a:spcPts val="600"/>
                  </a:spcBef>
                  <a:spcAft>
                    <a:spcPts val="600"/>
                  </a:spcAft>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biểu thức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e>
                        </m:rad>
                      </m:e>
                    </m:rad>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en-US"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mệnh đề nào dưới đây đúng?</a:t>
                </a:r>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895600" y="2019300"/>
                <a:ext cx="12877800" cy="3120341"/>
              </a:xfrm>
              <a:prstGeom prst="rect">
                <a:avLst/>
              </a:prstGeom>
              <a:blipFill>
                <a:blip r:embed="rId10"/>
                <a:stretch>
                  <a:fillRect l="-1988" r="-1940" b="-8789"/>
                </a:stretch>
              </a:blipFill>
            </p:spPr>
            <p:txBody>
              <a:bodyPr/>
              <a:lstStyle/>
              <a:p>
                <a:r>
                  <a:rPr lang="en-US">
                    <a:noFill/>
                  </a:rPr>
                  <a:t> </a:t>
                </a:r>
              </a:p>
            </p:txBody>
          </p:sp>
        </mc:Fallback>
      </mc:AlternateContent>
    </p:spTree>
    <p:extLst>
      <p:ext uri="{BB962C8B-B14F-4D97-AF65-F5344CB8AC3E}">
        <p14:creationId xmlns:p14="http://schemas.microsoft.com/office/powerpoint/2010/main" val="4105396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66622" y="8213257"/>
            <a:ext cx="6452531"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1988305" y="2923614"/>
                <a:ext cx="14242295" cy="1305486"/>
              </a:xfrm>
              <a:prstGeom prst="rect">
                <a:avLst/>
              </a:prstGeom>
            </p:spPr>
            <p:txBody>
              <a:bodyPr wrap="square">
                <a:spAutoFit/>
              </a:bodyPr>
              <a:lstStyle/>
              <a:p>
                <a:pPr algn="ctr">
                  <a:lnSpc>
                    <a:spcPct val="150000"/>
                  </a:lnSpc>
                  <a:spcBef>
                    <a:spcPts val="600"/>
                  </a:spcBef>
                  <a:spcAft>
                    <a:spcPts val="600"/>
                  </a:spcAft>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Rút gọn biểu thức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&gt;0</m:t>
                        </m:r>
                      </m:e>
                    </m:d>
                  </m:oMath>
                </a14:m>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988305" y="2923614"/>
                <a:ext cx="14242295" cy="1305486"/>
              </a:xfrm>
              <a:prstGeom prst="rect">
                <a:avLst/>
              </a:prstGeom>
              <a:blipFill>
                <a:blip r:embed="rId6"/>
                <a:stretch>
                  <a:fillRect b="-219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3737068" y="6193046"/>
                <a:ext cx="2307042" cy="1160254"/>
              </a:xfrm>
              <a:prstGeom prst="rect">
                <a:avLst/>
              </a:prstGeom>
            </p:spPr>
            <p:txBody>
              <a:bodyPr wrap="none">
                <a:spAutoFit/>
              </a:bodyPr>
              <a:lstStyle/>
              <a:p>
                <a:pPr lvl="0" algn="just">
                  <a:lnSpc>
                    <a:spcPct val="1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37068" y="6193046"/>
                <a:ext cx="2307042" cy="1160254"/>
              </a:xfrm>
              <a:prstGeom prst="rect">
                <a:avLst/>
              </a:prstGeom>
              <a:blipFill>
                <a:blip r:embed="rId7"/>
                <a:stretch>
                  <a:fillRect l="-9259" b="-2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2262934" y="6064760"/>
                <a:ext cx="2335896" cy="1168205"/>
              </a:xfrm>
              <a:prstGeom prst="rect">
                <a:avLst/>
              </a:prstGeom>
            </p:spPr>
            <p:txBody>
              <a:bodyPr wrap="none">
                <a:spAutoFit/>
              </a:bodyPr>
              <a:lstStyle/>
              <a:p>
                <a:pPr lvl="0" algn="just">
                  <a:lnSpc>
                    <a:spcPct val="1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9</m:t>
                            </m:r>
                          </m:den>
                        </m:f>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262934" y="6064760"/>
                <a:ext cx="2335896" cy="1168205"/>
              </a:xfrm>
              <a:prstGeom prst="rect">
                <a:avLst/>
              </a:prstGeom>
              <a:blipFill>
                <a:blip r:embed="rId8"/>
                <a:stretch>
                  <a:fillRect l="-9399" b="-213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705692" y="8130113"/>
                <a:ext cx="2954655" cy="1160254"/>
              </a:xfrm>
              <a:prstGeom prst="rect">
                <a:avLst/>
              </a:prstGeom>
            </p:spPr>
            <p:txBody>
              <a:bodyPr wrap="none">
                <a:spAutoFit/>
              </a:bodyPr>
              <a:lstStyle/>
              <a:p>
                <a:pPr lvl="0" algn="just">
                  <a:lnSpc>
                    <a:spcPct val="1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4000" i="1">
                            <a:solidFill>
                              <a:schemeClr val="bg1"/>
                            </a:solidFill>
                            <a:effectLst/>
                            <a:latin typeface="Cambria Math" panose="02040503050406030204" pitchFamily="18" charset="0"/>
                            <a:ea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05692" y="8130113"/>
                <a:ext cx="2954655" cy="1160254"/>
              </a:xfrm>
              <a:prstGeom prst="rect">
                <a:avLst/>
              </a:prstGeom>
              <a:blipFill>
                <a:blip r:embed="rId9"/>
                <a:stretch>
                  <a:fillRect l="-7423" b="-2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294310" y="8311948"/>
                <a:ext cx="2340705" cy="904158"/>
              </a:xfrm>
              <a:prstGeom prst="rect">
                <a:avLst/>
              </a:prstGeom>
            </p:spPr>
            <p:txBody>
              <a:bodyPr wrap="none">
                <a:spAutoFit/>
              </a:bodyPr>
              <a:lstStyle/>
              <a:p>
                <a:pPr algn="just">
                  <a:lnSpc>
                    <a:spcPct val="150000"/>
                  </a:lnSpc>
                  <a:spcBef>
                    <a:spcPts val="600"/>
                  </a:spcBef>
                  <a:spcAft>
                    <a:spcPts val="600"/>
                  </a:spcAft>
                </a:pPr>
                <a:r>
                  <a:rPr lang="en-US" sz="40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294310" y="8311948"/>
                <a:ext cx="2340705" cy="904158"/>
              </a:xfrm>
              <a:prstGeom prst="rect">
                <a:avLst/>
              </a:prstGeom>
              <a:blipFill>
                <a:blip r:embed="rId10"/>
                <a:stretch>
                  <a:fillRect l="-9375" b="-29054"/>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1"/>
          </a:xfrm>
          <a:prstGeom prst="rect">
            <a:avLst/>
          </a:prstGeom>
        </p:spPr>
      </p:pic>
      <p:sp>
        <p:nvSpPr>
          <p:cNvPr id="3" name="AutoShape 3"/>
          <p:cNvSpPr/>
          <p:nvPr/>
        </p:nvSpPr>
        <p:spPr>
          <a:xfrm>
            <a:off x="304800" y="297214"/>
            <a:ext cx="17678400" cy="9680618"/>
          </a:xfrm>
          <a:prstGeom prst="rect">
            <a:avLst/>
          </a:prstGeom>
          <a:solidFill>
            <a:srgbClr val="FFFBEC"/>
          </a:solidFill>
        </p:spPr>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5104" y="9707617"/>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64753">
            <a:off x="17095462" y="124548"/>
            <a:ext cx="914400" cy="919415"/>
          </a:xfrm>
          <a:prstGeom prst="rect">
            <a:avLst/>
          </a:prstGeom>
        </p:spPr>
      </p:pic>
      <p:grpSp>
        <p:nvGrpSpPr>
          <p:cNvPr id="17" name="Group 16"/>
          <p:cNvGrpSpPr/>
          <p:nvPr/>
        </p:nvGrpSpPr>
        <p:grpSpPr>
          <a:xfrm>
            <a:off x="685800" y="495300"/>
            <a:ext cx="5334000"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49129"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8" name="TextBox 7"/>
          <p:cNvSpPr txBox="1"/>
          <p:nvPr/>
        </p:nvSpPr>
        <p:spPr>
          <a:xfrm>
            <a:off x="6324600" y="674757"/>
            <a:ext cx="16002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Tính: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685800" y="1359158"/>
                <a:ext cx="17983200" cy="6982617"/>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256</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−0,75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27</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49</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125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𝑐</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rad>
                        </m:sup>
                      </m:sSup>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5800" y="1359158"/>
                <a:ext cx="17983200" cy="698261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715000" y="2182669"/>
                <a:ext cx="12573000" cy="1460143"/>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=145</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715000" y="2182669"/>
                <a:ext cx="12573000" cy="146014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257800" y="4648631"/>
                <a:ext cx="13411200" cy="1463799"/>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=318</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5257800" y="4648631"/>
                <a:ext cx="13411200" cy="146379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6516708" y="6839913"/>
                <a:ext cx="10479790" cy="3419911"/>
              </a:xfrm>
              <a:prstGeom prst="rect">
                <a:avLst/>
              </a:prstGeom>
            </p:spPr>
            <p:txBody>
              <a:bodyPr wrap="square">
                <a:spAutoFit/>
              </a:bodyPr>
              <a:lstStyle/>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oMath>
                  </m:oMathPara>
                </a14:m>
                <a:endPar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255</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516708" y="6839913"/>
                <a:ext cx="10479790" cy="3419911"/>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286871" y="248771"/>
            <a:ext cx="17754600" cy="9829800"/>
          </a:xfrm>
          <a:prstGeom prst="rect">
            <a:avLst/>
          </a:prstGeom>
          <a:solidFill>
            <a:srgbClr val="FFFBEC"/>
          </a:solidFill>
        </p:spPr>
      </p:sp>
      <p:grpSp>
        <p:nvGrpSpPr>
          <p:cNvPr id="13" name="Group 12"/>
          <p:cNvGrpSpPr/>
          <p:nvPr/>
        </p:nvGrpSpPr>
        <p:grpSpPr>
          <a:xfrm>
            <a:off x="6759742" y="620660"/>
            <a:ext cx="48006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76339"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Rectangle 8"/>
          <p:cNvSpPr/>
          <p:nvPr/>
        </p:nvSpPr>
        <p:spPr>
          <a:xfrm>
            <a:off x="1088636" y="2096649"/>
            <a:ext cx="16142812" cy="1827744"/>
          </a:xfrm>
          <a:prstGeom prst="rect">
            <a:avLst/>
          </a:prstGeom>
        </p:spPr>
        <p:txBody>
          <a:bodyPr wrap="square">
            <a:spAutoFit/>
          </a:bodyPr>
          <a:lstStyle/>
          <a:p>
            <a:pPr lvl="0" algn="just">
              <a:lnSpc>
                <a:spcPct val="150000"/>
              </a:lnSpc>
              <a:defRPr/>
            </a:pPr>
            <a:r>
              <a:rPr lang="vi-VN" sz="4000">
                <a:solidFill>
                  <a:srgbClr val="000000"/>
                </a:solidFill>
                <a:ea typeface="Calibri" panose="020F0502020204030204" pitchFamily="34" charset="0"/>
              </a:rPr>
              <a:t>Cho a, b là những số thực dương. Viết các biểu thức sau dưới dạng lũy thừa với số mũ hữu tỉ:</a:t>
            </a:r>
            <a:endParaRPr lang="en-US" sz="4000" dirty="0">
              <a:solidFill>
                <a:prstClr val="black"/>
              </a:solidFill>
              <a:latin typeface="Times New Roman" panose="02020603050405020304" pitchFamily="18" charset="0"/>
              <a:ea typeface="Times New Roman" panose="02020603050405020304" pitchFamily="18" charset="0"/>
            </a:endParaRPr>
          </a:p>
        </p:txBody>
      </p:sp>
      <p:pic>
        <p:nvPicPr>
          <p:cNvPr id="2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351436" y="8807597"/>
            <a:ext cx="1380069" cy="115057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536181" y="3928831"/>
                <a:ext cx="9144000" cy="4567469"/>
              </a:xfrm>
              <a:prstGeom prst="rect">
                <a:avLst/>
              </a:prstGeom>
            </p:spPr>
            <p:txBody>
              <a:bodyPr>
                <a:spAutoFit/>
              </a:bodyPr>
              <a:lstStyle/>
              <a:p>
                <a:pPr algn="just">
                  <a:lnSpc>
                    <a:spcPct val="2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25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36181" y="3928831"/>
                <a:ext cx="9144000" cy="4567469"/>
              </a:xfrm>
              <a:prstGeom prst="rect">
                <a:avLst/>
              </a:prstGeom>
              <a:blipFill>
                <a:blip r:embed="rId6"/>
                <a:stretch>
                  <a:fillRect l="-24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972800" y="3913143"/>
                <a:ext cx="9144000" cy="4070281"/>
              </a:xfrm>
              <a:prstGeom prst="rect">
                <a:avLst/>
              </a:prstGeom>
            </p:spPr>
            <p:txBody>
              <a:bodyPr>
                <a:spAutoFit/>
              </a:bodyPr>
              <a:lstStyle/>
              <a:p>
                <a:pPr lvl="0" algn="just">
                  <a:lnSpc>
                    <a:spcPct val="250000"/>
                  </a:lnSpc>
                  <a:spcBef>
                    <a:spcPts val="600"/>
                  </a:spcBef>
                  <a:spcAft>
                    <a:spcPts val="600"/>
                  </a:spcAft>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250000"/>
                  </a:lnSpc>
                  <a:spcBef>
                    <a:spcPts val="600"/>
                  </a:spcBef>
                  <a:spcAft>
                    <a:spcPts val="600"/>
                  </a:spcAft>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p>
            </p:txBody>
          </p:sp>
        </mc:Choice>
        <mc:Fallback>
          <p:sp>
            <p:nvSpPr>
              <p:cNvPr id="7" name="Rectangle 6"/>
              <p:cNvSpPr>
                <a:spLocks noRot="1" noChangeAspect="1" noMove="1" noResize="1" noEditPoints="1" noAdjustHandles="1" noChangeArrowheads="1" noChangeShapeType="1" noTextEdit="1"/>
              </p:cNvSpPr>
              <p:nvPr/>
            </p:nvSpPr>
            <p:spPr>
              <a:xfrm>
                <a:off x="10972800" y="3913143"/>
                <a:ext cx="9144000" cy="4070281"/>
              </a:xfrm>
              <a:prstGeom prst="rect">
                <a:avLst/>
              </a:prstGeom>
              <a:blipFill>
                <a:blip r:embed="rId7"/>
                <a:stretch>
                  <a:fillRect l="-2333" b="-50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4382474" y="4749426"/>
                <a:ext cx="835613" cy="99847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oMath>
                  </m:oMathPara>
                </a14:m>
                <a:endParaRPr lang="en-US">
                  <a:solidFill>
                    <a:srgbClr val="C00000"/>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4382474" y="4749426"/>
                <a:ext cx="835613" cy="9984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5164299" y="6086794"/>
                <a:ext cx="2793137" cy="2409506"/>
              </a:xfrm>
              <a:prstGeom prst="rect">
                <a:avLst/>
              </a:prstGeom>
            </p:spPr>
            <p:txBody>
              <a:bodyPr wrap="none">
                <a:spAutoFit/>
              </a:bodyPr>
              <a:lstStyle/>
              <a:p>
                <a:pPr lvl="0" algn="just">
                  <a:lnSpc>
                    <a:spcPct val="2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4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5164299" y="6086794"/>
                <a:ext cx="2793137" cy="240950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13846587" y="3823191"/>
                <a:ext cx="2584425" cy="2407582"/>
              </a:xfrm>
              <a:prstGeom prst="rect">
                <a:avLst/>
              </a:prstGeom>
            </p:spPr>
            <p:txBody>
              <a:bodyPr wrap="none">
                <a:spAutoFit/>
              </a:bodyPr>
              <a:lstStyle/>
              <a:p>
                <a:pPr lvl="0" algn="just">
                  <a:lnSpc>
                    <a:spcPct val="2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4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3846587" y="3823191"/>
                <a:ext cx="2584425" cy="240758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3846587" y="6041974"/>
                <a:ext cx="2683170" cy="2409506"/>
              </a:xfrm>
              <a:prstGeom prst="rect">
                <a:avLst/>
              </a:prstGeom>
            </p:spPr>
            <p:txBody>
              <a:bodyPr wrap="none">
                <a:spAutoFit/>
              </a:bodyPr>
              <a:lstStyle/>
              <a:p>
                <a:pPr lvl="0" algn="just">
                  <a:lnSpc>
                    <a:spcPct val="2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oMath>
                  </m:oMathPara>
                </a14:m>
                <a:endParaRPr lang="en-US" sz="4000">
                  <a:solidFill>
                    <a:srgbClr val="C00000"/>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13846587" y="6041974"/>
                <a:ext cx="2683170" cy="2409506"/>
              </a:xfrm>
              <a:prstGeom prst="rect">
                <a:avLst/>
              </a:prstGeom>
              <a:blipFill>
                <a:blip r:embed="rId11"/>
                <a:stretch>
                  <a:fillRect/>
                </a:stretch>
              </a:blipFill>
            </p:spPr>
            <p:txBody>
              <a:bodyPr/>
              <a:lstStyle/>
              <a:p>
                <a:r>
                  <a:rPr lang="en-US">
                    <a:noFill/>
                  </a:rPr>
                  <a:t> </a:t>
                </a:r>
              </a:p>
            </p:txBody>
          </p:sp>
        </mc:Fallback>
      </mc:AlternateContent>
      <p:pic>
        <p:nvPicPr>
          <p:cNvPr id="2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351436" y="400558"/>
            <a:ext cx="1380069" cy="1150577"/>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P spid="8" grpId="0"/>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grpSp>
        <p:nvGrpSpPr>
          <p:cNvPr id="13" name="Group 12"/>
          <p:cNvGrpSpPr/>
          <p:nvPr/>
        </p:nvGrpSpPr>
        <p:grpSpPr>
          <a:xfrm>
            <a:off x="2059956" y="817056"/>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51924"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7848600" y="820093"/>
            <a:ext cx="9081210" cy="863826"/>
          </a:xfrm>
          <a:prstGeom prst="rect">
            <a:avLst/>
          </a:prstGeom>
        </p:spPr>
        <p:txBody>
          <a:bodyPr wrap="square">
            <a:spAutoFit/>
          </a:bodyPr>
          <a:lstStyle/>
          <a:p>
            <a:pPr lvl="0">
              <a:lnSpc>
                <a:spcPct val="150000"/>
              </a:lnSpc>
              <a:defRPr/>
            </a:pPr>
            <a:r>
              <a:rPr lang="en-US" sz="3800" smtClean="0">
                <a:solidFill>
                  <a:srgbClr val="000000"/>
                </a:solidFill>
                <a:latin typeface="Arial" panose="020B0604020202020204" pitchFamily="34" charset="0"/>
                <a:ea typeface="Calibri" panose="020F0502020204030204" pitchFamily="34" charset="0"/>
              </a:rPr>
              <a:t>Viết các số sau theo thứ tự tăng dần</a:t>
            </a:r>
            <a:endParaRPr lang="en-US" sz="3800" dirty="0">
              <a:solidFill>
                <a:prstClr val="black"/>
              </a:solidFill>
              <a:latin typeface="Times New Roman" panose="02020603050405020304" pitchFamily="18" charset="0"/>
              <a:ea typeface="Times New Roman" panose="02020603050405020304" pitchFamily="18" charset="0"/>
            </a:endParaRPr>
          </a:p>
        </p:txBody>
      </p:sp>
      <p:sp>
        <p:nvSpPr>
          <p:cNvPr id="22" name="Oval Callout 21"/>
          <p:cNvSpPr/>
          <p:nvPr/>
        </p:nvSpPr>
        <p:spPr>
          <a:xfrm>
            <a:off x="8283763" y="4439062"/>
            <a:ext cx="1718227" cy="93303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613814" y="5563784"/>
                <a:ext cx="19583400" cy="4532716"/>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3800" smtClean="0">
                          <a:latin typeface="Arial" panose="020B0604020202020204" pitchFamily="34" charset="0"/>
                          <a:ea typeface="Calibri" panose="020F0502020204030204" pitchFamily="34" charset="0"/>
                          <a:cs typeface="Arial" panose="020B0604020202020204" pitchFamily="34" charset="0"/>
                        </a:rPr>
                        <m:t>a</m:t>
                      </m:r>
                      <m:r>
                        <m:rPr>
                          <m:nor/>
                        </m:rPr>
                        <a:rPr lang="en-US" sz="3800" smtClean="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Ta</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c</m:t>
                      </m:r>
                      <m:r>
                        <m:rPr>
                          <m:nor/>
                        </m:rPr>
                        <a:rPr lang="en-US" sz="3800">
                          <a:latin typeface="Arial" panose="020B0604020202020204" pitchFamily="34" charset="0"/>
                          <a:ea typeface="Calibri" panose="020F0502020204030204" pitchFamily="34" charset="0"/>
                          <a:cs typeface="Arial" panose="020B0604020202020204" pitchFamily="34" charset="0"/>
                        </a:rPr>
                        <m:t>ó: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th</m:t>
                      </m:r>
                      <m:r>
                        <m:rPr>
                          <m:nor/>
                        </m:rPr>
                        <a:rPr lang="en-US" sz="3800">
                          <a:effectLst/>
                          <a:latin typeface="Arial" panose="020B0604020202020204" pitchFamily="34" charset="0"/>
                          <a:ea typeface="Calibri" panose="020F0502020204030204" pitchFamily="34" charset="0"/>
                          <a:cs typeface="Arial" panose="020B0604020202020204" pitchFamily="34" charset="0"/>
                        </a:rPr>
                        <m:t>ứ </m:t>
                      </m:r>
                      <m:r>
                        <m:rPr>
                          <m:nor/>
                        </m:rPr>
                        <a:rPr lang="en-US" sz="3800">
                          <a:effectLst/>
                          <a:latin typeface="Arial" panose="020B0604020202020204" pitchFamily="34" charset="0"/>
                          <a:ea typeface="Calibri" panose="020F0502020204030204" pitchFamily="34" charset="0"/>
                          <a:cs typeface="Arial" panose="020B0604020202020204" pitchFamily="34" charset="0"/>
                        </a:rPr>
                        <m:t>t</m:t>
                      </m:r>
                      <m:r>
                        <m:rPr>
                          <m:nor/>
                        </m:rPr>
                        <a:rPr lang="en-US" sz="3800">
                          <a:effectLst/>
                          <a:latin typeface="Arial" panose="020B0604020202020204" pitchFamily="34" charset="0"/>
                          <a:ea typeface="Calibri" panose="020F0502020204030204" pitchFamily="34" charset="0"/>
                          <a:cs typeface="Arial" panose="020B0604020202020204" pitchFamily="34" charset="0"/>
                        </a:rPr>
                        <m:t>ự </m:t>
                      </m:r>
                      <m:r>
                        <m:rPr>
                          <m:nor/>
                        </m:rPr>
                        <a:rPr lang="en-US" sz="3800">
                          <a:effectLst/>
                          <a:latin typeface="Arial" panose="020B0604020202020204" pitchFamily="34" charset="0"/>
                          <a:ea typeface="Calibri" panose="020F0502020204030204" pitchFamily="34" charset="0"/>
                          <a:cs typeface="Arial" panose="020B0604020202020204" pitchFamily="34" charset="0"/>
                        </a:rPr>
                        <m:t>l</m:t>
                      </m:r>
                      <m:r>
                        <m:rPr>
                          <m:nor/>
                        </m:rPr>
                        <a:rPr lang="en-US" sz="3800">
                          <a:effectLst/>
                          <a:latin typeface="Arial" panose="020B0604020202020204" pitchFamily="34" charset="0"/>
                          <a:ea typeface="Calibri" panose="020F0502020204030204" pitchFamily="34" charset="0"/>
                          <a:cs typeface="Arial" panose="020B0604020202020204" pitchFamily="34" charset="0"/>
                        </a:rPr>
                        <m:t>à: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3800">
                          <a:effectLst/>
                          <a:latin typeface="Arial" panose="020B0604020202020204" pitchFamily="34" charset="0"/>
                          <a:ea typeface="Calibri" panose="020F0502020204030204" pitchFamily="34" charset="0"/>
                          <a:cs typeface="Arial" panose="020B0604020202020204" pitchFamily="34" charset="0"/>
                        </a:rPr>
                        <m:t>b</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Ta</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c</m:t>
                      </m:r>
                      <m:r>
                        <m:rPr>
                          <m:nor/>
                        </m:rPr>
                        <a:rPr lang="en-US" sz="3800">
                          <a:effectLst/>
                          <a:latin typeface="Arial" panose="020B0604020202020204" pitchFamily="34" charset="0"/>
                          <a:ea typeface="Calibri" panose="020F0502020204030204" pitchFamily="34" charset="0"/>
                          <a:cs typeface="Arial" panose="020B0604020202020204" pitchFamily="34" charset="0"/>
                        </a:rPr>
                        <m:t>ó: </m:t>
                      </m:r>
                      <m:r>
                        <a:rPr lang="en-US" sz="3800" i="1">
                          <a:effectLst/>
                          <a:latin typeface="Cambria Math" panose="02040503050406030204" pitchFamily="18" charset="0"/>
                          <a:ea typeface="Calibri" panose="020F0502020204030204" pitchFamily="34" charset="0"/>
                          <a:cs typeface="Times New Roman" panose="02020603050405020304" pitchFamily="18" charset="0"/>
                        </a:rPr>
                        <m:t>202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th</m:t>
                      </m:r>
                      <m:r>
                        <m:rPr>
                          <m:nor/>
                        </m:rPr>
                        <a:rPr lang="en-US" sz="3800">
                          <a:effectLst/>
                          <a:latin typeface="Arial" panose="020B0604020202020204" pitchFamily="34" charset="0"/>
                          <a:ea typeface="Calibri" panose="020F0502020204030204" pitchFamily="34" charset="0"/>
                          <a:cs typeface="Arial" panose="020B0604020202020204" pitchFamily="34" charset="0"/>
                        </a:rPr>
                        <m:t>ứ </m:t>
                      </m:r>
                      <m:r>
                        <m:rPr>
                          <m:nor/>
                        </m:rPr>
                        <a:rPr lang="en-US" sz="3800">
                          <a:effectLst/>
                          <a:latin typeface="Arial" panose="020B0604020202020204" pitchFamily="34" charset="0"/>
                          <a:ea typeface="Calibri" panose="020F0502020204030204" pitchFamily="34" charset="0"/>
                          <a:cs typeface="Arial" panose="020B0604020202020204" pitchFamily="34" charset="0"/>
                        </a:rPr>
                        <m:t>t</m:t>
                      </m:r>
                      <m:r>
                        <m:rPr>
                          <m:nor/>
                        </m:rPr>
                        <a:rPr lang="en-US" sz="3800">
                          <a:effectLst/>
                          <a:latin typeface="Arial" panose="020B0604020202020204" pitchFamily="34" charset="0"/>
                          <a:ea typeface="Calibri" panose="020F0502020204030204" pitchFamily="34" charset="0"/>
                          <a:cs typeface="Arial" panose="020B0604020202020204" pitchFamily="34" charset="0"/>
                        </a:rPr>
                        <m:t>ự </m:t>
                      </m:r>
                      <m:r>
                        <m:rPr>
                          <m:nor/>
                        </m:rPr>
                        <a:rPr lang="en-US" sz="3800">
                          <a:effectLst/>
                          <a:latin typeface="Arial" panose="020B0604020202020204" pitchFamily="34" charset="0"/>
                          <a:ea typeface="Calibri" panose="020F0502020204030204" pitchFamily="34" charset="0"/>
                          <a:cs typeface="Arial" panose="020B0604020202020204" pitchFamily="34" charset="0"/>
                        </a:rPr>
                        <m:t>l</m:t>
                      </m:r>
                      <m:r>
                        <m:rPr>
                          <m:nor/>
                        </m:rPr>
                        <a:rPr lang="en-US" sz="3800">
                          <a:effectLst/>
                          <a:latin typeface="Arial" panose="020B0604020202020204" pitchFamily="34" charset="0"/>
                          <a:ea typeface="Calibri" panose="020F0502020204030204" pitchFamily="34" charset="0"/>
                          <a:cs typeface="Arial" panose="020B0604020202020204" pitchFamily="34" charset="0"/>
                        </a:rPr>
                        <m:t>à: </m:t>
                      </m:r>
                      <m:r>
                        <a:rPr lang="en-US" sz="3800" i="1">
                          <a:effectLst/>
                          <a:latin typeface="Cambria Math" panose="02040503050406030204" pitchFamily="18" charset="0"/>
                          <a:ea typeface="Calibri" panose="020F0502020204030204" pitchFamily="34" charset="0"/>
                          <a:cs typeface="Times New Roman" panose="02020603050405020304" pitchFamily="18" charset="0"/>
                        </a:rPr>
                        <m:t>202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13814" y="5563784"/>
                <a:ext cx="19583400" cy="4532716"/>
              </a:xfrm>
              <a:prstGeom prst="rect">
                <a:avLst/>
              </a:prstGeom>
              <a:blipFill>
                <a:blip r:embed="rId4"/>
                <a:stretch>
                  <a:fillRect/>
                </a:stretch>
              </a:blipFill>
            </p:spPr>
            <p:txBody>
              <a:bodyPr/>
              <a:lstStyle/>
              <a:p>
                <a:r>
                  <a:rPr lang="en-US">
                    <a:noFill/>
                  </a:rPr>
                  <a:t> </a:t>
                </a:r>
              </a:p>
            </p:txBody>
          </p:sp>
        </mc:Fallback>
      </mc:AlternateContent>
      <p:grpSp>
        <p:nvGrpSpPr>
          <p:cNvPr id="7" name="Group 6"/>
          <p:cNvGrpSpPr/>
          <p:nvPr/>
        </p:nvGrpSpPr>
        <p:grpSpPr>
          <a:xfrm>
            <a:off x="4400782" y="2568157"/>
            <a:ext cx="9518520" cy="1521991"/>
            <a:chOff x="2384039" y="3201150"/>
            <a:chExt cx="9518520" cy="1521991"/>
          </a:xfrm>
        </p:grpSpPr>
        <mc:AlternateContent xmlns:mc="http://schemas.openxmlformats.org/markup-compatibility/2006">
          <mc:Choice xmlns:a14="http://schemas.microsoft.com/office/drawing/2010/main" Requires="a14">
            <p:sp>
              <p:nvSpPr>
                <p:cNvPr id="5" name="Rectangle 4"/>
                <p:cNvSpPr/>
                <p:nvPr/>
              </p:nvSpPr>
              <p:spPr>
                <a:xfrm>
                  <a:off x="2384039" y="3201378"/>
                  <a:ext cx="4319067" cy="152176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1</m:t>
                            </m:r>
                          </m:e>
                          <m:sup>
                            <m:r>
                              <a:rPr lang="en-US" sz="3800" i="1">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3</m:t>
                            </m:r>
                          </m:e>
                          <m:sup>
                            <m:r>
                              <a:rPr lang="en-US" sz="3800" i="1">
                                <a:latin typeface="Cambria Math" panose="02040503050406030204" pitchFamily="18" charset="0"/>
                                <a:ea typeface="Calibri" panose="020F0502020204030204" pitchFamily="34" charset="0"/>
                                <a:cs typeface="Times New Roman" panose="02020603050405020304" pitchFamily="18" charset="0"/>
                              </a:rPr>
                              <m:t>−1</m:t>
                            </m:r>
                          </m:sup>
                        </m:sSup>
                        <m:r>
                          <a:rPr lang="en-US" sz="38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en-US" sz="3800" i="1">
                                        <a:latin typeface="Cambria Math" panose="02040503050406030204" pitchFamily="18" charset="0"/>
                                        <a:ea typeface="Calibri" panose="020F0502020204030204" pitchFamily="34" charset="0"/>
                                        <a:cs typeface="Times New Roman" panose="02020603050405020304" pitchFamily="18" charset="0"/>
                                      </a:rPr>
                                      <m:t>1</m:t>
                                    </m:r>
                                  </m:num>
                                  <m:den>
                                    <m:r>
                                      <a:rPr lang="en-US" sz="3800" i="1">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2384039" y="3201378"/>
                  <a:ext cx="4319067" cy="15217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7161143" y="3201150"/>
                  <a:ext cx="4741416" cy="1520544"/>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nor/>
                          </m:rPr>
                          <a:rPr lang="en-US" sz="3800" b="0" i="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m:t>
                        </m:r>
                        <m:r>
                          <m:rPr>
                            <m:nor/>
                          </m:rPr>
                          <a:rPr lang="en-US" sz="3800" b="0" i="0" smtClean="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3800" i="1">
                            <a:latin typeface="Cambria Math" panose="02040503050406030204" pitchFamily="18" charset="0"/>
                            <a:ea typeface="Calibri" panose="020F0502020204030204" pitchFamily="34" charset="0"/>
                            <a:cs typeface="Times New Roman" panose="02020603050405020304" pitchFamily="18" charset="0"/>
                          </a:rPr>
                          <m:t>202</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2</m:t>
                            </m:r>
                          </m:e>
                          <m:sup>
                            <m:r>
                              <a:rPr lang="en-US" sz="3800" i="1">
                                <a:latin typeface="Cambria Math" panose="02040503050406030204" pitchFamily="18" charset="0"/>
                                <a:ea typeface="Calibri" panose="020F0502020204030204" pitchFamily="34" charset="0"/>
                                <a:cs typeface="Times New Roman" panose="02020603050405020304" pitchFamily="18" charset="0"/>
                              </a:rPr>
                              <m:t>0</m:t>
                            </m:r>
                          </m:sup>
                        </m:sSup>
                        <m:r>
                          <a:rPr lang="en-US" sz="3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en-US" sz="3800" i="1">
                                        <a:latin typeface="Cambria Math" panose="02040503050406030204" pitchFamily="18" charset="0"/>
                                        <a:ea typeface="Calibri" panose="020F0502020204030204" pitchFamily="34" charset="0"/>
                                        <a:cs typeface="Times New Roman" panose="02020603050405020304" pitchFamily="18" charset="0"/>
                                      </a:rPr>
                                      <m:t>4</m:t>
                                    </m:r>
                                  </m:num>
                                  <m:den>
                                    <m:r>
                                      <a:rPr lang="en-US" sz="3800" i="1">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en-US" sz="3800" i="1">
                                    <a:latin typeface="Cambria Math" panose="02040503050406030204" pitchFamily="18" charset="0"/>
                                    <a:ea typeface="Calibri" panose="020F0502020204030204" pitchFamily="34" charset="0"/>
                                    <a:cs typeface="Times New Roman" panose="02020603050405020304" pitchFamily="18" charset="0"/>
                                  </a:rPr>
                                  <m:t>1</m:t>
                                </m:r>
                              </m:num>
                              <m:den>
                                <m:r>
                                  <a:rPr lang="en-US" sz="3800" i="1">
                                    <a:latin typeface="Cambria Math" panose="02040503050406030204" pitchFamily="18" charset="0"/>
                                    <a:ea typeface="Calibri" panose="020F0502020204030204" pitchFamily="34" charset="0"/>
                                    <a:cs typeface="Times New Roman" panose="02020603050405020304" pitchFamily="18" charset="0"/>
                                  </a:rPr>
                                  <m:t>2</m:t>
                                </m:r>
                              </m:den>
                            </m:f>
                          </m:sup>
                        </m:sSup>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7161143" y="3201150"/>
                  <a:ext cx="4741416" cy="1520544"/>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left)">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wipe(up)">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440400" cy="10287000"/>
          </a:xfrm>
          <a:prstGeom prst="rect">
            <a:avLst/>
          </a:prstGeom>
        </p:spPr>
      </p:pic>
      <p:sp>
        <p:nvSpPr>
          <p:cNvPr id="3" name="AutoShape 3"/>
          <p:cNvSpPr/>
          <p:nvPr/>
        </p:nvSpPr>
        <p:spPr>
          <a:xfrm>
            <a:off x="327213" y="302558"/>
            <a:ext cx="17754600" cy="9641542"/>
          </a:xfrm>
          <a:prstGeom prst="rect">
            <a:avLst/>
          </a:prstGeom>
          <a:solidFill>
            <a:srgbClr val="FFFBEC"/>
          </a:solidFill>
        </p:spPr>
      </p:sp>
      <p:grpSp>
        <p:nvGrpSpPr>
          <p:cNvPr id="12" name="Group 11"/>
          <p:cNvGrpSpPr/>
          <p:nvPr/>
        </p:nvGrpSpPr>
        <p:grpSpPr>
          <a:xfrm>
            <a:off x="6880412" y="647700"/>
            <a:ext cx="5010908" cy="1066800"/>
            <a:chOff x="489784" y="190500"/>
            <a:chExt cx="4438233" cy="1066800"/>
          </a:xfrm>
        </p:grpSpPr>
        <p:sp>
          <p:nvSpPr>
            <p:cNvPr id="13" name="Rectangle 12"/>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51924" y="190500"/>
              <a:ext cx="4004128"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0" name="Rectangle 19"/>
          <p:cNvSpPr/>
          <p:nvPr/>
        </p:nvSpPr>
        <p:spPr>
          <a:xfrm>
            <a:off x="658907" y="2201426"/>
            <a:ext cx="5858435" cy="1938992"/>
          </a:xfrm>
          <a:prstGeom prst="rect">
            <a:avLst/>
          </a:prstGeom>
        </p:spPr>
        <p:txBody>
          <a:bodyPr wrap="square">
            <a:spAutoFit/>
          </a:bodyPr>
          <a:lstStyle/>
          <a:p>
            <a:pPr lvl="0">
              <a:lnSpc>
                <a:spcPct val="150000"/>
              </a:lnSpc>
              <a:defRPr/>
            </a:pPr>
            <a:r>
              <a:rPr lang="en-US" sz="4000" noProof="0" smtClean="0">
                <a:solidFill>
                  <a:srgbClr val="000000"/>
                </a:solidFill>
                <a:latin typeface="Arial" panose="020B0604020202020204" pitchFamily="34" charset="0"/>
                <a:ea typeface="Calibri" panose="020F0502020204030204" pitchFamily="34" charset="0"/>
              </a:rPr>
              <a:t>Không sử dụng máy tính cầm tay, hãy so sánh: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7" name="Rectangle 6"/>
              <p:cNvSpPr/>
              <p:nvPr/>
            </p:nvSpPr>
            <p:spPr>
              <a:xfrm>
                <a:off x="923365" y="4229100"/>
                <a:ext cx="4105835" cy="1537472"/>
              </a:xfrm>
              <a:prstGeom prst="rect">
                <a:avLst/>
              </a:prstGeom>
            </p:spPr>
            <p:txBody>
              <a:bodyPr wrap="square">
                <a:spAutoFit/>
              </a:bodyPr>
              <a:lstStyle/>
              <a:p>
                <a:pPr lvl="0">
                  <a:lnSpc>
                    <a:spcPct val="200000"/>
                  </a:lnSpc>
                </a:pPr>
                <a:r>
                  <a:rPr lang="en-US" sz="4000" smtClean="0">
                    <a:latin typeface="Arial" panose="020B0604020202020204" pitchFamily="34" charset="0"/>
                    <a:cs typeface="Arial" panose="020B0604020202020204" pitchFamily="34" charset="0"/>
                  </a:rPr>
                  <a:t>a)</a:t>
                </a:r>
                <a14:m>
                  <m:oMath xmlns:m="http://schemas.openxmlformats.org/officeDocument/2006/math">
                    <m:r>
                      <m:rPr>
                        <m:nor/>
                      </m:rPr>
                      <a:rPr lang="en-US" sz="4000" i="1">
                        <a:latin typeface="Arial" panose="020B0604020202020204" pitchFamily="34" charset="0"/>
                        <a:cs typeface="Arial" panose="020B0604020202020204" pitchFamily="34" charset="0"/>
                      </a:rPr>
                      <m:t> </m:t>
                    </m:r>
                    <m:sSup>
                      <m:sSupPr>
                        <m:ctrlPr>
                          <a:rPr lang="en-US" sz="4000" i="1">
                            <a:latin typeface="Cambria Math" panose="02040503050406030204" pitchFamily="18" charset="0"/>
                          </a:rPr>
                        </m:ctrlPr>
                      </m:sSupPr>
                      <m:e>
                        <m:r>
                          <a:rPr lang="en-US" sz="4000" b="0" i="0" smtClean="0">
                            <a:latin typeface="Cambria Math" panose="02040503050406030204" pitchFamily="18" charset="0"/>
                          </a:rPr>
                          <m:t>6</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oMath>
                </a14:m>
                <a:r>
                  <a:rPr lang="en-US" sz="4000" smtClean="0">
                    <a:latin typeface="Arial" panose="020B0604020202020204" pitchFamily="34" charset="0"/>
                    <a:cs typeface="Arial" panose="020B0604020202020204" pitchFamily="34" charset="0"/>
                  </a:rPr>
                  <a:t> và </a:t>
                </a:r>
                <a14:m>
                  <m:oMath xmlns:m="http://schemas.openxmlformats.org/officeDocument/2006/math">
                    <m:r>
                      <a:rPr lang="en-US" sz="4000" b="0" i="0" smtClean="0">
                        <a:latin typeface="Cambria Math" panose="02040503050406030204" pitchFamily="18" charset="0"/>
                      </a:rPr>
                      <m:t>36</m:t>
                    </m:r>
                  </m:oMath>
                </a14:m>
                <a:r>
                  <a:rPr lang="en-US" sz="4000" smtClean="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23365" y="4229100"/>
                <a:ext cx="4105835" cy="1537472"/>
              </a:xfrm>
              <a:prstGeom prst="rect">
                <a:avLst/>
              </a:prstGeom>
              <a:blipFill>
                <a:blip r:embed="rId4"/>
                <a:stretch>
                  <a:fillRect l="-5193" r="-58160" b="-397"/>
                </a:stretch>
              </a:blipFill>
            </p:spPr>
            <p:txBody>
              <a:bodyPr/>
              <a:lstStyle/>
              <a:p>
                <a:r>
                  <a:rPr lang="en-US">
                    <a:noFill/>
                  </a:rPr>
                  <a:t> </a:t>
                </a:r>
              </a:p>
            </p:txBody>
          </p:sp>
        </mc:Fallback>
      </mc:AlternateContent>
      <p:sp>
        <p:nvSpPr>
          <p:cNvPr id="21" name="Oval Callout 20"/>
          <p:cNvSpPr/>
          <p:nvPr/>
        </p:nvSpPr>
        <p:spPr>
          <a:xfrm>
            <a:off x="11355155" y="2709431"/>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490509" y="4134438"/>
                <a:ext cx="10156480" cy="4666662"/>
              </a:xfrm>
              <a:prstGeom prst="rect">
                <a:avLst/>
              </a:prstGeom>
            </p:spPr>
            <p:txBody>
              <a:bodyPr wrap="square">
                <a:spAutoFit/>
              </a:bodyPr>
              <a:lstStyle/>
              <a:p>
                <a:pPr algn="just">
                  <a:lnSpc>
                    <a:spcPct val="200000"/>
                  </a:lnSpc>
                  <a:spcBef>
                    <a:spcPts val="600"/>
                  </a:spcBef>
                  <a:spcAft>
                    <a:spcPts val="600"/>
                  </a:spcAft>
                </a:pPr>
                <a:r>
                  <a:rPr lang="vi-VN"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oMath>
                </a14:m>
                <a:r>
                  <a:rPr lang="vi-VN"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36=</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4000">
                    <a:effectLst/>
                    <a:latin typeface="Arial" panose="020B0604020202020204" pitchFamily="34" charset="0"/>
                    <a:ea typeface="Times New Roman" panose="02020603050405020304" pitchFamily="18" charset="0"/>
                    <a:cs typeface="Arial" panose="020B0604020202020204" pitchFamily="34" charset="0"/>
                  </a:rPr>
                  <a:t> ;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4</m:t>
                        </m:r>
                      </m:e>
                    </m:rad>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r>
                  <a:rPr lang="vi-VN" sz="4000" smtClean="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4</m:t>
                        </m:r>
                      </m:e>
                    </m:rad>
                  </m:oMath>
                </a14:m>
                <a:endPar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&lt;2⟺</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&lt;36</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vi-VN" sz="4000">
                    <a:effectLst/>
                    <a:latin typeface="Arial" panose="020B0604020202020204" pitchFamily="34" charset="0"/>
                    <a:ea typeface="Times New Roman" panose="02020603050405020304" pitchFamily="18" charset="0"/>
                    <a:cs typeface="Arial" panose="020B0604020202020204" pitchFamily="34" charset="0"/>
                  </a:rPr>
                  <a:t>b</a:t>
                </a:r>
                <a:r>
                  <a:rPr lang="vi-VN" sz="4000">
                    <a:effectLst/>
                    <a:latin typeface="Arial" panose="020B0604020202020204" pitchFamily="34" charset="0"/>
                    <a:ea typeface="Times New Roman" panose="02020603050405020304" pitchFamily="18" charset="0"/>
                    <a:cs typeface="Arial" panose="020B0604020202020204" pitchFamily="34" charset="0"/>
                  </a:rPr>
                  <a:t>) </a:t>
                </a:r>
                <a:r>
                  <a:rPr lang="vi-VN" sz="4000" smtClean="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5</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0,2</m:t>
                            </m:r>
                          </m:e>
                        </m:d>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0,2</m:t>
                            </m:r>
                          </m:e>
                        </m:d>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5</m:t>
                            </m:r>
                          </m:e>
                        </m:rad>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490509" y="4134438"/>
                <a:ext cx="10156480" cy="4666662"/>
              </a:xfrm>
              <a:prstGeom prst="rect">
                <a:avLst/>
              </a:prstGeom>
              <a:blipFill>
                <a:blip r:embed="rId5"/>
                <a:stretch>
                  <a:fillRect l="-2161"/>
                </a:stretch>
              </a:blipFill>
            </p:spPr>
            <p:txBody>
              <a:bodyPr/>
              <a:lstStyle/>
              <a:p>
                <a:r>
                  <a:rPr lang="en-US">
                    <a:noFill/>
                  </a:rPr>
                  <a:t> </a:t>
                </a:r>
              </a:p>
            </p:txBody>
          </p:sp>
        </mc:Fallback>
      </mc:AlternateContent>
      <p:cxnSp>
        <p:nvCxnSpPr>
          <p:cNvPr id="14" name="Straight Connector 13"/>
          <p:cNvCxnSpPr/>
          <p:nvPr/>
        </p:nvCxnSpPr>
        <p:spPr>
          <a:xfrm>
            <a:off x="6880412" y="3238500"/>
            <a:ext cx="0" cy="6477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Rectangle 14"/>
              <p:cNvSpPr/>
              <p:nvPr/>
            </p:nvSpPr>
            <p:spPr>
              <a:xfrm>
                <a:off x="905436" y="7255549"/>
                <a:ext cx="4919232" cy="1545551"/>
              </a:xfrm>
              <a:prstGeom prst="rect">
                <a:avLst/>
              </a:prstGeom>
            </p:spPr>
            <p:txBody>
              <a:bodyPr wrap="none">
                <a:spAutoFit/>
              </a:bodyPr>
              <a:lstStyle/>
              <a:p>
                <a:pPr lvl="0">
                  <a:lnSpc>
                    <a:spcPct val="200000"/>
                  </a:lnSpc>
                </a:pPr>
                <a:r>
                  <a:rPr lang="en-US" sz="4000">
                    <a:solidFill>
                      <a:prstClr val="black"/>
                    </a:solidFill>
                    <a:latin typeface="Arial" panose="020B060402020202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0,2</m:t>
                            </m:r>
                          </m:e>
                        </m:d>
                      </m:e>
                      <m:sup>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3</m:t>
                            </m:r>
                          </m:e>
                        </m:rad>
                      </m:sup>
                    </m:sSup>
                  </m:oMath>
                </a14:m>
                <a:r>
                  <a:rPr lang="en-US" sz="4000">
                    <a:solidFill>
                      <a:prstClr val="black"/>
                    </a:solidFill>
                    <a:latin typeface="Arial" panose="020B0604020202020204" pitchFamily="34" charset="0"/>
                    <a:cs typeface="Arial" panose="020B0604020202020204" pitchFamily="34" charset="0"/>
                  </a:rPr>
                  <a:t> và  </a:t>
                </a:r>
                <a14:m>
                  <m:oMath xmlns:m="http://schemas.openxmlformats.org/officeDocument/2006/math">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0,2</m:t>
                            </m:r>
                          </m:e>
                        </m:d>
                      </m:e>
                      <m:sup>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5</m:t>
                            </m:r>
                          </m:e>
                        </m:rad>
                      </m:sup>
                    </m:sSup>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905436" y="7255549"/>
                <a:ext cx="4919232" cy="1545551"/>
              </a:xfrm>
              <a:prstGeom prst="rect">
                <a:avLst/>
              </a:prstGeom>
              <a:blipFill>
                <a:blip r:embed="rId6"/>
                <a:stretch>
                  <a:fillRect l="-4467"/>
                </a:stretch>
              </a:blipFill>
            </p:spPr>
            <p:txBody>
              <a:bodyPr/>
              <a:lstStyle/>
              <a:p>
                <a:r>
                  <a:rPr lang="en-US">
                    <a:noFill/>
                  </a:rPr>
                  <a:t> </a:t>
                </a:r>
              </a:p>
            </p:txBody>
          </p:sp>
        </mc:Fallback>
      </mc:AlternateContent>
      <p:pic>
        <p:nvPicPr>
          <p:cNvPr id="31"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63593" y="763008"/>
            <a:ext cx="1249256" cy="951436"/>
          </a:xfrm>
          <a:prstGeom prst="rect">
            <a:avLst/>
          </a:prstGeom>
        </p:spPr>
      </p:pic>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7" dur="500"/>
                                        <p:tgtEl>
                                          <p:spTgt spid="5">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wipe(left)">
                                      <p:cBhvr>
                                        <p:cTn id="4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21"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212892" y="3976995"/>
              <a:ext cx="11282538" cy="3323987"/>
            </a:xfrm>
            <a:prstGeom prst="rect">
              <a:avLst/>
            </a:prstGeom>
          </p:spPr>
          <p:txBody>
            <a:bodyPr wrap="square">
              <a:spAutoFit/>
            </a:bodyPr>
            <a:lstStyle/>
            <a:p>
              <a:pPr lvl="0" algn="ctr">
                <a:lnSpc>
                  <a:spcPct val="150000"/>
                </a:lnSpc>
              </a:pPr>
              <a:r>
                <a:rPr lang="en-US" sz="7000" b="1" smtClean="0">
                  <a:solidFill>
                    <a:prstClr val="black"/>
                  </a:solidFill>
                  <a:latin typeface="Arial" panose="020B0604020202020204" pitchFamily="34" charset="0"/>
                  <a:ea typeface="Times New Roman" panose="02020603050405020304" pitchFamily="18" charset="0"/>
                </a:rPr>
                <a:t>PHÉP TÍNH LUỸ </a:t>
              </a:r>
              <a:r>
                <a:rPr lang="en-US" sz="7000" b="1" smtClean="0">
                  <a:solidFill>
                    <a:prstClr val="black"/>
                  </a:solidFill>
                  <a:latin typeface="Arial" panose="020B0604020202020204" pitchFamily="34" charset="0"/>
                  <a:ea typeface="Times New Roman" panose="02020603050405020304" pitchFamily="18" charset="0"/>
                </a:rPr>
                <a:t>THỪA VỚI SỐ MŨ </a:t>
              </a:r>
              <a:r>
                <a:rPr lang="en-US" sz="7000" b="1" smtClean="0">
                  <a:solidFill>
                    <a:prstClr val="black"/>
                  </a:solidFill>
                  <a:latin typeface="Arial" panose="020B0604020202020204" pitchFamily="34" charset="0"/>
                  <a:ea typeface="Times New Roman" panose="02020603050405020304" pitchFamily="18" charset="0"/>
                </a:rPr>
                <a:t>HỮU TỈ</a:t>
              </a:r>
              <a:endParaRPr lang="en-US" sz="70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2362200" y="1095288"/>
            <a:ext cx="2824338"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656718"/>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75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I</a:t>
              </a:r>
              <a:endParaRPr kumimoji="0" lang="en-US" sz="7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7"/>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grpSp>
        <p:nvGrpSpPr>
          <p:cNvPr id="9" name="Group 8"/>
          <p:cNvGrpSpPr/>
          <p:nvPr/>
        </p:nvGrpSpPr>
        <p:grpSpPr>
          <a:xfrm>
            <a:off x="3543300" y="1710018"/>
            <a:ext cx="11201400" cy="350296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976802" y="4359740"/>
              <a:ext cx="9149122" cy="230096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8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10" name="Picture 9"/>
          <p:cNvPicPr>
            <a:picLocks noChangeAspect="1"/>
          </p:cNvPicPr>
          <p:nvPr/>
        </p:nvPicPr>
        <p:blipFill>
          <a:blip r:embed="rId4"/>
          <a:stretch>
            <a:fillRect/>
          </a:stretch>
        </p:blipFill>
        <p:spPr>
          <a:xfrm>
            <a:off x="5222315" y="6922995"/>
            <a:ext cx="7840136" cy="2865368"/>
          </a:xfrm>
          <a:prstGeom prst="rect">
            <a:avLst/>
          </a:prstGeom>
        </p:spPr>
      </p:pic>
    </p:spTree>
    <p:extLst>
      <p:ext uri="{BB962C8B-B14F-4D97-AF65-F5344CB8AC3E}">
        <p14:creationId xmlns:p14="http://schemas.microsoft.com/office/powerpoint/2010/main" val="398642879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98818" y="357996"/>
            <a:ext cx="1116542" cy="1116542"/>
          </a:xfrm>
          <a:prstGeom prst="rect">
            <a:avLst/>
          </a:prstGeom>
        </p:spPr>
      </p:pic>
      <p:sp>
        <p:nvSpPr>
          <p:cNvPr id="19" name="Oval Callout 18"/>
          <p:cNvSpPr/>
          <p:nvPr/>
        </p:nvSpPr>
        <p:spPr>
          <a:xfrm>
            <a:off x="8483721" y="4808823"/>
            <a:ext cx="1626821" cy="94427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p:cNvGrpSpPr/>
          <p:nvPr/>
        </p:nvGrpSpPr>
        <p:grpSpPr>
          <a:xfrm>
            <a:off x="1096616" y="1172267"/>
            <a:ext cx="5334000" cy="1066800"/>
            <a:chOff x="381000" y="190500"/>
            <a:chExt cx="4724400" cy="1066800"/>
          </a:xfrm>
        </p:grpSpPr>
        <p:sp>
          <p:nvSpPr>
            <p:cNvPr id="21" name="Rectangle 20"/>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51925"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3" name="Rectangle 22"/>
          <p:cNvSpPr/>
          <p:nvPr/>
        </p:nvSpPr>
        <p:spPr>
          <a:xfrm>
            <a:off x="6728558" y="1176656"/>
            <a:ext cx="7216042" cy="1015663"/>
          </a:xfrm>
          <a:prstGeom prst="rect">
            <a:avLst/>
          </a:prstGeom>
        </p:spPr>
        <p:txBody>
          <a:bodyPr wrap="square">
            <a:spAutoFit/>
          </a:bodyPr>
          <a:lstStyle/>
          <a:p>
            <a:pPr lvl="0">
              <a:lnSpc>
                <a:spcPct val="150000"/>
              </a:lnSpc>
              <a:defRPr/>
            </a:pPr>
            <a:r>
              <a:rPr lang="en-US" sz="4000" smtClean="0">
                <a:solidFill>
                  <a:srgbClr val="000000"/>
                </a:solidFill>
                <a:latin typeface="Arial" panose="020B0604020202020204" pitchFamily="34" charset="0"/>
                <a:ea typeface="Calibri" panose="020F0502020204030204" pitchFamily="34" charset="0"/>
              </a:rPr>
              <a:t>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25" name="Rectangle 24"/>
              <p:cNvSpPr/>
              <p:nvPr/>
            </p:nvSpPr>
            <p:spPr>
              <a:xfrm>
                <a:off x="2115012" y="2676379"/>
                <a:ext cx="15168448" cy="1781321"/>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m:rPr>
                          <m:nor/>
                        </m:rPr>
                        <a:rPr lang="vi-VN" sz="3600" smtClean="0">
                          <a:solidFill>
                            <a:prstClr val="black"/>
                          </a:solidFill>
                          <a:ea typeface="Arial" panose="020B0604020202020204" pitchFamily="34" charset="0"/>
                          <a:cs typeface="Arial" panose="020B0604020202020204" pitchFamily="34" charset="0"/>
                        </a:rPr>
                        <m:t>a</m:t>
                      </m:r>
                      <m:r>
                        <m:rPr>
                          <m:nor/>
                        </m:rPr>
                        <a:rPr lang="vi-VN" sz="3600" smtClean="0">
                          <a:solidFill>
                            <a:prstClr val="black"/>
                          </a:solidFill>
                          <a:ea typeface="Arial" panose="020B0604020202020204" pitchFamily="34" charset="0"/>
                          <a:cs typeface="Arial" panose="020B0604020202020204" pitchFamily="34" charset="0"/>
                        </a:rPr>
                        <m:t>)</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num>
                        <m:den>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den>
                      </m:f>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b="0" i="1" smtClean="0">
                              <a:latin typeface="Cambria Math" panose="02040503050406030204" pitchFamily="18" charset="0"/>
                            </a:rPr>
                            <m:t>𝑎</m:t>
                          </m:r>
                          <m:r>
                            <a:rPr lang="en-US" sz="4000" b="0" i="1" smtClean="0">
                              <a:latin typeface="Cambria Math" panose="02040503050406030204" pitchFamily="18" charset="0"/>
                            </a:rPr>
                            <m:t>&gt;0;</m:t>
                          </m:r>
                          <m:r>
                            <a:rPr lang="en-US" sz="4000" b="0" i="1" smtClean="0">
                              <a:latin typeface="Cambria Math" panose="02040503050406030204" pitchFamily="18" charset="0"/>
                            </a:rPr>
                            <m:t>𝑎</m:t>
                          </m:r>
                          <m:r>
                            <m:rPr>
                              <m:nor/>
                            </m:rPr>
                            <a:rPr lang="en-US" sz="4000" i="1">
                              <a:latin typeface="Cambria Math" panose="02040503050406030204" pitchFamily="18" charset="0"/>
                            </a:rPr>
                            <m:t> </m:t>
                          </m:r>
                          <m:r>
                            <a:rPr lang="en-US" sz="4000" i="0">
                              <a:latin typeface="Cambria Math" panose="02040503050406030204" pitchFamily="18" charset="0"/>
                            </a:rPr>
                            <m:t>≠</m:t>
                          </m:r>
                          <m:r>
                            <a:rPr lang="en-US" sz="4000" b="0" i="0" smtClean="0">
                              <a:latin typeface="Cambria Math" panose="02040503050406030204" pitchFamily="18" charset="0"/>
                            </a:rPr>
                            <m:t>1</m:t>
                          </m:r>
                        </m:e>
                      </m:d>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vi-VN" sz="4000" i="1">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latin typeface="Cambria Math" panose="02040503050406030204" pitchFamily="18" charset="0"/>
                                      <a:ea typeface="Calibri" panose="020F0502020204030204" pitchFamily="34" charset="0"/>
                                      <a:cs typeface="Times New Roman" panose="02020603050405020304" pitchFamily="18" charset="0"/>
                                    </a:rPr>
                                    <m:t>12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vi-VN" sz="4000" i="1">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latin typeface="Cambria Math" panose="02040503050406030204" pitchFamily="18" charset="0"/>
                                      <a:ea typeface="Calibri" panose="020F0502020204030204" pitchFamily="34" charset="0"/>
                                      <a:cs typeface="Times New Roman" panose="02020603050405020304" pitchFamily="18" charset="0"/>
                                    </a:rPr>
                                    <m:t>6</m:t>
                                  </m:r>
                                </m:sup>
                              </m:sSup>
                            </m:e>
                          </m:rad>
                        </m:e>
                      </m:rad>
                      <m:r>
                        <a:rPr lang="vi-VN" sz="4000" i="1">
                          <a:latin typeface="Cambria Math" panose="02040503050406030204" pitchFamily="18" charset="0"/>
                          <a:ea typeface="Calibri" panose="020F0502020204030204" pitchFamily="34" charset="0"/>
                          <a:cs typeface="Times New Roman" panose="02020603050405020304" pitchFamily="18" charset="0"/>
                        </a:rPr>
                        <m:t> </m:t>
                      </m:r>
                      <m:r>
                        <m:rPr>
                          <m:nor/>
                        </m:rPr>
                        <a:rPr lang="vi-VN" sz="4000">
                          <a:ea typeface="Calibri" panose="020F0502020204030204" pitchFamily="34" charset="0"/>
                          <a:cs typeface="Arial" panose="020B0604020202020204" pitchFamily="34" charset="0"/>
                        </a:rPr>
                        <m:t> (</m:t>
                      </m:r>
                      <m:r>
                        <a:rPr lang="vi-VN" sz="4000" i="1">
                          <a:latin typeface="Cambria Math" panose="02040503050406030204" pitchFamily="18" charset="0"/>
                          <a:ea typeface="Calibri" panose="020F0502020204030204" pitchFamily="34" charset="0"/>
                          <a:cs typeface="Times New Roman" panose="02020603050405020304" pitchFamily="18" charset="0"/>
                        </a:rPr>
                        <m:t>𝑎</m:t>
                      </m:r>
                      <m:r>
                        <a:rPr lang="vi-VN" sz="4000" i="1">
                          <a:latin typeface="Cambria Math" panose="02040503050406030204" pitchFamily="18" charset="0"/>
                          <a:ea typeface="Calibri" panose="020F0502020204030204" pitchFamily="34" charset="0"/>
                          <a:cs typeface="Times New Roman" panose="02020603050405020304" pitchFamily="18" charset="0"/>
                        </a:rPr>
                        <m:t>&gt;0;</m:t>
                      </m:r>
                      <m:r>
                        <a:rPr lang="vi-VN" sz="4000" i="1">
                          <a:latin typeface="Cambria Math" panose="02040503050406030204" pitchFamily="18" charset="0"/>
                          <a:ea typeface="Calibri" panose="020F0502020204030204" pitchFamily="34" charset="0"/>
                          <a:cs typeface="Times New Roman" panose="02020603050405020304" pitchFamily="18" charset="0"/>
                        </a:rPr>
                        <m:t>𝑏</m:t>
                      </m:r>
                      <m:r>
                        <a:rPr lang="vi-VN" sz="4000" i="1">
                          <a:latin typeface="Cambria Math" panose="02040503050406030204" pitchFamily="18" charset="0"/>
                          <a:ea typeface="Calibri" panose="020F0502020204030204" pitchFamily="34" charset="0"/>
                          <a:cs typeface="Times New Roman" panose="02020603050405020304" pitchFamily="18" charset="0"/>
                        </a:rPr>
                        <m:t>&gt;0</m:t>
                      </m:r>
                      <m:r>
                        <m:rPr>
                          <m:nor/>
                        </m:rPr>
                        <a:rPr lang="vi-VN" sz="4000">
                          <a:ea typeface="Calibri" panose="020F0502020204030204" pitchFamily="34" charset="0"/>
                          <a:cs typeface="Arial" panose="020B0604020202020204" pitchFamily="34" charset="0"/>
                        </a:rPr>
                        <m:t>)</m:t>
                      </m:r>
                      <m:r>
                        <m:rPr>
                          <m:nor/>
                        </m:rPr>
                        <a:rPr lang="en-US" sz="4000" i="1">
                          <a:latin typeface="Cambria Math" panose="02040503050406030204" pitchFamily="18" charset="0"/>
                        </a:rPr>
                        <m:t>       </m:t>
                      </m:r>
                    </m:oMath>
                  </m:oMathPara>
                </a14:m>
                <a:endParaRPr lang="en-US" sz="4000"/>
              </a:p>
            </p:txBody>
          </p:sp>
        </mc:Choice>
        <mc:Fallback>
          <p:sp>
            <p:nvSpPr>
              <p:cNvPr id="25" name="Rectangle 24"/>
              <p:cNvSpPr>
                <a:spLocks noRot="1" noChangeAspect="1" noMove="1" noResize="1" noEditPoints="1" noAdjustHandles="1" noChangeArrowheads="1" noChangeShapeType="1" noTextEdit="1"/>
              </p:cNvSpPr>
              <p:nvPr/>
            </p:nvSpPr>
            <p:spPr>
              <a:xfrm>
                <a:off x="2115012" y="2676379"/>
                <a:ext cx="15168448" cy="178132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295400" y="5829300"/>
                <a:ext cx="11430000" cy="2906373"/>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600" smtClean="0">
                          <a:latin typeface="Arial" panose="020B0604020202020204" pitchFamily="34" charset="0"/>
                          <a:ea typeface="Arial" panose="020B0604020202020204" pitchFamily="34" charset="0"/>
                          <a:cs typeface="Arial" panose="020B0604020202020204" pitchFamily="34" charset="0"/>
                        </a:rPr>
                        <m:t>a</m:t>
                      </m:r>
                      <m:r>
                        <m:rPr>
                          <m:nor/>
                        </m:rPr>
                        <a:rPr lang="vi-VN" sz="3600" smtClean="0">
                          <a:latin typeface="Arial" panose="020B0604020202020204" pitchFamily="34"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7</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num>
                        <m:den>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den>
                      </m:f>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−1</m:t>
                              </m:r>
                            </m:e>
                          </m:d>
                        </m:num>
                        <m:den>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r>
                                <a:rPr lang="vi-VN" sz="40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r>
                            <a:rPr lang="vi-VN" sz="4000" i="1">
                              <a:effectLst/>
                              <a:latin typeface="Cambria Math" panose="02040503050406030204" pitchFamily="18" charset="0"/>
                              <a:ea typeface="Arial" panose="020B0604020202020204" pitchFamily="34" charset="0"/>
                              <a:cs typeface="Times New Roman" panose="02020603050405020304" pitchFamily="18" charset="0"/>
                            </a:rPr>
                            <m:t>−1</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r>
                        <a:rPr lang="vi-VN" sz="40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295400" y="5829300"/>
                <a:ext cx="11430000" cy="2906373"/>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5"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98818" y="357996"/>
            <a:ext cx="1116542" cy="1116542"/>
          </a:xfrm>
          <a:prstGeom prst="rect">
            <a:avLst/>
          </a:prstGeom>
        </p:spPr>
      </p:pic>
      <p:sp>
        <p:nvSpPr>
          <p:cNvPr id="19" name="Oval Callout 18"/>
          <p:cNvSpPr/>
          <p:nvPr/>
        </p:nvSpPr>
        <p:spPr>
          <a:xfrm>
            <a:off x="8483721" y="4808823"/>
            <a:ext cx="1626821" cy="94427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p:cNvGrpSpPr/>
          <p:nvPr/>
        </p:nvGrpSpPr>
        <p:grpSpPr>
          <a:xfrm>
            <a:off x="1096616" y="1172267"/>
            <a:ext cx="5334000" cy="1066800"/>
            <a:chOff x="381000" y="190500"/>
            <a:chExt cx="4724400" cy="1066800"/>
          </a:xfrm>
        </p:grpSpPr>
        <p:sp>
          <p:nvSpPr>
            <p:cNvPr id="21" name="Rectangle 20"/>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51925"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3 (SGK – 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3" name="Rectangle 22"/>
          <p:cNvSpPr/>
          <p:nvPr/>
        </p:nvSpPr>
        <p:spPr>
          <a:xfrm>
            <a:off x="6728558" y="1176656"/>
            <a:ext cx="7216042"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mn-cs"/>
              </a:rPr>
              <a:t>Rút gọn các biểu thức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25" name="Rectangle 24"/>
              <p:cNvSpPr/>
              <p:nvPr/>
            </p:nvSpPr>
            <p:spPr>
              <a:xfrm>
                <a:off x="2115012" y="2676379"/>
                <a:ext cx="15168448" cy="17813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m:t>a</m:t>
                      </m:r>
                      <m:r>
                        <m:rPr>
                          <m:nor/>
                        </m:rP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sup>
                              </m:sSup>
                            </m:e>
                          </m:rad>
                        </m:e>
                      </m:rad>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nor/>
                        </m:rP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r>
                        <m:rPr>
                          <m:nor/>
                        </m:rP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5" name="Rectangle 24"/>
              <p:cNvSpPr>
                <a:spLocks noRot="1" noChangeAspect="1" noMove="1" noResize="1" noEditPoints="1" noAdjustHandles="1" noChangeArrowheads="1" noChangeShapeType="1" noTextEdit="1"/>
              </p:cNvSpPr>
              <p:nvPr/>
            </p:nvSpPr>
            <p:spPr>
              <a:xfrm>
                <a:off x="2115012" y="2676379"/>
                <a:ext cx="15168448" cy="178132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2286000" y="6082096"/>
                <a:ext cx="13099632" cy="3328604"/>
              </a:xfrm>
              <a:prstGeom prst="rect">
                <a:avLst/>
              </a:prstGeom>
            </p:spPr>
            <p:txBody>
              <a:bodyPr wrap="square">
                <a:spAutoFit/>
              </a:bodyPr>
              <a:lstStyle/>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m:rPr>
                          <m:nor/>
                        </m:rPr>
                        <a:rPr lang="vi-VN" sz="4000" smtClean="0">
                          <a:solidFill>
                            <a:prstClr val="black"/>
                          </a:solidFill>
                          <a:ea typeface="Calibri" panose="020F0502020204030204" pitchFamily="34" charset="0"/>
                          <a:cs typeface="Arial" panose="020B0604020202020204" pitchFamily="34" charset="0"/>
                        </a:rPr>
                        <m:t>b</m:t>
                      </m:r>
                      <m:r>
                        <m:rPr>
                          <m:nor/>
                        </m:rPr>
                        <a:rPr lang="vi-VN" sz="4000" smtClean="0">
                          <a:solidFill>
                            <a:prstClr val="black"/>
                          </a:solidFill>
                          <a:ea typeface="Calibri" panose="020F0502020204030204" pitchFamily="34" charset="0"/>
                          <a:cs typeface="Arial" panose="020B0604020202020204" pitchFamily="34"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up>
                              </m:sSup>
                            </m:e>
                          </m:rad>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nor/>
                        </m:rPr>
                        <a:rPr lang="vi-VN" sz="4000">
                          <a:solidFill>
                            <a:prstClr val="black"/>
                          </a:solidFill>
                          <a:ea typeface="Calibri" panose="020F0502020204030204" pitchFamily="34" charset="0"/>
                          <a:cs typeface="Arial" panose="020B0604020202020204" pitchFamily="34" charset="0"/>
                        </a:rPr>
                        <m:t> </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rad>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rad>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rad>
                    </m:oMath>
                  </m:oMathPara>
                </a14:m>
                <a:endPar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spcAft>
                    <a:spcPts val="600"/>
                  </a:spcAft>
                  <a:defRPr/>
                </a:pPr>
                <a:r>
                  <a:rPr lang="en-US" sz="40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2286000" y="6082096"/>
                <a:ext cx="13099632" cy="3328604"/>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3356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dissolve">
                                      <p:cBhvr>
                                        <p:cTn id="7" dur="500"/>
                                        <p:tgtEl>
                                          <p:spTgt spid="2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dissolve">
                                      <p:cBhvr>
                                        <p:cTn id="1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6292" y="24213"/>
            <a:ext cx="18258502" cy="10262787"/>
            <a:chOff x="491902" y="3530459"/>
            <a:chExt cx="16701691"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739735" y="3673697"/>
              <a:ext cx="16453858" cy="5757218"/>
            </a:xfrm>
            <a:prstGeom prst="rect">
              <a:avLst/>
            </a:prstGeom>
            <a:solidFill>
              <a:srgbClr val="FFFBEC"/>
            </a:solidFill>
          </p:spPr>
        </p:sp>
      </p:grpSp>
      <p:pic>
        <p:nvPicPr>
          <p:cNvPr id="2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7351444" y="9428636"/>
            <a:ext cx="936930" cy="936930"/>
          </a:xfrm>
          <a:prstGeom prst="rect">
            <a:avLst/>
          </a:prstGeom>
        </p:spPr>
      </p:pic>
      <p:grpSp>
        <p:nvGrpSpPr>
          <p:cNvPr id="13" name="Group 12"/>
          <p:cNvGrpSpPr/>
          <p:nvPr/>
        </p:nvGrpSpPr>
        <p:grpSpPr>
          <a:xfrm>
            <a:off x="641430" y="571500"/>
            <a:ext cx="4493309" cy="914400"/>
            <a:chOff x="487577" y="159343"/>
            <a:chExt cx="3979788" cy="914400"/>
          </a:xfrm>
        </p:grpSpPr>
        <p:sp>
          <p:nvSpPr>
            <p:cNvPr id="15" name="Rectangle 14"/>
            <p:cNvSpPr/>
            <p:nvPr/>
          </p:nvSpPr>
          <p:spPr>
            <a:xfrm>
              <a:off x="487577" y="190500"/>
              <a:ext cx="3979788" cy="88324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90052" y="159343"/>
              <a:ext cx="3616521" cy="82067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 </a:t>
              </a: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TextBox 7"/>
              <p:cNvSpPr txBox="1"/>
              <p:nvPr/>
            </p:nvSpPr>
            <p:spPr>
              <a:xfrm>
                <a:off x="544674" y="619171"/>
                <a:ext cx="17338825" cy="6823984"/>
              </a:xfrm>
              <a:prstGeom prst="rect">
                <a:avLst/>
              </a:prstGeom>
              <a:noFill/>
            </p:spPr>
            <p:txBody>
              <a:bodyPr wrap="square" rtlCol="0">
                <a:spAutoFit/>
              </a:bodyPr>
              <a:lstStyle/>
              <a:p>
                <a:pPr algn="just">
                  <a:lnSpc>
                    <a:spcPct val="150000"/>
                  </a:lnSpc>
                </a:pP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Định </a:t>
                </a:r>
                <a:r>
                  <a:rPr lang="vi-VN" sz="3500">
                    <a:solidFill>
                      <a:srgbClr val="000000"/>
                    </a:solidFill>
                    <a:latin typeface="Arial" panose="020B0604020202020204" pitchFamily="34" charset="0"/>
                    <a:cs typeface="Arial" panose="020B0604020202020204" pitchFamily="34" charset="0"/>
                  </a:rPr>
                  <a:t>luật thứ ba của Kepler về quỹ đạo chuyển động cho biết cách ước tính khoảng thời gian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𝑃</m:t>
                    </m:r>
                  </m:oMath>
                </a14:m>
                <a:r>
                  <a:rPr lang="vi-VN" sz="3500">
                    <a:solidFill>
                      <a:srgbClr val="000000"/>
                    </a:solidFill>
                    <a:latin typeface="Arial" panose="020B0604020202020204" pitchFamily="34" charset="0"/>
                    <a:cs typeface="Arial" panose="020B0604020202020204" pitchFamily="34" charset="0"/>
                  </a:rPr>
                  <a:t> (tính theo năm Trái Đất) mà một hành </a:t>
                </a:r>
                <a:r>
                  <a:rPr lang="vi-VN" sz="3500">
                    <a:solidFill>
                      <a:srgbClr val="000000"/>
                    </a:solidFill>
                    <a:latin typeface="Arial" panose="020B0604020202020204" pitchFamily="34" charset="0"/>
                    <a:cs typeface="Arial" panose="020B0604020202020204" pitchFamily="34" charset="0"/>
                  </a:rPr>
                  <a:t>tinh </a:t>
                </a:r>
                <a:r>
                  <a:rPr lang="vi-VN" sz="3500" smtClean="0">
                    <a:solidFill>
                      <a:srgbClr val="000000"/>
                    </a:solidFill>
                    <a:latin typeface="Arial" panose="020B0604020202020204" pitchFamily="34" charset="0"/>
                    <a:cs typeface="Arial" panose="020B0604020202020204" pitchFamily="34" charset="0"/>
                  </a:rPr>
                  <a:t>cần</a:t>
                </a: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để hoàn thành một quỹ đạo quay quanh Mặt Trời. Khoảng thời gian đó được xác </a:t>
                </a:r>
                <a:r>
                  <a:rPr lang="vi-VN" sz="3500">
                    <a:solidFill>
                      <a:srgbClr val="000000"/>
                    </a:solidFill>
                    <a:latin typeface="Arial" panose="020B0604020202020204" pitchFamily="34" charset="0"/>
                    <a:cs typeface="Arial" panose="020B0604020202020204" pitchFamily="34" charset="0"/>
                  </a:rPr>
                  <a:t>định </a:t>
                </a: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bởi </a:t>
                </a:r>
                <a:r>
                  <a:rPr lang="vi-VN" sz="3500">
                    <a:solidFill>
                      <a:srgbClr val="000000"/>
                    </a:solidFill>
                    <a:latin typeface="Arial" panose="020B0604020202020204" pitchFamily="34" charset="0"/>
                    <a:cs typeface="Arial" panose="020B0604020202020204" pitchFamily="34" charset="0"/>
                  </a:rPr>
                  <a:t>hàm số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𝑃</m:t>
                    </m:r>
                    <m:r>
                      <a:rPr lang="vi-VN" sz="3500" i="1" smtClean="0">
                        <a:solidFill>
                          <a:srgbClr val="000000"/>
                        </a:solidFill>
                        <a:latin typeface="Cambria Math" panose="02040503050406030204" pitchFamily="18" charset="0"/>
                        <a:cs typeface="Arial" panose="020B0604020202020204" pitchFamily="34" charset="0"/>
                      </a:rPr>
                      <m:t>=</m:t>
                    </m:r>
                    <m:sSup>
                      <m:sSupPr>
                        <m:ctrlPr>
                          <a:rPr lang="vi-VN" sz="3500" i="1" smtClean="0">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𝑑</m:t>
                        </m:r>
                      </m:e>
                      <m:sup>
                        <m:f>
                          <m:fPr>
                            <m:ctrlPr>
                              <a:rPr lang="vi-VN" sz="3500" i="1" smtClean="0">
                                <a:solidFill>
                                  <a:srgbClr val="000000"/>
                                </a:solidFill>
                                <a:latin typeface="Cambria Math" panose="02040503050406030204" pitchFamily="18" charset="0"/>
                                <a:cs typeface="Arial" panose="020B0604020202020204" pitchFamily="34" charset="0"/>
                              </a:rPr>
                            </m:ctrlPr>
                          </m:fPr>
                          <m:num>
                            <m:r>
                              <a:rPr lang="en-US" sz="3500" b="0" i="1" smtClean="0">
                                <a:solidFill>
                                  <a:srgbClr val="000000"/>
                                </a:solidFill>
                                <a:latin typeface="Cambria Math" panose="02040503050406030204" pitchFamily="18" charset="0"/>
                                <a:cs typeface="Arial" panose="020B0604020202020204" pitchFamily="34" charset="0"/>
                              </a:rPr>
                              <m:t>3</m:t>
                            </m:r>
                          </m:num>
                          <m:den>
                            <m:r>
                              <a:rPr lang="en-US" sz="3500" b="0" i="1" smtClean="0">
                                <a:solidFill>
                                  <a:srgbClr val="000000"/>
                                </a:solidFill>
                                <a:latin typeface="Cambria Math" panose="02040503050406030204" pitchFamily="18" charset="0"/>
                                <a:cs typeface="Arial" panose="020B0604020202020204" pitchFamily="34" charset="0"/>
                              </a:rPr>
                              <m:t>2</m:t>
                            </m:r>
                          </m:den>
                        </m:f>
                      </m:sup>
                    </m:sSup>
                  </m:oMath>
                </a14:m>
                <a:r>
                  <a:rPr lang="vi-VN" sz="3500">
                    <a:solidFill>
                      <a:srgbClr val="000000"/>
                    </a:solidFill>
                    <a:latin typeface="Arial" panose="020B0604020202020204" pitchFamily="34" charset="0"/>
                    <a:cs typeface="Arial" panose="020B0604020202020204" pitchFamily="34" charset="0"/>
                  </a:rPr>
                  <a:t>, trong đó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𝑑</m:t>
                    </m:r>
                  </m:oMath>
                </a14:m>
                <a:r>
                  <a:rPr lang="vi-VN" sz="3500">
                    <a:solidFill>
                      <a:srgbClr val="000000"/>
                    </a:solidFill>
                    <a:latin typeface="Arial" panose="020B0604020202020204" pitchFamily="34" charset="0"/>
                    <a:cs typeface="Arial" panose="020B0604020202020204" pitchFamily="34" charset="0"/>
                  </a:rPr>
                  <a:t> là khoảng cách từ hành tinh đó đến Mặt Trời tính theo đơn vị thiên văn AU (1 AU là khoảng cách từ Trái Đất đến Mặt Trời, tức là 1 AU khoảng 93 000 000 dặm) </a:t>
                </a:r>
                <a:r>
                  <a:rPr lang="vi-VN" sz="3500" i="1">
                    <a:solidFill>
                      <a:srgbClr val="000000"/>
                    </a:solidFill>
                    <a:latin typeface="Arial" panose="020B0604020202020204" pitchFamily="34" charset="0"/>
                    <a:cs typeface="Arial" panose="020B0604020202020204" pitchFamily="34" charset="0"/>
                  </a:rPr>
                  <a:t>(Nguồn: R.I. Charles et al., Algebra 2, Pearson)</a:t>
                </a:r>
                <a:r>
                  <a:rPr lang="vi-VN" sz="3500">
                    <a:solidFill>
                      <a:srgbClr val="000000"/>
                    </a:solidFill>
                    <a:latin typeface="Arial" panose="020B0604020202020204" pitchFamily="34" charset="0"/>
                    <a:cs typeface="Arial" panose="020B0604020202020204" pitchFamily="34" charset="0"/>
                  </a:rPr>
                  <a:t>. Hỏi Sao Hỏa quay quanh Mặt Trời thì mất bao nhiêu năm Trái Đất (làm tròn kết quả đến hàng phần trăm)? Biết khoảng cách từ Sao Hỏa đến Mặt Trời là 1,52 AU.</a:t>
                </a:r>
                <a:endParaRPr lang="en-US" sz="3500">
                  <a:latin typeface="Arial" panose="020B0604020202020204" pitchFamily="34" charset="0"/>
                  <a:cs typeface="Arial" panose="020B060402020202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544674" y="619171"/>
                <a:ext cx="17338825" cy="6823984"/>
              </a:xfrm>
              <a:prstGeom prst="rect">
                <a:avLst/>
              </a:prstGeom>
              <a:blipFill>
                <a:blip r:embed="rId15"/>
                <a:stretch>
                  <a:fillRect l="-1019" r="-1019" b="-13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76728" y="8420100"/>
                <a:ext cx="16274716" cy="1198405"/>
              </a:xfrm>
              <a:prstGeom prst="rect">
                <a:avLst/>
              </a:prstGeom>
            </p:spPr>
            <p:txBody>
              <a:bodyPr wrap="square">
                <a:spAutoFit/>
              </a:bodyPr>
              <a:lstStyle/>
              <a:p>
                <a:pPr algn="just">
                  <a:lnSpc>
                    <a:spcPct val="150000"/>
                  </a:lnSpc>
                  <a:spcBef>
                    <a:spcPts val="600"/>
                  </a:spcBef>
                  <a:spcAft>
                    <a:spcPts val="600"/>
                  </a:spcAft>
                </a:pPr>
                <a:r>
                  <a:rPr lang="vi-VN" sz="3500">
                    <a:latin typeface="Arial" panose="020B0604020202020204" pitchFamily="34" charset="0"/>
                    <a:ea typeface="Calibri" panose="020F0502020204030204" pitchFamily="34" charset="0"/>
                    <a:cs typeface="Arial" panose="020B0604020202020204" pitchFamily="34" charset="0"/>
                  </a:rPr>
                  <a:t>Sao Hỏa quay quanh Mặt Trời thì mất số năm Trái Đất là:</a:t>
                </a:r>
                <a:r>
                  <a:rPr lang="en-US" sz="35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effectLst/>
                        <a:latin typeface="Cambria Math" panose="02040503050406030204" pitchFamily="18" charset="0"/>
                        <a:ea typeface="Calibri" panose="020F0502020204030204" pitchFamily="34" charset="0"/>
                        <a:cs typeface="Times New Roman" panose="02020603050405020304" pitchFamily="18" charset="0"/>
                      </a:rPr>
                      <m:t>𝑃</m:t>
                    </m:r>
                    <m:r>
                      <a:rPr lang="vi-VN" sz="3500" i="1">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effectLst/>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35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vi-VN" sz="3500" i="1">
                        <a:effectLst/>
                        <a:latin typeface="Cambria Math" panose="02040503050406030204" pitchFamily="18" charset="0"/>
                        <a:ea typeface="Calibri" panose="020F0502020204030204" pitchFamily="34" charset="0"/>
                        <a:cs typeface="Times New Roman" panose="02020603050405020304" pitchFamily="18" charset="0"/>
                      </a:rPr>
                      <m:t>≈1,87</m:t>
                    </m:r>
                  </m:oMath>
                </a14:m>
                <a:r>
                  <a:rPr lang="vi-VN" sz="35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effectLst/>
                        <a:latin typeface="Cambria Math" panose="02040503050406030204" pitchFamily="18" charset="0"/>
                        <a:ea typeface="Calibri" panose="020F0502020204030204" pitchFamily="34" charset="0"/>
                        <a:cs typeface="Times New Roman" panose="02020603050405020304" pitchFamily="18" charset="0"/>
                      </a:rPr>
                      <m:t>𝐴𝑈</m:t>
                    </m:r>
                  </m:oMath>
                </a14:m>
                <a:r>
                  <a:rPr lang="vi-VN"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76728" y="8420100"/>
                <a:ext cx="16274716" cy="1198405"/>
              </a:xfrm>
              <a:prstGeom prst="rect">
                <a:avLst/>
              </a:prstGeom>
              <a:blipFill>
                <a:blip r:embed="rId16"/>
                <a:stretch>
                  <a:fillRect l="-1124" b="-3046"/>
                </a:stretch>
              </a:blipFill>
            </p:spPr>
            <p:txBody>
              <a:bodyPr/>
              <a:lstStyle/>
              <a:p>
                <a:r>
                  <a:rPr lang="en-US">
                    <a:noFill/>
                  </a:rPr>
                  <a:t> </a:t>
                </a:r>
              </a:p>
            </p:txBody>
          </p:sp>
        </mc:Fallback>
      </mc:AlternateContent>
      <p:sp>
        <p:nvSpPr>
          <p:cNvPr id="19" name="Oval Callout 18"/>
          <p:cNvSpPr/>
          <p:nvPr/>
        </p:nvSpPr>
        <p:spPr>
          <a:xfrm>
            <a:off x="8424603" y="7679686"/>
            <a:ext cx="1578966" cy="7404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6727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715888">
            <a:off x="466190" y="9291210"/>
            <a:ext cx="891982" cy="71520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7032892" y="9258300"/>
            <a:ext cx="781031" cy="781031"/>
          </a:xfrm>
          <a:prstGeom prst="rect">
            <a:avLst/>
          </a:prstGeom>
        </p:spPr>
      </p:pic>
      <p:grpSp>
        <p:nvGrpSpPr>
          <p:cNvPr id="34" name="Group 33"/>
          <p:cNvGrpSpPr/>
          <p:nvPr/>
        </p:nvGrpSpPr>
        <p:grpSpPr>
          <a:xfrm>
            <a:off x="1470029" y="24888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6000" b="1" dirty="0" smtClean="0">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1" name="Group 10"/>
          <p:cNvGrpSpPr/>
          <p:nvPr/>
        </p:nvGrpSpPr>
        <p:grpSpPr>
          <a:xfrm>
            <a:off x="9601200" y="876301"/>
            <a:ext cx="6347913"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sp>
          <p:nvSpPr>
            <p:cNvPr id="26" name="Rectangle 25"/>
            <p:cNvSpPr/>
            <p:nvPr/>
          </p:nvSpPr>
          <p:spPr>
            <a:xfrm>
              <a:off x="10784767" y="1403130"/>
              <a:ext cx="4802705" cy="2204968"/>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Ghi </a:t>
              </a:r>
              <a:r>
                <a:rPr lang="vi-VN" sz="4000">
                  <a:solidFill>
                    <a:srgbClr val="000000"/>
                  </a:solidFill>
                  <a:ea typeface="Calibri" panose="020F0502020204030204" pitchFamily="34" charset="0"/>
                </a:rPr>
                <a:t>nhớ kiến thức trong </a:t>
              </a:r>
              <a:r>
                <a:rPr lang="vi-VN" sz="4000" smtClean="0">
                  <a:solidFill>
                    <a:srgbClr val="000000"/>
                  </a:solidFill>
                  <a:ea typeface="Calibri" panose="020F0502020204030204" pitchFamily="34" charset="0"/>
                </a:rPr>
                <a:t>bài</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9557283" y="4247991"/>
            <a:ext cx="6391830"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sp>
          <p:sp>
            <p:nvSpPr>
              <p:cNvPr id="28" name="AutoShape 7"/>
              <p:cNvSpPr/>
              <p:nvPr/>
            </p:nvSpPr>
            <p:spPr>
              <a:xfrm>
                <a:off x="9686226" y="756832"/>
                <a:ext cx="7401084" cy="4244056"/>
              </a:xfrm>
              <a:prstGeom prst="rect">
                <a:avLst/>
              </a:prstGeom>
              <a:solidFill>
                <a:srgbClr val="FFFBEC"/>
              </a:solidFill>
            </p:spPr>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Hoàn </a:t>
              </a:r>
              <a:r>
                <a:rPr lang="vi-VN" sz="4000">
                  <a:solidFill>
                    <a:srgbClr val="000000"/>
                  </a:solidFill>
                  <a:ea typeface="Calibri" panose="020F0502020204030204" pitchFamily="34" charset="0"/>
                </a:rPr>
                <a:t>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9601202" y="7491631"/>
            <a:ext cx="6486214" cy="2300069"/>
            <a:chOff x="10049186" y="7262183"/>
            <a:chExt cx="5803627" cy="2639641"/>
          </a:xfrm>
        </p:grpSpPr>
        <p:grpSp>
          <p:nvGrpSpPr>
            <p:cNvPr id="30" name="Group 29"/>
            <p:cNvGrpSpPr/>
            <p:nvPr/>
          </p:nvGrpSpPr>
          <p:grpSpPr>
            <a:xfrm>
              <a:off x="10049186" y="7262183"/>
              <a:ext cx="5679879" cy="2639641"/>
              <a:chOff x="9142651" y="756831"/>
              <a:chExt cx="7944660" cy="4244055"/>
            </a:xfrm>
          </p:grpSpPr>
          <p:sp>
            <p:nvSpPr>
              <p:cNvPr id="31" name="AutoShape 3"/>
              <p:cNvSpPr/>
              <p:nvPr/>
            </p:nvSpPr>
            <p:spPr>
              <a:xfrm rot="548643">
                <a:off x="9142651" y="820735"/>
                <a:ext cx="6195444" cy="3663502"/>
              </a:xfrm>
              <a:prstGeom prst="rect">
                <a:avLst/>
              </a:prstGeom>
              <a:solidFill>
                <a:srgbClr val="F8C578"/>
              </a:solidFill>
            </p:spPr>
          </p:sp>
          <p:sp>
            <p:nvSpPr>
              <p:cNvPr id="32" name="AutoShape 7"/>
              <p:cNvSpPr/>
              <p:nvPr/>
            </p:nvSpPr>
            <p:spPr>
              <a:xfrm>
                <a:off x="9686226" y="756831"/>
                <a:ext cx="7401085" cy="4244055"/>
              </a:xfrm>
              <a:prstGeom prst="rect">
                <a:avLst/>
              </a:prstGeom>
              <a:solidFill>
                <a:srgbClr val="FFFBEC"/>
              </a:solidFill>
            </p:spPr>
          </p:sp>
        </p:grpSp>
        <p:sp>
          <p:nvSpPr>
            <p:cNvPr id="33" name="Rectangle 32"/>
            <p:cNvSpPr/>
            <p:nvPr/>
          </p:nvSpPr>
          <p:spPr>
            <a:xfrm>
              <a:off x="10262889" y="7540680"/>
              <a:ext cx="5589924" cy="2225256"/>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Chuẩn </a:t>
              </a:r>
              <a:r>
                <a:rPr lang="vi-VN" sz="4000">
                  <a:solidFill>
                    <a:srgbClr val="000000"/>
                  </a:solidFill>
                  <a:ea typeface="Calibri" panose="020F0502020204030204" pitchFamily="34" charset="0"/>
                </a:rPr>
                <a:t>bị bài </a:t>
              </a:r>
              <a:r>
                <a:rPr lang="vi-VN" sz="4000" smtClean="0">
                  <a:solidFill>
                    <a:srgbClr val="000000"/>
                  </a:solidFill>
                  <a:ea typeface="Calibri" panose="020F0502020204030204" pitchFamily="34" charset="0"/>
                </a:rPr>
                <a:t>mới</a:t>
              </a:r>
              <a:r>
                <a:rPr lang="en-US" sz="4000" smtClean="0">
                  <a:solidFill>
                    <a:srgbClr val="000000"/>
                  </a:solidFill>
                  <a:ea typeface="Calibri" panose="020F0502020204030204" pitchFamily="34" charset="0"/>
                </a:rPr>
                <a:t> </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Bài 2: </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Phép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tính logarit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5519" y="1366348"/>
            <a:ext cx="984675" cy="990076"/>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6"/>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703374">
            <a:off x="-838269" y="8993952"/>
            <a:ext cx="2374370" cy="721566"/>
          </a:xfrm>
          <a:prstGeom prst="rect">
            <a:avLst/>
          </a:prstGeom>
        </p:spPr>
      </p:pic>
      <p:grpSp>
        <p:nvGrpSpPr>
          <p:cNvPr id="20" name="Group 19"/>
          <p:cNvGrpSpPr/>
          <p:nvPr/>
        </p:nvGrpSpPr>
        <p:grpSpPr>
          <a:xfrm>
            <a:off x="2390679" y="-114300"/>
            <a:ext cx="13506642" cy="1823576"/>
            <a:chOff x="1524000" y="1154062"/>
            <a:chExt cx="13506642" cy="1823576"/>
          </a:xfrm>
        </p:grpSpPr>
        <p:grpSp>
          <p:nvGrpSpPr>
            <p:cNvPr id="5" name="Group 5"/>
            <p:cNvGrpSpPr/>
            <p:nvPr/>
          </p:nvGrpSpPr>
          <p:grpSpPr>
            <a:xfrm rot="5400000">
              <a:off x="7578707" y="-4501154"/>
              <a:ext cx="1397227" cy="13506642"/>
              <a:chOff x="168342" y="-763254"/>
              <a:chExt cx="1635084" cy="8869925"/>
            </a:xfrm>
          </p:grpSpPr>
          <p:sp>
            <p:nvSpPr>
              <p:cNvPr id="6" name="Freeform 6"/>
              <p:cNvSpPr/>
              <p:nvPr/>
            </p:nvSpPr>
            <p:spPr>
              <a:xfrm>
                <a:off x="168342" y="-763254"/>
                <a:ext cx="1635084" cy="8869925"/>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2136454" y="1154062"/>
              <a:ext cx="12649200" cy="1823576"/>
            </a:xfrm>
            <a:prstGeom prst="rect">
              <a:avLst/>
            </a:prstGeom>
          </p:spPr>
          <p:txBody>
            <a:bodyPr wrap="square">
              <a:spAutoFit/>
            </a:bodyPr>
            <a:lstStyle/>
            <a:p>
              <a:pPr lvl="0">
                <a:lnSpc>
                  <a:spcPct val="250000"/>
                </a:lnSpc>
              </a:pPr>
              <a:r>
                <a:rPr lang="en-US" sz="4500" b="1" smtClean="0">
                  <a:solidFill>
                    <a:prstClr val="black"/>
                  </a:solidFill>
                  <a:latin typeface="Arial" panose="020B0604020202020204" pitchFamily="34" charset="0"/>
                  <a:ea typeface="Times New Roman" panose="02020603050405020304" pitchFamily="18" charset="0"/>
                </a:rPr>
                <a:t>PHÉP TÍNH LUỸ </a:t>
              </a:r>
              <a:r>
                <a:rPr lang="en-US" sz="4500" b="1" smtClean="0">
                  <a:solidFill>
                    <a:prstClr val="black"/>
                  </a:solidFill>
                  <a:latin typeface="Arial" panose="020B0604020202020204" pitchFamily="34" charset="0"/>
                  <a:ea typeface="Times New Roman" panose="02020603050405020304" pitchFamily="18" charset="0"/>
                </a:rPr>
                <a:t>THỪA VỚI SỐ MŨ NGUYÊN</a:t>
              </a:r>
              <a:endParaRPr lang="en-US" sz="4500" dirty="0">
                <a:solidFill>
                  <a:prstClr val="black"/>
                </a:solidFill>
                <a:latin typeface="Times New Roman" panose="02020603050405020304" pitchFamily="18" charset="0"/>
                <a:ea typeface="Times New Roman" panose="02020603050405020304" pitchFamily="18" charset="0"/>
              </a:endParaRPr>
            </a:p>
          </p:txBody>
        </p:sp>
      </p:grpSp>
      <p:pic>
        <p:nvPicPr>
          <p:cNvPr id="13" name="Picture 12"/>
          <p:cNvPicPr>
            <a:picLocks noChangeAspect="1"/>
          </p:cNvPicPr>
          <p:nvPr/>
        </p:nvPicPr>
        <p:blipFill>
          <a:blip r:embed="rId15" cstate="print">
            <a:duotone>
              <a:schemeClr val="accent2">
                <a:shade val="45000"/>
                <a:satMod val="135000"/>
              </a:schemeClr>
              <a:prstClr val="white"/>
            </a:duotone>
            <a:extLst>
              <a:ext uri="{BEBA8EAE-BF5A-486C-A8C5-ECC9F3942E4B}">
                <a14:imgProps xmlns:a14="http://schemas.microsoft.com/office/drawing/2010/main">
                  <a14:imgLayer r:embed="rId16">
                    <a14:imgEffect>
                      <a14:artisticPaintBrush/>
                    </a14:imgEffect>
                    <a14:imgEffect>
                      <a14:sharpenSoften amount="250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8916" y="2063857"/>
            <a:ext cx="979790" cy="914400"/>
          </a:xfrm>
          <a:prstGeom prst="rect">
            <a:avLst/>
          </a:prstGeom>
        </p:spPr>
      </p:pic>
      <p:sp>
        <p:nvSpPr>
          <p:cNvPr id="14" name="TextBox 13"/>
          <p:cNvSpPr txBox="1"/>
          <p:nvPr/>
        </p:nvSpPr>
        <p:spPr>
          <a:xfrm>
            <a:off x="1349837" y="2192162"/>
            <a:ext cx="3581400" cy="707886"/>
          </a:xfrm>
          <a:prstGeom prst="rect">
            <a:avLst/>
          </a:prstGeom>
          <a:noFill/>
        </p:spPr>
        <p:txBody>
          <a:bodyPr wrap="square" rtlCol="0">
            <a:spAutoFit/>
          </a:bodyPr>
          <a:lstStyle/>
          <a:p>
            <a:r>
              <a:rPr lang="nl-NL" sz="4000" b="1" dirty="0" smtClean="0">
                <a:solidFill>
                  <a:srgbClr val="C00000"/>
                </a:solidFill>
                <a:latin typeface="Arial" panose="020B0604020202020204" pitchFamily="34" charset="0"/>
                <a:cs typeface="Arial" panose="020B0604020202020204" pitchFamily="34" charset="0"/>
              </a:rPr>
              <a:t>HĐ </a:t>
            </a:r>
            <a:r>
              <a:rPr lang="nl-NL" sz="4000" b="1" dirty="0">
                <a:solidFill>
                  <a:srgbClr val="C00000"/>
                </a:solidFill>
                <a:latin typeface="Arial" panose="020B0604020202020204" pitchFamily="34" charset="0"/>
                <a:cs typeface="Arial" panose="020B0604020202020204" pitchFamily="34" charset="0"/>
              </a:rPr>
              <a:t>1</a:t>
            </a:r>
            <a:r>
              <a:rPr lang="nl-NL" sz="4000" b="1"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1424374" y="2004532"/>
                <a:ext cx="16476216" cy="2723823"/>
              </a:xfrm>
              <a:prstGeom prst="rect">
                <a:avLst/>
              </a:prstGeom>
              <a:noFill/>
            </p:spPr>
            <p:txBody>
              <a:bodyPr wrap="square" rtlCol="0">
                <a:spAutoFit/>
              </a:bodyPr>
              <a:lstStyle/>
              <a:p>
                <a:pPr algn="just">
                  <a:lnSpc>
                    <a:spcPct val="150000"/>
                  </a:lnSpc>
                </a:pPr>
                <a:r>
                  <a:rPr lang="en-US" sz="3800" smtClean="0">
                    <a:cs typeface="Arial" panose="020B0604020202020204" pitchFamily="34" charset="0"/>
                  </a:rPr>
                  <a:t>             </a:t>
                </a:r>
                <a:r>
                  <a:rPr lang="vi-VN" sz="3800" smtClean="0">
                    <a:cs typeface="Arial" panose="020B0604020202020204" pitchFamily="34" charset="0"/>
                  </a:rPr>
                  <a:t>a</a:t>
                </a:r>
                <a:r>
                  <a:rPr lang="vi-VN" sz="3800">
                    <a:cs typeface="Arial" panose="020B0604020202020204" pitchFamily="34" charset="0"/>
                  </a:rPr>
                  <a:t>) Cho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𝑛</m:t>
                    </m:r>
                  </m:oMath>
                </a14:m>
                <a:r>
                  <a:rPr lang="vi-VN" sz="3800">
                    <a:cs typeface="Arial" panose="020B0604020202020204" pitchFamily="34" charset="0"/>
                  </a:rPr>
                  <a:t> là một số nguyên dương. Với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a:cs typeface="Arial" panose="020B0604020202020204" pitchFamily="34" charset="0"/>
                  </a:rPr>
                  <a:t> là số thực tùy ý, nêu định nghĩa lũy thừa bậc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𝑛</m:t>
                    </m:r>
                  </m:oMath>
                </a14:m>
                <a:r>
                  <a:rPr lang="vi-VN" sz="3800">
                    <a:cs typeface="Arial" panose="020B0604020202020204" pitchFamily="34" charset="0"/>
                  </a:rPr>
                  <a:t> của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smtClean="0">
                    <a:cs typeface="Arial" panose="020B0604020202020204" pitchFamily="34" charset="0"/>
                  </a:rPr>
                  <a:t>.</a:t>
                </a:r>
                <a:endParaRPr lang="vi-VN" sz="3800">
                  <a:cs typeface="Arial" panose="020B0604020202020204" pitchFamily="34" charset="0"/>
                </a:endParaRPr>
              </a:p>
              <a:p>
                <a:pPr algn="just">
                  <a:lnSpc>
                    <a:spcPct val="150000"/>
                  </a:lnSpc>
                </a:pPr>
                <a:r>
                  <a:rPr lang="vi-VN" sz="3800">
                    <a:cs typeface="Arial" panose="020B0604020202020204" pitchFamily="34" charset="0"/>
                  </a:rPr>
                  <a:t>b) Với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a:cs typeface="Arial" panose="020B0604020202020204" pitchFamily="34" charset="0"/>
                  </a:rPr>
                  <a:t> là số thực tùy ý khác </a:t>
                </a:r>
                <a14:m>
                  <m:oMath xmlns:m="http://schemas.openxmlformats.org/officeDocument/2006/math">
                    <m:r>
                      <a:rPr lang="vi-VN" sz="3800" i="1">
                        <a:latin typeface="Cambria Math" panose="02040503050406030204" pitchFamily="18" charset="0"/>
                        <a:ea typeface="Arial" panose="020B0604020202020204" pitchFamily="34" charset="0"/>
                        <a:cs typeface="Times New Roman" panose="02020603050405020304" pitchFamily="18" charset="0"/>
                      </a:rPr>
                      <m:t>0</m:t>
                    </m:r>
                  </m:oMath>
                </a14:m>
                <a:r>
                  <a:rPr lang="vi-VN" sz="3800">
                    <a:cs typeface="Arial" panose="020B0604020202020204" pitchFamily="34" charset="0"/>
                  </a:rPr>
                  <a:t>, nêu quy ước xác định lũy thừa bậc </a:t>
                </a:r>
                <a14:m>
                  <m:oMath xmlns:m="http://schemas.openxmlformats.org/officeDocument/2006/math">
                    <m:r>
                      <a:rPr lang="vi-VN" sz="3800" i="1">
                        <a:latin typeface="Cambria Math" panose="02040503050406030204" pitchFamily="18" charset="0"/>
                        <a:ea typeface="Arial" panose="020B0604020202020204" pitchFamily="34" charset="0"/>
                        <a:cs typeface="Times New Roman" panose="02020603050405020304" pitchFamily="18" charset="0"/>
                      </a:rPr>
                      <m:t>0</m:t>
                    </m:r>
                  </m:oMath>
                </a14:m>
                <a:r>
                  <a:rPr lang="vi-VN" sz="3800">
                    <a:cs typeface="Arial" panose="020B0604020202020204" pitchFamily="34" charset="0"/>
                  </a:rPr>
                  <a:t> của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424374" y="2004532"/>
                <a:ext cx="16476216" cy="2723823"/>
              </a:xfrm>
              <a:prstGeom prst="rect">
                <a:avLst/>
              </a:prstGeom>
              <a:blipFill>
                <a:blip r:embed="rId17"/>
                <a:stretch>
                  <a:fillRect l="-1221" r="-1258" b="-4027"/>
                </a:stretch>
              </a:blipFill>
            </p:spPr>
            <p:txBody>
              <a:bodyPr/>
              <a:lstStyle/>
              <a:p>
                <a:r>
                  <a:rPr lang="en-US">
                    <a:noFill/>
                  </a:rPr>
                  <a:t> </a:t>
                </a:r>
              </a:p>
            </p:txBody>
          </p:sp>
        </mc:Fallback>
      </mc:AlternateContent>
      <p:pic>
        <p:nvPicPr>
          <p:cNvPr id="26" name="Picture 25"/>
          <p:cNvPicPr>
            <a:picLocks noChangeAspect="1"/>
          </p:cNvPicPr>
          <p:nvPr/>
        </p:nvPicPr>
        <p:blipFill>
          <a:blip r:embed="rId18"/>
          <a:stretch>
            <a:fillRect/>
          </a:stretch>
        </p:blipFill>
        <p:spPr>
          <a:xfrm>
            <a:off x="16194138" y="8648712"/>
            <a:ext cx="1495994" cy="1587492"/>
          </a:xfrm>
          <a:prstGeom prst="rect">
            <a:avLst/>
          </a:prstGeom>
        </p:spPr>
      </p:pic>
      <p:sp>
        <p:nvSpPr>
          <p:cNvPr id="3" name="Rectangle 2"/>
          <p:cNvSpPr/>
          <p:nvPr/>
        </p:nvSpPr>
        <p:spPr>
          <a:xfrm>
            <a:off x="8708813" y="4842656"/>
            <a:ext cx="1237839" cy="677108"/>
          </a:xfrm>
          <a:prstGeom prst="rect">
            <a:avLst/>
          </a:prstGeom>
        </p:spPr>
        <p:txBody>
          <a:bodyPr wrap="none">
            <a:spAutoFit/>
          </a:bodyPr>
          <a:lstStyle/>
          <a:p>
            <a:pPr lvl="0" algn="ctr">
              <a:defRPr/>
            </a:pPr>
            <a:r>
              <a:rPr lang="vi-VN" sz="3800" b="1" i="1" u="sng" smtClean="0">
                <a:solidFill>
                  <a:schemeClr val="tx2"/>
                </a:solidFill>
              </a:rPr>
              <a:t>Giải</a:t>
            </a:r>
            <a:r>
              <a:rPr lang="en-US" sz="3800" b="1" i="1" u="sng" smtClean="0">
                <a:solidFill>
                  <a:schemeClr val="tx2"/>
                </a:solidFill>
              </a:rPr>
              <a:t>:</a:t>
            </a:r>
            <a:endParaRPr lang="en-US" sz="3800" b="1" i="1" u="sng" dirty="0">
              <a:solidFill>
                <a:schemeClr val="tx2"/>
              </a:solidFill>
            </a:endParaRPr>
          </a:p>
        </p:txBody>
      </p:sp>
      <mc:AlternateContent xmlns:mc="http://schemas.openxmlformats.org/markup-compatibility/2006">
        <mc:Choice xmlns:a14="http://schemas.microsoft.com/office/drawing/2010/main" Requires="a14">
          <p:sp>
            <p:nvSpPr>
              <p:cNvPr id="4" name="Rectangle 3"/>
              <p:cNvSpPr/>
              <p:nvPr/>
            </p:nvSpPr>
            <p:spPr>
              <a:xfrm>
                <a:off x="1474108" y="5637727"/>
                <a:ext cx="16216024" cy="4248727"/>
              </a:xfrm>
              <a:prstGeom prst="rect">
                <a:avLst/>
              </a:prstGeom>
            </p:spPr>
            <p:txBody>
              <a:bodyPr wrap="square">
                <a:spAutoFit/>
              </a:bodyPr>
              <a:lstStyle/>
              <a:p>
                <a:pPr algn="just">
                  <a:lnSpc>
                    <a:spcPct val="150000"/>
                  </a:lnSpc>
                </a:pPr>
                <a:r>
                  <a:rPr lang="vi-VN" sz="3800">
                    <a:ea typeface="Dotum" panose="020B0600000101010101" pitchFamily="34" charset="-127"/>
                    <a:cs typeface="Times New Roman" panose="02020603050405020304" pitchFamily="18" charset="0"/>
                  </a:rPr>
                  <a:t>a) </a:t>
                </a:r>
                <a:r>
                  <a:rPr lang="pl-PL" sz="3800">
                    <a:effectLst/>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lang="pl-PL" sz="3800" i="1">
                        <a:effectLst/>
                        <a:ea typeface="Dotum" panose="020B0600000101010101" pitchFamily="34" charset="-127"/>
                        <a:cs typeface="Times New Roman" panose="02020603050405020304" pitchFamily="18" charset="0"/>
                      </a:rPr>
                      <m:t>𝑛</m:t>
                    </m:r>
                  </m:oMath>
                </a14:m>
                <a:r>
                  <a:rPr lang="pl-PL" sz="3800">
                    <a:effectLst/>
                    <a:latin typeface="Arial" panose="020B0604020202020204" pitchFamily="34" charset="0"/>
                    <a:ea typeface="Dotum" panose="020B0600000101010101" pitchFamily="34" charset="-127"/>
                    <a:cs typeface="Arial" panose="020B0604020202020204" pitchFamily="34" charset="0"/>
                  </a:rPr>
                  <a:t> là một số nguyên dương. Với </a:t>
                </a:r>
                <a14:m>
                  <m:oMath xmlns:m="http://schemas.openxmlformats.org/officeDocument/2006/math">
                    <m:r>
                      <a:rPr lang="pl-PL" sz="3800" i="1">
                        <a:effectLst/>
                        <a:ea typeface="Dotum" panose="020B0600000101010101" pitchFamily="34" charset="-127"/>
                        <a:cs typeface="Times New Roman" panose="02020603050405020304" pitchFamily="18" charset="0"/>
                      </a:rPr>
                      <m:t>𝑎</m:t>
                    </m:r>
                  </m:oMath>
                </a14:m>
                <a:r>
                  <a:rPr lang="pl-PL" sz="3800">
                    <a:effectLst/>
                    <a:latin typeface="Arial" panose="020B0604020202020204" pitchFamily="34" charset="0"/>
                    <a:ea typeface="Dotum" panose="020B0600000101010101" pitchFamily="34" charset="-127"/>
                    <a:cs typeface="Arial" panose="020B0604020202020204" pitchFamily="34" charset="0"/>
                  </a:rPr>
                  <a:t> là số thực tùy ý, lũy thừa bậc </a:t>
                </a:r>
                <a14:m>
                  <m:oMath xmlns:m="http://schemas.openxmlformats.org/officeDocument/2006/math">
                    <m:r>
                      <a:rPr lang="pl-PL" sz="3800" i="1">
                        <a:effectLst/>
                        <a:ea typeface="Dotum" panose="020B0600000101010101" pitchFamily="34" charset="-127"/>
                        <a:cs typeface="Times New Roman" panose="02020603050405020304" pitchFamily="18" charset="0"/>
                      </a:rPr>
                      <m:t>𝑛</m:t>
                    </m:r>
                  </m:oMath>
                </a14:m>
                <a:r>
                  <a:rPr lang="pl-PL" sz="38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pl-PL" sz="3800" i="1">
                        <a:effectLst/>
                        <a:ea typeface="Dotum" panose="020B0600000101010101" pitchFamily="34" charset="-127"/>
                        <a:cs typeface="Times New Roman" panose="02020603050405020304" pitchFamily="18" charset="0"/>
                      </a:rPr>
                      <m:t>𝑎</m:t>
                    </m:r>
                  </m:oMath>
                </a14:m>
                <a:r>
                  <a:rPr lang="pl-PL" sz="3800">
                    <a:effectLst/>
                    <a:latin typeface="Arial" panose="020B0604020202020204" pitchFamily="34" charset="0"/>
                    <a:ea typeface="Dotum" panose="020B0600000101010101" pitchFamily="34" charset="-127"/>
                    <a:cs typeface="Arial" panose="020B0604020202020204" pitchFamily="34" charset="0"/>
                  </a:rPr>
                  <a:t> là tích của </a:t>
                </a:r>
                <a14:m>
                  <m:oMath xmlns:m="http://schemas.openxmlformats.org/officeDocument/2006/math">
                    <m:r>
                      <a:rPr lang="pl-PL" sz="3800" i="1">
                        <a:effectLst/>
                        <a:ea typeface="Dotum" panose="020B0600000101010101" pitchFamily="34" charset="-127"/>
                        <a:cs typeface="Times New Roman" panose="02020603050405020304" pitchFamily="18" charset="0"/>
                      </a:rPr>
                      <m:t>𝑛</m:t>
                    </m:r>
                    <m:r>
                      <a:rPr lang="pl-PL" sz="3800" i="1">
                        <a:effectLst/>
                        <a:ea typeface="Dotum" panose="020B0600000101010101" pitchFamily="34" charset="-127"/>
                        <a:cs typeface="Times New Roman" panose="02020603050405020304" pitchFamily="18" charset="0"/>
                      </a:rPr>
                      <m:t> </m:t>
                    </m:r>
                  </m:oMath>
                </a14:m>
                <a:r>
                  <a:rPr lang="pl-PL" sz="3800">
                    <a:effectLst/>
                    <a:latin typeface="Arial" panose="020B0604020202020204" pitchFamily="34" charset="0"/>
                    <a:ea typeface="Dotum" panose="020B0600000101010101" pitchFamily="34" charset="-127"/>
                    <a:cs typeface="Arial" panose="020B0604020202020204" pitchFamily="34" charset="0"/>
                  </a:rPr>
                  <a:t>thừa số </a:t>
                </a:r>
                <a14:m>
                  <m:oMath xmlns:m="http://schemas.openxmlformats.org/officeDocument/2006/math">
                    <m:r>
                      <a:rPr lang="pl-PL" sz="3800" i="1">
                        <a:effectLst/>
                        <a:ea typeface="Dotum" panose="020B0600000101010101" pitchFamily="34" charset="-127"/>
                        <a:cs typeface="Times New Roman" panose="02020603050405020304" pitchFamily="18" charset="0"/>
                      </a:rPr>
                      <m:t>𝑎</m:t>
                    </m:r>
                  </m:oMath>
                </a14:m>
                <a:r>
                  <a:rPr lang="vi-VN" sz="3800" smtClean="0">
                    <a:effectLst/>
                    <a:latin typeface="Arial" panose="020B0604020202020204" pitchFamily="34" charset="0"/>
                    <a:ea typeface="Dotum" panose="020B0600000101010101" pitchFamily="34" charset="-127"/>
                    <a:cs typeface="Arial" panose="020B0604020202020204" pitchFamily="34" charset="0"/>
                  </a:rPr>
                  <a:t>.</a:t>
                </a:r>
                <a:r>
                  <a:rPr lang="pl-PL" sz="3800">
                    <a:effectLst/>
                    <a:ea typeface="Arial" panose="020B0604020202020204" pitchFamily="34" charset="0"/>
                    <a:cs typeface="Times New Roman" panose="02020603050405020304" pitchFamily="18" charset="0"/>
                  </a:rPr>
                  <a:t> </a:t>
                </a:r>
                <a:endParaRPr lang="en-US" sz="3800">
                  <a:effectLst/>
                  <a:ea typeface="Arial" panose="020B060402020202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p>
                        <m:sSupPr>
                          <m:ctrlPr>
                            <a:rPr lang="en-US" sz="3800" i="1">
                              <a:effectLst/>
                              <a:ea typeface="Arial" panose="020B0604020202020204" pitchFamily="34" charset="0"/>
                              <a:cs typeface="Times New Roman" panose="02020603050405020304" pitchFamily="18" charset="0"/>
                            </a:rPr>
                          </m:ctrlPr>
                        </m:sSupPr>
                        <m:e>
                          <m:r>
                            <a:rPr lang="pl-PL" sz="3800" i="1">
                              <a:effectLst/>
                              <a:ea typeface="Arial" panose="020B0604020202020204" pitchFamily="34" charset="0"/>
                              <a:cs typeface="Times New Roman" panose="02020603050405020304" pitchFamily="18" charset="0"/>
                            </a:rPr>
                            <m:t>𝑎</m:t>
                          </m:r>
                        </m:e>
                        <m:sup>
                          <m:r>
                            <a:rPr lang="pl-PL" sz="3800" i="1">
                              <a:effectLst/>
                              <a:ea typeface="Arial" panose="020B0604020202020204" pitchFamily="34" charset="0"/>
                              <a:cs typeface="Times New Roman" panose="02020603050405020304" pitchFamily="18" charset="0"/>
                            </a:rPr>
                            <m:t>𝑛</m:t>
                          </m:r>
                        </m:sup>
                      </m:sSup>
                      <m:r>
                        <a:rPr lang="pl-PL" sz="3800" i="1">
                          <a:effectLst/>
                          <a:ea typeface="Arial" panose="020B0604020202020204" pitchFamily="34" charset="0"/>
                          <a:cs typeface="Times New Roman" panose="02020603050405020304" pitchFamily="18" charset="0"/>
                        </a:rPr>
                        <m:t>=</m:t>
                      </m:r>
                      <m:limLow>
                        <m:limLowPr>
                          <m:ctrlPr>
                            <a:rPr lang="en-US" sz="3800" i="1">
                              <a:effectLst/>
                              <a:ea typeface="Arial" panose="020B0604020202020204" pitchFamily="34" charset="0"/>
                              <a:cs typeface="Times New Roman" panose="02020603050405020304" pitchFamily="18" charset="0"/>
                            </a:rPr>
                          </m:ctrlPr>
                        </m:limLowPr>
                        <m:e>
                          <m:groupChr>
                            <m:groupChrPr>
                              <m:chr m:val="⏟"/>
                              <m:ctrlPr>
                                <a:rPr lang="en-US" sz="3800" i="1">
                                  <a:effectLst/>
                                  <a:ea typeface="Arial" panose="020B0604020202020204" pitchFamily="34" charset="0"/>
                                  <a:cs typeface="Times New Roman" panose="02020603050405020304" pitchFamily="18" charset="0"/>
                                </a:rPr>
                              </m:ctrlPr>
                            </m:groupChrPr>
                            <m:e>
                              <m:r>
                                <a:rPr lang="pl-PL" sz="3800" i="1">
                                  <a:effectLst/>
                                  <a:ea typeface="Arial" panose="020B0604020202020204" pitchFamily="34" charset="0"/>
                                  <a:cs typeface="Times New Roman" panose="02020603050405020304" pitchFamily="18" charset="0"/>
                                </a:rPr>
                                <m:t>𝑎</m:t>
                              </m:r>
                              <m:r>
                                <a:rPr lang="pl-PL" sz="3800" i="1">
                                  <a:effectLst/>
                                  <a:ea typeface="Arial" panose="020B0604020202020204" pitchFamily="34" charset="0"/>
                                  <a:cs typeface="Times New Roman" panose="02020603050405020304" pitchFamily="18" charset="0"/>
                                </a:rPr>
                                <m:t>.</m:t>
                              </m:r>
                              <m:r>
                                <a:rPr lang="pl-PL" sz="3800" i="1">
                                  <a:effectLst/>
                                  <a:ea typeface="Arial" panose="020B0604020202020204" pitchFamily="34" charset="0"/>
                                  <a:cs typeface="Times New Roman" panose="02020603050405020304" pitchFamily="18" charset="0"/>
                                </a:rPr>
                                <m:t>𝑎</m:t>
                              </m:r>
                              <m:r>
                                <a:rPr lang="pl-PL" sz="3800" i="1">
                                  <a:effectLst/>
                                  <a:ea typeface="Arial" panose="020B0604020202020204" pitchFamily="34" charset="0"/>
                                  <a:cs typeface="Times New Roman" panose="02020603050405020304" pitchFamily="18" charset="0"/>
                                </a:rPr>
                                <m:t>. ….</m:t>
                              </m:r>
                              <m:r>
                                <a:rPr lang="pl-PL" sz="3800" i="1">
                                  <a:effectLst/>
                                  <a:ea typeface="Arial" panose="020B0604020202020204" pitchFamily="34" charset="0"/>
                                  <a:cs typeface="Times New Roman" panose="02020603050405020304" pitchFamily="18" charset="0"/>
                                </a:rPr>
                                <m:t>𝑎</m:t>
                              </m:r>
                            </m:e>
                          </m:groupChr>
                        </m:e>
                        <m:lim>
                          <m:r>
                            <a:rPr lang="pl-PL" sz="3800" i="1">
                              <a:effectLst/>
                              <a:ea typeface="Arial" panose="020B0604020202020204" pitchFamily="34" charset="0"/>
                              <a:cs typeface="Times New Roman" panose="02020603050405020304" pitchFamily="18" charset="0"/>
                            </a:rPr>
                            <m:t>𝑛</m:t>
                          </m:r>
                          <m:r>
                            <a:rPr lang="pl-PL" sz="3800" i="1">
                              <a:effectLst/>
                              <a:ea typeface="Arial" panose="020B0604020202020204" pitchFamily="34" charset="0"/>
                              <a:cs typeface="Times New Roman" panose="02020603050405020304" pitchFamily="18" charset="0"/>
                            </a:rPr>
                            <m:t> </m:t>
                          </m:r>
                          <m:r>
                            <m:rPr>
                              <m:sty m:val="p"/>
                            </m:rPr>
                            <a:rPr lang="pl-PL" sz="3800">
                              <a:effectLst/>
                              <a:ea typeface="Arial" panose="020B0604020202020204" pitchFamily="34" charset="0"/>
                              <a:cs typeface="Times New Roman" panose="02020603050405020304" pitchFamily="18" charset="0"/>
                            </a:rPr>
                            <m:t>th</m:t>
                          </m:r>
                          <m:r>
                            <a:rPr lang="pl-PL" sz="3800">
                              <a:effectLst/>
                              <a:ea typeface="Arial" panose="020B0604020202020204" pitchFamily="34" charset="0"/>
                              <a:cs typeface="Times New Roman" panose="02020603050405020304" pitchFamily="18" charset="0"/>
                            </a:rPr>
                            <m:t>ừ</m:t>
                          </m:r>
                          <m:r>
                            <m:rPr>
                              <m:sty m:val="p"/>
                            </m:rPr>
                            <a:rPr lang="pl-PL" sz="3800">
                              <a:effectLst/>
                              <a:ea typeface="Arial" panose="020B0604020202020204" pitchFamily="34" charset="0"/>
                              <a:cs typeface="Times New Roman" panose="02020603050405020304" pitchFamily="18" charset="0"/>
                            </a:rPr>
                            <m:t>a</m:t>
                          </m:r>
                          <m:r>
                            <a:rPr lang="pl-PL" sz="3800">
                              <a:effectLst/>
                              <a:ea typeface="Arial" panose="020B0604020202020204" pitchFamily="34" charset="0"/>
                              <a:cs typeface="Times New Roman" panose="02020603050405020304" pitchFamily="18" charset="0"/>
                            </a:rPr>
                            <m:t> </m:t>
                          </m:r>
                          <m:r>
                            <m:rPr>
                              <m:sty m:val="p"/>
                            </m:rPr>
                            <a:rPr lang="pl-PL" sz="3800">
                              <a:effectLst/>
                              <a:ea typeface="Arial" panose="020B0604020202020204" pitchFamily="34" charset="0"/>
                              <a:cs typeface="Times New Roman" panose="02020603050405020304" pitchFamily="18" charset="0"/>
                            </a:rPr>
                            <m:t>s</m:t>
                          </m:r>
                          <m:r>
                            <a:rPr lang="pl-PL" sz="3800">
                              <a:effectLst/>
                              <a:ea typeface="Arial" panose="020B0604020202020204" pitchFamily="34" charset="0"/>
                              <a:cs typeface="Times New Roman" panose="02020603050405020304" pitchFamily="18" charset="0"/>
                            </a:rPr>
                            <m:t>ố</m:t>
                          </m:r>
                          <m:r>
                            <a:rPr lang="pl-PL" sz="3800" i="1">
                              <a:effectLst/>
                              <a:ea typeface="Arial" panose="020B0604020202020204" pitchFamily="34" charset="0"/>
                              <a:cs typeface="Times New Roman" panose="02020603050405020304" pitchFamily="18" charset="0"/>
                            </a:rPr>
                            <m:t> </m:t>
                          </m:r>
                          <m:r>
                            <a:rPr lang="pl-PL" sz="3800" i="1">
                              <a:effectLst/>
                              <a:ea typeface="Arial" panose="020B0604020202020204" pitchFamily="34" charset="0"/>
                              <a:cs typeface="Times New Roman" panose="02020603050405020304" pitchFamily="18" charset="0"/>
                            </a:rPr>
                            <m:t>𝑎</m:t>
                          </m:r>
                        </m:lim>
                      </m:limLow>
                    </m:oMath>
                  </m:oMathPara>
                </a14:m>
                <a:endParaRPr lang="en-US" sz="3800">
                  <a:effectLst/>
                  <a:ea typeface="Arial" panose="020B0604020202020204" pitchFamily="34" charset="0"/>
                  <a:cs typeface="Times New Roman" panose="02020603050405020304" pitchFamily="18" charset="0"/>
                </a:endParaRPr>
              </a:p>
              <a:p>
                <a:pPr>
                  <a:lnSpc>
                    <a:spcPct val="150000"/>
                  </a:lnSpc>
                </a:pPr>
                <a:r>
                  <a:rPr lang="vi-VN" sz="3800">
                    <a:effectLst/>
                    <a:ea typeface="Arial" panose="020B0604020202020204" pitchFamily="34" charset="0"/>
                    <a:cs typeface="Times New Roman" panose="02020603050405020304" pitchFamily="18" charset="0"/>
                  </a:rPr>
                  <a:t>b) Với </a:t>
                </a:r>
                <a14:m>
                  <m:oMath xmlns:m="http://schemas.openxmlformats.org/officeDocument/2006/math">
                    <m:r>
                      <a:rPr lang="vi-VN" sz="3800" i="1">
                        <a:effectLst/>
                        <a:ea typeface="Arial" panose="020B0604020202020204" pitchFamily="34" charset="0"/>
                        <a:cs typeface="Times New Roman" panose="02020603050405020304" pitchFamily="18" charset="0"/>
                      </a:rPr>
                      <m:t>𝑎</m:t>
                    </m:r>
                    <m:r>
                      <a:rPr lang="vi-VN" sz="3800" i="1">
                        <a:effectLst/>
                        <a:ea typeface="Arial" panose="020B0604020202020204" pitchFamily="34" charset="0"/>
                        <a:cs typeface="Times New Roman" panose="02020603050405020304" pitchFamily="18" charset="0"/>
                      </a:rPr>
                      <m:t>≠0</m:t>
                    </m:r>
                  </m:oMath>
                </a14:m>
                <a:r>
                  <a:rPr lang="vi-VN" sz="3800">
                    <a:effectLst/>
                    <a:ea typeface="Dotum" panose="020B0600000101010101" pitchFamily="34" charset="-127"/>
                    <a:cs typeface="Times New Roman" panose="02020603050405020304" pitchFamily="18" charset="0"/>
                  </a:rPr>
                  <a:t> thì </a:t>
                </a:r>
                <a14:m>
                  <m:oMath xmlns:m="http://schemas.openxmlformats.org/officeDocument/2006/math">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𝑎</m:t>
                        </m:r>
                      </m:e>
                      <m:sup>
                        <m:r>
                          <a:rPr lang="vi-VN" sz="3800" i="1">
                            <a:effectLst/>
                            <a:ea typeface="Dotum" panose="020B0600000101010101" pitchFamily="34" charset="-127"/>
                            <a:cs typeface="Times New Roman" panose="02020603050405020304" pitchFamily="18" charset="0"/>
                          </a:rPr>
                          <m:t>0</m:t>
                        </m:r>
                      </m:sup>
                    </m:sSup>
                    <m:r>
                      <a:rPr lang="vi-VN" sz="3800" i="1">
                        <a:effectLst/>
                        <a:ea typeface="Dotum" panose="020B0600000101010101" pitchFamily="34" charset="-127"/>
                        <a:cs typeface="Times New Roman" panose="02020603050405020304" pitchFamily="18" charset="0"/>
                      </a:rPr>
                      <m:t>=1</m:t>
                    </m:r>
                  </m:oMath>
                </a14:m>
                <a:endParaRPr lang="en-US" sz="3800">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474108" y="5637727"/>
                <a:ext cx="16216024" cy="4248727"/>
              </a:xfrm>
              <a:prstGeom prst="rect">
                <a:avLst/>
              </a:prstGeom>
              <a:blipFill>
                <a:blip r:embed="rId19"/>
                <a:stretch>
                  <a:fillRect l="-1241" b="-215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dissolve">
                                      <p:cBhvr>
                                        <p:cTn id="34" dur="500"/>
                                        <p:tgtEl>
                                          <p:spTgt spid="4">
                                            <p:txEl>
                                              <p:pRg st="0" end="0"/>
                                            </p:txEl>
                                          </p:spTgt>
                                        </p:tgtEl>
                                      </p:cBhvr>
                                    </p:animEffec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dissolve">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491757"/>
            <a:ext cx="14097000" cy="6233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029489" y="2360437"/>
            <a:ext cx="622221" cy="63024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115127">
            <a:off x="15168853" y="2120687"/>
            <a:ext cx="955198" cy="95519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64546" y="9736992"/>
            <a:ext cx="781031" cy="781031"/>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3056981" y="2821310"/>
                <a:ext cx="12460352" cy="5751190"/>
              </a:xfrm>
              <a:prstGeom prst="rect">
                <a:avLst/>
              </a:prstGeom>
            </p:spPr>
            <p:txBody>
              <a:bodyPr wrap="square">
                <a:spAutoFit/>
              </a:bodyPr>
              <a:lstStyle/>
              <a:p>
                <a:pPr algn="just">
                  <a:lnSpc>
                    <a:spcPct val="150000"/>
                  </a:lnSpc>
                  <a:spcBef>
                    <a:spcPts val="600"/>
                  </a:spcBef>
                  <a:spcAft>
                    <a:spcPts val="600"/>
                  </a:spcAft>
                </a:pPr>
                <a:r>
                  <a:rPr lang="vi-VN" sz="4000">
                    <a:ea typeface="Dotum" panose="020B0600000101010101" pitchFamily="34" charset="-127"/>
                    <a:cs typeface="Times New Roman" panose="02020603050405020304" pitchFamily="18" charset="0"/>
                  </a:rPr>
                  <a:t>Cho số thực </a:t>
                </a:r>
                <a14:m>
                  <m:oMath xmlns:m="http://schemas.openxmlformats.org/officeDocument/2006/math">
                    <m:r>
                      <a:rPr lang="vi-VN" sz="4000" i="1">
                        <a:effectLst/>
                        <a:ea typeface="Dotum" panose="020B0600000101010101" pitchFamily="34" charset="-127"/>
                        <a:cs typeface="Times New Roman" panose="02020603050405020304" pitchFamily="18" charset="0"/>
                      </a:rPr>
                      <m:t>𝑎</m:t>
                    </m:r>
                  </m:oMath>
                </a14:m>
                <a:r>
                  <a:rPr lang="vi-VN" sz="4000">
                    <a:effectLst/>
                    <a:ea typeface="Dotum" panose="020B0600000101010101" pitchFamily="34" charset="-127"/>
                    <a:cs typeface="Times New Roman" panose="02020603050405020304" pitchFamily="18" charset="0"/>
                  </a:rPr>
                  <a:t> khác </a:t>
                </a:r>
                <a14:m>
                  <m:oMath xmlns:m="http://schemas.openxmlformats.org/officeDocument/2006/math">
                    <m:r>
                      <a:rPr lang="vi-VN" sz="4000" i="1">
                        <a:effectLst/>
                        <a:ea typeface="Dotum" panose="020B0600000101010101" pitchFamily="34" charset="-127"/>
                        <a:cs typeface="Times New Roman" panose="02020603050405020304" pitchFamily="18" charset="0"/>
                      </a:rPr>
                      <m:t>0</m:t>
                    </m:r>
                  </m:oMath>
                </a14:m>
                <a:r>
                  <a:rPr lang="vi-VN" sz="4000">
                    <a:effectLst/>
                    <a:ea typeface="Dotum" panose="020B0600000101010101" pitchFamily="34" charset="-127"/>
                    <a:cs typeface="Times New Roman" panose="02020603050405020304" pitchFamily="18" charset="0"/>
                  </a:rPr>
                  <a:t> và số nguyên dương </a:t>
                </a:r>
                <a14:m>
                  <m:oMath xmlns:m="http://schemas.openxmlformats.org/officeDocument/2006/math">
                    <m:r>
                      <a:rPr lang="vi-VN" sz="4000" i="1">
                        <a:effectLst/>
                        <a:ea typeface="Dotum" panose="020B0600000101010101" pitchFamily="34" charset="-127"/>
                        <a:cs typeface="Times New Roman" panose="02020603050405020304" pitchFamily="18" charset="0"/>
                      </a:rPr>
                      <m:t>𝑛</m:t>
                    </m:r>
                  </m:oMath>
                </a14:m>
                <a:r>
                  <a:rPr lang="vi-VN" sz="4000">
                    <a:effectLst/>
                    <a:ea typeface="Dotum" panose="020B0600000101010101" pitchFamily="34" charset="-127"/>
                    <a:cs typeface="Times New Roman" panose="02020603050405020304" pitchFamily="18" charset="0"/>
                  </a:rPr>
                  <a:t>. </a:t>
                </a:r>
                <a:r>
                  <a:rPr lang="vi-VN" sz="4000" smtClean="0">
                    <a:effectLst/>
                    <a:ea typeface="Dotum" panose="020B0600000101010101" pitchFamily="34" charset="-127"/>
                    <a:cs typeface="Times New Roman" panose="02020603050405020304" pitchFamily="18" charset="0"/>
                  </a:rPr>
                  <a:t>Ta </a:t>
                </a:r>
                <a:r>
                  <a:rPr lang="vi-VN" sz="4000">
                    <a:effectLst/>
                    <a:ea typeface="Dotum" panose="020B0600000101010101" pitchFamily="34" charset="-127"/>
                    <a:cs typeface="Times New Roman" panose="02020603050405020304" pitchFamily="18" charset="0"/>
                  </a:rPr>
                  <a:t>đặt </a:t>
                </a:r>
                <a:endParaRPr lang="en-US" sz="4000" smtClean="0">
                  <a:effectLs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m:t>
                          </m:r>
                          <m:r>
                            <a:rPr lang="vi-VN" sz="4000" i="1">
                              <a:effectLst/>
                              <a:ea typeface="Dotum" panose="020B0600000101010101" pitchFamily="34" charset="-127"/>
                              <a:cs typeface="Times New Roman" panose="02020603050405020304" pitchFamily="18" charset="0"/>
                            </a:rPr>
                            <m:t>𝑛</m:t>
                          </m:r>
                        </m:sup>
                      </m:sSup>
                      <m:r>
                        <a:rPr lang="vi-VN" sz="4000" i="1">
                          <a:effectLst/>
                          <a:ea typeface="Dotum" panose="020B0600000101010101" pitchFamily="34" charset="-127"/>
                          <a:cs typeface="Times New Roman" panose="02020603050405020304" pitchFamily="18" charset="0"/>
                        </a:rPr>
                        <m:t>=</m:t>
                      </m:r>
                      <m:f>
                        <m:fPr>
                          <m:ctrlPr>
                            <a:rPr lang="en-US" sz="4000" i="1">
                              <a:effectLst/>
                              <a:ea typeface="Dotum" panose="020B0600000101010101" pitchFamily="34" charset="-127"/>
                              <a:cs typeface="Times New Roman" panose="02020603050405020304" pitchFamily="18" charset="0"/>
                            </a:rPr>
                          </m:ctrlPr>
                        </m:fPr>
                        <m:num>
                          <m:r>
                            <a:rPr lang="vi-VN" sz="4000" i="1">
                              <a:effectLst/>
                              <a:ea typeface="Dotum" panose="020B0600000101010101" pitchFamily="34" charset="-127"/>
                              <a:cs typeface="Times New Roman" panose="02020603050405020304" pitchFamily="18" charset="0"/>
                            </a:rPr>
                            <m:t>1</m:t>
                          </m:r>
                        </m:num>
                        <m:den>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𝑛</m:t>
                              </m:r>
                            </m:sup>
                          </m:sSup>
                        </m:den>
                      </m:f>
                    </m:oMath>
                  </m:oMathPara>
                </a14:m>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smtClean="0">
                    <a:effectLst/>
                    <a:ea typeface="Dotum" panose="020B0600000101010101" pitchFamily="34" charset="-127"/>
                    <a:cs typeface="Times New Roman" panose="02020603050405020304" pitchFamily="18" charset="0"/>
                  </a:rPr>
                  <a:t>Ta </a:t>
                </a:r>
                <a:r>
                  <a:rPr lang="vi-VN" sz="4000">
                    <a:effectLst/>
                    <a:ea typeface="Dotum" panose="020B0600000101010101" pitchFamily="34" charset="-127"/>
                    <a:cs typeface="Times New Roman" panose="02020603050405020304" pitchFamily="18" charset="0"/>
                  </a:rPr>
                  <a:t>đã xác định được </a:t>
                </a:r>
                <a14:m>
                  <m:oMath xmlns:m="http://schemas.openxmlformats.org/officeDocument/2006/math">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𝑚</m:t>
                        </m:r>
                      </m:sup>
                    </m:sSup>
                  </m:oMath>
                </a14:m>
                <a:r>
                  <a:rPr lang="vi-VN" sz="4000">
                    <a:effectLst/>
                    <a:ea typeface="Dotum" panose="020B0600000101010101" pitchFamily="34" charset="-127"/>
                    <a:cs typeface="Times New Roman" panose="02020603050405020304" pitchFamily="18" charset="0"/>
                  </a:rPr>
                  <a:t>, ở đó </a:t>
                </a:r>
                <a14:m>
                  <m:oMath xmlns:m="http://schemas.openxmlformats.org/officeDocument/2006/math">
                    <m:r>
                      <a:rPr lang="vi-VN" sz="4000" i="1">
                        <a:effectLst/>
                        <a:ea typeface="Dotum" panose="020B0600000101010101" pitchFamily="34" charset="-127"/>
                        <a:cs typeface="Times New Roman" panose="02020603050405020304" pitchFamily="18" charset="0"/>
                      </a:rPr>
                      <m:t>𝑎</m:t>
                    </m:r>
                  </m:oMath>
                </a14:m>
                <a:r>
                  <a:rPr lang="vi-VN" sz="4000">
                    <a:effectLst/>
                    <a:ea typeface="Dotum" panose="020B0600000101010101" pitchFamily="34" charset="-127"/>
                    <a:cs typeface="Times New Roman" panose="02020603050405020304" pitchFamily="18" charset="0"/>
                  </a:rPr>
                  <a:t> là số thực tùy ý khác </a:t>
                </a:r>
                <a14:m>
                  <m:oMath xmlns:m="http://schemas.openxmlformats.org/officeDocument/2006/math">
                    <m:r>
                      <a:rPr lang="vi-VN" sz="4000" i="1">
                        <a:effectLst/>
                        <a:ea typeface="Dotum" panose="020B0600000101010101" pitchFamily="34" charset="-127"/>
                        <a:cs typeface="Times New Roman" panose="02020603050405020304" pitchFamily="18" charset="0"/>
                      </a:rPr>
                      <m:t>0</m:t>
                    </m:r>
                  </m:oMath>
                </a14:m>
                <a:r>
                  <a:rPr lang="vi-VN" sz="4000">
                    <a:effectLst/>
                    <a:ea typeface="Dotum" panose="020B0600000101010101" pitchFamily="34" charset="-127"/>
                    <a:cs typeface="Times New Roman" panose="02020603050405020304" pitchFamily="18" charset="0"/>
                  </a:rPr>
                  <a:t> và </a:t>
                </a:r>
                <a14:m>
                  <m:oMath xmlns:m="http://schemas.openxmlformats.org/officeDocument/2006/math">
                    <m:r>
                      <a:rPr lang="vi-VN" sz="4000" i="1">
                        <a:effectLst/>
                        <a:ea typeface="Dotum" panose="020B0600000101010101" pitchFamily="34" charset="-127"/>
                        <a:cs typeface="Times New Roman" panose="02020603050405020304" pitchFamily="18" charset="0"/>
                      </a:rPr>
                      <m:t>𝑚</m:t>
                    </m:r>
                  </m:oMath>
                </a14:m>
                <a:r>
                  <a:rPr lang="vi-VN" sz="4000">
                    <a:effectLst/>
                    <a:ea typeface="Dotum" panose="020B0600000101010101" pitchFamily="34" charset="-127"/>
                    <a:cs typeface="Times New Roman" panose="02020603050405020304" pitchFamily="18" charset="0"/>
                  </a:rPr>
                  <a:t> là một số nguyên. Trong biểu thức </a:t>
                </a:r>
                <a14:m>
                  <m:oMath xmlns:m="http://schemas.openxmlformats.org/officeDocument/2006/math">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𝑚</m:t>
                        </m:r>
                      </m:sup>
                    </m:sSup>
                  </m:oMath>
                </a14:m>
                <a:r>
                  <a:rPr lang="vi-VN" sz="4000">
                    <a:effectLst/>
                    <a:ea typeface="Dotum" panose="020B0600000101010101" pitchFamily="34" charset="-127"/>
                    <a:cs typeface="Times New Roman" panose="02020603050405020304" pitchFamily="18" charset="0"/>
                  </a:rPr>
                  <a:t>, ta gọi </a:t>
                </a:r>
                <a14:m>
                  <m:oMath xmlns:m="http://schemas.openxmlformats.org/officeDocument/2006/math">
                    <m:r>
                      <a:rPr lang="vi-VN" sz="4000" i="1">
                        <a:effectLst/>
                        <a:ea typeface="Dotum" panose="020B0600000101010101" pitchFamily="34" charset="-127"/>
                        <a:cs typeface="Times New Roman" panose="02020603050405020304" pitchFamily="18" charset="0"/>
                      </a:rPr>
                      <m:t>𝑎</m:t>
                    </m:r>
                  </m:oMath>
                </a14:m>
                <a:r>
                  <a:rPr lang="vi-VN" sz="4000">
                    <a:effectLst/>
                    <a:ea typeface="Dotum" panose="020B0600000101010101" pitchFamily="34" charset="-127"/>
                    <a:cs typeface="Times New Roman" panose="02020603050405020304" pitchFamily="18" charset="0"/>
                  </a:rPr>
                  <a:t> là cơ số, số nguyên </a:t>
                </a:r>
                <a14:m>
                  <m:oMath xmlns:m="http://schemas.openxmlformats.org/officeDocument/2006/math">
                    <m:r>
                      <a:rPr lang="vi-VN" sz="4000" i="1">
                        <a:effectLst/>
                        <a:ea typeface="Dotum" panose="020B0600000101010101" pitchFamily="34" charset="-127"/>
                        <a:cs typeface="Times New Roman" panose="02020603050405020304" pitchFamily="18" charset="0"/>
                      </a:rPr>
                      <m:t>𝑚</m:t>
                    </m:r>
                  </m:oMath>
                </a14:m>
                <a:r>
                  <a:rPr lang="vi-VN" sz="4000">
                    <a:effectLst/>
                    <a:ea typeface="Dotum" panose="020B0600000101010101" pitchFamily="34" charset="-127"/>
                    <a:cs typeface="Times New Roman" panose="02020603050405020304" pitchFamily="18" charset="0"/>
                  </a:rPr>
                  <a:t> là số mũ.</a:t>
                </a:r>
                <a:endParaRPr lang="en-US" sz="4000">
                  <a:effectLs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056981" y="2821310"/>
                <a:ext cx="12460352" cy="5751190"/>
              </a:xfrm>
              <a:prstGeom prst="rect">
                <a:avLst/>
              </a:prstGeom>
              <a:blipFill>
                <a:blip r:embed="rId20"/>
                <a:stretch>
                  <a:fillRect l="-1712" r="-1761" b="-1697"/>
                </a:stretch>
              </a:blipFill>
            </p:spPr>
            <p:txBody>
              <a:bodyPr/>
              <a:lstStyle/>
              <a:p>
                <a:r>
                  <a:rPr lang="en-US">
                    <a:noFill/>
                  </a:rPr>
                  <a:t> </a:t>
                </a:r>
              </a:p>
            </p:txBody>
          </p:sp>
        </mc:Fallback>
      </mc:AlternateContent>
      <p:sp>
        <p:nvSpPr>
          <p:cNvPr id="24" name="Rectangle 23"/>
          <p:cNvSpPr/>
          <p:nvPr/>
        </p:nvSpPr>
        <p:spPr>
          <a:xfrm>
            <a:off x="7003591" y="732634"/>
            <a:ext cx="475963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1511441" y="1124370"/>
            <a:ext cx="16266772" cy="8686799"/>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16236204" y="1030289"/>
            <a:ext cx="1164686" cy="1231880"/>
          </a:xfrm>
          <a:prstGeom prst="rect">
            <a:avLst/>
          </a:prstGeom>
        </p:spPr>
      </p:pic>
      <p:sp>
        <p:nvSpPr>
          <p:cNvPr id="21" name="Rectangle 20"/>
          <p:cNvSpPr/>
          <p:nvPr/>
        </p:nvSpPr>
        <p:spPr>
          <a:xfrm>
            <a:off x="3968291" y="2068048"/>
            <a:ext cx="2514600" cy="1208921"/>
          </a:xfrm>
          <a:prstGeom prst="rect">
            <a:avLst/>
          </a:prstGeom>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5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mn-cs"/>
              </a:rPr>
              <a:t>Chú</a:t>
            </a:r>
            <a:r>
              <a:rPr kumimoji="0" lang="en-US" sz="55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mn-cs"/>
              </a:rPr>
              <a:t> ý</a:t>
            </a:r>
            <a:endParaRPr kumimoji="0" lang="en-US" sz="55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289238" y="8613520"/>
            <a:ext cx="1301562" cy="1301562"/>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2590800" y="3938104"/>
                <a:ext cx="14581053" cy="3516347"/>
              </a:xfrm>
              <a:prstGeom prst="rect">
                <a:avLst/>
              </a:prstGeom>
            </p:spPr>
            <p:txBody>
              <a:bodyPr wrap="square">
                <a:spAutoFit/>
              </a:bodyPr>
              <a:lstStyle/>
              <a:p>
                <a:pPr marL="571500" indent="-571500" algn="just">
                  <a:lnSpc>
                    <a:spcPct val="150000"/>
                  </a:lnSpc>
                  <a:spcBef>
                    <a:spcPts val="1200"/>
                  </a:spcBef>
                  <a:spcAft>
                    <a:spcPts val="1200"/>
                  </a:spcAft>
                  <a:buFont typeface="Courier New" panose="02070309020205020404" pitchFamily="49" charset="0"/>
                  <a:buChar char="o"/>
                </a:pPr>
                <a14:m>
                  <m:oMath xmlns:m="http://schemas.openxmlformats.org/officeDocument/2006/math">
                    <m:sSup>
                      <m:sSupPr>
                        <m:ctrlPr>
                          <a:rPr lang="en-US" sz="4500" i="1">
                            <a:effectLst/>
                            <a:ea typeface="Dotum" panose="020B0600000101010101" pitchFamily="34" charset="-127"/>
                            <a:cs typeface="Times New Roman" panose="02020603050405020304" pitchFamily="18" charset="0"/>
                          </a:rPr>
                        </m:ctrlPr>
                      </m:sSupPr>
                      <m:e>
                        <m:r>
                          <a:rPr lang="vi-VN" sz="4500" i="1">
                            <a:effectLst/>
                            <a:ea typeface="Dotum" panose="020B0600000101010101" pitchFamily="34" charset="-127"/>
                            <a:cs typeface="Times New Roman" panose="02020603050405020304" pitchFamily="18" charset="0"/>
                          </a:rPr>
                          <m:t>0</m:t>
                        </m:r>
                      </m:e>
                      <m:sup>
                        <m:r>
                          <a:rPr lang="vi-VN" sz="4500" i="1">
                            <a:effectLst/>
                            <a:ea typeface="Dotum" panose="020B0600000101010101" pitchFamily="34" charset="-127"/>
                            <a:cs typeface="Times New Roman" panose="02020603050405020304" pitchFamily="18" charset="0"/>
                          </a:rPr>
                          <m:t>𝑛</m:t>
                        </m:r>
                      </m:sup>
                    </m:sSup>
                  </m:oMath>
                </a14:m>
                <a:r>
                  <a:rPr lang="vi-VN" sz="45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sSup>
                      <m:sSupPr>
                        <m:ctrlPr>
                          <a:rPr lang="en-US" sz="4500" i="1">
                            <a:effectLst/>
                            <a:ea typeface="Dotum" panose="020B0600000101010101" pitchFamily="34" charset="-127"/>
                            <a:cs typeface="Times New Roman" panose="02020603050405020304" pitchFamily="18" charset="0"/>
                          </a:rPr>
                        </m:ctrlPr>
                      </m:sSupPr>
                      <m:e>
                        <m:r>
                          <a:rPr lang="vi-VN" sz="4500" i="1">
                            <a:effectLst/>
                            <a:ea typeface="Dotum" panose="020B0600000101010101" pitchFamily="34" charset="-127"/>
                            <a:cs typeface="Times New Roman" panose="02020603050405020304" pitchFamily="18" charset="0"/>
                          </a:rPr>
                          <m:t>0</m:t>
                        </m:r>
                      </m:e>
                      <m:sup>
                        <m:r>
                          <a:rPr lang="vi-VN" sz="4500" i="1">
                            <a:effectLst/>
                            <a:ea typeface="Dotum" panose="020B0600000101010101" pitchFamily="34" charset="-127"/>
                            <a:cs typeface="Times New Roman" panose="02020603050405020304" pitchFamily="18" charset="0"/>
                          </a:rPr>
                          <m:t>−</m:t>
                        </m:r>
                        <m:r>
                          <a:rPr lang="vi-VN" sz="4500" i="1">
                            <a:effectLst/>
                            <a:ea typeface="Dotum" panose="020B0600000101010101" pitchFamily="34" charset="-127"/>
                            <a:cs typeface="Times New Roman" panose="02020603050405020304" pitchFamily="18" charset="0"/>
                          </a:rPr>
                          <m:t>𝑛</m:t>
                        </m:r>
                      </m:sup>
                    </m:sSup>
                  </m:oMath>
                </a14:m>
                <a:r>
                  <a:rPr lang="vi-VN" sz="4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500" i="1">
                        <a:effectLst/>
                        <a:ea typeface="Dotum" panose="020B0600000101010101" pitchFamily="34" charset="-127"/>
                        <a:cs typeface="Times New Roman" panose="02020603050405020304" pitchFamily="18" charset="0"/>
                      </a:rPr>
                      <m:t>𝑛</m:t>
                    </m:r>
                  </m:oMath>
                </a14:m>
                <a:r>
                  <a:rPr lang="vi-VN" sz="4500">
                    <a:effectLst/>
                    <a:latin typeface="Arial" panose="020B0604020202020204" pitchFamily="34" charset="0"/>
                    <a:ea typeface="Dotum" panose="020B0600000101010101" pitchFamily="34" charset="-127"/>
                    <a:cs typeface="Arial" panose="020B0604020202020204" pitchFamily="34" charset="0"/>
                  </a:rPr>
                  <a:t> nguyên dương) không </a:t>
                </a:r>
                <a:r>
                  <a:rPr lang="vi-VN" sz="4500">
                    <a:effectLst/>
                    <a:latin typeface="Arial" panose="020B0604020202020204" pitchFamily="34" charset="0"/>
                    <a:ea typeface="Dotum" panose="020B0600000101010101" pitchFamily="34" charset="-127"/>
                    <a:cs typeface="Arial" panose="020B0604020202020204" pitchFamily="34" charset="0"/>
                  </a:rPr>
                  <a:t>có </a:t>
                </a:r>
                <a:r>
                  <a:rPr lang="vi-VN" sz="4500" smtClean="0">
                    <a:effectLst/>
                    <a:latin typeface="Arial" panose="020B0604020202020204" pitchFamily="34" charset="0"/>
                    <a:ea typeface="Dotum" panose="020B0600000101010101" pitchFamily="34" charset="-127"/>
                    <a:cs typeface="Arial" panose="020B0604020202020204" pitchFamily="34" charset="0"/>
                  </a:rPr>
                  <a:t>nghĩa.</a:t>
                </a:r>
                <a:endParaRPr lang="en-US" sz="45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1200"/>
                  </a:spcAft>
                  <a:buFont typeface="Courier New" panose="02070309020205020404" pitchFamily="49" charset="0"/>
                  <a:buChar char="o"/>
                </a:pPr>
                <a:r>
                  <a:rPr lang="vi-VN" sz="4500" smtClean="0">
                    <a:effectLst/>
                    <a:latin typeface="Arial" panose="020B0604020202020204" pitchFamily="34" charset="0"/>
                    <a:ea typeface="Dotum" panose="020B0600000101010101" pitchFamily="34" charset="-127"/>
                    <a:cs typeface="Arial" panose="020B0604020202020204" pitchFamily="34" charset="0"/>
                  </a:rPr>
                  <a:t>Lũy </a:t>
                </a:r>
                <a:r>
                  <a:rPr lang="vi-VN" sz="4500">
                    <a:effectLst/>
                    <a:latin typeface="Arial" panose="020B0604020202020204" pitchFamily="34" charset="0"/>
                    <a:ea typeface="Dotum" panose="020B0600000101010101" pitchFamily="34" charset="-127"/>
                    <a:cs typeface="Arial" panose="020B0604020202020204" pitchFamily="34" charset="0"/>
                  </a:rPr>
                  <a:t>thừa với số mũ nguyên có các tính chất tương tự của lũy thừa với số mũ nguyên dương.</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590800" y="3938104"/>
                <a:ext cx="14581053" cy="3516347"/>
              </a:xfrm>
              <a:prstGeom prst="rect">
                <a:avLst/>
              </a:prstGeom>
              <a:blipFill>
                <a:blip r:embed="rId15"/>
                <a:stretch>
                  <a:fillRect l="-1589" r="-1756" b="-4159"/>
                </a:stretch>
              </a:blipFill>
            </p:spPr>
            <p:txBody>
              <a:bodyPr/>
              <a:lstStyle/>
              <a:p>
                <a:r>
                  <a:rPr lang="en-US">
                    <a:noFill/>
                  </a:rPr>
                  <a:t> </a:t>
                </a:r>
              </a:p>
            </p:txBody>
          </p:sp>
        </mc:Fallback>
      </mc:AlternateContent>
      <p:pic>
        <p:nvPicPr>
          <p:cNvPr id="19" name="Picture 18"/>
          <p:cNvPicPr>
            <a:picLocks noChangeAspect="1"/>
          </p:cNvPicPr>
          <p:nvPr/>
        </p:nvPicPr>
        <p:blipFill>
          <a:blip r:embed="rId16"/>
          <a:stretch>
            <a:fillRect/>
          </a:stretch>
        </p:blipFill>
        <p:spPr>
          <a:xfrm>
            <a:off x="2590800" y="2261256"/>
            <a:ext cx="1225402" cy="1201016"/>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Left)">
                                      <p:cBhvr>
                                        <p:cTn id="10" dur="500"/>
                                        <p:tgtEl>
                                          <p:spTgt spid="11"/>
                                        </p:tgtEl>
                                      </p:cBhvr>
                                    </p:animEffect>
                                  </p:childTnLst>
                                </p:cTn>
                              </p:par>
                              <p:par>
                                <p:cTn id="11" presetID="18"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21000" y="173870"/>
            <a:ext cx="1677999" cy="13989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601003">
            <a:off x="-296464" y="9005287"/>
            <a:ext cx="1755749" cy="1318408"/>
          </a:xfrm>
          <a:prstGeom prst="rect">
            <a:avLst/>
          </a:prstGeom>
        </p:spPr>
      </p:pic>
      <p:sp>
        <p:nvSpPr>
          <p:cNvPr id="21" name="Oval Callout 20"/>
          <p:cNvSpPr/>
          <p:nvPr/>
        </p:nvSpPr>
        <p:spPr>
          <a:xfrm>
            <a:off x="8170325" y="4000500"/>
            <a:ext cx="1752600" cy="94536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p:cNvGrpSpPr/>
          <p:nvPr/>
        </p:nvGrpSpPr>
        <p:grpSpPr>
          <a:xfrm>
            <a:off x="832729" y="1028700"/>
            <a:ext cx="13092361" cy="2542179"/>
            <a:chOff x="832729" y="1247983"/>
            <a:chExt cx="13092361" cy="2542179"/>
          </a:xfrm>
        </p:grpSpPr>
        <p:grpSp>
          <p:nvGrpSpPr>
            <p:cNvPr id="14" name="Group 13"/>
            <p:cNvGrpSpPr/>
            <p:nvPr/>
          </p:nvGrpSpPr>
          <p:grpSpPr>
            <a:xfrm>
              <a:off x="832729" y="1247983"/>
              <a:ext cx="2284787" cy="1077534"/>
              <a:chOff x="386223" y="179766"/>
              <a:chExt cx="2284787" cy="1077534"/>
            </a:xfrm>
          </p:grpSpPr>
          <p:sp>
            <p:nvSpPr>
              <p:cNvPr id="15" name="Rectangle 14"/>
              <p:cNvSpPr/>
              <p:nvPr/>
            </p:nvSpPr>
            <p:spPr>
              <a:xfrm>
                <a:off x="386223" y="190500"/>
                <a:ext cx="228478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553452" y="179766"/>
                <a:ext cx="2036135"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dụ 1</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284745" y="1438174"/>
              <a:ext cx="726874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Tính giá trị của </a:t>
              </a:r>
              <a:r>
                <a:rPr lang="en-US" sz="4000" smtClean="0">
                  <a:latin typeface="Arial" panose="020B0604020202020204" pitchFamily="34" charset="0"/>
                  <a:cs typeface="Arial" panose="020B0604020202020204" pitchFamily="34" charset="0"/>
                </a:rPr>
                <a:t>mỗi biểu </a:t>
              </a:r>
              <a:r>
                <a:rPr lang="en-US" sz="4000" smtClean="0">
                  <a:latin typeface="Arial" panose="020B0604020202020204" pitchFamily="34" charset="0"/>
                  <a:cs typeface="Arial" panose="020B0604020202020204" pitchFamily="34" charset="0"/>
                </a:rPr>
                <a:t>thức:</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4212836" y="2594004"/>
                  <a:ext cx="271574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𝑎</m:t>
                        </m:r>
                        <m:r>
                          <a:rPr lang="en-US" sz="4000" b="0" i="1" smtClean="0">
                            <a:solidFill>
                              <a:prstClr val="black"/>
                            </a:solidFill>
                            <a:latin typeface="Cambria Math" panose="02040503050406030204" pitchFamily="18" charset="0"/>
                          </a:rPr>
                          <m:t>) </m:t>
                        </m:r>
                        <m:r>
                          <a:rPr lang="en-US" sz="4000" i="1" smtClean="0">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4212836" y="2594004"/>
                  <a:ext cx="2715743"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9322868" y="2193186"/>
                  <a:ext cx="4602222" cy="15969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 </m:t>
                        </m:r>
                        <m:r>
                          <a:rPr lang="en-US" sz="4000" b="0" i="1" smtClean="0">
                            <a:solidFill>
                              <a:prstClr val="black"/>
                            </a:solidFill>
                            <a:latin typeface="Cambria Math" panose="02040503050406030204" pitchFamily="18" charset="0"/>
                          </a:rPr>
                          <m:t>𝐵</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e>
                            </m:d>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12</m:t>
                            </m:r>
                          </m:sup>
                        </m:sSup>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8</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9322868" y="2193186"/>
                  <a:ext cx="4602222" cy="1596976"/>
                </a:xfrm>
                <a:prstGeom prst="rect">
                  <a:avLst/>
                </a:prstGeom>
                <a:blipFill>
                  <a:blip r:embed="rId17"/>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8" name="Rectangle 17"/>
              <p:cNvSpPr/>
              <p:nvPr/>
            </p:nvSpPr>
            <p:spPr>
              <a:xfrm>
                <a:off x="4837606" y="5753100"/>
                <a:ext cx="504458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𝑎</m:t>
                      </m:r>
                      <m:r>
                        <a:rPr lang="en-US" sz="4000" b="0" i="1" smtClean="0">
                          <a:solidFill>
                            <a:prstClr val="black"/>
                          </a:solidFill>
                          <a:latin typeface="Cambria Math" panose="02040503050406030204" pitchFamily="18" charset="0"/>
                        </a:rPr>
                        <m:t>) </m:t>
                      </m:r>
                      <m:r>
                        <a:rPr lang="en-US" sz="4000" i="1" smtClean="0">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3</m:t>
                              </m:r>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8</m:t>
                          </m:r>
                        </m:den>
                      </m:f>
                    </m:oMath>
                  </m:oMathPara>
                </a14:m>
                <a:endParaRPr lang="en-US"/>
              </a:p>
            </p:txBody>
          </p:sp>
        </mc:Choice>
        <mc:Fallback>
          <p:sp>
            <p:nvSpPr>
              <p:cNvPr id="18" name="Rectangle 17"/>
              <p:cNvSpPr>
                <a:spLocks noRot="1" noChangeAspect="1" noMove="1" noResize="1" noEditPoints="1" noAdjustHandles="1" noChangeArrowheads="1" noChangeShapeType="1" noTextEdit="1"/>
              </p:cNvSpPr>
              <p:nvPr/>
            </p:nvSpPr>
            <p:spPr>
              <a:xfrm>
                <a:off x="4837606" y="5753100"/>
                <a:ext cx="5044586" cy="1244828"/>
              </a:xfrm>
              <a:prstGeom prst="rect">
                <a:avLst/>
              </a:prstGeom>
              <a:blipFill>
                <a:blip r:embed="rId18"/>
                <a:stretch>
                  <a:fillRect/>
                </a:stretch>
              </a:blipFill>
            </p:spPr>
            <p:txBody>
              <a:bodyPr/>
              <a:lstStyle/>
              <a:p>
                <a:r>
                  <a:rPr lang="en-US">
                    <a:noFill/>
                  </a:rPr>
                  <a:t> </a:t>
                </a:r>
              </a:p>
            </p:txBody>
          </p:sp>
        </mc:Fallback>
      </mc:AlternateContent>
      <p:sp>
        <p:nvSpPr>
          <p:cNvPr id="6" name="Rectangle 5"/>
          <p:cNvSpPr/>
          <p:nvPr/>
        </p:nvSpPr>
        <p:spPr>
          <a:xfrm>
            <a:off x="3284745" y="6095559"/>
            <a:ext cx="1552861"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Ta có:</a:t>
            </a:r>
            <a:endParaRPr lang="en-US"/>
          </a:p>
        </p:txBody>
      </p:sp>
      <mc:AlternateContent xmlns:mc="http://schemas.openxmlformats.org/markup-compatibility/2006">
        <mc:Choice xmlns:a14="http://schemas.microsoft.com/office/drawing/2010/main" Requires="a14">
          <p:sp>
            <p:nvSpPr>
              <p:cNvPr id="23" name="Rectangle 22"/>
              <p:cNvSpPr/>
              <p:nvPr/>
            </p:nvSpPr>
            <p:spPr>
              <a:xfrm>
                <a:off x="4873701" y="7813724"/>
                <a:ext cx="10246075" cy="15969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 </m:t>
                      </m:r>
                      <m:r>
                        <a:rPr lang="en-US" sz="4000" b="0" i="1" smtClean="0">
                          <a:solidFill>
                            <a:prstClr val="black"/>
                          </a:solidFill>
                          <a:latin typeface="Cambria Math" panose="02040503050406030204" pitchFamily="18" charset="0"/>
                        </a:rPr>
                        <m:t>𝐵</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e>
                          </m:d>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12</m:t>
                          </m:r>
                        </m:sup>
                      </m:sSup>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8</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12</m:t>
                          </m:r>
                        </m:sup>
                      </m:s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8</m:t>
                              </m:r>
                            </m:e>
                            <m:sup>
                              <m:r>
                                <a:rPr lang="en-US" sz="4000" b="0" i="1" smtClean="0">
                                  <a:solidFill>
                                    <a:prstClr val="black"/>
                                  </a:solidFill>
                                  <a:latin typeface="Cambria Math" panose="02040503050406030204" pitchFamily="18" charset="0"/>
                                </a:rPr>
                                <m:t>3</m:t>
                              </m:r>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12</m:t>
                              </m:r>
                            </m:sup>
                          </m:sSup>
                        </m:num>
                        <m:den>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9</m:t>
                              </m:r>
                            </m:sup>
                          </m:sSup>
                        </m:den>
                      </m:f>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3</m:t>
                          </m:r>
                        </m:sup>
                      </m:sSup>
                      <m:r>
                        <a:rPr lang="en-US" sz="4000" b="0" i="1" smtClean="0">
                          <a:solidFill>
                            <a:prstClr val="black"/>
                          </a:solidFill>
                          <a:latin typeface="Cambria Math" panose="02040503050406030204" pitchFamily="18" charset="0"/>
                        </a:rPr>
                        <m:t>=8</m:t>
                      </m:r>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4873701" y="7813724"/>
                <a:ext cx="10246075" cy="1596976"/>
              </a:xfrm>
              <a:prstGeom prst="rect">
                <a:avLst/>
              </a:prstGeom>
              <a:blipFill>
                <a:blip r:embed="rId1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6"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3206</TotalTime>
  <Words>1458</Words>
  <PresentationFormat>Custom</PresentationFormat>
  <Paragraphs>310</Paragraphs>
  <Slides>55</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Courier New</vt:lpstr>
      <vt:lpstr>Dotum</vt:lpstr>
      <vt:lpstr>Arial</vt:lpstr>
      <vt:lpstr>Anton</vt:lpstr>
      <vt:lpstr>Cambria Math</vt:lpstr>
      <vt:lpstr>Malgun Gothic</vt:lpstr>
      <vt:lpstr>Calibri</vt:lpstr>
      <vt:lpstr>Calibri Light</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2023-11-17T03:57:21Z</dcterms:modified>
  <dc:identifier>DAFWmbQvuZY</dc:identifier>
</cp:coreProperties>
</file>