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385" r:id="rId3"/>
    <p:sldId id="302" r:id="rId4"/>
    <p:sldId id="292" r:id="rId5"/>
    <p:sldId id="408" r:id="rId6"/>
    <p:sldId id="409" r:id="rId7"/>
    <p:sldId id="334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5" r:id="rId17"/>
    <p:sldId id="396" r:id="rId18"/>
    <p:sldId id="397" r:id="rId19"/>
    <p:sldId id="398" r:id="rId20"/>
    <p:sldId id="399" r:id="rId21"/>
    <p:sldId id="400" r:id="rId22"/>
    <p:sldId id="404" r:id="rId23"/>
    <p:sldId id="405" r:id="rId24"/>
    <p:sldId id="406" r:id="rId25"/>
    <p:sldId id="407" r:id="rId26"/>
    <p:sldId id="331" r:id="rId27"/>
    <p:sldId id="295" r:id="rId28"/>
    <p:sldId id="329" r:id="rId29"/>
    <p:sldId id="343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60" d="100"/>
          <a:sy n="60" d="100"/>
        </p:scale>
        <p:origin x="112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440AAB-4098-414D-A2E7-DDAE3E143503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AD9E24-36D6-4386-A3EE-40B3FD911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AD9E24-36D6-4386-A3EE-40B3FD9110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40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AD9E24-36D6-4386-A3EE-40B3FD9110F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0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DE7B2E-FA4A-45F8-9E4A-EFE047C3FF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538BFE-2BF3-4ED8-88F1-B48E6C981E2C}"/>
              </a:ext>
            </a:extLst>
          </p:cNvPr>
          <p:cNvSpPr txBox="1"/>
          <p:nvPr userDrawn="1"/>
        </p:nvSpPr>
        <p:spPr>
          <a:xfrm>
            <a:off x="3076113" y="3139126"/>
            <a:ext cx="6205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CC"/>
                </a:solidFill>
                <a:latin typeface="Calibri" pitchFamily="34" charset="0"/>
              </a:rPr>
              <a:t>listen and read for specific information, to read for key information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BC41D2-B24D-F3BF-6EBB-1A3541F89DCC}"/>
              </a:ext>
            </a:extLst>
          </p:cNvPr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E1B81-F0D9-EC80-07BD-20428F8DA9D3}"/>
              </a:ext>
            </a:extLst>
          </p:cNvPr>
          <p:cNvSpPr txBox="1"/>
          <p:nvPr userDrawn="1"/>
        </p:nvSpPr>
        <p:spPr>
          <a:xfrm>
            <a:off x="165100" y="44450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Unit 6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3EE0D-3644-F48D-DD01-C6B8D3F1C6FF}"/>
              </a:ext>
            </a:extLst>
          </p:cNvPr>
          <p:cNvSpPr txBox="1"/>
          <p:nvPr userDrawn="1"/>
        </p:nvSpPr>
        <p:spPr>
          <a:xfrm>
            <a:off x="10879966" y="39786"/>
            <a:ext cx="130260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Progress Check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5219209" y="2192731"/>
            <a:ext cx="63436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6: </a:t>
            </a:r>
            <a:r>
              <a:rPr lang="en-US" sz="4800" b="1">
                <a:solidFill>
                  <a:srgbClr val="FF0000"/>
                </a:solidFill>
                <a:latin typeface="Calibri" pitchFamily="34" charset="0"/>
              </a:rPr>
              <a:t>Be green</a:t>
            </a:r>
            <a:endParaRPr lang="en-US" sz="48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vi-VN" sz="4800" b="1" dirty="0">
                <a:solidFill>
                  <a:srgbClr val="00B050"/>
                </a:solidFill>
                <a:latin typeface="Calibri" pitchFamily="34" charset="0"/>
              </a:rPr>
              <a:t>Progress </a:t>
            </a:r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C</a:t>
            </a:r>
            <a:r>
              <a:rPr lang="vi-VN" sz="4800" b="1" dirty="0">
                <a:solidFill>
                  <a:srgbClr val="00B050"/>
                </a:solidFill>
                <a:latin typeface="Calibri" pitchFamily="34" charset="0"/>
              </a:rPr>
              <a:t>heck</a:t>
            </a:r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</a:t>
            </a:r>
            <a:r>
              <a:rPr lang="vi-VN" sz="4800" b="1" dirty="0">
                <a:solidFill>
                  <a:srgbClr val="0070C0"/>
                </a:solidFill>
                <a:latin typeface="Calibri" pitchFamily="34" charset="0"/>
              </a:rPr>
              <a:t>108</a:t>
            </a:r>
            <a:endParaRPr lang="en-US" sz="48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E2A8E6-99CC-382F-D3C2-DEB85CCE36B2}"/>
              </a:ext>
            </a:extLst>
          </p:cNvPr>
          <p:cNvSpPr/>
          <p:nvPr/>
        </p:nvSpPr>
        <p:spPr>
          <a:xfrm>
            <a:off x="1" y="469897"/>
            <a:ext cx="3704734" cy="576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VOCABULARY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E96A3-14C0-08E5-B67E-A8FC581CD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360" y="1458307"/>
            <a:ext cx="7429500" cy="37528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B756CE-5E1D-B5A1-DDDD-00CE4EA92339}"/>
              </a:ext>
            </a:extLst>
          </p:cNvPr>
          <p:cNvCxnSpPr>
            <a:cxnSpLocks/>
          </p:cNvCxnSpPr>
          <p:nvPr/>
        </p:nvCxnSpPr>
        <p:spPr>
          <a:xfrm>
            <a:off x="5268012" y="2683258"/>
            <a:ext cx="13323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74866F-70D0-E3BA-8B35-18347001F84C}"/>
              </a:ext>
            </a:extLst>
          </p:cNvPr>
          <p:cNvCxnSpPr>
            <a:cxnSpLocks/>
          </p:cNvCxnSpPr>
          <p:nvPr/>
        </p:nvCxnSpPr>
        <p:spPr>
          <a:xfrm>
            <a:off x="6229546" y="3220586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716634-7A75-D81D-F110-AC524EA4607D}"/>
              </a:ext>
            </a:extLst>
          </p:cNvPr>
          <p:cNvCxnSpPr>
            <a:cxnSpLocks/>
          </p:cNvCxnSpPr>
          <p:nvPr/>
        </p:nvCxnSpPr>
        <p:spPr>
          <a:xfrm>
            <a:off x="4251331" y="3723820"/>
            <a:ext cx="15084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6DD5F-7A86-AC83-F893-CF7001785CFB}"/>
              </a:ext>
            </a:extLst>
          </p:cNvPr>
          <p:cNvCxnSpPr>
            <a:cxnSpLocks/>
          </p:cNvCxnSpPr>
          <p:nvPr/>
        </p:nvCxnSpPr>
        <p:spPr>
          <a:xfrm>
            <a:off x="4963211" y="4692006"/>
            <a:ext cx="7965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10C19D-AA38-D7D3-AC31-04691323D625}"/>
              </a:ext>
            </a:extLst>
          </p:cNvPr>
          <p:cNvCxnSpPr>
            <a:cxnSpLocks/>
          </p:cNvCxnSpPr>
          <p:nvPr/>
        </p:nvCxnSpPr>
        <p:spPr>
          <a:xfrm>
            <a:off x="5022127" y="5200569"/>
            <a:ext cx="9163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6961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48980C-26A9-DA67-818D-F6E6750022F2}"/>
              </a:ext>
            </a:extLst>
          </p:cNvPr>
          <p:cNvSpPr/>
          <p:nvPr/>
        </p:nvSpPr>
        <p:spPr>
          <a:xfrm>
            <a:off x="-297264" y="617321"/>
            <a:ext cx="3704734" cy="576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GRAMMAR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2E045-F073-F8E8-6104-3F2E818EC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470" y="469897"/>
            <a:ext cx="5377060" cy="871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6DDB17-C6FE-C7BD-B1E6-630211DC08DE}"/>
              </a:ext>
            </a:extLst>
          </p:cNvPr>
          <p:cNvSpPr txBox="1"/>
          <p:nvPr/>
        </p:nvSpPr>
        <p:spPr>
          <a:xfrm>
            <a:off x="414779" y="1626123"/>
            <a:ext cx="10850251" cy="44558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1. We’re not going to the park </a:t>
            </a:r>
            <a:r>
              <a:rPr lang="en-US" sz="2400" b="1" dirty="0">
                <a:solidFill>
                  <a:srgbClr val="002060"/>
                </a:solidFill>
              </a:rPr>
              <a:t>because/so </a:t>
            </a:r>
            <a:r>
              <a:rPr lang="en-US" sz="2400" dirty="0">
                <a:solidFill>
                  <a:srgbClr val="002060"/>
                </a:solidFill>
              </a:rPr>
              <a:t>it’s cold.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2. We should walk </a:t>
            </a:r>
            <a:r>
              <a:rPr lang="en-US" sz="2400" b="1" dirty="0">
                <a:solidFill>
                  <a:srgbClr val="002060"/>
                </a:solidFill>
              </a:rPr>
              <a:t>but/or</a:t>
            </a:r>
            <a:r>
              <a:rPr lang="en-US" sz="2400" dirty="0">
                <a:solidFill>
                  <a:srgbClr val="002060"/>
                </a:solidFill>
              </a:rPr>
              <a:t> we should ride our bikes to school.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3. He’s tired. </a:t>
            </a:r>
            <a:r>
              <a:rPr lang="en-US" sz="2400" b="1" dirty="0">
                <a:solidFill>
                  <a:srgbClr val="002060"/>
                </a:solidFill>
              </a:rPr>
              <a:t>Although/However</a:t>
            </a:r>
            <a:r>
              <a:rPr lang="en-US" sz="2400" dirty="0">
                <a:solidFill>
                  <a:srgbClr val="002060"/>
                </a:solidFill>
              </a:rPr>
              <a:t>, he won’t stop.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4. I will plant trees </a:t>
            </a:r>
            <a:r>
              <a:rPr lang="en-US" sz="2400" b="1" dirty="0">
                <a:solidFill>
                  <a:srgbClr val="002060"/>
                </a:solidFill>
              </a:rPr>
              <a:t>so/and </a:t>
            </a:r>
            <a:r>
              <a:rPr lang="en-US" sz="2400" dirty="0">
                <a:solidFill>
                  <a:srgbClr val="002060"/>
                </a:solidFill>
              </a:rPr>
              <a:t>you will pick up litter.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5. We can give our old toys to children in hospital, </a:t>
            </a:r>
            <a:r>
              <a:rPr lang="en-US" sz="2400" b="1" dirty="0">
                <a:solidFill>
                  <a:srgbClr val="002060"/>
                </a:solidFill>
              </a:rPr>
              <a:t>so/and </a:t>
            </a:r>
            <a:r>
              <a:rPr lang="en-US" sz="2400" dirty="0">
                <a:solidFill>
                  <a:srgbClr val="002060"/>
                </a:solidFill>
              </a:rPr>
              <a:t>they will feel happy.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6. He arrived late </a:t>
            </a:r>
            <a:r>
              <a:rPr lang="en-US" sz="2400" b="1" dirty="0">
                <a:solidFill>
                  <a:srgbClr val="002060"/>
                </a:solidFill>
              </a:rPr>
              <a:t>although/however </a:t>
            </a:r>
            <a:r>
              <a:rPr lang="en-US" sz="2400" dirty="0">
                <a:solidFill>
                  <a:srgbClr val="002060"/>
                </a:solidFill>
              </a:rPr>
              <a:t>he left early.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7. He wanted to help the community, </a:t>
            </a:r>
            <a:r>
              <a:rPr lang="en-US" sz="2400" b="1" dirty="0">
                <a:solidFill>
                  <a:srgbClr val="002060"/>
                </a:solidFill>
              </a:rPr>
              <a:t>so/because </a:t>
            </a:r>
            <a:r>
              <a:rPr lang="en-US" sz="2400" dirty="0">
                <a:solidFill>
                  <a:srgbClr val="002060"/>
                </a:solidFill>
              </a:rPr>
              <a:t>he joined a recycling club.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8. They couldn’t pick up all the litter, </a:t>
            </a:r>
            <a:r>
              <a:rPr lang="en-US" sz="2400" b="1" dirty="0">
                <a:solidFill>
                  <a:srgbClr val="002060"/>
                </a:solidFill>
              </a:rPr>
              <a:t>because/so </a:t>
            </a:r>
            <a:r>
              <a:rPr lang="en-US" sz="2400" dirty="0">
                <a:solidFill>
                  <a:srgbClr val="002060"/>
                </a:solidFill>
              </a:rPr>
              <a:t>we helped them.</a:t>
            </a:r>
            <a:endParaRPr lang="en-US" sz="2400" kern="1200" dirty="0">
              <a:solidFill>
                <a:srgbClr val="002060"/>
              </a:solidFill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4901E9-C334-33A7-7C60-1256B631436C}"/>
              </a:ext>
            </a:extLst>
          </p:cNvPr>
          <p:cNvCxnSpPr>
            <a:cxnSpLocks/>
          </p:cNvCxnSpPr>
          <p:nvPr/>
        </p:nvCxnSpPr>
        <p:spPr>
          <a:xfrm>
            <a:off x="4268771" y="2127077"/>
            <a:ext cx="10144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700302-5D80-7122-74F6-ED699DBACC44}"/>
              </a:ext>
            </a:extLst>
          </p:cNvPr>
          <p:cNvCxnSpPr>
            <a:cxnSpLocks/>
          </p:cNvCxnSpPr>
          <p:nvPr/>
        </p:nvCxnSpPr>
        <p:spPr>
          <a:xfrm>
            <a:off x="3296239" y="2684633"/>
            <a:ext cx="4179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A3D08-D719-72E5-A44F-214B489518F9}"/>
              </a:ext>
            </a:extLst>
          </p:cNvPr>
          <p:cNvCxnSpPr>
            <a:cxnSpLocks/>
          </p:cNvCxnSpPr>
          <p:nvPr/>
        </p:nvCxnSpPr>
        <p:spPr>
          <a:xfrm>
            <a:off x="3407470" y="3223729"/>
            <a:ext cx="11173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4ABD6C-49C9-B2AE-1B9B-2017E0181A34}"/>
              </a:ext>
            </a:extLst>
          </p:cNvPr>
          <p:cNvCxnSpPr>
            <a:cxnSpLocks/>
          </p:cNvCxnSpPr>
          <p:nvPr/>
        </p:nvCxnSpPr>
        <p:spPr>
          <a:xfrm flipV="1">
            <a:off x="3270839" y="3773995"/>
            <a:ext cx="455629" cy="13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70CF82-BF2B-F2AE-A108-B9FF35AF9A57}"/>
              </a:ext>
            </a:extLst>
          </p:cNvPr>
          <p:cNvCxnSpPr>
            <a:cxnSpLocks/>
          </p:cNvCxnSpPr>
          <p:nvPr/>
        </p:nvCxnSpPr>
        <p:spPr>
          <a:xfrm>
            <a:off x="6727269" y="4306306"/>
            <a:ext cx="276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418727-47FC-8F12-9B88-E468D58FC0E5}"/>
              </a:ext>
            </a:extLst>
          </p:cNvPr>
          <p:cNvCxnSpPr>
            <a:cxnSpLocks/>
          </p:cNvCxnSpPr>
          <p:nvPr/>
        </p:nvCxnSpPr>
        <p:spPr>
          <a:xfrm>
            <a:off x="2697441" y="4873289"/>
            <a:ext cx="1139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B45D5B-2D32-AAA0-355A-A3DA7CA7F86D}"/>
              </a:ext>
            </a:extLst>
          </p:cNvPr>
          <p:cNvCxnSpPr>
            <a:cxnSpLocks/>
          </p:cNvCxnSpPr>
          <p:nvPr/>
        </p:nvCxnSpPr>
        <p:spPr>
          <a:xfrm>
            <a:off x="5124515" y="5415657"/>
            <a:ext cx="3173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D4B47F-7ED0-CE3D-866C-2A986E68C4B0}"/>
              </a:ext>
            </a:extLst>
          </p:cNvPr>
          <p:cNvCxnSpPr>
            <a:cxnSpLocks/>
          </p:cNvCxnSpPr>
          <p:nvPr/>
        </p:nvCxnSpPr>
        <p:spPr>
          <a:xfrm>
            <a:off x="6185619" y="5967059"/>
            <a:ext cx="3173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1783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48980C-26A9-DA67-818D-F6E6750022F2}"/>
              </a:ext>
            </a:extLst>
          </p:cNvPr>
          <p:cNvSpPr/>
          <p:nvPr/>
        </p:nvSpPr>
        <p:spPr>
          <a:xfrm>
            <a:off x="-297264" y="617321"/>
            <a:ext cx="3704734" cy="576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GRAMMAR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DDB17-C6FE-C7BD-B1E6-630211DC08DE}"/>
              </a:ext>
            </a:extLst>
          </p:cNvPr>
          <p:cNvSpPr txBox="1"/>
          <p:nvPr/>
        </p:nvSpPr>
        <p:spPr>
          <a:xfrm>
            <a:off x="414779" y="1626123"/>
            <a:ext cx="10850251" cy="32544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1. They </a:t>
            </a:r>
            <a:r>
              <a:rPr lang="en-US" sz="2800" b="1" dirty="0">
                <a:solidFill>
                  <a:srgbClr val="002060"/>
                </a:solidFill>
              </a:rPr>
              <a:t>cut/are cutting </a:t>
            </a:r>
            <a:r>
              <a:rPr lang="en-US" sz="2800" dirty="0">
                <a:solidFill>
                  <a:srgbClr val="002060"/>
                </a:solidFill>
              </a:rPr>
              <a:t>down thousands of trees every week.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2. Millions of people </a:t>
            </a:r>
            <a:r>
              <a:rPr lang="en-US" sz="2800" b="1" dirty="0">
                <a:solidFill>
                  <a:srgbClr val="002060"/>
                </a:solidFill>
              </a:rPr>
              <a:t>visit/visited </a:t>
            </a:r>
            <a:r>
              <a:rPr lang="en-US" sz="2800" dirty="0">
                <a:solidFill>
                  <a:srgbClr val="002060"/>
                </a:solidFill>
              </a:rPr>
              <a:t>the forest every year.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3. They </a:t>
            </a:r>
            <a:r>
              <a:rPr lang="en-US" sz="2800" b="1" dirty="0">
                <a:solidFill>
                  <a:srgbClr val="002060"/>
                </a:solidFill>
              </a:rPr>
              <a:t>didn’t collect/won’t collect </a:t>
            </a:r>
            <a:r>
              <a:rPr lang="en-US" sz="2800" dirty="0">
                <a:solidFill>
                  <a:srgbClr val="002060"/>
                </a:solidFill>
              </a:rPr>
              <a:t>the rubbish last night.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4. We </a:t>
            </a:r>
            <a:r>
              <a:rPr lang="en-US" sz="2800" b="1" dirty="0">
                <a:solidFill>
                  <a:srgbClr val="002060"/>
                </a:solidFill>
              </a:rPr>
              <a:t>took/are taking </a:t>
            </a:r>
            <a:r>
              <a:rPr lang="en-US" sz="2800" dirty="0">
                <a:solidFill>
                  <a:srgbClr val="002060"/>
                </a:solidFill>
              </a:rPr>
              <a:t>part in the clean-up day last Sunday.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5. I</a:t>
            </a:r>
            <a:r>
              <a:rPr lang="en-US" sz="2800" b="1" dirty="0">
                <a:solidFill>
                  <a:srgbClr val="002060"/>
                </a:solidFill>
              </a:rPr>
              <a:t>’m volunteering/volunteered </a:t>
            </a:r>
            <a:r>
              <a:rPr lang="en-US" sz="2800" dirty="0">
                <a:solidFill>
                  <a:srgbClr val="002060"/>
                </a:solidFill>
              </a:rPr>
              <a:t>at a national park next summer.</a:t>
            </a:r>
            <a:endParaRPr lang="en-US" sz="2800" kern="1200" dirty="0">
              <a:solidFill>
                <a:srgbClr val="002060"/>
              </a:solidFill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4901E9-C334-33A7-7C60-1256B631436C}"/>
              </a:ext>
            </a:extLst>
          </p:cNvPr>
          <p:cNvCxnSpPr>
            <a:cxnSpLocks/>
          </p:cNvCxnSpPr>
          <p:nvPr/>
        </p:nvCxnSpPr>
        <p:spPr>
          <a:xfrm>
            <a:off x="1618136" y="2193755"/>
            <a:ext cx="4646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700302-5D80-7122-74F6-ED699DBACC44}"/>
              </a:ext>
            </a:extLst>
          </p:cNvPr>
          <p:cNvCxnSpPr>
            <a:cxnSpLocks/>
          </p:cNvCxnSpPr>
          <p:nvPr/>
        </p:nvCxnSpPr>
        <p:spPr>
          <a:xfrm>
            <a:off x="3507866" y="2846852"/>
            <a:ext cx="6577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A3D08-D719-72E5-A44F-214B489518F9}"/>
              </a:ext>
            </a:extLst>
          </p:cNvPr>
          <p:cNvCxnSpPr>
            <a:cxnSpLocks/>
          </p:cNvCxnSpPr>
          <p:nvPr/>
        </p:nvCxnSpPr>
        <p:spPr>
          <a:xfrm>
            <a:off x="1618136" y="3483212"/>
            <a:ext cx="19569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4ABD6C-49C9-B2AE-1B9B-2017E0181A34}"/>
              </a:ext>
            </a:extLst>
          </p:cNvPr>
          <p:cNvCxnSpPr>
            <a:cxnSpLocks/>
          </p:cNvCxnSpPr>
          <p:nvPr/>
        </p:nvCxnSpPr>
        <p:spPr>
          <a:xfrm>
            <a:off x="1377237" y="4128818"/>
            <a:ext cx="7055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09BD88B-F252-3514-6DD0-8105D2934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66" y="629513"/>
            <a:ext cx="5476875" cy="8382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EBD635-D2E4-93A5-B4C3-AC81D52E8BCC}"/>
              </a:ext>
            </a:extLst>
          </p:cNvPr>
          <p:cNvSpPr/>
          <p:nvPr/>
        </p:nvSpPr>
        <p:spPr>
          <a:xfrm>
            <a:off x="7538039" y="1879608"/>
            <a:ext cx="1713060" cy="3693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436933-FCCA-8772-CA24-09D023B07561}"/>
              </a:ext>
            </a:extLst>
          </p:cNvPr>
          <p:cNvSpPr/>
          <p:nvPr/>
        </p:nvSpPr>
        <p:spPr>
          <a:xfrm>
            <a:off x="6814990" y="2462999"/>
            <a:ext cx="1516210" cy="4521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6E835C-E36C-031E-F491-B21C956C1296}"/>
              </a:ext>
            </a:extLst>
          </p:cNvPr>
          <p:cNvSpPr/>
          <p:nvPr/>
        </p:nvSpPr>
        <p:spPr>
          <a:xfrm>
            <a:off x="7377994" y="3053626"/>
            <a:ext cx="1405771" cy="4521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28118F-5E38-80DB-05B4-724E783A2F9B}"/>
              </a:ext>
            </a:extLst>
          </p:cNvPr>
          <p:cNvSpPr/>
          <p:nvPr/>
        </p:nvSpPr>
        <p:spPr>
          <a:xfrm>
            <a:off x="7255235" y="3726536"/>
            <a:ext cx="1713060" cy="4521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BD1FFF-AF38-47D0-3366-26E588F25867}"/>
              </a:ext>
            </a:extLst>
          </p:cNvPr>
          <p:cNvCxnSpPr>
            <a:cxnSpLocks/>
          </p:cNvCxnSpPr>
          <p:nvPr/>
        </p:nvCxnSpPr>
        <p:spPr>
          <a:xfrm>
            <a:off x="926970" y="4763014"/>
            <a:ext cx="2349630" cy="96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A03FFDB-AEFE-8503-FF23-1B6E8BA7D591}"/>
              </a:ext>
            </a:extLst>
          </p:cNvPr>
          <p:cNvSpPr/>
          <p:nvPr/>
        </p:nvSpPr>
        <p:spPr>
          <a:xfrm>
            <a:off x="7862740" y="4423459"/>
            <a:ext cx="1973410" cy="3693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721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  <p:bldP spid="18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48980C-26A9-DA67-818D-F6E6750022F2}"/>
              </a:ext>
            </a:extLst>
          </p:cNvPr>
          <p:cNvSpPr/>
          <p:nvPr/>
        </p:nvSpPr>
        <p:spPr>
          <a:xfrm>
            <a:off x="-297264" y="617321"/>
            <a:ext cx="3704734" cy="576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+mj-lt"/>
              </a:rPr>
              <a:t>GRAMMAR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DDB17-C6FE-C7BD-B1E6-630211DC08DE}"/>
              </a:ext>
            </a:extLst>
          </p:cNvPr>
          <p:cNvSpPr txBox="1"/>
          <p:nvPr/>
        </p:nvSpPr>
        <p:spPr>
          <a:xfrm>
            <a:off x="576606" y="2058367"/>
            <a:ext cx="11038788" cy="3903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  <a:cs typeface="Arial" charset="0"/>
              </a:rPr>
              <a:t>1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Arial" charset="0"/>
              </a:rPr>
              <a:t> John ____________ (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charset="0"/>
              </a:rPr>
              <a:t>work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Arial" charset="0"/>
              </a:rPr>
              <a:t>) at the animal shelter two years ago.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  <a:cs typeface="Arial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Arial" charset="0"/>
              </a:rPr>
              <a:t> Sally ____________ (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charset="0"/>
              </a:rPr>
              <a:t>go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Arial" charset="0"/>
              </a:rPr>
              <a:t>) to the food bank last Monday.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  <a:cs typeface="Arial" charset="0"/>
              </a:rPr>
              <a:t>3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Arial" charset="0"/>
              </a:rPr>
              <a:t> This restaurant usually ____________(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charset="0"/>
              </a:rPr>
              <a:t>prepare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Arial" charset="0"/>
              </a:rPr>
              <a:t>) meals for the homeless.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  <a:cs typeface="Arial" charset="0"/>
              </a:rPr>
              <a:t>4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Arial" charset="0"/>
              </a:rPr>
              <a:t> John ____________ (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charset="0"/>
              </a:rPr>
              <a:t>plant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Arial" charset="0"/>
              </a:rPr>
              <a:t>) trees now.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  <a:cs typeface="Arial" charset="0"/>
              </a:rPr>
              <a:t>5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Arial" charset="0"/>
              </a:rPr>
              <a:t> Anita ____________ (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charset="0"/>
              </a:rPr>
              <a:t>give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Arial" charset="0"/>
              </a:rPr>
              <a:t>) her toys to kids in the local hospital next Monday.</a:t>
            </a:r>
            <a:endParaRPr lang="en-US" sz="2800" kern="1200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A93AF-D79D-8700-FE9A-CF284222C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5" y="617321"/>
            <a:ext cx="5943600" cy="904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89E0E7-FD59-4963-9816-D192CBD49B96}"/>
              </a:ext>
            </a:extLst>
          </p:cNvPr>
          <p:cNvSpPr txBox="1"/>
          <p:nvPr/>
        </p:nvSpPr>
        <p:spPr>
          <a:xfrm>
            <a:off x="2023228" y="2194419"/>
            <a:ext cx="1338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worked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81D6E-2925-2ECA-3C55-848EA6F41968}"/>
              </a:ext>
            </a:extLst>
          </p:cNvPr>
          <p:cNvSpPr txBox="1"/>
          <p:nvPr/>
        </p:nvSpPr>
        <p:spPr>
          <a:xfrm>
            <a:off x="2068864" y="2863435"/>
            <a:ext cx="1338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went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F31EC2-631F-5714-5503-16F53FA72EEF}"/>
              </a:ext>
            </a:extLst>
          </p:cNvPr>
          <p:cNvSpPr/>
          <p:nvPr/>
        </p:nvSpPr>
        <p:spPr>
          <a:xfrm>
            <a:off x="7985200" y="2260161"/>
            <a:ext cx="2073199" cy="4574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825F117-3847-84C9-5BFD-38C2ACF5FC8A}"/>
              </a:ext>
            </a:extLst>
          </p:cNvPr>
          <p:cNvSpPr/>
          <p:nvPr/>
        </p:nvSpPr>
        <p:spPr>
          <a:xfrm>
            <a:off x="6969417" y="2862722"/>
            <a:ext cx="1886716" cy="4574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3E244A-357C-F85E-D939-B2A87A7DB866}"/>
              </a:ext>
            </a:extLst>
          </p:cNvPr>
          <p:cNvSpPr txBox="1"/>
          <p:nvPr/>
        </p:nvSpPr>
        <p:spPr>
          <a:xfrm>
            <a:off x="4541407" y="3498085"/>
            <a:ext cx="196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prepares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9328B2-5076-37AC-7936-7DEE9C9B32C1}"/>
              </a:ext>
            </a:extLst>
          </p:cNvPr>
          <p:cNvSpPr/>
          <p:nvPr/>
        </p:nvSpPr>
        <p:spPr>
          <a:xfrm>
            <a:off x="3133276" y="3532451"/>
            <a:ext cx="1096653" cy="4801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55D915-D31F-9241-609B-30B9C501672D}"/>
              </a:ext>
            </a:extLst>
          </p:cNvPr>
          <p:cNvSpPr txBox="1"/>
          <p:nvPr/>
        </p:nvSpPr>
        <p:spPr>
          <a:xfrm>
            <a:off x="1982377" y="4129515"/>
            <a:ext cx="196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is planting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B779C3-2C26-A5E9-2758-F7880AD91A67}"/>
              </a:ext>
            </a:extLst>
          </p:cNvPr>
          <p:cNvSpPr/>
          <p:nvPr/>
        </p:nvSpPr>
        <p:spPr>
          <a:xfrm>
            <a:off x="5739351" y="4195582"/>
            <a:ext cx="713297" cy="3910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D589BD-78FE-5421-4C31-ED7557111DE9}"/>
              </a:ext>
            </a:extLst>
          </p:cNvPr>
          <p:cNvSpPr txBox="1"/>
          <p:nvPr/>
        </p:nvSpPr>
        <p:spPr>
          <a:xfrm>
            <a:off x="2218050" y="4769635"/>
            <a:ext cx="15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is giving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B03ECAD-0CDE-CA31-786D-DC9DEA714D7E}"/>
              </a:ext>
            </a:extLst>
          </p:cNvPr>
          <p:cNvSpPr/>
          <p:nvPr/>
        </p:nvSpPr>
        <p:spPr>
          <a:xfrm>
            <a:off x="10016064" y="4844169"/>
            <a:ext cx="745069" cy="3910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61EBED-D557-6FE8-77F9-39151691D9A7}"/>
              </a:ext>
            </a:extLst>
          </p:cNvPr>
          <p:cNvSpPr/>
          <p:nvPr/>
        </p:nvSpPr>
        <p:spPr>
          <a:xfrm>
            <a:off x="651930" y="5445303"/>
            <a:ext cx="1219203" cy="4390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39650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 animBg="1"/>
      <p:bldP spid="19" grpId="0" animBg="1"/>
      <p:bldP spid="21" grpId="0"/>
      <p:bldP spid="22" grpId="0" animBg="1"/>
      <p:bldP spid="23" grpId="0"/>
      <p:bldP spid="25" grpId="0" animBg="1"/>
      <p:bldP spid="26" grpId="0"/>
      <p:bldP spid="27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89AFDF-FFFF-222B-096E-79C1DB8B4983}"/>
              </a:ext>
            </a:extLst>
          </p:cNvPr>
          <p:cNvSpPr/>
          <p:nvPr/>
        </p:nvSpPr>
        <p:spPr>
          <a:xfrm>
            <a:off x="-458782" y="593429"/>
            <a:ext cx="3704734" cy="576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F0"/>
                </a:solidFill>
              </a:rPr>
              <a:t>LISTENING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AE8C2-8388-3FA7-BF7B-8E1B2976C9C9}"/>
              </a:ext>
            </a:extLst>
          </p:cNvPr>
          <p:cNvSpPr txBox="1"/>
          <p:nvPr/>
        </p:nvSpPr>
        <p:spPr>
          <a:xfrm>
            <a:off x="656734" y="1456689"/>
            <a:ext cx="10878531" cy="44935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b="1" dirty="0"/>
              <a:t>Listen to some information about Earth Day at a secondary school. For questions (1-4), choose the correct answer (A, B or C).</a:t>
            </a:r>
          </a:p>
          <a:p>
            <a:endParaRPr lang="en-US" sz="2600" dirty="0"/>
          </a:p>
          <a:p>
            <a:r>
              <a:rPr lang="en-US" sz="2600" b="1" i="1" dirty="0"/>
              <a:t>1. When is the school going to celebrate Earth Day? </a:t>
            </a:r>
          </a:p>
          <a:p>
            <a:r>
              <a:rPr lang="en-US" sz="2600" dirty="0"/>
              <a:t>A. on Friday 		B. on Saturday 		C. all weekend </a:t>
            </a:r>
          </a:p>
          <a:p>
            <a:r>
              <a:rPr lang="en-US" sz="2600" b="1" i="1" dirty="0"/>
              <a:t>2. When will Earth Day activities start? </a:t>
            </a:r>
          </a:p>
          <a:p>
            <a:r>
              <a:rPr lang="en-US" sz="2600" dirty="0"/>
              <a:t>A. at 9:00 		B. at noon 			C. at 1:30 </a:t>
            </a:r>
          </a:p>
          <a:p>
            <a:r>
              <a:rPr lang="en-US" sz="2600" b="1" i="1" dirty="0"/>
              <a:t>3. Who is Brian Howard? </a:t>
            </a:r>
          </a:p>
          <a:p>
            <a:r>
              <a:rPr lang="en-US" sz="2600" dirty="0"/>
              <a:t>A. an art teacher 	B. a weather forecaster 	C. a scientist on the TV </a:t>
            </a:r>
          </a:p>
          <a:p>
            <a:r>
              <a:rPr lang="en-US" sz="2600" b="1" i="1" dirty="0"/>
              <a:t>4. What don’t the students need to bring? </a:t>
            </a:r>
          </a:p>
          <a:p>
            <a:r>
              <a:rPr lang="en-US" sz="2600" dirty="0"/>
              <a:t>A. work gloves 	B. plastic bottles 		C. glue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F2C647-F7CF-3FFE-6D73-F1C72BD3264F}"/>
              </a:ext>
            </a:extLst>
          </p:cNvPr>
          <p:cNvCxnSpPr>
            <a:cxnSpLocks/>
          </p:cNvCxnSpPr>
          <p:nvPr/>
        </p:nvCxnSpPr>
        <p:spPr>
          <a:xfrm>
            <a:off x="1126380" y="3054047"/>
            <a:ext cx="70261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82A7A3-E663-E292-7444-BFC90DE92AA2}"/>
              </a:ext>
            </a:extLst>
          </p:cNvPr>
          <p:cNvCxnSpPr>
            <a:cxnSpLocks/>
          </p:cNvCxnSpPr>
          <p:nvPr/>
        </p:nvCxnSpPr>
        <p:spPr>
          <a:xfrm>
            <a:off x="2783403" y="3054047"/>
            <a:ext cx="83609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288535-6F2B-08D2-DE23-68D95FB5C22A}"/>
              </a:ext>
            </a:extLst>
          </p:cNvPr>
          <p:cNvCxnSpPr>
            <a:cxnSpLocks/>
          </p:cNvCxnSpPr>
          <p:nvPr/>
        </p:nvCxnSpPr>
        <p:spPr>
          <a:xfrm>
            <a:off x="4975463" y="3054047"/>
            <a:ext cx="112053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FC7EB9-AFC4-93F7-394A-F375AEE929D6}"/>
              </a:ext>
            </a:extLst>
          </p:cNvPr>
          <p:cNvCxnSpPr>
            <a:cxnSpLocks/>
          </p:cNvCxnSpPr>
          <p:nvPr/>
        </p:nvCxnSpPr>
        <p:spPr>
          <a:xfrm>
            <a:off x="6296787" y="3054047"/>
            <a:ext cx="132321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0D4C72-C73F-4A5A-EBE4-84BE87583B66}"/>
              </a:ext>
            </a:extLst>
          </p:cNvPr>
          <p:cNvCxnSpPr>
            <a:cxnSpLocks/>
          </p:cNvCxnSpPr>
          <p:nvPr/>
        </p:nvCxnSpPr>
        <p:spPr>
          <a:xfrm>
            <a:off x="1094630" y="3841316"/>
            <a:ext cx="81102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A9E78C-1B87-6F7C-2F85-74B5090AC9A1}"/>
              </a:ext>
            </a:extLst>
          </p:cNvPr>
          <p:cNvCxnSpPr>
            <a:cxnSpLocks/>
          </p:cNvCxnSpPr>
          <p:nvPr/>
        </p:nvCxnSpPr>
        <p:spPr>
          <a:xfrm>
            <a:off x="2541646" y="3841316"/>
            <a:ext cx="128740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FB7425-7CB8-C1C3-7EED-A5935B14675E}"/>
              </a:ext>
            </a:extLst>
          </p:cNvPr>
          <p:cNvCxnSpPr>
            <a:cxnSpLocks/>
          </p:cNvCxnSpPr>
          <p:nvPr/>
        </p:nvCxnSpPr>
        <p:spPr>
          <a:xfrm>
            <a:off x="3939571" y="3847666"/>
            <a:ext cx="12163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B6CDD-375A-84FB-4F9D-17E60C0F6136}"/>
              </a:ext>
            </a:extLst>
          </p:cNvPr>
          <p:cNvCxnSpPr>
            <a:cxnSpLocks/>
          </p:cNvCxnSpPr>
          <p:nvPr/>
        </p:nvCxnSpPr>
        <p:spPr>
          <a:xfrm>
            <a:off x="5261410" y="3834794"/>
            <a:ext cx="62091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B0A330-D6C4-CC7F-4833-4013670E2580}"/>
              </a:ext>
            </a:extLst>
          </p:cNvPr>
          <p:cNvCxnSpPr>
            <a:cxnSpLocks/>
          </p:cNvCxnSpPr>
          <p:nvPr/>
        </p:nvCxnSpPr>
        <p:spPr>
          <a:xfrm>
            <a:off x="1107330" y="4634370"/>
            <a:ext cx="62091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E44D85-FB42-C4CE-8892-8AB12A20E84A}"/>
              </a:ext>
            </a:extLst>
          </p:cNvPr>
          <p:cNvCxnSpPr>
            <a:cxnSpLocks/>
          </p:cNvCxnSpPr>
          <p:nvPr/>
        </p:nvCxnSpPr>
        <p:spPr>
          <a:xfrm>
            <a:off x="2095257" y="4621326"/>
            <a:ext cx="1811834" cy="1304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A7DC74B-8A78-0F5E-A92F-0BDF47E2D218}"/>
              </a:ext>
            </a:extLst>
          </p:cNvPr>
          <p:cNvCxnSpPr>
            <a:cxnSpLocks/>
          </p:cNvCxnSpPr>
          <p:nvPr/>
        </p:nvCxnSpPr>
        <p:spPr>
          <a:xfrm>
            <a:off x="1087218" y="5438675"/>
            <a:ext cx="74177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705F67-80C8-6431-6EAA-B7BDACB9392D}"/>
              </a:ext>
            </a:extLst>
          </p:cNvPr>
          <p:cNvCxnSpPr>
            <a:cxnSpLocks/>
          </p:cNvCxnSpPr>
          <p:nvPr/>
        </p:nvCxnSpPr>
        <p:spPr>
          <a:xfrm flipV="1">
            <a:off x="1907299" y="5425975"/>
            <a:ext cx="647047" cy="562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7EA5084-5045-128D-37FD-6C08D239439D}"/>
              </a:ext>
            </a:extLst>
          </p:cNvPr>
          <p:cNvCxnSpPr>
            <a:cxnSpLocks/>
          </p:cNvCxnSpPr>
          <p:nvPr/>
        </p:nvCxnSpPr>
        <p:spPr>
          <a:xfrm>
            <a:off x="3233252" y="5430877"/>
            <a:ext cx="11482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8BF631-0CCF-1BCB-1B5F-CCD8A8757EF2}"/>
              </a:ext>
            </a:extLst>
          </p:cNvPr>
          <p:cNvCxnSpPr>
            <a:cxnSpLocks/>
          </p:cNvCxnSpPr>
          <p:nvPr/>
        </p:nvCxnSpPr>
        <p:spPr>
          <a:xfrm flipV="1">
            <a:off x="5560237" y="5420361"/>
            <a:ext cx="736550" cy="105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5733060-30D9-C468-F32E-2F276BC2E487}"/>
              </a:ext>
            </a:extLst>
          </p:cNvPr>
          <p:cNvSpPr/>
          <p:nvPr/>
        </p:nvSpPr>
        <p:spPr>
          <a:xfrm>
            <a:off x="2554346" y="672498"/>
            <a:ext cx="8748073" cy="576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CC"/>
                </a:solidFill>
              </a:rPr>
              <a:t>Read the instruction carefully and underline they key words</a:t>
            </a:r>
          </a:p>
        </p:txBody>
      </p:sp>
    </p:spTree>
    <p:extLst>
      <p:ext uri="{BB962C8B-B14F-4D97-AF65-F5344CB8AC3E}">
        <p14:creationId xmlns:p14="http://schemas.microsoft.com/office/powerpoint/2010/main" val="2452074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89AFDF-FFFF-222B-096E-79C1DB8B4983}"/>
              </a:ext>
            </a:extLst>
          </p:cNvPr>
          <p:cNvSpPr/>
          <p:nvPr/>
        </p:nvSpPr>
        <p:spPr>
          <a:xfrm>
            <a:off x="-458782" y="593429"/>
            <a:ext cx="3704734" cy="576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+mj-lt"/>
              </a:rPr>
              <a:t>LISTENING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AE8C2-8388-3FA7-BF7B-8E1B2976C9C9}"/>
              </a:ext>
            </a:extLst>
          </p:cNvPr>
          <p:cNvSpPr txBox="1"/>
          <p:nvPr/>
        </p:nvSpPr>
        <p:spPr>
          <a:xfrm>
            <a:off x="2036500" y="1850937"/>
            <a:ext cx="9986128" cy="44935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latin typeface="+mj-lt"/>
              </a:rPr>
              <a:t>Listen to some information about Earth Day at a secondary school. For questions (1-4), choose the correct answer (A, B or C).</a:t>
            </a:r>
          </a:p>
          <a:p>
            <a:endParaRPr lang="en-US" sz="2600" dirty="0">
              <a:latin typeface="+mj-lt"/>
            </a:endParaRPr>
          </a:p>
          <a:p>
            <a:r>
              <a:rPr lang="en-US" sz="2600" b="1" i="1" dirty="0">
                <a:latin typeface="+mj-lt"/>
              </a:rPr>
              <a:t>1. When is the school going to celebrate Earth Day? </a:t>
            </a:r>
          </a:p>
          <a:p>
            <a:r>
              <a:rPr lang="en-US" sz="2600" dirty="0">
                <a:latin typeface="+mj-lt"/>
              </a:rPr>
              <a:t>A. on Friday 		B. on Saturday 		C. all weekend </a:t>
            </a:r>
          </a:p>
          <a:p>
            <a:r>
              <a:rPr lang="en-US" sz="2600" b="1" i="1" dirty="0">
                <a:latin typeface="+mj-lt"/>
              </a:rPr>
              <a:t>2. When will Earth Day activities start? </a:t>
            </a:r>
          </a:p>
          <a:p>
            <a:r>
              <a:rPr lang="en-US" sz="2600" dirty="0">
                <a:latin typeface="+mj-lt"/>
              </a:rPr>
              <a:t>A. at 9:00 		B. at noon 			C. at 1:30 </a:t>
            </a:r>
          </a:p>
          <a:p>
            <a:r>
              <a:rPr lang="en-US" sz="2600" b="1" i="1" dirty="0">
                <a:latin typeface="+mj-lt"/>
              </a:rPr>
              <a:t>3. Who is Brian Howard? </a:t>
            </a:r>
          </a:p>
          <a:p>
            <a:r>
              <a:rPr lang="en-US" sz="2600" dirty="0">
                <a:latin typeface="+mj-lt"/>
              </a:rPr>
              <a:t>A. an art teacher 	B. a weather forecaster 	C. a scientist on the TV </a:t>
            </a:r>
          </a:p>
          <a:p>
            <a:r>
              <a:rPr lang="en-US" sz="2600" b="1" i="1" dirty="0">
                <a:latin typeface="+mj-lt"/>
              </a:rPr>
              <a:t>4. What don’t the students need to bring? </a:t>
            </a:r>
          </a:p>
          <a:p>
            <a:r>
              <a:rPr lang="en-US" sz="2600" dirty="0">
                <a:latin typeface="+mj-lt"/>
              </a:rPr>
              <a:t>A. work gloves 	B. plastic bottles 		C. glue</a:t>
            </a:r>
          </a:p>
        </p:txBody>
      </p:sp>
      <p:pic>
        <p:nvPicPr>
          <p:cNvPr id="5" name="CD2 - TRACK 41">
            <a:hlinkClick r:id="" action="ppaction://media"/>
            <a:extLst>
              <a:ext uri="{FF2B5EF4-FFF2-40B4-BE49-F238E27FC236}">
                <a16:creationId xmlns:a16="http://schemas.microsoft.com/office/drawing/2014/main" id="{1618FC2A-F3F6-291D-E3DE-F9DBD110BE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8939" y="735050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F4F74D-2F7A-9027-9398-79063634A080}"/>
              </a:ext>
            </a:extLst>
          </p:cNvPr>
          <p:cNvSpPr/>
          <p:nvPr/>
        </p:nvSpPr>
        <p:spPr>
          <a:xfrm>
            <a:off x="2796912" y="751344"/>
            <a:ext cx="845869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+mj-lt"/>
              </a:rPr>
              <a:t>Now listen choose the correct answer.	 </a:t>
            </a:r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</a:t>
            </a:r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FIRST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27666-EF16-42FA-B893-94B404216890}"/>
              </a:ext>
            </a:extLst>
          </p:cNvPr>
          <p:cNvSpPr txBox="1"/>
          <p:nvPr/>
        </p:nvSpPr>
        <p:spPr>
          <a:xfrm>
            <a:off x="0" y="1327717"/>
            <a:ext cx="3492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YOUR ANSWER?</a:t>
            </a:r>
            <a:endParaRPr lang="en-US" sz="28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BC65B-04D0-881D-6E60-ED23B7725E6C}"/>
              </a:ext>
            </a:extLst>
          </p:cNvPr>
          <p:cNvSpPr txBox="1"/>
          <p:nvPr/>
        </p:nvSpPr>
        <p:spPr>
          <a:xfrm>
            <a:off x="95576" y="3167390"/>
            <a:ext cx="1722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WHY?</a:t>
            </a:r>
            <a:endParaRPr lang="en-US" sz="2800" dirty="0"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F51D9D-486B-641C-63FC-DBC26B0AC690}"/>
              </a:ext>
            </a:extLst>
          </p:cNvPr>
          <p:cNvSpPr/>
          <p:nvPr/>
        </p:nvSpPr>
        <p:spPr>
          <a:xfrm>
            <a:off x="2036500" y="3429000"/>
            <a:ext cx="408250" cy="469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F32D84-7959-B9D2-666A-CCDAEA238602}"/>
              </a:ext>
            </a:extLst>
          </p:cNvPr>
          <p:cNvSpPr/>
          <p:nvPr/>
        </p:nvSpPr>
        <p:spPr>
          <a:xfrm>
            <a:off x="4782686" y="4207002"/>
            <a:ext cx="430663" cy="498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07FDB09-9EE4-43AD-5E60-4D99329944E4}"/>
              </a:ext>
            </a:extLst>
          </p:cNvPr>
          <p:cNvSpPr/>
          <p:nvPr/>
        </p:nvSpPr>
        <p:spPr>
          <a:xfrm>
            <a:off x="4782687" y="5022715"/>
            <a:ext cx="430662" cy="498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9A7523-7A69-9351-36BF-1374958C46B6}"/>
              </a:ext>
            </a:extLst>
          </p:cNvPr>
          <p:cNvSpPr/>
          <p:nvPr/>
        </p:nvSpPr>
        <p:spPr>
          <a:xfrm>
            <a:off x="8410353" y="5818811"/>
            <a:ext cx="452180" cy="525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45476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0" grpId="0"/>
      <p:bldP spid="13" grpId="0" animBg="1"/>
      <p:bldP spid="18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1343D-F617-AB31-2D76-66C1EEA2FAC3}"/>
              </a:ext>
            </a:extLst>
          </p:cNvPr>
          <p:cNvSpPr/>
          <p:nvPr/>
        </p:nvSpPr>
        <p:spPr>
          <a:xfrm>
            <a:off x="2537680" y="519979"/>
            <a:ext cx="955177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+mj-lt"/>
              </a:rPr>
              <a:t>Now listen again and check. </a:t>
            </a:r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SECOND </a:t>
            </a:r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2BCC7-6CA7-B905-8C97-189A80611E77}"/>
              </a:ext>
            </a:extLst>
          </p:cNvPr>
          <p:cNvSpPr txBox="1"/>
          <p:nvPr/>
        </p:nvSpPr>
        <p:spPr>
          <a:xfrm>
            <a:off x="205274" y="457200"/>
            <a:ext cx="2137876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While - listening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9B92D-B85F-C17C-7677-2B415B81218A}"/>
              </a:ext>
            </a:extLst>
          </p:cNvPr>
          <p:cNvSpPr txBox="1"/>
          <p:nvPr/>
        </p:nvSpPr>
        <p:spPr>
          <a:xfrm>
            <a:off x="205274" y="3188914"/>
            <a:ext cx="3260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THE ANSWER IS …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5B525-E098-8438-0B63-8525F715D849}"/>
              </a:ext>
            </a:extLst>
          </p:cNvPr>
          <p:cNvSpPr/>
          <p:nvPr/>
        </p:nvSpPr>
        <p:spPr>
          <a:xfrm>
            <a:off x="205274" y="1012421"/>
            <a:ext cx="11884182" cy="1877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F"/>
            </a:pPr>
            <a:r>
              <a:rPr lang="en-US" sz="3200" i="1" dirty="0">
                <a:solidFill>
                  <a:srgbClr val="0070C0"/>
                </a:solidFill>
                <a:latin typeface="+mj-lt"/>
              </a:rPr>
              <a:t>While you are listening, focus on what the speaker says. </a:t>
            </a:r>
          </a:p>
          <a:p>
            <a:r>
              <a:rPr lang="en-US" sz="2800" dirty="0">
                <a:latin typeface="+mj-lt"/>
              </a:rPr>
              <a:t>This Saturday 22nd April is Earth Day and we’re going to celebrate it – but you don’t have to come to school at the weekend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! On Friday, we’ll have classes as usual from 9 a.m.,</a:t>
            </a:r>
            <a:r>
              <a:rPr lang="en-US" sz="2800" i="1" dirty="0">
                <a:solidFill>
                  <a:srgbClr val="C00000"/>
                </a:solidFill>
                <a:latin typeface="+mj-lt"/>
              </a:rPr>
              <a:t>. 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but we’ll stop at noon to do Earth Day activities!</a:t>
            </a:r>
            <a:endParaRPr lang="en-US" sz="28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1A7A9-CAFF-99BB-3AD7-EF1AC455BB5E}"/>
              </a:ext>
            </a:extLst>
          </p:cNvPr>
          <p:cNvSpPr txBox="1"/>
          <p:nvPr/>
        </p:nvSpPr>
        <p:spPr>
          <a:xfrm>
            <a:off x="3362856" y="4011190"/>
            <a:ext cx="78360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+mj-lt"/>
              </a:rPr>
              <a:t>1. When is the school going to celebrate Earth Day? </a:t>
            </a:r>
          </a:p>
          <a:p>
            <a:r>
              <a:rPr lang="en-US" sz="2800" dirty="0">
                <a:latin typeface="+mj-lt"/>
              </a:rPr>
              <a:t>A. on Friday 		B. on Saturday 	C. all weekend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E7A4B0-7FC6-9E8F-5228-44744ADB0B47}"/>
              </a:ext>
            </a:extLst>
          </p:cNvPr>
          <p:cNvSpPr/>
          <p:nvPr/>
        </p:nvSpPr>
        <p:spPr>
          <a:xfrm>
            <a:off x="3362856" y="4431665"/>
            <a:ext cx="454232" cy="533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2" name="CD2 - TRACK 41">
            <a:hlinkClick r:id="" action="ppaction://media"/>
            <a:extLst>
              <a:ext uri="{FF2B5EF4-FFF2-40B4-BE49-F238E27FC236}">
                <a16:creationId xmlns:a16="http://schemas.microsoft.com/office/drawing/2014/main" id="{12C67615-5BF2-3B16-79E3-7F13E067CA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9933" y="457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1343D-F617-AB31-2D76-66C1EEA2FAC3}"/>
              </a:ext>
            </a:extLst>
          </p:cNvPr>
          <p:cNvSpPr/>
          <p:nvPr/>
        </p:nvSpPr>
        <p:spPr>
          <a:xfrm>
            <a:off x="2537680" y="519979"/>
            <a:ext cx="955177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+mj-lt"/>
              </a:rPr>
              <a:t>Now listen again and check. </a:t>
            </a:r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SECOND </a:t>
            </a:r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2BCC7-6CA7-B905-8C97-189A80611E77}"/>
              </a:ext>
            </a:extLst>
          </p:cNvPr>
          <p:cNvSpPr txBox="1"/>
          <p:nvPr/>
        </p:nvSpPr>
        <p:spPr>
          <a:xfrm>
            <a:off x="205274" y="457200"/>
            <a:ext cx="2137876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While - listening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9B92D-B85F-C17C-7677-2B415B81218A}"/>
              </a:ext>
            </a:extLst>
          </p:cNvPr>
          <p:cNvSpPr txBox="1"/>
          <p:nvPr/>
        </p:nvSpPr>
        <p:spPr>
          <a:xfrm>
            <a:off x="343497" y="3329421"/>
            <a:ext cx="3260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THE ANSWER IS …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5B525-E098-8438-0B63-8525F715D849}"/>
              </a:ext>
            </a:extLst>
          </p:cNvPr>
          <p:cNvSpPr/>
          <p:nvPr/>
        </p:nvSpPr>
        <p:spPr>
          <a:xfrm>
            <a:off x="205274" y="1127923"/>
            <a:ext cx="11884182" cy="1877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F"/>
            </a:pPr>
            <a:r>
              <a:rPr lang="en-US" sz="3200" i="1" dirty="0">
                <a:solidFill>
                  <a:srgbClr val="0070C0"/>
                </a:solidFill>
                <a:latin typeface="+mj-lt"/>
              </a:rPr>
              <a:t>While you are listening, focus on what the speaker says. </a:t>
            </a:r>
          </a:p>
          <a:p>
            <a:r>
              <a:rPr lang="en-US" sz="2800" dirty="0">
                <a:latin typeface="+mj-lt"/>
              </a:rPr>
              <a:t>This Saturday 22nd April is Earth Day and we’re going to celebrate it – but you don’t have to come to school at the weekend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! On Friday, we’ll have classes as usual from 9 a.m.,</a:t>
            </a:r>
            <a:r>
              <a:rPr lang="en-US" sz="2800" i="1" dirty="0">
                <a:solidFill>
                  <a:srgbClr val="C00000"/>
                </a:solidFill>
                <a:latin typeface="+mj-lt"/>
              </a:rPr>
              <a:t>. 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but we’ll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stop at noon 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to do Earth Day activities!</a:t>
            </a:r>
            <a:endParaRPr lang="en-US" sz="28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1A7A9-CAFF-99BB-3AD7-EF1AC455BB5E}"/>
              </a:ext>
            </a:extLst>
          </p:cNvPr>
          <p:cNvSpPr txBox="1"/>
          <p:nvPr/>
        </p:nvSpPr>
        <p:spPr>
          <a:xfrm>
            <a:off x="3183902" y="4049513"/>
            <a:ext cx="78360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+mj-lt"/>
              </a:rPr>
              <a:t>2. When will Earth Day activities start? </a:t>
            </a:r>
          </a:p>
          <a:p>
            <a:r>
              <a:rPr lang="en-US" sz="2800" dirty="0">
                <a:latin typeface="+mj-lt"/>
              </a:rPr>
              <a:t>A. at 9:00 		B. at noon 		C. at 1:30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E7A4B0-7FC6-9E8F-5228-44744ADB0B47}"/>
              </a:ext>
            </a:extLst>
          </p:cNvPr>
          <p:cNvSpPr/>
          <p:nvPr/>
        </p:nvSpPr>
        <p:spPr>
          <a:xfrm>
            <a:off x="5917046" y="4465011"/>
            <a:ext cx="441224" cy="538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2" name="CD2 - TRACK 41">
            <a:hlinkClick r:id="" action="ppaction://media"/>
            <a:extLst>
              <a:ext uri="{FF2B5EF4-FFF2-40B4-BE49-F238E27FC236}">
                <a16:creationId xmlns:a16="http://schemas.microsoft.com/office/drawing/2014/main" id="{12C67615-5BF2-3B16-79E3-7F13E067CA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9933" y="457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1343D-F617-AB31-2D76-66C1EEA2FAC3}"/>
              </a:ext>
            </a:extLst>
          </p:cNvPr>
          <p:cNvSpPr/>
          <p:nvPr/>
        </p:nvSpPr>
        <p:spPr>
          <a:xfrm>
            <a:off x="2537680" y="519979"/>
            <a:ext cx="955177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Now listen again and check.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SECOND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2BCC7-6CA7-B905-8C97-189A80611E77}"/>
              </a:ext>
            </a:extLst>
          </p:cNvPr>
          <p:cNvSpPr txBox="1"/>
          <p:nvPr/>
        </p:nvSpPr>
        <p:spPr>
          <a:xfrm>
            <a:off x="205274" y="457200"/>
            <a:ext cx="2137876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While - listening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9B92D-B85F-C17C-7677-2B415B81218A}"/>
              </a:ext>
            </a:extLst>
          </p:cNvPr>
          <p:cNvSpPr txBox="1"/>
          <p:nvPr/>
        </p:nvSpPr>
        <p:spPr>
          <a:xfrm>
            <a:off x="205274" y="2802418"/>
            <a:ext cx="3260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THE ANSWER IS …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5B525-E098-8438-0B63-8525F715D849}"/>
              </a:ext>
            </a:extLst>
          </p:cNvPr>
          <p:cNvSpPr/>
          <p:nvPr/>
        </p:nvSpPr>
        <p:spPr>
          <a:xfrm>
            <a:off x="205274" y="1012421"/>
            <a:ext cx="11884182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F"/>
            </a:pPr>
            <a:r>
              <a:rPr lang="en-US" sz="3200" i="1" dirty="0">
                <a:solidFill>
                  <a:srgbClr val="0070C0"/>
                </a:solidFill>
                <a:latin typeface="+mj-lt"/>
              </a:rPr>
              <a:t>While you are listening, focus on what the speaker says. </a:t>
            </a:r>
          </a:p>
          <a:p>
            <a:r>
              <a:rPr lang="en-US" sz="2800" dirty="0">
                <a:latin typeface="+mj-lt"/>
              </a:rPr>
              <a:t>Then, at around 1:30, we’re going to hear a talk on global warming from 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the TV weather forecaster, Brian Howard. </a:t>
            </a:r>
            <a:endParaRPr lang="en-US" sz="28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1A7A9-CAFF-99BB-3AD7-EF1AC455BB5E}"/>
              </a:ext>
            </a:extLst>
          </p:cNvPr>
          <p:cNvSpPr txBox="1"/>
          <p:nvPr/>
        </p:nvSpPr>
        <p:spPr>
          <a:xfrm>
            <a:off x="2242484" y="3706532"/>
            <a:ext cx="97616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+mj-lt"/>
              </a:rPr>
              <a:t>3. Who is Brian Howard? </a:t>
            </a:r>
          </a:p>
          <a:p>
            <a:r>
              <a:rPr lang="en-US" sz="2800" dirty="0">
                <a:latin typeface="+mj-lt"/>
              </a:rPr>
              <a:t>A. an art teacher 	B. a weather forecaster C. a scientist on the TV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E7A4B0-7FC6-9E8F-5228-44744ADB0B47}"/>
              </a:ext>
            </a:extLst>
          </p:cNvPr>
          <p:cNvSpPr/>
          <p:nvPr/>
        </p:nvSpPr>
        <p:spPr>
          <a:xfrm>
            <a:off x="4989339" y="4183585"/>
            <a:ext cx="433266" cy="477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2" name="CD2 - TRACK 41">
            <a:hlinkClick r:id="" action="ppaction://media"/>
            <a:extLst>
              <a:ext uri="{FF2B5EF4-FFF2-40B4-BE49-F238E27FC236}">
                <a16:creationId xmlns:a16="http://schemas.microsoft.com/office/drawing/2014/main" id="{12C67615-5BF2-3B16-79E3-7F13E067CA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4962" y="5199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1343D-F617-AB31-2D76-66C1EEA2FAC3}"/>
              </a:ext>
            </a:extLst>
          </p:cNvPr>
          <p:cNvSpPr/>
          <p:nvPr/>
        </p:nvSpPr>
        <p:spPr>
          <a:xfrm>
            <a:off x="2537680" y="519979"/>
            <a:ext cx="955177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+mj-lt"/>
              </a:rPr>
              <a:t>Now listen again and check.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SECOND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2BCC7-6CA7-B905-8C97-189A80611E77}"/>
              </a:ext>
            </a:extLst>
          </p:cNvPr>
          <p:cNvSpPr txBox="1"/>
          <p:nvPr/>
        </p:nvSpPr>
        <p:spPr>
          <a:xfrm>
            <a:off x="205274" y="457200"/>
            <a:ext cx="2137876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While - listening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9B92D-B85F-C17C-7677-2B415B81218A}"/>
              </a:ext>
            </a:extLst>
          </p:cNvPr>
          <p:cNvSpPr txBox="1"/>
          <p:nvPr/>
        </p:nvSpPr>
        <p:spPr>
          <a:xfrm>
            <a:off x="205274" y="3188914"/>
            <a:ext cx="3260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THE ANSWER IS …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5B525-E098-8438-0B63-8525F715D849}"/>
              </a:ext>
            </a:extLst>
          </p:cNvPr>
          <p:cNvSpPr/>
          <p:nvPr/>
        </p:nvSpPr>
        <p:spPr>
          <a:xfrm>
            <a:off x="205274" y="1012421"/>
            <a:ext cx="11884182" cy="1877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F"/>
            </a:pPr>
            <a:r>
              <a:rPr lang="en-US" sz="3200" i="1" dirty="0">
                <a:solidFill>
                  <a:srgbClr val="0070C0"/>
                </a:solidFill>
                <a:latin typeface="+mj-lt"/>
              </a:rPr>
              <a:t>While you are listening, focus on what the speaker says.</a:t>
            </a:r>
            <a:endParaRPr lang="en-US" sz="3200" dirty="0">
              <a:latin typeface="+mj-lt"/>
            </a:endParaRPr>
          </a:p>
          <a:p>
            <a:r>
              <a:rPr lang="en-US" sz="2800" dirty="0">
                <a:latin typeface="+mj-lt"/>
              </a:rPr>
              <a:t>For the tree planting, please bring a pair of work gloves and for the art class bring empty plastic bottles.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Ms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Jenkins will supply glue </a:t>
            </a:r>
            <a:r>
              <a:rPr lang="en-US" sz="2800" dirty="0">
                <a:latin typeface="+mj-lt"/>
              </a:rPr>
              <a:t>and any other materials you might need.</a:t>
            </a:r>
            <a:endParaRPr lang="en-US" sz="24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1A7A9-CAFF-99BB-3AD7-EF1AC455BB5E}"/>
              </a:ext>
            </a:extLst>
          </p:cNvPr>
          <p:cNvSpPr txBox="1"/>
          <p:nvPr/>
        </p:nvSpPr>
        <p:spPr>
          <a:xfrm>
            <a:off x="2602733" y="4251108"/>
            <a:ext cx="94216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+mj-lt"/>
              </a:rPr>
              <a:t>4. What don’t the students need to bring? </a:t>
            </a:r>
          </a:p>
          <a:p>
            <a:r>
              <a:rPr lang="en-US" sz="2800" dirty="0">
                <a:latin typeface="+mj-lt"/>
              </a:rPr>
              <a:t>A. work gloves 	B. plastic bottles 	C. glue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E7A4B0-7FC6-9E8F-5228-44744ADB0B47}"/>
              </a:ext>
            </a:extLst>
          </p:cNvPr>
          <p:cNvSpPr/>
          <p:nvPr/>
        </p:nvSpPr>
        <p:spPr>
          <a:xfrm>
            <a:off x="8067957" y="4728161"/>
            <a:ext cx="438090" cy="477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2" name="CD2 - TRACK 41">
            <a:hlinkClick r:id="" action="ppaction://media"/>
            <a:extLst>
              <a:ext uri="{FF2B5EF4-FFF2-40B4-BE49-F238E27FC236}">
                <a16:creationId xmlns:a16="http://schemas.microsoft.com/office/drawing/2014/main" id="{12C67615-5BF2-3B16-79E3-7F13E067CA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9933" y="457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3097" y="2180097"/>
            <a:ext cx="3255962" cy="66198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/>
              <a:t>Vocabulary</a:t>
            </a:r>
            <a:endParaRPr lang="en-US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196272" y="3396122"/>
            <a:ext cx="3255962" cy="66198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193097" y="4667709"/>
            <a:ext cx="3255962" cy="6619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Listening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15322" y="1062497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281" y="494145"/>
            <a:ext cx="4227771" cy="586971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1343D-F617-AB31-2D76-66C1EEA2FAC3}"/>
              </a:ext>
            </a:extLst>
          </p:cNvPr>
          <p:cNvSpPr/>
          <p:nvPr/>
        </p:nvSpPr>
        <p:spPr>
          <a:xfrm>
            <a:off x="1628414" y="1112346"/>
            <a:ext cx="955177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+mj-lt"/>
              </a:rPr>
              <a:t>Listen and decide if the statements are True/False.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2BCC7-6CA7-B905-8C97-189A80611E77}"/>
              </a:ext>
            </a:extLst>
          </p:cNvPr>
          <p:cNvSpPr txBox="1"/>
          <p:nvPr/>
        </p:nvSpPr>
        <p:spPr>
          <a:xfrm>
            <a:off x="205274" y="457200"/>
            <a:ext cx="17083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Extra Task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413A84-4313-1012-8BB1-704A49845649}"/>
              </a:ext>
            </a:extLst>
          </p:cNvPr>
          <p:cNvSpPr txBox="1"/>
          <p:nvPr/>
        </p:nvSpPr>
        <p:spPr>
          <a:xfrm>
            <a:off x="875386" y="2819424"/>
            <a:ext cx="104412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sz="3000" dirty="0">
                <a:latin typeface="+mj-lt"/>
              </a:rPr>
              <a:t>The speaker, </a:t>
            </a:r>
            <a:r>
              <a:rPr lang="en-US" sz="3000" dirty="0" err="1">
                <a:latin typeface="+mj-lt"/>
              </a:rPr>
              <a:t>Mr</a:t>
            </a:r>
            <a:r>
              <a:rPr lang="en-US" sz="3000" dirty="0">
                <a:latin typeface="+mj-lt"/>
              </a:rPr>
              <a:t> Franklin, is the headmaster.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sz="3000" dirty="0">
                <a:latin typeface="+mj-lt"/>
              </a:rPr>
              <a:t>The Earth Day is not going to be celebrated at the school.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sz="3000" dirty="0">
                <a:latin typeface="+mj-lt"/>
              </a:rPr>
              <a:t>Brian Howard is going to teach the students how to plant trees.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sz="3000" dirty="0">
                <a:latin typeface="+mj-lt"/>
              </a:rPr>
              <a:t>The students are going to make art from plastic bottles.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3A443-124A-A1BD-92C1-8B4C2C4E019C}"/>
              </a:ext>
            </a:extLst>
          </p:cNvPr>
          <p:cNvSpPr txBox="1"/>
          <p:nvPr/>
        </p:nvSpPr>
        <p:spPr>
          <a:xfrm>
            <a:off x="1536568" y="1979613"/>
            <a:ext cx="6146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+mj-lt"/>
              </a:rPr>
              <a:t>First, underline the key words.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5D3CBC-822B-B56B-AA4C-933CB4F1AFDA}"/>
              </a:ext>
            </a:extLst>
          </p:cNvPr>
          <p:cNvCxnSpPr>
            <a:cxnSpLocks/>
          </p:cNvCxnSpPr>
          <p:nvPr/>
        </p:nvCxnSpPr>
        <p:spPr>
          <a:xfrm>
            <a:off x="2094627" y="3284237"/>
            <a:ext cx="1180201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329F01-8FFD-7122-1E76-0BBDF7BE35F7}"/>
              </a:ext>
            </a:extLst>
          </p:cNvPr>
          <p:cNvCxnSpPr>
            <a:cxnSpLocks/>
          </p:cNvCxnSpPr>
          <p:nvPr/>
        </p:nvCxnSpPr>
        <p:spPr>
          <a:xfrm>
            <a:off x="3449598" y="3284237"/>
            <a:ext cx="179924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5F0A55-292D-C274-7839-DE9093375655}"/>
              </a:ext>
            </a:extLst>
          </p:cNvPr>
          <p:cNvCxnSpPr>
            <a:cxnSpLocks/>
          </p:cNvCxnSpPr>
          <p:nvPr/>
        </p:nvCxnSpPr>
        <p:spPr>
          <a:xfrm>
            <a:off x="6318266" y="3298595"/>
            <a:ext cx="1783743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68D2F1-B361-5101-5888-52B380A8E381}"/>
              </a:ext>
            </a:extLst>
          </p:cNvPr>
          <p:cNvCxnSpPr>
            <a:cxnSpLocks/>
          </p:cNvCxnSpPr>
          <p:nvPr/>
        </p:nvCxnSpPr>
        <p:spPr>
          <a:xfrm>
            <a:off x="2090234" y="3895152"/>
            <a:ext cx="1501378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01909E-54A8-17C7-56CE-CEE85C573E17}"/>
              </a:ext>
            </a:extLst>
          </p:cNvPr>
          <p:cNvCxnSpPr>
            <a:cxnSpLocks/>
          </p:cNvCxnSpPr>
          <p:nvPr/>
        </p:nvCxnSpPr>
        <p:spPr>
          <a:xfrm>
            <a:off x="4013343" y="3877520"/>
            <a:ext cx="512509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B1A56A-B607-5BC9-AF13-8DB30789CCFA}"/>
              </a:ext>
            </a:extLst>
          </p:cNvPr>
          <p:cNvCxnSpPr>
            <a:cxnSpLocks/>
          </p:cNvCxnSpPr>
          <p:nvPr/>
        </p:nvCxnSpPr>
        <p:spPr>
          <a:xfrm>
            <a:off x="6404302" y="3866887"/>
            <a:ext cx="1697707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C6CA86-3877-B8FA-347B-7CA1EA481A26}"/>
              </a:ext>
            </a:extLst>
          </p:cNvPr>
          <p:cNvCxnSpPr>
            <a:cxnSpLocks/>
          </p:cNvCxnSpPr>
          <p:nvPr/>
        </p:nvCxnSpPr>
        <p:spPr>
          <a:xfrm flipV="1">
            <a:off x="9115720" y="3895152"/>
            <a:ext cx="1019665" cy="7863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96CABE-7454-1EB1-C170-559E8C6BA30D}"/>
              </a:ext>
            </a:extLst>
          </p:cNvPr>
          <p:cNvCxnSpPr>
            <a:cxnSpLocks/>
          </p:cNvCxnSpPr>
          <p:nvPr/>
        </p:nvCxnSpPr>
        <p:spPr>
          <a:xfrm>
            <a:off x="1446028" y="4476084"/>
            <a:ext cx="200357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932413-BBF1-331F-2A47-529F2FD4B2DA}"/>
              </a:ext>
            </a:extLst>
          </p:cNvPr>
          <p:cNvCxnSpPr>
            <a:cxnSpLocks/>
          </p:cNvCxnSpPr>
          <p:nvPr/>
        </p:nvCxnSpPr>
        <p:spPr>
          <a:xfrm>
            <a:off x="5248838" y="4486717"/>
            <a:ext cx="847161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E22416-EE6F-2014-CA98-B4C9266A6C88}"/>
              </a:ext>
            </a:extLst>
          </p:cNvPr>
          <p:cNvCxnSpPr>
            <a:cxnSpLocks/>
          </p:cNvCxnSpPr>
          <p:nvPr/>
        </p:nvCxnSpPr>
        <p:spPr>
          <a:xfrm>
            <a:off x="6752305" y="4486717"/>
            <a:ext cx="1424132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8BEA97-BB59-0097-DE23-611D373DFBD4}"/>
              </a:ext>
            </a:extLst>
          </p:cNvPr>
          <p:cNvCxnSpPr>
            <a:cxnSpLocks/>
          </p:cNvCxnSpPr>
          <p:nvPr/>
        </p:nvCxnSpPr>
        <p:spPr>
          <a:xfrm>
            <a:off x="8279640" y="4486717"/>
            <a:ext cx="277822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563D87-32FC-D484-AF13-237BC4A6B064}"/>
              </a:ext>
            </a:extLst>
          </p:cNvPr>
          <p:cNvCxnSpPr>
            <a:cxnSpLocks/>
          </p:cNvCxnSpPr>
          <p:nvPr/>
        </p:nvCxnSpPr>
        <p:spPr>
          <a:xfrm>
            <a:off x="2090234" y="5107280"/>
            <a:ext cx="1359364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C00AC7-A8D7-C896-8ACE-F2054D3BB66F}"/>
              </a:ext>
            </a:extLst>
          </p:cNvPr>
          <p:cNvCxnSpPr>
            <a:cxnSpLocks/>
          </p:cNvCxnSpPr>
          <p:nvPr/>
        </p:nvCxnSpPr>
        <p:spPr>
          <a:xfrm>
            <a:off x="5396373" y="5107280"/>
            <a:ext cx="4491906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5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2AE8C2-8388-3FA7-BF7B-8E1B2976C9C9}"/>
              </a:ext>
            </a:extLst>
          </p:cNvPr>
          <p:cNvSpPr txBox="1"/>
          <p:nvPr/>
        </p:nvSpPr>
        <p:spPr>
          <a:xfrm>
            <a:off x="1011434" y="2519871"/>
            <a:ext cx="9986128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1. The speaker, </a:t>
            </a:r>
            <a:r>
              <a:rPr lang="en-US" sz="2800" dirty="0" err="1">
                <a:latin typeface="+mj-lt"/>
              </a:rPr>
              <a:t>Mr</a:t>
            </a:r>
            <a:r>
              <a:rPr lang="en-US" sz="2800" dirty="0">
                <a:latin typeface="+mj-lt"/>
              </a:rPr>
              <a:t> Franklin, is the headmaster. </a:t>
            </a:r>
            <a:endParaRPr lang="en-US" sz="2600" dirty="0">
              <a:latin typeface="+mj-lt"/>
            </a:endParaRPr>
          </a:p>
        </p:txBody>
      </p:sp>
      <p:pic>
        <p:nvPicPr>
          <p:cNvPr id="5" name="CD2 - TRACK 41">
            <a:hlinkClick r:id="" action="ppaction://media"/>
            <a:extLst>
              <a:ext uri="{FF2B5EF4-FFF2-40B4-BE49-F238E27FC236}">
                <a16:creationId xmlns:a16="http://schemas.microsoft.com/office/drawing/2014/main" id="{1618FC2A-F3F6-291D-E3DE-F9DBD110BE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6359" y="613628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F4F74D-2F7A-9027-9398-79063634A080}"/>
              </a:ext>
            </a:extLst>
          </p:cNvPr>
          <p:cNvSpPr/>
          <p:nvPr/>
        </p:nvSpPr>
        <p:spPr>
          <a:xfrm>
            <a:off x="2410414" y="582250"/>
            <a:ext cx="8458692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+mj-lt"/>
              </a:rPr>
              <a:t>Now listen and decide if the statements are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True/False</a:t>
            </a:r>
            <a:r>
              <a:rPr lang="en-US" sz="2800" i="1" dirty="0">
                <a:solidFill>
                  <a:srgbClr val="0070C0"/>
                </a:solidFill>
                <a:latin typeface="+mj-lt"/>
              </a:rPr>
              <a:t>.	 </a:t>
            </a:r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</a:t>
            </a:r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FIRST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27666-EF16-42FA-B893-94B404216890}"/>
              </a:ext>
            </a:extLst>
          </p:cNvPr>
          <p:cNvSpPr txBox="1"/>
          <p:nvPr/>
        </p:nvSpPr>
        <p:spPr>
          <a:xfrm>
            <a:off x="71214" y="1719179"/>
            <a:ext cx="3492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YOUR ANSWER?</a:t>
            </a:r>
            <a:endParaRPr lang="en-US" sz="28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BC65B-04D0-881D-6E60-ED23B7725E6C}"/>
              </a:ext>
            </a:extLst>
          </p:cNvPr>
          <p:cNvSpPr txBox="1"/>
          <p:nvPr/>
        </p:nvSpPr>
        <p:spPr>
          <a:xfrm>
            <a:off x="95576" y="5687306"/>
            <a:ext cx="1722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WHY?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4690E-5FDF-E3F0-90FD-1A5A2C5DCBE8}"/>
              </a:ext>
            </a:extLst>
          </p:cNvPr>
          <p:cNvSpPr txBox="1"/>
          <p:nvPr/>
        </p:nvSpPr>
        <p:spPr>
          <a:xfrm>
            <a:off x="205274" y="457200"/>
            <a:ext cx="1612320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Extra Task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35EF55-A4E8-94DB-8362-8872D1C90155}"/>
              </a:ext>
            </a:extLst>
          </p:cNvPr>
          <p:cNvSpPr/>
          <p:nvPr/>
        </p:nvSpPr>
        <p:spPr>
          <a:xfrm>
            <a:off x="10869106" y="4731613"/>
            <a:ext cx="565608" cy="5232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EA4760-3564-A409-5769-9DCE0E2C44BA}"/>
              </a:ext>
            </a:extLst>
          </p:cNvPr>
          <p:cNvSpPr txBox="1"/>
          <p:nvPr/>
        </p:nvSpPr>
        <p:spPr>
          <a:xfrm>
            <a:off x="1011434" y="3238655"/>
            <a:ext cx="9986128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2. The Earth Day is not going to be celebrated at the school. </a:t>
            </a:r>
            <a:endParaRPr lang="en-US" sz="2600" dirty="0">
              <a:latin typeface="+mj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4B301E-D9D7-B18D-63D2-B6DB26499080}"/>
              </a:ext>
            </a:extLst>
          </p:cNvPr>
          <p:cNvSpPr/>
          <p:nvPr/>
        </p:nvSpPr>
        <p:spPr>
          <a:xfrm>
            <a:off x="10878781" y="3995421"/>
            <a:ext cx="565608" cy="5232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C8303-B1B5-D084-8E66-D1D77C273B14}"/>
              </a:ext>
            </a:extLst>
          </p:cNvPr>
          <p:cNvSpPr txBox="1"/>
          <p:nvPr/>
        </p:nvSpPr>
        <p:spPr>
          <a:xfrm>
            <a:off x="1011434" y="3995421"/>
            <a:ext cx="973808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3. Brian Howard is going to teach the students how to plant trees. </a:t>
            </a:r>
            <a:endParaRPr lang="en-US" sz="2600" dirty="0">
              <a:latin typeface="+mj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2F930D9-3340-963E-EF68-CF1C61F7F86D}"/>
              </a:ext>
            </a:extLst>
          </p:cNvPr>
          <p:cNvSpPr/>
          <p:nvPr/>
        </p:nvSpPr>
        <p:spPr>
          <a:xfrm>
            <a:off x="10869106" y="3217026"/>
            <a:ext cx="565608" cy="5232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03FABE-43FD-93E2-EF83-9A03830B2492}"/>
              </a:ext>
            </a:extLst>
          </p:cNvPr>
          <p:cNvSpPr txBox="1"/>
          <p:nvPr/>
        </p:nvSpPr>
        <p:spPr>
          <a:xfrm>
            <a:off x="1011434" y="4744285"/>
            <a:ext cx="8876845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4. The students are going to make art from plastic bottles. </a:t>
            </a:r>
            <a:endParaRPr lang="en-US" sz="2600" dirty="0">
              <a:latin typeface="+mj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7530ED9-2ED2-03E3-EF82-C9EF5884EC1D}"/>
              </a:ext>
            </a:extLst>
          </p:cNvPr>
          <p:cNvSpPr/>
          <p:nvPr/>
        </p:nvSpPr>
        <p:spPr>
          <a:xfrm>
            <a:off x="10869106" y="2468162"/>
            <a:ext cx="565608" cy="5232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0272347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1343D-F617-AB31-2D76-66C1EEA2FAC3}"/>
              </a:ext>
            </a:extLst>
          </p:cNvPr>
          <p:cNvSpPr/>
          <p:nvPr/>
        </p:nvSpPr>
        <p:spPr>
          <a:xfrm>
            <a:off x="2537680" y="519979"/>
            <a:ext cx="955177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+mj-lt"/>
              </a:rPr>
              <a:t>Now listen again and check. </a:t>
            </a:r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SECOND </a:t>
            </a:r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2BCC7-6CA7-B905-8C97-189A80611E77}"/>
              </a:ext>
            </a:extLst>
          </p:cNvPr>
          <p:cNvSpPr txBox="1"/>
          <p:nvPr/>
        </p:nvSpPr>
        <p:spPr>
          <a:xfrm>
            <a:off x="205274" y="457200"/>
            <a:ext cx="2137876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While - listening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9B92D-B85F-C17C-7677-2B415B81218A}"/>
              </a:ext>
            </a:extLst>
          </p:cNvPr>
          <p:cNvSpPr txBox="1"/>
          <p:nvPr/>
        </p:nvSpPr>
        <p:spPr>
          <a:xfrm>
            <a:off x="499005" y="3167390"/>
            <a:ext cx="5160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THE ANSWER IS …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5B525-E098-8438-0B63-8525F715D849}"/>
              </a:ext>
            </a:extLst>
          </p:cNvPr>
          <p:cNvSpPr/>
          <p:nvPr/>
        </p:nvSpPr>
        <p:spPr>
          <a:xfrm>
            <a:off x="205274" y="1095552"/>
            <a:ext cx="11884182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F"/>
            </a:pPr>
            <a:r>
              <a:rPr lang="en-US" sz="3200" i="1" dirty="0">
                <a:solidFill>
                  <a:srgbClr val="0070C0"/>
                </a:solidFill>
                <a:latin typeface="+mj-lt"/>
              </a:rPr>
              <a:t>While you are listening, focus on what the speaker says. </a:t>
            </a:r>
          </a:p>
          <a:p>
            <a:r>
              <a:rPr lang="en-US" sz="2800" dirty="0">
                <a:latin typeface="+mj-lt"/>
              </a:rPr>
              <a:t>Good morning, students.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This is your headmaster,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Mr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Franklin, speaking.</a:t>
            </a:r>
            <a:endParaRPr lang="en-US" sz="28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CD2 - TRACK 41">
            <a:hlinkClick r:id="" action="ppaction://media"/>
            <a:extLst>
              <a:ext uri="{FF2B5EF4-FFF2-40B4-BE49-F238E27FC236}">
                <a16:creationId xmlns:a16="http://schemas.microsoft.com/office/drawing/2014/main" id="{12C67615-5BF2-3B16-79E3-7F13E067CA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9933" y="457200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D0EB41-B01F-92A5-F5D9-DB6D2291F240}"/>
              </a:ext>
            </a:extLst>
          </p:cNvPr>
          <p:cNvSpPr txBox="1"/>
          <p:nvPr/>
        </p:nvSpPr>
        <p:spPr>
          <a:xfrm>
            <a:off x="2343150" y="4392166"/>
            <a:ext cx="713045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1. The speaker, </a:t>
            </a:r>
            <a:r>
              <a:rPr lang="en-US" sz="2800" dirty="0" err="1">
                <a:latin typeface="+mj-lt"/>
              </a:rPr>
              <a:t>Mr</a:t>
            </a:r>
            <a:r>
              <a:rPr lang="en-US" sz="2800" dirty="0">
                <a:latin typeface="+mj-lt"/>
              </a:rPr>
              <a:t> Franklin, is the headmaster. </a:t>
            </a:r>
            <a:endParaRPr lang="en-US" sz="2600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AFCD51-B519-C4E4-3B0B-F1A3CA61C292}"/>
              </a:ext>
            </a:extLst>
          </p:cNvPr>
          <p:cNvSpPr/>
          <p:nvPr/>
        </p:nvSpPr>
        <p:spPr>
          <a:xfrm>
            <a:off x="9662475" y="4392166"/>
            <a:ext cx="565608" cy="5232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23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1343D-F617-AB31-2D76-66C1EEA2FAC3}"/>
              </a:ext>
            </a:extLst>
          </p:cNvPr>
          <p:cNvSpPr/>
          <p:nvPr/>
        </p:nvSpPr>
        <p:spPr>
          <a:xfrm>
            <a:off x="2537680" y="519979"/>
            <a:ext cx="955177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+mj-lt"/>
              </a:rPr>
              <a:t>Now listen again and check. </a:t>
            </a:r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SECOND </a:t>
            </a:r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2BCC7-6CA7-B905-8C97-189A80611E77}"/>
              </a:ext>
            </a:extLst>
          </p:cNvPr>
          <p:cNvSpPr txBox="1"/>
          <p:nvPr/>
        </p:nvSpPr>
        <p:spPr>
          <a:xfrm>
            <a:off x="205274" y="457200"/>
            <a:ext cx="2137876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While - listening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9B92D-B85F-C17C-7677-2B415B81218A}"/>
              </a:ext>
            </a:extLst>
          </p:cNvPr>
          <p:cNvSpPr txBox="1"/>
          <p:nvPr/>
        </p:nvSpPr>
        <p:spPr>
          <a:xfrm>
            <a:off x="563537" y="3603044"/>
            <a:ext cx="5160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THE ANSWER IS …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5B525-E098-8438-0B63-8525F715D849}"/>
              </a:ext>
            </a:extLst>
          </p:cNvPr>
          <p:cNvSpPr/>
          <p:nvPr/>
        </p:nvSpPr>
        <p:spPr>
          <a:xfrm>
            <a:off x="205274" y="1114413"/>
            <a:ext cx="11884182" cy="1877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F"/>
            </a:pPr>
            <a:r>
              <a:rPr lang="en-US" sz="3200" i="1" dirty="0">
                <a:solidFill>
                  <a:srgbClr val="0070C0"/>
                </a:solidFill>
                <a:latin typeface="+mj-lt"/>
              </a:rPr>
              <a:t>While you are listening, focus on what the speaker says.</a:t>
            </a:r>
            <a:endParaRPr lang="en-US" sz="3200" dirty="0">
              <a:latin typeface="+mj-lt"/>
            </a:endParaRPr>
          </a:p>
          <a:p>
            <a:r>
              <a:rPr lang="en-US" sz="2800" dirty="0">
                <a:latin typeface="+mj-lt"/>
              </a:rPr>
              <a:t>This Saturday 22nd April is Earth Day and we’re going to celebrate it –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but you don’t have to come to school at the weekend! On Friday, we’ll have classes as usual from 9 a.m., but we’ll stop at noon to do Earth Day activities!</a:t>
            </a:r>
            <a:endParaRPr lang="en-US" sz="28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CD2 - TRACK 41">
            <a:hlinkClick r:id="" action="ppaction://media"/>
            <a:extLst>
              <a:ext uri="{FF2B5EF4-FFF2-40B4-BE49-F238E27FC236}">
                <a16:creationId xmlns:a16="http://schemas.microsoft.com/office/drawing/2014/main" id="{12C67615-5BF2-3B16-79E3-7F13E067CA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9933" y="457200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D0EB41-B01F-92A5-F5D9-DB6D2291F240}"/>
              </a:ext>
            </a:extLst>
          </p:cNvPr>
          <p:cNvSpPr txBox="1"/>
          <p:nvPr/>
        </p:nvSpPr>
        <p:spPr>
          <a:xfrm>
            <a:off x="826860" y="4577840"/>
            <a:ext cx="9986128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2. The Earth Day is not going to be celebrated at the school. </a:t>
            </a:r>
            <a:endParaRPr lang="en-US" sz="2600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AFCD51-B519-C4E4-3B0B-F1A3CA61C292}"/>
              </a:ext>
            </a:extLst>
          </p:cNvPr>
          <p:cNvSpPr/>
          <p:nvPr/>
        </p:nvSpPr>
        <p:spPr>
          <a:xfrm>
            <a:off x="9815935" y="4461473"/>
            <a:ext cx="565608" cy="5232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20483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1343D-F617-AB31-2D76-66C1EEA2FAC3}"/>
              </a:ext>
            </a:extLst>
          </p:cNvPr>
          <p:cNvSpPr/>
          <p:nvPr/>
        </p:nvSpPr>
        <p:spPr>
          <a:xfrm>
            <a:off x="2537680" y="519979"/>
            <a:ext cx="955177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+mj-lt"/>
              </a:rPr>
              <a:t>Now listen again and check. </a:t>
            </a:r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SECOND </a:t>
            </a:r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2BCC7-6CA7-B905-8C97-189A80611E77}"/>
              </a:ext>
            </a:extLst>
          </p:cNvPr>
          <p:cNvSpPr txBox="1"/>
          <p:nvPr/>
        </p:nvSpPr>
        <p:spPr>
          <a:xfrm>
            <a:off x="205274" y="457200"/>
            <a:ext cx="2137876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While - listening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9B92D-B85F-C17C-7677-2B415B81218A}"/>
              </a:ext>
            </a:extLst>
          </p:cNvPr>
          <p:cNvSpPr txBox="1"/>
          <p:nvPr/>
        </p:nvSpPr>
        <p:spPr>
          <a:xfrm>
            <a:off x="610845" y="3462697"/>
            <a:ext cx="5160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THE ANSWER IS …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5B525-E098-8438-0B63-8525F715D849}"/>
              </a:ext>
            </a:extLst>
          </p:cNvPr>
          <p:cNvSpPr/>
          <p:nvPr/>
        </p:nvSpPr>
        <p:spPr>
          <a:xfrm>
            <a:off x="205274" y="1132703"/>
            <a:ext cx="11884182" cy="1877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F"/>
            </a:pPr>
            <a:r>
              <a:rPr lang="en-US" sz="2800" i="1" dirty="0">
                <a:solidFill>
                  <a:srgbClr val="0070C0"/>
                </a:solidFill>
                <a:latin typeface="+mj-lt"/>
              </a:rPr>
              <a:t>While you are listening, focus on what the speaker says.</a:t>
            </a:r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Then, at around 1:30,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we’re going to hear a talk on global warming from the TV weather forecaster, Brian Howard</a:t>
            </a:r>
            <a:r>
              <a:rPr lang="en-US" sz="2800" dirty="0">
                <a:latin typeface="+mj-lt"/>
              </a:rPr>
              <a:t>. And finally, </a:t>
            </a:r>
            <a:r>
              <a:rPr lang="en-US" sz="2800" dirty="0" err="1">
                <a:latin typeface="+mj-lt"/>
              </a:rPr>
              <a:t>Ms</a:t>
            </a:r>
            <a:r>
              <a:rPr lang="en-US" sz="2800" dirty="0">
                <a:latin typeface="+mj-lt"/>
              </a:rPr>
              <a:t> Jenkins is going to teach us how to make art from recycled materials.</a:t>
            </a:r>
            <a:endParaRPr lang="en-US" sz="28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CD2 - TRACK 41">
            <a:hlinkClick r:id="" action="ppaction://media"/>
            <a:extLst>
              <a:ext uri="{FF2B5EF4-FFF2-40B4-BE49-F238E27FC236}">
                <a16:creationId xmlns:a16="http://schemas.microsoft.com/office/drawing/2014/main" id="{12C67615-5BF2-3B16-79E3-7F13E067CA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9933" y="457200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D0EB41-B01F-92A5-F5D9-DB6D2291F240}"/>
              </a:ext>
            </a:extLst>
          </p:cNvPr>
          <p:cNvSpPr txBox="1"/>
          <p:nvPr/>
        </p:nvSpPr>
        <p:spPr>
          <a:xfrm>
            <a:off x="448577" y="4345005"/>
            <a:ext cx="9986128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3. Brian Howard is going to teach the students how to plant trees.</a:t>
            </a:r>
            <a:endParaRPr lang="en-US" sz="2600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AFCD51-B519-C4E4-3B0B-F1A3CA61C292}"/>
              </a:ext>
            </a:extLst>
          </p:cNvPr>
          <p:cNvSpPr/>
          <p:nvPr/>
        </p:nvSpPr>
        <p:spPr>
          <a:xfrm>
            <a:off x="10290124" y="4345005"/>
            <a:ext cx="565608" cy="5232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28433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1343D-F617-AB31-2D76-66C1EEA2FAC3}"/>
              </a:ext>
            </a:extLst>
          </p:cNvPr>
          <p:cNvSpPr/>
          <p:nvPr/>
        </p:nvSpPr>
        <p:spPr>
          <a:xfrm>
            <a:off x="2537680" y="519979"/>
            <a:ext cx="955177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+mj-lt"/>
              </a:rPr>
              <a:t>Now listen again and check. </a:t>
            </a:r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SECOND </a:t>
            </a:r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2BCC7-6CA7-B905-8C97-189A80611E77}"/>
              </a:ext>
            </a:extLst>
          </p:cNvPr>
          <p:cNvSpPr txBox="1"/>
          <p:nvPr/>
        </p:nvSpPr>
        <p:spPr>
          <a:xfrm>
            <a:off x="205274" y="457200"/>
            <a:ext cx="2137876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While - listening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9B92D-B85F-C17C-7677-2B415B81218A}"/>
              </a:ext>
            </a:extLst>
          </p:cNvPr>
          <p:cNvSpPr txBox="1"/>
          <p:nvPr/>
        </p:nvSpPr>
        <p:spPr>
          <a:xfrm>
            <a:off x="600213" y="3589222"/>
            <a:ext cx="5160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THE ANSWER IS …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5B525-E098-8438-0B63-8525F715D849}"/>
              </a:ext>
            </a:extLst>
          </p:cNvPr>
          <p:cNvSpPr/>
          <p:nvPr/>
        </p:nvSpPr>
        <p:spPr>
          <a:xfrm>
            <a:off x="289089" y="1415663"/>
            <a:ext cx="11667365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F"/>
            </a:pPr>
            <a:r>
              <a:rPr lang="en-US" sz="3200" i="1" dirty="0">
                <a:solidFill>
                  <a:srgbClr val="0070C0"/>
                </a:solidFill>
                <a:latin typeface="+mj-lt"/>
              </a:rPr>
              <a:t>While you are listening, focus on what the speaker says.</a:t>
            </a:r>
            <a:endParaRPr lang="en-US" sz="3200" dirty="0">
              <a:latin typeface="+mj-lt"/>
            </a:endParaRPr>
          </a:p>
          <a:p>
            <a:r>
              <a:rPr lang="en-US" sz="2800" dirty="0">
                <a:latin typeface="+mj-lt"/>
              </a:rPr>
              <a:t>For the tree planting, please bring a pair of </a:t>
            </a:r>
            <a:r>
              <a:rPr lang="en-US" sz="2800">
                <a:latin typeface="+mj-lt"/>
              </a:rPr>
              <a:t>work gloves, </a:t>
            </a:r>
            <a:r>
              <a:rPr lang="en-US" sz="2800" dirty="0">
                <a:latin typeface="+mj-lt"/>
              </a:rPr>
              <a:t>and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for the art class bring empty plastic bottles.</a:t>
            </a:r>
            <a:endParaRPr lang="en-US" sz="28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CD2 - TRACK 41">
            <a:hlinkClick r:id="" action="ppaction://media"/>
            <a:extLst>
              <a:ext uri="{FF2B5EF4-FFF2-40B4-BE49-F238E27FC236}">
                <a16:creationId xmlns:a16="http://schemas.microsoft.com/office/drawing/2014/main" id="{12C67615-5BF2-3B16-79E3-7F13E067CA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9933" y="457200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D0EB41-B01F-92A5-F5D9-DB6D2291F240}"/>
              </a:ext>
            </a:extLst>
          </p:cNvPr>
          <p:cNvSpPr txBox="1"/>
          <p:nvPr/>
        </p:nvSpPr>
        <p:spPr>
          <a:xfrm>
            <a:off x="600213" y="4398168"/>
            <a:ext cx="9986128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4. The students are going to make art from plastic bottles. </a:t>
            </a:r>
            <a:endParaRPr lang="en-US" sz="2600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AFCD51-B519-C4E4-3B0B-F1A3CA61C292}"/>
              </a:ext>
            </a:extLst>
          </p:cNvPr>
          <p:cNvSpPr/>
          <p:nvPr/>
        </p:nvSpPr>
        <p:spPr>
          <a:xfrm>
            <a:off x="9723021" y="4398168"/>
            <a:ext cx="565608" cy="5232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875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306" y="412709"/>
            <a:ext cx="9453093" cy="60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33375" y="693738"/>
            <a:ext cx="4275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991270" y="2213614"/>
            <a:ext cx="10198345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To test/consolidate vocabulary and grammar learnt throughout the unit.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To listen for key information.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155" y="1830830"/>
            <a:ext cx="11124644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Prepare the next lesson (page 109 SB).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Unit 6 Test 2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in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Bài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Tập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Bổ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Trợ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TA 7 Right On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(pages 54 &amp; 55).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Semester 2 Test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in 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TA 7 Right On Notebook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(pages 58 &amp; 59).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3"/>
          <a:srcRect t="2" b="15105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57713" y="6051550"/>
            <a:ext cx="3101975" cy="6461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  <a:cs typeface="+mn-cs"/>
              </a:rPr>
              <a:t>Enjoy your day!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250" y="411163"/>
            <a:ext cx="3181350" cy="6619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914400" y="1399979"/>
            <a:ext cx="108331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 this lesson, students will be able to…</a:t>
            </a:r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00CC"/>
              </a:solidFill>
              <a:latin typeface="Calibri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to test/consolidate vocabulary and grammar learnt throughout the unit.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to listen for key information.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654" y="392805"/>
            <a:ext cx="8906171" cy="607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587" y="1650563"/>
            <a:ext cx="11747240" cy="470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A. s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ght	      	       B. k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			C. l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		D. s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gns</a:t>
            </a:r>
            <a:endParaRPr lang="en-US" sz="4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saɪt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      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kaɪt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lɪps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saɪz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A. sp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                    B. c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			C. b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  		D. p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4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spɒt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kɔːr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bɒks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pɒt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A. manag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B. reduc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 C. reus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		D. install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endParaRPr lang="en-US" sz="4000" u="sng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mænɪdʒd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rɪˈdʒuːst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ˌ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ri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ːˈ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juːzd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ɪnˈstɔːld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01092-4CCD-BC36-5E65-2B0B7F59D6D3}"/>
              </a:ext>
            </a:extLst>
          </p:cNvPr>
          <p:cNvSpPr txBox="1"/>
          <p:nvPr/>
        </p:nvSpPr>
        <p:spPr>
          <a:xfrm>
            <a:off x="337931" y="352521"/>
            <a:ext cx="11516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Choose the word whose underlined part is pronounced from that of the others. </a:t>
            </a:r>
            <a:r>
              <a:rPr lang="en-US" sz="3600" dirty="0" err="1">
                <a:latin typeface="+mj-lt"/>
              </a:rPr>
              <a:t>Practise</a:t>
            </a:r>
            <a:r>
              <a:rPr lang="en-US" sz="3600" dirty="0">
                <a:latin typeface="+mj-lt"/>
              </a:rPr>
              <a:t> saying them.</a:t>
            </a:r>
            <a:endParaRPr lang="vi-VN" sz="3600" dirty="0">
              <a:latin typeface="+mj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6577476" y="1726559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3557470" y="3437170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3580762" y="5185108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284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587" y="1650563"/>
            <a:ext cx="11747240" cy="470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A. encourage	       B. recycle		C. </a:t>
            </a:r>
            <a:r>
              <a:rPr lang="en-US" sz="32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organise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D. preserve</a:t>
            </a:r>
            <a:endParaRPr lang="en-US" sz="4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ɪnˈkʌrɪdʒ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ˌ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ri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ːˈ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saɪkəl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ɔːɡənaɪz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prɪˈzɜːv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A. litter                   B. raincoat		C. campsite 	D. idea</a:t>
            </a:r>
            <a:endParaRPr lang="en-US" sz="4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lɪtər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reɪŋkəʊt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kæmpsaɪt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aɪˈdɪə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A. volunteer           B. holiday		 C. engineer	D. magazine</a:t>
            </a:r>
            <a:endParaRPr lang="en-US" sz="4000" u="sng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ˌ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vɒlənˈtɪər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hɒlədeɪ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ˌ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endʒɪˈnɪər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ˌ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mæɡəˈziːn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01092-4CCD-BC36-5E65-2B0B7F59D6D3}"/>
              </a:ext>
            </a:extLst>
          </p:cNvPr>
          <p:cNvSpPr txBox="1"/>
          <p:nvPr/>
        </p:nvSpPr>
        <p:spPr>
          <a:xfrm>
            <a:off x="337931" y="331255"/>
            <a:ext cx="11516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Choose the word whose main stress is placed differently from that of the others. </a:t>
            </a:r>
            <a:r>
              <a:rPr lang="en-US" sz="3600" dirty="0" err="1">
                <a:latin typeface="+mj-lt"/>
              </a:rPr>
              <a:t>Practise</a:t>
            </a:r>
            <a:r>
              <a:rPr lang="en-US" sz="3600" dirty="0">
                <a:latin typeface="+mj-lt"/>
              </a:rPr>
              <a:t> saying them.</a:t>
            </a:r>
            <a:endParaRPr lang="vi-VN" sz="3600" dirty="0">
              <a:latin typeface="+mj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6598742" y="1726559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9366530" y="3437170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3623294" y="5185108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17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8909A-DB57-E4BF-DC9A-FDE51B08E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280" y="610022"/>
            <a:ext cx="6727237" cy="60978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2F2740-3747-4157-6C6E-ED153B873EEB}"/>
              </a:ext>
            </a:extLst>
          </p:cNvPr>
          <p:cNvSpPr txBox="1"/>
          <p:nvPr/>
        </p:nvSpPr>
        <p:spPr>
          <a:xfrm>
            <a:off x="7264339" y="2570289"/>
            <a:ext cx="1071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j-lt"/>
              </a:rPr>
              <a:t>noun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7FBFB-D564-B249-E5FA-15822F934217}"/>
              </a:ext>
            </a:extLst>
          </p:cNvPr>
          <p:cNvSpPr txBox="1"/>
          <p:nvPr/>
        </p:nvSpPr>
        <p:spPr>
          <a:xfrm>
            <a:off x="162331" y="546404"/>
            <a:ext cx="4939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00CC"/>
                </a:solidFill>
                <a:latin typeface="+mj-lt"/>
              </a:rPr>
              <a:t>First, decide on the suitable form of words.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18E62-A4E9-2ADD-C2F4-6B5A017FEEBD}"/>
              </a:ext>
            </a:extLst>
          </p:cNvPr>
          <p:cNvSpPr txBox="1"/>
          <p:nvPr/>
        </p:nvSpPr>
        <p:spPr>
          <a:xfrm>
            <a:off x="6776264" y="3772588"/>
            <a:ext cx="1071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j-lt"/>
              </a:rPr>
              <a:t>noun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AA246-A3E4-82E8-BC81-C07B5F2B98C0}"/>
              </a:ext>
            </a:extLst>
          </p:cNvPr>
          <p:cNvSpPr txBox="1"/>
          <p:nvPr/>
        </p:nvSpPr>
        <p:spPr>
          <a:xfrm>
            <a:off x="7828961" y="4608101"/>
            <a:ext cx="1071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j-lt"/>
              </a:rPr>
              <a:t>noun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A35BA-41CF-9651-C9E6-52E1D55B965E}"/>
              </a:ext>
            </a:extLst>
          </p:cNvPr>
          <p:cNvSpPr txBox="1"/>
          <p:nvPr/>
        </p:nvSpPr>
        <p:spPr>
          <a:xfrm>
            <a:off x="8095874" y="5026199"/>
            <a:ext cx="1071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j-lt"/>
              </a:rPr>
              <a:t>adj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44582-3C97-5562-7594-38AD16580857}"/>
              </a:ext>
            </a:extLst>
          </p:cNvPr>
          <p:cNvSpPr txBox="1"/>
          <p:nvPr/>
        </p:nvSpPr>
        <p:spPr>
          <a:xfrm>
            <a:off x="7006892" y="6221516"/>
            <a:ext cx="1071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j-lt"/>
              </a:rPr>
              <a:t>adj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31785F-15CD-C513-7DD7-85BAEE1A23EE}"/>
              </a:ext>
            </a:extLst>
          </p:cNvPr>
          <p:cNvSpPr/>
          <p:nvPr/>
        </p:nvSpPr>
        <p:spPr>
          <a:xfrm>
            <a:off x="4990279" y="610022"/>
            <a:ext cx="6727237" cy="576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+mj-lt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634282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8909A-DB57-E4BF-DC9A-FDE51B08E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48" y="573591"/>
            <a:ext cx="6727237" cy="60978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2F2740-3747-4157-6C6E-ED153B873EEB}"/>
              </a:ext>
            </a:extLst>
          </p:cNvPr>
          <p:cNvSpPr txBox="1"/>
          <p:nvPr/>
        </p:nvSpPr>
        <p:spPr>
          <a:xfrm>
            <a:off x="5556974" y="2550024"/>
            <a:ext cx="1960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j-lt"/>
              </a:rPr>
              <a:t>pollution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18E62-A4E9-2ADD-C2F4-6B5A017FEEBD}"/>
              </a:ext>
            </a:extLst>
          </p:cNvPr>
          <p:cNvSpPr txBox="1"/>
          <p:nvPr/>
        </p:nvSpPr>
        <p:spPr>
          <a:xfrm>
            <a:off x="4824951" y="3748870"/>
            <a:ext cx="2491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j-lt"/>
              </a:rPr>
              <a:t>deforestation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AA246-A3E4-82E8-BC81-C07B5F2B98C0}"/>
              </a:ext>
            </a:extLst>
          </p:cNvPr>
          <p:cNvSpPr txBox="1"/>
          <p:nvPr/>
        </p:nvSpPr>
        <p:spPr>
          <a:xfrm>
            <a:off x="6410814" y="4558407"/>
            <a:ext cx="11069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j-lt"/>
              </a:rPr>
              <a:t>plastic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A35BA-41CF-9651-C9E6-52E1D55B965E}"/>
              </a:ext>
            </a:extLst>
          </p:cNvPr>
          <p:cNvSpPr txBox="1"/>
          <p:nvPr/>
        </p:nvSpPr>
        <p:spPr>
          <a:xfrm>
            <a:off x="6602608" y="5004330"/>
            <a:ext cx="12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j-lt"/>
              </a:rPr>
              <a:t>organic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44582-3C97-5562-7594-38AD16580857}"/>
              </a:ext>
            </a:extLst>
          </p:cNvPr>
          <p:cNvSpPr txBox="1"/>
          <p:nvPr/>
        </p:nvSpPr>
        <p:spPr>
          <a:xfrm>
            <a:off x="4824951" y="6178984"/>
            <a:ext cx="1960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+mj-lt"/>
              </a:rPr>
              <a:t>endangered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C89BED2-B307-639A-60C5-49178DE731A7}"/>
              </a:ext>
            </a:extLst>
          </p:cNvPr>
          <p:cNvCxnSpPr>
            <a:cxnSpLocks/>
          </p:cNvCxnSpPr>
          <p:nvPr/>
        </p:nvCxnSpPr>
        <p:spPr>
          <a:xfrm>
            <a:off x="7894423" y="2973918"/>
            <a:ext cx="94477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0E3662-4D6C-B947-E9C1-C1D525F10BCD}"/>
              </a:ext>
            </a:extLst>
          </p:cNvPr>
          <p:cNvCxnSpPr>
            <a:cxnSpLocks/>
          </p:cNvCxnSpPr>
          <p:nvPr/>
        </p:nvCxnSpPr>
        <p:spPr>
          <a:xfrm>
            <a:off x="4850352" y="3349679"/>
            <a:ext cx="118638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71C158-3B2B-8B42-17E1-D826CA318517}"/>
              </a:ext>
            </a:extLst>
          </p:cNvPr>
          <p:cNvCxnSpPr>
            <a:cxnSpLocks/>
          </p:cNvCxnSpPr>
          <p:nvPr/>
        </p:nvCxnSpPr>
        <p:spPr>
          <a:xfrm>
            <a:off x="6424454" y="3358146"/>
            <a:ext cx="125376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8A29E2-71C2-2864-51D9-32B0E4E94B62}"/>
              </a:ext>
            </a:extLst>
          </p:cNvPr>
          <p:cNvCxnSpPr>
            <a:cxnSpLocks/>
          </p:cNvCxnSpPr>
          <p:nvPr/>
        </p:nvCxnSpPr>
        <p:spPr>
          <a:xfrm>
            <a:off x="5984449" y="3796639"/>
            <a:ext cx="145775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54B9B5-CFB3-D532-D377-DCD61523645E}"/>
              </a:ext>
            </a:extLst>
          </p:cNvPr>
          <p:cNvCxnSpPr>
            <a:cxnSpLocks/>
          </p:cNvCxnSpPr>
          <p:nvPr/>
        </p:nvCxnSpPr>
        <p:spPr>
          <a:xfrm>
            <a:off x="6327916" y="4588140"/>
            <a:ext cx="6771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B3BBF1-734E-5DB3-869A-3CA4CED39267}"/>
              </a:ext>
            </a:extLst>
          </p:cNvPr>
          <p:cNvCxnSpPr>
            <a:cxnSpLocks/>
          </p:cNvCxnSpPr>
          <p:nvPr/>
        </p:nvCxnSpPr>
        <p:spPr>
          <a:xfrm>
            <a:off x="7686686" y="4588140"/>
            <a:ext cx="136418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10F5E25-DA2C-1B87-16E2-9A3C02D26ACF}"/>
              </a:ext>
            </a:extLst>
          </p:cNvPr>
          <p:cNvCxnSpPr>
            <a:cxnSpLocks/>
          </p:cNvCxnSpPr>
          <p:nvPr/>
        </p:nvCxnSpPr>
        <p:spPr>
          <a:xfrm>
            <a:off x="8170944" y="5420230"/>
            <a:ext cx="50590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C4C3C7E-CF50-6A01-45D8-085FA8E8E1D8}"/>
              </a:ext>
            </a:extLst>
          </p:cNvPr>
          <p:cNvCxnSpPr>
            <a:cxnSpLocks/>
          </p:cNvCxnSpPr>
          <p:nvPr/>
        </p:nvCxnSpPr>
        <p:spPr>
          <a:xfrm>
            <a:off x="4903770" y="5798873"/>
            <a:ext cx="134463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0AE05C2-2BB4-0265-A865-9119F7DC4CE7}"/>
              </a:ext>
            </a:extLst>
          </p:cNvPr>
          <p:cNvCxnSpPr>
            <a:cxnSpLocks/>
          </p:cNvCxnSpPr>
          <p:nvPr/>
        </p:nvCxnSpPr>
        <p:spPr>
          <a:xfrm>
            <a:off x="6830765" y="6587296"/>
            <a:ext cx="106365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FCE9E9A-AE27-1DC0-1D49-C93513B03E99}"/>
              </a:ext>
            </a:extLst>
          </p:cNvPr>
          <p:cNvSpPr/>
          <p:nvPr/>
        </p:nvSpPr>
        <p:spPr>
          <a:xfrm>
            <a:off x="3517948" y="573591"/>
            <a:ext cx="6727237" cy="576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+mj-lt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6794603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10582</TotalTime>
  <Words>1840</Words>
  <Application>Microsoft Office PowerPoint</Application>
  <PresentationFormat>Widescreen</PresentationFormat>
  <Paragraphs>185</Paragraphs>
  <Slides>29</Slides>
  <Notes>3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697</cp:revision>
  <dcterms:created xsi:type="dcterms:W3CDTF">2020-12-08T03:17:05Z</dcterms:created>
  <dcterms:modified xsi:type="dcterms:W3CDTF">2022-12-21T03:11:59Z</dcterms:modified>
</cp:coreProperties>
</file>