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10" r:id="rId8"/>
    <p:sldId id="316" r:id="rId9"/>
    <p:sldId id="317" r:id="rId10"/>
    <p:sldId id="313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294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65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99A1D-8266-4A35-AC50-58E571A585A2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F9E68-D58A-4D45-8A64-472AB3CDD620}">
      <dgm:prSet/>
      <dgm:spPr/>
      <dgm:t>
        <a:bodyPr/>
        <a:lstStyle/>
        <a:p>
          <a:r>
            <a:rPr lang="en-US"/>
            <a:t>Chu kì</a:t>
          </a:r>
        </a:p>
      </dgm:t>
    </dgm:pt>
    <dgm:pt modelId="{3DD4DA90-A15F-42E4-BF54-5C73FDE6311B}" type="parTrans" cxnId="{D1C3CFE6-E25A-4AD9-88A8-34C5CFA7275C}">
      <dgm:prSet/>
      <dgm:spPr/>
      <dgm:t>
        <a:bodyPr/>
        <a:lstStyle/>
        <a:p>
          <a:endParaRPr lang="en-US"/>
        </a:p>
      </dgm:t>
    </dgm:pt>
    <dgm:pt modelId="{11081EC8-23F3-448A-BC38-5A8783CECBBA}" type="sibTrans" cxnId="{D1C3CFE6-E25A-4AD9-88A8-34C5CFA7275C}">
      <dgm:prSet/>
      <dgm:spPr/>
      <dgm:t>
        <a:bodyPr/>
        <a:lstStyle/>
        <a:p>
          <a:endParaRPr lang="en-US"/>
        </a:p>
      </dgm:t>
    </dgm:pt>
    <dgm:pt modelId="{3FDD6B32-FAD1-4150-BDCA-70B8787B2FEE}">
      <dgm:prSet/>
      <dgm:spPr/>
      <dgm:t>
        <a:bodyPr/>
        <a:lstStyle/>
        <a:p>
          <a:r>
            <a:rPr lang="en-US"/>
            <a:t>Tần số</a:t>
          </a:r>
          <a:endParaRPr lang="en-US" dirty="0"/>
        </a:p>
      </dgm:t>
    </dgm:pt>
    <dgm:pt modelId="{73F01D87-27C2-4051-B0CB-72080C031BE5}" type="parTrans" cxnId="{9E34305D-5B61-4C29-8A79-05AB6092A690}">
      <dgm:prSet/>
      <dgm:spPr/>
      <dgm:t>
        <a:bodyPr/>
        <a:lstStyle/>
        <a:p>
          <a:endParaRPr lang="en-US"/>
        </a:p>
      </dgm:t>
    </dgm:pt>
    <dgm:pt modelId="{28624828-4487-4BAA-AF97-1CD8C14F1DA6}" type="sibTrans" cxnId="{9E34305D-5B61-4C29-8A79-05AB6092A690}">
      <dgm:prSet/>
      <dgm:spPr/>
      <dgm:t>
        <a:bodyPr/>
        <a:lstStyle/>
        <a:p>
          <a:endParaRPr lang="en-US"/>
        </a:p>
      </dgm:t>
    </dgm:pt>
    <dgm:pt modelId="{257C7757-8FE4-4C04-8DB3-B9B2D05CDB37}" type="pres">
      <dgm:prSet presAssocID="{30F99A1D-8266-4A35-AC50-58E571A585A2}" presName="cycle" presStyleCnt="0">
        <dgm:presLayoutVars>
          <dgm:dir/>
          <dgm:resizeHandles val="exact"/>
        </dgm:presLayoutVars>
      </dgm:prSet>
      <dgm:spPr/>
    </dgm:pt>
    <dgm:pt modelId="{B4B414ED-CB92-442F-9060-3C13CB1D563E}" type="pres">
      <dgm:prSet presAssocID="{CF8F9E68-D58A-4D45-8A64-472AB3CDD620}" presName="node" presStyleLbl="node1" presStyleIdx="0" presStyleCnt="2" custScaleX="61893" custScaleY="49060">
        <dgm:presLayoutVars>
          <dgm:bulletEnabled val="1"/>
        </dgm:presLayoutVars>
      </dgm:prSet>
      <dgm:spPr/>
    </dgm:pt>
    <dgm:pt modelId="{F201D387-FD2F-424A-82EE-47FEACCD157F}" type="pres">
      <dgm:prSet presAssocID="{CF8F9E68-D58A-4D45-8A64-472AB3CDD620}" presName="spNode" presStyleCnt="0"/>
      <dgm:spPr/>
    </dgm:pt>
    <dgm:pt modelId="{42D2A8FB-1A11-4E3A-8434-5852C1908787}" type="pres">
      <dgm:prSet presAssocID="{11081EC8-23F3-448A-BC38-5A8783CECBBA}" presName="sibTrans" presStyleLbl="sibTrans1D1" presStyleIdx="0" presStyleCnt="2"/>
      <dgm:spPr/>
    </dgm:pt>
    <dgm:pt modelId="{BC9B03E2-93E9-4D2B-A6B4-895B90417EAF}" type="pres">
      <dgm:prSet presAssocID="{3FDD6B32-FAD1-4150-BDCA-70B8787B2FEE}" presName="node" presStyleLbl="node1" presStyleIdx="1" presStyleCnt="2" custScaleX="61893" custScaleY="49060">
        <dgm:presLayoutVars>
          <dgm:bulletEnabled val="1"/>
        </dgm:presLayoutVars>
      </dgm:prSet>
      <dgm:spPr/>
    </dgm:pt>
    <dgm:pt modelId="{B426791E-7F42-4AAA-88D7-67FA08BEF438}" type="pres">
      <dgm:prSet presAssocID="{3FDD6B32-FAD1-4150-BDCA-70B8787B2FEE}" presName="spNode" presStyleCnt="0"/>
      <dgm:spPr/>
    </dgm:pt>
    <dgm:pt modelId="{80C44FB0-5519-49DB-9207-020325B1DB3C}" type="pres">
      <dgm:prSet presAssocID="{28624828-4487-4BAA-AF97-1CD8C14F1DA6}" presName="sibTrans" presStyleLbl="sibTrans1D1" presStyleIdx="1" presStyleCnt="2"/>
      <dgm:spPr/>
    </dgm:pt>
  </dgm:ptLst>
  <dgm:cxnLst>
    <dgm:cxn modelId="{2CD47409-1491-40A4-BF83-0671E03A76B2}" type="presOf" srcId="{28624828-4487-4BAA-AF97-1CD8C14F1DA6}" destId="{80C44FB0-5519-49DB-9207-020325B1DB3C}" srcOrd="0" destOrd="0" presId="urn:microsoft.com/office/officeart/2005/8/layout/cycle6"/>
    <dgm:cxn modelId="{9E34305D-5B61-4C29-8A79-05AB6092A690}" srcId="{30F99A1D-8266-4A35-AC50-58E571A585A2}" destId="{3FDD6B32-FAD1-4150-BDCA-70B8787B2FEE}" srcOrd="1" destOrd="0" parTransId="{73F01D87-27C2-4051-B0CB-72080C031BE5}" sibTransId="{28624828-4487-4BAA-AF97-1CD8C14F1DA6}"/>
    <dgm:cxn modelId="{71D9456F-52A1-4423-86E2-3F388CC2FF61}" type="presOf" srcId="{CF8F9E68-D58A-4D45-8A64-472AB3CDD620}" destId="{B4B414ED-CB92-442F-9060-3C13CB1D563E}" srcOrd="0" destOrd="0" presId="urn:microsoft.com/office/officeart/2005/8/layout/cycle6"/>
    <dgm:cxn modelId="{921F9850-6212-4A1E-A4B1-29BE3A81EA2A}" type="presOf" srcId="{3FDD6B32-FAD1-4150-BDCA-70B8787B2FEE}" destId="{BC9B03E2-93E9-4D2B-A6B4-895B90417EAF}" srcOrd="0" destOrd="0" presId="urn:microsoft.com/office/officeart/2005/8/layout/cycle6"/>
    <dgm:cxn modelId="{248DA479-A6CA-427B-A5E0-199DF9D1F791}" type="presOf" srcId="{11081EC8-23F3-448A-BC38-5A8783CECBBA}" destId="{42D2A8FB-1A11-4E3A-8434-5852C1908787}" srcOrd="0" destOrd="0" presId="urn:microsoft.com/office/officeart/2005/8/layout/cycle6"/>
    <dgm:cxn modelId="{737C23A6-0A7B-4F72-83CA-D7EAE0B6D8B4}" type="presOf" srcId="{30F99A1D-8266-4A35-AC50-58E571A585A2}" destId="{257C7757-8FE4-4C04-8DB3-B9B2D05CDB37}" srcOrd="0" destOrd="0" presId="urn:microsoft.com/office/officeart/2005/8/layout/cycle6"/>
    <dgm:cxn modelId="{D1C3CFE6-E25A-4AD9-88A8-34C5CFA7275C}" srcId="{30F99A1D-8266-4A35-AC50-58E571A585A2}" destId="{CF8F9E68-D58A-4D45-8A64-472AB3CDD620}" srcOrd="0" destOrd="0" parTransId="{3DD4DA90-A15F-42E4-BF54-5C73FDE6311B}" sibTransId="{11081EC8-23F3-448A-BC38-5A8783CECBBA}"/>
    <dgm:cxn modelId="{1F10534B-C1DF-40CA-B530-89AF49AEC04E}" type="presParOf" srcId="{257C7757-8FE4-4C04-8DB3-B9B2D05CDB37}" destId="{B4B414ED-CB92-442F-9060-3C13CB1D563E}" srcOrd="0" destOrd="0" presId="urn:microsoft.com/office/officeart/2005/8/layout/cycle6"/>
    <dgm:cxn modelId="{5E48ADB6-2964-4F36-867F-18B17060F1BC}" type="presParOf" srcId="{257C7757-8FE4-4C04-8DB3-B9B2D05CDB37}" destId="{F201D387-FD2F-424A-82EE-47FEACCD157F}" srcOrd="1" destOrd="0" presId="urn:microsoft.com/office/officeart/2005/8/layout/cycle6"/>
    <dgm:cxn modelId="{D4C8241F-F34F-4646-B95D-E8CBE4DDA0E4}" type="presParOf" srcId="{257C7757-8FE4-4C04-8DB3-B9B2D05CDB37}" destId="{42D2A8FB-1A11-4E3A-8434-5852C1908787}" srcOrd="2" destOrd="0" presId="urn:microsoft.com/office/officeart/2005/8/layout/cycle6"/>
    <dgm:cxn modelId="{DC491E89-87EF-4ABB-81B9-9A4B8105E530}" type="presParOf" srcId="{257C7757-8FE4-4C04-8DB3-B9B2D05CDB37}" destId="{BC9B03E2-93E9-4D2B-A6B4-895B90417EAF}" srcOrd="3" destOrd="0" presId="urn:microsoft.com/office/officeart/2005/8/layout/cycle6"/>
    <dgm:cxn modelId="{B739F45A-77DA-4BCC-96DB-8BA7E05773DB}" type="presParOf" srcId="{257C7757-8FE4-4C04-8DB3-B9B2D05CDB37}" destId="{B426791E-7F42-4AAA-88D7-67FA08BEF438}" srcOrd="4" destOrd="0" presId="urn:microsoft.com/office/officeart/2005/8/layout/cycle6"/>
    <dgm:cxn modelId="{4353F1E7-C706-4760-999E-F37686FBF52C}" type="presParOf" srcId="{257C7757-8FE4-4C04-8DB3-B9B2D05CDB37}" destId="{80C44FB0-5519-49DB-9207-020325B1DB3C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14ED-CB92-442F-9060-3C13CB1D563E}">
      <dsp:nvSpPr>
        <dsp:cNvPr id="0" name=""/>
        <dsp:cNvSpPr/>
      </dsp:nvSpPr>
      <dsp:spPr>
        <a:xfrm>
          <a:off x="2768595" y="1482182"/>
          <a:ext cx="1789179" cy="9218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Chu kì</a:t>
          </a:r>
        </a:p>
      </dsp:txBody>
      <dsp:txXfrm>
        <a:off x="2813595" y="1527182"/>
        <a:ext cx="1699179" cy="831835"/>
      </dsp:txXfrm>
    </dsp:sp>
    <dsp:sp modelId="{42D2A8FB-1A11-4E3A-8434-5852C1908787}">
      <dsp:nvSpPr>
        <dsp:cNvPr id="0" name=""/>
        <dsp:cNvSpPr/>
      </dsp:nvSpPr>
      <dsp:spPr>
        <a:xfrm>
          <a:off x="3663185" y="348485"/>
          <a:ext cx="3189229" cy="3189229"/>
        </a:xfrm>
        <a:custGeom>
          <a:avLst/>
          <a:gdLst/>
          <a:ahLst/>
          <a:cxnLst/>
          <a:rect l="0" t="0" r="0" b="0"/>
          <a:pathLst>
            <a:path>
              <a:moveTo>
                <a:pt x="77170" y="1104555"/>
              </a:moveTo>
              <a:arcTo wR="1594614" hR="1594614" stAng="11873873" swAng="865225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B03E2-93E9-4D2B-A6B4-895B90417EAF}">
      <dsp:nvSpPr>
        <dsp:cNvPr id="0" name=""/>
        <dsp:cNvSpPr/>
      </dsp:nvSpPr>
      <dsp:spPr>
        <a:xfrm>
          <a:off x="5957824" y="1482182"/>
          <a:ext cx="1789179" cy="9218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Tần số</a:t>
          </a:r>
          <a:endParaRPr lang="en-US" sz="3800" kern="1200" dirty="0"/>
        </a:p>
      </dsp:txBody>
      <dsp:txXfrm>
        <a:off x="6002824" y="1527182"/>
        <a:ext cx="1699179" cy="831835"/>
      </dsp:txXfrm>
    </dsp:sp>
    <dsp:sp modelId="{80C44FB0-5519-49DB-9207-020325B1DB3C}">
      <dsp:nvSpPr>
        <dsp:cNvPr id="0" name=""/>
        <dsp:cNvSpPr/>
      </dsp:nvSpPr>
      <dsp:spPr>
        <a:xfrm>
          <a:off x="3663185" y="348485"/>
          <a:ext cx="3189229" cy="3189229"/>
        </a:xfrm>
        <a:custGeom>
          <a:avLst/>
          <a:gdLst/>
          <a:ahLst/>
          <a:cxnLst/>
          <a:rect l="0" t="0" r="0" b="0"/>
          <a:pathLst>
            <a:path>
              <a:moveTo>
                <a:pt x="3112059" y="2084673"/>
              </a:moveTo>
              <a:arcTo wR="1594614" hR="1594614" stAng="1073873" swAng="865225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85E2-BDC3-45B6-B513-A5CBC397F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44523-EF55-4069-A4E1-BC75DD55D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DF7F-BC0E-4BE0-994F-704A93B5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August 23,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DBBD-7AEF-4BAE-BE25-36D80851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47BF5-068B-44B6-8872-0F8DFC4E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68B9-867D-4EF2-8D34-AF54FB92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59855-A123-4FE1-A2B9-176433DFB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0797-0340-4C30-A17F-9FD3EA15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8AED-4ED9-4483-85EE-DBB8D425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EDB52-BDE7-4883-AAAF-F9EA612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1B2A2-3D78-4F43-992A-836AD3A22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46487-92AA-473C-B04E-7DDAED367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1523-70C1-4FF9-A713-53B8909B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C6B33-5786-4A24-800D-D7CA11D1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15013-B117-4D28-8189-D07C7B7A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F3EF-43BC-4CB2-8C64-83AC2C61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59CD-EDDE-4528-8161-E7273AA6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34080-2EDA-492E-BDFD-C8760BB6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847A-1381-4485-82EA-68C34192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CC8D-B220-4F63-B430-F784E5F5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9499-33A0-4166-84AB-52D2E03A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BA965-6729-4B5F-9134-116947BB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45064-4D53-4237-B529-01654F87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AECE-4D84-459F-8CE8-0D200252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B7AED-104A-4669-80CA-F27CACB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ED74-E2B7-4F71-9031-510D197E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C8C43-887C-480B-BD1C-FC1164A1A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CFE60-5587-411F-84B4-E447E663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C991-32D0-4C5D-A026-2E112DE0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FD909-BFE2-41D7-B6D2-CBE2BF5E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D643A-5234-4803-A2AF-1D9F442C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B26D-2A8A-4FC7-8A1B-EAB3BEB1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E9BAE-49E0-46EC-934F-CE70E033B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083A3-674D-455F-B1D5-77A1E962B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A851E-17AF-4700-96FB-A461E993B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4BE2B-5E7E-4B18-893B-FF2068387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BAF9A-EA60-42C1-B562-0A4A0A4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8F885-8894-4986-9E9D-B2A73128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16B2C-AC5A-4CE1-8609-9449F55C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84A4-7FE4-4E3F-BD81-B475CEFE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5B022-6EFA-4F9A-AEAC-A136E2DD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A2030-795D-4139-8C49-B2536798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A03CA-C296-4680-8B13-6E15D4D5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8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13F54-AC9C-449D-A851-41BA83F5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50A7E-11D3-43DA-A682-865E8640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D7587-1C0D-4F02-85FD-76DBCA43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0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0348-4521-4252-AFF4-B9A90AEE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BAA8B-3BD6-44C7-B077-5DFFF936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B7E2D-192B-4655-A2AC-3B06EE2A9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4C6A4-6BDF-4309-BB2D-AC5FADE3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0DFD2-A789-4159-84E0-F223B95F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D17BB-969F-4C89-9D68-D4AC83C9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9205-7D4E-4E62-9263-6159F2BC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AE9D6-6C14-4766-8B85-5BA93E88A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DCECF-8CE2-48BE-B9F1-C5EFE5910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D98C3-D9ED-4852-BBB0-54436D16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August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DDEDB-EAE7-429D-8B23-B7EB9B62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DB316-38DF-48FD-A160-E1D24398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2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F192D-D46D-48E1-8195-094AFE98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5243A-EFDD-4765-BEB9-AB9AAC42C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A2245-3204-4565-807E-0234CC2B0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August 23,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4D6FE-77FD-4209-AE0A-52BAEF462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4156-5901-4CF3-8A03-E4189E48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368F-4845-4A4A-938D-15E13C2F0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061709"/>
            <a:ext cx="4786895" cy="350011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dirty="0" err="1">
                <a:solidFill>
                  <a:srgbClr val="294B72"/>
                </a:solidFill>
                <a:latin typeface="#9Slide07 HLT Fall For You" panose="02000506000000020003" pitchFamily="2" charset="0"/>
              </a:rPr>
              <a:t>Bài</a:t>
            </a:r>
            <a:r>
              <a:rPr lang="en-US" sz="5400" dirty="0">
                <a:solidFill>
                  <a:srgbClr val="294B72"/>
                </a:solidFill>
                <a:latin typeface="#9Slide07 HLT Fall For You" panose="02000506000000020003" pitchFamily="2" charset="0"/>
              </a:rPr>
              <a:t> 5</a:t>
            </a:r>
            <a:br>
              <a:rPr lang="en-US" sz="8000" dirty="0">
                <a:solidFill>
                  <a:srgbClr val="294B72"/>
                </a:solidFill>
                <a:latin typeface="#9Slide07 IcielHoneyCream" pitchFamily="2" charset="0"/>
              </a:rPr>
            </a:br>
            <a:r>
              <a:rPr lang="en-US" sz="8800" dirty="0" err="1">
                <a:solidFill>
                  <a:srgbClr val="294B72"/>
                </a:solidFill>
                <a:latin typeface="#9Slide07 IcielHoneyCream" pitchFamily="2" charset="0"/>
              </a:rPr>
              <a:t>Chuyển</a:t>
            </a:r>
            <a:r>
              <a:rPr lang="en-US" sz="8800" dirty="0">
                <a:solidFill>
                  <a:srgbClr val="294B72"/>
                </a:solidFill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294B72"/>
                </a:solidFill>
                <a:latin typeface="#9Slide07 IcielHoneyCream" pitchFamily="2" charset="0"/>
              </a:rPr>
              <a:t>động</a:t>
            </a:r>
            <a:r>
              <a:rPr lang="en-US" sz="8800" dirty="0">
                <a:solidFill>
                  <a:srgbClr val="294B72"/>
                </a:solidFill>
                <a:latin typeface="#9Slide07 IcielHoneyCream" pitchFamily="2" charset="0"/>
              </a:rPr>
              <a:t> </a:t>
            </a:r>
            <a:br>
              <a:rPr lang="en-US" sz="8800" dirty="0">
                <a:solidFill>
                  <a:srgbClr val="294B72"/>
                </a:solidFill>
                <a:latin typeface="#9Slide07 IcielHoneyCream" pitchFamily="2" charset="0"/>
              </a:rPr>
            </a:br>
            <a:r>
              <a:rPr lang="en-US" sz="8800" dirty="0" err="1">
                <a:solidFill>
                  <a:srgbClr val="294B72"/>
                </a:solidFill>
                <a:latin typeface="#9Slide07 IcielHoneyCream" pitchFamily="2" charset="0"/>
              </a:rPr>
              <a:t>tròn</a:t>
            </a:r>
            <a:r>
              <a:rPr lang="en-US" sz="8800" dirty="0">
                <a:solidFill>
                  <a:srgbClr val="294B72"/>
                </a:solidFill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294B72"/>
                </a:solidFill>
                <a:latin typeface="#9Slide07 IcielHoneyCream" pitchFamily="2" charset="0"/>
              </a:rPr>
              <a:t>đều</a:t>
            </a:r>
            <a:endParaRPr lang="en-US" sz="8000" dirty="0">
              <a:solidFill>
                <a:srgbClr val="294B72"/>
              </a:solidFill>
              <a:latin typeface="#9Slide07 IcielHoneyCream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5883C9-BA48-49E5-B31B-4FD696D1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50" y="4425696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416" y="0"/>
            <a:ext cx="6107584" cy="6858000"/>
          </a:xfrm>
          <a:prstGeom prst="rect">
            <a:avLst/>
          </a:prstGeom>
          <a:solidFill>
            <a:srgbClr val="29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163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62B1CD-5F9A-4578-8B0D-42B53A668D1F}"/>
              </a:ext>
            </a:extLst>
          </p:cNvPr>
          <p:cNvSpPr/>
          <p:nvPr/>
        </p:nvSpPr>
        <p:spPr>
          <a:xfrm>
            <a:off x="6392550" y="277227"/>
            <a:ext cx="5486400" cy="6303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2087633560">
            <a:hlinkClick r:id="" action="ppaction://media"/>
            <a:extLst>
              <a:ext uri="{FF2B5EF4-FFF2-40B4-BE49-F238E27FC236}">
                <a16:creationId xmlns:a16="http://schemas.microsoft.com/office/drawing/2014/main" id="{7DDCC203-8E73-4155-A368-E1ABF9A737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3902"/>
          <a:stretch/>
        </p:blipFill>
        <p:spPr>
          <a:xfrm>
            <a:off x="6967797" y="496105"/>
            <a:ext cx="4335905" cy="58657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46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298D9-21B1-440E-998D-08816815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III. CHU KÌ VÀ TẦN SỐ</a:t>
            </a:r>
          </a:p>
        </p:txBody>
      </p:sp>
      <p:grpSp>
        <p:nvGrpSpPr>
          <p:cNvPr id="41" name="Group 96">
            <a:extLst>
              <a:ext uri="{FF2B5EF4-FFF2-40B4-BE49-F238E27FC236}">
                <a16:creationId xmlns:a16="http://schemas.microsoft.com/office/drawing/2014/main" id="{14EEB33F-0BD3-4C20-B382-2BF8839DCB91}"/>
              </a:ext>
            </a:extLst>
          </p:cNvPr>
          <p:cNvGrpSpPr>
            <a:grpSpLocks/>
          </p:cNvGrpSpPr>
          <p:nvPr/>
        </p:nvGrpSpPr>
        <p:grpSpPr bwMode="auto">
          <a:xfrm>
            <a:off x="5969918" y="2021514"/>
            <a:ext cx="304800" cy="3255962"/>
            <a:chOff x="4032" y="1853"/>
            <a:chExt cx="192" cy="2051"/>
          </a:xfrm>
        </p:grpSpPr>
        <p:grpSp>
          <p:nvGrpSpPr>
            <p:cNvPr id="42" name="Group 94">
              <a:extLst>
                <a:ext uri="{FF2B5EF4-FFF2-40B4-BE49-F238E27FC236}">
                  <a16:creationId xmlns:a16="http://schemas.microsoft.com/office/drawing/2014/main" id="{18094DED-07A4-4A1A-845B-5DBCC30DA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8" y="1853"/>
              <a:ext cx="98" cy="1971"/>
              <a:chOff x="3792" y="1847"/>
              <a:chExt cx="98" cy="1971"/>
            </a:xfrm>
          </p:grpSpPr>
          <p:grpSp>
            <p:nvGrpSpPr>
              <p:cNvPr id="44" name="Group 86">
                <a:extLst>
                  <a:ext uri="{FF2B5EF4-FFF2-40B4-BE49-F238E27FC236}">
                    <a16:creationId xmlns:a16="http://schemas.microsoft.com/office/drawing/2014/main" id="{86DA931B-4A59-4F1D-A662-7409C70500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1847"/>
                <a:ext cx="96" cy="985"/>
                <a:chOff x="4128" y="2016"/>
                <a:chExt cx="96" cy="1008"/>
              </a:xfrm>
            </p:grpSpPr>
            <p:sp>
              <p:nvSpPr>
                <p:cNvPr id="48" name="Line 84">
                  <a:extLst>
                    <a:ext uri="{FF2B5EF4-FFF2-40B4-BE49-F238E27FC236}">
                      <a16:creationId xmlns:a16="http://schemas.microsoft.com/office/drawing/2014/main" id="{6491F43C-DCBB-4EAA-BDB9-1C86AF0AB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0800000">
                  <a:off x="4176" y="2112"/>
                  <a:ext cx="0" cy="912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" name="Oval 85">
                  <a:extLst>
                    <a:ext uri="{FF2B5EF4-FFF2-40B4-BE49-F238E27FC236}">
                      <a16:creationId xmlns:a16="http://schemas.microsoft.com/office/drawing/2014/main" id="{D62AE81E-FE7E-4357-902D-601116136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201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87">
                <a:extLst>
                  <a:ext uri="{FF2B5EF4-FFF2-40B4-BE49-F238E27FC236}">
                    <a16:creationId xmlns:a16="http://schemas.microsoft.com/office/drawing/2014/main" id="{8112CB17-9D81-4581-8BF4-E50F1C035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00000">
                <a:off x="3794" y="2833"/>
                <a:ext cx="96" cy="985"/>
                <a:chOff x="4128" y="2016"/>
                <a:chExt cx="96" cy="1008"/>
              </a:xfrm>
            </p:grpSpPr>
            <p:sp>
              <p:nvSpPr>
                <p:cNvPr id="46" name="Line 88">
                  <a:extLst>
                    <a:ext uri="{FF2B5EF4-FFF2-40B4-BE49-F238E27FC236}">
                      <a16:creationId xmlns:a16="http://schemas.microsoft.com/office/drawing/2014/main" id="{7CEB4A72-A99F-4123-9BB6-6D5C9FFB1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10800000">
                  <a:off x="4176" y="2112"/>
                  <a:ext cx="0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" name="Oval 89">
                  <a:extLst>
                    <a:ext uri="{FF2B5EF4-FFF2-40B4-BE49-F238E27FC236}">
                      <a16:creationId xmlns:a16="http://schemas.microsoft.com/office/drawing/2014/main" id="{BE1B646D-3560-467F-93E1-D3D6CF705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201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 useBgFill="1">
          <p:nvSpPr>
            <p:cNvPr id="43" name="Rectangle 91">
              <a:extLst>
                <a:ext uri="{FF2B5EF4-FFF2-40B4-BE49-F238E27FC236}">
                  <a16:creationId xmlns:a16="http://schemas.microsoft.com/office/drawing/2014/main" id="{CB4615A8-D07E-47C7-86D8-D437CB857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72"/>
              <a:ext cx="192" cy="1032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Oval 104">
            <a:extLst>
              <a:ext uri="{FF2B5EF4-FFF2-40B4-BE49-F238E27FC236}">
                <a16:creationId xmlns:a16="http://schemas.microsoft.com/office/drawing/2014/main" id="{75A53B3A-195D-4FC9-9CBF-494036B2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118" y="2051676"/>
            <a:ext cx="3124200" cy="31242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B4CF0ED-03EB-434B-BCDC-FCC2BFA1D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014070"/>
              </p:ext>
            </p:extLst>
          </p:nvPr>
        </p:nvGraphicFramePr>
        <p:xfrm>
          <a:off x="835943" y="1681476"/>
          <a:ext cx="10515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Line 105">
            <a:extLst>
              <a:ext uri="{FF2B5EF4-FFF2-40B4-BE49-F238E27FC236}">
                <a16:creationId xmlns:a16="http://schemas.microsoft.com/office/drawing/2014/main" id="{DE920730-8413-41CC-B1FA-467521C64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2318" y="2086602"/>
            <a:ext cx="0" cy="1565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5B0AE7A7-06D4-4245-9F53-A7AE13230639}"/>
              </a:ext>
            </a:extLst>
          </p:cNvPr>
          <p:cNvSpPr/>
          <p:nvPr/>
        </p:nvSpPr>
        <p:spPr>
          <a:xfrm>
            <a:off x="540668" y="2668734"/>
            <a:ext cx="2824832" cy="2028198"/>
          </a:xfrm>
          <a:prstGeom prst="flowChartPreparation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/>
              <a:t>Là</a:t>
            </a:r>
            <a:r>
              <a:rPr lang="en-US" sz="2400" kern="1200" dirty="0"/>
              <a:t> </a:t>
            </a:r>
            <a:r>
              <a:rPr lang="en-US" sz="2400" kern="1200" dirty="0" err="1"/>
              <a:t>thời</a:t>
            </a:r>
            <a:r>
              <a:rPr lang="en-US" sz="2400" kern="1200" dirty="0"/>
              <a:t> </a:t>
            </a:r>
            <a:r>
              <a:rPr lang="en-US" sz="2400" kern="1200" dirty="0" err="1"/>
              <a:t>gian</a:t>
            </a:r>
            <a:r>
              <a:rPr lang="en-US" sz="2400" kern="1200" dirty="0"/>
              <a:t> </a:t>
            </a:r>
            <a:r>
              <a:rPr lang="en-US" sz="2400" kern="1200" dirty="0" err="1"/>
              <a:t>vật</a:t>
            </a:r>
            <a:r>
              <a:rPr lang="en-US" sz="2400" kern="1200" dirty="0"/>
              <a:t> </a:t>
            </a:r>
            <a:r>
              <a:rPr lang="en-US" sz="2400" kern="1200" dirty="0" err="1"/>
              <a:t>đi</a:t>
            </a:r>
            <a:r>
              <a:rPr lang="en-US" sz="2400" kern="1200" dirty="0"/>
              <a:t> </a:t>
            </a:r>
            <a:r>
              <a:rPr lang="en-US" sz="2400" kern="1200" dirty="0" err="1"/>
              <a:t>được</a:t>
            </a:r>
            <a:r>
              <a:rPr lang="en-US" sz="2400" kern="1200" dirty="0"/>
              <a:t> </a:t>
            </a:r>
            <a:r>
              <a:rPr lang="en-US" sz="2400" kern="1200" dirty="0" err="1"/>
              <a:t>một</a:t>
            </a:r>
            <a:r>
              <a:rPr lang="en-US" sz="2400" kern="1200" dirty="0"/>
              <a:t> </a:t>
            </a:r>
            <a:r>
              <a:rPr lang="en-US" sz="2400" kern="1200" dirty="0" err="1"/>
              <a:t>vòng</a:t>
            </a:r>
            <a:endParaRPr lang="en-US" sz="2400" kern="1200" dirty="0"/>
          </a:p>
        </p:txBody>
      </p:sp>
      <p:sp>
        <p:nvSpPr>
          <p:cNvPr id="54" name="Flowchart: Preparation 53">
            <a:extLst>
              <a:ext uri="{FF2B5EF4-FFF2-40B4-BE49-F238E27FC236}">
                <a16:creationId xmlns:a16="http://schemas.microsoft.com/office/drawing/2014/main" id="{292C4A40-CA1B-44DC-B4E0-F8006DCA1423}"/>
              </a:ext>
            </a:extLst>
          </p:cNvPr>
          <p:cNvSpPr/>
          <p:nvPr/>
        </p:nvSpPr>
        <p:spPr>
          <a:xfrm>
            <a:off x="8802936" y="2668734"/>
            <a:ext cx="2824832" cy="2028198"/>
          </a:xfrm>
          <a:prstGeom prst="flowChartPreparation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/>
              <a:t>Là</a:t>
            </a:r>
            <a:r>
              <a:rPr lang="en-US" sz="2400" kern="1200" dirty="0"/>
              <a:t> </a:t>
            </a:r>
            <a:r>
              <a:rPr lang="en-US" sz="2400" kern="1200" dirty="0" err="1"/>
              <a:t>số</a:t>
            </a:r>
            <a:r>
              <a:rPr lang="en-US" sz="2400" kern="1200" dirty="0"/>
              <a:t> </a:t>
            </a:r>
            <a:r>
              <a:rPr lang="en-US" sz="2400" kern="1200" dirty="0" err="1"/>
              <a:t>vòng</a:t>
            </a:r>
            <a:r>
              <a:rPr lang="en-US" sz="2400" kern="1200" dirty="0"/>
              <a:t> </a:t>
            </a:r>
            <a:r>
              <a:rPr lang="en-US" sz="2400" kern="1200" dirty="0" err="1"/>
              <a:t>vật</a:t>
            </a:r>
            <a:r>
              <a:rPr lang="en-US" sz="2400" kern="1200" dirty="0"/>
              <a:t> </a:t>
            </a:r>
            <a:r>
              <a:rPr lang="en-US" sz="2400" kern="1200" dirty="0" err="1"/>
              <a:t>đi</a:t>
            </a:r>
            <a:r>
              <a:rPr lang="en-US" sz="2400" kern="1200" dirty="0"/>
              <a:t> </a:t>
            </a:r>
            <a:r>
              <a:rPr lang="en-US" sz="2400" kern="1200" dirty="0" err="1"/>
              <a:t>được</a:t>
            </a:r>
            <a:r>
              <a:rPr lang="en-US" sz="2400" kern="1200" dirty="0"/>
              <a:t> </a:t>
            </a:r>
            <a:r>
              <a:rPr lang="en-US" sz="2400" kern="1200" dirty="0" err="1"/>
              <a:t>trong</a:t>
            </a:r>
            <a:r>
              <a:rPr lang="en-US" sz="2400" kern="1200" dirty="0"/>
              <a:t> 1 </a:t>
            </a:r>
            <a:r>
              <a:rPr lang="en-US" sz="2400" kern="1200" dirty="0" err="1"/>
              <a:t>giây</a:t>
            </a:r>
            <a:endParaRPr lang="en-US" sz="24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8E453-429E-45AF-9CBA-723FCC6CC325}"/>
                  </a:ext>
                </a:extLst>
              </p:cNvPr>
              <p:cNvSpPr txBox="1"/>
              <p:nvPr/>
            </p:nvSpPr>
            <p:spPr>
              <a:xfrm>
                <a:off x="5126038" y="4025594"/>
                <a:ext cx="201161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8E453-429E-45AF-9CBA-723FCC6CC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038" y="4025594"/>
                <a:ext cx="2011610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B626C08-BC75-4D0F-B3A7-44E8AB17037F}"/>
                  </a:ext>
                </a:extLst>
              </p:cNvPr>
              <p:cNvSpPr/>
              <p:nvPr/>
            </p:nvSpPr>
            <p:spPr>
              <a:xfrm>
                <a:off x="2110642" y="5432757"/>
                <a:ext cx="3441700" cy="1036782"/>
              </a:xfrm>
              <a:prstGeom prst="round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3600" b="0" dirty="0"/>
                  <a:t>ω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B626C08-BC75-4D0F-B3A7-44E8AB170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42" y="5432757"/>
                <a:ext cx="3441700" cy="1036782"/>
              </a:xfrm>
              <a:prstGeom prst="roundRect">
                <a:avLst/>
              </a:prstGeom>
              <a:blipFill>
                <a:blip r:embed="rId8"/>
                <a:stretch>
                  <a:fillRect b="-2286"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F69599A-ED78-4D16-B563-6DD47C4794EF}"/>
                  </a:ext>
                </a:extLst>
              </p:cNvPr>
              <p:cNvSpPr/>
              <p:nvPr/>
            </p:nvSpPr>
            <p:spPr>
              <a:xfrm>
                <a:off x="6639658" y="5422900"/>
                <a:ext cx="3441700" cy="1036782"/>
              </a:xfrm>
              <a:prstGeom prst="round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v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Rf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F69599A-ED78-4D16-B563-6DD47C479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58" y="5422900"/>
                <a:ext cx="3441700" cy="1036782"/>
              </a:xfrm>
              <a:prstGeom prst="roundRect">
                <a:avLst/>
              </a:prstGeom>
              <a:blipFill>
                <a:blip r:embed="rId9"/>
                <a:stretch>
                  <a:fillRect l="-877" b="-2286"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4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 animBg="1"/>
      <p:bldP spid="9" grpId="0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B8BD4-1EFA-4D0C-89BE-1A49698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IV. GIA TỐC TRONG CHUYỂN ĐỘNG TRÒN ĐỀU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0D6322-3596-4B15-9BFB-DC5BCA210757}"/>
              </a:ext>
            </a:extLst>
          </p:cNvPr>
          <p:cNvSpPr/>
          <p:nvPr/>
        </p:nvSpPr>
        <p:spPr>
          <a:xfrm>
            <a:off x="951209" y="2521404"/>
            <a:ext cx="2035638" cy="3007518"/>
          </a:xfrm>
          <a:custGeom>
            <a:avLst/>
            <a:gdLst>
              <a:gd name="connsiteX0" fmla="*/ 0 w 2035638"/>
              <a:gd name="connsiteY0" fmla="*/ 0 h 3007518"/>
              <a:gd name="connsiteX1" fmla="*/ 2035638 w 2035638"/>
              <a:gd name="connsiteY1" fmla="*/ 0 h 3007518"/>
              <a:gd name="connsiteX2" fmla="*/ 2035638 w 2035638"/>
              <a:gd name="connsiteY2" fmla="*/ 3007518 h 3007518"/>
              <a:gd name="connsiteX3" fmla="*/ 0 w 2035638"/>
              <a:gd name="connsiteY3" fmla="*/ 3007518 h 3007518"/>
              <a:gd name="connsiteX4" fmla="*/ 0 w 2035638"/>
              <a:gd name="connsiteY4" fmla="*/ 0 h 300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638" h="3007518">
                <a:moveTo>
                  <a:pt x="0" y="0"/>
                </a:moveTo>
                <a:lnTo>
                  <a:pt x="2035638" y="0"/>
                </a:lnTo>
                <a:lnTo>
                  <a:pt x="2035638" y="3007518"/>
                </a:lnTo>
                <a:lnTo>
                  <a:pt x="0" y="30075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/>
              <a:t>Luôn</a:t>
            </a:r>
            <a:r>
              <a:rPr lang="en-US" sz="3200" kern="1200" dirty="0"/>
              <a:t> </a:t>
            </a:r>
            <a:r>
              <a:rPr lang="en-US" sz="3200" kern="1200" dirty="0" err="1"/>
              <a:t>hướng</a:t>
            </a:r>
            <a:r>
              <a:rPr lang="en-US" sz="3200" kern="1200" dirty="0"/>
              <a:t> </a:t>
            </a:r>
            <a:r>
              <a:rPr lang="en-US" sz="3200" kern="1200" dirty="0" err="1"/>
              <a:t>vào</a:t>
            </a:r>
            <a:r>
              <a:rPr lang="en-US" sz="3200" kern="1200" dirty="0"/>
              <a:t> </a:t>
            </a:r>
            <a:r>
              <a:rPr lang="en-US" sz="3200" kern="1200" dirty="0" err="1"/>
              <a:t>tâm</a:t>
            </a:r>
            <a:r>
              <a:rPr lang="en-US" sz="3200" kern="1200" dirty="0"/>
              <a:t> </a:t>
            </a:r>
            <a:r>
              <a:rPr lang="en-US" sz="3200" kern="1200" dirty="0" err="1"/>
              <a:t>của</a:t>
            </a:r>
            <a:r>
              <a:rPr lang="en-US" sz="3200" kern="1200" dirty="0"/>
              <a:t> </a:t>
            </a:r>
            <a:r>
              <a:rPr lang="en-US" sz="3200" kern="1200" dirty="0" err="1"/>
              <a:t>quỹ</a:t>
            </a:r>
            <a:r>
              <a:rPr lang="en-US" sz="3200" kern="1200" dirty="0"/>
              <a:t> </a:t>
            </a:r>
            <a:r>
              <a:rPr lang="en-US" sz="3200" kern="1200" dirty="0" err="1"/>
              <a:t>đạo</a:t>
            </a:r>
            <a:endParaRPr lang="en-US" sz="3200" kern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493B77-B486-45BB-B1E6-79DF7807E595}"/>
              </a:ext>
            </a:extLst>
          </p:cNvPr>
          <p:cNvGrpSpPr/>
          <p:nvPr/>
        </p:nvGrpSpPr>
        <p:grpSpPr>
          <a:xfrm>
            <a:off x="9205153" y="2521404"/>
            <a:ext cx="2103796" cy="3007518"/>
            <a:chOff x="9643224" y="2521404"/>
            <a:chExt cx="2103796" cy="3007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6F9CF8-CCD9-46A6-AD78-52DD1AFF8ADF}"/>
                </a:ext>
              </a:extLst>
            </p:cNvPr>
            <p:cNvSpPr/>
            <p:nvPr/>
          </p:nvSpPr>
          <p:spPr>
            <a:xfrm>
              <a:off x="9643224" y="2521404"/>
              <a:ext cx="2064592" cy="3007518"/>
            </a:xfrm>
            <a:custGeom>
              <a:avLst/>
              <a:gdLst>
                <a:gd name="connsiteX0" fmla="*/ 0 w 1679749"/>
                <a:gd name="connsiteY0" fmla="*/ 0 h 3007518"/>
                <a:gd name="connsiteX1" fmla="*/ 1679749 w 1679749"/>
                <a:gd name="connsiteY1" fmla="*/ 0 h 3007518"/>
                <a:gd name="connsiteX2" fmla="*/ 1679749 w 1679749"/>
                <a:gd name="connsiteY2" fmla="*/ 3007518 h 3007518"/>
                <a:gd name="connsiteX3" fmla="*/ 0 w 1679749"/>
                <a:gd name="connsiteY3" fmla="*/ 3007518 h 3007518"/>
                <a:gd name="connsiteX4" fmla="*/ 0 w 1679749"/>
                <a:gd name="connsiteY4" fmla="*/ 0 h 300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749" h="3007518">
                  <a:moveTo>
                    <a:pt x="0" y="0"/>
                  </a:moveTo>
                  <a:lnTo>
                    <a:pt x="1679749" y="0"/>
                  </a:lnTo>
                  <a:lnTo>
                    <a:pt x="1679749" y="3007518"/>
                  </a:lnTo>
                  <a:lnTo>
                    <a:pt x="0" y="3007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Có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độ</a:t>
              </a:r>
              <a:r>
                <a:rPr lang="en-US" sz="3200" kern="1200" dirty="0"/>
                <a:t> </a:t>
              </a:r>
              <a:r>
                <a:rPr lang="en-US" sz="3200" kern="1200" dirty="0" err="1"/>
                <a:t>lớn</a:t>
              </a:r>
              <a:endParaRPr lang="en-US" sz="3200" kern="1200" dirty="0"/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7472FFAB-7700-4493-89AA-462B4A458A7E}"/>
                    </a:ext>
                  </a:extLst>
                </p:cNvPr>
                <p:cNvSpPr/>
                <p:nvPr/>
              </p:nvSpPr>
              <p:spPr>
                <a:xfrm>
                  <a:off x="9682428" y="3761665"/>
                  <a:ext cx="2064592" cy="1200497"/>
                </a:xfrm>
                <a:prstGeom prst="round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3600" dirty="0"/>
                    <a:t>a</a:t>
                  </a:r>
                  <a:r>
                    <a:rPr lang="en-US" sz="3600" baseline="-25000" dirty="0" err="1"/>
                    <a:t>ht</a:t>
                  </a:r>
                  <a:r>
                    <a:rPr lang="en-US" sz="3600" dirty="0"/>
                    <a:t> </a:t>
                  </a:r>
                  <a14:m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a14:m>
                  <a:endParaRPr lang="en-US" sz="3600" b="0" i="1" dirty="0">
                    <a:latin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/>
                          <m:t>a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ht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7472FFAB-7700-4493-89AA-462B4A458A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2428" y="3761665"/>
                  <a:ext cx="2064592" cy="1200497"/>
                </a:xfrm>
                <a:prstGeom prst="roundRect">
                  <a:avLst/>
                </a:prstGeom>
                <a:blipFill>
                  <a:blip r:embed="rId2"/>
                  <a:stretch>
                    <a:fillRect l="-5900" t="-7614" b="-1218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BF8A6ED-CE53-40D6-8543-8EE70620C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5609" r="6726" b="5769"/>
          <a:stretch/>
        </p:blipFill>
        <p:spPr>
          <a:xfrm>
            <a:off x="3404655" y="1809446"/>
            <a:ext cx="5382690" cy="495965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0047CFC-1C49-4D6C-968D-7AFB841C8F8B}"/>
              </a:ext>
            </a:extLst>
          </p:cNvPr>
          <p:cNvSpPr/>
          <p:nvPr/>
        </p:nvSpPr>
        <p:spPr>
          <a:xfrm>
            <a:off x="4019809" y="2285776"/>
            <a:ext cx="3977640" cy="3977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892F7B-ADA4-4C76-9A22-72847D33B487}"/>
              </a:ext>
            </a:extLst>
          </p:cNvPr>
          <p:cNvSpPr txBox="1">
            <a:spLocks/>
          </p:cNvSpPr>
          <p:nvPr/>
        </p:nvSpPr>
        <p:spPr>
          <a:xfrm>
            <a:off x="1151641" y="2444272"/>
            <a:ext cx="9888718" cy="19694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#9Slide07 IcielHoneyCream" pitchFamily="2" charset="0"/>
              </a:rPr>
              <a:t>Chuyển</a:t>
            </a:r>
            <a:r>
              <a:rPr lang="en-US" sz="8800" dirty="0">
                <a:latin typeface="#9Slide07 IcielHoneyCream" pitchFamily="2" charset="0"/>
              </a:rPr>
              <a:t> </a:t>
            </a:r>
            <a:r>
              <a:rPr lang="en-US" sz="8800" dirty="0" err="1">
                <a:latin typeface="#9Slide07 IcielHoneyCream" pitchFamily="2" charset="0"/>
              </a:rPr>
              <a:t>động</a:t>
            </a:r>
            <a:r>
              <a:rPr lang="en-US" sz="8800" dirty="0"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7 IcielHoneyCream" pitchFamily="2" charset="0"/>
              </a:rPr>
              <a:t>tròn</a:t>
            </a:r>
            <a:r>
              <a:rPr lang="en-US" sz="8800" dirty="0">
                <a:solidFill>
                  <a:srgbClr val="294B72"/>
                </a:solidFill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#9Slide07 IcielHoneyCream" pitchFamily="2" charset="0"/>
              </a:rPr>
              <a:t>đều</a:t>
            </a:r>
            <a:endParaRPr lang="en-US" sz="8000" dirty="0">
              <a:solidFill>
                <a:srgbClr val="0070C0"/>
              </a:solidFill>
              <a:latin typeface="#9Slide07 IcielHoneyCream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7677E2E-C98F-413C-A6B9-2542F8E8FEDA}"/>
              </a:ext>
            </a:extLst>
          </p:cNvPr>
          <p:cNvSpPr/>
          <p:nvPr/>
        </p:nvSpPr>
        <p:spPr>
          <a:xfrm>
            <a:off x="-3456102" y="8407139"/>
            <a:ext cx="3026004" cy="1366886"/>
          </a:xfrm>
          <a:prstGeom prst="wedgeRoundRectCallout">
            <a:avLst>
              <a:gd name="adj1" fmla="val 81348"/>
              <a:gd name="adj2" fmla="val -14993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Quỹ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đạo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tròn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8B2E382-861F-4E1A-925F-D91F29A9A5EA}"/>
              </a:ext>
            </a:extLst>
          </p:cNvPr>
          <p:cNvSpPr/>
          <p:nvPr/>
        </p:nvSpPr>
        <p:spPr>
          <a:xfrm>
            <a:off x="12192000" y="8407139"/>
            <a:ext cx="3026004" cy="1366886"/>
          </a:xfrm>
          <a:prstGeom prst="wedgeRoundRectCallout">
            <a:avLst>
              <a:gd name="adj1" fmla="val 1286"/>
              <a:gd name="adj2" fmla="val -14579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117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892F7B-ADA4-4C76-9A22-72847D33B487}"/>
              </a:ext>
            </a:extLst>
          </p:cNvPr>
          <p:cNvSpPr txBox="1">
            <a:spLocks/>
          </p:cNvSpPr>
          <p:nvPr/>
        </p:nvSpPr>
        <p:spPr>
          <a:xfrm>
            <a:off x="1338607" y="1206630"/>
            <a:ext cx="9888718" cy="19694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#9Slide07 IcielHoneyCream" pitchFamily="2" charset="0"/>
              </a:rPr>
              <a:t>Chuyển</a:t>
            </a:r>
            <a:r>
              <a:rPr lang="en-US" sz="8800" dirty="0">
                <a:latin typeface="#9Slide07 IcielHoneyCream" pitchFamily="2" charset="0"/>
              </a:rPr>
              <a:t> </a:t>
            </a:r>
            <a:r>
              <a:rPr lang="en-US" sz="8800" dirty="0" err="1">
                <a:latin typeface="#9Slide07 IcielHoneyCream" pitchFamily="2" charset="0"/>
              </a:rPr>
              <a:t>động</a:t>
            </a:r>
            <a:r>
              <a:rPr lang="en-US" sz="8800" dirty="0"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7 IcielHoneyCream" pitchFamily="2" charset="0"/>
              </a:rPr>
              <a:t>tròn</a:t>
            </a:r>
            <a:r>
              <a:rPr lang="en-US" sz="8800" dirty="0">
                <a:solidFill>
                  <a:srgbClr val="294B72"/>
                </a:solidFill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#9Slide07 IcielHoneyCream" pitchFamily="2" charset="0"/>
              </a:rPr>
              <a:t>đều</a:t>
            </a:r>
            <a:endParaRPr lang="en-US" sz="8000" dirty="0">
              <a:solidFill>
                <a:srgbClr val="0070C0"/>
              </a:solidFill>
              <a:latin typeface="#9Slide07 IcielHoneyCream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7677E2E-C98F-413C-A6B9-2542F8E8FEDA}"/>
              </a:ext>
            </a:extLst>
          </p:cNvPr>
          <p:cNvSpPr/>
          <p:nvPr/>
        </p:nvSpPr>
        <p:spPr>
          <a:xfrm>
            <a:off x="3516198" y="3987539"/>
            <a:ext cx="3026004" cy="1366886"/>
          </a:xfrm>
          <a:prstGeom prst="wedgeRoundRectCallout">
            <a:avLst>
              <a:gd name="adj1" fmla="val 81348"/>
              <a:gd name="adj2" fmla="val -14993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Quỹ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đạo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tròn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8B2E382-861F-4E1A-925F-D91F29A9A5EA}"/>
              </a:ext>
            </a:extLst>
          </p:cNvPr>
          <p:cNvSpPr/>
          <p:nvPr/>
        </p:nvSpPr>
        <p:spPr>
          <a:xfrm>
            <a:off x="13569295" y="7740389"/>
            <a:ext cx="3026004" cy="1366886"/>
          </a:xfrm>
          <a:prstGeom prst="wedgeRoundRectCallout">
            <a:avLst>
              <a:gd name="adj1" fmla="val 1286"/>
              <a:gd name="adj2" fmla="val -14579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198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892F7B-ADA4-4C76-9A22-72847D33B487}"/>
              </a:ext>
            </a:extLst>
          </p:cNvPr>
          <p:cNvSpPr txBox="1">
            <a:spLocks/>
          </p:cNvSpPr>
          <p:nvPr/>
        </p:nvSpPr>
        <p:spPr>
          <a:xfrm>
            <a:off x="1338607" y="1206630"/>
            <a:ext cx="9888718" cy="19694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#9Slide07 IcielHoneyCream" pitchFamily="2" charset="0"/>
              </a:rPr>
              <a:t>Chuyển</a:t>
            </a:r>
            <a:r>
              <a:rPr lang="en-US" sz="8800" dirty="0">
                <a:latin typeface="#9Slide07 IcielHoneyCream" pitchFamily="2" charset="0"/>
              </a:rPr>
              <a:t> </a:t>
            </a:r>
            <a:r>
              <a:rPr lang="en-US" sz="8800" dirty="0" err="1">
                <a:latin typeface="#9Slide07 IcielHoneyCream" pitchFamily="2" charset="0"/>
              </a:rPr>
              <a:t>động</a:t>
            </a:r>
            <a:r>
              <a:rPr lang="en-US" sz="8800" dirty="0"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7 IcielHoneyCream" pitchFamily="2" charset="0"/>
              </a:rPr>
              <a:t>tròn</a:t>
            </a:r>
            <a:r>
              <a:rPr lang="en-US" sz="8800" dirty="0">
                <a:solidFill>
                  <a:srgbClr val="294B72"/>
                </a:solidFill>
                <a:latin typeface="#9Slide07 IcielHoneyCream" pitchFamily="2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#9Slide07 IcielHoneyCream" pitchFamily="2" charset="0"/>
              </a:rPr>
              <a:t>đều</a:t>
            </a:r>
            <a:endParaRPr lang="en-US" sz="8000" dirty="0">
              <a:solidFill>
                <a:srgbClr val="0070C0"/>
              </a:solidFill>
              <a:latin typeface="#9Slide07 IcielHoneyCream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7677E2E-C98F-413C-A6B9-2542F8E8FEDA}"/>
              </a:ext>
            </a:extLst>
          </p:cNvPr>
          <p:cNvSpPr/>
          <p:nvPr/>
        </p:nvSpPr>
        <p:spPr>
          <a:xfrm>
            <a:off x="3516198" y="3987539"/>
            <a:ext cx="3026004" cy="1366886"/>
          </a:xfrm>
          <a:prstGeom prst="wedgeRoundRectCallout">
            <a:avLst>
              <a:gd name="adj1" fmla="val 81348"/>
              <a:gd name="adj2" fmla="val -14993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Quỹ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đạo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đường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tròn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8B2E382-861F-4E1A-925F-D91F29A9A5EA}"/>
              </a:ext>
            </a:extLst>
          </p:cNvPr>
          <p:cNvSpPr/>
          <p:nvPr/>
        </p:nvSpPr>
        <p:spPr>
          <a:xfrm>
            <a:off x="7835245" y="3987539"/>
            <a:ext cx="3026004" cy="1366886"/>
          </a:xfrm>
          <a:prstGeom prst="wedgeRoundRectCallout">
            <a:avLst>
              <a:gd name="adj1" fmla="val 1286"/>
              <a:gd name="adj2" fmla="val -14579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756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298D9-21B1-440E-998D-08816815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731253"/>
            <a:ext cx="3201366" cy="859192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I. ĐỊNH NGHĨA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D5CA4E-A268-4E30-9664-D4B97AC05360}"/>
              </a:ext>
            </a:extLst>
          </p:cNvPr>
          <p:cNvSpPr/>
          <p:nvPr/>
        </p:nvSpPr>
        <p:spPr>
          <a:xfrm>
            <a:off x="4503020" y="281368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1. </a:t>
            </a:r>
            <a:r>
              <a:rPr lang="en-US" sz="2600" kern="1200" dirty="0" err="1"/>
              <a:t>Chuyển</a:t>
            </a:r>
            <a:r>
              <a:rPr lang="en-US" sz="2600" kern="1200" dirty="0"/>
              <a:t> </a:t>
            </a:r>
            <a:r>
              <a:rPr lang="en-US" sz="2600" kern="1200" dirty="0" err="1"/>
              <a:t>động</a:t>
            </a:r>
            <a:r>
              <a:rPr lang="en-US" sz="2600" kern="1200" dirty="0"/>
              <a:t> </a:t>
            </a:r>
            <a:r>
              <a:rPr lang="en-US" sz="2600" kern="1200" dirty="0" err="1"/>
              <a:t>tròn</a:t>
            </a:r>
            <a:endParaRPr lang="en-US" sz="26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CD64931-DEE5-488F-A581-F1C007E8DAFB}"/>
              </a:ext>
            </a:extLst>
          </p:cNvPr>
          <p:cNvSpPr/>
          <p:nvPr/>
        </p:nvSpPr>
        <p:spPr>
          <a:xfrm>
            <a:off x="5343525" y="1393958"/>
            <a:ext cx="6380224" cy="663887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/>
              <a:t>quỹ</a:t>
            </a:r>
            <a:r>
              <a:rPr lang="en-US" sz="2000" kern="1200" dirty="0"/>
              <a:t> </a:t>
            </a:r>
            <a:r>
              <a:rPr lang="en-US" sz="2000" kern="1200" dirty="0" err="1"/>
              <a:t>đạo</a:t>
            </a:r>
            <a:r>
              <a:rPr lang="en-US" sz="2000" kern="1200" dirty="0"/>
              <a:t> </a:t>
            </a:r>
            <a:r>
              <a:rPr lang="en-US" sz="2000" kern="1200" dirty="0" err="1"/>
              <a:t>là</a:t>
            </a:r>
            <a:r>
              <a:rPr lang="en-US" sz="2000" kern="1200" dirty="0"/>
              <a:t> </a:t>
            </a:r>
            <a:r>
              <a:rPr lang="en-US" sz="2000" kern="1200" dirty="0" err="1"/>
              <a:t>một</a:t>
            </a:r>
            <a:r>
              <a:rPr lang="en-US" sz="2000" kern="1200" dirty="0"/>
              <a:t> </a:t>
            </a:r>
            <a:r>
              <a:rPr lang="en-US" sz="2000" kern="1200" dirty="0" err="1"/>
              <a:t>đường</a:t>
            </a:r>
            <a:r>
              <a:rPr lang="en-US" sz="2000" kern="1200" dirty="0"/>
              <a:t> </a:t>
            </a:r>
            <a:r>
              <a:rPr lang="en-US" sz="2000" kern="1200" dirty="0" err="1"/>
              <a:t>tròn</a:t>
            </a:r>
            <a:endParaRPr lang="en-US" sz="20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766E7-C11C-410E-A7C6-C6FF74F7ECA9}"/>
              </a:ext>
            </a:extLst>
          </p:cNvPr>
          <p:cNvSpPr/>
          <p:nvPr/>
        </p:nvSpPr>
        <p:spPr>
          <a:xfrm>
            <a:off x="4503020" y="2199244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2. </a:t>
            </a:r>
            <a:r>
              <a:rPr lang="en-US" sz="2600" kern="1200" dirty="0" err="1"/>
              <a:t>Tốc</a:t>
            </a:r>
            <a:r>
              <a:rPr lang="en-US" sz="2600" kern="1200" dirty="0"/>
              <a:t> </a:t>
            </a:r>
            <a:r>
              <a:rPr lang="en-US" sz="2600" kern="1200" dirty="0" err="1"/>
              <a:t>độ</a:t>
            </a:r>
            <a:r>
              <a:rPr lang="en-US" sz="2600" kern="1200" dirty="0"/>
              <a:t> </a:t>
            </a:r>
            <a:r>
              <a:rPr lang="en-US" sz="2600" kern="1200" dirty="0" err="1"/>
              <a:t>trung</a:t>
            </a:r>
            <a:r>
              <a:rPr lang="en-US" sz="2600" kern="1200" dirty="0"/>
              <a:t> </a:t>
            </a:r>
            <a:r>
              <a:rPr lang="en-US" sz="2600" kern="1200" dirty="0" err="1"/>
              <a:t>bình</a:t>
            </a:r>
            <a:r>
              <a:rPr lang="en-US" sz="2600" kern="1200" dirty="0"/>
              <a:t> </a:t>
            </a:r>
            <a:r>
              <a:rPr lang="en-US" sz="2600" kern="1200" dirty="0" err="1"/>
              <a:t>trong</a:t>
            </a:r>
            <a:r>
              <a:rPr lang="en-US" sz="2600" kern="1200" dirty="0"/>
              <a:t> </a:t>
            </a:r>
            <a:r>
              <a:rPr lang="en-US" sz="2600" kern="1200" dirty="0" err="1"/>
              <a:t>chuyển</a:t>
            </a:r>
            <a:r>
              <a:rPr lang="en-US" sz="2600" kern="1200" dirty="0"/>
              <a:t> </a:t>
            </a:r>
            <a:r>
              <a:rPr lang="en-US" sz="2600" kern="1200" dirty="0" err="1"/>
              <a:t>động</a:t>
            </a:r>
            <a:r>
              <a:rPr lang="en-US" sz="2600" kern="1200" dirty="0"/>
              <a:t> </a:t>
            </a:r>
            <a:r>
              <a:rPr lang="en-US" sz="2600" kern="1200"/>
              <a:t>tròn</a:t>
            </a:r>
            <a:endParaRPr lang="en-US" sz="2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FE9053-7016-4297-9725-7FF1AEA36C0B}"/>
                  </a:ext>
                </a:extLst>
              </p:cNvPr>
              <p:cNvSpPr/>
              <p:nvPr/>
            </p:nvSpPr>
            <p:spPr>
              <a:xfrm>
                <a:off x="8604417" y="4227440"/>
                <a:ext cx="3036948" cy="1606698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149480" tIns="149480" rIns="149480" bIns="149480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0" i="0" kern="1200" dirty="0" err="1"/>
                  <a:t>Tốc</a:t>
                </a:r>
                <a:r>
                  <a:rPr lang="en-US" sz="2000" b="0" i="0" kern="1200" dirty="0"/>
                  <a:t> </a:t>
                </a:r>
                <a:r>
                  <a:rPr lang="en-US" sz="2000" b="0" i="0" kern="1200" dirty="0" err="1"/>
                  <a:t>độ</a:t>
                </a:r>
                <a:r>
                  <a:rPr lang="en-US" sz="2000" b="0" i="0" kern="1200" dirty="0"/>
                  <a:t> </a:t>
                </a:r>
                <a:r>
                  <a:rPr lang="en-US" sz="2000" b="0" i="0" kern="1200" dirty="0" err="1"/>
                  <a:t>trung</a:t>
                </a:r>
                <a:r>
                  <a:rPr lang="en-US" sz="2000" b="0" i="0" kern="1200" dirty="0"/>
                  <a:t> </a:t>
                </a:r>
                <a:r>
                  <a:rPr lang="en-US" sz="2000" b="0" i="0" kern="1200" dirty="0" err="1"/>
                  <a:t>bình</a:t>
                </a:r>
                <a:endParaRPr lang="en-US" sz="2000" b="0" i="0" kern="1200" dirty="0"/>
              </a:p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000" b="0" i="0" kern="1200" dirty="0"/>
              </a:p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kern="12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độ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cung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gian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chuy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ể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độ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ng</m:t>
                          </m:r>
                        </m:den>
                      </m:f>
                    </m:oMath>
                  </m:oMathPara>
                </a14:m>
                <a:endParaRPr lang="en-US" sz="2000" kern="12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FE9053-7016-4297-9725-7FF1AEA36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17" y="4227440"/>
                <a:ext cx="3036948" cy="1606698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7">
            <a:extLst>
              <a:ext uri="{FF2B5EF4-FFF2-40B4-BE49-F238E27FC236}">
                <a16:creationId xmlns:a16="http://schemas.microsoft.com/office/drawing/2014/main" id="{D21A03E7-C3E5-424B-A7B9-2F17EBA7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762375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02C9F215-74B2-4191-B326-0FB373102DAB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3330575"/>
            <a:ext cx="971550" cy="779463"/>
            <a:chOff x="4476" y="1939"/>
            <a:chExt cx="612" cy="491"/>
          </a:xfrm>
        </p:grpSpPr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281883B8-C17C-475A-AE21-20D0A058E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939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hlink"/>
                  </a:solidFill>
                  <a:latin typeface=".VnTime" pitchFamily="34" charset="0"/>
                </a:rPr>
                <a:t>M</a:t>
              </a:r>
              <a:r>
                <a:rPr lang="en-US" altLang="en-US" sz="3200" b="1" baseline="-25000">
                  <a:solidFill>
                    <a:schemeClr val="hlink"/>
                  </a:solidFill>
                  <a:latin typeface=".VnTime" pitchFamily="34" charset="0"/>
                </a:rPr>
                <a:t>1</a:t>
              </a:r>
              <a:endParaRPr lang="en-US" altLang="en-US" sz="3200" b="1">
                <a:solidFill>
                  <a:schemeClr val="hlink"/>
                </a:solidFill>
                <a:latin typeface=".VnTime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CEFE6F5A-DBDC-4CF6-B7A5-4035BF81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28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68B8B038-8403-4544-9359-33A9356343D5}"/>
              </a:ext>
            </a:extLst>
          </p:cNvPr>
          <p:cNvGrpSpPr>
            <a:grpSpLocks/>
          </p:cNvGrpSpPr>
          <p:nvPr/>
        </p:nvGrpSpPr>
        <p:grpSpPr bwMode="auto">
          <a:xfrm>
            <a:off x="6927850" y="5030789"/>
            <a:ext cx="1143000" cy="646112"/>
            <a:chOff x="4608" y="3030"/>
            <a:chExt cx="720" cy="407"/>
          </a:xfrm>
        </p:grpSpPr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23E28694-55A8-4B54-A225-837F35148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072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hlink"/>
                  </a:solidFill>
                  <a:latin typeface=".VnTime" pitchFamily="34" charset="0"/>
                </a:rPr>
                <a:t>M</a:t>
              </a:r>
              <a:r>
                <a:rPr lang="en-US" altLang="en-US" sz="3200" b="1" baseline="-25000">
                  <a:solidFill>
                    <a:schemeClr val="hlink"/>
                  </a:solidFill>
                  <a:latin typeface=".VnTime" pitchFamily="34" charset="0"/>
                </a:rPr>
                <a:t>2</a:t>
              </a:r>
              <a:endParaRPr lang="en-US" altLang="en-US" sz="3200" b="1">
                <a:solidFill>
                  <a:schemeClr val="hlink"/>
                </a:solidFill>
                <a:latin typeface=".VnTime" pitchFamily="34" charset="0"/>
              </a:endParaRPr>
            </a:p>
          </p:txBody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1AB3943A-9B18-4B82-9979-BBE893D65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03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15245948-9A8F-466E-ACF3-6FC85E6ACBCB}"/>
              </a:ext>
            </a:extLst>
          </p:cNvPr>
          <p:cNvGrpSpPr>
            <a:grpSpLocks/>
          </p:cNvGrpSpPr>
          <p:nvPr/>
        </p:nvGrpSpPr>
        <p:grpSpPr bwMode="auto">
          <a:xfrm>
            <a:off x="6195219" y="3874027"/>
            <a:ext cx="2216231" cy="1480612"/>
            <a:chOff x="4212" y="2271"/>
            <a:chExt cx="1187" cy="780"/>
          </a:xfrm>
        </p:grpSpPr>
        <p:sp>
          <p:nvSpPr>
            <p:cNvPr id="31" name="Arc 22">
              <a:extLst>
                <a:ext uri="{FF2B5EF4-FFF2-40B4-BE49-F238E27FC236}">
                  <a16:creationId xmlns:a16="http://schemas.microsoft.com/office/drawing/2014/main" id="{81FAF71A-C315-42ED-90C4-909EB6F4DA50}"/>
                </a:ext>
              </a:extLst>
            </p:cNvPr>
            <p:cNvSpPr>
              <a:spLocks/>
            </p:cNvSpPr>
            <p:nvPr/>
          </p:nvSpPr>
          <p:spPr bwMode="auto">
            <a:xfrm rot="-145177">
              <a:off x="4212" y="2271"/>
              <a:ext cx="540" cy="780"/>
            </a:xfrm>
            <a:custGeom>
              <a:avLst/>
              <a:gdLst>
                <a:gd name="G0" fmla="+- 0 0 0"/>
                <a:gd name="G1" fmla="+- 19429 0 0"/>
                <a:gd name="G2" fmla="+- 21600 0 0"/>
                <a:gd name="T0" fmla="*/ 9438 w 21318"/>
                <a:gd name="T1" fmla="*/ 0 h 19429"/>
                <a:gd name="T2" fmla="*/ 21318 w 21318"/>
                <a:gd name="T3" fmla="*/ 15950 h 19429"/>
                <a:gd name="T4" fmla="*/ 0 w 21318"/>
                <a:gd name="T5" fmla="*/ 19429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18" h="19429" fill="none" extrusionOk="0">
                  <a:moveTo>
                    <a:pt x="9437" y="0"/>
                  </a:moveTo>
                  <a:cubicBezTo>
                    <a:pt x="15755" y="3068"/>
                    <a:pt x="20186" y="9018"/>
                    <a:pt x="21317" y="15950"/>
                  </a:cubicBezTo>
                </a:path>
                <a:path w="21318" h="19429" stroke="0" extrusionOk="0">
                  <a:moveTo>
                    <a:pt x="9437" y="0"/>
                  </a:moveTo>
                  <a:cubicBezTo>
                    <a:pt x="15755" y="3068"/>
                    <a:pt x="20186" y="9018"/>
                    <a:pt x="21317" y="15950"/>
                  </a:cubicBezTo>
                  <a:lnTo>
                    <a:pt x="0" y="19429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3">
              <a:extLst>
                <a:ext uri="{FF2B5EF4-FFF2-40B4-BE49-F238E27FC236}">
                  <a16:creationId xmlns:a16="http://schemas.microsoft.com/office/drawing/2014/main" id="{81CF66D5-A53C-4124-A61A-6579B01A3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7" y="2405"/>
              <a:ext cx="6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</a:rPr>
                <a:t>M</a:t>
              </a:r>
              <a:r>
                <a:rPr lang="en-US" altLang="en-US" sz="2800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en-US" sz="2800" dirty="0">
                  <a:solidFill>
                    <a:srgbClr val="FF0000"/>
                  </a:solidFill>
                </a:rPr>
                <a:t>M</a:t>
              </a:r>
              <a:r>
                <a:rPr lang="en-US" altLang="en-US" sz="2800" baseline="-25000" dirty="0">
                  <a:solidFill>
                    <a:srgbClr val="FF0000"/>
                  </a:solidFill>
                </a:rPr>
                <a:t>2</a:t>
              </a:r>
              <a:endParaRPr lang="en-US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Arc 25">
              <a:extLst>
                <a:ext uri="{FF2B5EF4-FFF2-40B4-BE49-F238E27FC236}">
                  <a16:creationId xmlns:a16="http://schemas.microsoft.com/office/drawing/2014/main" id="{FDE6D167-67A2-4153-8548-465B827D7975}"/>
                </a:ext>
              </a:extLst>
            </p:cNvPr>
            <p:cNvSpPr>
              <a:spLocks/>
            </p:cNvSpPr>
            <p:nvPr/>
          </p:nvSpPr>
          <p:spPr bwMode="auto">
            <a:xfrm rot="16506621">
              <a:off x="4750" y="2379"/>
              <a:ext cx="441" cy="368"/>
            </a:xfrm>
            <a:custGeom>
              <a:avLst/>
              <a:gdLst>
                <a:gd name="G0" fmla="+- 0 0 0"/>
                <a:gd name="G1" fmla="+- 14533 0 0"/>
                <a:gd name="G2" fmla="+- 21600 0 0"/>
                <a:gd name="T0" fmla="*/ 15980 w 21600"/>
                <a:gd name="T1" fmla="*/ 0 h 26470"/>
                <a:gd name="T2" fmla="*/ 18002 w 21600"/>
                <a:gd name="T3" fmla="*/ 26470 h 26470"/>
                <a:gd name="T4" fmla="*/ 0 w 21600"/>
                <a:gd name="T5" fmla="*/ 14533 h 26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470" fill="none" extrusionOk="0">
                  <a:moveTo>
                    <a:pt x="15979" y="0"/>
                  </a:moveTo>
                  <a:cubicBezTo>
                    <a:pt x="19596" y="3976"/>
                    <a:pt x="21600" y="9158"/>
                    <a:pt x="21600" y="14533"/>
                  </a:cubicBezTo>
                  <a:cubicBezTo>
                    <a:pt x="21600" y="18779"/>
                    <a:pt x="20348" y="22931"/>
                    <a:pt x="18001" y="26469"/>
                  </a:cubicBezTo>
                </a:path>
                <a:path w="21600" h="26470" stroke="0" extrusionOk="0">
                  <a:moveTo>
                    <a:pt x="15979" y="0"/>
                  </a:moveTo>
                  <a:cubicBezTo>
                    <a:pt x="19596" y="3976"/>
                    <a:pt x="21600" y="9158"/>
                    <a:pt x="21600" y="14533"/>
                  </a:cubicBezTo>
                  <a:cubicBezTo>
                    <a:pt x="21600" y="18779"/>
                    <a:pt x="20348" y="22931"/>
                    <a:pt x="18001" y="26469"/>
                  </a:cubicBezTo>
                  <a:lnTo>
                    <a:pt x="0" y="1453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2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298D9-21B1-440E-998D-08816815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734952"/>
            <a:ext cx="3201366" cy="859192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I. ĐỊNH NGHĨA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D5CA4E-A268-4E30-9664-D4B97AC05360}"/>
              </a:ext>
            </a:extLst>
          </p:cNvPr>
          <p:cNvSpPr/>
          <p:nvPr/>
        </p:nvSpPr>
        <p:spPr>
          <a:xfrm>
            <a:off x="4503020" y="281368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1. </a:t>
            </a:r>
            <a:r>
              <a:rPr lang="en-US" sz="2600" kern="1200" dirty="0" err="1"/>
              <a:t>Chuyển</a:t>
            </a:r>
            <a:r>
              <a:rPr lang="en-US" sz="2600" kern="1200" dirty="0"/>
              <a:t> </a:t>
            </a:r>
            <a:r>
              <a:rPr lang="en-US" sz="2600" kern="1200" dirty="0" err="1"/>
              <a:t>động</a:t>
            </a:r>
            <a:r>
              <a:rPr lang="en-US" sz="2600" kern="1200" dirty="0"/>
              <a:t> </a:t>
            </a:r>
            <a:r>
              <a:rPr lang="en-US" sz="2600" kern="1200" dirty="0" err="1"/>
              <a:t>tròn</a:t>
            </a:r>
            <a:endParaRPr lang="en-US" sz="26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CD64931-DEE5-488F-A581-F1C007E8DAFB}"/>
              </a:ext>
            </a:extLst>
          </p:cNvPr>
          <p:cNvSpPr/>
          <p:nvPr/>
        </p:nvSpPr>
        <p:spPr>
          <a:xfrm>
            <a:off x="5343525" y="1393958"/>
            <a:ext cx="6380224" cy="663887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/>
              <a:t>quỹ</a:t>
            </a:r>
            <a:r>
              <a:rPr lang="en-US" sz="2000" kern="1200" dirty="0"/>
              <a:t> </a:t>
            </a:r>
            <a:r>
              <a:rPr lang="en-US" sz="2000" kern="1200" dirty="0" err="1"/>
              <a:t>đạo</a:t>
            </a:r>
            <a:r>
              <a:rPr lang="en-US" sz="2000" kern="1200" dirty="0"/>
              <a:t> </a:t>
            </a:r>
            <a:r>
              <a:rPr lang="en-US" sz="2000" kern="1200" dirty="0" err="1"/>
              <a:t>là</a:t>
            </a:r>
            <a:r>
              <a:rPr lang="en-US" sz="2000" kern="1200" dirty="0"/>
              <a:t> </a:t>
            </a:r>
            <a:r>
              <a:rPr lang="en-US" sz="2000" kern="1200" dirty="0" err="1"/>
              <a:t>một</a:t>
            </a:r>
            <a:r>
              <a:rPr lang="en-US" sz="2000" kern="1200" dirty="0"/>
              <a:t> </a:t>
            </a:r>
            <a:r>
              <a:rPr lang="en-US" sz="2000" kern="1200" dirty="0" err="1"/>
              <a:t>đường</a:t>
            </a:r>
            <a:r>
              <a:rPr lang="en-US" sz="2000" kern="1200" dirty="0"/>
              <a:t> </a:t>
            </a:r>
            <a:r>
              <a:rPr lang="en-US" sz="2000" kern="1200" dirty="0" err="1"/>
              <a:t>tròn</a:t>
            </a:r>
            <a:endParaRPr lang="en-US" sz="20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766E7-C11C-410E-A7C6-C6FF74F7ECA9}"/>
              </a:ext>
            </a:extLst>
          </p:cNvPr>
          <p:cNvSpPr/>
          <p:nvPr/>
        </p:nvSpPr>
        <p:spPr>
          <a:xfrm>
            <a:off x="4503020" y="2199244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2. </a:t>
            </a:r>
            <a:r>
              <a:rPr lang="en-US" sz="2600" kern="1200" dirty="0" err="1"/>
              <a:t>Tốc</a:t>
            </a:r>
            <a:r>
              <a:rPr lang="en-US" sz="2600" kern="1200" dirty="0"/>
              <a:t> </a:t>
            </a:r>
            <a:r>
              <a:rPr lang="en-US" sz="2600" kern="1200" dirty="0" err="1"/>
              <a:t>độ</a:t>
            </a:r>
            <a:r>
              <a:rPr lang="en-US" sz="2600" kern="1200" dirty="0"/>
              <a:t> </a:t>
            </a:r>
            <a:r>
              <a:rPr lang="en-US" sz="2600" kern="1200" dirty="0" err="1"/>
              <a:t>trung</a:t>
            </a:r>
            <a:r>
              <a:rPr lang="en-US" sz="2600" kern="1200" dirty="0"/>
              <a:t> </a:t>
            </a:r>
            <a:r>
              <a:rPr lang="en-US" sz="2600" kern="1200" dirty="0" err="1"/>
              <a:t>bình</a:t>
            </a:r>
            <a:r>
              <a:rPr lang="en-US" sz="2600" kern="1200" dirty="0"/>
              <a:t> </a:t>
            </a:r>
            <a:r>
              <a:rPr lang="en-US" sz="2600" kern="1200" dirty="0" err="1"/>
              <a:t>trong</a:t>
            </a:r>
            <a:r>
              <a:rPr lang="en-US" sz="2600" kern="1200" dirty="0"/>
              <a:t> </a:t>
            </a:r>
            <a:r>
              <a:rPr lang="en-US" sz="2600" kern="1200" dirty="0" err="1"/>
              <a:t>chuyển</a:t>
            </a:r>
            <a:r>
              <a:rPr lang="en-US" sz="2600" kern="1200" dirty="0"/>
              <a:t> </a:t>
            </a:r>
            <a:r>
              <a:rPr lang="en-US" sz="2600" kern="1200" dirty="0" err="1"/>
              <a:t>động</a:t>
            </a:r>
            <a:r>
              <a:rPr lang="en-US" sz="2600" kern="1200" dirty="0"/>
              <a:t> </a:t>
            </a:r>
            <a:r>
              <a:rPr lang="en-US" sz="2600" kern="1200"/>
              <a:t>tròn</a:t>
            </a:r>
            <a:endParaRPr lang="en-US" sz="26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B4CE31-334B-4D40-9653-2C3A2428005B}"/>
              </a:ext>
            </a:extLst>
          </p:cNvPr>
          <p:cNvSpPr/>
          <p:nvPr/>
        </p:nvSpPr>
        <p:spPr>
          <a:xfrm>
            <a:off x="4503020" y="4393217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/>
              <a:t>3. Chuyển động tròn đều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DC56DB-D153-49D8-AF41-E17BEF1AB0BF}"/>
              </a:ext>
            </a:extLst>
          </p:cNvPr>
          <p:cNvSpPr/>
          <p:nvPr/>
        </p:nvSpPr>
        <p:spPr>
          <a:xfrm>
            <a:off x="5343525" y="5505809"/>
            <a:ext cx="6380224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 err="1"/>
              <a:t>quỹ</a:t>
            </a:r>
            <a:r>
              <a:rPr lang="en-US" sz="2000" kern="1200" dirty="0"/>
              <a:t> </a:t>
            </a:r>
            <a:r>
              <a:rPr lang="en-US" sz="2000" kern="1200" dirty="0" err="1"/>
              <a:t>đạo</a:t>
            </a:r>
            <a:r>
              <a:rPr lang="en-US" sz="2000" kern="1200" dirty="0"/>
              <a:t> </a:t>
            </a:r>
            <a:r>
              <a:rPr lang="en-US" sz="2000" kern="1200" dirty="0" err="1"/>
              <a:t>tròn</a:t>
            </a:r>
            <a:r>
              <a:rPr lang="en-US" sz="2000" kern="1200" dirty="0"/>
              <a:t> </a:t>
            </a:r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 err="1"/>
              <a:t>tốc</a:t>
            </a:r>
            <a:r>
              <a:rPr lang="en-US" sz="2000" kern="1200" dirty="0"/>
              <a:t> </a:t>
            </a:r>
            <a:r>
              <a:rPr lang="en-US" sz="2000" kern="1200" dirty="0" err="1"/>
              <a:t>độ</a:t>
            </a:r>
            <a:r>
              <a:rPr lang="en-US" sz="2000" kern="1200" dirty="0"/>
              <a:t> </a:t>
            </a:r>
            <a:r>
              <a:rPr lang="en-US" sz="2000" kern="1200" dirty="0" err="1"/>
              <a:t>trung</a:t>
            </a:r>
            <a:r>
              <a:rPr lang="en-US" sz="2000" kern="1200" dirty="0"/>
              <a:t> </a:t>
            </a:r>
            <a:r>
              <a:rPr lang="en-US" sz="2000" kern="1200" dirty="0" err="1"/>
              <a:t>bình</a:t>
            </a:r>
            <a:r>
              <a:rPr lang="en-US" sz="2000" kern="1200" dirty="0"/>
              <a:t> </a:t>
            </a:r>
            <a:r>
              <a:rPr lang="en-US" sz="2000" kern="1200" dirty="0" err="1"/>
              <a:t>trên</a:t>
            </a:r>
            <a:r>
              <a:rPr lang="en-US" sz="2000" kern="1200" dirty="0"/>
              <a:t> </a:t>
            </a:r>
            <a:r>
              <a:rPr lang="en-US" sz="2000" kern="1200" dirty="0" err="1"/>
              <a:t>mọi</a:t>
            </a:r>
            <a:r>
              <a:rPr lang="en-US" sz="2000" kern="1200" dirty="0"/>
              <a:t> </a:t>
            </a:r>
            <a:r>
              <a:rPr lang="en-US" sz="2000" kern="1200" dirty="0" err="1"/>
              <a:t>cung</a:t>
            </a:r>
            <a:r>
              <a:rPr lang="en-US" sz="2000" kern="1200" dirty="0"/>
              <a:t> </a:t>
            </a:r>
            <a:r>
              <a:rPr lang="en-US" sz="2000" kern="1200" dirty="0" err="1"/>
              <a:t>tròn</a:t>
            </a:r>
            <a:r>
              <a:rPr lang="en-US" sz="2000" kern="1200" dirty="0"/>
              <a:t> </a:t>
            </a:r>
            <a:r>
              <a:rPr lang="en-US" sz="2000" kern="1200" dirty="0" err="1"/>
              <a:t>là</a:t>
            </a:r>
            <a:r>
              <a:rPr lang="en-US" sz="2000" kern="1200" dirty="0"/>
              <a:t> </a:t>
            </a:r>
            <a:r>
              <a:rPr lang="en-US" sz="2000" kern="1200" dirty="0" err="1"/>
              <a:t>như</a:t>
            </a:r>
            <a:r>
              <a:rPr lang="en-US" sz="2000" kern="1200" dirty="0"/>
              <a:t> </a:t>
            </a:r>
            <a:r>
              <a:rPr lang="en-US" sz="2000" kern="1200" dirty="0" err="1"/>
              <a:t>nhau</a:t>
            </a:r>
            <a:r>
              <a:rPr lang="en-US" sz="2000" kern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FE9053-7016-4297-9725-7FF1AEA36C0B}"/>
                  </a:ext>
                </a:extLst>
              </p:cNvPr>
              <p:cNvSpPr/>
              <p:nvPr/>
            </p:nvSpPr>
            <p:spPr>
              <a:xfrm>
                <a:off x="5343525" y="3311834"/>
                <a:ext cx="6380224" cy="939984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149480" tIns="149480" rIns="149480" bIns="149480" numCol="1" spcCol="1270" anchor="ctr" anchorCtr="0">
                <a:noAutofit/>
              </a:bodyPr>
              <a:lstStyle/>
              <a:p>
                <a:pPr marL="0" lvl="0" indent="0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 độ 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trung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kern="12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độ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cung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gian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chuy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ể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 độ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</a:rPr>
                            <m:t>ng</m:t>
                          </m:r>
                        </m:den>
                      </m:f>
                    </m:oMath>
                  </m:oMathPara>
                </a14:m>
                <a:endParaRPr lang="en-US" sz="2000" kern="12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FE9053-7016-4297-9725-7FF1AEA36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525" y="3311834"/>
                <a:ext cx="6380224" cy="939984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5D5C7FD-993C-4BFC-9F2C-0C74BBB87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" y="3284505"/>
            <a:ext cx="2743200" cy="2743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659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298D9-21B1-440E-998D-08816815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153572"/>
            <a:ext cx="3645934" cy="44611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II. TỐC ĐỘ DÀI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VÀ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TỐC ĐỘ GÓC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9C60C35-994B-4C84-A348-004BB8BBFC6D}"/>
              </a:ext>
            </a:extLst>
          </p:cNvPr>
          <p:cNvSpPr/>
          <p:nvPr/>
        </p:nvSpPr>
        <p:spPr>
          <a:xfrm>
            <a:off x="4503020" y="281368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1. </a:t>
            </a:r>
            <a:r>
              <a:rPr lang="en-US" sz="2600" kern="1200" dirty="0" err="1"/>
              <a:t>Tốc</a:t>
            </a:r>
            <a:r>
              <a:rPr lang="en-US" sz="2600" kern="1200" dirty="0"/>
              <a:t> </a:t>
            </a:r>
            <a:r>
              <a:rPr lang="en-US" sz="2600" kern="1200" dirty="0" err="1"/>
              <a:t>độ</a:t>
            </a:r>
            <a:r>
              <a:rPr lang="en-US" sz="2600" kern="1200" dirty="0"/>
              <a:t> </a:t>
            </a:r>
            <a:r>
              <a:rPr lang="en-US" sz="2600" kern="1200" dirty="0" err="1"/>
              <a:t>dài</a:t>
            </a:r>
            <a:endParaRPr lang="en-US" sz="2600" kern="12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9DE532C-6ADE-4BA7-B043-BDF27F733F68}"/>
              </a:ext>
            </a:extLst>
          </p:cNvPr>
          <p:cNvSpPr/>
          <p:nvPr/>
        </p:nvSpPr>
        <p:spPr>
          <a:xfrm>
            <a:off x="4503020" y="2546696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/>
              <a:t>2. </a:t>
            </a:r>
            <a:r>
              <a:rPr lang="en-US" sz="2600" kern="1200" dirty="0" err="1"/>
              <a:t>Vecto</a:t>
            </a:r>
            <a:r>
              <a:rPr lang="en-US" sz="2600" kern="1200" dirty="0"/>
              <a:t> </a:t>
            </a:r>
            <a:r>
              <a:rPr lang="en-US" sz="2600" kern="1200" dirty="0" err="1"/>
              <a:t>vận</a:t>
            </a:r>
            <a:r>
              <a:rPr lang="en-US" sz="2600" kern="1200" dirty="0"/>
              <a:t> </a:t>
            </a:r>
            <a:r>
              <a:rPr lang="en-US" sz="2600" kern="1200" dirty="0" err="1"/>
              <a:t>tốc</a:t>
            </a:r>
            <a:endParaRPr lang="en-US" sz="26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F6767C-4185-4B2D-9E38-01FBA69D562D}"/>
                  </a:ext>
                </a:extLst>
              </p:cNvPr>
              <p:cNvSpPr/>
              <p:nvPr/>
            </p:nvSpPr>
            <p:spPr>
              <a:xfrm>
                <a:off x="7725569" y="1367722"/>
                <a:ext cx="3998180" cy="1051975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49480" tIns="149480" rIns="149480" bIns="149480" numCol="1" spcCol="1270" anchor="ctr" anchorCtr="0">
                <a:noAutofit/>
              </a:bodyPr>
              <a:lstStyle/>
              <a:p>
                <a:pPr marL="0" lvl="0" indent="0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kern="12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ố</m:t>
                      </m:r>
                    </m:oMath>
                  </m:oMathPara>
                </a14:m>
                <a:endParaRPr lang="en-US" sz="2000" kern="1200" dirty="0">
                  <a:cs typeface="Calibri" panose="020F0502020204030204" pitchFamily="34" charset="0"/>
                </a:endParaRPr>
              </a:p>
              <a:p>
                <a:pPr marL="0" lvl="0" indent="0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kern="1200" dirty="0" err="1">
                    <a:cs typeface="Calibri" panose="020F0502020204030204" pitchFamily="34" charset="0"/>
                  </a:rPr>
                  <a:t>Đ</a:t>
                </a:r>
                <a:r>
                  <a:rPr lang="en-US" sz="2000" dirty="0" err="1">
                    <a:cs typeface="Calibri" panose="020F0502020204030204" pitchFamily="34" charset="0"/>
                  </a:rPr>
                  <a:t>ơn</a:t>
                </a:r>
                <a:r>
                  <a:rPr lang="en-US" sz="2000" dirty="0"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cs typeface="Calibri" panose="020F0502020204030204" pitchFamily="34" charset="0"/>
                  </a:rPr>
                  <a:t>vị</a:t>
                </a:r>
                <a:r>
                  <a:rPr lang="en-US" sz="2000" dirty="0">
                    <a:cs typeface="Calibri" panose="020F0502020204030204" pitchFamily="34" charset="0"/>
                  </a:rPr>
                  <a:t>: m/s</a:t>
                </a:r>
                <a:endParaRPr lang="en-US" sz="2000" kern="1200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F6767C-4185-4B2D-9E38-01FBA69D5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9" y="1367722"/>
                <a:ext cx="3998180" cy="1051975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  <a:blipFill>
                <a:blip r:embed="rId2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377452-3062-4ECE-9FAD-28913CAEAEB4}"/>
              </a:ext>
            </a:extLst>
          </p:cNvPr>
          <p:cNvSpPr/>
          <p:nvPr/>
        </p:nvSpPr>
        <p:spPr>
          <a:xfrm>
            <a:off x="7725569" y="4840460"/>
            <a:ext cx="3998180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kern="1200" dirty="0" err="1"/>
              <a:t>Phương</a:t>
            </a:r>
            <a:r>
              <a:rPr lang="en-US" sz="2000" kern="1200" dirty="0"/>
              <a:t>: </a:t>
            </a:r>
            <a:r>
              <a:rPr lang="en-US" sz="2000" kern="1200" dirty="0" err="1"/>
              <a:t>tiếp</a:t>
            </a:r>
            <a:r>
              <a:rPr lang="en-US" sz="2000" kern="1200" dirty="0"/>
              <a:t> </a:t>
            </a:r>
            <a:r>
              <a:rPr lang="en-US" sz="2000" kern="1200" dirty="0" err="1"/>
              <a:t>tuyến</a:t>
            </a:r>
            <a:r>
              <a:rPr lang="en-US" sz="2000" kern="1200" dirty="0"/>
              <a:t> </a:t>
            </a:r>
            <a:r>
              <a:rPr lang="en-US" sz="2000" kern="1200" dirty="0" err="1"/>
              <a:t>với</a:t>
            </a:r>
            <a:r>
              <a:rPr lang="en-US" sz="2000" kern="1200" dirty="0"/>
              <a:t> </a:t>
            </a:r>
            <a:r>
              <a:rPr lang="en-US" sz="2000" kern="1200" dirty="0" err="1"/>
              <a:t>quỹ</a:t>
            </a:r>
            <a:r>
              <a:rPr lang="en-US" sz="2000" kern="1200" dirty="0"/>
              <a:t> </a:t>
            </a:r>
            <a:r>
              <a:rPr lang="en-US" sz="2000" kern="1200" dirty="0" err="1"/>
              <a:t>đạo</a:t>
            </a:r>
            <a:endParaRPr lang="en-US" sz="2000" kern="1200" dirty="0"/>
          </a:p>
          <a:p>
            <a:pPr marL="342900" lvl="0" indent="-34290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=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endParaRPr lang="en-US" sz="2000" kern="1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1F3CA1-1EF6-4F7B-8FE3-6D8B0911EAF5}"/>
              </a:ext>
            </a:extLst>
          </p:cNvPr>
          <p:cNvGrpSpPr/>
          <p:nvPr/>
        </p:nvGrpSpPr>
        <p:grpSpPr>
          <a:xfrm>
            <a:off x="5056188" y="3697287"/>
            <a:ext cx="2984500" cy="2921001"/>
            <a:chOff x="5056188" y="3697287"/>
            <a:chExt cx="2984500" cy="2921001"/>
          </a:xfrm>
        </p:grpSpPr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FC696B27-24B0-437F-8414-3BCB54151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4332288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61">
              <a:extLst>
                <a:ext uri="{FF2B5EF4-FFF2-40B4-BE49-F238E27FC236}">
                  <a16:creationId xmlns:a16="http://schemas.microsoft.com/office/drawing/2014/main" id="{5E851346-6A3D-4623-B88D-D57789389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888" y="4332288"/>
              <a:ext cx="1828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oval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C408CC50-460D-4358-89D2-E480B4009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7857" y="3697287"/>
              <a:ext cx="685800" cy="762000"/>
              <a:chOff x="3648" y="2784"/>
              <a:chExt cx="432" cy="480"/>
            </a:xfrm>
          </p:grpSpPr>
          <p:sp>
            <p:nvSpPr>
              <p:cNvPr id="34" name="Text Box 6">
                <a:extLst>
                  <a:ext uri="{FF2B5EF4-FFF2-40B4-BE49-F238E27FC236}">
                    <a16:creationId xmlns:a16="http://schemas.microsoft.com/office/drawing/2014/main" id="{7ED6451F-B616-42F1-A624-FAEA03EA8C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2784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3200" b="1">
                    <a:solidFill>
                      <a:schemeClr val="hlink"/>
                    </a:solidFill>
                    <a:latin typeface=".VnTime" pitchFamily="34" charset="0"/>
                  </a:rPr>
                  <a:t>M</a:t>
                </a:r>
              </a:p>
            </p:txBody>
          </p:sp>
          <p:sp>
            <p:nvSpPr>
              <p:cNvPr id="35" name="Oval 7">
                <a:extLst>
                  <a:ext uri="{FF2B5EF4-FFF2-40B4-BE49-F238E27FC236}">
                    <a16:creationId xmlns:a16="http://schemas.microsoft.com/office/drawing/2014/main" id="{5E62E040-7641-41FB-A0B5-665164FC9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0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298D9-21B1-440E-998D-08816815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153572"/>
            <a:ext cx="3645934" cy="44611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II. TỐC ĐỘ DÀI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VÀ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TỐC ĐỘ GÓC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6396195-9480-4777-96FE-D1DCD1EE3DA0}"/>
              </a:ext>
            </a:extLst>
          </p:cNvPr>
          <p:cNvSpPr/>
          <p:nvPr/>
        </p:nvSpPr>
        <p:spPr>
          <a:xfrm>
            <a:off x="4503020" y="281368"/>
            <a:ext cx="7220729" cy="971191"/>
          </a:xfrm>
          <a:custGeom>
            <a:avLst/>
            <a:gdLst>
              <a:gd name="connsiteX0" fmla="*/ 0 w 7220729"/>
              <a:gd name="connsiteY0" fmla="*/ 172146 h 1032854"/>
              <a:gd name="connsiteX1" fmla="*/ 172146 w 7220729"/>
              <a:gd name="connsiteY1" fmla="*/ 0 h 1032854"/>
              <a:gd name="connsiteX2" fmla="*/ 7048583 w 7220729"/>
              <a:gd name="connsiteY2" fmla="*/ 0 h 1032854"/>
              <a:gd name="connsiteX3" fmla="*/ 7220729 w 7220729"/>
              <a:gd name="connsiteY3" fmla="*/ 172146 h 1032854"/>
              <a:gd name="connsiteX4" fmla="*/ 7220729 w 7220729"/>
              <a:gd name="connsiteY4" fmla="*/ 860708 h 1032854"/>
              <a:gd name="connsiteX5" fmla="*/ 7048583 w 7220729"/>
              <a:gd name="connsiteY5" fmla="*/ 1032854 h 1032854"/>
              <a:gd name="connsiteX6" fmla="*/ 172146 w 7220729"/>
              <a:gd name="connsiteY6" fmla="*/ 1032854 h 1032854"/>
              <a:gd name="connsiteX7" fmla="*/ 0 w 7220729"/>
              <a:gd name="connsiteY7" fmla="*/ 860708 h 1032854"/>
              <a:gd name="connsiteX8" fmla="*/ 0 w 7220729"/>
              <a:gd name="connsiteY8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729" h="1032854">
                <a:moveTo>
                  <a:pt x="0" y="172146"/>
                </a:moveTo>
                <a:cubicBezTo>
                  <a:pt x="0" y="77072"/>
                  <a:pt x="77072" y="0"/>
                  <a:pt x="172146" y="0"/>
                </a:cubicBezTo>
                <a:lnTo>
                  <a:pt x="7048583" y="0"/>
                </a:lnTo>
                <a:cubicBezTo>
                  <a:pt x="7143657" y="0"/>
                  <a:pt x="7220729" y="77072"/>
                  <a:pt x="7220729" y="172146"/>
                </a:cubicBezTo>
                <a:lnTo>
                  <a:pt x="7220729" y="860708"/>
                </a:lnTo>
                <a:cubicBezTo>
                  <a:pt x="7220729" y="955782"/>
                  <a:pt x="7143657" y="1032854"/>
                  <a:pt x="7048583" y="1032854"/>
                </a:cubicBezTo>
                <a:lnTo>
                  <a:pt x="172146" y="1032854"/>
                </a:lnTo>
                <a:cubicBezTo>
                  <a:pt x="77072" y="1032854"/>
                  <a:pt x="0" y="955782"/>
                  <a:pt x="0" y="860708"/>
                </a:cubicBezTo>
                <a:lnTo>
                  <a:pt x="0" y="17214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dirty="0"/>
              <a:t>3</a:t>
            </a:r>
            <a:r>
              <a:rPr lang="en-US" sz="2600" kern="1200" dirty="0"/>
              <a:t>. </a:t>
            </a:r>
            <a:r>
              <a:rPr lang="en-US" sz="2600" kern="1200" dirty="0" err="1"/>
              <a:t>Tốc</a:t>
            </a:r>
            <a:r>
              <a:rPr lang="en-US" sz="2600" kern="1200" dirty="0"/>
              <a:t> </a:t>
            </a:r>
            <a:r>
              <a:rPr lang="en-US" sz="2600" kern="1200" dirty="0" err="1"/>
              <a:t>độ</a:t>
            </a:r>
            <a:r>
              <a:rPr lang="en-US" sz="2600" kern="1200" dirty="0"/>
              <a:t> </a:t>
            </a:r>
            <a:r>
              <a:rPr lang="en-US" sz="2600" dirty="0" err="1"/>
              <a:t>góc</a:t>
            </a:r>
            <a:endParaRPr lang="en-US" sz="26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F8D3845-690C-45DE-8E6B-9ACB70212506}"/>
                  </a:ext>
                </a:extLst>
              </p:cNvPr>
              <p:cNvSpPr/>
              <p:nvPr/>
            </p:nvSpPr>
            <p:spPr>
              <a:xfrm>
                <a:off x="6610349" y="1367722"/>
                <a:ext cx="5113399" cy="1312895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49480" tIns="149480" rIns="149480" bIns="149480" numCol="1" spcCol="1270" anchor="ctr" anchorCtr="0">
                <a:noAutofit/>
              </a:bodyPr>
              <a:lstStyle/>
              <a:p>
                <a:pPr marL="0" lvl="0" indent="0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kern="12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20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0" kern="1200" dirty="0" smtClean="0">
                          <a:latin typeface="Cambria Math" panose="02040503050406030204" pitchFamily="18" charset="0"/>
                        </a:rPr>
                        <m:t>ố</m:t>
                      </m:r>
                    </m:oMath>
                  </m:oMathPara>
                </a14:m>
                <a:endParaRPr lang="en-US" sz="2000" kern="1200" dirty="0">
                  <a:cs typeface="Calibri" panose="020F0502020204030204" pitchFamily="34" charset="0"/>
                </a:endParaRPr>
              </a:p>
              <a:p>
                <a:pPr marL="0" lvl="0" indent="0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dirty="0" err="1">
                    <a:cs typeface="Calibri" panose="020F0502020204030204" pitchFamily="34" charset="0"/>
                  </a:rPr>
                  <a:t>Đơn</a:t>
                </a:r>
                <a:r>
                  <a:rPr lang="en-US" sz="2000" dirty="0"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cs typeface="Calibri" panose="020F0502020204030204" pitchFamily="34" charset="0"/>
                  </a:rPr>
                  <a:t>vị</a:t>
                </a:r>
                <a:r>
                  <a:rPr lang="en-US" sz="2000" dirty="0">
                    <a:cs typeface="Calibri" panose="020F0502020204030204" pitchFamily="34" charset="0"/>
                  </a:rPr>
                  <a:t>: rad/s</a:t>
                </a:r>
                <a:endParaRPr lang="en-US" sz="2000" kern="1200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F8D3845-690C-45DE-8E6B-9ACB70212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49" y="1367722"/>
                <a:ext cx="5113399" cy="1312895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30">
            <a:extLst>
              <a:ext uri="{FF2B5EF4-FFF2-40B4-BE49-F238E27FC236}">
                <a16:creationId xmlns:a16="http://schemas.microsoft.com/office/drawing/2014/main" id="{2CE67EC3-D28D-4E77-A64E-82FA6DAAC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48" y="3267075"/>
            <a:ext cx="2926080" cy="292608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70BF438C-4AAD-4611-936A-39CDDB63C798}"/>
              </a:ext>
            </a:extLst>
          </p:cNvPr>
          <p:cNvGrpSpPr>
            <a:grpSpLocks/>
          </p:cNvGrpSpPr>
          <p:nvPr/>
        </p:nvGrpSpPr>
        <p:grpSpPr bwMode="auto">
          <a:xfrm>
            <a:off x="8697913" y="2847975"/>
            <a:ext cx="914400" cy="808038"/>
            <a:chOff x="4512" y="1939"/>
            <a:chExt cx="576" cy="509"/>
          </a:xfrm>
        </p:grpSpPr>
        <p:sp>
          <p:nvSpPr>
            <p:cNvPr id="20" name="Text Box 35">
              <a:extLst>
                <a:ext uri="{FF2B5EF4-FFF2-40B4-BE49-F238E27FC236}">
                  <a16:creationId xmlns:a16="http://schemas.microsoft.com/office/drawing/2014/main" id="{915E9ADD-A750-430B-9EC0-AFB1DF41B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939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hlink"/>
                  </a:solidFill>
                  <a:latin typeface=".VnTime" pitchFamily="34" charset="0"/>
                </a:rPr>
                <a:t>M</a:t>
              </a:r>
              <a:r>
                <a:rPr lang="en-US" altLang="en-US" sz="3200" b="1" baseline="-25000">
                  <a:solidFill>
                    <a:schemeClr val="hlink"/>
                  </a:solidFill>
                  <a:latin typeface=".VnTime" pitchFamily="34" charset="0"/>
                </a:rPr>
                <a:t>1</a:t>
              </a:r>
              <a:endParaRPr lang="en-US" altLang="en-US" sz="3200" b="1">
                <a:solidFill>
                  <a:schemeClr val="hlink"/>
                </a:solidFill>
                <a:latin typeface=".VnTime" pitchFamily="34" charset="0"/>
              </a:endParaRPr>
            </a:p>
          </p:txBody>
        </p:sp>
        <p:sp>
          <p:nvSpPr>
            <p:cNvPr id="22" name="Oval 36">
              <a:extLst>
                <a:ext uri="{FF2B5EF4-FFF2-40B4-BE49-F238E27FC236}">
                  <a16:creationId xmlns:a16="http://schemas.microsoft.com/office/drawing/2014/main" id="{A8CFC9A9-2B7D-4D27-8FAF-131CD78A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C23C189B-0AE7-477D-A4DA-46DB73AF7B3A}"/>
              </a:ext>
            </a:extLst>
          </p:cNvPr>
          <p:cNvGrpSpPr>
            <a:grpSpLocks/>
          </p:cNvGrpSpPr>
          <p:nvPr/>
        </p:nvGrpSpPr>
        <p:grpSpPr bwMode="auto">
          <a:xfrm>
            <a:off x="9258300" y="4614864"/>
            <a:ext cx="1143000" cy="579437"/>
            <a:chOff x="4608" y="3072"/>
            <a:chExt cx="720" cy="365"/>
          </a:xfrm>
        </p:grpSpPr>
        <p:sp>
          <p:nvSpPr>
            <p:cNvPr id="36" name="Text Box 38">
              <a:extLst>
                <a:ext uri="{FF2B5EF4-FFF2-40B4-BE49-F238E27FC236}">
                  <a16:creationId xmlns:a16="http://schemas.microsoft.com/office/drawing/2014/main" id="{F933D78F-AE74-456F-8BDF-8F558BFF6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072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hlink"/>
                  </a:solidFill>
                  <a:latin typeface=".VnTime" pitchFamily="34" charset="0"/>
                </a:rPr>
                <a:t>M</a:t>
              </a:r>
              <a:r>
                <a:rPr lang="en-US" altLang="en-US" sz="3200" b="1" baseline="-25000">
                  <a:solidFill>
                    <a:schemeClr val="hlink"/>
                  </a:solidFill>
                  <a:latin typeface=".VnTime" pitchFamily="34" charset="0"/>
                </a:rPr>
                <a:t>2</a:t>
              </a:r>
              <a:endParaRPr lang="en-US" altLang="en-US" sz="3200" b="1">
                <a:solidFill>
                  <a:schemeClr val="hlink"/>
                </a:solidFill>
                <a:latin typeface=".VnTime" pitchFamily="34" charset="0"/>
              </a:endParaRPr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id="{908D825D-B6CB-4FD3-99DD-1A498275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07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Line 44">
            <a:extLst>
              <a:ext uri="{FF2B5EF4-FFF2-40B4-BE49-F238E27FC236}">
                <a16:creationId xmlns:a16="http://schemas.microsoft.com/office/drawing/2014/main" id="{F0D63198-00D7-4F14-9FBB-EB58CDC5A8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85125" y="3609976"/>
            <a:ext cx="774700" cy="1114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6CD0CC95-547F-436C-90D9-535223365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7825" y="47371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A9BD0313-C7B0-4BB7-87E7-99E32942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46323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53">
            <a:extLst>
              <a:ext uri="{FF2B5EF4-FFF2-40B4-BE49-F238E27FC236}">
                <a16:creationId xmlns:a16="http://schemas.microsoft.com/office/drawing/2014/main" id="{79975C57-A1AB-45F7-A3F2-EF984EDA9B52}"/>
              </a:ext>
            </a:extLst>
          </p:cNvPr>
          <p:cNvGrpSpPr>
            <a:grpSpLocks/>
          </p:cNvGrpSpPr>
          <p:nvPr/>
        </p:nvGrpSpPr>
        <p:grpSpPr bwMode="auto">
          <a:xfrm>
            <a:off x="8836025" y="3381376"/>
            <a:ext cx="1390650" cy="1355725"/>
            <a:chOff x="3732" y="2064"/>
            <a:chExt cx="876" cy="854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795D636-45AC-4610-B260-6DDCA3EBC565}"/>
                </a:ext>
              </a:extLst>
            </p:cNvPr>
            <p:cNvSpPr>
              <a:spLocks/>
            </p:cNvSpPr>
            <p:nvPr/>
          </p:nvSpPr>
          <p:spPr bwMode="auto">
            <a:xfrm rot="-145177">
              <a:off x="3732" y="2138"/>
              <a:ext cx="540" cy="780"/>
            </a:xfrm>
            <a:custGeom>
              <a:avLst/>
              <a:gdLst>
                <a:gd name="G0" fmla="+- 0 0 0"/>
                <a:gd name="G1" fmla="+- 19429 0 0"/>
                <a:gd name="G2" fmla="+- 21600 0 0"/>
                <a:gd name="T0" fmla="*/ 9438 w 21318"/>
                <a:gd name="T1" fmla="*/ 0 h 19429"/>
                <a:gd name="T2" fmla="*/ 21318 w 21318"/>
                <a:gd name="T3" fmla="*/ 15950 h 19429"/>
                <a:gd name="T4" fmla="*/ 0 w 21318"/>
                <a:gd name="T5" fmla="*/ 19429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18" h="19429" fill="none" extrusionOk="0">
                  <a:moveTo>
                    <a:pt x="9437" y="0"/>
                  </a:moveTo>
                  <a:cubicBezTo>
                    <a:pt x="15755" y="3068"/>
                    <a:pt x="20186" y="9018"/>
                    <a:pt x="21317" y="15950"/>
                  </a:cubicBezTo>
                </a:path>
                <a:path w="21318" h="19429" stroke="0" extrusionOk="0">
                  <a:moveTo>
                    <a:pt x="9437" y="0"/>
                  </a:moveTo>
                  <a:cubicBezTo>
                    <a:pt x="15755" y="3068"/>
                    <a:pt x="20186" y="9018"/>
                    <a:pt x="21317" y="15950"/>
                  </a:cubicBezTo>
                  <a:lnTo>
                    <a:pt x="0" y="19429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rc 43">
              <a:extLst>
                <a:ext uri="{FF2B5EF4-FFF2-40B4-BE49-F238E27FC236}">
                  <a16:creationId xmlns:a16="http://schemas.microsoft.com/office/drawing/2014/main" id="{BAC11E3E-D3B6-4CD2-AE8F-78B95C819C17}"/>
                </a:ext>
              </a:extLst>
            </p:cNvPr>
            <p:cNvSpPr>
              <a:spLocks/>
            </p:cNvSpPr>
            <p:nvPr/>
          </p:nvSpPr>
          <p:spPr bwMode="auto">
            <a:xfrm rot="16506621">
              <a:off x="4200" y="2101"/>
              <a:ext cx="441" cy="368"/>
            </a:xfrm>
            <a:custGeom>
              <a:avLst/>
              <a:gdLst>
                <a:gd name="G0" fmla="+- 0 0 0"/>
                <a:gd name="G1" fmla="+- 14533 0 0"/>
                <a:gd name="G2" fmla="+- 21600 0 0"/>
                <a:gd name="T0" fmla="*/ 15980 w 21600"/>
                <a:gd name="T1" fmla="*/ 0 h 26470"/>
                <a:gd name="T2" fmla="*/ 18002 w 21600"/>
                <a:gd name="T3" fmla="*/ 26470 h 26470"/>
                <a:gd name="T4" fmla="*/ 0 w 21600"/>
                <a:gd name="T5" fmla="*/ 14533 h 26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470" fill="none" extrusionOk="0">
                  <a:moveTo>
                    <a:pt x="15979" y="0"/>
                  </a:moveTo>
                  <a:cubicBezTo>
                    <a:pt x="19596" y="3976"/>
                    <a:pt x="21600" y="9158"/>
                    <a:pt x="21600" y="14533"/>
                  </a:cubicBezTo>
                  <a:cubicBezTo>
                    <a:pt x="21600" y="18779"/>
                    <a:pt x="20348" y="22931"/>
                    <a:pt x="18001" y="26469"/>
                  </a:cubicBezTo>
                </a:path>
                <a:path w="21600" h="26470" stroke="0" extrusionOk="0">
                  <a:moveTo>
                    <a:pt x="15979" y="0"/>
                  </a:moveTo>
                  <a:cubicBezTo>
                    <a:pt x="19596" y="3976"/>
                    <a:pt x="21600" y="9158"/>
                    <a:pt x="21600" y="14533"/>
                  </a:cubicBezTo>
                  <a:cubicBezTo>
                    <a:pt x="21600" y="18779"/>
                    <a:pt x="20348" y="22931"/>
                    <a:pt x="18001" y="26469"/>
                  </a:cubicBezTo>
                  <a:lnTo>
                    <a:pt x="0" y="14533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49">
              <a:extLst>
                <a:ext uri="{FF2B5EF4-FFF2-40B4-BE49-F238E27FC236}">
                  <a16:creationId xmlns:a16="http://schemas.microsoft.com/office/drawing/2014/main" id="{775A61A2-5259-4018-8CB9-DF4B2EA8C8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24" y="2121"/>
              <a:ext cx="38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E849D4F0-30E3-4D45-8BA5-EB8046E9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099"/>
              <a:ext cx="11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700" i="1">
                  <a:solidFill>
                    <a:schemeClr val="hlink"/>
                  </a:solidFill>
                </a:rPr>
                <a:t>s</a:t>
              </a: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D3EA73BB-273B-4EDE-8ED5-2DEE4A8AE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094"/>
              <a:ext cx="18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700">
                  <a:solidFill>
                    <a:schemeClr val="hlink"/>
                  </a:solidFill>
                  <a:latin typeface="Symbol" panose="05050102010706020507" pitchFamily="18" charset="2"/>
                </a:rPr>
                <a:t>D</a:t>
              </a:r>
              <a:endParaRPr lang="en-US" altLang="en-US">
                <a:solidFill>
                  <a:schemeClr val="hlink"/>
                </a:solidFill>
              </a:endParaRPr>
            </a:p>
          </p:txBody>
        </p:sp>
      </p:grpSp>
      <p:sp>
        <p:nvSpPr>
          <p:cNvPr id="47" name="AutoShape 54">
            <a:extLst>
              <a:ext uri="{FF2B5EF4-FFF2-40B4-BE49-F238E27FC236}">
                <a16:creationId xmlns:a16="http://schemas.microsoft.com/office/drawing/2014/main" id="{F51939EE-581A-4AC3-A4DB-7DF80EDD4C5E}"/>
              </a:ext>
            </a:extLst>
          </p:cNvPr>
          <p:cNvSpPr>
            <a:spLocks noChangeArrowheads="1"/>
          </p:cNvSpPr>
          <p:nvPr/>
        </p:nvSpPr>
        <p:spPr bwMode="auto">
          <a:xfrm rot="14627889">
            <a:off x="7996118" y="4470492"/>
            <a:ext cx="339669" cy="323176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59">
            <a:extLst>
              <a:ext uri="{FF2B5EF4-FFF2-40B4-BE49-F238E27FC236}">
                <a16:creationId xmlns:a16="http://schemas.microsoft.com/office/drawing/2014/main" id="{5A87BC31-8175-4B28-BCA4-4116BABB7D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40738" y="4017963"/>
            <a:ext cx="762000" cy="576262"/>
            <a:chOff x="4080" y="3333"/>
            <a:chExt cx="480" cy="363"/>
          </a:xfrm>
        </p:grpSpPr>
        <p:sp>
          <p:nvSpPr>
            <p:cNvPr id="49" name="AutoShape 58">
              <a:extLst>
                <a:ext uri="{FF2B5EF4-FFF2-40B4-BE49-F238E27FC236}">
                  <a16:creationId xmlns:a16="http://schemas.microsoft.com/office/drawing/2014/main" id="{26DB91BE-B9BE-4A89-8459-6CA938B6BA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80" y="3358"/>
              <a:ext cx="4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60">
              <a:extLst>
                <a:ext uri="{FF2B5EF4-FFF2-40B4-BE49-F238E27FC236}">
                  <a16:creationId xmlns:a16="http://schemas.microsoft.com/office/drawing/2014/main" id="{5DA3607D-6834-452B-906E-095568DAA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3333"/>
              <a:ext cx="1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 dirty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61">
              <a:extLst>
                <a:ext uri="{FF2B5EF4-FFF2-40B4-BE49-F238E27FC236}">
                  <a16:creationId xmlns:a16="http://schemas.microsoft.com/office/drawing/2014/main" id="{5E8DA3D8-EBA0-4827-B629-4CB364DA6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333"/>
              <a:ext cx="17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alt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9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298D9-21B1-440E-998D-08816815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153572"/>
            <a:ext cx="3645934" cy="44611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II. TỐC ĐỘ DÀI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VÀ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TỐC ĐỘ GÓC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5BFF89C-B2F0-4651-94B3-4DCC6CAEF0E5}"/>
                  </a:ext>
                </a:extLst>
              </p:cNvPr>
              <p:cNvSpPr/>
              <p:nvPr/>
            </p:nvSpPr>
            <p:spPr>
              <a:xfrm>
                <a:off x="9116193" y="886119"/>
                <a:ext cx="2167396" cy="1754139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49480" tIns="149480" rIns="149480" bIns="149480" numCol="1" spcCol="1270" anchor="ctr" anchorCtr="0">
                <a:noAutofit/>
              </a:bodyPr>
              <a:lstStyle/>
              <a:p>
                <a:pPr marL="0" lvl="0" indent="0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3200" b="0" i="0" kern="1200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kern="12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sz="3200" kern="1200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5BFF89C-B2F0-4651-94B3-4DCC6CAEF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193" y="886119"/>
                <a:ext cx="2167396" cy="1754139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5771206-8166-4F71-B809-E4D010E01307}"/>
                  </a:ext>
                </a:extLst>
              </p:cNvPr>
              <p:cNvSpPr/>
              <p:nvPr/>
            </p:nvSpPr>
            <p:spPr>
              <a:xfrm>
                <a:off x="5287858" y="886120"/>
                <a:ext cx="2351881" cy="1754139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149480" tIns="149480" rIns="149480" bIns="149480" numCol="1" spcCol="1270" anchor="ctr" anchorCtr="0">
                <a:noAutofit/>
              </a:bodyPr>
              <a:lstStyle/>
              <a:p>
                <a:pPr marL="0" lvl="0" indent="0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kern="1200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kern="12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3200" b="0" i="0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sz="3200" kern="1200" dirty="0"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5771206-8166-4F71-B809-E4D010E01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858" y="886120"/>
                <a:ext cx="2351881" cy="1754139"/>
              </a:xfrm>
              <a:custGeom>
                <a:avLst/>
                <a:gdLst>
                  <a:gd name="connsiteX0" fmla="*/ 0 w 7220729"/>
                  <a:gd name="connsiteY0" fmla="*/ 172146 h 1032854"/>
                  <a:gd name="connsiteX1" fmla="*/ 172146 w 7220729"/>
                  <a:gd name="connsiteY1" fmla="*/ 0 h 1032854"/>
                  <a:gd name="connsiteX2" fmla="*/ 7048583 w 7220729"/>
                  <a:gd name="connsiteY2" fmla="*/ 0 h 1032854"/>
                  <a:gd name="connsiteX3" fmla="*/ 7220729 w 7220729"/>
                  <a:gd name="connsiteY3" fmla="*/ 172146 h 1032854"/>
                  <a:gd name="connsiteX4" fmla="*/ 7220729 w 7220729"/>
                  <a:gd name="connsiteY4" fmla="*/ 860708 h 1032854"/>
                  <a:gd name="connsiteX5" fmla="*/ 7048583 w 7220729"/>
                  <a:gd name="connsiteY5" fmla="*/ 1032854 h 1032854"/>
                  <a:gd name="connsiteX6" fmla="*/ 172146 w 7220729"/>
                  <a:gd name="connsiteY6" fmla="*/ 1032854 h 1032854"/>
                  <a:gd name="connsiteX7" fmla="*/ 0 w 7220729"/>
                  <a:gd name="connsiteY7" fmla="*/ 860708 h 1032854"/>
                  <a:gd name="connsiteX8" fmla="*/ 0 w 7220729"/>
                  <a:gd name="connsiteY8" fmla="*/ 172146 h 103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20729" h="1032854">
                    <a:moveTo>
                      <a:pt x="0" y="172146"/>
                    </a:moveTo>
                    <a:cubicBezTo>
                      <a:pt x="0" y="77072"/>
                      <a:pt x="77072" y="0"/>
                      <a:pt x="172146" y="0"/>
                    </a:cubicBezTo>
                    <a:lnTo>
                      <a:pt x="7048583" y="0"/>
                    </a:lnTo>
                    <a:cubicBezTo>
                      <a:pt x="7143657" y="0"/>
                      <a:pt x="7220729" y="77072"/>
                      <a:pt x="7220729" y="172146"/>
                    </a:cubicBezTo>
                    <a:lnTo>
                      <a:pt x="7220729" y="860708"/>
                    </a:lnTo>
                    <a:cubicBezTo>
                      <a:pt x="7220729" y="955782"/>
                      <a:pt x="7143657" y="1032854"/>
                      <a:pt x="7048583" y="1032854"/>
                    </a:cubicBezTo>
                    <a:lnTo>
                      <a:pt x="172146" y="1032854"/>
                    </a:lnTo>
                    <a:cubicBezTo>
                      <a:pt x="77072" y="1032854"/>
                      <a:pt x="0" y="955782"/>
                      <a:pt x="0" y="860708"/>
                    </a:cubicBezTo>
                    <a:lnTo>
                      <a:pt x="0" y="172146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3D Model 30" descr="Dark Gray Question mark">
                <a:extLst>
                  <a:ext uri="{FF2B5EF4-FFF2-40B4-BE49-F238E27FC236}">
                    <a16:creationId xmlns:a16="http://schemas.microsoft.com/office/drawing/2014/main" id="{5239A33F-2116-4690-BB12-F3D996928A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9363514"/>
                  </p:ext>
                </p:extLst>
              </p:nvPr>
            </p:nvGraphicFramePr>
            <p:xfrm>
              <a:off x="8065575" y="1271289"/>
              <a:ext cx="637353" cy="103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37353" cy="1037157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555401" ay="-800279" az="-12919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218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3D Model 30" descr="Dark Gray Question mark">
                <a:extLst>
                  <a:ext uri="{FF2B5EF4-FFF2-40B4-BE49-F238E27FC236}">
                    <a16:creationId xmlns:a16="http://schemas.microsoft.com/office/drawing/2014/main" id="{5239A33F-2116-4690-BB12-F3D996928A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5575" y="1271289"/>
                <a:ext cx="637353" cy="1037157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D0FD312-0062-4855-94DD-AB02B681ADC2}"/>
              </a:ext>
            </a:extLst>
          </p:cNvPr>
          <p:cNvSpPr txBox="1"/>
          <p:nvPr/>
        </p:nvSpPr>
        <p:spPr>
          <a:xfrm>
            <a:off x="7361775" y="3371564"/>
            <a:ext cx="204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∆s = R ∆</a:t>
            </a:r>
            <a:r>
              <a:rPr lang="el-GR" sz="3600" dirty="0"/>
              <a:t>α</a:t>
            </a:r>
            <a:endParaRPr lang="en-US" sz="3600" dirty="0"/>
          </a:p>
        </p:txBody>
      </p:sp>
      <p:grpSp>
        <p:nvGrpSpPr>
          <p:cNvPr id="33" name="Group 116">
            <a:extLst>
              <a:ext uri="{FF2B5EF4-FFF2-40B4-BE49-F238E27FC236}">
                <a16:creationId xmlns:a16="http://schemas.microsoft.com/office/drawing/2014/main" id="{B78CC4EA-D515-4E2E-BC4F-1DB5EE53FCBD}"/>
              </a:ext>
            </a:extLst>
          </p:cNvPr>
          <p:cNvGrpSpPr>
            <a:grpSpLocks/>
          </p:cNvGrpSpPr>
          <p:nvPr/>
        </p:nvGrpSpPr>
        <p:grpSpPr bwMode="auto">
          <a:xfrm>
            <a:off x="6707853" y="4728205"/>
            <a:ext cx="2741613" cy="825500"/>
            <a:chOff x="3312" y="3456"/>
            <a:chExt cx="1727" cy="520"/>
          </a:xfrm>
        </p:grpSpPr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F386B30E-30EC-4FAE-8F5E-FA7A4A451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3456"/>
              <a:ext cx="304" cy="223"/>
              <a:chOff x="3648" y="3395"/>
              <a:chExt cx="320" cy="243"/>
            </a:xfrm>
          </p:grpSpPr>
          <p:sp>
            <p:nvSpPr>
              <p:cNvPr id="52" name="Rectangle 55">
                <a:extLst>
                  <a:ext uri="{FF2B5EF4-FFF2-40B4-BE49-F238E27FC236}">
                    <a16:creationId xmlns:a16="http://schemas.microsoft.com/office/drawing/2014/main" id="{F4223F98-8C23-42D0-B9D8-2DE7808DF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3448"/>
                <a:ext cx="0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>
                  <a:solidFill>
                    <a:schemeClr val="hlink"/>
                  </a:solidFill>
                </a:endParaRPr>
              </a:p>
            </p:txBody>
          </p:sp>
          <p:sp>
            <p:nvSpPr>
              <p:cNvPr id="53" name="Rectangle 56">
                <a:extLst>
                  <a:ext uri="{FF2B5EF4-FFF2-40B4-BE49-F238E27FC236}">
                    <a16:creationId xmlns:a16="http://schemas.microsoft.com/office/drawing/2014/main" id="{F5E1580F-10AD-49D4-8713-63F805198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395"/>
                <a:ext cx="0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altLang="en-US" dirty="0">
                  <a:solidFill>
                    <a:schemeClr val="hlink"/>
                  </a:solidFill>
                </a:endParaRPr>
              </a:p>
            </p:txBody>
          </p:sp>
        </p:grpSp>
        <p:pic>
          <p:nvPicPr>
            <p:cNvPr id="35" name="Picture 112">
              <a:extLst>
                <a:ext uri="{FF2B5EF4-FFF2-40B4-BE49-F238E27FC236}">
                  <a16:creationId xmlns:a16="http://schemas.microsoft.com/office/drawing/2014/main" id="{ED396F00-2F00-40F9-AEC1-3A17B213FC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744"/>
              <a:ext cx="624" cy="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5768C6C-0252-409F-A0CD-BEB00FF3E1B4}"/>
              </a:ext>
            </a:extLst>
          </p:cNvPr>
          <p:cNvSpPr txBox="1"/>
          <p:nvPr/>
        </p:nvSpPr>
        <p:spPr>
          <a:xfrm>
            <a:off x="7944389" y="4907890"/>
            <a:ext cx="204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v = R</a:t>
            </a:r>
            <a:r>
              <a:rPr lang="el-GR" sz="5400" dirty="0">
                <a:solidFill>
                  <a:srgbClr val="FF0000"/>
                </a:solidFill>
              </a:rPr>
              <a:t>ω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9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303</Words>
  <Application>Microsoft Office PowerPoint</Application>
  <PresentationFormat>Widescreen</PresentationFormat>
  <Paragraphs>69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#9Slide07 HLT Fall For You</vt:lpstr>
      <vt:lpstr>#9Slide07 IcielHoneyCream</vt:lpstr>
      <vt:lpstr>.VnTime</vt:lpstr>
      <vt:lpstr>Arial</vt:lpstr>
      <vt:lpstr>Calibri</vt:lpstr>
      <vt:lpstr>Calibri Light</vt:lpstr>
      <vt:lpstr>Cambria Math</vt:lpstr>
      <vt:lpstr>Symbol</vt:lpstr>
      <vt:lpstr>Office Theme</vt:lpstr>
      <vt:lpstr>Bài 5 Chuyển động  tròn đều</vt:lpstr>
      <vt:lpstr>PowerPoint Presentation</vt:lpstr>
      <vt:lpstr>PowerPoint Presentation</vt:lpstr>
      <vt:lpstr>PowerPoint Presentation</vt:lpstr>
      <vt:lpstr>I. ĐỊNH NGHĨA</vt:lpstr>
      <vt:lpstr>I. ĐỊNH NGHĨA</vt:lpstr>
      <vt:lpstr>II. TỐC ĐỘ DÀI VÀ TỐC ĐỘ GÓC</vt:lpstr>
      <vt:lpstr>II. TỐC ĐỘ DÀI VÀ TỐC ĐỘ GÓC</vt:lpstr>
      <vt:lpstr>II. TỐC ĐỘ DÀI VÀ TỐC ĐỘ GÓC</vt:lpstr>
      <vt:lpstr>III. CHU KÌ VÀ TẦN SỐ</vt:lpstr>
      <vt:lpstr>IV. GIA TỐC TRONG CHUYỂN ĐỘNG TRÒN ĐỀU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Ferris wheel</dc:title>
  <dc:creator>217</dc:creator>
  <cp:lastModifiedBy>217</cp:lastModifiedBy>
  <cp:revision>5</cp:revision>
  <dcterms:created xsi:type="dcterms:W3CDTF">2021-08-19T14:59:26Z</dcterms:created>
  <dcterms:modified xsi:type="dcterms:W3CDTF">2021-08-23T09:00:41Z</dcterms:modified>
</cp:coreProperties>
</file>