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8" r:id="rId3"/>
    <p:sldId id="304" r:id="rId4"/>
    <p:sldId id="287" r:id="rId5"/>
    <p:sldId id="288" r:id="rId6"/>
    <p:sldId id="289" r:id="rId7"/>
    <p:sldId id="290" r:id="rId8"/>
    <p:sldId id="292" r:id="rId9"/>
    <p:sldId id="305" r:id="rId10"/>
    <p:sldId id="264" r:id="rId11"/>
    <p:sldId id="299" r:id="rId12"/>
    <p:sldId id="300" r:id="rId13"/>
    <p:sldId id="306" r:id="rId14"/>
    <p:sldId id="307" r:id="rId15"/>
    <p:sldId id="298" r:id="rId16"/>
    <p:sldId id="320" r:id="rId17"/>
    <p:sldId id="29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DC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4074-AEE2-477E-8089-E307A054728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9BAE01-BAC8-492D-ACFD-4F9123E232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F4BBE1-AB96-4592-A420-9424C754114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5" name="Footer Placeholder 4">
            <a:extLst>
              <a:ext uri="{FF2B5EF4-FFF2-40B4-BE49-F238E27FC236}">
                <a16:creationId xmlns:a16="http://schemas.microsoft.com/office/drawing/2014/main" id="{31F1046E-60D0-412B-8F8F-F59898FB6F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49A062-8782-4A07-9FF5-6DE6C931B074}"/>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65081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BBAA-C314-408A-A6D7-AE4D87D53A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B9025A-F697-44E9-BCC5-BFF12D26F36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25F2F-9AAF-492F-8199-4FE0830A13C0}"/>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5" name="Footer Placeholder 4">
            <a:extLst>
              <a:ext uri="{FF2B5EF4-FFF2-40B4-BE49-F238E27FC236}">
                <a16:creationId xmlns:a16="http://schemas.microsoft.com/office/drawing/2014/main" id="{A187B9BA-0066-4583-BFDE-E783F17EA0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915CE2-DFA7-441E-818B-3F4F7CFFF88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85883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EC7610-486A-4BD1-A276-C06025476F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4E502-FACF-463C-94FC-DB67529ECA5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F79E0-B6C1-4AD9-B73F-A3D25E43038B}"/>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5" name="Footer Placeholder 4">
            <a:extLst>
              <a:ext uri="{FF2B5EF4-FFF2-40B4-BE49-F238E27FC236}">
                <a16:creationId xmlns:a16="http://schemas.microsoft.com/office/drawing/2014/main" id="{7AD1EDC9-BB83-4C39-AEA1-1D92C38244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FEE40C9-F731-45C9-A20C-64C430B4A25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823724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629F-6332-D92B-BBCA-541C5063230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CD1273-79CC-85F6-EAD7-B61DCEA733D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8126F10-0666-D00B-E95F-E860C90126E3}"/>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5" name="Footer Placeholder 4">
            <a:extLst>
              <a:ext uri="{FF2B5EF4-FFF2-40B4-BE49-F238E27FC236}">
                <a16:creationId xmlns:a16="http://schemas.microsoft.com/office/drawing/2014/main" id="{A601B63A-1B80-4DA7-29FF-3EDA2D22E8C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A05A721-5179-339E-70AD-9350F3E3597B}"/>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45749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5E2B-0B2E-DEF8-CF65-3C5419C1BD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4EEC169-0E0D-E6BA-83E2-9DA653F6B3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0F2A274-EDAB-082C-E242-3016C5DEF21B}"/>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5" name="Footer Placeholder 4">
            <a:extLst>
              <a:ext uri="{FF2B5EF4-FFF2-40B4-BE49-F238E27FC236}">
                <a16:creationId xmlns:a16="http://schemas.microsoft.com/office/drawing/2014/main" id="{FA8C7642-9853-5ECD-8CC2-3E0D380956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43F8E9F-F2E9-851F-9F03-43E127AB89D5}"/>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802065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3EB5-EB15-B00A-4875-BCF9EEC69B9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5D54582-0DD3-A650-37FB-BAC36A04B08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DA3DB4-F0F8-ADD1-8AF0-B77F33DE7572}"/>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5" name="Footer Placeholder 4">
            <a:extLst>
              <a:ext uri="{FF2B5EF4-FFF2-40B4-BE49-F238E27FC236}">
                <a16:creationId xmlns:a16="http://schemas.microsoft.com/office/drawing/2014/main" id="{C2FE71C3-3A25-C325-5267-6E06E837A3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8B78D487-222C-573A-3B41-E47ABF5FE781}"/>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85723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1C9D-9616-F303-A0E1-9ABFD7B6B5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CA2F59-F2DD-884D-A213-CFB18E4E238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16C3073-796A-DD5F-BE6C-DD525257B4A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078427B-243D-0363-DC30-CF7B6D7389E0}"/>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6" name="Footer Placeholder 5">
            <a:extLst>
              <a:ext uri="{FF2B5EF4-FFF2-40B4-BE49-F238E27FC236}">
                <a16:creationId xmlns:a16="http://schemas.microsoft.com/office/drawing/2014/main" id="{92E305E4-C1B4-7EF4-A801-0050847536E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8BB17F5-50BF-5F5E-C28D-651267232CF2}"/>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457428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7D60-A7F1-CEE8-ED0D-9B738E5C72B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D9B29DB-9298-3F01-4017-160809E9603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B30E6A-3BEA-37CC-0FF8-E282BE8C8BE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61D361E-A2EF-5585-60C1-B5A8392D01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DF3B3C-E442-61BB-298A-7D89F2E53CF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4FDA367-59ED-1CEB-AD69-1833D71864E9}"/>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8" name="Footer Placeholder 7">
            <a:extLst>
              <a:ext uri="{FF2B5EF4-FFF2-40B4-BE49-F238E27FC236}">
                <a16:creationId xmlns:a16="http://schemas.microsoft.com/office/drawing/2014/main" id="{18E85B2A-3DA9-BBB5-7F9E-FE4C5B7FB1C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B718AF4A-90A2-C423-CA4D-E9642F445204}"/>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438306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DD36C-D47F-5BB5-15FC-215C6634AD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57655B0-CAB6-0DEC-84C0-3DE5A87A744E}"/>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4" name="Footer Placeholder 3">
            <a:extLst>
              <a:ext uri="{FF2B5EF4-FFF2-40B4-BE49-F238E27FC236}">
                <a16:creationId xmlns:a16="http://schemas.microsoft.com/office/drawing/2014/main" id="{430102B0-4607-1DA3-C9A8-6583F8C44E2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2D812E39-25E7-218B-0849-E1FE235526B6}"/>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4015266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6B8982-3891-8DBC-8C14-CE9210AE0316}"/>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3" name="Footer Placeholder 2">
            <a:extLst>
              <a:ext uri="{FF2B5EF4-FFF2-40B4-BE49-F238E27FC236}">
                <a16:creationId xmlns:a16="http://schemas.microsoft.com/office/drawing/2014/main" id="{B1C19FF2-F61B-2418-1D60-A649C9A23B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3C2EB288-FF66-C14E-9184-9520B751F8A0}"/>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87817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21B9-AB0F-8E98-A2AF-3F8A820319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B97A87FC-45C9-EFE5-B282-61A3482B768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F1AAD82-35FB-7D36-185E-64BC1474FB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7A0F34-653B-6F57-FE7F-67BB117512B2}"/>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6" name="Footer Placeholder 5">
            <a:extLst>
              <a:ext uri="{FF2B5EF4-FFF2-40B4-BE49-F238E27FC236}">
                <a16:creationId xmlns:a16="http://schemas.microsoft.com/office/drawing/2014/main" id="{836CDC84-A76A-2D19-D18F-C1E9B0141D3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FB577B1-DF90-9AB5-751E-51A9F55031E0}"/>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376229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30A07-0F9F-4957-A503-0ACA185A8A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0D07DFE-0FCD-4845-9AC6-42B02D9467C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F3144-7340-4710-B86D-12DC063F87CE}"/>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5" name="Footer Placeholder 4">
            <a:extLst>
              <a:ext uri="{FF2B5EF4-FFF2-40B4-BE49-F238E27FC236}">
                <a16:creationId xmlns:a16="http://schemas.microsoft.com/office/drawing/2014/main" id="{1280482C-5B52-4C99-9E85-BC3159D290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EA9738-D5B8-4950-87BC-B3D89FDB15DE}"/>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164529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7D40-74D6-14FE-A726-F27BC2EEFA4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A2CE1D7-6EB8-391A-4193-1CC9086D0D9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F707BC7-834B-B63A-F608-1C7C498399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4EAB9-0C6D-621B-EE81-82614B96492F}"/>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6" name="Footer Placeholder 5">
            <a:extLst>
              <a:ext uri="{FF2B5EF4-FFF2-40B4-BE49-F238E27FC236}">
                <a16:creationId xmlns:a16="http://schemas.microsoft.com/office/drawing/2014/main" id="{C2FA9A2C-197D-42EE-20BA-ACAFBF4353F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5A0C9F78-08D3-97E1-E4A9-073DC7DCE92F}"/>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1462615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2928-D33C-497A-4BDD-5F80679824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22CDC6F-4D18-6967-E197-0D2872F6004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4BA76F2-BC14-356A-6C5F-DAD67FABFC33}"/>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5" name="Footer Placeholder 4">
            <a:extLst>
              <a:ext uri="{FF2B5EF4-FFF2-40B4-BE49-F238E27FC236}">
                <a16:creationId xmlns:a16="http://schemas.microsoft.com/office/drawing/2014/main" id="{677788F2-1881-3EEE-67D6-436002F3E95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5B88DC33-4416-9B41-57DC-25FCE00B0B23}"/>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3837610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51940C-59EB-CD4B-185E-ECF9A537742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BF1490E-CD2E-7375-0950-327F1AFFCBA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60214-1174-A36D-431C-66010D78DC60}"/>
              </a:ext>
            </a:extLst>
          </p:cNvPr>
          <p:cNvSpPr>
            <a:spLocks noGrp="1"/>
          </p:cNvSpPr>
          <p:nvPr>
            <p:ph type="dt" sz="half" idx="10"/>
          </p:nvPr>
        </p:nvSpPr>
        <p:spPr>
          <a:xfrm>
            <a:off x="838200" y="6356350"/>
            <a:ext cx="2743200" cy="365125"/>
          </a:xfrm>
          <a:prstGeom prst="rect">
            <a:avLst/>
          </a:prstGeom>
        </p:spPr>
        <p:txBody>
          <a:bodyPr/>
          <a:lstStyle/>
          <a:p>
            <a:fld id="{9BDBB1B0-0841-45A2-8F0C-34934E9416D7}" type="datetimeFigureOut">
              <a:rPr lang="vi-VN" smtClean="0"/>
              <a:t>06/12/2023</a:t>
            </a:fld>
            <a:endParaRPr lang="vi-VN"/>
          </a:p>
        </p:txBody>
      </p:sp>
      <p:sp>
        <p:nvSpPr>
          <p:cNvPr id="5" name="Footer Placeholder 4">
            <a:extLst>
              <a:ext uri="{FF2B5EF4-FFF2-40B4-BE49-F238E27FC236}">
                <a16:creationId xmlns:a16="http://schemas.microsoft.com/office/drawing/2014/main" id="{C43D53E0-444C-CD93-C652-C6BED846FF4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4D7430A-3812-2E67-761B-8BA69C561297}"/>
              </a:ext>
            </a:extLst>
          </p:cNvPr>
          <p:cNvSpPr>
            <a:spLocks noGrp="1"/>
          </p:cNvSpPr>
          <p:nvPr>
            <p:ph type="sldNum" sz="quarter" idx="12"/>
          </p:nvPr>
        </p:nvSpPr>
        <p:spPr>
          <a:xfrm>
            <a:off x="8610600" y="6356350"/>
            <a:ext cx="2743200" cy="365125"/>
          </a:xfrm>
          <a:prstGeom prst="rect">
            <a:avLst/>
          </a:prstGeom>
        </p:spPr>
        <p:txBody>
          <a:bodyPr/>
          <a:lstStyle/>
          <a:p>
            <a:fld id="{8F00E692-9553-4FBD-935A-5B8CB70CDD1B}" type="slidenum">
              <a:rPr lang="vi-VN" smtClean="0"/>
              <a:t>‹#›</a:t>
            </a:fld>
            <a:endParaRPr lang="vi-VN"/>
          </a:p>
        </p:txBody>
      </p:sp>
    </p:spTree>
    <p:extLst>
      <p:ext uri="{BB962C8B-B14F-4D97-AF65-F5344CB8AC3E}">
        <p14:creationId xmlns:p14="http://schemas.microsoft.com/office/powerpoint/2010/main" val="237856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8EA8-7C06-4AF6-B304-C5BAC3E676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92F76-4C67-45E4-BEF1-373F705B740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3EA703-3F41-497E-A88C-4E57D9BAB69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5" name="Footer Placeholder 4">
            <a:extLst>
              <a:ext uri="{FF2B5EF4-FFF2-40B4-BE49-F238E27FC236}">
                <a16:creationId xmlns:a16="http://schemas.microsoft.com/office/drawing/2014/main" id="{23BCE100-DE06-4A47-A09E-785BBC8D69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EC0850-D822-46F8-BFEE-AA61D9067A7C}"/>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236205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E885-164C-40F5-8133-E1585FB6E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FD9FC2-F85F-437E-8BF6-4370C1379AA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BA0878-71AF-4BE2-BF1F-4E655180FF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85CB8-EB0F-4358-8019-D41264EBD7D3}"/>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6" name="Footer Placeholder 5">
            <a:extLst>
              <a:ext uri="{FF2B5EF4-FFF2-40B4-BE49-F238E27FC236}">
                <a16:creationId xmlns:a16="http://schemas.microsoft.com/office/drawing/2014/main" id="{D7F0585F-D2B8-42CD-9CED-4F5ABD6A8D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914B-184F-4F6E-9EFC-A3628A15EB2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74832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5C72-9690-436D-9B8C-4EECEE50CE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3445A4B-27A1-4023-AD68-4937CB63D8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E89D51-7D50-4508-A868-2BBE07274E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813F2-677C-484D-8340-3B823209F3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1FCE4-F177-486F-B086-CE1C68EDF1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1E26F-2830-4813-8A58-A1495A385A28}"/>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8" name="Footer Placeholder 7">
            <a:extLst>
              <a:ext uri="{FF2B5EF4-FFF2-40B4-BE49-F238E27FC236}">
                <a16:creationId xmlns:a16="http://schemas.microsoft.com/office/drawing/2014/main" id="{532C5D4B-779B-48C3-A6E5-965CCE5A7F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F097A91-9AE3-40AC-8D6D-345C7D5118CB}"/>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403893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BF30-106A-4A3C-96A3-9CBB1071D5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34B708B-4ED4-491C-A877-F9E407E6834F}"/>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4" name="Footer Placeholder 3">
            <a:extLst>
              <a:ext uri="{FF2B5EF4-FFF2-40B4-BE49-F238E27FC236}">
                <a16:creationId xmlns:a16="http://schemas.microsoft.com/office/drawing/2014/main" id="{3F0BDF4A-E031-487B-A79E-571A1318CB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6A800E-A9BE-479C-BBF9-E42976FB5569}"/>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32108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9E592F-794B-4B1C-A972-96015D841506}"/>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3" name="Footer Placeholder 2">
            <a:extLst>
              <a:ext uri="{FF2B5EF4-FFF2-40B4-BE49-F238E27FC236}">
                <a16:creationId xmlns:a16="http://schemas.microsoft.com/office/drawing/2014/main" id="{60F4DCB5-5008-4555-BB94-D902AE4081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DC51DFD-77B0-4D98-9818-318C3CFEB9FA}"/>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74358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F6B0-2963-4762-BBCD-6AD41D97112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7A3188-9B14-4E15-94C5-E2986BA6CB0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9FAAC-709C-426F-8CCB-A82D0E18575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9B9AE-3DCC-4AF9-BB58-9E420BE854B5}"/>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6" name="Footer Placeholder 5">
            <a:extLst>
              <a:ext uri="{FF2B5EF4-FFF2-40B4-BE49-F238E27FC236}">
                <a16:creationId xmlns:a16="http://schemas.microsoft.com/office/drawing/2014/main" id="{729069C3-B400-4780-884F-FA82E64D94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168F29-C2CD-46F8-9052-7531523E9E5D}"/>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1112462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58F81-B90A-4150-879E-296F41FDB79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92280-89AA-4541-888E-72DC8831EE8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275220-4B72-4243-BDD3-6DD42E7234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EDDC9B-0F53-4E54-A36F-AEF0FF9B09CA}"/>
              </a:ext>
            </a:extLst>
          </p:cNvPr>
          <p:cNvSpPr>
            <a:spLocks noGrp="1"/>
          </p:cNvSpPr>
          <p:nvPr>
            <p:ph type="dt" sz="half" idx="10"/>
          </p:nvPr>
        </p:nvSpPr>
        <p:spPr>
          <a:xfrm>
            <a:off x="838200" y="6356350"/>
            <a:ext cx="2743200" cy="365125"/>
          </a:xfrm>
          <a:prstGeom prst="rect">
            <a:avLst/>
          </a:prstGeom>
        </p:spPr>
        <p:txBody>
          <a:bodyPr/>
          <a:lstStyle/>
          <a:p>
            <a:fld id="{67684AF1-30ED-4AD8-BBF8-07FBB2292B36}" type="datetimeFigureOut">
              <a:rPr lang="en-US" smtClean="0"/>
              <a:t>12/6/2023</a:t>
            </a:fld>
            <a:endParaRPr lang="en-US"/>
          </a:p>
        </p:txBody>
      </p:sp>
      <p:sp>
        <p:nvSpPr>
          <p:cNvPr id="6" name="Footer Placeholder 5">
            <a:extLst>
              <a:ext uri="{FF2B5EF4-FFF2-40B4-BE49-F238E27FC236}">
                <a16:creationId xmlns:a16="http://schemas.microsoft.com/office/drawing/2014/main" id="{745BA54D-B630-4E95-AFAB-7049AB8FB8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C4F46A-5669-4457-A219-7D0A35FF5748}"/>
              </a:ext>
            </a:extLst>
          </p:cNvPr>
          <p:cNvSpPr>
            <a:spLocks noGrp="1"/>
          </p:cNvSpPr>
          <p:nvPr>
            <p:ph type="sldNum" sz="quarter" idx="12"/>
          </p:nvPr>
        </p:nvSpPr>
        <p:spPr>
          <a:xfrm>
            <a:off x="8610600" y="6356350"/>
            <a:ext cx="2743200" cy="365125"/>
          </a:xfrm>
          <a:prstGeom prst="rect">
            <a:avLst/>
          </a:prstGeom>
        </p:spPr>
        <p:txBody>
          <a:bodyPr/>
          <a:lstStyle/>
          <a:p>
            <a:fld id="{04D30D44-326A-44C2-9D08-681B89047B8A}" type="slidenum">
              <a:rPr lang="en-US" smtClean="0"/>
              <a:t>‹#›</a:t>
            </a:fld>
            <a:endParaRPr lang="en-US"/>
          </a:p>
        </p:txBody>
      </p:sp>
    </p:spTree>
    <p:extLst>
      <p:ext uri="{BB962C8B-B14F-4D97-AF65-F5344CB8AC3E}">
        <p14:creationId xmlns:p14="http://schemas.microsoft.com/office/powerpoint/2010/main" val="32347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0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A white circle with leaves and blue text&#10;&#10;Description automatically generated">
            <a:extLst>
              <a:ext uri="{FF2B5EF4-FFF2-40B4-BE49-F238E27FC236}">
                <a16:creationId xmlns:a16="http://schemas.microsoft.com/office/drawing/2014/main" id="{FBBF66C5-371D-20AB-36D5-82B96769699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36571" y="76789"/>
            <a:ext cx="1388293" cy="1388293"/>
          </a:xfrm>
          <a:prstGeom prst="rect">
            <a:avLst/>
          </a:prstGeom>
        </p:spPr>
      </p:pic>
    </p:spTree>
    <p:extLst>
      <p:ext uri="{BB962C8B-B14F-4D97-AF65-F5344CB8AC3E}">
        <p14:creationId xmlns:p14="http://schemas.microsoft.com/office/powerpoint/2010/main" val="773968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1.gif"/><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4" descr="Ảnh có chứa xanh lục&#10;&#10;Mô tả được tạo tự động">
            <a:extLst>
              <a:ext uri="{FF2B5EF4-FFF2-40B4-BE49-F238E27FC236}">
                <a16:creationId xmlns:a16="http://schemas.microsoft.com/office/drawing/2014/main" id="{31781804-DB6E-483F-834B-9CBE6DF6D6AF}"/>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Rounded Corners 2">
            <a:extLst>
              <a:ext uri="{FF2B5EF4-FFF2-40B4-BE49-F238E27FC236}">
                <a16:creationId xmlns:a16="http://schemas.microsoft.com/office/drawing/2014/main" id="{229C6D28-2D86-8F3B-D70A-9E403E33CDAD}"/>
              </a:ext>
            </a:extLst>
          </p:cNvPr>
          <p:cNvSpPr/>
          <p:nvPr/>
        </p:nvSpPr>
        <p:spPr>
          <a:xfrm>
            <a:off x="3505911" y="740740"/>
            <a:ext cx="8465318" cy="5374310"/>
          </a:xfrm>
          <a:custGeom>
            <a:avLst/>
            <a:gdLst>
              <a:gd name="connsiteX0" fmla="*/ 0 w 8465318"/>
              <a:gd name="connsiteY0" fmla="*/ 806199 h 4837100"/>
              <a:gd name="connsiteX1" fmla="*/ 806199 w 8465318"/>
              <a:gd name="connsiteY1" fmla="*/ 0 h 4837100"/>
              <a:gd name="connsiteX2" fmla="*/ 7659119 w 8465318"/>
              <a:gd name="connsiteY2" fmla="*/ 0 h 4837100"/>
              <a:gd name="connsiteX3" fmla="*/ 8465318 w 8465318"/>
              <a:gd name="connsiteY3" fmla="*/ 806199 h 4837100"/>
              <a:gd name="connsiteX4" fmla="*/ 8465318 w 8465318"/>
              <a:gd name="connsiteY4" fmla="*/ 4030901 h 4837100"/>
              <a:gd name="connsiteX5" fmla="*/ 7659119 w 8465318"/>
              <a:gd name="connsiteY5" fmla="*/ 4837100 h 4837100"/>
              <a:gd name="connsiteX6" fmla="*/ 806199 w 8465318"/>
              <a:gd name="connsiteY6" fmla="*/ 4837100 h 4837100"/>
              <a:gd name="connsiteX7" fmla="*/ 0 w 8465318"/>
              <a:gd name="connsiteY7" fmla="*/ 4030901 h 4837100"/>
              <a:gd name="connsiteX8" fmla="*/ 0 w 8465318"/>
              <a:gd name="connsiteY8" fmla="*/ 806199 h 48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4837100" fill="none" extrusionOk="0">
                <a:moveTo>
                  <a:pt x="0" y="806199"/>
                </a:moveTo>
                <a:cubicBezTo>
                  <a:pt x="-41584" y="354222"/>
                  <a:pt x="375767" y="12119"/>
                  <a:pt x="806199" y="0"/>
                </a:cubicBezTo>
                <a:cubicBezTo>
                  <a:pt x="3760916" y="130954"/>
                  <a:pt x="4442583" y="43574"/>
                  <a:pt x="7659119" y="0"/>
                </a:cubicBezTo>
                <a:cubicBezTo>
                  <a:pt x="8111006" y="10222"/>
                  <a:pt x="8518907" y="426591"/>
                  <a:pt x="8465318" y="806199"/>
                </a:cubicBezTo>
                <a:cubicBezTo>
                  <a:pt x="8314879" y="1928014"/>
                  <a:pt x="8551197" y="2838243"/>
                  <a:pt x="8465318" y="4030901"/>
                </a:cubicBezTo>
                <a:cubicBezTo>
                  <a:pt x="8435481" y="4481052"/>
                  <a:pt x="8072356" y="4815011"/>
                  <a:pt x="7659119" y="4837100"/>
                </a:cubicBezTo>
                <a:cubicBezTo>
                  <a:pt x="5292986" y="4992297"/>
                  <a:pt x="1985654" y="5000120"/>
                  <a:pt x="806199" y="4837100"/>
                </a:cubicBezTo>
                <a:cubicBezTo>
                  <a:pt x="363656" y="4800466"/>
                  <a:pt x="-40292" y="4499679"/>
                  <a:pt x="0" y="4030901"/>
                </a:cubicBezTo>
                <a:cubicBezTo>
                  <a:pt x="64656" y="3625056"/>
                  <a:pt x="-17807" y="1548478"/>
                  <a:pt x="0" y="806199"/>
                </a:cubicBezTo>
                <a:close/>
              </a:path>
              <a:path w="8465318" h="4837100" stroke="0" extrusionOk="0">
                <a:moveTo>
                  <a:pt x="0" y="806199"/>
                </a:moveTo>
                <a:cubicBezTo>
                  <a:pt x="-26252" y="344755"/>
                  <a:pt x="279738" y="30479"/>
                  <a:pt x="806199" y="0"/>
                </a:cubicBezTo>
                <a:cubicBezTo>
                  <a:pt x="3948730" y="132882"/>
                  <a:pt x="6151979" y="-84951"/>
                  <a:pt x="7659119" y="0"/>
                </a:cubicBezTo>
                <a:cubicBezTo>
                  <a:pt x="8048511" y="54549"/>
                  <a:pt x="8462609" y="375922"/>
                  <a:pt x="8465318" y="806199"/>
                </a:cubicBezTo>
                <a:cubicBezTo>
                  <a:pt x="8485505" y="1173227"/>
                  <a:pt x="8617798" y="2975483"/>
                  <a:pt x="8465318" y="4030901"/>
                </a:cubicBezTo>
                <a:cubicBezTo>
                  <a:pt x="8488161" y="4478862"/>
                  <a:pt x="8113789" y="4817715"/>
                  <a:pt x="7659119" y="4837100"/>
                </a:cubicBezTo>
                <a:cubicBezTo>
                  <a:pt x="5961998" y="4924739"/>
                  <a:pt x="1636009" y="4764421"/>
                  <a:pt x="806199" y="4837100"/>
                </a:cubicBezTo>
                <a:cubicBezTo>
                  <a:pt x="358477" y="4813531"/>
                  <a:pt x="-43943" y="4537221"/>
                  <a:pt x="0" y="4030901"/>
                </a:cubicBezTo>
                <a:cubicBezTo>
                  <a:pt x="-38581" y="3334806"/>
                  <a:pt x="63341" y="1990587"/>
                  <a:pt x="0" y="806199"/>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sd="1219033472">
                  <a:custGeom>
                    <a:avLst/>
                    <a:gdLst>
                      <a:gd name="connsiteX0" fmla="*/ 0 w 8465318"/>
                      <a:gd name="connsiteY0" fmla="*/ 895736 h 5374310"/>
                      <a:gd name="connsiteX1" fmla="*/ 895736 w 8465318"/>
                      <a:gd name="connsiteY1" fmla="*/ 0 h 5374310"/>
                      <a:gd name="connsiteX2" fmla="*/ 7569582 w 8465318"/>
                      <a:gd name="connsiteY2" fmla="*/ 0 h 5374310"/>
                      <a:gd name="connsiteX3" fmla="*/ 8465318 w 8465318"/>
                      <a:gd name="connsiteY3" fmla="*/ 895736 h 5374310"/>
                      <a:gd name="connsiteX4" fmla="*/ 8465318 w 8465318"/>
                      <a:gd name="connsiteY4" fmla="*/ 4478574 h 5374310"/>
                      <a:gd name="connsiteX5" fmla="*/ 7569582 w 8465318"/>
                      <a:gd name="connsiteY5" fmla="*/ 5374310 h 5374310"/>
                      <a:gd name="connsiteX6" fmla="*/ 895736 w 8465318"/>
                      <a:gd name="connsiteY6" fmla="*/ 5374310 h 5374310"/>
                      <a:gd name="connsiteX7" fmla="*/ 0 w 8465318"/>
                      <a:gd name="connsiteY7" fmla="*/ 4478574 h 5374310"/>
                      <a:gd name="connsiteX8" fmla="*/ 0 w 8465318"/>
                      <a:gd name="connsiteY8" fmla="*/ 895736 h 537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5374310" fill="none" extrusionOk="0">
                        <a:moveTo>
                          <a:pt x="0" y="895736"/>
                        </a:moveTo>
                        <a:cubicBezTo>
                          <a:pt x="-13558" y="398842"/>
                          <a:pt x="476517" y="61730"/>
                          <a:pt x="895736" y="0"/>
                        </a:cubicBezTo>
                        <a:cubicBezTo>
                          <a:pt x="3080964" y="130954"/>
                          <a:pt x="6660956" y="43574"/>
                          <a:pt x="7569582" y="0"/>
                        </a:cubicBezTo>
                        <a:cubicBezTo>
                          <a:pt x="8088002" y="36535"/>
                          <a:pt x="8509082" y="454643"/>
                          <a:pt x="8465318" y="895736"/>
                        </a:cubicBezTo>
                        <a:cubicBezTo>
                          <a:pt x="8314879" y="1536014"/>
                          <a:pt x="8551197" y="3437237"/>
                          <a:pt x="8465318" y="4478574"/>
                        </a:cubicBezTo>
                        <a:cubicBezTo>
                          <a:pt x="8434763" y="4978292"/>
                          <a:pt x="7985936" y="5320252"/>
                          <a:pt x="7569582" y="5374310"/>
                        </a:cubicBezTo>
                        <a:cubicBezTo>
                          <a:pt x="4553185" y="5529507"/>
                          <a:pt x="3767844" y="5537330"/>
                          <a:pt x="895736" y="5374310"/>
                        </a:cubicBezTo>
                        <a:cubicBezTo>
                          <a:pt x="406382" y="5301982"/>
                          <a:pt x="-73699" y="5016308"/>
                          <a:pt x="0" y="4478574"/>
                        </a:cubicBezTo>
                        <a:cubicBezTo>
                          <a:pt x="64656" y="3047105"/>
                          <a:pt x="-17807" y="1285461"/>
                          <a:pt x="0" y="895736"/>
                        </a:cubicBezTo>
                        <a:close/>
                      </a:path>
                      <a:path w="8465318" h="5374310" stroke="0" extrusionOk="0">
                        <a:moveTo>
                          <a:pt x="0" y="895736"/>
                        </a:moveTo>
                        <a:cubicBezTo>
                          <a:pt x="-14027" y="392383"/>
                          <a:pt x="394534" y="2440"/>
                          <a:pt x="895736" y="0"/>
                        </a:cubicBezTo>
                        <a:cubicBezTo>
                          <a:pt x="1566767" y="132882"/>
                          <a:pt x="4318461" y="-84951"/>
                          <a:pt x="7569582" y="0"/>
                        </a:cubicBezTo>
                        <a:cubicBezTo>
                          <a:pt x="8037750" y="25911"/>
                          <a:pt x="8462688" y="415570"/>
                          <a:pt x="8465318" y="895736"/>
                        </a:cubicBezTo>
                        <a:cubicBezTo>
                          <a:pt x="8485505" y="2367685"/>
                          <a:pt x="8617798" y="3770972"/>
                          <a:pt x="8465318" y="4478574"/>
                        </a:cubicBezTo>
                        <a:cubicBezTo>
                          <a:pt x="8518153" y="4979543"/>
                          <a:pt x="8092130" y="5317000"/>
                          <a:pt x="7569582" y="5374310"/>
                        </a:cubicBezTo>
                        <a:cubicBezTo>
                          <a:pt x="4867252" y="5461949"/>
                          <a:pt x="2654865" y="5301631"/>
                          <a:pt x="895736" y="5374310"/>
                        </a:cubicBezTo>
                        <a:cubicBezTo>
                          <a:pt x="394525" y="5312231"/>
                          <a:pt x="-6433" y="4982215"/>
                          <a:pt x="0" y="4478574"/>
                        </a:cubicBezTo>
                        <a:cubicBezTo>
                          <a:pt x="-38581" y="3422256"/>
                          <a:pt x="63341" y="2574069"/>
                          <a:pt x="0" y="89573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Hộp Văn bản 22">
            <a:extLst>
              <a:ext uri="{FF2B5EF4-FFF2-40B4-BE49-F238E27FC236}">
                <a16:creationId xmlns:a16="http://schemas.microsoft.com/office/drawing/2014/main" id="{026AE188-2DA9-8FD5-6A01-A3790A4D94D8}"/>
              </a:ext>
            </a:extLst>
          </p:cNvPr>
          <p:cNvSpPr txBox="1"/>
          <p:nvPr/>
        </p:nvSpPr>
        <p:spPr>
          <a:xfrm>
            <a:off x="3338001" y="797707"/>
            <a:ext cx="8801138" cy="83747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w="3175">
                  <a:noFill/>
                </a:ln>
                <a:solidFill>
                  <a:prstClr val="black"/>
                </a:solidFill>
                <a:effectLst/>
                <a:uLnTx/>
                <a:uFillTx/>
                <a:ea typeface="微软雅黑" panose="020B0503020204020204" pitchFamily="34" charset="-122"/>
                <a:cs typeface="Times New Roman" panose="02020603050405020304" pitchFamily="18" charset="0"/>
              </a:rPr>
              <a:t>Thứ … ngày … tháng … năm …</a:t>
            </a: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564005" y="1485932"/>
            <a:ext cx="5593430" cy="5848870"/>
          </a:xfrm>
          <a:prstGeom prst="rect">
            <a:avLst/>
          </a:prstGeom>
        </p:spPr>
      </p:pic>
      <p:pic>
        <p:nvPicPr>
          <p:cNvPr id="2" name="Picture 1">
            <a:extLst>
              <a:ext uri="{FF2B5EF4-FFF2-40B4-BE49-F238E27FC236}">
                <a16:creationId xmlns:a16="http://schemas.microsoft.com/office/drawing/2014/main" id="{BE5A8AEB-9AFB-4F94-484A-ECC33A833AF8}"/>
              </a:ext>
            </a:extLst>
          </p:cNvPr>
          <p:cNvPicPr>
            <a:picLocks noChangeAspect="1"/>
          </p:cNvPicPr>
          <p:nvPr/>
        </p:nvPicPr>
        <p:blipFill>
          <a:blip r:embed="rId5"/>
          <a:stretch>
            <a:fillRect/>
          </a:stretch>
        </p:blipFill>
        <p:spPr>
          <a:xfrm>
            <a:off x="6200774" y="1683083"/>
            <a:ext cx="3286677" cy="1031214"/>
          </a:xfrm>
          <a:prstGeom prst="rect">
            <a:avLst/>
          </a:prstGeom>
        </p:spPr>
      </p:pic>
      <p:pic>
        <p:nvPicPr>
          <p:cNvPr id="3" name="Picture 2">
            <a:extLst>
              <a:ext uri="{FF2B5EF4-FFF2-40B4-BE49-F238E27FC236}">
                <a16:creationId xmlns:a16="http://schemas.microsoft.com/office/drawing/2014/main" id="{3C5CD9E4-2283-030F-46F2-073097E39A92}"/>
              </a:ext>
            </a:extLst>
          </p:cNvPr>
          <p:cNvPicPr>
            <a:picLocks noChangeAspect="1"/>
          </p:cNvPicPr>
          <p:nvPr/>
        </p:nvPicPr>
        <p:blipFill>
          <a:blip r:embed="rId6"/>
          <a:stretch>
            <a:fillRect/>
          </a:stretch>
        </p:blipFill>
        <p:spPr>
          <a:xfrm>
            <a:off x="3802799" y="2478302"/>
            <a:ext cx="7901101" cy="2377646"/>
          </a:xfrm>
          <a:prstGeom prst="rect">
            <a:avLst/>
          </a:prstGeom>
        </p:spPr>
      </p:pic>
      <p:pic>
        <p:nvPicPr>
          <p:cNvPr id="5" name="Picture 4">
            <a:extLst>
              <a:ext uri="{FF2B5EF4-FFF2-40B4-BE49-F238E27FC236}">
                <a16:creationId xmlns:a16="http://schemas.microsoft.com/office/drawing/2014/main" id="{C2E4EF36-8AD2-4D8D-924D-5CA32A3E7C64}"/>
              </a:ext>
            </a:extLst>
          </p:cNvPr>
          <p:cNvPicPr>
            <a:picLocks noChangeAspect="1"/>
          </p:cNvPicPr>
          <p:nvPr/>
        </p:nvPicPr>
        <p:blipFill>
          <a:blip r:embed="rId7"/>
          <a:stretch>
            <a:fillRect/>
          </a:stretch>
        </p:blipFill>
        <p:spPr>
          <a:xfrm>
            <a:off x="6346559" y="4778462"/>
            <a:ext cx="3194581" cy="920576"/>
          </a:xfrm>
          <a:prstGeom prst="rect">
            <a:avLst/>
          </a:prstGeom>
        </p:spPr>
      </p:pic>
    </p:spTree>
    <p:extLst>
      <p:ext uri="{BB962C8B-B14F-4D97-AF65-F5344CB8AC3E}">
        <p14:creationId xmlns:p14="http://schemas.microsoft.com/office/powerpoint/2010/main" val="17336363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89"/>
            <a:ext cx="11556314" cy="6509785"/>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sd="2925326911">
                  <a:custGeom>
                    <a:avLst/>
                    <a:gdLst>
                      <a:gd name="connsiteX0" fmla="*/ 0 w 11556314"/>
                      <a:gd name="connsiteY0" fmla="*/ 1084986 h 6509785"/>
                      <a:gd name="connsiteX1" fmla="*/ 1084986 w 11556314"/>
                      <a:gd name="connsiteY1" fmla="*/ 0 h 6509785"/>
                      <a:gd name="connsiteX2" fmla="*/ 10471328 w 11556314"/>
                      <a:gd name="connsiteY2" fmla="*/ 0 h 6509785"/>
                      <a:gd name="connsiteX3" fmla="*/ 11556314 w 11556314"/>
                      <a:gd name="connsiteY3" fmla="*/ 1084986 h 6509785"/>
                      <a:gd name="connsiteX4" fmla="*/ 11556314 w 11556314"/>
                      <a:gd name="connsiteY4" fmla="*/ 5424799 h 6509785"/>
                      <a:gd name="connsiteX5" fmla="*/ 10471328 w 11556314"/>
                      <a:gd name="connsiteY5" fmla="*/ 6509785 h 6509785"/>
                      <a:gd name="connsiteX6" fmla="*/ 1084986 w 11556314"/>
                      <a:gd name="connsiteY6" fmla="*/ 6509785 h 6509785"/>
                      <a:gd name="connsiteX7" fmla="*/ 0 w 11556314"/>
                      <a:gd name="connsiteY7" fmla="*/ 5424799 h 6509785"/>
                      <a:gd name="connsiteX8" fmla="*/ 0 w 11556314"/>
                      <a:gd name="connsiteY8" fmla="*/ 1084986 h 650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509785" fill="none" extrusionOk="0">
                        <a:moveTo>
                          <a:pt x="0" y="1084986"/>
                        </a:moveTo>
                        <a:cubicBezTo>
                          <a:pt x="-104002" y="492232"/>
                          <a:pt x="476524" y="52471"/>
                          <a:pt x="1084986" y="0"/>
                        </a:cubicBezTo>
                        <a:cubicBezTo>
                          <a:pt x="2369788" y="77600"/>
                          <a:pt x="6303327" y="-27269"/>
                          <a:pt x="10471328" y="0"/>
                        </a:cubicBezTo>
                        <a:cubicBezTo>
                          <a:pt x="11083456" y="-17026"/>
                          <a:pt x="11568070" y="489226"/>
                          <a:pt x="11556314" y="1084986"/>
                        </a:cubicBezTo>
                        <a:cubicBezTo>
                          <a:pt x="11665314" y="1893590"/>
                          <a:pt x="11478105" y="4239954"/>
                          <a:pt x="11556314" y="5424799"/>
                        </a:cubicBezTo>
                        <a:cubicBezTo>
                          <a:pt x="11515407" y="6008018"/>
                          <a:pt x="11005846" y="6538321"/>
                          <a:pt x="10471328" y="6509785"/>
                        </a:cubicBezTo>
                        <a:cubicBezTo>
                          <a:pt x="6623409" y="6558962"/>
                          <a:pt x="3891559" y="6387083"/>
                          <a:pt x="1084986" y="6509785"/>
                        </a:cubicBezTo>
                        <a:cubicBezTo>
                          <a:pt x="472236" y="6613686"/>
                          <a:pt x="-22050" y="6043005"/>
                          <a:pt x="0" y="5424799"/>
                        </a:cubicBezTo>
                        <a:cubicBezTo>
                          <a:pt x="47022" y="4316917"/>
                          <a:pt x="104569" y="1748040"/>
                          <a:pt x="0" y="1084986"/>
                        </a:cubicBezTo>
                        <a:close/>
                      </a:path>
                      <a:path w="11556314" h="6509785" stroke="0" extrusionOk="0">
                        <a:moveTo>
                          <a:pt x="0" y="1084986"/>
                        </a:moveTo>
                        <a:cubicBezTo>
                          <a:pt x="18064" y="483700"/>
                          <a:pt x="513429" y="-1846"/>
                          <a:pt x="1084986" y="0"/>
                        </a:cubicBezTo>
                        <a:cubicBezTo>
                          <a:pt x="2183828" y="-129276"/>
                          <a:pt x="7787593" y="-77778"/>
                          <a:pt x="10471328" y="0"/>
                        </a:cubicBezTo>
                        <a:cubicBezTo>
                          <a:pt x="11067917" y="-8391"/>
                          <a:pt x="11537149" y="596272"/>
                          <a:pt x="11556314" y="1084986"/>
                        </a:cubicBezTo>
                        <a:cubicBezTo>
                          <a:pt x="11637913" y="2810712"/>
                          <a:pt x="11710614" y="3406918"/>
                          <a:pt x="11556314" y="5424799"/>
                        </a:cubicBezTo>
                        <a:cubicBezTo>
                          <a:pt x="11602785" y="6122023"/>
                          <a:pt x="11047135" y="6517743"/>
                          <a:pt x="10471328" y="6509785"/>
                        </a:cubicBezTo>
                        <a:cubicBezTo>
                          <a:pt x="5835638" y="6554005"/>
                          <a:pt x="3739401" y="6480403"/>
                          <a:pt x="1084986" y="6509785"/>
                        </a:cubicBezTo>
                        <a:cubicBezTo>
                          <a:pt x="458807" y="6406205"/>
                          <a:pt x="-70595" y="6007704"/>
                          <a:pt x="0" y="5424799"/>
                        </a:cubicBezTo>
                        <a:cubicBezTo>
                          <a:pt x="-159954" y="4305871"/>
                          <a:pt x="22140" y="1645118"/>
                          <a:pt x="0" y="108498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6DA287F-80C3-BFDD-2792-4403BD97486B}"/>
              </a:ext>
            </a:extLst>
          </p:cNvPr>
          <p:cNvSpPr txBox="1"/>
          <p:nvPr/>
        </p:nvSpPr>
        <p:spPr>
          <a:xfrm>
            <a:off x="1524121" y="399254"/>
            <a:ext cx="9877304" cy="1477328"/>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Cho dãy số liệu về thời gian tập thể dục mỗi ngày của các thành viên trong gia đình Mai như sau: 20 phút, 40 phút, 10 phút, 50 phút, 30 phút.</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698379" y="52031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6AE4253F-6164-3AFE-B730-122FDF23D244}"/>
              </a:ext>
            </a:extLst>
          </p:cNvPr>
          <p:cNvSpPr txBox="1"/>
          <p:nvPr/>
        </p:nvSpPr>
        <p:spPr>
          <a:xfrm>
            <a:off x="1038346" y="1961354"/>
            <a:ext cx="9877304" cy="286232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Hỏi:</a:t>
            </a:r>
          </a:p>
          <a:p>
            <a:pPr lvl="0" algn="just"/>
            <a:r>
              <a:rPr lang="vi-VN" sz="3000" dirty="0">
                <a:solidFill>
                  <a:prstClr val="black"/>
                </a:solidFill>
                <a:latin typeface="Calibri" panose="020F0502020204030204" pitchFamily="34" charset="0"/>
                <a:cs typeface="Calibri" panose="020F0502020204030204" pitchFamily="34" charset="0"/>
              </a:rPr>
              <a:t>a) Gia đình Mai có bao nhiêu thành viên?</a:t>
            </a:r>
          </a:p>
          <a:p>
            <a:pPr lvl="0" algn="just"/>
            <a:endParaRPr lang="en-US" sz="3000" dirty="0">
              <a:solidFill>
                <a:prstClr val="black"/>
              </a:solidFill>
              <a:latin typeface="Calibri" panose="020F0502020204030204" pitchFamily="34" charset="0"/>
              <a:cs typeface="Calibri" panose="020F0502020204030204" pitchFamily="34" charset="0"/>
            </a:endParaRPr>
          </a:p>
          <a:p>
            <a:pPr lvl="0" algn="just"/>
            <a:endParaRPr lang="vi-VN" sz="3000" dirty="0">
              <a:solidFill>
                <a:prstClr val="black"/>
              </a:solidFill>
              <a:latin typeface="Calibri" panose="020F0502020204030204" pitchFamily="34" charset="0"/>
              <a:cs typeface="Calibri" panose="020F0502020204030204" pitchFamily="34" charset="0"/>
            </a:endParaRPr>
          </a:p>
          <a:p>
            <a:pPr lvl="0" algn="just"/>
            <a:r>
              <a:rPr lang="vi-VN" sz="3000" dirty="0">
                <a:solidFill>
                  <a:prstClr val="black"/>
                </a:solidFill>
                <a:latin typeface="Calibri" panose="020F0502020204030204" pitchFamily="34" charset="0"/>
                <a:cs typeface="Calibri" panose="020F0502020204030204" pitchFamily="34" charset="0"/>
              </a:rPr>
              <a:t>b) Trung bình mỗi thành viên trong gia đình Mai dành bao nhiêu phút một ngày để tập thể dục?</a:t>
            </a:r>
            <a:endParaRPr kumimoji="0" lang="vi-VN" sz="3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EACC9D5-86BB-B56B-8203-CE146C8E476D}"/>
              </a:ext>
            </a:extLst>
          </p:cNvPr>
          <p:cNvSpPr/>
          <p:nvPr/>
        </p:nvSpPr>
        <p:spPr>
          <a:xfrm>
            <a:off x="1143001" y="3067050"/>
            <a:ext cx="6934199" cy="5810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Gia </a:t>
            </a:r>
            <a:r>
              <a:rPr lang="fr-FR" sz="3200" dirty="0" err="1">
                <a:solidFill>
                  <a:srgbClr val="FF0000"/>
                </a:solidFill>
              </a:rPr>
              <a:t>đình</a:t>
            </a:r>
            <a:r>
              <a:rPr lang="fr-FR" sz="3200" dirty="0">
                <a:solidFill>
                  <a:srgbClr val="FF0000"/>
                </a:solidFill>
              </a:rPr>
              <a:t> Mai </a:t>
            </a:r>
            <a:r>
              <a:rPr lang="fr-FR" sz="3200" dirty="0" err="1">
                <a:solidFill>
                  <a:srgbClr val="FF0000"/>
                </a:solidFill>
              </a:rPr>
              <a:t>có</a:t>
            </a:r>
            <a:r>
              <a:rPr lang="fr-FR" sz="3200" dirty="0">
                <a:solidFill>
                  <a:srgbClr val="FF0000"/>
                </a:solidFill>
              </a:rPr>
              <a:t> </a:t>
            </a:r>
            <a:r>
              <a:rPr lang="fr-FR" sz="3200" dirty="0" err="1">
                <a:solidFill>
                  <a:srgbClr val="FF0000"/>
                </a:solidFill>
              </a:rPr>
              <a:t>tất</a:t>
            </a:r>
            <a:r>
              <a:rPr lang="fr-FR" sz="3200" dirty="0">
                <a:solidFill>
                  <a:srgbClr val="FF0000"/>
                </a:solidFill>
              </a:rPr>
              <a:t> </a:t>
            </a:r>
            <a:r>
              <a:rPr lang="fr-FR" sz="3200" dirty="0" err="1">
                <a:solidFill>
                  <a:srgbClr val="FF0000"/>
                </a:solidFill>
              </a:rPr>
              <a:t>cả</a:t>
            </a:r>
            <a:r>
              <a:rPr lang="fr-FR" sz="3200" dirty="0">
                <a:solidFill>
                  <a:srgbClr val="FF0000"/>
                </a:solidFill>
              </a:rPr>
              <a:t> là 5 </a:t>
            </a:r>
            <a:r>
              <a:rPr lang="fr-FR" sz="3200" dirty="0" err="1">
                <a:solidFill>
                  <a:srgbClr val="FF0000"/>
                </a:solidFill>
              </a:rPr>
              <a:t>thành</a:t>
            </a:r>
            <a:r>
              <a:rPr lang="fr-FR" sz="3200" dirty="0">
                <a:solidFill>
                  <a:srgbClr val="FF0000"/>
                </a:solidFill>
              </a:rPr>
              <a:t> </a:t>
            </a:r>
            <a:r>
              <a:rPr lang="fr-FR" sz="3200" dirty="0" err="1">
                <a:solidFill>
                  <a:srgbClr val="FF0000"/>
                </a:solidFill>
              </a:rPr>
              <a:t>viên</a:t>
            </a:r>
            <a:r>
              <a:rPr lang="fr-FR" sz="3200" dirty="0">
                <a:solidFill>
                  <a:srgbClr val="FF0000"/>
                </a:solidFill>
              </a:rPr>
              <a:t>.</a:t>
            </a:r>
            <a:endParaRPr lang="en-US" sz="3200" dirty="0">
              <a:solidFill>
                <a:srgbClr val="FF0000"/>
              </a:solidFill>
            </a:endParaRPr>
          </a:p>
        </p:txBody>
      </p:sp>
      <p:sp>
        <p:nvSpPr>
          <p:cNvPr id="7" name="Rectangle: Rounded Corners 6">
            <a:extLst>
              <a:ext uri="{FF2B5EF4-FFF2-40B4-BE49-F238E27FC236}">
                <a16:creationId xmlns:a16="http://schemas.microsoft.com/office/drawing/2014/main" id="{B2E5F9D6-8F0C-AAD7-FC93-E6C864E46EAB}"/>
              </a:ext>
            </a:extLst>
          </p:cNvPr>
          <p:cNvSpPr/>
          <p:nvPr/>
        </p:nvSpPr>
        <p:spPr>
          <a:xfrm>
            <a:off x="1152526" y="4943475"/>
            <a:ext cx="9553574" cy="14192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Trung </a:t>
            </a:r>
            <a:r>
              <a:rPr lang="fr-FR" sz="3200" dirty="0" err="1">
                <a:solidFill>
                  <a:srgbClr val="FF0000"/>
                </a:solidFill>
              </a:rPr>
              <a:t>bình</a:t>
            </a:r>
            <a:r>
              <a:rPr lang="fr-FR" sz="3200" dirty="0">
                <a:solidFill>
                  <a:srgbClr val="FF0000"/>
                </a:solidFill>
              </a:rPr>
              <a:t> </a:t>
            </a:r>
            <a:r>
              <a:rPr lang="fr-FR" sz="3200" dirty="0" err="1">
                <a:solidFill>
                  <a:srgbClr val="FF0000"/>
                </a:solidFill>
              </a:rPr>
              <a:t>mỗi</a:t>
            </a:r>
            <a:r>
              <a:rPr lang="fr-FR" sz="3200" dirty="0">
                <a:solidFill>
                  <a:srgbClr val="FF0000"/>
                </a:solidFill>
              </a:rPr>
              <a:t> </a:t>
            </a:r>
            <a:r>
              <a:rPr lang="fr-FR" sz="3200" dirty="0" err="1">
                <a:solidFill>
                  <a:srgbClr val="FF0000"/>
                </a:solidFill>
              </a:rPr>
              <a:t>thành</a:t>
            </a:r>
            <a:r>
              <a:rPr lang="fr-FR" sz="3200" dirty="0">
                <a:solidFill>
                  <a:srgbClr val="FF0000"/>
                </a:solidFill>
              </a:rPr>
              <a:t> </a:t>
            </a:r>
            <a:r>
              <a:rPr lang="fr-FR" sz="3200" dirty="0" err="1">
                <a:solidFill>
                  <a:srgbClr val="FF0000"/>
                </a:solidFill>
              </a:rPr>
              <a:t>viên</a:t>
            </a:r>
            <a:r>
              <a:rPr lang="fr-FR" sz="3200" dirty="0">
                <a:solidFill>
                  <a:srgbClr val="FF0000"/>
                </a:solidFill>
              </a:rPr>
              <a:t> </a:t>
            </a:r>
            <a:r>
              <a:rPr lang="fr-FR" sz="3200" dirty="0" err="1">
                <a:solidFill>
                  <a:srgbClr val="FF0000"/>
                </a:solidFill>
              </a:rPr>
              <a:t>trong</a:t>
            </a:r>
            <a:r>
              <a:rPr lang="fr-FR" sz="3200" dirty="0">
                <a:solidFill>
                  <a:srgbClr val="FF0000"/>
                </a:solidFill>
              </a:rPr>
              <a:t> </a:t>
            </a:r>
            <a:r>
              <a:rPr lang="fr-FR" sz="3200" dirty="0" err="1">
                <a:solidFill>
                  <a:srgbClr val="FF0000"/>
                </a:solidFill>
              </a:rPr>
              <a:t>gia</a:t>
            </a:r>
            <a:r>
              <a:rPr lang="fr-FR" sz="3200" dirty="0">
                <a:solidFill>
                  <a:srgbClr val="FF0000"/>
                </a:solidFill>
              </a:rPr>
              <a:t> </a:t>
            </a:r>
            <a:r>
              <a:rPr lang="fr-FR" sz="3200" dirty="0" err="1">
                <a:solidFill>
                  <a:srgbClr val="FF0000"/>
                </a:solidFill>
              </a:rPr>
              <a:t>đình</a:t>
            </a:r>
            <a:r>
              <a:rPr lang="fr-FR" sz="3200" dirty="0">
                <a:solidFill>
                  <a:srgbClr val="FF0000"/>
                </a:solidFill>
              </a:rPr>
              <a:t> Mai </a:t>
            </a:r>
            <a:r>
              <a:rPr lang="fr-FR" sz="3200" dirty="0" err="1">
                <a:solidFill>
                  <a:srgbClr val="FF0000"/>
                </a:solidFill>
              </a:rPr>
              <a:t>dành</a:t>
            </a:r>
            <a:r>
              <a:rPr lang="fr-FR" sz="3200" dirty="0">
                <a:solidFill>
                  <a:srgbClr val="FF0000"/>
                </a:solidFill>
              </a:rPr>
              <a:t> </a:t>
            </a:r>
            <a:r>
              <a:rPr lang="fr-FR" sz="3200" dirty="0" err="1">
                <a:solidFill>
                  <a:srgbClr val="FF0000"/>
                </a:solidFill>
              </a:rPr>
              <a:t>số</a:t>
            </a:r>
            <a:r>
              <a:rPr lang="fr-FR" sz="3200" dirty="0">
                <a:solidFill>
                  <a:srgbClr val="FF0000"/>
                </a:solidFill>
              </a:rPr>
              <a:t> </a:t>
            </a:r>
            <a:r>
              <a:rPr lang="fr-FR" sz="3200" dirty="0" err="1">
                <a:solidFill>
                  <a:srgbClr val="FF0000"/>
                </a:solidFill>
              </a:rPr>
              <a:t>phút</a:t>
            </a:r>
            <a:r>
              <a:rPr lang="fr-FR" sz="3200" dirty="0">
                <a:solidFill>
                  <a:srgbClr val="FF0000"/>
                </a:solidFill>
              </a:rPr>
              <a:t> </a:t>
            </a:r>
            <a:r>
              <a:rPr lang="fr-FR" sz="3200" dirty="0" err="1">
                <a:solidFill>
                  <a:srgbClr val="FF0000"/>
                </a:solidFill>
              </a:rPr>
              <a:t>một</a:t>
            </a:r>
            <a:r>
              <a:rPr lang="fr-FR" sz="3200" dirty="0">
                <a:solidFill>
                  <a:srgbClr val="FF0000"/>
                </a:solidFill>
              </a:rPr>
              <a:t> </a:t>
            </a:r>
            <a:r>
              <a:rPr lang="fr-FR" sz="3200" dirty="0" err="1">
                <a:solidFill>
                  <a:srgbClr val="FF0000"/>
                </a:solidFill>
              </a:rPr>
              <a:t>ngày</a:t>
            </a:r>
            <a:r>
              <a:rPr lang="fr-FR" sz="3200" dirty="0">
                <a:solidFill>
                  <a:srgbClr val="FF0000"/>
                </a:solidFill>
              </a:rPr>
              <a:t> </a:t>
            </a:r>
            <a:r>
              <a:rPr lang="fr-FR" sz="3200" dirty="0" err="1">
                <a:solidFill>
                  <a:srgbClr val="FF0000"/>
                </a:solidFill>
              </a:rPr>
              <a:t>để</a:t>
            </a:r>
            <a:r>
              <a:rPr lang="fr-FR" sz="3200" dirty="0">
                <a:solidFill>
                  <a:srgbClr val="FF0000"/>
                </a:solidFill>
              </a:rPr>
              <a:t> </a:t>
            </a:r>
            <a:r>
              <a:rPr lang="fr-FR" sz="3200" dirty="0" err="1">
                <a:solidFill>
                  <a:srgbClr val="FF0000"/>
                </a:solidFill>
              </a:rPr>
              <a:t>tập</a:t>
            </a:r>
            <a:r>
              <a:rPr lang="fr-FR" sz="3200" dirty="0">
                <a:solidFill>
                  <a:srgbClr val="FF0000"/>
                </a:solidFill>
              </a:rPr>
              <a:t> </a:t>
            </a:r>
            <a:r>
              <a:rPr lang="fr-FR" sz="3200" dirty="0" err="1">
                <a:solidFill>
                  <a:srgbClr val="FF0000"/>
                </a:solidFill>
              </a:rPr>
              <a:t>thể</a:t>
            </a:r>
            <a:r>
              <a:rPr lang="fr-FR" sz="3200" dirty="0">
                <a:solidFill>
                  <a:srgbClr val="FF0000"/>
                </a:solidFill>
              </a:rPr>
              <a:t> </a:t>
            </a:r>
            <a:r>
              <a:rPr lang="fr-FR" sz="3200" dirty="0" err="1">
                <a:solidFill>
                  <a:srgbClr val="FF0000"/>
                </a:solidFill>
              </a:rPr>
              <a:t>dục</a:t>
            </a:r>
            <a:r>
              <a:rPr lang="fr-FR" sz="3200" dirty="0">
                <a:solidFill>
                  <a:srgbClr val="FF0000"/>
                </a:solidFill>
              </a:rPr>
              <a:t> là:</a:t>
            </a:r>
          </a:p>
          <a:p>
            <a:pPr algn="ctr"/>
            <a:r>
              <a:rPr lang="fr-FR" sz="3200" dirty="0">
                <a:solidFill>
                  <a:srgbClr val="FF0000"/>
                </a:solidFill>
              </a:rPr>
              <a:t>                              (20 + 40 + 10 + 50 + 30) : 5 = 30 (</a:t>
            </a:r>
            <a:r>
              <a:rPr lang="fr-FR" sz="3200" dirty="0" err="1">
                <a:solidFill>
                  <a:srgbClr val="FF0000"/>
                </a:solidFill>
              </a:rPr>
              <a:t>phút</a:t>
            </a:r>
            <a:r>
              <a:rPr lang="fr-FR" sz="3200" dirty="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35522210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3" grpId="0"/>
      <p:bldP spid="4"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BD9D563-6411-4B90-932B-0567588C2F55}"/>
              </a:ext>
            </a:extLst>
          </p:cNvPr>
          <p:cNvSpPr txBox="1"/>
          <p:nvPr/>
        </p:nvSpPr>
        <p:spPr>
          <a:xfrm>
            <a:off x="1266825" y="354705"/>
            <a:ext cx="10248900" cy="1569660"/>
          </a:xfrm>
          <a:prstGeom prst="rect">
            <a:avLst/>
          </a:prstGeom>
          <a:noFill/>
        </p:spPr>
        <p:txBody>
          <a:bodyPr wrap="square" rtlCol="0">
            <a:spAutoFit/>
          </a:bodyPr>
          <a:lstStyle/>
          <a:p>
            <a:pPr lvl="0" algn="just">
              <a:defRPr/>
            </a:pPr>
            <a:r>
              <a:rPr lang="vi-VN" sz="3200" dirty="0">
                <a:solidFill>
                  <a:srgbClr val="002060"/>
                </a:solidFill>
                <a:latin typeface="Calibri" panose="020F0502020204030204" pitchFamily="34" charset="0"/>
                <a:cs typeface="Calibri" panose="020F0502020204030204" pitchFamily="34" charset="0"/>
              </a:rPr>
              <a:t>a) Hãy thực hiện một cuộc khảo sát về số giờ ngủ trong một ngày của các bạn trong nhóm em và ghi lại kết quả thành dãy số liệu (theo mẫu).</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574554" y="76796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6" name="Rectangle 5">
            <a:extLst>
              <a:ext uri="{FF2B5EF4-FFF2-40B4-BE49-F238E27FC236}">
                <a16:creationId xmlns:a16="http://schemas.microsoft.com/office/drawing/2014/main" id="{5484E1F4-ECF3-0CCD-64C5-214892E7065B}"/>
              </a:ext>
            </a:extLst>
          </p:cNvPr>
          <p:cNvSpPr/>
          <p:nvPr/>
        </p:nvSpPr>
        <p:spPr>
          <a:xfrm>
            <a:off x="1276351" y="2305050"/>
            <a:ext cx="10191750" cy="1838325"/>
          </a:xfrm>
          <a:prstGeom prst="rect">
            <a:avLst/>
          </a:prstGeom>
          <a:solidFill>
            <a:srgbClr val="EDC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10000"/>
              </a:lnSpc>
              <a:spcBef>
                <a:spcPts val="0"/>
              </a:spcBef>
              <a:spcAft>
                <a:spcPts val="0"/>
              </a:spcAft>
            </a:pPr>
            <a:r>
              <a:rPr lang="en-US" sz="3200" dirty="0" err="1">
                <a:solidFill>
                  <a:srgbClr val="002060"/>
                </a:solidFill>
                <a:effectLst/>
                <a:ea typeface="Calibri" panose="020F0502020204030204" pitchFamily="34" charset="0"/>
              </a:rPr>
              <a:t>Mẫu</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Rô-bốt</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tiến</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hành</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khảo</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sát</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và</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ghi</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lại</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thành</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dãy</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số</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liệu</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như</a:t>
            </a:r>
            <a:r>
              <a:rPr lang="en-US" sz="3200" dirty="0">
                <a:solidFill>
                  <a:srgbClr val="002060"/>
                </a:solidFill>
                <a:effectLst/>
                <a:ea typeface="Calibri" panose="020F0502020204030204" pitchFamily="34" charset="0"/>
              </a:rPr>
              <a:t> </a:t>
            </a:r>
            <a:r>
              <a:rPr lang="en-US" sz="3200" dirty="0" err="1">
                <a:solidFill>
                  <a:srgbClr val="002060"/>
                </a:solidFill>
                <a:effectLst/>
                <a:ea typeface="Calibri" panose="020F0502020204030204" pitchFamily="34" charset="0"/>
              </a:rPr>
              <a:t>sau</a:t>
            </a:r>
            <a:r>
              <a:rPr lang="en-US" sz="3200" dirty="0">
                <a:solidFill>
                  <a:srgbClr val="002060"/>
                </a:solidFill>
                <a:effectLst/>
                <a:ea typeface="Calibri" panose="020F0502020204030204" pitchFamily="34" charset="0"/>
              </a:rPr>
              <a:t>:</a:t>
            </a:r>
          </a:p>
          <a:p>
            <a:pPr marL="0" marR="0">
              <a:lnSpc>
                <a:spcPct val="110000"/>
              </a:lnSpc>
              <a:spcBef>
                <a:spcPts val="0"/>
              </a:spcBef>
              <a:spcAft>
                <a:spcPts val="0"/>
              </a:spcAft>
            </a:pPr>
            <a:r>
              <a:rPr lang="en-US" sz="3200" dirty="0">
                <a:solidFill>
                  <a:srgbClr val="002060"/>
                </a:solidFill>
                <a:effectLst/>
                <a:ea typeface="Calibri" panose="020F0502020204030204" pitchFamily="34" charset="0"/>
              </a:rPr>
              <a:t>10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8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11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10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9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8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7 </a:t>
            </a:r>
            <a:r>
              <a:rPr lang="en-US" sz="3200" dirty="0" err="1">
                <a:solidFill>
                  <a:srgbClr val="002060"/>
                </a:solidFill>
                <a:effectLst/>
                <a:ea typeface="Calibri" panose="020F0502020204030204" pitchFamily="34" charset="0"/>
              </a:rPr>
              <a:t>giờ</a:t>
            </a:r>
            <a:r>
              <a:rPr lang="en-US" sz="3200" dirty="0">
                <a:solidFill>
                  <a:srgbClr val="002060"/>
                </a:solidFill>
                <a:effectLst/>
                <a:ea typeface="Calibri" panose="020F0502020204030204" pitchFamily="34" charset="0"/>
              </a:rPr>
              <a:t> </a:t>
            </a:r>
          </a:p>
        </p:txBody>
      </p:sp>
    </p:spTree>
    <p:extLst>
      <p:ext uri="{BB962C8B-B14F-4D97-AF65-F5344CB8AC3E}">
        <p14:creationId xmlns:p14="http://schemas.microsoft.com/office/powerpoint/2010/main" val="19857449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BD9D563-6411-4B90-932B-0567588C2F55}"/>
              </a:ext>
            </a:extLst>
          </p:cNvPr>
          <p:cNvSpPr txBox="1"/>
          <p:nvPr/>
        </p:nvSpPr>
        <p:spPr>
          <a:xfrm>
            <a:off x="1266825" y="592830"/>
            <a:ext cx="10248900" cy="3046988"/>
          </a:xfrm>
          <a:prstGeom prst="rect">
            <a:avLst/>
          </a:prstGeom>
          <a:noFill/>
        </p:spPr>
        <p:txBody>
          <a:bodyPr wrap="square" rtlCol="0">
            <a:spAutoFit/>
          </a:bodyPr>
          <a:lstStyle/>
          <a:p>
            <a:pPr lvl="0" algn="just">
              <a:defRPr/>
            </a:pPr>
            <a:r>
              <a:rPr lang="vi-VN" sz="3200" dirty="0">
                <a:solidFill>
                  <a:srgbClr val="002060"/>
                </a:solidFill>
                <a:latin typeface="Calibri" panose="020F0502020204030204" pitchFamily="34" charset="0"/>
                <a:cs typeface="Calibri" panose="020F0502020204030204" pitchFamily="34" charset="0"/>
              </a:rPr>
              <a:t>b) Dựa vào dãy số liệu vừa thu thập được và trả lời câu hỏi.</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Có bao nhiêu bạn đã tham gia cuộc khảo sát của em?</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Bạn ngủ ít nhất đã ngủ bao nhiêu giờ mỗi ngày?</a:t>
            </a:r>
          </a:p>
          <a:p>
            <a:pPr marL="457200" lvl="0" indent="-457200" algn="just">
              <a:buFont typeface="Arial" panose="020B0604020202020204" pitchFamily="34" charset="0"/>
              <a:buChar char="•"/>
              <a:defRPr/>
            </a:pPr>
            <a:r>
              <a:rPr lang="vi-VN" sz="3200" dirty="0">
                <a:solidFill>
                  <a:srgbClr val="002060"/>
                </a:solidFill>
                <a:latin typeface="Calibri" panose="020F0502020204030204" pitchFamily="34" charset="0"/>
                <a:cs typeface="Calibri" panose="020F0502020204030204" pitchFamily="34" charset="0"/>
              </a:rPr>
              <a:t>Trong giai đoạn từ 6 tuổi đến 12 tuổi, mỗi người cần được ngủ đủ từ 9 giờ đến 12 giờ mỗi ngày.</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Hỏi có bao nhiêu bạn ngủ đủ số giờ theo lứa tuổi?</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574554" y="767966"/>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4" name="Picture 3">
            <a:extLst>
              <a:ext uri="{FF2B5EF4-FFF2-40B4-BE49-F238E27FC236}">
                <a16:creationId xmlns:a16="http://schemas.microsoft.com/office/drawing/2014/main" id="{EF4DF1CD-FEA1-0564-AF5F-2C236297C726}"/>
              </a:ext>
            </a:extLst>
          </p:cNvPr>
          <p:cNvPicPr>
            <a:picLocks noChangeAspect="1"/>
          </p:cNvPicPr>
          <p:nvPr/>
        </p:nvPicPr>
        <p:blipFill>
          <a:blip r:embed="rId3"/>
          <a:stretch>
            <a:fillRect/>
          </a:stretch>
        </p:blipFill>
        <p:spPr>
          <a:xfrm>
            <a:off x="4143375" y="3686175"/>
            <a:ext cx="4724400" cy="2647950"/>
          </a:xfrm>
          <a:prstGeom prst="rect">
            <a:avLst/>
          </a:prstGeom>
        </p:spPr>
      </p:pic>
    </p:spTree>
    <p:extLst>
      <p:ext uri="{BB962C8B-B14F-4D97-AF65-F5344CB8AC3E}">
        <p14:creationId xmlns:p14="http://schemas.microsoft.com/office/powerpoint/2010/main" val="32294609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EE82E1C-0BA8-5A26-6BB9-A0F168AA79EB}"/>
              </a:ext>
            </a:extLst>
          </p:cNvPr>
          <p:cNvSpPr txBox="1"/>
          <p:nvPr/>
        </p:nvSpPr>
        <p:spPr>
          <a:xfrm>
            <a:off x="838200" y="428625"/>
            <a:ext cx="10839450" cy="1938992"/>
          </a:xfrm>
          <a:prstGeom prst="rect">
            <a:avLst/>
          </a:prstGeom>
          <a:noFill/>
        </p:spPr>
        <p:txBody>
          <a:bodyPr wrap="square" rtlCol="0">
            <a:spAutoFit/>
          </a:bodyPr>
          <a:lstStyle/>
          <a:p>
            <a:pPr algn="just"/>
            <a:r>
              <a:rPr lang="vi-VN" sz="2400" b="1" dirty="0">
                <a:solidFill>
                  <a:srgbClr val="FF0000"/>
                </a:solidFill>
                <a:latin typeface="Calibri" panose="020F0502020204030204" pitchFamily="34" charset="0"/>
                <a:cs typeface="Calibri" panose="020F0502020204030204" pitchFamily="34" charset="0"/>
              </a:rPr>
              <a:t>Giấc ngủ là một phần thiết yếu trong thói quen của mỗi người và là một phần không thể thiếu của một lối sống lành mạnh. Các nghiên cứu đã chỉ ra rằng những trẻ thường xuyên ngủ đủ giấc sẽ cải thiện được khả năng chú ý, hành vi, học tập, trí nhớ cũng như sức khỏe tinh thần và thể chất tổng thể. Việc ngủ không đủ giấc có thể dẫn đến huyết áp cao, béo phì và thậm chí là trầm cảm. </a:t>
            </a:r>
            <a:endParaRPr lang="en-US" sz="2400" b="1" i="0" dirty="0">
              <a:solidFill>
                <a:srgbClr val="FF0000"/>
              </a:solidFill>
              <a:effectLst/>
              <a:latin typeface="Calibri" panose="020F0502020204030204" pitchFamily="34" charset="0"/>
              <a:cs typeface="Calibri" panose="020F0502020204030204" pitchFamily="34" charset="0"/>
            </a:endParaRPr>
          </a:p>
        </p:txBody>
      </p:sp>
      <p:pic>
        <p:nvPicPr>
          <p:cNvPr id="1028" name="Picture 4" descr="Trẻ 5 tuổi ngủ nhiều có tốt không? Nên ngủ bao nhiêu tiếng mỗi ngày?">
            <a:extLst>
              <a:ext uri="{FF2B5EF4-FFF2-40B4-BE49-F238E27FC236}">
                <a16:creationId xmlns:a16="http://schemas.microsoft.com/office/drawing/2014/main" id="{C99B9277-5E36-FE0D-A3B6-D15205B60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49" y="2351175"/>
            <a:ext cx="7686675" cy="401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4986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91D612D4-8D4C-0C04-77FC-D42265CF0430}"/>
              </a:ext>
            </a:extLst>
          </p:cNvPr>
          <p:cNvPicPr>
            <a:picLocks noChangeAspect="1"/>
          </p:cNvPicPr>
          <p:nvPr/>
        </p:nvPicPr>
        <p:blipFill>
          <a:blip r:embed="rId3"/>
          <a:stretch>
            <a:fillRect/>
          </a:stretch>
        </p:blipFill>
        <p:spPr>
          <a:xfrm>
            <a:off x="2098919" y="1785552"/>
            <a:ext cx="9022862" cy="4487045"/>
          </a:xfrm>
          <a:prstGeom prst="rect">
            <a:avLst/>
          </a:prstGeom>
        </p:spPr>
      </p:pic>
    </p:spTree>
    <p:extLst>
      <p:ext uri="{BB962C8B-B14F-4D97-AF65-F5344CB8AC3E}">
        <p14:creationId xmlns:p14="http://schemas.microsoft.com/office/powerpoint/2010/main" val="13946437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9510EB-5C2E-892A-3602-37128BD8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A23C9DD4-FA46-4EA9-841C-935928957DE1}"/>
              </a:ext>
            </a:extLst>
          </p:cNvPr>
          <p:cNvSpPr/>
          <p:nvPr/>
        </p:nvSpPr>
        <p:spPr>
          <a:xfrm>
            <a:off x="419100" y="285750"/>
            <a:ext cx="11409106" cy="62865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27DEF28-E5CB-52E6-BFCE-BE5D63B95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114425" y="1164950"/>
            <a:ext cx="5693050" cy="5693050"/>
          </a:xfrm>
          <a:prstGeom prst="rect">
            <a:avLst/>
          </a:prstGeom>
        </p:spPr>
      </p:pic>
      <p:sp>
        <p:nvSpPr>
          <p:cNvPr id="4" name="Speech Bubble: Rectangle with Corners Rounded 3">
            <a:extLst>
              <a:ext uri="{FF2B5EF4-FFF2-40B4-BE49-F238E27FC236}">
                <a16:creationId xmlns:a16="http://schemas.microsoft.com/office/drawing/2014/main" id="{ECF131C2-42FB-6C50-8047-218012734CF4}"/>
              </a:ext>
            </a:extLst>
          </p:cNvPr>
          <p:cNvSpPr/>
          <p:nvPr/>
        </p:nvSpPr>
        <p:spPr>
          <a:xfrm>
            <a:off x="3339141" y="876300"/>
            <a:ext cx="8165287" cy="1700667"/>
          </a:xfrm>
          <a:prstGeom prst="wedgeRoundRectCallout">
            <a:avLst>
              <a:gd name="adj1" fmla="val -64717"/>
              <a:gd name="adj2" fmla="val 44622"/>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E</a:t>
            </a:r>
            <a:r>
              <a:rPr kumimoji="0" lang="vi-VN"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m hãy tìm một số tình huống trong thực tế liên quan đến dãy số liệu thống kê</a:t>
            </a:r>
            <a:r>
              <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2869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1143"/>
          <a:stretch/>
        </p:blipFill>
        <p:spPr>
          <a:xfrm>
            <a:off x="0" y="0"/>
            <a:ext cx="12187646" cy="6858000"/>
          </a:xfrm>
          <a:prstGeom prst="rect">
            <a:avLst/>
          </a:prstGeom>
        </p:spPr>
      </p:pic>
      <p:pic>
        <p:nvPicPr>
          <p:cNvPr id="31" name="Picture 3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564005" y="1485932"/>
            <a:ext cx="5593430" cy="5848870"/>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77025">
            <a:off x="9644501" y="996535"/>
            <a:ext cx="2278967" cy="2655107"/>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22975" flipH="1">
            <a:off x="2873176" y="238134"/>
            <a:ext cx="2449008" cy="2853213"/>
          </a:xfrm>
          <a:prstGeom prst="rect">
            <a:avLst/>
          </a:prstGeom>
        </p:spPr>
      </p:pic>
      <p:grpSp>
        <p:nvGrpSpPr>
          <p:cNvPr id="34" name="Group 13">
            <a:extLst>
              <a:ext uri="{FF2B5EF4-FFF2-40B4-BE49-F238E27FC236}">
                <a16:creationId xmlns:a16="http://schemas.microsoft.com/office/drawing/2014/main" id="{301656F5-16F9-DB65-E562-7F765D6CBCE9}"/>
              </a:ext>
            </a:extLst>
          </p:cNvPr>
          <p:cNvGrpSpPr/>
          <p:nvPr/>
        </p:nvGrpSpPr>
        <p:grpSpPr>
          <a:xfrm>
            <a:off x="2745767" y="577681"/>
            <a:ext cx="8493812" cy="3505173"/>
            <a:chOff x="4133327" y="8204395"/>
            <a:chExt cx="7210038" cy="3505173"/>
          </a:xfrm>
        </p:grpSpPr>
        <p:sp>
          <p:nvSpPr>
            <p:cNvPr id="35" name="TextBox 34">
              <a:extLst>
                <a:ext uri="{FF2B5EF4-FFF2-40B4-BE49-F238E27FC236}">
                  <a16:creationId xmlns:a16="http://schemas.microsoft.com/office/drawing/2014/main" id="{B55AA3F5-C4FB-70ED-8C94-C8E64BCDAE25}"/>
                </a:ext>
              </a:extLst>
            </p:cNvPr>
            <p:cNvSpPr txBox="1"/>
            <p:nvPr/>
          </p:nvSpPr>
          <p:spPr>
            <a:xfrm>
              <a:off x="4149463" y="8204395"/>
              <a:ext cx="7193902" cy="349281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0" b="1" i="0" u="none" strike="noStrike" kern="1200" cap="none" spc="0" normalizeH="0" baseline="0" noProof="0" dirty="0">
                  <a:ln w="3302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TẠM BIỆT VÀ HẸN GẶP LẠI</a:t>
              </a:r>
            </a:p>
          </p:txBody>
        </p:sp>
        <p:sp>
          <p:nvSpPr>
            <p:cNvPr id="36" name="TextBox 35">
              <a:extLst>
                <a:ext uri="{FF2B5EF4-FFF2-40B4-BE49-F238E27FC236}">
                  <a16:creationId xmlns:a16="http://schemas.microsoft.com/office/drawing/2014/main" id="{9B1286A7-6E0B-B245-E4B8-3BB61263C926}"/>
                </a:ext>
              </a:extLst>
            </p:cNvPr>
            <p:cNvSpPr txBox="1"/>
            <p:nvPr/>
          </p:nvSpPr>
          <p:spPr>
            <a:xfrm>
              <a:off x="4133327" y="8216752"/>
              <a:ext cx="7193902" cy="349281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Ạ</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M</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B</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I</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Ệ</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T </a:t>
              </a: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V</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À</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H</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Ẹ</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N </a:t>
              </a:r>
              <a:r>
                <a:rPr kumimoji="0" lang="en-US" sz="90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G</a:t>
              </a:r>
              <a:r>
                <a:rPr kumimoji="0" lang="en-US" sz="90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Ặ</a:t>
              </a:r>
              <a:r>
                <a:rPr kumimoji="0" lang="en-US" sz="90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P</a:t>
              </a:r>
              <a:r>
                <a:rPr kumimoji="0" lang="en-US" sz="90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 </a:t>
              </a:r>
              <a:r>
                <a:rPr kumimoji="0" lang="en-US" sz="9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L</a:t>
              </a:r>
              <a:r>
                <a:rPr kumimoji="0" lang="en-US" sz="90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Ạ</a:t>
              </a:r>
              <a:r>
                <a:rPr kumimoji="0" lang="en-US" sz="90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Poky's" panose="020B0606040200020203" pitchFamily="34" charset="0"/>
                  <a:ea typeface="+mn-ea"/>
                  <a:cs typeface="+mn-cs"/>
                </a:rPr>
                <a:t>I </a:t>
              </a:r>
            </a:p>
          </p:txBody>
        </p:sp>
      </p:grpSp>
    </p:spTree>
    <p:extLst>
      <p:ext uri="{BB962C8B-B14F-4D97-AF65-F5344CB8AC3E}">
        <p14:creationId xmlns:p14="http://schemas.microsoft.com/office/powerpoint/2010/main" val="25966536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7"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1" presetID="26" presetClass="emph" presetSubtype="0" repeatCount="indefinite" fill="hold" nodeType="withEffect">
                                  <p:stCondLst>
                                    <p:cond delay="0"/>
                                  </p:stCondLst>
                                  <p:childTnLst>
                                    <p:animEffect transition="out" filter="fade">
                                      <p:cBhvr>
                                        <p:cTn id="22" dur="500" tmFilter="0, 0; .2, .5; .8, .5; 1, 0"/>
                                        <p:tgtEl>
                                          <p:spTgt spid="34"/>
                                        </p:tgtEl>
                                      </p:cBhvr>
                                    </p:animEffect>
                                    <p:animScale>
                                      <p:cBhvr>
                                        <p:cTn id="23" dur="250" autoRev="1" fill="hold"/>
                                        <p:tgtEl>
                                          <p:spTgt spid="3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grpSp>
        <p:nvGrpSpPr>
          <p:cNvPr id="10" name="Nhóm 5">
            <a:extLst>
              <a:ext uri="{FF2B5EF4-FFF2-40B4-BE49-F238E27FC236}">
                <a16:creationId xmlns:a16="http://schemas.microsoft.com/office/drawing/2014/main" id="{83A51D87-DB80-4882-8CB9-0DA9FB55160E}"/>
              </a:ext>
            </a:extLst>
          </p:cNvPr>
          <p:cNvGrpSpPr/>
          <p:nvPr/>
        </p:nvGrpSpPr>
        <p:grpSpPr>
          <a:xfrm rot="986664">
            <a:off x="3582992" y="-22569"/>
            <a:ext cx="6305347" cy="6361729"/>
            <a:chOff x="2784466" y="2773788"/>
            <a:chExt cx="6780438" cy="2999567"/>
          </a:xfrm>
        </p:grpSpPr>
        <p:sp>
          <p:nvSpPr>
            <p:cNvPr id="11" name="TextBox 12">
              <a:extLst>
                <a:ext uri="{FF2B5EF4-FFF2-40B4-BE49-F238E27FC236}">
                  <a16:creationId xmlns:a16="http://schemas.microsoft.com/office/drawing/2014/main" id="{0F65B26C-A7E4-73F6-34CE-4F4B9F09A655}"/>
                </a:ext>
              </a:extLst>
            </p:cNvPr>
            <p:cNvSpPr txBox="1"/>
            <p:nvPr/>
          </p:nvSpPr>
          <p:spPr>
            <a:xfrm rot="20527286">
              <a:off x="2876479" y="2773788"/>
              <a:ext cx="6688425" cy="29458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err="1">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rPr>
                <a:t>Khởi</a:t>
              </a:r>
              <a:r>
                <a:rPr kumimoji="0" lang="en-US" sz="20000" b="0" i="0" u="none" strike="noStrike" kern="1200" cap="none" spc="0" normalizeH="0" baseline="0" noProof="0" dirty="0">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rPr>
                <a:t> </a:t>
              </a:r>
              <a:r>
                <a:rPr kumimoji="0" lang="en-US" sz="20000" b="0" i="0" u="none" strike="noStrike" kern="1200" cap="none" spc="0" normalizeH="0" baseline="0" noProof="0" dirty="0" err="1">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rPr>
                <a:t>động</a:t>
              </a:r>
              <a:endParaRPr kumimoji="0" lang="en-US" sz="20000" b="0" i="0" u="none" strike="noStrike" kern="1200" cap="none" spc="0" normalizeH="0" baseline="0" noProof="0" dirty="0">
                <a:ln w="190500">
                  <a:solidFill>
                    <a:prstClr val="white"/>
                  </a:solidFill>
                </a:ln>
                <a:solidFill>
                  <a:srgbClr val="E77D20"/>
                </a:solidFill>
                <a:effectLst/>
                <a:uLnTx/>
                <a:uFillTx/>
                <a:latin typeface="UTM Edwardian" panose="02040603050506020204" pitchFamily="18" charset="0"/>
                <a:ea typeface="LNTH-LuoLuoNotangYuanTi 1" pitchFamily="2" charset="-128"/>
                <a:cs typeface="LNTH-LuoLuoNotangYuanTi 1" pitchFamily="2" charset="-128"/>
              </a:endParaRPr>
            </a:p>
          </p:txBody>
        </p:sp>
        <p:sp>
          <p:nvSpPr>
            <p:cNvPr id="12" name="TextBox 12">
              <a:extLst>
                <a:ext uri="{FF2B5EF4-FFF2-40B4-BE49-F238E27FC236}">
                  <a16:creationId xmlns:a16="http://schemas.microsoft.com/office/drawing/2014/main" id="{39558897-5318-3EE5-0B83-D9C558818F0E}"/>
                </a:ext>
              </a:extLst>
            </p:cNvPr>
            <p:cNvSpPr txBox="1"/>
            <p:nvPr/>
          </p:nvSpPr>
          <p:spPr>
            <a:xfrm rot="20527286">
              <a:off x="2784466" y="2827476"/>
              <a:ext cx="6688426" cy="29458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0" dirty="0" err="1">
                  <a:ln w="0"/>
                  <a:solidFill>
                    <a:srgbClr val="C00000"/>
                  </a:solidFill>
                  <a:latin typeface="UTM Edwardian" panose="02040603050506020204" pitchFamily="18" charset="0"/>
                  <a:ea typeface="LNTH-LuoLuoNotangYuanTi 1" pitchFamily="2" charset="-128"/>
                  <a:cs typeface="LNTH-LuoLuoNotangYuanTi 1" pitchFamily="2" charset="-128"/>
                </a:rPr>
                <a:t>Khởi</a:t>
              </a:r>
              <a:r>
                <a:rPr lang="en-US" sz="20000" dirty="0">
                  <a:ln w="0"/>
                  <a:solidFill>
                    <a:srgbClr val="C00000"/>
                  </a:solidFill>
                  <a:latin typeface="UTM Edwardian" panose="02040603050506020204" pitchFamily="18" charset="0"/>
                  <a:ea typeface="LNTH-LuoLuoNotangYuanTi 1" pitchFamily="2" charset="-128"/>
                  <a:cs typeface="LNTH-LuoLuoNotangYuanTi 1" pitchFamily="2" charset="-128"/>
                </a:rPr>
                <a:t> </a:t>
              </a:r>
              <a:r>
                <a:rPr lang="en-US" sz="20000" dirty="0" err="1">
                  <a:ln w="0"/>
                  <a:solidFill>
                    <a:srgbClr val="C00000"/>
                  </a:solidFill>
                  <a:latin typeface="UTM Edwardian" panose="02040603050506020204" pitchFamily="18" charset="0"/>
                  <a:ea typeface="LNTH-LuoLuoNotangYuanTi 1" pitchFamily="2" charset="-128"/>
                  <a:cs typeface="LNTH-LuoLuoNotangYuanTi 1" pitchFamily="2" charset="-128"/>
                </a:rPr>
                <a:t>động</a:t>
              </a:r>
              <a:endParaRPr kumimoji="0" lang="en-US" sz="20000" b="0" i="0" u="none" strike="noStrike" kern="1200" cap="none" spc="0" normalizeH="0" baseline="0" noProof="0" dirty="0">
                <a:ln w="0"/>
                <a:solidFill>
                  <a:srgbClr val="C00000"/>
                </a:solidFill>
                <a:effectLst/>
                <a:uLnTx/>
                <a:uFillTx/>
                <a:latin typeface="UTM Edwardian" panose="02040603050506020204" pitchFamily="18"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4274400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600399" y="444212"/>
            <a:ext cx="6622375" cy="6924805"/>
          </a:xfrm>
          <a:prstGeom prst="rect">
            <a:avLst/>
          </a:prstGeom>
        </p:spPr>
      </p:pic>
      <p:pic>
        <p:nvPicPr>
          <p:cNvPr id="2" name="Picture 1">
            <a:extLst>
              <a:ext uri="{FF2B5EF4-FFF2-40B4-BE49-F238E27FC236}">
                <a16:creationId xmlns:a16="http://schemas.microsoft.com/office/drawing/2014/main" id="{3964E008-6246-D008-51B6-8502FEB8714E}"/>
              </a:ext>
            </a:extLst>
          </p:cNvPr>
          <p:cNvPicPr>
            <a:picLocks noChangeAspect="1"/>
          </p:cNvPicPr>
          <p:nvPr/>
        </p:nvPicPr>
        <p:blipFill>
          <a:blip r:embed="rId5"/>
          <a:stretch>
            <a:fillRect/>
          </a:stretch>
        </p:blipFill>
        <p:spPr>
          <a:xfrm>
            <a:off x="248901" y="228316"/>
            <a:ext cx="11943099" cy="6553768"/>
          </a:xfrm>
          <a:prstGeom prst="rect">
            <a:avLst/>
          </a:prstGeom>
        </p:spPr>
      </p:pic>
    </p:spTree>
    <p:extLst>
      <p:ext uri="{BB962C8B-B14F-4D97-AF65-F5344CB8AC3E}">
        <p14:creationId xmlns:p14="http://schemas.microsoft.com/office/powerpoint/2010/main" val="21385312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grpSp>
        <p:nvGrpSpPr>
          <p:cNvPr id="16" name="Nhóm 2">
            <a:extLst>
              <a:ext uri="{FF2B5EF4-FFF2-40B4-BE49-F238E27FC236}">
                <a16:creationId xmlns:a16="http://schemas.microsoft.com/office/drawing/2014/main" id="{F58F85D0-3FC6-679C-B09F-4574A6D87515}"/>
              </a:ext>
            </a:extLst>
          </p:cNvPr>
          <p:cNvGrpSpPr/>
          <p:nvPr/>
        </p:nvGrpSpPr>
        <p:grpSpPr>
          <a:xfrm flipH="1">
            <a:off x="4715688" y="1105394"/>
            <a:ext cx="7302136" cy="2676031"/>
            <a:chOff x="1330521" y="-2823934"/>
            <a:chExt cx="6812775" cy="3060299"/>
          </a:xfrm>
        </p:grpSpPr>
        <p:sp>
          <p:nvSpPr>
            <p:cNvPr id="17"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330521" y="-2593470"/>
              <a:ext cx="6812775" cy="2829835"/>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8" name="Text Placeholder 7">
              <a:extLst>
                <a:ext uri="{FF2B5EF4-FFF2-40B4-BE49-F238E27FC236}">
                  <a16:creationId xmlns:a16="http://schemas.microsoft.com/office/drawing/2014/main" id="{E5964B3C-8D91-6BC0-A655-FB65D469D7A8}"/>
                </a:ext>
              </a:extLst>
            </p:cNvPr>
            <p:cNvSpPr txBox="1">
              <a:spLocks/>
            </p:cNvSpPr>
            <p:nvPr/>
          </p:nvSpPr>
          <p:spPr>
            <a:xfrm>
              <a:off x="1491529" y="-2823934"/>
              <a:ext cx="6490756" cy="2988536"/>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Quan</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err="1">
                  <a:ln>
                    <a:noFill/>
                  </a:ln>
                  <a:solidFill>
                    <a:prstClr val="black">
                      <a:lumMod val="75000"/>
                      <a:lumOff val="25000"/>
                    </a:prstClr>
                  </a:solidFill>
                  <a:effectLst/>
                  <a:uLnTx/>
                  <a:uFillTx/>
                  <a:latin typeface="Calibri" panose="020F0502020204030204"/>
                  <a:ea typeface="+mn-ea"/>
                </a:rPr>
                <a:t>sát</a:t>
              </a:r>
              <a:r>
                <a:rPr kumimoji="0" lang="en-US" sz="4500" b="0" i="0" u="none" strike="noStrike" kern="1200" cap="none" spc="0" normalizeH="0" baseline="0" noProof="0">
                  <a:ln>
                    <a:noFill/>
                  </a:ln>
                  <a:solidFill>
                    <a:prstClr val="black">
                      <a:lumMod val="75000"/>
                      <a:lumOff val="25000"/>
                    </a:prstClr>
                  </a:solidFill>
                  <a:effectLst/>
                  <a:uLnTx/>
                  <a:uFillTx/>
                  <a:latin typeface="Calibri" panose="020F0502020204030204"/>
                  <a:ea typeface="+mn-ea"/>
                </a:rPr>
                <a:t> các số liệu và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trả</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lời</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câu</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hỏi</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để</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giúp</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gieo</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hạt</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trồng</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bắp</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45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45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4500" b="1" i="0" u="none" strike="noStrike" kern="1200" cap="none" spc="0" normalizeH="0" baseline="0" noProof="0" dirty="0">
                <a:ln>
                  <a:noFill/>
                </a:ln>
                <a:solidFill>
                  <a:srgbClr val="E77D20"/>
                </a:solidFill>
                <a:effectLst/>
                <a:uLnTx/>
                <a:uFillTx/>
                <a:latin typeface="Calibri" panose="020F0502020204030204"/>
                <a:ea typeface="+mn-ea"/>
              </a:endParaRPr>
            </a:p>
          </p:txBody>
        </p:sp>
      </p:grpSp>
      <p:pic>
        <p:nvPicPr>
          <p:cNvPr id="15" name="Picture 14"/>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600399" y="444212"/>
            <a:ext cx="6622375" cy="6924805"/>
          </a:xfrm>
          <a:prstGeom prst="rect">
            <a:avLst/>
          </a:prstGeom>
        </p:spPr>
      </p:pic>
    </p:spTree>
    <p:extLst>
      <p:ext uri="{BB962C8B-B14F-4D97-AF65-F5344CB8AC3E}">
        <p14:creationId xmlns:p14="http://schemas.microsoft.com/office/powerpoint/2010/main" val="3543172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par>
                                <p:cTn id="11" presetID="10" presetClass="entr" presetSubtype="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grpSp>
        <p:nvGrpSpPr>
          <p:cNvPr id="13" name="Nhóm 2">
            <a:extLst>
              <a:ext uri="{FF2B5EF4-FFF2-40B4-BE49-F238E27FC236}">
                <a16:creationId xmlns:a16="http://schemas.microsoft.com/office/drawing/2014/main" id="{F58F85D0-3FC6-679C-B09F-4574A6D87515}"/>
              </a:ext>
            </a:extLst>
          </p:cNvPr>
          <p:cNvGrpSpPr/>
          <p:nvPr/>
        </p:nvGrpSpPr>
        <p:grpSpPr>
          <a:xfrm flipH="1">
            <a:off x="857697" y="245615"/>
            <a:ext cx="10293532" cy="2297560"/>
            <a:chOff x="1827443" y="-2284765"/>
            <a:chExt cx="5902498" cy="5097301"/>
          </a:xfrm>
        </p:grpSpPr>
        <p:sp>
          <p:nvSpPr>
            <p:cNvPr id="14"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827443" y="-2284765"/>
              <a:ext cx="5902498" cy="5097301"/>
            </a:xfrm>
            <a:prstGeom prst="wedgeRoundRectCallout">
              <a:avLst>
                <a:gd name="adj1" fmla="val -49540"/>
                <a:gd name="adj2" fmla="val 21060"/>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9" name="Text Placeholder 7">
              <a:extLst>
                <a:ext uri="{FF2B5EF4-FFF2-40B4-BE49-F238E27FC236}">
                  <a16:creationId xmlns:a16="http://schemas.microsoft.com/office/drawing/2014/main" id="{E5964B3C-8D91-6BC0-A655-FB65D469D7A8}"/>
                </a:ext>
              </a:extLst>
            </p:cNvPr>
            <p:cNvSpPr txBox="1">
              <a:spLocks/>
            </p:cNvSpPr>
            <p:nvPr/>
          </p:nvSpPr>
          <p:spPr>
            <a:xfrm>
              <a:off x="1861025" y="-1795361"/>
              <a:ext cx="5710782" cy="2988535"/>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Trong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kiểm</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tra</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cuối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học</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kì</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1</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các bạn Nam, Việt, </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Rô-bốt và Dũng lần lượt </a:t>
              </a:r>
              <a:r>
                <a:rPr lang="en-US" sz="3200" dirty="0" err="1">
                  <a:solidFill>
                    <a:prstClr val="black">
                      <a:lumMod val="75000"/>
                      <a:lumOff val="25000"/>
                    </a:prstClr>
                  </a:solidFill>
                  <a:latin typeface="Calibri" panose="020F0502020204030204"/>
                </a:rPr>
                <a:t>đạt</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được</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số</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điểm</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là</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9</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7</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10</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lang="en-US" sz="3200" dirty="0">
                  <a:solidFill>
                    <a:prstClr val="black">
                      <a:lumMod val="75000"/>
                      <a:lumOff val="25000"/>
                    </a:prstClr>
                  </a:solidFill>
                  <a:latin typeface="Calibri" panose="020F0502020204030204"/>
                </a:rPr>
                <a:t>8</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Bạn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nào</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lang="en-US" sz="4000" dirty="0" err="1">
                  <a:solidFill>
                    <a:srgbClr val="FF0000"/>
                  </a:solidFill>
                  <a:latin typeface="Calibri" panose="020F0502020204030204"/>
                </a:rPr>
                <a:t>được</a:t>
              </a:r>
              <a:r>
                <a:rPr lang="en-US" sz="4000" dirty="0">
                  <a:solidFill>
                    <a:srgbClr val="FF0000"/>
                  </a:solidFill>
                  <a:latin typeface="Calibri" panose="020F0502020204030204"/>
                </a:rPr>
                <a:t> </a:t>
              </a:r>
              <a:r>
                <a:rPr lang="en-US" sz="4000" dirty="0" err="1">
                  <a:solidFill>
                    <a:srgbClr val="FF0000"/>
                  </a:solidFill>
                  <a:latin typeface="Calibri" panose="020F0502020204030204"/>
                </a:rPr>
                <a:t>điểm</a:t>
              </a:r>
              <a:r>
                <a:rPr lang="en-US" sz="4000" dirty="0">
                  <a:solidFill>
                    <a:srgbClr val="FF0000"/>
                  </a:solidFill>
                  <a:latin typeface="Calibri" panose="020F0502020204030204"/>
                </a:rPr>
                <a:t> </a:t>
              </a:r>
              <a:r>
                <a:rPr lang="en-US" sz="4000" dirty="0" err="1">
                  <a:solidFill>
                    <a:srgbClr val="FF0000"/>
                  </a:solidFill>
                  <a:latin typeface="Calibri" panose="020F0502020204030204"/>
                </a:rPr>
                <a:t>cao</a:t>
              </a:r>
              <a:r>
                <a:rPr lang="en-US" sz="4000" dirty="0">
                  <a:solidFill>
                    <a:srgbClr val="FF0000"/>
                  </a:solidFill>
                  <a:latin typeface="Calibri" panose="020F0502020204030204"/>
                </a:rPr>
                <a:t> </a:t>
              </a:r>
              <a:r>
                <a:rPr lang="en-US" sz="4000" dirty="0" err="1">
                  <a:solidFill>
                    <a:srgbClr val="FF0000"/>
                  </a:solidFill>
                  <a:latin typeface="Calibri" panose="020F0502020204030204"/>
                </a:rPr>
                <a:t>nhất</a:t>
              </a:r>
              <a:r>
                <a:rPr lang="en-US" sz="4000"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endParaRPr>
            </a:p>
          </p:txBody>
        </p:sp>
      </p:grpSp>
      <p:sp>
        <p:nvSpPr>
          <p:cNvPr id="20" name="TextBox 19">
            <a:extLst>
              <a:ext uri="{FF2B5EF4-FFF2-40B4-BE49-F238E27FC236}">
                <a16:creationId xmlns:a16="http://schemas.microsoft.com/office/drawing/2014/main" id="{26DA287F-80C3-BFDD-2792-4403BD97486B}"/>
              </a:ext>
            </a:extLst>
          </p:cNvPr>
          <p:cNvSpPr txBox="1"/>
          <p:nvPr/>
        </p:nvSpPr>
        <p:spPr>
          <a:xfrm>
            <a:off x="3401874" y="4150570"/>
            <a:ext cx="5243274" cy="1038582"/>
          </a:xfrm>
          <a:prstGeom prst="round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500" b="0" i="0" u="none" strike="noStrike" kern="1200" cap="none" spc="0" normalizeH="0" baseline="0" noProof="0" dirty="0" err="1">
                <a:ln>
                  <a:noFill/>
                </a:ln>
                <a:solidFill>
                  <a:prstClr val="black"/>
                </a:solidFill>
                <a:effectLst/>
                <a:uLnTx/>
                <a:uFillTx/>
                <a:latin typeface="Calibri" panose="020F0502020204030204"/>
                <a:ea typeface="+mn-ea"/>
                <a:cs typeface="+mn-cs"/>
              </a:rPr>
              <a:t>Rô-bốt</a:t>
            </a:r>
            <a:endParaRPr kumimoji="0" lang="en-US" sz="5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4140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sp>
        <p:nvSpPr>
          <p:cNvPr id="20" name="TextBox 19">
            <a:extLst>
              <a:ext uri="{FF2B5EF4-FFF2-40B4-BE49-F238E27FC236}">
                <a16:creationId xmlns:a16="http://schemas.microsoft.com/office/drawing/2014/main" id="{26DA287F-80C3-BFDD-2792-4403BD97486B}"/>
              </a:ext>
            </a:extLst>
          </p:cNvPr>
          <p:cNvSpPr txBox="1"/>
          <p:nvPr/>
        </p:nvSpPr>
        <p:spPr>
          <a:xfrm>
            <a:off x="3225661" y="3375078"/>
            <a:ext cx="5531717" cy="1038582"/>
          </a:xfrm>
          <a:prstGeom prst="roundRect">
            <a:avLst/>
          </a:prstGeom>
          <a:solidFill>
            <a:schemeClr val="accent6">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prstClr val="black"/>
                </a:solidFill>
                <a:effectLst/>
                <a:uLnTx/>
                <a:uFillTx/>
                <a:latin typeface="Calibri" panose="020F0502020204030204"/>
                <a:ea typeface="+mn-ea"/>
                <a:cs typeface="+mn-cs"/>
              </a:rPr>
              <a:t>Việt</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Nhóm 2">
            <a:extLst>
              <a:ext uri="{FF2B5EF4-FFF2-40B4-BE49-F238E27FC236}">
                <a16:creationId xmlns:a16="http://schemas.microsoft.com/office/drawing/2014/main" id="{41781BFF-26B4-4E83-9ABD-9E8A2ED6A0D1}"/>
              </a:ext>
            </a:extLst>
          </p:cNvPr>
          <p:cNvGrpSpPr/>
          <p:nvPr/>
        </p:nvGrpSpPr>
        <p:grpSpPr>
          <a:xfrm flipH="1">
            <a:off x="857697" y="245615"/>
            <a:ext cx="10806468" cy="2078485"/>
            <a:chOff x="1533316" y="-2284765"/>
            <a:chExt cx="6196625" cy="5695462"/>
          </a:xfrm>
        </p:grpSpPr>
        <p:sp>
          <p:nvSpPr>
            <p:cNvPr id="10" name="Bong bóng Lời nói: Hình chữ nhật với Góc Tròn 3">
              <a:extLst>
                <a:ext uri="{FF2B5EF4-FFF2-40B4-BE49-F238E27FC236}">
                  <a16:creationId xmlns:a16="http://schemas.microsoft.com/office/drawing/2014/main" id="{1DE9EE1A-0248-4268-8AAB-38FD504E3E0E}"/>
                </a:ext>
              </a:extLst>
            </p:cNvPr>
            <p:cNvSpPr/>
            <p:nvPr/>
          </p:nvSpPr>
          <p:spPr>
            <a:xfrm flipH="1">
              <a:off x="1827443" y="-2284765"/>
              <a:ext cx="5902498" cy="5695462"/>
            </a:xfrm>
            <a:prstGeom prst="wedgeRoundRectCallout">
              <a:avLst>
                <a:gd name="adj1" fmla="val -49540"/>
                <a:gd name="adj2" fmla="val 21060"/>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1" name="Text Placeholder 7">
              <a:extLst>
                <a:ext uri="{FF2B5EF4-FFF2-40B4-BE49-F238E27FC236}">
                  <a16:creationId xmlns:a16="http://schemas.microsoft.com/office/drawing/2014/main" id="{91D9318D-3C7B-4008-82E9-6C5C9622F9B1}"/>
                </a:ext>
              </a:extLst>
            </p:cNvPr>
            <p:cNvSpPr txBox="1">
              <a:spLocks/>
            </p:cNvSpPr>
            <p:nvPr/>
          </p:nvSpPr>
          <p:spPr>
            <a:xfrm>
              <a:off x="1533316" y="-2284765"/>
              <a:ext cx="6109494" cy="2988535"/>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Trong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bài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kiểm</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tra</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cuối</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học</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kì</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1</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các bạn Nam, Việt, </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Rô-bốt và Dũng lần lượt </a:t>
              </a:r>
              <a:r>
                <a:rPr lang="en-US" sz="3200" dirty="0" err="1">
                  <a:solidFill>
                    <a:prstClr val="black">
                      <a:lumMod val="75000"/>
                      <a:lumOff val="25000"/>
                    </a:prstClr>
                  </a:solidFill>
                  <a:latin typeface="Calibri" panose="020F0502020204030204"/>
                </a:rPr>
                <a:t>đạt</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được</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số</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điểm</a:t>
              </a:r>
              <a:r>
                <a:rPr lang="en-US" sz="3200" dirty="0">
                  <a:solidFill>
                    <a:prstClr val="black">
                      <a:lumMod val="75000"/>
                      <a:lumOff val="25000"/>
                    </a:prstClr>
                  </a:solidFill>
                  <a:latin typeface="Calibri" panose="020F0502020204030204"/>
                </a:rPr>
                <a:t> </a:t>
              </a:r>
              <a:r>
                <a:rPr lang="en-US" sz="3200" dirty="0" err="1">
                  <a:solidFill>
                    <a:prstClr val="black">
                      <a:lumMod val="75000"/>
                      <a:lumOff val="25000"/>
                    </a:prstClr>
                  </a:solidFill>
                  <a:latin typeface="Calibri" panose="020F0502020204030204"/>
                </a:rPr>
                <a:t>là</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9</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7</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10</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lang="en-US" sz="3200" dirty="0">
                  <a:solidFill>
                    <a:prstClr val="black">
                      <a:lumMod val="75000"/>
                      <a:lumOff val="25000"/>
                    </a:prstClr>
                  </a:solidFill>
                  <a:latin typeface="Calibri" panose="020F0502020204030204"/>
                </a:rPr>
                <a:t>8</a:t>
              </a:r>
              <a:r>
                <a:rPr kumimoji="0" lang="vi-VN"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3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endParaRPr>
            </a:p>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Bạn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rPr>
                <a:t>nào</a:t>
              </a:r>
              <a:r>
                <a:rPr kumimoji="0" lang="en-US" sz="4000" b="1" i="0" u="none" strike="noStrike" kern="1200" cap="none" spc="0" normalizeH="0" baseline="0" noProof="0" dirty="0">
                  <a:ln>
                    <a:noFill/>
                  </a:ln>
                  <a:solidFill>
                    <a:srgbClr val="FF0000"/>
                  </a:solidFill>
                  <a:effectLst/>
                  <a:uLnTx/>
                  <a:uFillTx/>
                  <a:latin typeface="Calibri" panose="020F0502020204030204"/>
                  <a:ea typeface="+mn-ea"/>
                </a:rPr>
                <a:t> </a:t>
              </a:r>
              <a:r>
                <a:rPr lang="en-US" sz="4000" dirty="0" err="1">
                  <a:solidFill>
                    <a:srgbClr val="FF0000"/>
                  </a:solidFill>
                  <a:latin typeface="Calibri" panose="020F0502020204030204"/>
                </a:rPr>
                <a:t>được</a:t>
              </a:r>
              <a:r>
                <a:rPr lang="en-US" sz="4000" dirty="0">
                  <a:solidFill>
                    <a:srgbClr val="FF0000"/>
                  </a:solidFill>
                  <a:latin typeface="Calibri" panose="020F0502020204030204"/>
                </a:rPr>
                <a:t> </a:t>
              </a:r>
              <a:r>
                <a:rPr lang="en-US" sz="4000" dirty="0" err="1">
                  <a:solidFill>
                    <a:srgbClr val="FF0000"/>
                  </a:solidFill>
                  <a:latin typeface="Calibri" panose="020F0502020204030204"/>
                </a:rPr>
                <a:t>điểm</a:t>
              </a:r>
              <a:r>
                <a:rPr lang="en-US" sz="4000" dirty="0">
                  <a:solidFill>
                    <a:srgbClr val="FF0000"/>
                  </a:solidFill>
                  <a:latin typeface="Calibri" panose="020F0502020204030204"/>
                </a:rPr>
                <a:t> </a:t>
              </a:r>
              <a:r>
                <a:rPr lang="en-US" sz="4000" dirty="0" err="1">
                  <a:solidFill>
                    <a:srgbClr val="FF0000"/>
                  </a:solidFill>
                  <a:latin typeface="Calibri" panose="020F0502020204030204"/>
                </a:rPr>
                <a:t>thấp</a:t>
              </a:r>
              <a:r>
                <a:rPr lang="en-US" sz="4000" dirty="0">
                  <a:solidFill>
                    <a:srgbClr val="FF0000"/>
                  </a:solidFill>
                  <a:latin typeface="Calibri" panose="020F0502020204030204"/>
                </a:rPr>
                <a:t> </a:t>
              </a:r>
              <a:r>
                <a:rPr lang="en-US" sz="4000" dirty="0" err="1">
                  <a:solidFill>
                    <a:srgbClr val="FF0000"/>
                  </a:solidFill>
                  <a:latin typeface="Calibri" panose="020F0502020204030204"/>
                </a:rPr>
                <a:t>nhất</a:t>
              </a:r>
              <a:r>
                <a:rPr lang="en-US" sz="4000"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endParaRPr>
            </a:p>
          </p:txBody>
        </p:sp>
      </p:grpSp>
    </p:spTree>
    <p:extLst>
      <p:ext uri="{BB962C8B-B14F-4D97-AF65-F5344CB8AC3E}">
        <p14:creationId xmlns:p14="http://schemas.microsoft.com/office/powerpoint/2010/main" val="17527022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
            <a:ext cx="12244065" cy="688728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244064" cy="6887286"/>
          </a:xfrm>
          <a:prstGeom prst="rect">
            <a:avLst/>
          </a:prstGeom>
        </p:spPr>
      </p:pic>
      <p:grpSp>
        <p:nvGrpSpPr>
          <p:cNvPr id="9" name="Nhóm 2">
            <a:extLst>
              <a:ext uri="{FF2B5EF4-FFF2-40B4-BE49-F238E27FC236}">
                <a16:creationId xmlns:a16="http://schemas.microsoft.com/office/drawing/2014/main" id="{F58F85D0-3FC6-679C-B09F-4574A6D87515}"/>
              </a:ext>
            </a:extLst>
          </p:cNvPr>
          <p:cNvGrpSpPr/>
          <p:nvPr/>
        </p:nvGrpSpPr>
        <p:grpSpPr>
          <a:xfrm flipH="1">
            <a:off x="2174962" y="189962"/>
            <a:ext cx="6956987" cy="2926079"/>
            <a:chOff x="1878366" y="-2566002"/>
            <a:chExt cx="6490756" cy="2988536"/>
          </a:xfrm>
        </p:grpSpPr>
        <p:sp>
          <p:nvSpPr>
            <p:cNvPr id="10"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2092232" y="-2566001"/>
              <a:ext cx="6276889" cy="1991665"/>
            </a:xfrm>
            <a:prstGeom prst="wedgeRoundRectCallout">
              <a:avLst>
                <a:gd name="adj1" fmla="val -68035"/>
                <a:gd name="adj2" fmla="val 12726"/>
                <a:gd name="adj3" fmla="val 16667"/>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1" name="Text Placeholder 7">
              <a:extLst>
                <a:ext uri="{FF2B5EF4-FFF2-40B4-BE49-F238E27FC236}">
                  <a16:creationId xmlns:a16="http://schemas.microsoft.com/office/drawing/2014/main" id="{E5964B3C-8D91-6BC0-A655-FB65D469D7A8}"/>
                </a:ext>
              </a:extLst>
            </p:cNvPr>
            <p:cNvSpPr txBox="1">
              <a:spLocks/>
            </p:cNvSpPr>
            <p:nvPr/>
          </p:nvSpPr>
          <p:spPr>
            <a:xfrm>
              <a:off x="1878366" y="-2566002"/>
              <a:ext cx="6490756" cy="2988536"/>
            </a:xfrm>
            <a:prstGeom prst="round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Cảm</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ơn</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các</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bạn</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đã</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giúp</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mình</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gieo</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mầm</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 </a:t>
              </a:r>
              <a:r>
                <a:rPr kumimoji="0" lang="en-US" sz="50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rPr>
                <a:t>nhé</a:t>
              </a:r>
              <a:r>
                <a:rPr kumimoji="0" lang="en-US" sz="5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rPr>
                <a:t>!</a:t>
              </a:r>
              <a:endParaRPr kumimoji="0" lang="en-US" sz="5000" b="1" i="0" u="none" strike="noStrike" kern="1200" cap="none" spc="0" normalizeH="0" baseline="0" noProof="0" dirty="0">
                <a:ln>
                  <a:noFill/>
                </a:ln>
                <a:solidFill>
                  <a:srgbClr val="E77D20"/>
                </a:solidFill>
                <a:effectLst/>
                <a:uLnTx/>
                <a:uFillTx/>
                <a:latin typeface="Calibri" panose="020F0502020204030204"/>
                <a:ea typeface="+mn-ea"/>
              </a:endParaRPr>
            </a:p>
          </p:txBody>
        </p:sp>
      </p:grpSp>
      <p:pic>
        <p:nvPicPr>
          <p:cNvPr id="8" name="Picture 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264" b="92491" l="49608" r="97398">
                        <a14:foregroundMark x1="72325" y1="48327" x2="69888" y2="48773"/>
                        <a14:foregroundMark x1="71541" y1="46022" x2="72986" y2="50409"/>
                        <a14:foregroundMark x1="58819" y1="30112" x2="57786" y2="30112"/>
                        <a14:foregroundMark x1="58695" y1="21190" x2="58571" y2="21190"/>
                        <a14:foregroundMark x1="63651" y1="44387" x2="63775" y2="44387"/>
                        <a14:foregroundMark x1="93267" y1="46691" x2="93267" y2="46691"/>
                        <a14:foregroundMark x1="91161" y1="60000" x2="91161" y2="60000"/>
                        <a14:backgroundMark x1="64808" y1="81784" x2="66749" y2="89740"/>
                      </a14:backgroundRemoval>
                    </a14:imgEffect>
                  </a14:imgLayer>
                </a14:imgProps>
              </a:ext>
              <a:ext uri="{28A0092B-C50C-407E-A947-70E740481C1C}">
                <a14:useLocalDpi xmlns:a14="http://schemas.microsoft.com/office/drawing/2010/main" val="0"/>
              </a:ext>
            </a:extLst>
          </a:blip>
          <a:srcRect l="49481" b="4914"/>
          <a:stretch/>
        </p:blipFill>
        <p:spPr>
          <a:xfrm flipH="1">
            <a:off x="-1501352" y="565236"/>
            <a:ext cx="6622375" cy="6924805"/>
          </a:xfrm>
          <a:prstGeom prst="rect">
            <a:avLst/>
          </a:prstGeom>
        </p:spPr>
      </p:pic>
      <p:pic>
        <p:nvPicPr>
          <p:cNvPr id="12"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804225" y="-616160"/>
            <a:ext cx="609600" cy="609600"/>
          </a:xfrm>
          <a:prstGeom prst="rect">
            <a:avLst/>
          </a:prstGeom>
        </p:spPr>
      </p:pic>
    </p:spTree>
    <p:extLst>
      <p:ext uri="{BB962C8B-B14F-4D97-AF65-F5344CB8AC3E}">
        <p14:creationId xmlns:p14="http://schemas.microsoft.com/office/powerpoint/2010/main" val="37193613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32" presetClass="emph" presetSubtype="0" fill="hold" nodeType="afterEffect">
                                  <p:stCondLst>
                                    <p:cond delay="0"/>
                                  </p:stCondLst>
                                  <p:childTnLst>
                                    <p:animRot by="120000">
                                      <p:cBhvr>
                                        <p:cTn id="15" dur="100" fill="hold">
                                          <p:stCondLst>
                                            <p:cond delay="0"/>
                                          </p:stCondLst>
                                        </p:cTn>
                                        <p:tgtEl>
                                          <p:spTgt spid="8"/>
                                        </p:tgtEl>
                                        <p:attrNameLst>
                                          <p:attrName>r</p:attrName>
                                        </p:attrNameLst>
                                      </p:cBhvr>
                                    </p:animRot>
                                    <p:animRot by="-240000">
                                      <p:cBhvr>
                                        <p:cTn id="16" dur="200" fill="hold">
                                          <p:stCondLst>
                                            <p:cond delay="200"/>
                                          </p:stCondLst>
                                        </p:cTn>
                                        <p:tgtEl>
                                          <p:spTgt spid="8"/>
                                        </p:tgtEl>
                                        <p:attrNameLst>
                                          <p:attrName>r</p:attrName>
                                        </p:attrNameLst>
                                      </p:cBhvr>
                                    </p:animRot>
                                    <p:animRot by="240000">
                                      <p:cBhvr>
                                        <p:cTn id="17" dur="200" fill="hold">
                                          <p:stCondLst>
                                            <p:cond delay="400"/>
                                          </p:stCondLst>
                                        </p:cTn>
                                        <p:tgtEl>
                                          <p:spTgt spid="8"/>
                                        </p:tgtEl>
                                        <p:attrNameLst>
                                          <p:attrName>r</p:attrName>
                                        </p:attrNameLst>
                                      </p:cBhvr>
                                    </p:animRot>
                                    <p:animRot by="-240000">
                                      <p:cBhvr>
                                        <p:cTn id="18" dur="200" fill="hold">
                                          <p:stCondLst>
                                            <p:cond delay="600"/>
                                          </p:stCondLst>
                                        </p:cTn>
                                        <p:tgtEl>
                                          <p:spTgt spid="8"/>
                                        </p:tgtEl>
                                        <p:attrNameLst>
                                          <p:attrName>r</p:attrName>
                                        </p:attrNameLst>
                                      </p:cBhvr>
                                    </p:animRot>
                                    <p:animRot by="120000">
                                      <p:cBhvr>
                                        <p:cTn id="19" dur="200" fill="hold">
                                          <p:stCondLst>
                                            <p:cond delay="800"/>
                                          </p:stCondLst>
                                        </p:cTn>
                                        <p:tgtEl>
                                          <p:spTgt spid="8"/>
                                        </p:tgtEl>
                                        <p:attrNameLst>
                                          <p:attrName>r</p:attrName>
                                        </p:attrNameLst>
                                      </p:cBhvr>
                                    </p:animRot>
                                  </p:childTnLst>
                                </p:cTn>
                              </p:par>
                              <p:par>
                                <p:cTn id="20" presetID="10" presetClass="entr" presetSubtype="0" fill="hold"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 presetClass="mediacall" presetSubtype="0" fill="hold" nodeType="withEffect">
                                  <p:stCondLst>
                                    <p:cond delay="0"/>
                                  </p:stCondLst>
                                  <p:childTnLst>
                                    <p:cmd type="call" cmd="playFrom(0.0)">
                                      <p:cBhvr>
                                        <p:cTn id="24" dur="441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3">
            <a:extLst>
              <a:ext uri="{FF2B5EF4-FFF2-40B4-BE49-F238E27FC236}">
                <a16:creationId xmlns:a16="http://schemas.microsoft.com/office/drawing/2014/main" id="{ECBD5CC5-4741-73CA-53CB-9F78E89E2BD8}"/>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FF9AD6B5-E62C-F320-7645-C121FB3FEFEA}"/>
              </a:ext>
            </a:extLst>
          </p:cNvPr>
          <p:cNvPicPr>
            <a:picLocks noChangeAspect="1"/>
          </p:cNvPicPr>
          <p:nvPr/>
        </p:nvPicPr>
        <p:blipFill>
          <a:blip r:embed="rId3"/>
          <a:stretch>
            <a:fillRect/>
          </a:stretch>
        </p:blipFill>
        <p:spPr>
          <a:xfrm>
            <a:off x="2901309" y="85725"/>
            <a:ext cx="7368806" cy="7658100"/>
          </a:xfrm>
          <a:prstGeom prst="rect">
            <a:avLst/>
          </a:prstGeom>
        </p:spPr>
      </p:pic>
    </p:spTree>
    <p:extLst>
      <p:ext uri="{BB962C8B-B14F-4D97-AF65-F5344CB8AC3E}">
        <p14:creationId xmlns:p14="http://schemas.microsoft.com/office/powerpoint/2010/main" val="7580246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311" b="5420"/>
          <a:stretch/>
        </p:blipFill>
        <p:spPr>
          <a:xfrm>
            <a:off x="0" y="-13063"/>
            <a:ext cx="12192000" cy="6871063"/>
          </a:xfrm>
          <a:prstGeom prst="rect">
            <a:avLst/>
          </a:prstGeom>
        </p:spPr>
      </p:pic>
      <p:sp>
        <p:nvSpPr>
          <p:cNvPr id="10" name="Hình chữ nhật: Góc Tròn 6">
            <a:extLst>
              <a:ext uri="{FF2B5EF4-FFF2-40B4-BE49-F238E27FC236}">
                <a16:creationId xmlns:a16="http://schemas.microsoft.com/office/drawing/2014/main"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4">
                <a:lumMod val="60000"/>
                <a:lumOff val="4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26DA287F-80C3-BFDD-2792-4403BD97486B}"/>
              </a:ext>
            </a:extLst>
          </p:cNvPr>
          <p:cNvSpPr txBox="1"/>
          <p:nvPr/>
        </p:nvSpPr>
        <p:spPr>
          <a:xfrm>
            <a:off x="1409699" y="332578"/>
            <a:ext cx="9959971" cy="1815882"/>
          </a:xfrm>
          <a:prstGeom prst="rect">
            <a:avLst/>
          </a:prstGeom>
          <a:noFill/>
        </p:spPr>
        <p:txBody>
          <a:bodyPr wrap="square" rtlCol="0">
            <a:spAutoFit/>
          </a:bodyPr>
          <a:lstStyle/>
          <a:p>
            <a:pPr lvl="0" algn="just"/>
            <a:r>
              <a:rPr lang="vi-VN" sz="2800" dirty="0">
                <a:solidFill>
                  <a:prstClr val="black"/>
                </a:solidFill>
                <a:latin typeface="Calibri" panose="020F0502020204030204" pitchFamily="34" charset="0"/>
                <a:cs typeface="Calibri" panose="020F0502020204030204" pitchFamily="34" charset="0"/>
              </a:rPr>
              <a:t>Việt cùng bố trồng 5 chậu dâu tây. Bắt đầu từ Chủ nhật tuần trước, ngày nào Việt cũng hái dâu tây. Vào mỗi buổi tối, Việt đều ghi lại tổng số quả dâu tây hái được trong ngày và nhận được một dãy số liệu như sau: 2, 3, 4, 5, 7, 8, 10, 13.</a:t>
            </a:r>
            <a:endParaRPr kumimoji="0" lang="vi-VN"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25BA7AEC-FA99-42E9-8D9C-10CEB8280897}"/>
              </a:ext>
            </a:extLst>
          </p:cNvPr>
          <p:cNvSpPr/>
          <p:nvPr/>
        </p:nvSpPr>
        <p:spPr>
          <a:xfrm>
            <a:off x="726954" y="453641"/>
            <a:ext cx="679773" cy="679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id="{2CBF69DC-F079-D897-4128-DFD6C4BFBECB}"/>
              </a:ext>
            </a:extLst>
          </p:cNvPr>
          <p:cNvSpPr txBox="1"/>
          <p:nvPr/>
        </p:nvSpPr>
        <p:spPr>
          <a:xfrm>
            <a:off x="1123950" y="2286000"/>
            <a:ext cx="10506075" cy="3257174"/>
          </a:xfrm>
          <a:prstGeom prst="rect">
            <a:avLst/>
          </a:prstGeom>
          <a:noFill/>
        </p:spPr>
        <p:txBody>
          <a:bodyPr wrap="square" rtlCol="0">
            <a:spAutoFit/>
          </a:bodyPr>
          <a:lstStyle/>
          <a:p>
            <a:pPr algn="just">
              <a:lnSpc>
                <a:spcPct val="150000"/>
              </a:lnSpc>
            </a:pPr>
            <a:r>
              <a:rPr lang="vi-VN" sz="2800" b="1" dirty="0">
                <a:latin typeface="Calibri" panose="020F0502020204030204" pitchFamily="34" charset="0"/>
                <a:cs typeface="Calibri" panose="020F0502020204030204" pitchFamily="34" charset="0"/>
              </a:rPr>
              <a:t>Dựa vào dãy số liệu đó và trả lời câu hỏi.</a:t>
            </a:r>
          </a:p>
          <a:p>
            <a:pPr algn="just">
              <a:lnSpc>
                <a:spcPct val="150000"/>
              </a:lnSpc>
            </a:pPr>
            <a:r>
              <a:rPr lang="vi-VN" sz="2800" dirty="0">
                <a:latin typeface="Calibri" panose="020F0502020204030204" pitchFamily="34" charset="0"/>
                <a:cs typeface="Calibri" panose="020F0502020204030204" pitchFamily="34" charset="0"/>
              </a:rPr>
              <a:t>a) Việt đã hái dâu tây trong bao nhiêu ngày?</a:t>
            </a:r>
          </a:p>
          <a:p>
            <a:pPr algn="just">
              <a:lnSpc>
                <a:spcPct val="150000"/>
              </a:lnSpc>
            </a:pPr>
            <a:r>
              <a:rPr lang="vi-VN" sz="2800" dirty="0">
                <a:latin typeface="Calibri" panose="020F0502020204030204" pitchFamily="34" charset="0"/>
                <a:cs typeface="Calibri" panose="020F0502020204030204" pitchFamily="34" charset="0"/>
              </a:rPr>
              <a:t>b) Vào ngày nào, Việt hái được ít dâu tây nhất?</a:t>
            </a:r>
          </a:p>
          <a:p>
            <a:pPr algn="just">
              <a:lnSpc>
                <a:spcPct val="150000"/>
              </a:lnSpc>
            </a:pPr>
            <a:r>
              <a:rPr lang="vi-VN" sz="2800" dirty="0">
                <a:latin typeface="Calibri" panose="020F0502020204030204" pitchFamily="34" charset="0"/>
                <a:cs typeface="Calibri" panose="020F0502020204030204" pitchFamily="34" charset="0"/>
              </a:rPr>
              <a:t>c) Số lượng dâu tây mà Việt hái được trong các ngày đó là tăng hay giảm sau mỗi ngày?</a:t>
            </a:r>
            <a:endParaRPr lang="en-US" sz="28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8957F580-C85E-6115-54D7-DF31634A1B85}"/>
              </a:ext>
            </a:extLst>
          </p:cNvPr>
          <p:cNvSpPr/>
          <p:nvPr/>
        </p:nvSpPr>
        <p:spPr>
          <a:xfrm>
            <a:off x="7686676" y="2962275"/>
            <a:ext cx="1562099" cy="5810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rgbClr val="FF0000"/>
                </a:solidFill>
              </a:rPr>
              <a:t>8 </a:t>
            </a:r>
            <a:r>
              <a:rPr lang="fr-FR" sz="3200" dirty="0" err="1">
                <a:solidFill>
                  <a:srgbClr val="FF0000"/>
                </a:solidFill>
              </a:rPr>
              <a:t>ngày</a:t>
            </a:r>
            <a:endParaRPr lang="en-US" sz="3200" dirty="0">
              <a:solidFill>
                <a:srgbClr val="FF0000"/>
              </a:solidFill>
            </a:endParaRPr>
          </a:p>
        </p:txBody>
      </p:sp>
      <p:sp>
        <p:nvSpPr>
          <p:cNvPr id="8" name="Rectangle: Rounded Corners 7">
            <a:extLst>
              <a:ext uri="{FF2B5EF4-FFF2-40B4-BE49-F238E27FC236}">
                <a16:creationId xmlns:a16="http://schemas.microsoft.com/office/drawing/2014/main" id="{CA6C19A6-A106-8758-8318-9CD5A4C7C81D}"/>
              </a:ext>
            </a:extLst>
          </p:cNvPr>
          <p:cNvSpPr/>
          <p:nvPr/>
        </p:nvSpPr>
        <p:spPr>
          <a:xfrm>
            <a:off x="7991476" y="3733800"/>
            <a:ext cx="2809874" cy="6191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err="1">
                <a:solidFill>
                  <a:srgbClr val="FF0000"/>
                </a:solidFill>
              </a:rPr>
              <a:t>Ngày</a:t>
            </a:r>
            <a:r>
              <a:rPr lang="fr-FR" sz="3200" dirty="0">
                <a:solidFill>
                  <a:srgbClr val="FF0000"/>
                </a:solidFill>
              </a:rPr>
              <a:t> </a:t>
            </a:r>
            <a:r>
              <a:rPr lang="fr-FR" sz="3200" dirty="0" err="1">
                <a:solidFill>
                  <a:srgbClr val="FF0000"/>
                </a:solidFill>
              </a:rPr>
              <a:t>thứ</a:t>
            </a:r>
            <a:r>
              <a:rPr lang="fr-FR" sz="3200" dirty="0">
                <a:solidFill>
                  <a:srgbClr val="FF0000"/>
                </a:solidFill>
              </a:rPr>
              <a:t> </a:t>
            </a:r>
            <a:r>
              <a:rPr lang="fr-FR" sz="3200" dirty="0" err="1">
                <a:solidFill>
                  <a:srgbClr val="FF0000"/>
                </a:solidFill>
              </a:rPr>
              <a:t>nhất</a:t>
            </a:r>
            <a:endParaRPr lang="en-US" sz="3200" dirty="0">
              <a:solidFill>
                <a:srgbClr val="FF0000"/>
              </a:solidFill>
            </a:endParaRPr>
          </a:p>
        </p:txBody>
      </p:sp>
      <p:sp>
        <p:nvSpPr>
          <p:cNvPr id="9" name="Rectangle: Rounded Corners 8">
            <a:extLst>
              <a:ext uri="{FF2B5EF4-FFF2-40B4-BE49-F238E27FC236}">
                <a16:creationId xmlns:a16="http://schemas.microsoft.com/office/drawing/2014/main" id="{51C360F4-49EC-E771-5C27-46DEDDCEAB2A}"/>
              </a:ext>
            </a:extLst>
          </p:cNvPr>
          <p:cNvSpPr/>
          <p:nvPr/>
        </p:nvSpPr>
        <p:spPr>
          <a:xfrm>
            <a:off x="4171950" y="4962525"/>
            <a:ext cx="3638549" cy="619125"/>
          </a:xfrm>
          <a:prstGeom prst="roundRect">
            <a:avLst/>
          </a:prstGeom>
          <a:solidFill>
            <a:schemeClr val="accent4">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err="1">
                <a:solidFill>
                  <a:srgbClr val="FF0000"/>
                </a:solidFill>
              </a:rPr>
              <a:t>Tăng</a:t>
            </a:r>
            <a:r>
              <a:rPr lang="fr-FR" sz="3200" dirty="0">
                <a:solidFill>
                  <a:srgbClr val="FF0000"/>
                </a:solidFill>
              </a:rPr>
              <a:t> </a:t>
            </a:r>
            <a:r>
              <a:rPr lang="fr-FR" sz="3200" dirty="0" err="1">
                <a:solidFill>
                  <a:srgbClr val="FF0000"/>
                </a:solidFill>
              </a:rPr>
              <a:t>sau</a:t>
            </a:r>
            <a:r>
              <a:rPr lang="fr-FR" sz="3200" dirty="0">
                <a:solidFill>
                  <a:srgbClr val="FF0000"/>
                </a:solidFill>
              </a:rPr>
              <a:t> </a:t>
            </a:r>
            <a:r>
              <a:rPr lang="fr-FR" sz="3200" dirty="0" err="1">
                <a:solidFill>
                  <a:srgbClr val="FF0000"/>
                </a:solidFill>
              </a:rPr>
              <a:t>mỗi</a:t>
            </a:r>
            <a:r>
              <a:rPr lang="fr-FR" sz="3200" dirty="0">
                <a:solidFill>
                  <a:srgbClr val="FF0000"/>
                </a:solidFill>
              </a:rPr>
              <a:t> </a:t>
            </a:r>
            <a:r>
              <a:rPr lang="fr-FR" sz="3200" dirty="0" err="1">
                <a:solidFill>
                  <a:srgbClr val="FF0000"/>
                </a:solidFill>
              </a:rPr>
              <a:t>ngày</a:t>
            </a:r>
            <a:endParaRPr lang="en-US" sz="3200" dirty="0">
              <a:solidFill>
                <a:srgbClr val="FF0000"/>
              </a:solidFill>
            </a:endParaRPr>
          </a:p>
        </p:txBody>
      </p:sp>
    </p:spTree>
    <p:extLst>
      <p:ext uri="{BB962C8B-B14F-4D97-AF65-F5344CB8AC3E}">
        <p14:creationId xmlns:p14="http://schemas.microsoft.com/office/powerpoint/2010/main" val="18780933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P spid="3" grpId="0"/>
      <p:bldP spid="6" grpId="0" animBg="1"/>
      <p:bldP spid="8" grpId="0" animBg="1"/>
      <p:bldP spid="9"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671</Words>
  <PresentationFormat>Widescreen</PresentationFormat>
  <Paragraphs>45</Paragraphs>
  <Slides>16</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SVN-Poky's</vt:lpstr>
      <vt:lpstr>Times New Roman</vt:lpstr>
      <vt:lpstr>UTM Edwardian</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2023-12-06T02:29:18Z</dcterms:created>
  <dcterms:modified xsi:type="dcterms:W3CDTF">2023-12-06T03:11:31Z</dcterms:modified>
</cp:coreProperties>
</file>