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jpg" ContentType="image/jp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Default Extension="png" ContentType="image/png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310" y="629158"/>
            <a:ext cx="10679379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0C225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0C225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71094" y="2082495"/>
            <a:ext cx="2779395" cy="398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132191" y="2047178"/>
            <a:ext cx="3860165" cy="39865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0C225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371076" y="0"/>
            <a:ext cx="1219200" cy="6858000"/>
          </a:xfrm>
          <a:custGeom>
            <a:avLst/>
            <a:gdLst/>
            <a:ahLst/>
            <a:cxnLst/>
            <a:rect l="l" t="t" r="r" b="b"/>
            <a:pathLst>
              <a:path w="1219200" h="6858000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ln w="9144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7424928" y="3681983"/>
            <a:ext cx="4763770" cy="3176905"/>
          </a:xfrm>
          <a:custGeom>
            <a:avLst/>
            <a:gdLst/>
            <a:ahLst/>
            <a:cxnLst/>
            <a:rect l="l" t="t" r="r" b="b"/>
            <a:pathLst>
              <a:path w="4763770" h="3176904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ln w="914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9182101" y="0"/>
            <a:ext cx="3007360" cy="6858000"/>
          </a:xfrm>
          <a:custGeom>
            <a:avLst/>
            <a:gdLst/>
            <a:ahLst/>
            <a:cxnLst/>
            <a:rect l="l" t="t" r="r" b="b"/>
            <a:pathLst>
              <a:path w="3007359" h="6858000">
                <a:moveTo>
                  <a:pt x="3006850" y="0"/>
                </a:moveTo>
                <a:lnTo>
                  <a:pt x="2042483" y="0"/>
                </a:lnTo>
                <a:lnTo>
                  <a:pt x="0" y="6857996"/>
                </a:lnTo>
                <a:lnTo>
                  <a:pt x="3006850" y="6857996"/>
                </a:lnTo>
                <a:lnTo>
                  <a:pt x="3006850" y="0"/>
                </a:lnTo>
                <a:close/>
              </a:path>
            </a:pathLst>
          </a:custGeom>
          <a:solidFill>
            <a:srgbClr val="90C225">
              <a:alpha val="3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9604335" y="0"/>
            <a:ext cx="2588260" cy="6858000"/>
          </a:xfrm>
          <a:custGeom>
            <a:avLst/>
            <a:gdLst/>
            <a:ahLst/>
            <a:cxnLst/>
            <a:rect l="l" t="t" r="r" b="b"/>
            <a:pathLst>
              <a:path w="2588259" h="6858000">
                <a:moveTo>
                  <a:pt x="2587664" y="0"/>
                </a:moveTo>
                <a:lnTo>
                  <a:pt x="0" y="0"/>
                </a:lnTo>
                <a:lnTo>
                  <a:pt x="1208190" y="6857996"/>
                </a:lnTo>
                <a:lnTo>
                  <a:pt x="2587664" y="6857996"/>
                </a:lnTo>
                <a:lnTo>
                  <a:pt x="2587664" y="0"/>
                </a:lnTo>
                <a:close/>
              </a:path>
            </a:pathLst>
          </a:custGeom>
          <a:solidFill>
            <a:srgbClr val="90C225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8932164" y="3048000"/>
            <a:ext cx="3260090" cy="3810000"/>
          </a:xfrm>
          <a:custGeom>
            <a:avLst/>
            <a:gdLst/>
            <a:ahLst/>
            <a:cxnLst/>
            <a:rect l="l" t="t" r="r" b="b"/>
            <a:pathLst>
              <a:path w="3260090" h="3810000">
                <a:moveTo>
                  <a:pt x="3259835" y="0"/>
                </a:moveTo>
                <a:lnTo>
                  <a:pt x="0" y="3809999"/>
                </a:lnTo>
                <a:lnTo>
                  <a:pt x="3259835" y="3809999"/>
                </a:lnTo>
                <a:lnTo>
                  <a:pt x="3259835" y="0"/>
                </a:lnTo>
                <a:close/>
              </a:path>
            </a:pathLst>
          </a:custGeom>
          <a:solidFill>
            <a:srgbClr val="539F20">
              <a:alpha val="7215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9337790" y="0"/>
            <a:ext cx="2851785" cy="6858000"/>
          </a:xfrm>
          <a:custGeom>
            <a:avLst/>
            <a:gdLst/>
            <a:ahLst/>
            <a:cxnLst/>
            <a:rect l="l" t="t" r="r" b="b"/>
            <a:pathLst>
              <a:path w="2851784" h="6858000">
                <a:moveTo>
                  <a:pt x="2851161" y="0"/>
                </a:moveTo>
                <a:lnTo>
                  <a:pt x="0" y="0"/>
                </a:lnTo>
                <a:lnTo>
                  <a:pt x="2467620" y="6857996"/>
                </a:lnTo>
                <a:lnTo>
                  <a:pt x="2851161" y="6857996"/>
                </a:lnTo>
                <a:lnTo>
                  <a:pt x="2851161" y="0"/>
                </a:lnTo>
                <a:close/>
              </a:path>
            </a:pathLst>
          </a:custGeom>
          <a:solidFill>
            <a:srgbClr val="3E7818">
              <a:alpha val="7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10898125" y="0"/>
            <a:ext cx="1290955" cy="6858000"/>
          </a:xfrm>
          <a:custGeom>
            <a:avLst/>
            <a:gdLst/>
            <a:ahLst/>
            <a:cxnLst/>
            <a:rect l="l" t="t" r="r" b="b"/>
            <a:pathLst>
              <a:path w="1290954" h="6858000">
                <a:moveTo>
                  <a:pt x="1290827" y="0"/>
                </a:moveTo>
                <a:lnTo>
                  <a:pt x="1018958" y="0"/>
                </a:lnTo>
                <a:lnTo>
                  <a:pt x="0" y="6857996"/>
                </a:lnTo>
                <a:lnTo>
                  <a:pt x="1290827" y="6857996"/>
                </a:lnTo>
                <a:lnTo>
                  <a:pt x="1290827" y="0"/>
                </a:lnTo>
                <a:close/>
              </a:path>
            </a:pathLst>
          </a:custGeom>
          <a:solidFill>
            <a:srgbClr val="C0E374">
              <a:alpha val="7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10940749" y="0"/>
            <a:ext cx="1248410" cy="6858000"/>
          </a:xfrm>
          <a:custGeom>
            <a:avLst/>
            <a:gdLst/>
            <a:ahLst/>
            <a:cxnLst/>
            <a:rect l="l" t="t" r="r" b="b"/>
            <a:pathLst>
              <a:path w="1248409" h="6858000">
                <a:moveTo>
                  <a:pt x="1248203" y="0"/>
                </a:moveTo>
                <a:lnTo>
                  <a:pt x="0" y="0"/>
                </a:lnTo>
                <a:lnTo>
                  <a:pt x="1107740" y="6857996"/>
                </a:lnTo>
                <a:lnTo>
                  <a:pt x="1248203" y="6857996"/>
                </a:lnTo>
                <a:lnTo>
                  <a:pt x="1248203" y="0"/>
                </a:lnTo>
                <a:close/>
              </a:path>
            </a:pathLst>
          </a:custGeom>
          <a:solidFill>
            <a:srgbClr val="90C225">
              <a:alpha val="6509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10372344" y="3590543"/>
            <a:ext cx="1816735" cy="3267710"/>
          </a:xfrm>
          <a:custGeom>
            <a:avLst/>
            <a:gdLst/>
            <a:ahLst/>
            <a:cxnLst/>
            <a:rect l="l" t="t" r="r" b="b"/>
            <a:pathLst>
              <a:path w="1816734" h="3267709">
                <a:moveTo>
                  <a:pt x="1816607" y="0"/>
                </a:moveTo>
                <a:lnTo>
                  <a:pt x="0" y="3267455"/>
                </a:lnTo>
                <a:lnTo>
                  <a:pt x="1816607" y="3267455"/>
                </a:lnTo>
                <a:lnTo>
                  <a:pt x="1816607" y="0"/>
                </a:lnTo>
                <a:close/>
              </a:path>
            </a:pathLst>
          </a:custGeom>
          <a:solidFill>
            <a:srgbClr val="90C225">
              <a:alpha val="7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0" y="4012691"/>
            <a:ext cx="448309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6310" y="627634"/>
            <a:ext cx="7724140" cy="1123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90C225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11215" y="2005808"/>
            <a:ext cx="5875655" cy="2800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haitd@hnue.edu.vn" TargetMode="Externa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image" Target="../media/image25.jpg"/><Relationship Id="rId6" Type="http://schemas.openxmlformats.org/officeDocument/2006/relationships/image" Target="../media/image26.jpg"/><Relationship Id="rId7" Type="http://schemas.openxmlformats.org/officeDocument/2006/relationships/image" Target="../media/image27.jpg"/><Relationship Id="rId8" Type="http://schemas.openxmlformats.org/officeDocument/2006/relationships/image" Target="../media/image28.jpg"/><Relationship Id="rId9" Type="http://schemas.openxmlformats.org/officeDocument/2006/relationships/image" Target="../media/image29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Relationship Id="rId3" Type="http://schemas.openxmlformats.org/officeDocument/2006/relationships/image" Target="../media/image31.jpg"/><Relationship Id="rId4" Type="http://schemas.openxmlformats.org/officeDocument/2006/relationships/image" Target="../media/image32.jpg"/><Relationship Id="rId5" Type="http://schemas.openxmlformats.org/officeDocument/2006/relationships/image" Target="../media/image33.png"/><Relationship Id="rId6" Type="http://schemas.openxmlformats.org/officeDocument/2006/relationships/image" Target="../media/image34.jpg"/><Relationship Id="rId7" Type="http://schemas.openxmlformats.org/officeDocument/2006/relationships/image" Target="../media/image35.png"/><Relationship Id="rId8" Type="http://schemas.openxmlformats.org/officeDocument/2006/relationships/image" Target="../media/image36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Relationship Id="rId4" Type="http://schemas.openxmlformats.org/officeDocument/2006/relationships/image" Target="../media/image39.jpg"/><Relationship Id="rId5" Type="http://schemas.openxmlformats.org/officeDocument/2006/relationships/image" Target="../media/image40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jp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0" Type="http://schemas.openxmlformats.org/officeDocument/2006/relationships/image" Target="../media/image49.jpg"/><Relationship Id="rId11" Type="http://schemas.openxmlformats.org/officeDocument/2006/relationships/image" Target="../media/image50.png"/><Relationship Id="rId12" Type="http://schemas.openxmlformats.org/officeDocument/2006/relationships/image" Target="../media/image51.png"/><Relationship Id="rId13" Type="http://schemas.openxmlformats.org/officeDocument/2006/relationships/image" Target="../media/image52.jpg"/><Relationship Id="rId14" Type="http://schemas.openxmlformats.org/officeDocument/2006/relationships/image" Target="../media/image53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g"/><Relationship Id="rId3" Type="http://schemas.openxmlformats.org/officeDocument/2006/relationships/image" Target="../media/image55.jpg"/><Relationship Id="rId4" Type="http://schemas.openxmlformats.org/officeDocument/2006/relationships/image" Target="../media/image56.jpg"/><Relationship Id="rId5" Type="http://schemas.openxmlformats.org/officeDocument/2006/relationships/image" Target="../media/image57.jpg"/><Relationship Id="rId6" Type="http://schemas.openxmlformats.org/officeDocument/2006/relationships/image" Target="../media/image58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g"/><Relationship Id="rId3" Type="http://schemas.openxmlformats.org/officeDocument/2006/relationships/image" Target="../media/image60.jpg"/><Relationship Id="rId4" Type="http://schemas.openxmlformats.org/officeDocument/2006/relationships/image" Target="../media/image61.jp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image" Target="../media/image64.png"/><Relationship Id="rId8" Type="http://schemas.openxmlformats.org/officeDocument/2006/relationships/image" Target="../media/image65.jpg"/><Relationship Id="rId9" Type="http://schemas.openxmlformats.org/officeDocument/2006/relationships/image" Target="../media/image66.jpg"/><Relationship Id="rId10" Type="http://schemas.openxmlformats.org/officeDocument/2006/relationships/image" Target="../media/image67.jpg"/><Relationship Id="rId11" Type="http://schemas.openxmlformats.org/officeDocument/2006/relationships/image" Target="../media/image68.jpg"/><Relationship Id="rId12" Type="http://schemas.openxmlformats.org/officeDocument/2006/relationships/image" Target="../media/image69.jpg"/><Relationship Id="rId13" Type="http://schemas.openxmlformats.org/officeDocument/2006/relationships/image" Target="../media/image70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1.jpg"/><Relationship Id="rId3" Type="http://schemas.openxmlformats.org/officeDocument/2006/relationships/image" Target="../media/image72.jpg"/><Relationship Id="rId4" Type="http://schemas.openxmlformats.org/officeDocument/2006/relationships/image" Target="../media/image73.jp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4.jpg"/><Relationship Id="rId3" Type="http://schemas.openxmlformats.org/officeDocument/2006/relationships/image" Target="../media/image75.jpg"/><Relationship Id="rId4" Type="http://schemas.openxmlformats.org/officeDocument/2006/relationships/image" Target="../media/image76.jpg"/><Relationship Id="rId5" Type="http://schemas.openxmlformats.org/officeDocument/2006/relationships/image" Target="../media/image77.jpg"/><Relationship Id="rId6" Type="http://schemas.openxmlformats.org/officeDocument/2006/relationships/image" Target="../media/image78.jpg"/><Relationship Id="rId7" Type="http://schemas.openxmlformats.org/officeDocument/2006/relationships/image" Target="../media/image79.jp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0.jp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1.jp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2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3.jpg"/><Relationship Id="rId3" Type="http://schemas.openxmlformats.org/officeDocument/2006/relationships/image" Target="../media/image84.jpg"/><Relationship Id="rId4" Type="http://schemas.openxmlformats.org/officeDocument/2006/relationships/image" Target="../media/image85.jpg"/><Relationship Id="rId5" Type="http://schemas.openxmlformats.org/officeDocument/2006/relationships/image" Target="../media/image86.jpg"/><Relationship Id="rId6" Type="http://schemas.openxmlformats.org/officeDocument/2006/relationships/image" Target="../media/image87.jpg"/><Relationship Id="rId7" Type="http://schemas.openxmlformats.org/officeDocument/2006/relationships/image" Target="../media/image88.jp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9.jp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1.pn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sachthietbigiaoduc.vn/chia-se-tai-nguyen-giao-duc/-/resources/647543/huong-dan-su-dung-thiet-bi.html" TargetMode="External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sachthietbigiaoduc.vn/" TargetMode="External"/><Relationship Id="rId3" Type="http://schemas.openxmlformats.org/officeDocument/2006/relationships/hyperlink" Target="https://www.facebook.com/groups/trainghiemsangtaothcs/" TargetMode="External"/><Relationship Id="rId4" Type="http://schemas.openxmlformats.org/officeDocument/2006/relationships/hyperlink" Target="http://test.sgk.edu.vn/" TargetMode="External"/><Relationship Id="rId5" Type="http://schemas.openxmlformats.org/officeDocument/2006/relationships/hyperlink" Target="https://www.cmu.edu/teaching/assessment/index.html" TargetMode="External"/><Relationship Id="rId6" Type="http://schemas.openxmlformats.org/officeDocument/2006/relationships/hyperlink" Target="https://www.youtube.com/c/S%C3%81CHTHI%E1%BA%BETB%E1%BB%8AGI%C3%81OD%E1%BB%A4C/videos" TargetMode="External"/><Relationship Id="rId7" Type="http://schemas.openxmlformats.org/officeDocument/2006/relationships/hyperlink" Target="http://cma-science.nl/homepage" TargetMode="External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png"/><Relationship Id="rId3" Type="http://schemas.openxmlformats.org/officeDocument/2006/relationships/image" Target="../media/image93.png"/><Relationship Id="rId4" Type="http://schemas.openxmlformats.org/officeDocument/2006/relationships/image" Target="../media/image94.png"/><Relationship Id="rId5" Type="http://schemas.openxmlformats.org/officeDocument/2006/relationships/image" Target="../media/image95.png"/><Relationship Id="rId6" Type="http://schemas.openxmlformats.org/officeDocument/2006/relationships/image" Target="../media/image96.png"/><Relationship Id="rId7" Type="http://schemas.openxmlformats.org/officeDocument/2006/relationships/image" Target="../media/image78.jpg"/><Relationship Id="rId8" Type="http://schemas.openxmlformats.org/officeDocument/2006/relationships/image" Target="../media/image58.jpg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7.jpg"/><Relationship Id="rId3" Type="http://schemas.openxmlformats.org/officeDocument/2006/relationships/image" Target="../media/image98.jpg"/><Relationship Id="rId4" Type="http://schemas.openxmlformats.org/officeDocument/2006/relationships/image" Target="../media/image99.jpg"/><Relationship Id="rId5" Type="http://schemas.openxmlformats.org/officeDocument/2006/relationships/image" Target="../media/image100.jpg"/><Relationship Id="rId6" Type="http://schemas.openxmlformats.org/officeDocument/2006/relationships/image" Target="../media/image101.jpg"/><Relationship Id="rId7" Type="http://schemas.openxmlformats.org/officeDocument/2006/relationships/image" Target="../media/image102.jpg"/><Relationship Id="rId8" Type="http://schemas.openxmlformats.org/officeDocument/2006/relationships/image" Target="../media/image103.jpg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4.png"/><Relationship Id="rId3" Type="http://schemas.openxmlformats.org/officeDocument/2006/relationships/image" Target="../media/image105.png"/><Relationship Id="rId4" Type="http://schemas.openxmlformats.org/officeDocument/2006/relationships/image" Target="../media/image106.jpg"/><Relationship Id="rId5" Type="http://schemas.openxmlformats.org/officeDocument/2006/relationships/image" Target="../media/image13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7.jpg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8.jpg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sachdoimoi@gmail.com" TargetMode="Externa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20356" y="0"/>
            <a:ext cx="4772660" cy="6868159"/>
            <a:chOff x="7420356" y="0"/>
            <a:chExt cx="4772660" cy="6868159"/>
          </a:xfrm>
        </p:grpSpPr>
        <p:sp>
          <p:nvSpPr>
            <p:cNvPr id="3" name="object 3"/>
            <p:cNvSpPr/>
            <p:nvPr/>
          </p:nvSpPr>
          <p:spPr>
            <a:xfrm>
              <a:off x="9371076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424928" y="3681983"/>
              <a:ext cx="4763770" cy="3176905"/>
            </a:xfrm>
            <a:custGeom>
              <a:avLst/>
              <a:gdLst/>
              <a:ahLst/>
              <a:cxnLst/>
              <a:rect l="l" t="t" r="r" b="b"/>
              <a:pathLst>
                <a:path w="4763770" h="3176904">
                  <a:moveTo>
                    <a:pt x="4763516" y="0"/>
                  </a:moveTo>
                  <a:lnTo>
                    <a:pt x="0" y="3176586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182101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6850" y="0"/>
                  </a:moveTo>
                  <a:lnTo>
                    <a:pt x="2042483" y="0"/>
                  </a:lnTo>
                  <a:lnTo>
                    <a:pt x="0" y="6857996"/>
                  </a:lnTo>
                  <a:lnTo>
                    <a:pt x="3006850" y="6857996"/>
                  </a:lnTo>
                  <a:lnTo>
                    <a:pt x="3006850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604335" y="0"/>
              <a:ext cx="2588260" cy="6858000"/>
            </a:xfrm>
            <a:custGeom>
              <a:avLst/>
              <a:gdLst/>
              <a:ahLst/>
              <a:cxnLst/>
              <a:rect l="l" t="t" r="r" b="b"/>
              <a:pathLst>
                <a:path w="2588259" h="6858000">
                  <a:moveTo>
                    <a:pt x="2587664" y="0"/>
                  </a:moveTo>
                  <a:lnTo>
                    <a:pt x="0" y="0"/>
                  </a:lnTo>
                  <a:lnTo>
                    <a:pt x="1208190" y="6857996"/>
                  </a:lnTo>
                  <a:lnTo>
                    <a:pt x="2587664" y="6857996"/>
                  </a:lnTo>
                  <a:lnTo>
                    <a:pt x="2587664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932164" y="3048000"/>
              <a:ext cx="3260090" cy="3810000"/>
            </a:xfrm>
            <a:custGeom>
              <a:avLst/>
              <a:gdLst/>
              <a:ahLst/>
              <a:cxnLst/>
              <a:rect l="l" t="t" r="r" b="b"/>
              <a:pathLst>
                <a:path w="3260090" h="3810000">
                  <a:moveTo>
                    <a:pt x="3259835" y="0"/>
                  </a:moveTo>
                  <a:lnTo>
                    <a:pt x="0" y="3809999"/>
                  </a:lnTo>
                  <a:lnTo>
                    <a:pt x="3259835" y="3809999"/>
                  </a:lnTo>
                  <a:lnTo>
                    <a:pt x="3259835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337790" y="0"/>
              <a:ext cx="2851785" cy="6858000"/>
            </a:xfrm>
            <a:custGeom>
              <a:avLst/>
              <a:gdLst/>
              <a:ahLst/>
              <a:cxnLst/>
              <a:rect l="l" t="t" r="r" b="b"/>
              <a:pathLst>
                <a:path w="2851784" h="6858000">
                  <a:moveTo>
                    <a:pt x="2851161" y="0"/>
                  </a:moveTo>
                  <a:lnTo>
                    <a:pt x="0" y="0"/>
                  </a:lnTo>
                  <a:lnTo>
                    <a:pt x="2467620" y="6857996"/>
                  </a:lnTo>
                  <a:lnTo>
                    <a:pt x="2851161" y="6857996"/>
                  </a:lnTo>
                  <a:lnTo>
                    <a:pt x="2851161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0898125" y="0"/>
              <a:ext cx="1290955" cy="6858000"/>
            </a:xfrm>
            <a:custGeom>
              <a:avLst/>
              <a:gdLst/>
              <a:ahLst/>
              <a:cxnLst/>
              <a:rect l="l" t="t" r="r" b="b"/>
              <a:pathLst>
                <a:path w="1290954" h="6858000">
                  <a:moveTo>
                    <a:pt x="1290827" y="0"/>
                  </a:moveTo>
                  <a:lnTo>
                    <a:pt x="1018958" y="0"/>
                  </a:lnTo>
                  <a:lnTo>
                    <a:pt x="0" y="6857996"/>
                  </a:lnTo>
                  <a:lnTo>
                    <a:pt x="1290827" y="6857996"/>
                  </a:lnTo>
                  <a:lnTo>
                    <a:pt x="1290827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0940749" y="0"/>
              <a:ext cx="1248410" cy="6858000"/>
            </a:xfrm>
            <a:custGeom>
              <a:avLst/>
              <a:gdLst/>
              <a:ahLst/>
              <a:cxnLst/>
              <a:rect l="l" t="t" r="r" b="b"/>
              <a:pathLst>
                <a:path w="1248409" h="6858000">
                  <a:moveTo>
                    <a:pt x="1248203" y="0"/>
                  </a:moveTo>
                  <a:lnTo>
                    <a:pt x="0" y="0"/>
                  </a:lnTo>
                  <a:lnTo>
                    <a:pt x="1107740" y="6857996"/>
                  </a:lnTo>
                  <a:lnTo>
                    <a:pt x="1248203" y="6857996"/>
                  </a:lnTo>
                  <a:lnTo>
                    <a:pt x="1248203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372344" y="3590543"/>
              <a:ext cx="1816735" cy="3267710"/>
            </a:xfrm>
            <a:custGeom>
              <a:avLst/>
              <a:gdLst/>
              <a:ahLst/>
              <a:cxnLst/>
              <a:rect l="l" t="t" r="r" b="b"/>
              <a:pathLst>
                <a:path w="1816734" h="3267709">
                  <a:moveTo>
                    <a:pt x="1816607" y="0"/>
                  </a:moveTo>
                  <a:lnTo>
                    <a:pt x="0" y="3267455"/>
                  </a:lnTo>
                  <a:lnTo>
                    <a:pt x="1816607" y="3267455"/>
                  </a:lnTo>
                  <a:lnTo>
                    <a:pt x="1816607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776122" y="1500962"/>
            <a:ext cx="9006205" cy="24949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615950" marR="609600" indent="3175">
              <a:lnSpc>
                <a:spcPct val="100000"/>
              </a:lnSpc>
              <a:spcBef>
                <a:spcPts val="100"/>
              </a:spcBef>
            </a:pPr>
            <a:r>
              <a:rPr dirty="0" sz="5400"/>
              <a:t>GIÁO DỤC STEM  </a:t>
            </a:r>
            <a:r>
              <a:rPr dirty="0" sz="5400" spc="-5"/>
              <a:t>TRONG CHƯƠNG</a:t>
            </a:r>
            <a:r>
              <a:rPr dirty="0" sz="5400" spc="-35"/>
              <a:t> </a:t>
            </a:r>
            <a:r>
              <a:rPr dirty="0" sz="5400" spc="-5"/>
              <a:t>TRÌNH</a:t>
            </a:r>
            <a:endParaRPr sz="540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5400"/>
              <a:t>GIÁO DỤC </a:t>
            </a:r>
            <a:r>
              <a:rPr dirty="0" sz="5400" spc="-5"/>
              <a:t>PHỔ </a:t>
            </a:r>
            <a:r>
              <a:rPr dirty="0" sz="5400"/>
              <a:t>THÔNG</a:t>
            </a:r>
            <a:r>
              <a:rPr dirty="0" sz="5400" spc="-175"/>
              <a:t> </a:t>
            </a:r>
            <a:r>
              <a:rPr dirty="0" sz="5400" spc="-5"/>
              <a:t>2018</a:t>
            </a:r>
            <a:endParaRPr sz="5400"/>
          </a:p>
        </p:txBody>
      </p:sp>
      <p:sp>
        <p:nvSpPr>
          <p:cNvPr id="14" name="object 14"/>
          <p:cNvSpPr txBox="1"/>
          <p:nvPr/>
        </p:nvSpPr>
        <p:spPr>
          <a:xfrm>
            <a:off x="4833873" y="3941825"/>
            <a:ext cx="4363720" cy="20040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2700" marR="6350" indent="1888489">
              <a:lnSpc>
                <a:spcPct val="134600"/>
              </a:lnSpc>
              <a:spcBef>
                <a:spcPts val="100"/>
              </a:spcBef>
            </a:pPr>
            <a:r>
              <a:rPr dirty="0" sz="2400" spc="-25">
                <a:solidFill>
                  <a:srgbClr val="7E7E7E"/>
                </a:solidFill>
                <a:latin typeface="Trebuchet MS"/>
                <a:cs typeface="Trebuchet MS"/>
              </a:rPr>
              <a:t>TS.T</a:t>
            </a:r>
            <a:r>
              <a:rPr dirty="0" sz="2400" spc="-25">
                <a:solidFill>
                  <a:srgbClr val="7E7E7E"/>
                </a:solidFill>
                <a:latin typeface="Arial"/>
                <a:cs typeface="Arial"/>
              </a:rPr>
              <a:t>ưở</a:t>
            </a:r>
            <a:r>
              <a:rPr dirty="0" sz="2400" spc="-25">
                <a:solidFill>
                  <a:srgbClr val="7E7E7E"/>
                </a:solidFill>
                <a:latin typeface="Trebuchet MS"/>
                <a:cs typeface="Trebuchet MS"/>
              </a:rPr>
              <a:t>ng</a:t>
            </a:r>
            <a:r>
              <a:rPr dirty="0" sz="2400" spc="-35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dirty="0" sz="2400" spc="-5">
                <a:solidFill>
                  <a:srgbClr val="7E7E7E"/>
                </a:solidFill>
                <a:latin typeface="Trebuchet MS"/>
                <a:cs typeface="Trebuchet MS"/>
              </a:rPr>
              <a:t>Duy</a:t>
            </a:r>
            <a:r>
              <a:rPr dirty="0" sz="2400" spc="-2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dirty="0" sz="2400" spc="-5">
                <a:solidFill>
                  <a:srgbClr val="7E7E7E"/>
                </a:solidFill>
                <a:latin typeface="Trebuchet MS"/>
                <a:cs typeface="Trebuchet MS"/>
              </a:rPr>
              <a:t>Ha</a:t>
            </a:r>
            <a:r>
              <a:rPr dirty="0" sz="2400" spc="-5">
                <a:solidFill>
                  <a:srgbClr val="7E7E7E"/>
                </a:solidFill>
                <a:latin typeface="Arial"/>
                <a:cs typeface="Arial"/>
              </a:rPr>
              <a:t>̉</a:t>
            </a:r>
            <a:r>
              <a:rPr dirty="0" sz="2400" spc="-5">
                <a:solidFill>
                  <a:srgbClr val="7E7E7E"/>
                </a:solidFill>
                <a:latin typeface="Trebuchet MS"/>
                <a:cs typeface="Trebuchet MS"/>
              </a:rPr>
              <a:t>i </a:t>
            </a:r>
            <a:r>
              <a:rPr dirty="0" sz="2400">
                <a:solidFill>
                  <a:srgbClr val="7E7E7E"/>
                </a:solidFill>
                <a:latin typeface="Trebuchet MS"/>
                <a:cs typeface="Trebuchet MS"/>
              </a:rPr>
              <a:t> </a:t>
            </a:r>
            <a:r>
              <a:rPr dirty="0" sz="2400" spc="-70">
                <a:solidFill>
                  <a:srgbClr val="7E7E7E"/>
                </a:solidFill>
                <a:latin typeface="Trebuchet MS"/>
                <a:cs typeface="Trebuchet MS"/>
              </a:rPr>
              <a:t>Tr</a:t>
            </a:r>
            <a:r>
              <a:rPr dirty="0" sz="2400" spc="-70">
                <a:solidFill>
                  <a:srgbClr val="7E7E7E"/>
                </a:solidFill>
                <a:latin typeface="Arial"/>
                <a:cs typeface="Arial"/>
              </a:rPr>
              <a:t>ườ</a:t>
            </a:r>
            <a:r>
              <a:rPr dirty="0" sz="2400" spc="-70">
                <a:solidFill>
                  <a:srgbClr val="7E7E7E"/>
                </a:solidFill>
                <a:latin typeface="Trebuchet MS"/>
                <a:cs typeface="Trebuchet MS"/>
              </a:rPr>
              <a:t>ng </a:t>
            </a:r>
            <a:r>
              <a:rPr dirty="0" sz="2400" spc="-5">
                <a:solidFill>
                  <a:srgbClr val="7E7E7E"/>
                </a:solidFill>
                <a:latin typeface="Trebuchet MS"/>
                <a:cs typeface="Trebuchet MS"/>
              </a:rPr>
              <a:t>Đa</a:t>
            </a:r>
            <a:r>
              <a:rPr dirty="0" sz="2400" spc="-5">
                <a:solidFill>
                  <a:srgbClr val="7E7E7E"/>
                </a:solidFill>
                <a:latin typeface="Arial"/>
                <a:cs typeface="Arial"/>
              </a:rPr>
              <a:t>̣</a:t>
            </a:r>
            <a:r>
              <a:rPr dirty="0" sz="2400" spc="-5">
                <a:solidFill>
                  <a:srgbClr val="7E7E7E"/>
                </a:solidFill>
                <a:latin typeface="Trebuchet MS"/>
                <a:cs typeface="Trebuchet MS"/>
              </a:rPr>
              <a:t>i ho</a:t>
            </a:r>
            <a:r>
              <a:rPr dirty="0" sz="2400" spc="-5">
                <a:solidFill>
                  <a:srgbClr val="7E7E7E"/>
                </a:solidFill>
                <a:latin typeface="Arial"/>
                <a:cs typeface="Arial"/>
              </a:rPr>
              <a:t>̣</a:t>
            </a:r>
            <a:r>
              <a:rPr dirty="0" sz="2400" spc="-5">
                <a:solidFill>
                  <a:srgbClr val="7E7E7E"/>
                </a:solidFill>
                <a:latin typeface="Trebuchet MS"/>
                <a:cs typeface="Trebuchet MS"/>
              </a:rPr>
              <a:t>c S</a:t>
            </a:r>
            <a:r>
              <a:rPr dirty="0" sz="2400" spc="-5">
                <a:solidFill>
                  <a:srgbClr val="7E7E7E"/>
                </a:solidFill>
                <a:latin typeface="Arial"/>
                <a:cs typeface="Arial"/>
              </a:rPr>
              <a:t>ư </a:t>
            </a:r>
            <a:r>
              <a:rPr dirty="0" sz="2400" spc="-5">
                <a:solidFill>
                  <a:srgbClr val="7E7E7E"/>
                </a:solidFill>
                <a:latin typeface="Trebuchet MS"/>
                <a:cs typeface="Trebuchet MS"/>
              </a:rPr>
              <a:t>pha</a:t>
            </a:r>
            <a:r>
              <a:rPr dirty="0" sz="2400" spc="-5">
                <a:solidFill>
                  <a:srgbClr val="7E7E7E"/>
                </a:solidFill>
                <a:latin typeface="Arial"/>
                <a:cs typeface="Arial"/>
              </a:rPr>
              <a:t>̣</a:t>
            </a:r>
            <a:r>
              <a:rPr dirty="0" sz="2400" spc="-5">
                <a:solidFill>
                  <a:srgbClr val="7E7E7E"/>
                </a:solidFill>
                <a:latin typeface="Trebuchet MS"/>
                <a:cs typeface="Trebuchet MS"/>
              </a:rPr>
              <a:t>m Ha</a:t>
            </a:r>
            <a:r>
              <a:rPr dirty="0" sz="2400" spc="-5">
                <a:solidFill>
                  <a:srgbClr val="7E7E7E"/>
                </a:solidFill>
                <a:latin typeface="Arial"/>
                <a:cs typeface="Arial"/>
              </a:rPr>
              <a:t>̀</a:t>
            </a:r>
            <a:r>
              <a:rPr dirty="0" sz="2400" spc="225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7E7E7E"/>
                </a:solidFill>
                <a:latin typeface="Trebuchet MS"/>
                <a:cs typeface="Trebuchet MS"/>
              </a:rPr>
              <a:t>Nô</a:t>
            </a:r>
            <a:r>
              <a:rPr dirty="0" sz="2400" spc="-5">
                <a:solidFill>
                  <a:srgbClr val="7E7E7E"/>
                </a:solidFill>
                <a:latin typeface="Arial"/>
                <a:cs typeface="Arial"/>
              </a:rPr>
              <a:t>̣</a:t>
            </a:r>
            <a:r>
              <a:rPr dirty="0" sz="2400" spc="-5">
                <a:solidFill>
                  <a:srgbClr val="7E7E7E"/>
                </a:solidFill>
                <a:latin typeface="Trebuchet MS"/>
                <a:cs typeface="Trebuchet MS"/>
              </a:rPr>
              <a:t>i</a:t>
            </a:r>
            <a:endParaRPr sz="2400">
              <a:latin typeface="Trebuchet MS"/>
              <a:cs typeface="Trebuchet MS"/>
            </a:endParaRPr>
          </a:p>
          <a:p>
            <a:pPr algn="r" marR="6350">
              <a:lnSpc>
                <a:spcPct val="100000"/>
              </a:lnSpc>
              <a:spcBef>
                <a:spcPts val="1070"/>
              </a:spcBef>
            </a:pPr>
            <a:r>
              <a:rPr dirty="0" sz="2400" spc="-80">
                <a:solidFill>
                  <a:srgbClr val="7E7E7E"/>
                </a:solidFill>
                <a:latin typeface="Trebuchet MS"/>
                <a:cs typeface="Trebuchet MS"/>
              </a:rPr>
              <a:t>Tel: </a:t>
            </a:r>
            <a:r>
              <a:rPr dirty="0" sz="2400">
                <a:solidFill>
                  <a:srgbClr val="7E7E7E"/>
                </a:solidFill>
                <a:latin typeface="Trebuchet MS"/>
                <a:cs typeface="Trebuchet MS"/>
              </a:rPr>
              <a:t>0912717893</a:t>
            </a:r>
            <a:endParaRPr sz="2400">
              <a:latin typeface="Trebuchet MS"/>
              <a:cs typeface="Trebuchet MS"/>
            </a:endParaRPr>
          </a:p>
          <a:p>
            <a:pPr algn="r" marR="5080">
              <a:lnSpc>
                <a:spcPct val="100000"/>
              </a:lnSpc>
              <a:spcBef>
                <a:spcPts val="994"/>
              </a:spcBef>
            </a:pPr>
            <a:r>
              <a:rPr dirty="0" sz="2400">
                <a:solidFill>
                  <a:srgbClr val="7E7E7E"/>
                </a:solidFill>
                <a:latin typeface="Trebuchet MS"/>
                <a:cs typeface="Trebuchet MS"/>
                <a:hlinkClick r:id="rId2"/>
              </a:rPr>
              <a:t>Email</a:t>
            </a:r>
            <a:r>
              <a:rPr dirty="0" sz="2400" spc="-10">
                <a:solidFill>
                  <a:srgbClr val="7E7E7E"/>
                </a:solidFill>
                <a:latin typeface="Trebuchet MS"/>
                <a:cs typeface="Trebuchet MS"/>
                <a:hlinkClick r:id="rId2"/>
              </a:rPr>
              <a:t>:</a:t>
            </a:r>
            <a:r>
              <a:rPr dirty="0" sz="2400" spc="-5">
                <a:solidFill>
                  <a:srgbClr val="7E7E7E"/>
                </a:solidFill>
                <a:latin typeface="Trebuchet MS"/>
                <a:cs typeface="Trebuchet MS"/>
                <a:hlinkClick r:id="rId2"/>
              </a:rPr>
              <a:t>hait</a:t>
            </a:r>
            <a:r>
              <a:rPr dirty="0" sz="2400" spc="-15">
                <a:solidFill>
                  <a:srgbClr val="7E7E7E"/>
                </a:solidFill>
                <a:latin typeface="Trebuchet MS"/>
                <a:cs typeface="Trebuchet MS"/>
                <a:hlinkClick r:id="rId2"/>
              </a:rPr>
              <a:t>d</a:t>
            </a:r>
            <a:r>
              <a:rPr dirty="0" sz="2400">
                <a:solidFill>
                  <a:srgbClr val="7E7E7E"/>
                </a:solidFill>
                <a:latin typeface="Trebuchet MS"/>
                <a:cs typeface="Trebuchet MS"/>
                <a:hlinkClick r:id="rId2"/>
              </a:rPr>
              <a:t>@hn</a:t>
            </a:r>
            <a:r>
              <a:rPr dirty="0" sz="2400" spc="-10">
                <a:solidFill>
                  <a:srgbClr val="7E7E7E"/>
                </a:solidFill>
                <a:latin typeface="Trebuchet MS"/>
                <a:cs typeface="Trebuchet MS"/>
                <a:hlinkClick r:id="rId2"/>
              </a:rPr>
              <a:t>u</a:t>
            </a:r>
            <a:r>
              <a:rPr dirty="0" sz="2400" spc="5">
                <a:solidFill>
                  <a:srgbClr val="7E7E7E"/>
                </a:solidFill>
                <a:latin typeface="Trebuchet MS"/>
                <a:cs typeface="Trebuchet MS"/>
                <a:hlinkClick r:id="rId2"/>
              </a:rPr>
              <a:t>e</a:t>
            </a:r>
            <a:r>
              <a:rPr dirty="0" sz="2400" spc="-5">
                <a:solidFill>
                  <a:srgbClr val="7E7E7E"/>
                </a:solidFill>
                <a:latin typeface="Trebuchet MS"/>
                <a:cs typeface="Trebuchet MS"/>
                <a:hlinkClick r:id="rId2"/>
              </a:rPr>
              <a:t>.ed</a:t>
            </a:r>
            <a:r>
              <a:rPr dirty="0" sz="2400" spc="5">
                <a:solidFill>
                  <a:srgbClr val="7E7E7E"/>
                </a:solidFill>
                <a:latin typeface="Trebuchet MS"/>
                <a:cs typeface="Trebuchet MS"/>
                <a:hlinkClick r:id="rId2"/>
              </a:rPr>
              <a:t>u</a:t>
            </a:r>
            <a:r>
              <a:rPr dirty="0" sz="2400" spc="-5">
                <a:solidFill>
                  <a:srgbClr val="7E7E7E"/>
                </a:solidFill>
                <a:latin typeface="Trebuchet MS"/>
                <a:cs typeface="Trebuchet MS"/>
                <a:hlinkClick r:id="rId2"/>
              </a:rPr>
              <a:t>.vn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805" y="187833"/>
            <a:ext cx="4066540" cy="16719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latin typeface="Trebuchet MS"/>
                <a:cs typeface="Trebuchet MS"/>
              </a:rPr>
              <a:t>GD </a:t>
            </a:r>
            <a:r>
              <a:rPr dirty="0">
                <a:latin typeface="Trebuchet MS"/>
                <a:cs typeface="Trebuchet MS"/>
              </a:rPr>
              <a:t>STEM </a:t>
            </a:r>
            <a:r>
              <a:rPr dirty="0" spc="-5">
                <a:latin typeface="Trebuchet MS"/>
                <a:cs typeface="Trebuchet MS"/>
              </a:rPr>
              <a:t>theo CV  </a:t>
            </a:r>
            <a:r>
              <a:rPr dirty="0" spc="-10">
                <a:latin typeface="Trebuchet MS"/>
                <a:cs typeface="Trebuchet MS"/>
              </a:rPr>
              <a:t>308</a:t>
            </a:r>
            <a:r>
              <a:rPr dirty="0" spc="-5">
                <a:latin typeface="Trebuchet MS"/>
                <a:cs typeface="Trebuchet MS"/>
              </a:rPr>
              <a:t>9/BGDĐT-GD</a:t>
            </a:r>
            <a:r>
              <a:rPr dirty="0" spc="-400">
                <a:latin typeface="Trebuchet MS"/>
                <a:cs typeface="Trebuchet MS"/>
              </a:rPr>
              <a:t>T</a:t>
            </a:r>
            <a:r>
              <a:rPr dirty="0">
                <a:latin typeface="Trebuchet MS"/>
                <a:cs typeface="Trebuchet MS"/>
              </a:rPr>
              <a:t>rH</a:t>
            </a:r>
          </a:p>
          <a:p>
            <a:pPr marL="12700">
              <a:lnSpc>
                <a:spcPct val="100000"/>
              </a:lnSpc>
            </a:pPr>
            <a:r>
              <a:rPr dirty="0" spc="-5">
                <a:latin typeface="Trebuchet MS"/>
                <a:cs typeface="Trebuchet MS"/>
              </a:rPr>
              <a:t>nga</a:t>
            </a:r>
            <a:r>
              <a:rPr dirty="0" spc="-5">
                <a:latin typeface="Arial"/>
                <a:cs typeface="Arial"/>
              </a:rPr>
              <a:t>̀</a:t>
            </a:r>
            <a:r>
              <a:rPr dirty="0" spc="-5">
                <a:latin typeface="Trebuchet MS"/>
                <a:cs typeface="Trebuchet MS"/>
              </a:rPr>
              <a:t>y</a:t>
            </a:r>
            <a:r>
              <a:rPr dirty="0" spc="-30">
                <a:latin typeface="Trebuchet MS"/>
                <a:cs typeface="Trebuchet MS"/>
              </a:rPr>
              <a:t> </a:t>
            </a:r>
            <a:r>
              <a:rPr dirty="0" spc="-5">
                <a:latin typeface="Trebuchet MS"/>
                <a:cs typeface="Trebuchet MS"/>
              </a:rPr>
              <a:t>14/8/2020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-3860" y="2032254"/>
            <a:ext cx="4093845" cy="3811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dirty="0" sz="1600" spc="27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Giáo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dục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STEM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là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một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phương</a:t>
            </a:r>
            <a:r>
              <a:rPr dirty="0" sz="2000" spc="-7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thức  giáo dục nhằm trang bị cho học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sinh  </a:t>
            </a:r>
            <a:r>
              <a:rPr dirty="0" sz="2000" spc="5">
                <a:solidFill>
                  <a:srgbClr val="404040"/>
                </a:solidFill>
                <a:latin typeface="Times New Roman"/>
                <a:cs typeface="Times New Roman"/>
              </a:rPr>
              <a:t>những </a:t>
            </a:r>
            <a:r>
              <a:rPr dirty="0" sz="2000" spc="-5" b="1">
                <a:solidFill>
                  <a:srgbClr val="FF0000"/>
                </a:solidFill>
                <a:latin typeface="Times New Roman"/>
                <a:cs typeface="Times New Roman"/>
              </a:rPr>
              <a:t>kiến thức </a:t>
            </a:r>
            <a:r>
              <a:rPr dirty="0" sz="2000" b="1">
                <a:solidFill>
                  <a:srgbClr val="FF0000"/>
                </a:solidFill>
                <a:latin typeface="Times New Roman"/>
                <a:cs typeface="Times New Roman"/>
              </a:rPr>
              <a:t>khoa học </a:t>
            </a:r>
            <a:r>
              <a:rPr dirty="0" sz="2000" spc="5" b="1">
                <a:solidFill>
                  <a:srgbClr val="FF0000"/>
                </a:solidFill>
                <a:latin typeface="Times New Roman"/>
                <a:cs typeface="Times New Roman"/>
              </a:rPr>
              <a:t>gắn </a:t>
            </a:r>
            <a:r>
              <a:rPr dirty="0" sz="2000" spc="-5" b="1">
                <a:solidFill>
                  <a:srgbClr val="FF0000"/>
                </a:solidFill>
                <a:latin typeface="Times New Roman"/>
                <a:cs typeface="Times New Roman"/>
              </a:rPr>
              <a:t>liền  </a:t>
            </a:r>
            <a:r>
              <a:rPr dirty="0" sz="2000" b="1">
                <a:solidFill>
                  <a:srgbClr val="FF0000"/>
                </a:solidFill>
                <a:latin typeface="Times New Roman"/>
                <a:cs typeface="Times New Roman"/>
              </a:rPr>
              <a:t>với </a:t>
            </a:r>
            <a:r>
              <a:rPr dirty="0" sz="2000" spc="-5" b="1">
                <a:solidFill>
                  <a:srgbClr val="FF0000"/>
                </a:solidFill>
                <a:latin typeface="Times New Roman"/>
                <a:cs typeface="Times New Roman"/>
              </a:rPr>
              <a:t>ứng dụng </a:t>
            </a:r>
            <a:r>
              <a:rPr dirty="0" sz="2000" b="1">
                <a:solidFill>
                  <a:srgbClr val="FF0000"/>
                </a:solidFill>
                <a:latin typeface="Times New Roman"/>
                <a:cs typeface="Times New Roman"/>
              </a:rPr>
              <a:t>của chúng </a:t>
            </a:r>
            <a:r>
              <a:rPr dirty="0" sz="2000" spc="-5" b="1">
                <a:solidFill>
                  <a:srgbClr val="FF0000"/>
                </a:solidFill>
                <a:latin typeface="Times New Roman"/>
                <a:cs typeface="Times New Roman"/>
              </a:rPr>
              <a:t>trong  thực</a:t>
            </a:r>
            <a:r>
              <a:rPr dirty="0" sz="2000" spc="-1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0000"/>
                </a:solidFill>
                <a:latin typeface="Times New Roman"/>
                <a:cs typeface="Times New Roman"/>
              </a:rPr>
              <a:t>tiễn</a:t>
            </a:r>
            <a:endParaRPr sz="2000">
              <a:latin typeface="Times New Roman"/>
              <a:cs typeface="Times New Roman"/>
            </a:endParaRPr>
          </a:p>
          <a:p>
            <a:pPr marL="355600" marR="93345" indent="-3429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600" spc="27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2000" spc="-5" b="1">
                <a:solidFill>
                  <a:srgbClr val="FF0000"/>
                </a:solidFill>
                <a:latin typeface="Times New Roman"/>
                <a:cs typeface="Times New Roman"/>
              </a:rPr>
              <a:t>Bài </a:t>
            </a:r>
            <a:r>
              <a:rPr dirty="0" sz="2000" b="1">
                <a:solidFill>
                  <a:srgbClr val="FF0000"/>
                </a:solidFill>
                <a:latin typeface="Times New Roman"/>
                <a:cs typeface="Times New Roman"/>
              </a:rPr>
              <a:t>học STEM </a:t>
            </a:r>
            <a:r>
              <a:rPr dirty="0" sz="2000" spc="5" b="1">
                <a:solidFill>
                  <a:srgbClr val="FF0000"/>
                </a:solidFill>
                <a:latin typeface="Times New Roman"/>
                <a:cs typeface="Times New Roman"/>
              </a:rPr>
              <a:t>gắn </a:t>
            </a:r>
            <a:r>
              <a:rPr dirty="0" sz="2000" b="1">
                <a:solidFill>
                  <a:srgbClr val="FF0000"/>
                </a:solidFill>
                <a:latin typeface="Times New Roman"/>
                <a:cs typeface="Times New Roman"/>
              </a:rPr>
              <a:t>với việc giải  quyết tương </a:t>
            </a:r>
            <a:r>
              <a:rPr dirty="0" sz="2000" spc="-5" b="1">
                <a:solidFill>
                  <a:srgbClr val="FF0000"/>
                </a:solidFill>
                <a:latin typeface="Times New Roman"/>
                <a:cs typeface="Times New Roman"/>
              </a:rPr>
              <a:t>đối </a:t>
            </a:r>
            <a:r>
              <a:rPr dirty="0" sz="2000" b="1">
                <a:solidFill>
                  <a:srgbClr val="FF0000"/>
                </a:solidFill>
                <a:latin typeface="Times New Roman"/>
                <a:cs typeface="Times New Roman"/>
              </a:rPr>
              <a:t>trọn vẹn một</a:t>
            </a:r>
            <a:r>
              <a:rPr dirty="0" sz="2000" spc="-125" b="1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0000"/>
                </a:solidFill>
                <a:latin typeface="Times New Roman"/>
                <a:cs typeface="Times New Roman"/>
              </a:rPr>
              <a:t>vấn  đề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,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trong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đó </a:t>
            </a:r>
            <a:r>
              <a:rPr dirty="0" sz="2000" spc="5">
                <a:solidFill>
                  <a:srgbClr val="404040"/>
                </a:solidFill>
                <a:latin typeface="Times New Roman"/>
                <a:cs typeface="Times New Roman"/>
              </a:rPr>
              <a:t>học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sinh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được tổ chức  tham gia </a:t>
            </a:r>
            <a:r>
              <a:rPr dirty="0" sz="2000" spc="5">
                <a:solidFill>
                  <a:srgbClr val="404040"/>
                </a:solidFill>
                <a:latin typeface="Times New Roman"/>
                <a:cs typeface="Times New Roman"/>
              </a:rPr>
              <a:t>học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tập </a:t>
            </a:r>
            <a:r>
              <a:rPr dirty="0" sz="2000" spc="-10">
                <a:solidFill>
                  <a:srgbClr val="404040"/>
                </a:solidFill>
                <a:latin typeface="Times New Roman"/>
                <a:cs typeface="Times New Roman"/>
              </a:rPr>
              <a:t>một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cách </a:t>
            </a:r>
            <a:r>
              <a:rPr dirty="0" sz="2000" spc="-5">
                <a:solidFill>
                  <a:srgbClr val="404040"/>
                </a:solidFill>
                <a:latin typeface="Times New Roman"/>
                <a:cs typeface="Times New Roman"/>
              </a:rPr>
              <a:t>tích</a:t>
            </a:r>
            <a:r>
              <a:rPr dirty="0" sz="2000" spc="-114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cực,</a:t>
            </a:r>
            <a:endParaRPr sz="2000">
              <a:latin typeface="Times New Roman"/>
              <a:cs typeface="Times New Roman"/>
            </a:endParaRPr>
          </a:p>
          <a:p>
            <a:pPr marL="355600" marR="3302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chủ động và biết vận dụng kiến</a:t>
            </a:r>
            <a:r>
              <a:rPr dirty="0" sz="2000" spc="-15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thức  </a:t>
            </a:r>
            <a:r>
              <a:rPr dirty="0" sz="2000" spc="5">
                <a:solidFill>
                  <a:srgbClr val="404040"/>
                </a:solidFill>
                <a:latin typeface="Times New Roman"/>
                <a:cs typeface="Times New Roman"/>
              </a:rPr>
              <a:t>vừa học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để giải quyết vấn đề đặt ra;  thông </a:t>
            </a:r>
            <a:r>
              <a:rPr dirty="0" sz="2000" spc="5">
                <a:solidFill>
                  <a:srgbClr val="404040"/>
                </a:solidFill>
                <a:latin typeface="Times New Roman"/>
                <a:cs typeface="Times New Roman"/>
              </a:rPr>
              <a:t>qua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đó </a:t>
            </a:r>
            <a:r>
              <a:rPr dirty="0" sz="2000" spc="5">
                <a:solidFill>
                  <a:srgbClr val="404040"/>
                </a:solidFill>
                <a:latin typeface="Times New Roman"/>
                <a:cs typeface="Times New Roman"/>
              </a:rPr>
              <a:t>góp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phần hình</a:t>
            </a:r>
            <a:r>
              <a:rPr dirty="0" sz="2000" spc="-16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thành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9039" y="5817209"/>
            <a:ext cx="343027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phẩm chất năng lực cho </a:t>
            </a:r>
            <a:r>
              <a:rPr dirty="0" sz="2000" spc="5">
                <a:solidFill>
                  <a:srgbClr val="404040"/>
                </a:solidFill>
                <a:latin typeface="Times New Roman"/>
                <a:cs typeface="Times New Roman"/>
              </a:rPr>
              <a:t>học</a:t>
            </a:r>
            <a:r>
              <a:rPr dirty="0" sz="2000" spc="-15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404040"/>
                </a:solidFill>
                <a:latin typeface="Times New Roman"/>
                <a:cs typeface="Times New Roman"/>
              </a:rPr>
              <a:t>sinh.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495034" y="3768597"/>
            <a:ext cx="1242695" cy="1242695"/>
            <a:chOff x="6495034" y="3768597"/>
            <a:chExt cx="1242695" cy="1242695"/>
          </a:xfrm>
        </p:grpSpPr>
        <p:sp>
          <p:nvSpPr>
            <p:cNvPr id="6" name="object 6"/>
            <p:cNvSpPr/>
            <p:nvPr/>
          </p:nvSpPr>
          <p:spPr>
            <a:xfrm>
              <a:off x="6505194" y="3778757"/>
              <a:ext cx="1222375" cy="1222375"/>
            </a:xfrm>
            <a:custGeom>
              <a:avLst/>
              <a:gdLst/>
              <a:ahLst/>
              <a:cxnLst/>
              <a:rect l="l" t="t" r="r" b="b"/>
              <a:pathLst>
                <a:path w="1222375" h="1222375">
                  <a:moveTo>
                    <a:pt x="1018539" y="0"/>
                  </a:moveTo>
                  <a:lnTo>
                    <a:pt x="203707" y="0"/>
                  </a:lnTo>
                  <a:lnTo>
                    <a:pt x="156994" y="5379"/>
                  </a:lnTo>
                  <a:lnTo>
                    <a:pt x="114114" y="20702"/>
                  </a:lnTo>
                  <a:lnTo>
                    <a:pt x="76291" y="44746"/>
                  </a:lnTo>
                  <a:lnTo>
                    <a:pt x="44746" y="76291"/>
                  </a:lnTo>
                  <a:lnTo>
                    <a:pt x="20702" y="114114"/>
                  </a:lnTo>
                  <a:lnTo>
                    <a:pt x="5379" y="156994"/>
                  </a:lnTo>
                  <a:lnTo>
                    <a:pt x="0" y="203708"/>
                  </a:lnTo>
                  <a:lnTo>
                    <a:pt x="0" y="1018540"/>
                  </a:lnTo>
                  <a:lnTo>
                    <a:pt x="5379" y="1065253"/>
                  </a:lnTo>
                  <a:lnTo>
                    <a:pt x="20702" y="1108133"/>
                  </a:lnTo>
                  <a:lnTo>
                    <a:pt x="44746" y="1145956"/>
                  </a:lnTo>
                  <a:lnTo>
                    <a:pt x="76291" y="1177501"/>
                  </a:lnTo>
                  <a:lnTo>
                    <a:pt x="114114" y="1201545"/>
                  </a:lnTo>
                  <a:lnTo>
                    <a:pt x="156994" y="1216868"/>
                  </a:lnTo>
                  <a:lnTo>
                    <a:pt x="203707" y="1222248"/>
                  </a:lnTo>
                  <a:lnTo>
                    <a:pt x="1018539" y="1222248"/>
                  </a:lnTo>
                  <a:lnTo>
                    <a:pt x="1065253" y="1216868"/>
                  </a:lnTo>
                  <a:lnTo>
                    <a:pt x="1108133" y="1201545"/>
                  </a:lnTo>
                  <a:lnTo>
                    <a:pt x="1145956" y="1177501"/>
                  </a:lnTo>
                  <a:lnTo>
                    <a:pt x="1177501" y="1145956"/>
                  </a:lnTo>
                  <a:lnTo>
                    <a:pt x="1201545" y="1108133"/>
                  </a:lnTo>
                  <a:lnTo>
                    <a:pt x="1216868" y="1065253"/>
                  </a:lnTo>
                  <a:lnTo>
                    <a:pt x="1222248" y="1018540"/>
                  </a:lnTo>
                  <a:lnTo>
                    <a:pt x="1222248" y="203708"/>
                  </a:lnTo>
                  <a:lnTo>
                    <a:pt x="1216868" y="156994"/>
                  </a:lnTo>
                  <a:lnTo>
                    <a:pt x="1201545" y="114114"/>
                  </a:lnTo>
                  <a:lnTo>
                    <a:pt x="1177501" y="76291"/>
                  </a:lnTo>
                  <a:lnTo>
                    <a:pt x="1145956" y="44746"/>
                  </a:lnTo>
                  <a:lnTo>
                    <a:pt x="1108133" y="20702"/>
                  </a:lnTo>
                  <a:lnTo>
                    <a:pt x="1065253" y="5379"/>
                  </a:lnTo>
                  <a:lnTo>
                    <a:pt x="1018539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505194" y="3778757"/>
              <a:ext cx="1222375" cy="1222375"/>
            </a:xfrm>
            <a:custGeom>
              <a:avLst/>
              <a:gdLst/>
              <a:ahLst/>
              <a:cxnLst/>
              <a:rect l="l" t="t" r="r" b="b"/>
              <a:pathLst>
                <a:path w="1222375" h="1222375">
                  <a:moveTo>
                    <a:pt x="0" y="203708"/>
                  </a:moveTo>
                  <a:lnTo>
                    <a:pt x="5379" y="156994"/>
                  </a:lnTo>
                  <a:lnTo>
                    <a:pt x="20702" y="114114"/>
                  </a:lnTo>
                  <a:lnTo>
                    <a:pt x="44746" y="76291"/>
                  </a:lnTo>
                  <a:lnTo>
                    <a:pt x="76291" y="44746"/>
                  </a:lnTo>
                  <a:lnTo>
                    <a:pt x="114114" y="20702"/>
                  </a:lnTo>
                  <a:lnTo>
                    <a:pt x="156994" y="5379"/>
                  </a:lnTo>
                  <a:lnTo>
                    <a:pt x="203707" y="0"/>
                  </a:lnTo>
                  <a:lnTo>
                    <a:pt x="1018539" y="0"/>
                  </a:lnTo>
                  <a:lnTo>
                    <a:pt x="1065253" y="5379"/>
                  </a:lnTo>
                  <a:lnTo>
                    <a:pt x="1108133" y="20702"/>
                  </a:lnTo>
                  <a:lnTo>
                    <a:pt x="1145956" y="44746"/>
                  </a:lnTo>
                  <a:lnTo>
                    <a:pt x="1177501" y="76291"/>
                  </a:lnTo>
                  <a:lnTo>
                    <a:pt x="1201545" y="114114"/>
                  </a:lnTo>
                  <a:lnTo>
                    <a:pt x="1216868" y="156994"/>
                  </a:lnTo>
                  <a:lnTo>
                    <a:pt x="1222248" y="203708"/>
                  </a:lnTo>
                  <a:lnTo>
                    <a:pt x="1222248" y="1018540"/>
                  </a:lnTo>
                  <a:lnTo>
                    <a:pt x="1216868" y="1065253"/>
                  </a:lnTo>
                  <a:lnTo>
                    <a:pt x="1201545" y="1108133"/>
                  </a:lnTo>
                  <a:lnTo>
                    <a:pt x="1177501" y="1145956"/>
                  </a:lnTo>
                  <a:lnTo>
                    <a:pt x="1145956" y="1177501"/>
                  </a:lnTo>
                  <a:lnTo>
                    <a:pt x="1108133" y="1201545"/>
                  </a:lnTo>
                  <a:lnTo>
                    <a:pt x="1065253" y="1216868"/>
                  </a:lnTo>
                  <a:lnTo>
                    <a:pt x="1018539" y="1222248"/>
                  </a:lnTo>
                  <a:lnTo>
                    <a:pt x="203707" y="1222248"/>
                  </a:lnTo>
                  <a:lnTo>
                    <a:pt x="156994" y="1216868"/>
                  </a:lnTo>
                  <a:lnTo>
                    <a:pt x="114114" y="1201545"/>
                  </a:lnTo>
                  <a:lnTo>
                    <a:pt x="76291" y="1177501"/>
                  </a:lnTo>
                  <a:lnTo>
                    <a:pt x="44746" y="1145956"/>
                  </a:lnTo>
                  <a:lnTo>
                    <a:pt x="20702" y="1108133"/>
                  </a:lnTo>
                  <a:lnTo>
                    <a:pt x="5379" y="1065253"/>
                  </a:lnTo>
                  <a:lnTo>
                    <a:pt x="0" y="1018540"/>
                  </a:lnTo>
                  <a:lnTo>
                    <a:pt x="0" y="20370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6621906" y="3871086"/>
            <a:ext cx="989330" cy="98679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algn="ctr" marL="12065" marR="5080" indent="635">
              <a:lnSpc>
                <a:spcPct val="90200"/>
              </a:lnSpc>
              <a:spcBef>
                <a:spcPts val="300"/>
              </a:spcBef>
            </a:pPr>
            <a:r>
              <a:rPr dirty="0" sz="1700" b="1">
                <a:solidFill>
                  <a:srgbClr val="FFFFFF"/>
                </a:solidFill>
                <a:latin typeface="Trebuchet MS"/>
                <a:cs typeface="Trebuchet MS"/>
              </a:rPr>
              <a:t>Các </a:t>
            </a:r>
            <a:r>
              <a:rPr dirty="0" sz="1700" spc="-5" b="1">
                <a:solidFill>
                  <a:srgbClr val="FFFFFF"/>
                </a:solidFill>
                <a:latin typeface="Trebuchet MS"/>
                <a:cs typeface="Trebuchet MS"/>
              </a:rPr>
              <a:t>hình  </a:t>
            </a:r>
            <a:r>
              <a:rPr dirty="0" sz="1700" spc="-35" b="1">
                <a:solidFill>
                  <a:srgbClr val="FFFFFF"/>
                </a:solidFill>
                <a:latin typeface="Trebuchet MS"/>
                <a:cs typeface="Trebuchet MS"/>
              </a:rPr>
              <a:t>th</a:t>
            </a:r>
            <a:r>
              <a:rPr dirty="0" sz="1700" spc="-35" b="1">
                <a:solidFill>
                  <a:srgbClr val="FFFFFF"/>
                </a:solidFill>
                <a:latin typeface="Arial"/>
                <a:cs typeface="Arial"/>
              </a:rPr>
              <a:t>ứ</a:t>
            </a:r>
            <a:r>
              <a:rPr dirty="0" sz="1700" spc="-35" b="1">
                <a:solidFill>
                  <a:srgbClr val="FFFFFF"/>
                </a:solidFill>
                <a:latin typeface="Trebuchet MS"/>
                <a:cs typeface="Trebuchet MS"/>
              </a:rPr>
              <a:t>c </a:t>
            </a:r>
            <a:r>
              <a:rPr dirty="0" sz="1700" spc="-65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1700" spc="-65" b="1">
                <a:solidFill>
                  <a:srgbClr val="FFFFFF"/>
                </a:solidFill>
                <a:latin typeface="Arial"/>
                <a:cs typeface="Arial"/>
              </a:rPr>
              <a:t>ổ  </a:t>
            </a:r>
            <a:r>
              <a:rPr dirty="0" sz="1700" spc="-35" b="1">
                <a:solidFill>
                  <a:srgbClr val="FFFFFF"/>
                </a:solidFill>
                <a:latin typeface="Trebuchet MS"/>
                <a:cs typeface="Trebuchet MS"/>
              </a:rPr>
              <a:t>ch</a:t>
            </a:r>
            <a:r>
              <a:rPr dirty="0" sz="1700" spc="-35" b="1">
                <a:solidFill>
                  <a:srgbClr val="FFFFFF"/>
                </a:solidFill>
                <a:latin typeface="Arial"/>
                <a:cs typeface="Arial"/>
              </a:rPr>
              <a:t>ứ</a:t>
            </a:r>
            <a:r>
              <a:rPr dirty="0" sz="1700" spc="-35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1700" spc="-9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700" spc="-5" b="1">
                <a:solidFill>
                  <a:srgbClr val="FFFFFF"/>
                </a:solidFill>
                <a:latin typeface="Trebuchet MS"/>
                <a:cs typeface="Trebuchet MS"/>
              </a:rPr>
              <a:t>giáo  </a:t>
            </a:r>
            <a:r>
              <a:rPr dirty="0" sz="1700" spc="-45" b="1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1700" spc="-45" b="1">
                <a:solidFill>
                  <a:srgbClr val="FFFFFF"/>
                </a:solidFill>
                <a:latin typeface="Arial"/>
                <a:cs typeface="Arial"/>
              </a:rPr>
              <a:t>ụ</a:t>
            </a:r>
            <a:r>
              <a:rPr dirty="0" sz="1700" spc="-45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1700" spc="-8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700" b="1">
                <a:solidFill>
                  <a:srgbClr val="FFFFFF"/>
                </a:solidFill>
                <a:latin typeface="Trebuchet MS"/>
                <a:cs typeface="Trebuchet MS"/>
              </a:rPr>
              <a:t>STEM</a:t>
            </a:r>
            <a:endParaRPr sz="1700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697726" y="2093722"/>
            <a:ext cx="838835" cy="1695450"/>
            <a:chOff x="6697726" y="2093722"/>
            <a:chExt cx="838835" cy="1695450"/>
          </a:xfrm>
        </p:grpSpPr>
        <p:sp>
          <p:nvSpPr>
            <p:cNvPr id="10" name="object 10"/>
            <p:cNvSpPr/>
            <p:nvPr/>
          </p:nvSpPr>
          <p:spPr>
            <a:xfrm>
              <a:off x="7116318" y="2921888"/>
              <a:ext cx="0" cy="857250"/>
            </a:xfrm>
            <a:custGeom>
              <a:avLst/>
              <a:gdLst/>
              <a:ahLst/>
              <a:cxnLst/>
              <a:rect l="l" t="t" r="r" b="b"/>
              <a:pathLst>
                <a:path w="0" h="857250">
                  <a:moveTo>
                    <a:pt x="0" y="856869"/>
                  </a:moveTo>
                  <a:lnTo>
                    <a:pt x="0" y="0"/>
                  </a:lnTo>
                </a:path>
              </a:pathLst>
            </a:custGeom>
            <a:ln w="19812">
              <a:solidFill>
                <a:srgbClr val="719A1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707886" y="2103882"/>
              <a:ext cx="818515" cy="818515"/>
            </a:xfrm>
            <a:custGeom>
              <a:avLst/>
              <a:gdLst/>
              <a:ahLst/>
              <a:cxnLst/>
              <a:rect l="l" t="t" r="r" b="b"/>
              <a:pathLst>
                <a:path w="818515" h="818514">
                  <a:moveTo>
                    <a:pt x="681990" y="0"/>
                  </a:moveTo>
                  <a:lnTo>
                    <a:pt x="136398" y="0"/>
                  </a:lnTo>
                  <a:lnTo>
                    <a:pt x="93293" y="6955"/>
                  </a:lnTo>
                  <a:lnTo>
                    <a:pt x="55851" y="26322"/>
                  </a:lnTo>
                  <a:lnTo>
                    <a:pt x="26322" y="55851"/>
                  </a:lnTo>
                  <a:lnTo>
                    <a:pt x="6955" y="93293"/>
                  </a:lnTo>
                  <a:lnTo>
                    <a:pt x="0" y="136397"/>
                  </a:lnTo>
                  <a:lnTo>
                    <a:pt x="0" y="681989"/>
                  </a:lnTo>
                  <a:lnTo>
                    <a:pt x="6955" y="725094"/>
                  </a:lnTo>
                  <a:lnTo>
                    <a:pt x="26322" y="762536"/>
                  </a:lnTo>
                  <a:lnTo>
                    <a:pt x="55851" y="792065"/>
                  </a:lnTo>
                  <a:lnTo>
                    <a:pt x="93293" y="811432"/>
                  </a:lnTo>
                  <a:lnTo>
                    <a:pt x="136398" y="818388"/>
                  </a:lnTo>
                  <a:lnTo>
                    <a:pt x="681990" y="818388"/>
                  </a:lnTo>
                  <a:lnTo>
                    <a:pt x="725094" y="811432"/>
                  </a:lnTo>
                  <a:lnTo>
                    <a:pt x="762536" y="792065"/>
                  </a:lnTo>
                  <a:lnTo>
                    <a:pt x="792065" y="762536"/>
                  </a:lnTo>
                  <a:lnTo>
                    <a:pt x="811432" y="725094"/>
                  </a:lnTo>
                  <a:lnTo>
                    <a:pt x="818388" y="681989"/>
                  </a:lnTo>
                  <a:lnTo>
                    <a:pt x="818388" y="136397"/>
                  </a:lnTo>
                  <a:lnTo>
                    <a:pt x="811432" y="93293"/>
                  </a:lnTo>
                  <a:lnTo>
                    <a:pt x="792065" y="55851"/>
                  </a:lnTo>
                  <a:lnTo>
                    <a:pt x="762536" y="26322"/>
                  </a:lnTo>
                  <a:lnTo>
                    <a:pt x="725094" y="6955"/>
                  </a:lnTo>
                  <a:lnTo>
                    <a:pt x="681990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707886" y="2103882"/>
              <a:ext cx="818515" cy="818515"/>
            </a:xfrm>
            <a:custGeom>
              <a:avLst/>
              <a:gdLst/>
              <a:ahLst/>
              <a:cxnLst/>
              <a:rect l="l" t="t" r="r" b="b"/>
              <a:pathLst>
                <a:path w="818515" h="818514">
                  <a:moveTo>
                    <a:pt x="0" y="136397"/>
                  </a:moveTo>
                  <a:lnTo>
                    <a:pt x="6955" y="93293"/>
                  </a:lnTo>
                  <a:lnTo>
                    <a:pt x="26322" y="55851"/>
                  </a:lnTo>
                  <a:lnTo>
                    <a:pt x="55851" y="26322"/>
                  </a:lnTo>
                  <a:lnTo>
                    <a:pt x="93293" y="6955"/>
                  </a:lnTo>
                  <a:lnTo>
                    <a:pt x="136398" y="0"/>
                  </a:lnTo>
                  <a:lnTo>
                    <a:pt x="681990" y="0"/>
                  </a:lnTo>
                  <a:lnTo>
                    <a:pt x="725094" y="6955"/>
                  </a:lnTo>
                  <a:lnTo>
                    <a:pt x="762536" y="26322"/>
                  </a:lnTo>
                  <a:lnTo>
                    <a:pt x="792065" y="55851"/>
                  </a:lnTo>
                  <a:lnTo>
                    <a:pt x="811432" y="93293"/>
                  </a:lnTo>
                  <a:lnTo>
                    <a:pt x="818388" y="136397"/>
                  </a:lnTo>
                  <a:lnTo>
                    <a:pt x="818388" y="681989"/>
                  </a:lnTo>
                  <a:lnTo>
                    <a:pt x="811432" y="725094"/>
                  </a:lnTo>
                  <a:lnTo>
                    <a:pt x="792065" y="762536"/>
                  </a:lnTo>
                  <a:lnTo>
                    <a:pt x="762536" y="792065"/>
                  </a:lnTo>
                  <a:lnTo>
                    <a:pt x="725094" y="811432"/>
                  </a:lnTo>
                  <a:lnTo>
                    <a:pt x="681990" y="818388"/>
                  </a:lnTo>
                  <a:lnTo>
                    <a:pt x="136398" y="818388"/>
                  </a:lnTo>
                  <a:lnTo>
                    <a:pt x="93293" y="811432"/>
                  </a:lnTo>
                  <a:lnTo>
                    <a:pt x="55851" y="792065"/>
                  </a:lnTo>
                  <a:lnTo>
                    <a:pt x="26322" y="762536"/>
                  </a:lnTo>
                  <a:lnTo>
                    <a:pt x="6955" y="725094"/>
                  </a:lnTo>
                  <a:lnTo>
                    <a:pt x="0" y="681989"/>
                  </a:lnTo>
                  <a:lnTo>
                    <a:pt x="0" y="136397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6825742" y="2137029"/>
            <a:ext cx="580390" cy="72199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algn="just" marL="12700" marR="5080" indent="48260">
              <a:lnSpc>
                <a:spcPct val="89300"/>
              </a:lnSpc>
              <a:spcBef>
                <a:spcPts val="225"/>
              </a:spcBef>
            </a:pPr>
            <a:r>
              <a:rPr dirty="0" sz="1000" spc="-25" b="1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ạ</a:t>
            </a:r>
            <a:r>
              <a:rPr dirty="0" sz="1000" spc="-25" b="1">
                <a:solidFill>
                  <a:srgbClr val="FFFFFF"/>
                </a:solidFill>
                <a:latin typeface="Trebuchet MS"/>
                <a:cs typeface="Trebuchet MS"/>
              </a:rPr>
              <a:t>y </a:t>
            </a:r>
            <a:r>
              <a:rPr dirty="0" sz="1000" spc="-30" b="1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1000" spc="-30" b="1">
                <a:solidFill>
                  <a:srgbClr val="FFFFFF"/>
                </a:solidFill>
                <a:latin typeface="Arial"/>
                <a:cs typeface="Arial"/>
              </a:rPr>
              <a:t>ọ</a:t>
            </a:r>
            <a:r>
              <a:rPr dirty="0" sz="1000" spc="-30" b="1">
                <a:solidFill>
                  <a:srgbClr val="FFFFFF"/>
                </a:solidFill>
                <a:latin typeface="Trebuchet MS"/>
                <a:cs typeface="Trebuchet MS"/>
              </a:rPr>
              <a:t>c  </a:t>
            </a:r>
            <a:r>
              <a:rPr dirty="0" sz="1000" spc="-10" b="1">
                <a:solidFill>
                  <a:srgbClr val="FFFFFF"/>
                </a:solidFill>
                <a:latin typeface="Trebuchet MS"/>
                <a:cs typeface="Trebuchet MS"/>
              </a:rPr>
              <a:t>các </a:t>
            </a:r>
            <a:r>
              <a:rPr dirty="0" sz="1000" spc="-5" b="1">
                <a:solidFill>
                  <a:srgbClr val="FFFFFF"/>
                </a:solidFill>
                <a:latin typeface="Trebuchet MS"/>
                <a:cs typeface="Trebuchet MS"/>
              </a:rPr>
              <a:t>môn  khoa </a:t>
            </a:r>
            <a:r>
              <a:rPr dirty="0" sz="1000" spc="-30" b="1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1000" spc="-30" b="1">
                <a:solidFill>
                  <a:srgbClr val="FFFFFF"/>
                </a:solidFill>
                <a:latin typeface="Arial"/>
                <a:cs typeface="Arial"/>
              </a:rPr>
              <a:t>ọ</a:t>
            </a:r>
            <a:r>
              <a:rPr dirty="0" sz="1000" spc="-30" b="1">
                <a:solidFill>
                  <a:srgbClr val="FFFFFF"/>
                </a:solidFill>
                <a:latin typeface="Trebuchet MS"/>
                <a:cs typeface="Trebuchet MS"/>
              </a:rPr>
              <a:t>c  </a:t>
            </a:r>
            <a:r>
              <a:rPr dirty="0" sz="1000" spc="-10" b="1">
                <a:solidFill>
                  <a:srgbClr val="FFFFFF"/>
                </a:solidFill>
                <a:latin typeface="Trebuchet MS"/>
                <a:cs typeface="Trebuchet MS"/>
              </a:rPr>
              <a:t>theo bài  </a:t>
            </a:r>
            <a:r>
              <a:rPr dirty="0" sz="1000" spc="-30" b="1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1000" spc="-30" b="1">
                <a:solidFill>
                  <a:srgbClr val="FFFFFF"/>
                </a:solidFill>
                <a:latin typeface="Arial"/>
                <a:cs typeface="Arial"/>
              </a:rPr>
              <a:t>ọ</a:t>
            </a:r>
            <a:r>
              <a:rPr dirty="0" sz="1000" spc="-30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1000" spc="-8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000" spc="-5" b="1">
                <a:solidFill>
                  <a:srgbClr val="FFFFFF"/>
                </a:solidFill>
                <a:latin typeface="Trebuchet MS"/>
                <a:cs typeface="Trebuchet MS"/>
              </a:rPr>
              <a:t>STEM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717155" y="4732528"/>
            <a:ext cx="1443990" cy="1014730"/>
            <a:chOff x="7717155" y="4732528"/>
            <a:chExt cx="1443990" cy="1014730"/>
          </a:xfrm>
        </p:grpSpPr>
        <p:sp>
          <p:nvSpPr>
            <p:cNvPr id="15" name="object 15"/>
            <p:cNvSpPr/>
            <p:nvPr/>
          </p:nvSpPr>
          <p:spPr>
            <a:xfrm>
              <a:off x="7726680" y="4742053"/>
              <a:ext cx="605790" cy="349885"/>
            </a:xfrm>
            <a:custGeom>
              <a:avLst/>
              <a:gdLst/>
              <a:ahLst/>
              <a:cxnLst/>
              <a:rect l="l" t="t" r="r" b="b"/>
              <a:pathLst>
                <a:path w="605790" h="349885">
                  <a:moveTo>
                    <a:pt x="0" y="0"/>
                  </a:moveTo>
                  <a:lnTo>
                    <a:pt x="605409" y="349504"/>
                  </a:lnTo>
                </a:path>
              </a:pathLst>
            </a:custGeom>
            <a:ln w="19050">
              <a:solidFill>
                <a:srgbClr val="719A1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8332470" y="4918710"/>
              <a:ext cx="818515" cy="818515"/>
            </a:xfrm>
            <a:custGeom>
              <a:avLst/>
              <a:gdLst/>
              <a:ahLst/>
              <a:cxnLst/>
              <a:rect l="l" t="t" r="r" b="b"/>
              <a:pathLst>
                <a:path w="818515" h="818514">
                  <a:moveTo>
                    <a:pt x="681989" y="0"/>
                  </a:moveTo>
                  <a:lnTo>
                    <a:pt x="136398" y="0"/>
                  </a:lnTo>
                  <a:lnTo>
                    <a:pt x="93293" y="6955"/>
                  </a:lnTo>
                  <a:lnTo>
                    <a:pt x="55851" y="26322"/>
                  </a:lnTo>
                  <a:lnTo>
                    <a:pt x="26322" y="55851"/>
                  </a:lnTo>
                  <a:lnTo>
                    <a:pt x="6955" y="93293"/>
                  </a:lnTo>
                  <a:lnTo>
                    <a:pt x="0" y="136397"/>
                  </a:lnTo>
                  <a:lnTo>
                    <a:pt x="0" y="681989"/>
                  </a:lnTo>
                  <a:lnTo>
                    <a:pt x="6955" y="725099"/>
                  </a:lnTo>
                  <a:lnTo>
                    <a:pt x="26322" y="762541"/>
                  </a:lnTo>
                  <a:lnTo>
                    <a:pt x="55851" y="792069"/>
                  </a:lnTo>
                  <a:lnTo>
                    <a:pt x="93293" y="811433"/>
                  </a:lnTo>
                  <a:lnTo>
                    <a:pt x="136398" y="818387"/>
                  </a:lnTo>
                  <a:lnTo>
                    <a:pt x="681989" y="818387"/>
                  </a:lnTo>
                  <a:lnTo>
                    <a:pt x="725094" y="811433"/>
                  </a:lnTo>
                  <a:lnTo>
                    <a:pt x="762536" y="792069"/>
                  </a:lnTo>
                  <a:lnTo>
                    <a:pt x="792065" y="762541"/>
                  </a:lnTo>
                  <a:lnTo>
                    <a:pt x="811432" y="725099"/>
                  </a:lnTo>
                  <a:lnTo>
                    <a:pt x="818387" y="681989"/>
                  </a:lnTo>
                  <a:lnTo>
                    <a:pt x="818387" y="136397"/>
                  </a:lnTo>
                  <a:lnTo>
                    <a:pt x="811432" y="93293"/>
                  </a:lnTo>
                  <a:lnTo>
                    <a:pt x="792065" y="55851"/>
                  </a:lnTo>
                  <a:lnTo>
                    <a:pt x="762536" y="26322"/>
                  </a:lnTo>
                  <a:lnTo>
                    <a:pt x="725094" y="6955"/>
                  </a:lnTo>
                  <a:lnTo>
                    <a:pt x="681989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8332470" y="4918710"/>
              <a:ext cx="818515" cy="818515"/>
            </a:xfrm>
            <a:custGeom>
              <a:avLst/>
              <a:gdLst/>
              <a:ahLst/>
              <a:cxnLst/>
              <a:rect l="l" t="t" r="r" b="b"/>
              <a:pathLst>
                <a:path w="818515" h="818514">
                  <a:moveTo>
                    <a:pt x="0" y="136397"/>
                  </a:moveTo>
                  <a:lnTo>
                    <a:pt x="6955" y="93293"/>
                  </a:lnTo>
                  <a:lnTo>
                    <a:pt x="26322" y="55851"/>
                  </a:lnTo>
                  <a:lnTo>
                    <a:pt x="55851" y="26322"/>
                  </a:lnTo>
                  <a:lnTo>
                    <a:pt x="93293" y="6955"/>
                  </a:lnTo>
                  <a:lnTo>
                    <a:pt x="136398" y="0"/>
                  </a:lnTo>
                  <a:lnTo>
                    <a:pt x="681989" y="0"/>
                  </a:lnTo>
                  <a:lnTo>
                    <a:pt x="725094" y="6955"/>
                  </a:lnTo>
                  <a:lnTo>
                    <a:pt x="762536" y="26322"/>
                  </a:lnTo>
                  <a:lnTo>
                    <a:pt x="792065" y="55851"/>
                  </a:lnTo>
                  <a:lnTo>
                    <a:pt x="811432" y="93293"/>
                  </a:lnTo>
                  <a:lnTo>
                    <a:pt x="818387" y="136397"/>
                  </a:lnTo>
                  <a:lnTo>
                    <a:pt x="818387" y="681989"/>
                  </a:lnTo>
                  <a:lnTo>
                    <a:pt x="811432" y="725099"/>
                  </a:lnTo>
                  <a:lnTo>
                    <a:pt x="792065" y="762541"/>
                  </a:lnTo>
                  <a:lnTo>
                    <a:pt x="762536" y="792069"/>
                  </a:lnTo>
                  <a:lnTo>
                    <a:pt x="725094" y="811433"/>
                  </a:lnTo>
                  <a:lnTo>
                    <a:pt x="681989" y="818387"/>
                  </a:lnTo>
                  <a:lnTo>
                    <a:pt x="136398" y="818387"/>
                  </a:lnTo>
                  <a:lnTo>
                    <a:pt x="93293" y="811433"/>
                  </a:lnTo>
                  <a:lnTo>
                    <a:pt x="55851" y="792069"/>
                  </a:lnTo>
                  <a:lnTo>
                    <a:pt x="26322" y="762541"/>
                  </a:lnTo>
                  <a:lnTo>
                    <a:pt x="6955" y="725099"/>
                  </a:lnTo>
                  <a:lnTo>
                    <a:pt x="0" y="681989"/>
                  </a:lnTo>
                  <a:lnTo>
                    <a:pt x="0" y="136397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8394954" y="5019547"/>
            <a:ext cx="693420" cy="594995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algn="ctr" marL="12700" marR="5080">
              <a:lnSpc>
                <a:spcPct val="91300"/>
              </a:lnSpc>
              <a:spcBef>
                <a:spcPts val="200"/>
              </a:spcBef>
            </a:pPr>
            <a:r>
              <a:rPr dirty="0" sz="1000" spc="-40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1000" spc="-40" b="1">
                <a:solidFill>
                  <a:srgbClr val="FFFFFF"/>
                </a:solidFill>
                <a:latin typeface="Arial"/>
                <a:cs typeface="Arial"/>
              </a:rPr>
              <a:t>ổ </a:t>
            </a:r>
            <a:r>
              <a:rPr dirty="0" sz="1000" spc="-30" b="1">
                <a:solidFill>
                  <a:srgbClr val="FFFFFF"/>
                </a:solidFill>
                <a:latin typeface="Trebuchet MS"/>
                <a:cs typeface="Trebuchet MS"/>
              </a:rPr>
              <a:t>ch</a:t>
            </a:r>
            <a:r>
              <a:rPr dirty="0" sz="1000" spc="-30" b="1">
                <a:solidFill>
                  <a:srgbClr val="FFFFFF"/>
                </a:solidFill>
                <a:latin typeface="Arial"/>
                <a:cs typeface="Arial"/>
              </a:rPr>
              <a:t>ứ</a:t>
            </a:r>
            <a:r>
              <a:rPr dirty="0" sz="1000" spc="-30" b="1">
                <a:solidFill>
                  <a:srgbClr val="FFFFFF"/>
                </a:solidFill>
                <a:latin typeface="Trebuchet MS"/>
                <a:cs typeface="Trebuchet MS"/>
              </a:rPr>
              <a:t>c  </a:t>
            </a:r>
            <a:r>
              <a:rPr dirty="0" sz="1000" spc="-20" b="1">
                <a:solidFill>
                  <a:srgbClr val="FFFFFF"/>
                </a:solidFill>
                <a:latin typeface="Trebuchet MS"/>
                <a:cs typeface="Trebuchet MS"/>
              </a:rPr>
              <a:t>ho</a:t>
            </a: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ạ</a:t>
            </a:r>
            <a:r>
              <a:rPr dirty="0" sz="1000" spc="-20" b="1">
                <a:solidFill>
                  <a:srgbClr val="FFFFFF"/>
                </a:solidFill>
                <a:latin typeface="Trebuchet MS"/>
                <a:cs typeface="Trebuchet MS"/>
              </a:rPr>
              <a:t>t </a:t>
            </a:r>
            <a:r>
              <a:rPr dirty="0" sz="1000" spc="-25" b="1">
                <a:solidFill>
                  <a:srgbClr val="FFFFFF"/>
                </a:solidFill>
                <a:latin typeface="Trebuchet MS"/>
                <a:cs typeface="Trebuchet MS"/>
              </a:rPr>
              <a:t>đ</a:t>
            </a: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ộ</a:t>
            </a:r>
            <a:r>
              <a:rPr dirty="0" sz="1000" spc="-25" b="1">
                <a:solidFill>
                  <a:srgbClr val="FFFFFF"/>
                </a:solidFill>
                <a:latin typeface="Trebuchet MS"/>
                <a:cs typeface="Trebuchet MS"/>
              </a:rPr>
              <a:t>ng  </a:t>
            </a:r>
            <a:r>
              <a:rPr dirty="0" sz="1000" spc="-20" b="1">
                <a:solidFill>
                  <a:srgbClr val="FFFFFF"/>
                </a:solidFill>
                <a:latin typeface="Trebuchet MS"/>
                <a:cs typeface="Trebuchet MS"/>
              </a:rPr>
              <a:t>tr</a:t>
            </a: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ả</a:t>
            </a:r>
            <a:r>
              <a:rPr dirty="0" sz="1000" spc="-20" b="1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1000" spc="-7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000" spc="-15" b="1">
                <a:solidFill>
                  <a:srgbClr val="FFFFFF"/>
                </a:solidFill>
                <a:latin typeface="Trebuchet MS"/>
                <a:cs typeface="Trebuchet MS"/>
              </a:rPr>
              <a:t>nghi</a:t>
            </a:r>
            <a:r>
              <a:rPr dirty="0" sz="1000" spc="-15" b="1">
                <a:solidFill>
                  <a:srgbClr val="FFFFFF"/>
                </a:solidFill>
                <a:latin typeface="Arial"/>
                <a:cs typeface="Arial"/>
              </a:rPr>
              <a:t>ệ</a:t>
            </a:r>
            <a:r>
              <a:rPr dirty="0" sz="1000" spc="-15" b="1">
                <a:solidFill>
                  <a:srgbClr val="FFFFFF"/>
                </a:solidFill>
                <a:latin typeface="Trebuchet MS"/>
                <a:cs typeface="Trebuchet MS"/>
              </a:rPr>
              <a:t>m  </a:t>
            </a:r>
            <a:r>
              <a:rPr dirty="0" sz="1000" spc="-5" b="1">
                <a:solidFill>
                  <a:srgbClr val="FFFFFF"/>
                </a:solidFill>
                <a:latin typeface="Trebuchet MS"/>
                <a:cs typeface="Trebuchet MS"/>
              </a:rPr>
              <a:t>STEM</a:t>
            </a:r>
            <a:endParaRPr sz="10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071617" y="4732528"/>
            <a:ext cx="1443355" cy="1014730"/>
            <a:chOff x="5071617" y="4732528"/>
            <a:chExt cx="1443355" cy="1014730"/>
          </a:xfrm>
        </p:grpSpPr>
        <p:sp>
          <p:nvSpPr>
            <p:cNvPr id="20" name="object 20"/>
            <p:cNvSpPr/>
            <p:nvPr/>
          </p:nvSpPr>
          <p:spPr>
            <a:xfrm>
              <a:off x="5899784" y="4742053"/>
              <a:ext cx="605790" cy="349885"/>
            </a:xfrm>
            <a:custGeom>
              <a:avLst/>
              <a:gdLst/>
              <a:ahLst/>
              <a:cxnLst/>
              <a:rect l="l" t="t" r="r" b="b"/>
              <a:pathLst>
                <a:path w="605790" h="349885">
                  <a:moveTo>
                    <a:pt x="605409" y="0"/>
                  </a:moveTo>
                  <a:lnTo>
                    <a:pt x="0" y="349504"/>
                  </a:lnTo>
                </a:path>
              </a:pathLst>
            </a:custGeom>
            <a:ln w="19050">
              <a:solidFill>
                <a:srgbClr val="719A1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081777" y="4918710"/>
              <a:ext cx="818515" cy="818515"/>
            </a:xfrm>
            <a:custGeom>
              <a:avLst/>
              <a:gdLst/>
              <a:ahLst/>
              <a:cxnLst/>
              <a:rect l="l" t="t" r="r" b="b"/>
              <a:pathLst>
                <a:path w="818514" h="818514">
                  <a:moveTo>
                    <a:pt x="681989" y="0"/>
                  </a:moveTo>
                  <a:lnTo>
                    <a:pt x="136398" y="0"/>
                  </a:lnTo>
                  <a:lnTo>
                    <a:pt x="93293" y="6955"/>
                  </a:lnTo>
                  <a:lnTo>
                    <a:pt x="55851" y="26322"/>
                  </a:lnTo>
                  <a:lnTo>
                    <a:pt x="26322" y="55851"/>
                  </a:lnTo>
                  <a:lnTo>
                    <a:pt x="6955" y="93293"/>
                  </a:lnTo>
                  <a:lnTo>
                    <a:pt x="0" y="136397"/>
                  </a:lnTo>
                  <a:lnTo>
                    <a:pt x="0" y="681989"/>
                  </a:lnTo>
                  <a:lnTo>
                    <a:pt x="6955" y="725099"/>
                  </a:lnTo>
                  <a:lnTo>
                    <a:pt x="26322" y="762541"/>
                  </a:lnTo>
                  <a:lnTo>
                    <a:pt x="55851" y="792069"/>
                  </a:lnTo>
                  <a:lnTo>
                    <a:pt x="93293" y="811433"/>
                  </a:lnTo>
                  <a:lnTo>
                    <a:pt x="136398" y="818387"/>
                  </a:lnTo>
                  <a:lnTo>
                    <a:pt x="681989" y="818387"/>
                  </a:lnTo>
                  <a:lnTo>
                    <a:pt x="725094" y="811433"/>
                  </a:lnTo>
                  <a:lnTo>
                    <a:pt x="762536" y="792069"/>
                  </a:lnTo>
                  <a:lnTo>
                    <a:pt x="792065" y="762541"/>
                  </a:lnTo>
                  <a:lnTo>
                    <a:pt x="811432" y="725099"/>
                  </a:lnTo>
                  <a:lnTo>
                    <a:pt x="818388" y="681989"/>
                  </a:lnTo>
                  <a:lnTo>
                    <a:pt x="818388" y="136397"/>
                  </a:lnTo>
                  <a:lnTo>
                    <a:pt x="811432" y="93293"/>
                  </a:lnTo>
                  <a:lnTo>
                    <a:pt x="792065" y="55851"/>
                  </a:lnTo>
                  <a:lnTo>
                    <a:pt x="762536" y="26322"/>
                  </a:lnTo>
                  <a:lnTo>
                    <a:pt x="725094" y="6955"/>
                  </a:lnTo>
                  <a:lnTo>
                    <a:pt x="681989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5081777" y="4918710"/>
              <a:ext cx="818515" cy="818515"/>
            </a:xfrm>
            <a:custGeom>
              <a:avLst/>
              <a:gdLst/>
              <a:ahLst/>
              <a:cxnLst/>
              <a:rect l="l" t="t" r="r" b="b"/>
              <a:pathLst>
                <a:path w="818514" h="818514">
                  <a:moveTo>
                    <a:pt x="0" y="136397"/>
                  </a:moveTo>
                  <a:lnTo>
                    <a:pt x="6955" y="93293"/>
                  </a:lnTo>
                  <a:lnTo>
                    <a:pt x="26322" y="55851"/>
                  </a:lnTo>
                  <a:lnTo>
                    <a:pt x="55851" y="26322"/>
                  </a:lnTo>
                  <a:lnTo>
                    <a:pt x="93293" y="6955"/>
                  </a:lnTo>
                  <a:lnTo>
                    <a:pt x="136398" y="0"/>
                  </a:lnTo>
                  <a:lnTo>
                    <a:pt x="681989" y="0"/>
                  </a:lnTo>
                  <a:lnTo>
                    <a:pt x="725094" y="6955"/>
                  </a:lnTo>
                  <a:lnTo>
                    <a:pt x="762536" y="26322"/>
                  </a:lnTo>
                  <a:lnTo>
                    <a:pt x="792065" y="55851"/>
                  </a:lnTo>
                  <a:lnTo>
                    <a:pt x="811432" y="93293"/>
                  </a:lnTo>
                  <a:lnTo>
                    <a:pt x="818388" y="136397"/>
                  </a:lnTo>
                  <a:lnTo>
                    <a:pt x="818388" y="681989"/>
                  </a:lnTo>
                  <a:lnTo>
                    <a:pt x="811432" y="725099"/>
                  </a:lnTo>
                  <a:lnTo>
                    <a:pt x="792065" y="762541"/>
                  </a:lnTo>
                  <a:lnTo>
                    <a:pt x="762536" y="792069"/>
                  </a:lnTo>
                  <a:lnTo>
                    <a:pt x="725094" y="811433"/>
                  </a:lnTo>
                  <a:lnTo>
                    <a:pt x="681989" y="818387"/>
                  </a:lnTo>
                  <a:lnTo>
                    <a:pt x="136398" y="818387"/>
                  </a:lnTo>
                  <a:lnTo>
                    <a:pt x="93293" y="811433"/>
                  </a:lnTo>
                  <a:lnTo>
                    <a:pt x="55851" y="792069"/>
                  </a:lnTo>
                  <a:lnTo>
                    <a:pt x="26322" y="762541"/>
                  </a:lnTo>
                  <a:lnTo>
                    <a:pt x="6955" y="725099"/>
                  </a:lnTo>
                  <a:lnTo>
                    <a:pt x="0" y="681989"/>
                  </a:lnTo>
                  <a:lnTo>
                    <a:pt x="0" y="136397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5153405" y="4982717"/>
            <a:ext cx="676910" cy="66611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algn="ctr" marL="12700" marR="5080" indent="-1905">
              <a:lnSpc>
                <a:spcPct val="91700"/>
              </a:lnSpc>
              <a:spcBef>
                <a:spcPts val="190"/>
              </a:spcBef>
            </a:pPr>
            <a:r>
              <a:rPr dirty="0" sz="900" spc="-35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900" spc="-35" b="1">
                <a:solidFill>
                  <a:srgbClr val="FFFFFF"/>
                </a:solidFill>
                <a:latin typeface="Arial"/>
                <a:cs typeface="Arial"/>
              </a:rPr>
              <a:t>ổ </a:t>
            </a:r>
            <a:r>
              <a:rPr dirty="0" sz="900" spc="-20" b="1">
                <a:solidFill>
                  <a:srgbClr val="FFFFFF"/>
                </a:solidFill>
                <a:latin typeface="Trebuchet MS"/>
                <a:cs typeface="Trebuchet MS"/>
              </a:rPr>
              <a:t>ch</a:t>
            </a:r>
            <a:r>
              <a:rPr dirty="0" sz="900" spc="-20" b="1">
                <a:solidFill>
                  <a:srgbClr val="FFFFFF"/>
                </a:solidFill>
                <a:latin typeface="Arial"/>
                <a:cs typeface="Arial"/>
              </a:rPr>
              <a:t>ứ</a:t>
            </a:r>
            <a:r>
              <a:rPr dirty="0" sz="900" spc="-20" b="1">
                <a:solidFill>
                  <a:srgbClr val="FFFFFF"/>
                </a:solidFill>
                <a:latin typeface="Trebuchet MS"/>
                <a:cs typeface="Trebuchet MS"/>
              </a:rPr>
              <a:t>c  </a:t>
            </a:r>
            <a:r>
              <a:rPr dirty="0" sz="900" spc="-25" b="1">
                <a:solidFill>
                  <a:srgbClr val="FFFFFF"/>
                </a:solidFill>
                <a:latin typeface="Trebuchet MS"/>
                <a:cs typeface="Trebuchet MS"/>
              </a:rPr>
              <a:t>ho</a:t>
            </a:r>
            <a:r>
              <a:rPr dirty="0" sz="900" spc="-25" b="1">
                <a:solidFill>
                  <a:srgbClr val="FFFFFF"/>
                </a:solidFill>
                <a:latin typeface="Arial"/>
                <a:cs typeface="Arial"/>
              </a:rPr>
              <a:t>ạ</a:t>
            </a:r>
            <a:r>
              <a:rPr dirty="0" sz="900" spc="-25" b="1">
                <a:solidFill>
                  <a:srgbClr val="FFFFFF"/>
                </a:solidFill>
                <a:latin typeface="Trebuchet MS"/>
                <a:cs typeface="Trebuchet MS"/>
              </a:rPr>
              <a:t>t </a:t>
            </a:r>
            <a:r>
              <a:rPr dirty="0" sz="900" spc="-20" b="1">
                <a:solidFill>
                  <a:srgbClr val="FFFFFF"/>
                </a:solidFill>
                <a:latin typeface="Trebuchet MS"/>
                <a:cs typeface="Trebuchet MS"/>
              </a:rPr>
              <a:t>đ</a:t>
            </a:r>
            <a:r>
              <a:rPr dirty="0" sz="900" spc="-20" b="1">
                <a:solidFill>
                  <a:srgbClr val="FFFFFF"/>
                </a:solidFill>
                <a:latin typeface="Arial"/>
                <a:cs typeface="Arial"/>
              </a:rPr>
              <a:t>ộ</a:t>
            </a:r>
            <a:r>
              <a:rPr dirty="0" sz="900" spc="-20" b="1">
                <a:solidFill>
                  <a:srgbClr val="FFFFFF"/>
                </a:solidFill>
                <a:latin typeface="Trebuchet MS"/>
                <a:cs typeface="Trebuchet MS"/>
              </a:rPr>
              <a:t>ng  </a:t>
            </a:r>
            <a:r>
              <a:rPr dirty="0" sz="900" spc="-5" b="1">
                <a:solidFill>
                  <a:srgbClr val="FFFFFF"/>
                </a:solidFill>
                <a:latin typeface="Trebuchet MS"/>
                <a:cs typeface="Trebuchet MS"/>
              </a:rPr>
              <a:t>nghiên </a:t>
            </a:r>
            <a:r>
              <a:rPr dirty="0" sz="900" spc="-25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900" spc="-25" b="1">
                <a:solidFill>
                  <a:srgbClr val="FFFFFF"/>
                </a:solidFill>
                <a:latin typeface="Arial"/>
                <a:cs typeface="Arial"/>
              </a:rPr>
              <a:t>ứ</a:t>
            </a:r>
            <a:r>
              <a:rPr dirty="0" sz="900" spc="-25" b="1">
                <a:solidFill>
                  <a:srgbClr val="FFFFFF"/>
                </a:solidFill>
                <a:latin typeface="Trebuchet MS"/>
                <a:cs typeface="Trebuchet MS"/>
              </a:rPr>
              <a:t>u  </a:t>
            </a:r>
            <a:r>
              <a:rPr dirty="0" sz="900" spc="-5" b="1">
                <a:solidFill>
                  <a:srgbClr val="FFFFFF"/>
                </a:solidFill>
                <a:latin typeface="Trebuchet MS"/>
                <a:cs typeface="Trebuchet MS"/>
              </a:rPr>
              <a:t>khoa </a:t>
            </a:r>
            <a:r>
              <a:rPr dirty="0" sz="900" spc="-25" b="1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900" spc="-25" b="1">
                <a:solidFill>
                  <a:srgbClr val="FFFFFF"/>
                </a:solidFill>
                <a:latin typeface="Arial"/>
                <a:cs typeface="Arial"/>
              </a:rPr>
              <a:t>ọ</a:t>
            </a:r>
            <a:r>
              <a:rPr dirty="0" sz="900" spc="-25" b="1">
                <a:solidFill>
                  <a:srgbClr val="FFFFFF"/>
                </a:solidFill>
                <a:latin typeface="Trebuchet MS"/>
                <a:cs typeface="Trebuchet MS"/>
              </a:rPr>
              <a:t>c,</a:t>
            </a:r>
            <a:r>
              <a:rPr dirty="0" sz="900" spc="-5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900" spc="-5" b="1">
                <a:solidFill>
                  <a:srgbClr val="FFFFFF"/>
                </a:solidFill>
                <a:latin typeface="Trebuchet MS"/>
                <a:cs typeface="Trebuchet MS"/>
              </a:rPr>
              <a:t>kĩ  </a:t>
            </a:r>
            <a:r>
              <a:rPr dirty="0" sz="900" spc="-20" b="1">
                <a:solidFill>
                  <a:srgbClr val="FFFFFF"/>
                </a:solidFill>
                <a:latin typeface="Trebuchet MS"/>
                <a:cs typeface="Trebuchet MS"/>
              </a:rPr>
              <a:t>thu</a:t>
            </a:r>
            <a:r>
              <a:rPr dirty="0" sz="900" spc="-20" b="1">
                <a:solidFill>
                  <a:srgbClr val="FFFFFF"/>
                </a:solidFill>
                <a:latin typeface="Arial"/>
                <a:cs typeface="Arial"/>
              </a:rPr>
              <a:t>ậ</a:t>
            </a:r>
            <a:r>
              <a:rPr dirty="0" sz="900" spc="-20" b="1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808982" y="2289810"/>
            <a:ext cx="1308100" cy="52324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wrap="square" lIns="0" tIns="39370" rIns="0" bIns="0" rtlCol="0" vert="horz">
            <a:spAutoFit/>
          </a:bodyPr>
          <a:lstStyle/>
          <a:p>
            <a:pPr marL="90805" marR="144780">
              <a:lnSpc>
                <a:spcPct val="100000"/>
              </a:lnSpc>
              <a:spcBef>
                <a:spcPts val="310"/>
              </a:spcBef>
            </a:pPr>
            <a:r>
              <a:rPr dirty="0" sz="1400">
                <a:latin typeface="Trebuchet MS"/>
                <a:cs typeface="Trebuchet MS"/>
              </a:rPr>
              <a:t>H</a:t>
            </a:r>
            <a:r>
              <a:rPr dirty="0" sz="1400">
                <a:latin typeface="Arial"/>
                <a:cs typeface="Arial"/>
              </a:rPr>
              <a:t>ình </a:t>
            </a:r>
            <a:r>
              <a:rPr dirty="0" sz="1400" spc="-5">
                <a:latin typeface="Arial"/>
                <a:cs typeface="Arial"/>
              </a:rPr>
              <a:t>thức </a:t>
            </a:r>
            <a:r>
              <a:rPr dirty="0" sz="1400">
                <a:latin typeface="Arial"/>
                <a:cs typeface="Arial"/>
              </a:rPr>
              <a:t>tổ  </a:t>
            </a:r>
            <a:r>
              <a:rPr dirty="0" sz="1400" spc="-5">
                <a:latin typeface="Arial"/>
                <a:cs typeface="Arial"/>
              </a:rPr>
              <a:t>chức </a:t>
            </a:r>
            <a:r>
              <a:rPr dirty="0" sz="1400">
                <a:latin typeface="Arial"/>
                <a:cs typeface="Arial"/>
              </a:rPr>
              <a:t>chủ</a:t>
            </a:r>
            <a:r>
              <a:rPr dirty="0" sz="1400" spc="-11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yếu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822697" y="177545"/>
            <a:ext cx="1236345" cy="203200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wrap="square" lIns="0" tIns="38735" rIns="0" bIns="0" rtlCol="0" vert="horz">
            <a:spAutoFit/>
          </a:bodyPr>
          <a:lstStyle/>
          <a:p>
            <a:pPr marL="91440" marR="102870">
              <a:lnSpc>
                <a:spcPct val="100000"/>
              </a:lnSpc>
              <a:spcBef>
                <a:spcPts val="305"/>
              </a:spcBef>
            </a:pPr>
            <a:r>
              <a:rPr dirty="0" sz="1400">
                <a:latin typeface="Trebuchet MS"/>
                <a:cs typeface="Trebuchet MS"/>
              </a:rPr>
              <a:t>T</a:t>
            </a:r>
            <a:r>
              <a:rPr dirty="0" sz="1400">
                <a:latin typeface="Arial"/>
                <a:cs typeface="Arial"/>
              </a:rPr>
              <a:t>riển khai  trong quá  trình </a:t>
            </a:r>
            <a:r>
              <a:rPr dirty="0" sz="1400" spc="-5">
                <a:latin typeface="Arial"/>
                <a:cs typeface="Arial"/>
              </a:rPr>
              <a:t>dạy</a:t>
            </a:r>
            <a:r>
              <a:rPr dirty="0" sz="1400" spc="-12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học  </a:t>
            </a:r>
            <a:r>
              <a:rPr dirty="0" sz="1400">
                <a:latin typeface="Arial"/>
                <a:cs typeface="Arial"/>
              </a:rPr>
              <a:t>các </a:t>
            </a:r>
            <a:r>
              <a:rPr dirty="0" sz="1400" spc="-5">
                <a:latin typeface="Arial"/>
                <a:cs typeface="Arial"/>
              </a:rPr>
              <a:t>môn  </a:t>
            </a:r>
            <a:r>
              <a:rPr dirty="0" sz="1400">
                <a:latin typeface="Arial"/>
                <a:cs typeface="Arial"/>
              </a:rPr>
              <a:t>theo </a:t>
            </a:r>
            <a:r>
              <a:rPr dirty="0" sz="1400" spc="-5">
                <a:latin typeface="Arial"/>
                <a:cs typeface="Arial"/>
              </a:rPr>
              <a:t>hướng  tiếp </a:t>
            </a:r>
            <a:r>
              <a:rPr dirty="0" sz="1400">
                <a:latin typeface="Arial"/>
                <a:cs typeface="Arial"/>
              </a:rPr>
              <a:t>cận tích  </a:t>
            </a:r>
            <a:r>
              <a:rPr dirty="0" sz="1400" spc="-5">
                <a:latin typeface="Arial"/>
                <a:cs typeface="Arial"/>
              </a:rPr>
              <a:t>hợp nội môn  hoặc </a:t>
            </a:r>
            <a:r>
              <a:rPr dirty="0" sz="1400">
                <a:latin typeface="Arial"/>
                <a:cs typeface="Arial"/>
              </a:rPr>
              <a:t>tích  </a:t>
            </a:r>
            <a:r>
              <a:rPr dirty="0" sz="1400" spc="-5">
                <a:latin typeface="Arial"/>
                <a:cs typeface="Arial"/>
              </a:rPr>
              <a:t>hợp liên</a:t>
            </a:r>
            <a:r>
              <a:rPr dirty="0" sz="1400" spc="-10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môn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56197" y="162305"/>
            <a:ext cx="1196340" cy="954405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91440" marR="97790">
              <a:lnSpc>
                <a:spcPct val="100000"/>
              </a:lnSpc>
              <a:spcBef>
                <a:spcPts val="315"/>
              </a:spcBef>
            </a:pPr>
            <a:r>
              <a:rPr dirty="0" sz="1400" spc="-5">
                <a:latin typeface="Trebuchet MS"/>
                <a:cs typeface="Trebuchet MS"/>
              </a:rPr>
              <a:t>T</a:t>
            </a:r>
            <a:r>
              <a:rPr dirty="0" sz="1400" spc="-5">
                <a:latin typeface="Arial"/>
                <a:cs typeface="Arial"/>
              </a:rPr>
              <a:t>heo thời  lượng quy  định </a:t>
            </a:r>
            <a:r>
              <a:rPr dirty="0" sz="1400">
                <a:latin typeface="Arial"/>
                <a:cs typeface="Arial"/>
              </a:rPr>
              <a:t>của</a:t>
            </a:r>
            <a:r>
              <a:rPr dirty="0" sz="1400" spc="-1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các  môn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học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672578" y="137921"/>
            <a:ext cx="1572895" cy="2677795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wrap="square" lIns="0" tIns="39370" rIns="0" bIns="0" rtlCol="0" vert="horz">
            <a:spAutoFit/>
          </a:bodyPr>
          <a:lstStyle/>
          <a:p>
            <a:pPr marL="91440" marR="85725">
              <a:lnSpc>
                <a:spcPct val="100000"/>
              </a:lnSpc>
              <a:spcBef>
                <a:spcPts val="310"/>
              </a:spcBef>
            </a:pPr>
            <a:r>
              <a:rPr dirty="0" sz="1400">
                <a:latin typeface="Trebuchet MS"/>
                <a:cs typeface="Trebuchet MS"/>
              </a:rPr>
              <a:t>Ho</a:t>
            </a:r>
            <a:r>
              <a:rPr dirty="0" sz="1400">
                <a:latin typeface="Arial"/>
                <a:cs typeface="Arial"/>
              </a:rPr>
              <a:t>̣</a:t>
            </a:r>
            <a:r>
              <a:rPr dirty="0" sz="1400">
                <a:latin typeface="Trebuchet MS"/>
                <a:cs typeface="Trebuchet MS"/>
              </a:rPr>
              <a:t>c </a:t>
            </a:r>
            <a:r>
              <a:rPr dirty="0" sz="1400" spc="-5">
                <a:latin typeface="Trebuchet MS"/>
                <a:cs typeface="Trebuchet MS"/>
              </a:rPr>
              <a:t>sinh </a:t>
            </a:r>
            <a:r>
              <a:rPr dirty="0" sz="1400" spc="-5">
                <a:latin typeface="Arial"/>
                <a:cs typeface="Arial"/>
              </a:rPr>
              <a:t>lựa  </a:t>
            </a:r>
            <a:r>
              <a:rPr dirty="0" sz="1400">
                <a:latin typeface="Arial"/>
                <a:cs typeface="Arial"/>
              </a:rPr>
              <a:t>chọn </a:t>
            </a:r>
            <a:r>
              <a:rPr dirty="0" sz="1400" spc="-5">
                <a:latin typeface="Arial"/>
                <a:cs typeface="Arial"/>
              </a:rPr>
              <a:t>giải pháp  giải quyết </a:t>
            </a:r>
            <a:r>
              <a:rPr dirty="0" sz="1400" spc="-10">
                <a:latin typeface="Arial"/>
                <a:cs typeface="Arial"/>
              </a:rPr>
              <a:t>vấn</a:t>
            </a:r>
            <a:r>
              <a:rPr dirty="0" sz="1400" spc="-8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đề;  </a:t>
            </a:r>
            <a:r>
              <a:rPr dirty="0" sz="1400" spc="-5">
                <a:latin typeface="Arial"/>
                <a:cs typeface="Arial"/>
              </a:rPr>
              <a:t>thực hành thiết  </a:t>
            </a:r>
            <a:r>
              <a:rPr dirty="0" sz="1400">
                <a:latin typeface="Arial"/>
                <a:cs typeface="Arial"/>
              </a:rPr>
              <a:t>kế, chế </a:t>
            </a:r>
            <a:r>
              <a:rPr dirty="0" sz="1400" spc="-5">
                <a:latin typeface="Arial"/>
                <a:cs typeface="Arial"/>
              </a:rPr>
              <a:t>tạo, thử  nghiệm mẫu thiết  </a:t>
            </a:r>
            <a:r>
              <a:rPr dirty="0" sz="1400">
                <a:latin typeface="Arial"/>
                <a:cs typeface="Arial"/>
              </a:rPr>
              <a:t>kế; </a:t>
            </a:r>
            <a:r>
              <a:rPr dirty="0" sz="1400" spc="-5">
                <a:latin typeface="Arial"/>
                <a:cs typeface="Arial"/>
              </a:rPr>
              <a:t>chia </a:t>
            </a:r>
            <a:r>
              <a:rPr dirty="0" sz="1400">
                <a:latin typeface="Arial"/>
                <a:cs typeface="Arial"/>
              </a:rPr>
              <a:t>sẻ, </a:t>
            </a:r>
            <a:r>
              <a:rPr dirty="0" sz="1400" spc="-5">
                <a:latin typeface="Arial"/>
                <a:cs typeface="Arial"/>
              </a:rPr>
              <a:t>thảo  luận, hoàn thiện  hoặc điều chỉnh  mẫu thiết </a:t>
            </a:r>
            <a:r>
              <a:rPr dirty="0" sz="1400">
                <a:latin typeface="Arial"/>
                <a:cs typeface="Arial"/>
              </a:rPr>
              <a:t>kế</a:t>
            </a:r>
            <a:r>
              <a:rPr dirty="0" sz="1400" spc="-114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dưới  </a:t>
            </a:r>
            <a:r>
              <a:rPr dirty="0" sz="1400">
                <a:latin typeface="Arial"/>
                <a:cs typeface="Arial"/>
              </a:rPr>
              <a:t>sự </a:t>
            </a:r>
            <a:r>
              <a:rPr dirty="0" sz="1400" spc="-5">
                <a:latin typeface="Arial"/>
                <a:cs typeface="Arial"/>
              </a:rPr>
              <a:t>hướng dẫn  </a:t>
            </a:r>
            <a:r>
              <a:rPr dirty="0" sz="1400">
                <a:latin typeface="Arial"/>
                <a:cs typeface="Arial"/>
              </a:rPr>
              <a:t>của </a:t>
            </a:r>
            <a:r>
              <a:rPr dirty="0" sz="1400" spc="-5">
                <a:latin typeface="Arial"/>
                <a:cs typeface="Arial"/>
              </a:rPr>
              <a:t>giáo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viên.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717530" y="1523238"/>
            <a:ext cx="1424940" cy="138430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wrap="square" lIns="0" tIns="39370" rIns="0" bIns="0" rtlCol="0" vert="horz">
            <a:spAutoFit/>
          </a:bodyPr>
          <a:lstStyle/>
          <a:p>
            <a:pPr marL="91440" marR="91440">
              <a:lnSpc>
                <a:spcPct val="100000"/>
              </a:lnSpc>
              <a:spcBef>
                <a:spcPts val="310"/>
              </a:spcBef>
            </a:pPr>
            <a:r>
              <a:rPr dirty="0" sz="1400" spc="-5">
                <a:latin typeface="Arial"/>
                <a:cs typeface="Arial"/>
              </a:rPr>
              <a:t>CLB hoặc </a:t>
            </a:r>
            <a:r>
              <a:rPr dirty="0" sz="1400">
                <a:latin typeface="Arial"/>
                <a:cs typeface="Arial"/>
              </a:rPr>
              <a:t>các  </a:t>
            </a:r>
            <a:r>
              <a:rPr dirty="0" sz="1400" spc="-5">
                <a:latin typeface="Arial"/>
                <a:cs typeface="Arial"/>
              </a:rPr>
              <a:t>hoạt động </a:t>
            </a:r>
            <a:r>
              <a:rPr dirty="0" sz="1400">
                <a:latin typeface="Arial"/>
                <a:cs typeface="Arial"/>
              </a:rPr>
              <a:t>trải  </a:t>
            </a:r>
            <a:r>
              <a:rPr dirty="0" sz="1400" spc="-5">
                <a:latin typeface="Arial"/>
                <a:cs typeface="Arial"/>
              </a:rPr>
              <a:t>nghiệm thực</a:t>
            </a:r>
            <a:r>
              <a:rPr dirty="0" sz="1400" spc="-10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tế.  </a:t>
            </a:r>
            <a:r>
              <a:rPr dirty="0" sz="1400" spc="-5">
                <a:latin typeface="Arial"/>
                <a:cs typeface="Arial"/>
              </a:rPr>
              <a:t>HS </a:t>
            </a:r>
            <a:r>
              <a:rPr dirty="0" sz="1400">
                <a:latin typeface="Arial"/>
                <a:cs typeface="Arial"/>
              </a:rPr>
              <a:t>lựa chọn  </a:t>
            </a:r>
            <a:r>
              <a:rPr dirty="0" sz="1400" spc="-5">
                <a:latin typeface="Arial"/>
                <a:cs typeface="Arial"/>
              </a:rPr>
              <a:t>một </a:t>
            </a:r>
            <a:r>
              <a:rPr dirty="0" sz="1400">
                <a:latin typeface="Arial"/>
                <a:cs typeface="Arial"/>
              </a:rPr>
              <a:t>cách </a:t>
            </a:r>
            <a:r>
              <a:rPr dirty="0" sz="1400" spc="5">
                <a:latin typeface="Arial"/>
                <a:cs typeface="Arial"/>
              </a:rPr>
              <a:t>tự  </a:t>
            </a:r>
            <a:r>
              <a:rPr dirty="0" sz="1400" spc="-10">
                <a:latin typeface="Arial"/>
                <a:cs typeface="Arial"/>
              </a:rPr>
              <a:t>nguyện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9286493" y="162305"/>
            <a:ext cx="2856230" cy="1170940"/>
          </a:xfrm>
          <a:custGeom>
            <a:avLst/>
            <a:gdLst/>
            <a:ahLst/>
            <a:cxnLst/>
            <a:rect l="l" t="t" r="r" b="b"/>
            <a:pathLst>
              <a:path w="2856229" h="1170940">
                <a:moveTo>
                  <a:pt x="0" y="1170432"/>
                </a:moveTo>
                <a:lnTo>
                  <a:pt x="2855976" y="1170432"/>
                </a:lnTo>
                <a:lnTo>
                  <a:pt x="2855976" y="0"/>
                </a:lnTo>
                <a:lnTo>
                  <a:pt x="0" y="0"/>
                </a:lnTo>
                <a:lnTo>
                  <a:pt x="0" y="1170432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9365106" y="189102"/>
            <a:ext cx="2585085" cy="1093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15265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Trebuchet MS"/>
                <a:cs typeface="Trebuchet MS"/>
              </a:rPr>
              <a:t>K</a:t>
            </a:r>
            <a:r>
              <a:rPr dirty="0" sz="1400" spc="-5">
                <a:latin typeface="Arial"/>
                <a:cs typeface="Arial"/>
              </a:rPr>
              <a:t>hông gian </a:t>
            </a:r>
            <a:r>
              <a:rPr dirty="0" sz="1400">
                <a:latin typeface="Arial"/>
                <a:cs typeface="Arial"/>
              </a:rPr>
              <a:t>trải </a:t>
            </a:r>
            <a:r>
              <a:rPr dirty="0" sz="1400" spc="-5">
                <a:latin typeface="Arial"/>
                <a:cs typeface="Arial"/>
              </a:rPr>
              <a:t>nghiệm</a:t>
            </a:r>
            <a:r>
              <a:rPr dirty="0" sz="1400" spc="-1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STEM  trong </a:t>
            </a:r>
            <a:r>
              <a:rPr dirty="0" sz="1400" spc="-5">
                <a:latin typeface="Arial"/>
                <a:cs typeface="Arial"/>
              </a:rPr>
              <a:t>nhà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trường;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latin typeface="Trebuchet MS"/>
                <a:cs typeface="Trebuchet MS"/>
              </a:rPr>
              <a:t>H</a:t>
            </a:r>
            <a:r>
              <a:rPr dirty="0" sz="1400">
                <a:latin typeface="Arial"/>
                <a:cs typeface="Arial"/>
              </a:rPr>
              <a:t>ọc </a:t>
            </a:r>
            <a:r>
              <a:rPr dirty="0" sz="1400" spc="-5">
                <a:latin typeface="Arial"/>
                <a:cs typeface="Arial"/>
              </a:rPr>
              <a:t>sinh </a:t>
            </a:r>
            <a:r>
              <a:rPr dirty="0" sz="1400">
                <a:latin typeface="Arial"/>
                <a:cs typeface="Arial"/>
              </a:rPr>
              <a:t>tìm </a:t>
            </a:r>
            <a:r>
              <a:rPr dirty="0" sz="1400" spc="-5">
                <a:latin typeface="Arial"/>
                <a:cs typeface="Arial"/>
              </a:rPr>
              <a:t>hiểu, khám phá</a:t>
            </a:r>
            <a:r>
              <a:rPr dirty="0" sz="1400" spc="-14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các  thí nghiệm, ứng dụng khoa học,  </a:t>
            </a:r>
            <a:r>
              <a:rPr dirty="0" sz="1400">
                <a:latin typeface="Arial"/>
                <a:cs typeface="Arial"/>
              </a:rPr>
              <a:t>kỹ </a:t>
            </a:r>
            <a:r>
              <a:rPr dirty="0" sz="1400" spc="-5">
                <a:latin typeface="Arial"/>
                <a:cs typeface="Arial"/>
              </a:rPr>
              <a:t>thuật </a:t>
            </a:r>
            <a:r>
              <a:rPr dirty="0" sz="1400">
                <a:latin typeface="Arial"/>
                <a:cs typeface="Arial"/>
              </a:rPr>
              <a:t>trong </a:t>
            </a:r>
            <a:r>
              <a:rPr dirty="0" sz="1400" spc="-5">
                <a:latin typeface="Arial"/>
                <a:cs typeface="Arial"/>
              </a:rPr>
              <a:t>thực </a:t>
            </a:r>
            <a:r>
              <a:rPr dirty="0" sz="1400">
                <a:latin typeface="Arial"/>
                <a:cs typeface="Arial"/>
              </a:rPr>
              <a:t>tiễn </a:t>
            </a:r>
            <a:r>
              <a:rPr dirty="0" sz="1400" spc="-5">
                <a:latin typeface="Arial"/>
                <a:cs typeface="Arial"/>
              </a:rPr>
              <a:t>đời</a:t>
            </a:r>
            <a:r>
              <a:rPr dirty="0" sz="1400" spc="-15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sống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808214" y="2974085"/>
            <a:ext cx="1437640" cy="954405"/>
          </a:xfrm>
          <a:custGeom>
            <a:avLst/>
            <a:gdLst/>
            <a:ahLst/>
            <a:cxnLst/>
            <a:rect l="l" t="t" r="r" b="b"/>
            <a:pathLst>
              <a:path w="1437640" h="954404">
                <a:moveTo>
                  <a:pt x="0" y="954024"/>
                </a:moveTo>
                <a:lnTo>
                  <a:pt x="1437131" y="954024"/>
                </a:lnTo>
                <a:lnTo>
                  <a:pt x="1437131" y="0"/>
                </a:lnTo>
                <a:lnTo>
                  <a:pt x="0" y="0"/>
                </a:lnTo>
                <a:lnTo>
                  <a:pt x="0" y="954024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7886445" y="3001518"/>
            <a:ext cx="1195705" cy="8801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1400" spc="-5">
                <a:latin typeface="Trebuchet MS"/>
                <a:cs typeface="Trebuchet MS"/>
              </a:rPr>
              <a:t>T</a:t>
            </a:r>
            <a:r>
              <a:rPr dirty="0" sz="1400" spc="-5">
                <a:latin typeface="Arial"/>
                <a:cs typeface="Arial"/>
              </a:rPr>
              <a:t>heo </a:t>
            </a:r>
            <a:r>
              <a:rPr dirty="0" sz="1400">
                <a:latin typeface="Arial"/>
                <a:cs typeface="Arial"/>
              </a:rPr>
              <a:t>kế</a:t>
            </a:r>
            <a:r>
              <a:rPr dirty="0" sz="1400" spc="-9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hoạch  giáo </a:t>
            </a:r>
            <a:r>
              <a:rPr dirty="0" sz="1400">
                <a:latin typeface="Arial"/>
                <a:cs typeface="Arial"/>
              </a:rPr>
              <a:t>dục </a:t>
            </a:r>
            <a:r>
              <a:rPr dirty="0" sz="1400" spc="-5">
                <a:latin typeface="Arial"/>
                <a:cs typeface="Arial"/>
              </a:rPr>
              <a:t>hàng  năm </a:t>
            </a:r>
            <a:r>
              <a:rPr dirty="0" sz="1400">
                <a:latin typeface="Arial"/>
                <a:cs typeface="Arial"/>
              </a:rPr>
              <a:t>của </a:t>
            </a:r>
            <a:r>
              <a:rPr dirty="0" sz="1400" spc="-5">
                <a:latin typeface="Arial"/>
                <a:cs typeface="Arial"/>
              </a:rPr>
              <a:t>nhà  </a:t>
            </a:r>
            <a:r>
              <a:rPr dirty="0" sz="1400">
                <a:latin typeface="Arial"/>
                <a:cs typeface="Arial"/>
              </a:rPr>
              <a:t>trường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022585" y="4310634"/>
            <a:ext cx="2153920" cy="117094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wrap="square" lIns="0" tIns="41275" rIns="0" bIns="0" rtlCol="0" vert="horz">
            <a:spAutoFit/>
          </a:bodyPr>
          <a:lstStyle/>
          <a:p>
            <a:pPr marL="92075" marR="114300">
              <a:lnSpc>
                <a:spcPct val="100000"/>
              </a:lnSpc>
              <a:spcBef>
                <a:spcPts val="325"/>
              </a:spcBef>
            </a:pPr>
            <a:r>
              <a:rPr dirty="0" sz="1400">
                <a:latin typeface="Trebuchet MS"/>
                <a:cs typeface="Trebuchet MS"/>
              </a:rPr>
              <a:t>N</a:t>
            </a:r>
            <a:r>
              <a:rPr dirty="0" sz="1400">
                <a:latin typeface="Arial"/>
                <a:cs typeface="Arial"/>
              </a:rPr>
              <a:t>ội </a:t>
            </a:r>
            <a:r>
              <a:rPr dirty="0" sz="1400" spc="-5">
                <a:latin typeface="Arial"/>
                <a:cs typeface="Arial"/>
              </a:rPr>
              <a:t>dung được thiết </a:t>
            </a:r>
            <a:r>
              <a:rPr dirty="0" sz="1400">
                <a:latin typeface="Arial"/>
                <a:cs typeface="Arial"/>
              </a:rPr>
              <a:t>kế  </a:t>
            </a:r>
            <a:r>
              <a:rPr dirty="0" sz="1400" spc="-5">
                <a:latin typeface="Arial"/>
                <a:cs typeface="Arial"/>
              </a:rPr>
              <a:t>thành bài học </a:t>
            </a:r>
            <a:r>
              <a:rPr dirty="0" sz="1400">
                <a:latin typeface="Arial"/>
                <a:cs typeface="Arial"/>
              </a:rPr>
              <a:t>cụ </a:t>
            </a:r>
            <a:r>
              <a:rPr dirty="0" sz="1400" spc="-5">
                <a:latin typeface="Arial"/>
                <a:cs typeface="Arial"/>
              </a:rPr>
              <a:t>thể,</a:t>
            </a:r>
            <a:r>
              <a:rPr dirty="0" sz="1400" spc="-14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mô  </a:t>
            </a:r>
            <a:r>
              <a:rPr dirty="0" sz="1400">
                <a:latin typeface="Arial"/>
                <a:cs typeface="Arial"/>
              </a:rPr>
              <a:t>tả rõ </a:t>
            </a:r>
            <a:r>
              <a:rPr dirty="0" sz="1400" spc="-5">
                <a:latin typeface="Arial"/>
                <a:cs typeface="Arial"/>
              </a:rPr>
              <a:t>mục đích, </a:t>
            </a:r>
            <a:r>
              <a:rPr dirty="0" sz="1400" spc="-10">
                <a:latin typeface="Arial"/>
                <a:cs typeface="Arial"/>
              </a:rPr>
              <a:t>yêu </a:t>
            </a:r>
            <a:r>
              <a:rPr dirty="0" sz="1400" spc="-5">
                <a:latin typeface="Arial"/>
                <a:cs typeface="Arial"/>
              </a:rPr>
              <a:t>cầu,  tiến </a:t>
            </a:r>
            <a:r>
              <a:rPr dirty="0" sz="1400">
                <a:latin typeface="Arial"/>
                <a:cs typeface="Arial"/>
              </a:rPr>
              <a:t>trình trải </a:t>
            </a:r>
            <a:r>
              <a:rPr dirty="0" sz="1400" spc="-5">
                <a:latin typeface="Arial"/>
                <a:cs typeface="Arial"/>
              </a:rPr>
              <a:t>nghiệm </a:t>
            </a:r>
            <a:r>
              <a:rPr dirty="0" sz="1400" spc="-10">
                <a:latin typeface="Arial"/>
                <a:cs typeface="Arial"/>
              </a:rPr>
              <a:t>và  </a:t>
            </a:r>
            <a:r>
              <a:rPr dirty="0" sz="1400">
                <a:latin typeface="Arial"/>
                <a:cs typeface="Arial"/>
              </a:rPr>
              <a:t>dự </a:t>
            </a:r>
            <a:r>
              <a:rPr dirty="0" sz="1400" spc="-5">
                <a:latin typeface="Arial"/>
                <a:cs typeface="Arial"/>
              </a:rPr>
              <a:t>kiến </a:t>
            </a:r>
            <a:r>
              <a:rPr dirty="0" sz="1400">
                <a:latin typeface="Arial"/>
                <a:cs typeface="Arial"/>
              </a:rPr>
              <a:t>kết</a:t>
            </a:r>
            <a:r>
              <a:rPr dirty="0" sz="1400" spc="-7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quả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276081" y="5708140"/>
            <a:ext cx="3884929" cy="1149985"/>
          </a:xfrm>
          <a:custGeom>
            <a:avLst/>
            <a:gdLst/>
            <a:ahLst/>
            <a:cxnLst/>
            <a:rect l="l" t="t" r="r" b="b"/>
            <a:pathLst>
              <a:path w="3884929" h="1149984">
                <a:moveTo>
                  <a:pt x="3884676" y="1149856"/>
                </a:moveTo>
                <a:lnTo>
                  <a:pt x="3884676" y="0"/>
                </a:lnTo>
                <a:lnTo>
                  <a:pt x="0" y="0"/>
                </a:lnTo>
                <a:lnTo>
                  <a:pt x="0" y="1149856"/>
                </a:lnTo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8354948" y="5735523"/>
            <a:ext cx="3670935" cy="1093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Ưu </a:t>
            </a:r>
            <a:r>
              <a:rPr dirty="0" sz="1400" spc="-5">
                <a:latin typeface="Arial"/>
                <a:cs typeface="Arial"/>
              </a:rPr>
              <a:t>tiên những hoạt động liên quan, hoạt động  </a:t>
            </a:r>
            <a:r>
              <a:rPr dirty="0" sz="1400">
                <a:latin typeface="Arial"/>
                <a:cs typeface="Arial"/>
              </a:rPr>
              <a:t>tiếp </a:t>
            </a:r>
            <a:r>
              <a:rPr dirty="0" sz="1400" spc="-5">
                <a:latin typeface="Arial"/>
                <a:cs typeface="Arial"/>
              </a:rPr>
              <a:t>nối </a:t>
            </a:r>
            <a:r>
              <a:rPr dirty="0" sz="1400">
                <a:latin typeface="Arial"/>
                <a:cs typeface="Arial"/>
              </a:rPr>
              <a:t>ở </a:t>
            </a:r>
            <a:r>
              <a:rPr dirty="0" sz="1400" spc="-5">
                <a:latin typeface="Arial"/>
                <a:cs typeface="Arial"/>
              </a:rPr>
              <a:t>mức vận dụng (thiết </a:t>
            </a:r>
            <a:r>
              <a:rPr dirty="0" sz="1400">
                <a:latin typeface="Arial"/>
                <a:cs typeface="Arial"/>
              </a:rPr>
              <a:t>kế, thử</a:t>
            </a:r>
            <a:r>
              <a:rPr dirty="0" sz="1400" spc="-15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nghiệm,  thảo luận </a:t>
            </a:r>
            <a:r>
              <a:rPr dirty="0" sz="1400" spc="-10">
                <a:latin typeface="Arial"/>
                <a:cs typeface="Arial"/>
              </a:rPr>
              <a:t>và </a:t>
            </a:r>
            <a:r>
              <a:rPr dirty="0" sz="1400" spc="-5">
                <a:latin typeface="Arial"/>
                <a:cs typeface="Arial"/>
              </a:rPr>
              <a:t>chỉnh sửa) </a:t>
            </a:r>
            <a:r>
              <a:rPr dirty="0" sz="1400">
                <a:latin typeface="Arial"/>
                <a:cs typeface="Arial"/>
              </a:rPr>
              <a:t>của các </a:t>
            </a:r>
            <a:r>
              <a:rPr dirty="0" sz="1400" spc="-5">
                <a:latin typeface="Arial"/>
                <a:cs typeface="Arial"/>
              </a:rPr>
              <a:t>hoạt động  </a:t>
            </a:r>
            <a:r>
              <a:rPr dirty="0" sz="1400">
                <a:latin typeface="Arial"/>
                <a:cs typeface="Arial"/>
              </a:rPr>
              <a:t>trong </a:t>
            </a:r>
            <a:r>
              <a:rPr dirty="0" sz="1400" spc="-5">
                <a:latin typeface="Arial"/>
                <a:cs typeface="Arial"/>
              </a:rPr>
              <a:t>bài học </a:t>
            </a:r>
            <a:r>
              <a:rPr dirty="0" sz="1400">
                <a:latin typeface="Arial"/>
                <a:cs typeface="Arial"/>
              </a:rPr>
              <a:t>STEM </a:t>
            </a:r>
            <a:r>
              <a:rPr dirty="0" sz="1400" spc="-5">
                <a:latin typeface="Arial"/>
                <a:cs typeface="Arial"/>
              </a:rPr>
              <a:t>theo </a:t>
            </a:r>
            <a:r>
              <a:rPr dirty="0" sz="1400">
                <a:latin typeface="Arial"/>
                <a:cs typeface="Arial"/>
              </a:rPr>
              <a:t>kế </a:t>
            </a:r>
            <a:r>
              <a:rPr dirty="0" sz="1400" spc="-5">
                <a:latin typeface="Arial"/>
                <a:cs typeface="Arial"/>
              </a:rPr>
              <a:t>hoạch dạy học  </a:t>
            </a:r>
            <a:r>
              <a:rPr dirty="0" sz="1400">
                <a:latin typeface="Arial"/>
                <a:cs typeface="Arial"/>
              </a:rPr>
              <a:t>của </a:t>
            </a:r>
            <a:r>
              <a:rPr dirty="0" sz="1400" spc="-5">
                <a:latin typeface="Arial"/>
                <a:cs typeface="Arial"/>
              </a:rPr>
              <a:t>nhà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trường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716006" y="3044189"/>
            <a:ext cx="1445260" cy="1169035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wrap="square" lIns="0" tIns="40005" rIns="0" bIns="0" rtlCol="0" vert="horz">
            <a:spAutoFit/>
          </a:bodyPr>
          <a:lstStyle/>
          <a:p>
            <a:pPr marL="92075" marR="82550">
              <a:lnSpc>
                <a:spcPct val="100000"/>
              </a:lnSpc>
              <a:spcBef>
                <a:spcPts val="315"/>
              </a:spcBef>
            </a:pPr>
            <a:r>
              <a:rPr dirty="0" sz="1400" spc="-5">
                <a:latin typeface="Arial"/>
                <a:cs typeface="Arial"/>
              </a:rPr>
              <a:t>Tăng cường </a:t>
            </a:r>
            <a:r>
              <a:rPr dirty="0" sz="1400">
                <a:latin typeface="Arial"/>
                <a:cs typeface="Arial"/>
              </a:rPr>
              <a:t>sự  hợp tác </a:t>
            </a:r>
            <a:r>
              <a:rPr dirty="0" sz="1400" spc="-5">
                <a:latin typeface="Arial"/>
                <a:cs typeface="Arial"/>
              </a:rPr>
              <a:t>giữa  </a:t>
            </a:r>
            <a:r>
              <a:rPr dirty="0" sz="1400">
                <a:latin typeface="Arial"/>
                <a:cs typeface="Arial"/>
              </a:rPr>
              <a:t>trường </a:t>
            </a:r>
            <a:r>
              <a:rPr dirty="0" sz="1400" spc="-30">
                <a:latin typeface="Trebuchet MS"/>
                <a:cs typeface="Trebuchet MS"/>
              </a:rPr>
              <a:t>v</a:t>
            </a:r>
            <a:r>
              <a:rPr dirty="0" sz="1400" spc="-30">
                <a:latin typeface="Arial"/>
                <a:cs typeface="Arial"/>
              </a:rPr>
              <a:t>ớ</a:t>
            </a:r>
            <a:r>
              <a:rPr dirty="0" sz="1400" spc="-30">
                <a:latin typeface="Trebuchet MS"/>
                <a:cs typeface="Trebuchet MS"/>
              </a:rPr>
              <a:t>i </a:t>
            </a:r>
            <a:r>
              <a:rPr dirty="0" sz="1400">
                <a:latin typeface="Trebuchet MS"/>
                <a:cs typeface="Trebuchet MS"/>
              </a:rPr>
              <a:t>gia  </a:t>
            </a:r>
            <a:r>
              <a:rPr dirty="0" sz="1400" spc="-5">
                <a:latin typeface="Trebuchet MS"/>
                <a:cs typeface="Trebuchet MS"/>
              </a:rPr>
              <a:t>đi</a:t>
            </a:r>
            <a:r>
              <a:rPr dirty="0" sz="1400" spc="-5">
                <a:latin typeface="Arial"/>
                <a:cs typeface="Arial"/>
              </a:rPr>
              <a:t>̀</a:t>
            </a:r>
            <a:r>
              <a:rPr dirty="0" sz="1400" spc="-5">
                <a:latin typeface="Trebuchet MS"/>
                <a:cs typeface="Trebuchet MS"/>
              </a:rPr>
              <a:t>nh, xa</a:t>
            </a:r>
            <a:r>
              <a:rPr dirty="0" sz="1400" spc="-5">
                <a:latin typeface="Arial"/>
                <a:cs typeface="Arial"/>
              </a:rPr>
              <a:t>̃ </a:t>
            </a:r>
            <a:r>
              <a:rPr dirty="0" sz="1400" spc="-5">
                <a:latin typeface="Trebuchet MS"/>
                <a:cs typeface="Trebuchet MS"/>
              </a:rPr>
              <a:t>hô</a:t>
            </a:r>
            <a:r>
              <a:rPr dirty="0" sz="1400" spc="-5">
                <a:latin typeface="Arial"/>
                <a:cs typeface="Arial"/>
              </a:rPr>
              <a:t>̣</a:t>
            </a:r>
            <a:r>
              <a:rPr dirty="0" sz="1400" spc="-5">
                <a:latin typeface="Trebuchet MS"/>
                <a:cs typeface="Trebuchet MS"/>
              </a:rPr>
              <a:t>i,  doanh</a:t>
            </a:r>
            <a:r>
              <a:rPr dirty="0" sz="1400" spc="-70">
                <a:latin typeface="Trebuchet MS"/>
                <a:cs typeface="Trebuchet MS"/>
              </a:rPr>
              <a:t> </a:t>
            </a:r>
            <a:r>
              <a:rPr dirty="0" sz="1400" spc="-5">
                <a:latin typeface="Trebuchet MS"/>
                <a:cs typeface="Trebuchet MS"/>
              </a:rPr>
              <a:t>nghiê</a:t>
            </a:r>
            <a:r>
              <a:rPr dirty="0" sz="1400" spc="-5">
                <a:latin typeface="Arial"/>
                <a:cs typeface="Arial"/>
              </a:rPr>
              <a:t>̣</a:t>
            </a:r>
            <a:r>
              <a:rPr dirty="0" sz="1400" spc="-5">
                <a:latin typeface="Trebuchet MS"/>
                <a:cs typeface="Trebuchet MS"/>
              </a:rPr>
              <a:t>p,…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045458" y="6078472"/>
            <a:ext cx="4144010" cy="739140"/>
          </a:xfrm>
          <a:custGeom>
            <a:avLst/>
            <a:gdLst/>
            <a:ahLst/>
            <a:cxnLst/>
            <a:rect l="l" t="t" r="r" b="b"/>
            <a:pathLst>
              <a:path w="4144009" h="739140">
                <a:moveTo>
                  <a:pt x="0" y="739140"/>
                </a:moveTo>
                <a:lnTo>
                  <a:pt x="4143755" y="739140"/>
                </a:lnTo>
                <a:lnTo>
                  <a:pt x="4143755" y="0"/>
                </a:lnTo>
                <a:lnTo>
                  <a:pt x="0" y="0"/>
                </a:lnTo>
                <a:lnTo>
                  <a:pt x="0" y="739140"/>
                </a:lnTo>
                <a:close/>
              </a:path>
            </a:pathLst>
          </a:custGeom>
          <a:ln w="2895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4123182" y="6106464"/>
            <a:ext cx="3968115" cy="666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Trebuchet MS"/>
                <a:cs typeface="Trebuchet MS"/>
              </a:rPr>
              <a:t>T</a:t>
            </a:r>
            <a:r>
              <a:rPr dirty="0" sz="1400" spc="-5">
                <a:latin typeface="Arial"/>
                <a:cs typeface="Arial"/>
              </a:rPr>
              <a:t>hực hiện dưới dạng </a:t>
            </a:r>
            <a:r>
              <a:rPr dirty="0" sz="1400">
                <a:latin typeface="Arial"/>
                <a:cs typeface="Arial"/>
              </a:rPr>
              <a:t>một </a:t>
            </a:r>
            <a:r>
              <a:rPr dirty="0" sz="1400" spc="-5">
                <a:latin typeface="Arial"/>
                <a:cs typeface="Arial"/>
              </a:rPr>
              <a:t>đề </a:t>
            </a:r>
            <a:r>
              <a:rPr dirty="0" sz="1400">
                <a:latin typeface="Arial"/>
                <a:cs typeface="Arial"/>
              </a:rPr>
              <a:t>tài/dự </a:t>
            </a:r>
            <a:r>
              <a:rPr dirty="0" sz="1400" spc="-5">
                <a:latin typeface="Arial"/>
                <a:cs typeface="Arial"/>
              </a:rPr>
              <a:t>án nghiên </a:t>
            </a:r>
            <a:r>
              <a:rPr dirty="0" sz="1400">
                <a:latin typeface="Arial"/>
                <a:cs typeface="Arial"/>
              </a:rPr>
              <a:t>cứu  </a:t>
            </a:r>
            <a:r>
              <a:rPr dirty="0" sz="1400" spc="-5">
                <a:latin typeface="Arial"/>
                <a:cs typeface="Arial"/>
              </a:rPr>
              <a:t>bởi một </a:t>
            </a:r>
            <a:r>
              <a:rPr dirty="0" sz="1400">
                <a:latin typeface="Arial"/>
                <a:cs typeface="Arial"/>
              </a:rPr>
              <a:t>cá </a:t>
            </a:r>
            <a:r>
              <a:rPr dirty="0" sz="1400" spc="-5">
                <a:latin typeface="Arial"/>
                <a:cs typeface="Arial"/>
              </a:rPr>
              <a:t>nhân hoặc nhóm hai thành </a:t>
            </a:r>
            <a:r>
              <a:rPr dirty="0" sz="1400" spc="-10">
                <a:latin typeface="Arial"/>
                <a:cs typeface="Arial"/>
              </a:rPr>
              <a:t>viên, </a:t>
            </a:r>
            <a:r>
              <a:rPr dirty="0" sz="1400" spc="-5">
                <a:latin typeface="Arial"/>
                <a:cs typeface="Arial"/>
              </a:rPr>
              <a:t>dưới  </a:t>
            </a:r>
            <a:r>
              <a:rPr dirty="0" sz="1400">
                <a:latin typeface="Arial"/>
                <a:cs typeface="Arial"/>
              </a:rPr>
              <a:t>sự </a:t>
            </a:r>
            <a:r>
              <a:rPr dirty="0" sz="1400" spc="-5">
                <a:latin typeface="Arial"/>
                <a:cs typeface="Arial"/>
              </a:rPr>
              <a:t>hướng dẫn </a:t>
            </a:r>
            <a:r>
              <a:rPr dirty="0" sz="1400">
                <a:latin typeface="Arial"/>
                <a:cs typeface="Arial"/>
              </a:rPr>
              <a:t>của </a:t>
            </a:r>
            <a:r>
              <a:rPr dirty="0" sz="1400" spc="-5">
                <a:latin typeface="Arial"/>
                <a:cs typeface="Arial"/>
              </a:rPr>
              <a:t>giáo </a:t>
            </a:r>
            <a:r>
              <a:rPr dirty="0" sz="1400" spc="-10">
                <a:latin typeface="Arial"/>
                <a:cs typeface="Arial"/>
              </a:rPr>
              <a:t>viên </a:t>
            </a:r>
            <a:r>
              <a:rPr dirty="0" sz="1400" spc="-5">
                <a:latin typeface="Arial"/>
                <a:cs typeface="Arial"/>
              </a:rPr>
              <a:t>hoặc nhà khoa</a:t>
            </a:r>
            <a:r>
              <a:rPr dirty="0" sz="1400" spc="-13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học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808982" y="3257550"/>
            <a:ext cx="1438910" cy="117094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90805" marR="96520">
              <a:lnSpc>
                <a:spcPct val="100000"/>
              </a:lnSpc>
              <a:spcBef>
                <a:spcPts val="320"/>
              </a:spcBef>
            </a:pPr>
            <a:r>
              <a:rPr dirty="0" sz="1400">
                <a:latin typeface="Trebuchet MS"/>
                <a:cs typeface="Trebuchet MS"/>
              </a:rPr>
              <a:t>T</a:t>
            </a:r>
            <a:r>
              <a:rPr dirty="0" sz="1400">
                <a:latin typeface="Arial"/>
                <a:cs typeface="Arial"/>
              </a:rPr>
              <a:t>ổ </a:t>
            </a:r>
            <a:r>
              <a:rPr dirty="0" sz="1400" spc="-5">
                <a:latin typeface="Arial"/>
                <a:cs typeface="Arial"/>
              </a:rPr>
              <a:t>chức ngày  hội </a:t>
            </a:r>
            <a:r>
              <a:rPr dirty="0" sz="1400">
                <a:latin typeface="Arial"/>
                <a:cs typeface="Arial"/>
              </a:rPr>
              <a:t>STEM </a:t>
            </a:r>
            <a:r>
              <a:rPr dirty="0" sz="1400" spc="-5">
                <a:latin typeface="Arial"/>
                <a:cs typeface="Arial"/>
              </a:rPr>
              <a:t>hoặc  cuộc thi khoa  học, </a:t>
            </a:r>
            <a:r>
              <a:rPr dirty="0" sz="1400">
                <a:latin typeface="Arial"/>
                <a:cs typeface="Arial"/>
              </a:rPr>
              <a:t>kỹ </a:t>
            </a:r>
            <a:r>
              <a:rPr dirty="0" sz="1400" spc="-5">
                <a:latin typeface="Arial"/>
                <a:cs typeface="Arial"/>
              </a:rPr>
              <a:t>thuật</a:t>
            </a:r>
            <a:r>
              <a:rPr dirty="0" sz="1400" spc="-10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tại  đơn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vị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997702" y="5063490"/>
            <a:ext cx="2209800" cy="954405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wrap="square" lIns="0" tIns="40640" rIns="0" bIns="0" rtlCol="0" vert="horz">
            <a:spAutoFit/>
          </a:bodyPr>
          <a:lstStyle/>
          <a:p>
            <a:pPr marL="90170" marR="114300">
              <a:lnSpc>
                <a:spcPct val="100000"/>
              </a:lnSpc>
              <a:spcBef>
                <a:spcPts val="320"/>
              </a:spcBef>
            </a:pPr>
            <a:r>
              <a:rPr dirty="0" sz="1400" spc="-5">
                <a:latin typeface="Trebuchet MS"/>
                <a:cs typeface="Trebuchet MS"/>
              </a:rPr>
              <a:t>B</a:t>
            </a:r>
            <a:r>
              <a:rPr dirty="0" sz="1400" spc="-5">
                <a:latin typeface="Arial"/>
                <a:cs typeface="Arial"/>
              </a:rPr>
              <a:t>ồi dưỡng, </a:t>
            </a:r>
            <a:r>
              <a:rPr dirty="0" sz="1400">
                <a:latin typeface="Arial"/>
                <a:cs typeface="Arial"/>
              </a:rPr>
              <a:t>tạo </a:t>
            </a:r>
            <a:r>
              <a:rPr dirty="0" sz="1400" spc="-5">
                <a:latin typeface="Arial"/>
                <a:cs typeface="Arial"/>
              </a:rPr>
              <a:t>điều kiện  </a:t>
            </a:r>
            <a:r>
              <a:rPr dirty="0" sz="1400">
                <a:latin typeface="Arial"/>
                <a:cs typeface="Arial"/>
              </a:rPr>
              <a:t>thuận </a:t>
            </a:r>
            <a:r>
              <a:rPr dirty="0" sz="1400" spc="-5">
                <a:latin typeface="Arial"/>
                <a:cs typeface="Arial"/>
              </a:rPr>
              <a:t>lợi học </a:t>
            </a:r>
            <a:r>
              <a:rPr dirty="0" sz="1400">
                <a:latin typeface="Arial"/>
                <a:cs typeface="Arial"/>
              </a:rPr>
              <a:t>sinh </a:t>
            </a:r>
            <a:r>
              <a:rPr dirty="0" sz="1400" spc="-5">
                <a:latin typeface="Arial"/>
                <a:cs typeface="Arial"/>
              </a:rPr>
              <a:t>tham  gia nghiên </a:t>
            </a:r>
            <a:r>
              <a:rPr dirty="0" sz="1400">
                <a:latin typeface="Arial"/>
                <a:cs typeface="Arial"/>
              </a:rPr>
              <a:t>cứu khoa</a:t>
            </a:r>
            <a:r>
              <a:rPr dirty="0" sz="1400" spc="-1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học,  </a:t>
            </a:r>
            <a:r>
              <a:rPr dirty="0" sz="1400" spc="5">
                <a:latin typeface="Arial"/>
                <a:cs typeface="Arial"/>
              </a:rPr>
              <a:t>kĩ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thuật</a:t>
            </a:r>
            <a:endParaRPr sz="14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8508238" y="1332737"/>
            <a:ext cx="2209800" cy="3670935"/>
          </a:xfrm>
          <a:custGeom>
            <a:avLst/>
            <a:gdLst/>
            <a:ahLst/>
            <a:cxnLst/>
            <a:rect l="l" t="t" r="r" b="b"/>
            <a:pathLst>
              <a:path w="2209800" h="3670935">
                <a:moveTo>
                  <a:pt x="2209292" y="882396"/>
                </a:moveTo>
                <a:lnTo>
                  <a:pt x="2124075" y="929005"/>
                </a:lnTo>
                <a:lnTo>
                  <a:pt x="2147900" y="945553"/>
                </a:lnTo>
                <a:lnTo>
                  <a:pt x="390296" y="3480358"/>
                </a:lnTo>
                <a:lnTo>
                  <a:pt x="2178761" y="83616"/>
                </a:lnTo>
                <a:lnTo>
                  <a:pt x="2204466" y="97155"/>
                </a:lnTo>
                <a:lnTo>
                  <a:pt x="2205494" y="47498"/>
                </a:lnTo>
                <a:lnTo>
                  <a:pt x="2206498" y="0"/>
                </a:lnTo>
                <a:lnTo>
                  <a:pt x="2127631" y="56642"/>
                </a:lnTo>
                <a:lnTo>
                  <a:pt x="2153132" y="70104"/>
                </a:lnTo>
                <a:lnTo>
                  <a:pt x="301993" y="3585895"/>
                </a:lnTo>
                <a:lnTo>
                  <a:pt x="55956" y="2675471"/>
                </a:lnTo>
                <a:lnTo>
                  <a:pt x="52120" y="2661285"/>
                </a:lnTo>
                <a:lnTo>
                  <a:pt x="52197" y="2661539"/>
                </a:lnTo>
                <a:lnTo>
                  <a:pt x="55956" y="2675471"/>
                </a:lnTo>
                <a:lnTo>
                  <a:pt x="83947" y="2667889"/>
                </a:lnTo>
                <a:lnTo>
                  <a:pt x="67297" y="2649220"/>
                </a:lnTo>
                <a:lnTo>
                  <a:pt x="19304" y="2595372"/>
                </a:lnTo>
                <a:lnTo>
                  <a:pt x="0" y="2690622"/>
                </a:lnTo>
                <a:lnTo>
                  <a:pt x="28028" y="2683040"/>
                </a:lnTo>
                <a:lnTo>
                  <a:pt x="282168" y="3623564"/>
                </a:lnTo>
                <a:lnTo>
                  <a:pt x="277749" y="3631946"/>
                </a:lnTo>
                <a:lnTo>
                  <a:pt x="274066" y="3639058"/>
                </a:lnTo>
                <a:lnTo>
                  <a:pt x="275945" y="3645268"/>
                </a:lnTo>
                <a:lnTo>
                  <a:pt x="275590" y="3645789"/>
                </a:lnTo>
                <a:lnTo>
                  <a:pt x="271018" y="3652266"/>
                </a:lnTo>
                <a:lnTo>
                  <a:pt x="272669" y="3661410"/>
                </a:lnTo>
                <a:lnTo>
                  <a:pt x="279273" y="3665855"/>
                </a:lnTo>
                <a:lnTo>
                  <a:pt x="285877" y="3670427"/>
                </a:lnTo>
                <a:lnTo>
                  <a:pt x="294894" y="3668776"/>
                </a:lnTo>
                <a:lnTo>
                  <a:pt x="299466" y="3662299"/>
                </a:lnTo>
                <a:lnTo>
                  <a:pt x="307378" y="3650881"/>
                </a:lnTo>
                <a:lnTo>
                  <a:pt x="312420" y="3649472"/>
                </a:lnTo>
                <a:lnTo>
                  <a:pt x="316992" y="3641598"/>
                </a:lnTo>
                <a:lnTo>
                  <a:pt x="316115" y="3638283"/>
                </a:lnTo>
                <a:lnTo>
                  <a:pt x="321602" y="3630358"/>
                </a:lnTo>
                <a:lnTo>
                  <a:pt x="342277" y="3615931"/>
                </a:lnTo>
                <a:lnTo>
                  <a:pt x="1428445" y="3580473"/>
                </a:lnTo>
                <a:lnTo>
                  <a:pt x="1429385" y="3609340"/>
                </a:lnTo>
                <a:lnTo>
                  <a:pt x="1514729" y="3563112"/>
                </a:lnTo>
                <a:lnTo>
                  <a:pt x="1487919" y="3550793"/>
                </a:lnTo>
                <a:lnTo>
                  <a:pt x="1426591" y="3522599"/>
                </a:lnTo>
                <a:lnTo>
                  <a:pt x="1427518" y="3551529"/>
                </a:lnTo>
                <a:lnTo>
                  <a:pt x="385851" y="3585527"/>
                </a:lnTo>
                <a:lnTo>
                  <a:pt x="2144484" y="2358275"/>
                </a:lnTo>
                <a:lnTo>
                  <a:pt x="2161032" y="2382012"/>
                </a:lnTo>
                <a:lnTo>
                  <a:pt x="2193785" y="2321687"/>
                </a:lnTo>
                <a:lnTo>
                  <a:pt x="2207387" y="2296668"/>
                </a:lnTo>
                <a:lnTo>
                  <a:pt x="2111375" y="2310765"/>
                </a:lnTo>
                <a:lnTo>
                  <a:pt x="2127948" y="2334552"/>
                </a:lnTo>
                <a:lnTo>
                  <a:pt x="369100" y="3561867"/>
                </a:lnTo>
                <a:lnTo>
                  <a:pt x="2171662" y="962037"/>
                </a:lnTo>
                <a:lnTo>
                  <a:pt x="2195449" y="978535"/>
                </a:lnTo>
                <a:lnTo>
                  <a:pt x="2203081" y="925449"/>
                </a:lnTo>
                <a:lnTo>
                  <a:pt x="2209292" y="882396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9113266" y="5329173"/>
            <a:ext cx="1104900" cy="393065"/>
          </a:xfrm>
          <a:custGeom>
            <a:avLst/>
            <a:gdLst/>
            <a:ahLst/>
            <a:cxnLst/>
            <a:rect l="l" t="t" r="r" b="b"/>
            <a:pathLst>
              <a:path w="1104900" h="393064">
                <a:moveTo>
                  <a:pt x="1017652" y="365091"/>
                </a:moveTo>
                <a:lnTo>
                  <a:pt x="1008506" y="392569"/>
                </a:lnTo>
                <a:lnTo>
                  <a:pt x="1104645" y="378815"/>
                </a:lnTo>
                <a:lnTo>
                  <a:pt x="1098025" y="372198"/>
                </a:lnTo>
                <a:lnTo>
                  <a:pt x="1038986" y="372198"/>
                </a:lnTo>
                <a:lnTo>
                  <a:pt x="1017652" y="365091"/>
                </a:lnTo>
                <a:close/>
              </a:path>
              <a:path w="1104900" h="393064">
                <a:moveTo>
                  <a:pt x="1026794" y="337621"/>
                </a:moveTo>
                <a:lnTo>
                  <a:pt x="1017652" y="365091"/>
                </a:lnTo>
                <a:lnTo>
                  <a:pt x="1038986" y="372198"/>
                </a:lnTo>
                <a:lnTo>
                  <a:pt x="1047114" y="368096"/>
                </a:lnTo>
                <a:lnTo>
                  <a:pt x="1052194" y="352920"/>
                </a:lnTo>
                <a:lnTo>
                  <a:pt x="1048130" y="344728"/>
                </a:lnTo>
                <a:lnTo>
                  <a:pt x="1026794" y="337621"/>
                </a:lnTo>
                <a:close/>
              </a:path>
              <a:path w="1104900" h="393064">
                <a:moveTo>
                  <a:pt x="1035938" y="310146"/>
                </a:moveTo>
                <a:lnTo>
                  <a:pt x="1026794" y="337621"/>
                </a:lnTo>
                <a:lnTo>
                  <a:pt x="1048130" y="344728"/>
                </a:lnTo>
                <a:lnTo>
                  <a:pt x="1052194" y="352920"/>
                </a:lnTo>
                <a:lnTo>
                  <a:pt x="1047114" y="368096"/>
                </a:lnTo>
                <a:lnTo>
                  <a:pt x="1038986" y="372198"/>
                </a:lnTo>
                <a:lnTo>
                  <a:pt x="1098025" y="372198"/>
                </a:lnTo>
                <a:lnTo>
                  <a:pt x="1035938" y="310146"/>
                </a:lnTo>
                <a:close/>
              </a:path>
              <a:path w="1104900" h="393064">
                <a:moveTo>
                  <a:pt x="13207" y="0"/>
                </a:moveTo>
                <a:lnTo>
                  <a:pt x="5079" y="4063"/>
                </a:lnTo>
                <a:lnTo>
                  <a:pt x="0" y="19303"/>
                </a:lnTo>
                <a:lnTo>
                  <a:pt x="4063" y="27431"/>
                </a:lnTo>
                <a:lnTo>
                  <a:pt x="1017652" y="365091"/>
                </a:lnTo>
                <a:lnTo>
                  <a:pt x="1026794" y="337621"/>
                </a:lnTo>
                <a:lnTo>
                  <a:pt x="1320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3" name="object 43"/>
          <p:cNvGrpSpPr/>
          <p:nvPr/>
        </p:nvGrpSpPr>
        <p:grpSpPr>
          <a:xfrm>
            <a:off x="5419344" y="1116330"/>
            <a:ext cx="2253615" cy="5019675"/>
            <a:chOff x="5419344" y="1116330"/>
            <a:chExt cx="2253615" cy="5019675"/>
          </a:xfrm>
        </p:grpSpPr>
        <p:sp>
          <p:nvSpPr>
            <p:cNvPr id="44" name="object 44"/>
            <p:cNvSpPr/>
            <p:nvPr/>
          </p:nvSpPr>
          <p:spPr>
            <a:xfrm>
              <a:off x="5447411" y="1116329"/>
              <a:ext cx="2225675" cy="3815715"/>
            </a:xfrm>
            <a:custGeom>
              <a:avLst/>
              <a:gdLst/>
              <a:ahLst/>
              <a:cxnLst/>
              <a:rect l="l" t="t" r="r" b="b"/>
              <a:pathLst>
                <a:path w="2225675" h="3815715">
                  <a:moveTo>
                    <a:pt x="111887" y="3403473"/>
                  </a:moveTo>
                  <a:lnTo>
                    <a:pt x="99682" y="3368040"/>
                  </a:lnTo>
                  <a:lnTo>
                    <a:pt x="80264" y="3311652"/>
                  </a:lnTo>
                  <a:lnTo>
                    <a:pt x="25781" y="3392043"/>
                  </a:lnTo>
                  <a:lnTo>
                    <a:pt x="54470" y="3395853"/>
                  </a:lnTo>
                  <a:lnTo>
                    <a:pt x="1016" y="3797935"/>
                  </a:lnTo>
                  <a:lnTo>
                    <a:pt x="0" y="3805936"/>
                  </a:lnTo>
                  <a:lnTo>
                    <a:pt x="5588" y="3813175"/>
                  </a:lnTo>
                  <a:lnTo>
                    <a:pt x="21336" y="3815207"/>
                  </a:lnTo>
                  <a:lnTo>
                    <a:pt x="28702" y="3809746"/>
                  </a:lnTo>
                  <a:lnTo>
                    <a:pt x="29718" y="3801745"/>
                  </a:lnTo>
                  <a:lnTo>
                    <a:pt x="83172" y="3399663"/>
                  </a:lnTo>
                  <a:lnTo>
                    <a:pt x="111887" y="3403473"/>
                  </a:lnTo>
                  <a:close/>
                </a:path>
                <a:path w="2225675" h="3815715">
                  <a:moveTo>
                    <a:pt x="1294892" y="1437386"/>
                  </a:moveTo>
                  <a:lnTo>
                    <a:pt x="1294765" y="1421384"/>
                  </a:lnTo>
                  <a:lnTo>
                    <a:pt x="1288288" y="1414907"/>
                  </a:lnTo>
                  <a:lnTo>
                    <a:pt x="755891" y="1419987"/>
                  </a:lnTo>
                  <a:lnTo>
                    <a:pt x="755650" y="1391031"/>
                  </a:lnTo>
                  <a:lnTo>
                    <a:pt x="669163" y="1435227"/>
                  </a:lnTo>
                  <a:lnTo>
                    <a:pt x="756412" y="1477899"/>
                  </a:lnTo>
                  <a:lnTo>
                    <a:pt x="756158" y="1449070"/>
                  </a:lnTo>
                  <a:lnTo>
                    <a:pt x="756145" y="1448943"/>
                  </a:lnTo>
                  <a:lnTo>
                    <a:pt x="1288542" y="1443863"/>
                  </a:lnTo>
                  <a:lnTo>
                    <a:pt x="1294892" y="1437386"/>
                  </a:lnTo>
                  <a:close/>
                </a:path>
                <a:path w="2225675" h="3815715">
                  <a:moveTo>
                    <a:pt x="2225294" y="359664"/>
                  </a:moveTo>
                  <a:lnTo>
                    <a:pt x="2133473" y="391287"/>
                  </a:lnTo>
                  <a:lnTo>
                    <a:pt x="2154072" y="411518"/>
                  </a:lnTo>
                  <a:lnTo>
                    <a:pt x="1620812" y="955560"/>
                  </a:lnTo>
                  <a:lnTo>
                    <a:pt x="1347343" y="78625"/>
                  </a:lnTo>
                  <a:lnTo>
                    <a:pt x="1375029" y="69977"/>
                  </a:lnTo>
                  <a:lnTo>
                    <a:pt x="1358658" y="52959"/>
                  </a:lnTo>
                  <a:lnTo>
                    <a:pt x="1307719" y="0"/>
                  </a:lnTo>
                  <a:lnTo>
                    <a:pt x="1292098" y="95885"/>
                  </a:lnTo>
                  <a:lnTo>
                    <a:pt x="1319771" y="87249"/>
                  </a:lnTo>
                  <a:lnTo>
                    <a:pt x="1591132" y="957808"/>
                  </a:lnTo>
                  <a:lnTo>
                    <a:pt x="693115" y="417931"/>
                  </a:lnTo>
                  <a:lnTo>
                    <a:pt x="700024" y="406400"/>
                  </a:lnTo>
                  <a:lnTo>
                    <a:pt x="708025" y="393065"/>
                  </a:lnTo>
                  <a:lnTo>
                    <a:pt x="611251" y="385572"/>
                  </a:lnTo>
                  <a:lnTo>
                    <a:pt x="663321" y="467614"/>
                  </a:lnTo>
                  <a:lnTo>
                    <a:pt x="678256" y="442696"/>
                  </a:lnTo>
                  <a:lnTo>
                    <a:pt x="1604645" y="999744"/>
                  </a:lnTo>
                  <a:lnTo>
                    <a:pt x="1609166" y="998588"/>
                  </a:lnTo>
                  <a:lnTo>
                    <a:pt x="1609598" y="998982"/>
                  </a:lnTo>
                  <a:lnTo>
                    <a:pt x="1610004" y="998982"/>
                  </a:lnTo>
                  <a:lnTo>
                    <a:pt x="1610995" y="999490"/>
                  </a:lnTo>
                  <a:lnTo>
                    <a:pt x="1612684" y="998982"/>
                  </a:lnTo>
                  <a:lnTo>
                    <a:pt x="1618742" y="998982"/>
                  </a:lnTo>
                  <a:lnTo>
                    <a:pt x="1621320" y="996353"/>
                  </a:lnTo>
                  <a:lnTo>
                    <a:pt x="1626235" y="994791"/>
                  </a:lnTo>
                  <a:lnTo>
                    <a:pt x="1630235" y="987259"/>
                  </a:lnTo>
                  <a:lnTo>
                    <a:pt x="2174773" y="431838"/>
                  </a:lnTo>
                  <a:lnTo>
                    <a:pt x="2195449" y="452120"/>
                  </a:lnTo>
                  <a:lnTo>
                    <a:pt x="2213724" y="395478"/>
                  </a:lnTo>
                  <a:lnTo>
                    <a:pt x="2225294" y="359664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5865368" y="5356351"/>
              <a:ext cx="132334" cy="1844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5419344" y="5693664"/>
              <a:ext cx="86995" cy="442595"/>
            </a:xfrm>
            <a:custGeom>
              <a:avLst/>
              <a:gdLst/>
              <a:ahLst/>
              <a:cxnLst/>
              <a:rect l="l" t="t" r="r" b="b"/>
              <a:pathLst>
                <a:path w="86995" h="442595">
                  <a:moveTo>
                    <a:pt x="28955" y="355130"/>
                  </a:moveTo>
                  <a:lnTo>
                    <a:pt x="0" y="355130"/>
                  </a:lnTo>
                  <a:lnTo>
                    <a:pt x="43433" y="441998"/>
                  </a:lnTo>
                  <a:lnTo>
                    <a:pt x="72389" y="384086"/>
                  </a:lnTo>
                  <a:lnTo>
                    <a:pt x="35432" y="384086"/>
                  </a:lnTo>
                  <a:lnTo>
                    <a:pt x="28955" y="377609"/>
                  </a:lnTo>
                  <a:lnTo>
                    <a:pt x="28955" y="355130"/>
                  </a:lnTo>
                  <a:close/>
                </a:path>
                <a:path w="86995" h="442595">
                  <a:moveTo>
                    <a:pt x="51434" y="0"/>
                  </a:moveTo>
                  <a:lnTo>
                    <a:pt x="35432" y="0"/>
                  </a:lnTo>
                  <a:lnTo>
                    <a:pt x="28955" y="6477"/>
                  </a:lnTo>
                  <a:lnTo>
                    <a:pt x="28955" y="377609"/>
                  </a:lnTo>
                  <a:lnTo>
                    <a:pt x="35432" y="384086"/>
                  </a:lnTo>
                  <a:lnTo>
                    <a:pt x="51434" y="384086"/>
                  </a:lnTo>
                  <a:lnTo>
                    <a:pt x="57911" y="377609"/>
                  </a:lnTo>
                  <a:lnTo>
                    <a:pt x="57911" y="6477"/>
                  </a:lnTo>
                  <a:lnTo>
                    <a:pt x="51434" y="0"/>
                  </a:lnTo>
                  <a:close/>
                </a:path>
                <a:path w="86995" h="442595">
                  <a:moveTo>
                    <a:pt x="86867" y="355130"/>
                  </a:moveTo>
                  <a:lnTo>
                    <a:pt x="57911" y="355130"/>
                  </a:lnTo>
                  <a:lnTo>
                    <a:pt x="57911" y="377609"/>
                  </a:lnTo>
                  <a:lnTo>
                    <a:pt x="51434" y="384086"/>
                  </a:lnTo>
                  <a:lnTo>
                    <a:pt x="72389" y="384086"/>
                  </a:lnTo>
                  <a:lnTo>
                    <a:pt x="86867" y="35513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4173"/>
            <a:ext cx="2506980" cy="514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5" b="1">
                <a:latin typeface="Trebuchet MS"/>
                <a:cs typeface="Trebuchet MS"/>
              </a:rPr>
              <a:t>Bài </a:t>
            </a:r>
            <a:r>
              <a:rPr dirty="0" sz="3200" spc="-75" b="1">
                <a:latin typeface="Trebuchet MS"/>
                <a:cs typeface="Trebuchet MS"/>
              </a:rPr>
              <a:t>h</a:t>
            </a:r>
            <a:r>
              <a:rPr dirty="0" sz="3200" spc="-75" b="1">
                <a:latin typeface="Arial"/>
                <a:cs typeface="Arial"/>
              </a:rPr>
              <a:t>ọ</a:t>
            </a:r>
            <a:r>
              <a:rPr dirty="0" sz="3200" spc="-75" b="1">
                <a:latin typeface="Trebuchet MS"/>
                <a:cs typeface="Trebuchet MS"/>
              </a:rPr>
              <a:t>c</a:t>
            </a:r>
            <a:r>
              <a:rPr dirty="0" sz="3200" spc="-95" b="1">
                <a:latin typeface="Trebuchet MS"/>
                <a:cs typeface="Trebuchet MS"/>
              </a:rPr>
              <a:t> </a:t>
            </a:r>
            <a:r>
              <a:rPr dirty="0" sz="3200" spc="-5" b="1">
                <a:latin typeface="Trebuchet MS"/>
                <a:cs typeface="Trebuchet MS"/>
              </a:rPr>
              <a:t>STEM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525272"/>
            <a:ext cx="5530850" cy="200469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2700" marR="5080">
              <a:lnSpc>
                <a:spcPts val="1880"/>
              </a:lnSpc>
              <a:spcBef>
                <a:spcPts val="190"/>
              </a:spcBef>
            </a:pPr>
            <a:r>
              <a:rPr dirty="0" sz="1600" spc="-250">
                <a:solidFill>
                  <a:srgbClr val="90C225"/>
                </a:solidFill>
                <a:latin typeface="Tahoma"/>
                <a:cs typeface="Tahoma"/>
              </a:rPr>
              <a:t>Nội </a:t>
            </a:r>
            <a:r>
              <a:rPr dirty="0" sz="1600" spc="-5">
                <a:solidFill>
                  <a:srgbClr val="90C225"/>
                </a:solidFill>
                <a:latin typeface="Tahoma"/>
                <a:cs typeface="Tahoma"/>
              </a:rPr>
              <a:t>dung bài </a:t>
            </a:r>
            <a:r>
              <a:rPr dirty="0" sz="1600" spc="-250">
                <a:solidFill>
                  <a:srgbClr val="90C225"/>
                </a:solidFill>
                <a:latin typeface="Tahoma"/>
                <a:cs typeface="Tahoma"/>
              </a:rPr>
              <a:t>học </a:t>
            </a:r>
            <a:r>
              <a:rPr dirty="0" sz="1600" spc="-5">
                <a:solidFill>
                  <a:srgbClr val="90C225"/>
                </a:solidFill>
                <a:latin typeface="Tahoma"/>
                <a:cs typeface="Tahoma"/>
              </a:rPr>
              <a:t>STEM </a:t>
            </a:r>
            <a:r>
              <a:rPr dirty="0" sz="1600" spc="-260">
                <a:solidFill>
                  <a:srgbClr val="90C225"/>
                </a:solidFill>
                <a:latin typeface="Tahoma"/>
                <a:cs typeface="Tahoma"/>
              </a:rPr>
              <a:t>nằm </a:t>
            </a:r>
            <a:r>
              <a:rPr dirty="0" sz="1600" spc="-10">
                <a:solidFill>
                  <a:srgbClr val="90C225"/>
                </a:solidFill>
                <a:latin typeface="Tahoma"/>
                <a:cs typeface="Tahoma"/>
              </a:rPr>
              <a:t>trong </a:t>
            </a:r>
            <a:r>
              <a:rPr dirty="0" sz="1600" spc="-229">
                <a:solidFill>
                  <a:srgbClr val="90C225"/>
                </a:solidFill>
                <a:latin typeface="Tahoma"/>
                <a:cs typeface="Tahoma"/>
              </a:rPr>
              <a:t>chương </a:t>
            </a:r>
            <a:r>
              <a:rPr dirty="0" sz="1600" spc="-10">
                <a:solidFill>
                  <a:srgbClr val="90C225"/>
                </a:solidFill>
                <a:latin typeface="Tahoma"/>
                <a:cs typeface="Tahoma"/>
              </a:rPr>
              <a:t>trình </a:t>
            </a:r>
            <a:r>
              <a:rPr dirty="0" sz="1600" spc="-5">
                <a:solidFill>
                  <a:srgbClr val="90C225"/>
                </a:solidFill>
                <a:latin typeface="Tahoma"/>
                <a:cs typeface="Tahoma"/>
              </a:rPr>
              <a:t>giáo </a:t>
            </a:r>
            <a:r>
              <a:rPr dirty="0" sz="1600" spc="-240">
                <a:solidFill>
                  <a:srgbClr val="90C225"/>
                </a:solidFill>
                <a:latin typeface="Tahoma"/>
                <a:cs typeface="Tahoma"/>
              </a:rPr>
              <a:t>dục </a:t>
            </a:r>
            <a:r>
              <a:rPr dirty="0" sz="1600" spc="-245">
                <a:solidFill>
                  <a:srgbClr val="90C225"/>
                </a:solidFill>
                <a:latin typeface="Tahoma"/>
                <a:cs typeface="Tahoma"/>
              </a:rPr>
              <a:t>phổ  </a:t>
            </a:r>
            <a:r>
              <a:rPr dirty="0" sz="1600" spc="-5">
                <a:solidFill>
                  <a:srgbClr val="90C225"/>
                </a:solidFill>
                <a:latin typeface="Tahoma"/>
                <a:cs typeface="Tahoma"/>
              </a:rPr>
              <a:t>thông, </a:t>
            </a:r>
            <a:r>
              <a:rPr dirty="0" sz="1600" spc="-260">
                <a:solidFill>
                  <a:srgbClr val="90C225"/>
                </a:solidFill>
                <a:latin typeface="Tahoma"/>
                <a:cs typeface="Tahoma"/>
              </a:rPr>
              <a:t>gắn kết </a:t>
            </a:r>
            <a:r>
              <a:rPr dirty="0" sz="1600" spc="-5">
                <a:solidFill>
                  <a:srgbClr val="90C225"/>
                </a:solidFill>
                <a:latin typeface="Tahoma"/>
                <a:cs typeface="Tahoma"/>
              </a:rPr>
              <a:t>các </a:t>
            </a:r>
            <a:r>
              <a:rPr dirty="0" sz="1600" spc="-260">
                <a:solidFill>
                  <a:srgbClr val="90C225"/>
                </a:solidFill>
                <a:latin typeface="Tahoma"/>
                <a:cs typeface="Tahoma"/>
              </a:rPr>
              <a:t>vấn </a:t>
            </a:r>
            <a:r>
              <a:rPr dirty="0" sz="1600" spc="-370">
                <a:solidFill>
                  <a:srgbClr val="90C225"/>
                </a:solidFill>
                <a:latin typeface="Tahoma"/>
                <a:cs typeface="Tahoma"/>
              </a:rPr>
              <a:t>đề </a:t>
            </a:r>
            <a:r>
              <a:rPr dirty="0" sz="1600" spc="-245">
                <a:solidFill>
                  <a:srgbClr val="90C225"/>
                </a:solidFill>
                <a:latin typeface="Tahoma"/>
                <a:cs typeface="Tahoma"/>
              </a:rPr>
              <a:t>của </a:t>
            </a:r>
            <a:r>
              <a:rPr dirty="0" sz="1600" spc="-165">
                <a:solidFill>
                  <a:srgbClr val="90C225"/>
                </a:solidFill>
                <a:latin typeface="Tahoma"/>
                <a:cs typeface="Tahoma"/>
              </a:rPr>
              <a:t>thực </a:t>
            </a:r>
            <a:r>
              <a:rPr dirty="0" sz="1600" spc="-200">
                <a:solidFill>
                  <a:srgbClr val="90C225"/>
                </a:solidFill>
                <a:latin typeface="Tahoma"/>
                <a:cs typeface="Tahoma"/>
              </a:rPr>
              <a:t>tiễn </a:t>
            </a:r>
            <a:r>
              <a:rPr dirty="0" sz="1600" spc="-5">
                <a:solidFill>
                  <a:srgbClr val="90C225"/>
                </a:solidFill>
                <a:latin typeface="Tahoma"/>
                <a:cs typeface="Tahoma"/>
              </a:rPr>
              <a:t>xã</a:t>
            </a:r>
            <a:r>
              <a:rPr dirty="0" sz="1600" spc="-195">
                <a:solidFill>
                  <a:srgbClr val="90C225"/>
                </a:solidFill>
                <a:latin typeface="Tahoma"/>
                <a:cs typeface="Tahoma"/>
              </a:rPr>
              <a:t> </a:t>
            </a:r>
            <a:r>
              <a:rPr dirty="0" sz="1600" spc="-250">
                <a:solidFill>
                  <a:srgbClr val="90C225"/>
                </a:solidFill>
                <a:latin typeface="Tahoma"/>
                <a:cs typeface="Tahoma"/>
              </a:rPr>
              <a:t>hội</a:t>
            </a:r>
            <a:endParaRPr sz="1600">
              <a:latin typeface="Tahoma"/>
              <a:cs typeface="Tahoma"/>
            </a:endParaRPr>
          </a:p>
          <a:p>
            <a:pPr marL="584200" marR="229870" indent="-342900">
              <a:lnSpc>
                <a:spcPct val="100000"/>
              </a:lnSpc>
              <a:spcBef>
                <a:spcPts val="925"/>
              </a:spcBef>
              <a:tabLst>
                <a:tab pos="583565" algn="l"/>
              </a:tabLst>
            </a:pPr>
            <a:r>
              <a:rPr dirty="0" sz="1450" spc="235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Bài học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STEM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dựa theo quy trình thiết kế kĩ thuật  gồm 8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bước: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xác định vấn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đề;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nghiên cứu kiến</a:t>
            </a:r>
            <a:r>
              <a:rPr dirty="0" sz="1800" spc="-8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thức  nền; đề xuất các giải pháp; lựa chọn giải pháp;</a:t>
            </a:r>
            <a:r>
              <a:rPr dirty="0" sz="1800" spc="-114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chế</a:t>
            </a:r>
            <a:endParaRPr sz="1800">
              <a:latin typeface="Times New Roman"/>
              <a:cs typeface="Times New Roman"/>
            </a:endParaRPr>
          </a:p>
          <a:p>
            <a:pPr marL="584200" marR="17399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tạo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mô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hình (nguyên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mẫu);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thử nghiệm và đánh</a:t>
            </a:r>
            <a:r>
              <a:rPr dirty="0" sz="1800" spc="-9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giá;  chia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sẻ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thảo luận; điều chỉnh thiết</a:t>
            </a:r>
            <a:r>
              <a:rPr dirty="0" sz="1800" spc="-8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kế.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41604" y="12696"/>
            <a:ext cx="11308080" cy="6845300"/>
            <a:chOff x="641604" y="12696"/>
            <a:chExt cx="11308080" cy="6845300"/>
          </a:xfrm>
        </p:grpSpPr>
        <p:sp>
          <p:nvSpPr>
            <p:cNvPr id="5" name="object 5"/>
            <p:cNvSpPr/>
            <p:nvPr/>
          </p:nvSpPr>
          <p:spPr>
            <a:xfrm>
              <a:off x="641604" y="12696"/>
              <a:ext cx="11308080" cy="6845300"/>
            </a:xfrm>
            <a:custGeom>
              <a:avLst/>
              <a:gdLst/>
              <a:ahLst/>
              <a:cxnLst/>
              <a:rect l="l" t="t" r="r" b="b"/>
              <a:pathLst>
                <a:path w="11308080" h="6845300">
                  <a:moveTo>
                    <a:pt x="9719140" y="0"/>
                  </a:moveTo>
                  <a:lnTo>
                    <a:pt x="9465133" y="0"/>
                  </a:lnTo>
                  <a:lnTo>
                    <a:pt x="9541001" y="673100"/>
                  </a:lnTo>
                  <a:lnTo>
                    <a:pt x="9161789" y="736600"/>
                  </a:lnTo>
                  <a:lnTo>
                    <a:pt x="9086812" y="762000"/>
                  </a:lnTo>
                  <a:lnTo>
                    <a:pt x="8863614" y="800100"/>
                  </a:lnTo>
                  <a:lnTo>
                    <a:pt x="8789791" y="825500"/>
                  </a:lnTo>
                  <a:lnTo>
                    <a:pt x="8643013" y="850900"/>
                  </a:lnTo>
                  <a:lnTo>
                    <a:pt x="8570056" y="876300"/>
                  </a:lnTo>
                  <a:lnTo>
                    <a:pt x="8425009" y="901700"/>
                  </a:lnTo>
                  <a:lnTo>
                    <a:pt x="8352918" y="927100"/>
                  </a:lnTo>
                  <a:lnTo>
                    <a:pt x="8209603" y="952500"/>
                  </a:lnTo>
                  <a:lnTo>
                    <a:pt x="8138378" y="977900"/>
                  </a:lnTo>
                  <a:lnTo>
                    <a:pt x="8067441" y="990600"/>
                  </a:lnTo>
                  <a:lnTo>
                    <a:pt x="7996793" y="1016000"/>
                  </a:lnTo>
                  <a:lnTo>
                    <a:pt x="7926434" y="1028700"/>
                  </a:lnTo>
                  <a:lnTo>
                    <a:pt x="7856364" y="1054100"/>
                  </a:lnTo>
                  <a:lnTo>
                    <a:pt x="7717088" y="1079500"/>
                  </a:lnTo>
                  <a:lnTo>
                    <a:pt x="7647883" y="1104900"/>
                  </a:lnTo>
                  <a:lnTo>
                    <a:pt x="7578967" y="1117600"/>
                  </a:lnTo>
                  <a:lnTo>
                    <a:pt x="7510339" y="1143000"/>
                  </a:lnTo>
                  <a:lnTo>
                    <a:pt x="7442000" y="1155700"/>
                  </a:lnTo>
                  <a:lnTo>
                    <a:pt x="7306188" y="1206500"/>
                  </a:lnTo>
                  <a:lnTo>
                    <a:pt x="7238714" y="1219200"/>
                  </a:lnTo>
                  <a:lnTo>
                    <a:pt x="7171530" y="1244600"/>
                  </a:lnTo>
                  <a:lnTo>
                    <a:pt x="7104634" y="1257300"/>
                  </a:lnTo>
                  <a:lnTo>
                    <a:pt x="6971707" y="1308100"/>
                  </a:lnTo>
                  <a:lnTo>
                    <a:pt x="6905677" y="1320800"/>
                  </a:lnTo>
                  <a:lnTo>
                    <a:pt x="6839935" y="1346200"/>
                  </a:lnTo>
                  <a:lnTo>
                    <a:pt x="6774482" y="1358900"/>
                  </a:lnTo>
                  <a:lnTo>
                    <a:pt x="6644441" y="1409700"/>
                  </a:lnTo>
                  <a:lnTo>
                    <a:pt x="6579854" y="1422400"/>
                  </a:lnTo>
                  <a:lnTo>
                    <a:pt x="6387823" y="1498600"/>
                  </a:lnTo>
                  <a:lnTo>
                    <a:pt x="6324390" y="1511300"/>
                  </a:lnTo>
                  <a:lnTo>
                    <a:pt x="6135822" y="1587500"/>
                  </a:lnTo>
                  <a:lnTo>
                    <a:pt x="6073543" y="1600200"/>
                  </a:lnTo>
                  <a:lnTo>
                    <a:pt x="5766479" y="1727200"/>
                  </a:lnTo>
                  <a:lnTo>
                    <a:pt x="5705931" y="1739900"/>
                  </a:lnTo>
                  <a:lnTo>
                    <a:pt x="5526021" y="1816100"/>
                  </a:lnTo>
                  <a:lnTo>
                    <a:pt x="5001875" y="2044700"/>
                  </a:lnTo>
                  <a:lnTo>
                    <a:pt x="4555591" y="2247900"/>
                  </a:lnTo>
                  <a:lnTo>
                    <a:pt x="4501104" y="2286000"/>
                  </a:lnTo>
                  <a:lnTo>
                    <a:pt x="4232999" y="2413000"/>
                  </a:lnTo>
                  <a:lnTo>
                    <a:pt x="4180244" y="2451100"/>
                  </a:lnTo>
                  <a:lnTo>
                    <a:pt x="4023709" y="2527300"/>
                  </a:lnTo>
                  <a:lnTo>
                    <a:pt x="3972108" y="2565400"/>
                  </a:lnTo>
                  <a:lnTo>
                    <a:pt x="3869772" y="2616200"/>
                  </a:lnTo>
                  <a:lnTo>
                    <a:pt x="3819037" y="2654300"/>
                  </a:lnTo>
                  <a:lnTo>
                    <a:pt x="3718432" y="2705100"/>
                  </a:lnTo>
                  <a:lnTo>
                    <a:pt x="3668563" y="2743200"/>
                  </a:lnTo>
                  <a:lnTo>
                    <a:pt x="3569690" y="2794000"/>
                  </a:lnTo>
                  <a:lnTo>
                    <a:pt x="3520686" y="2832100"/>
                  </a:lnTo>
                  <a:lnTo>
                    <a:pt x="3423545" y="2882900"/>
                  </a:lnTo>
                  <a:lnTo>
                    <a:pt x="3375407" y="2921000"/>
                  </a:lnTo>
                  <a:lnTo>
                    <a:pt x="3327557" y="2946400"/>
                  </a:lnTo>
                  <a:lnTo>
                    <a:pt x="3279997" y="2984500"/>
                  </a:lnTo>
                  <a:lnTo>
                    <a:pt x="3232724" y="3009900"/>
                  </a:lnTo>
                  <a:lnTo>
                    <a:pt x="3185741" y="3048000"/>
                  </a:lnTo>
                  <a:lnTo>
                    <a:pt x="3139046" y="3073400"/>
                  </a:lnTo>
                  <a:lnTo>
                    <a:pt x="3092640" y="3111500"/>
                  </a:lnTo>
                  <a:lnTo>
                    <a:pt x="3046522" y="3136900"/>
                  </a:lnTo>
                  <a:lnTo>
                    <a:pt x="3000693" y="3175000"/>
                  </a:lnTo>
                  <a:lnTo>
                    <a:pt x="2955152" y="3200400"/>
                  </a:lnTo>
                  <a:lnTo>
                    <a:pt x="2909900" y="3238500"/>
                  </a:lnTo>
                  <a:lnTo>
                    <a:pt x="2864937" y="3263900"/>
                  </a:lnTo>
                  <a:lnTo>
                    <a:pt x="2820262" y="3302000"/>
                  </a:lnTo>
                  <a:lnTo>
                    <a:pt x="2775876" y="3327400"/>
                  </a:lnTo>
                  <a:lnTo>
                    <a:pt x="2687969" y="3403600"/>
                  </a:lnTo>
                  <a:lnTo>
                    <a:pt x="2644448" y="3429000"/>
                  </a:lnTo>
                  <a:lnTo>
                    <a:pt x="2601216" y="3467100"/>
                  </a:lnTo>
                  <a:lnTo>
                    <a:pt x="2558273" y="3492500"/>
                  </a:lnTo>
                  <a:lnTo>
                    <a:pt x="2473252" y="3568700"/>
                  </a:lnTo>
                  <a:lnTo>
                    <a:pt x="2431175" y="3594100"/>
                  </a:lnTo>
                  <a:lnTo>
                    <a:pt x="2306674" y="3708400"/>
                  </a:lnTo>
                  <a:lnTo>
                    <a:pt x="2265751" y="3733800"/>
                  </a:lnTo>
                  <a:lnTo>
                    <a:pt x="2225116" y="3771900"/>
                  </a:lnTo>
                  <a:lnTo>
                    <a:pt x="2144713" y="3848100"/>
                  </a:lnTo>
                  <a:lnTo>
                    <a:pt x="2104944" y="3873500"/>
                  </a:lnTo>
                  <a:lnTo>
                    <a:pt x="2065463" y="3911600"/>
                  </a:lnTo>
                  <a:lnTo>
                    <a:pt x="1987369" y="3987800"/>
                  </a:lnTo>
                  <a:lnTo>
                    <a:pt x="1910428" y="4064000"/>
                  </a:lnTo>
                  <a:lnTo>
                    <a:pt x="1872391" y="4089400"/>
                  </a:lnTo>
                  <a:lnTo>
                    <a:pt x="1834642" y="4127500"/>
                  </a:lnTo>
                  <a:lnTo>
                    <a:pt x="1760011" y="4203700"/>
                  </a:lnTo>
                  <a:lnTo>
                    <a:pt x="1686533" y="4279900"/>
                  </a:lnTo>
                  <a:lnTo>
                    <a:pt x="1614210" y="4356100"/>
                  </a:lnTo>
                  <a:lnTo>
                    <a:pt x="1543042" y="4432300"/>
                  </a:lnTo>
                  <a:lnTo>
                    <a:pt x="1473028" y="4508500"/>
                  </a:lnTo>
                  <a:lnTo>
                    <a:pt x="1404168" y="4584700"/>
                  </a:lnTo>
                  <a:lnTo>
                    <a:pt x="1336462" y="4660900"/>
                  </a:lnTo>
                  <a:lnTo>
                    <a:pt x="1269911" y="4737100"/>
                  </a:lnTo>
                  <a:lnTo>
                    <a:pt x="1237068" y="4775200"/>
                  </a:lnTo>
                  <a:lnTo>
                    <a:pt x="1204514" y="4813300"/>
                  </a:lnTo>
                  <a:lnTo>
                    <a:pt x="1172249" y="4851400"/>
                  </a:lnTo>
                  <a:lnTo>
                    <a:pt x="1140272" y="4889500"/>
                  </a:lnTo>
                  <a:lnTo>
                    <a:pt x="1108583" y="4940300"/>
                  </a:lnTo>
                  <a:lnTo>
                    <a:pt x="1077184" y="4978400"/>
                  </a:lnTo>
                  <a:lnTo>
                    <a:pt x="1046073" y="5016500"/>
                  </a:lnTo>
                  <a:lnTo>
                    <a:pt x="1015250" y="5054600"/>
                  </a:lnTo>
                  <a:lnTo>
                    <a:pt x="984716" y="5092700"/>
                  </a:lnTo>
                  <a:lnTo>
                    <a:pt x="954471" y="5130800"/>
                  </a:lnTo>
                  <a:lnTo>
                    <a:pt x="924514" y="5181600"/>
                  </a:lnTo>
                  <a:lnTo>
                    <a:pt x="894845" y="5219700"/>
                  </a:lnTo>
                  <a:lnTo>
                    <a:pt x="865466" y="5257800"/>
                  </a:lnTo>
                  <a:lnTo>
                    <a:pt x="836375" y="5295900"/>
                  </a:lnTo>
                  <a:lnTo>
                    <a:pt x="807572" y="5346700"/>
                  </a:lnTo>
                  <a:lnTo>
                    <a:pt x="779058" y="5384800"/>
                  </a:lnTo>
                  <a:lnTo>
                    <a:pt x="750833" y="5422900"/>
                  </a:lnTo>
                  <a:lnTo>
                    <a:pt x="722896" y="5473700"/>
                  </a:lnTo>
                  <a:lnTo>
                    <a:pt x="695248" y="5511800"/>
                  </a:lnTo>
                  <a:lnTo>
                    <a:pt x="667889" y="5549900"/>
                  </a:lnTo>
                  <a:lnTo>
                    <a:pt x="640818" y="5600700"/>
                  </a:lnTo>
                  <a:lnTo>
                    <a:pt x="614036" y="5638800"/>
                  </a:lnTo>
                  <a:lnTo>
                    <a:pt x="587542" y="5676900"/>
                  </a:lnTo>
                  <a:lnTo>
                    <a:pt x="561337" y="5727700"/>
                  </a:lnTo>
                  <a:lnTo>
                    <a:pt x="535420" y="5765800"/>
                  </a:lnTo>
                  <a:lnTo>
                    <a:pt x="509792" y="5816600"/>
                  </a:lnTo>
                  <a:lnTo>
                    <a:pt x="484453" y="5854700"/>
                  </a:lnTo>
                  <a:lnTo>
                    <a:pt x="459402" y="5892800"/>
                  </a:lnTo>
                  <a:lnTo>
                    <a:pt x="434640" y="5943600"/>
                  </a:lnTo>
                  <a:lnTo>
                    <a:pt x="410166" y="5981700"/>
                  </a:lnTo>
                  <a:lnTo>
                    <a:pt x="385981" y="6032500"/>
                  </a:lnTo>
                  <a:lnTo>
                    <a:pt x="362084" y="6070600"/>
                  </a:lnTo>
                  <a:lnTo>
                    <a:pt x="338477" y="6121400"/>
                  </a:lnTo>
                  <a:lnTo>
                    <a:pt x="315157" y="6159500"/>
                  </a:lnTo>
                  <a:lnTo>
                    <a:pt x="292127" y="6210300"/>
                  </a:lnTo>
                  <a:lnTo>
                    <a:pt x="269384" y="6248400"/>
                  </a:lnTo>
                  <a:lnTo>
                    <a:pt x="246931" y="6299200"/>
                  </a:lnTo>
                  <a:lnTo>
                    <a:pt x="224766" y="6337300"/>
                  </a:lnTo>
                  <a:lnTo>
                    <a:pt x="202890" y="6388100"/>
                  </a:lnTo>
                  <a:lnTo>
                    <a:pt x="181302" y="6438900"/>
                  </a:lnTo>
                  <a:lnTo>
                    <a:pt x="160003" y="6477000"/>
                  </a:lnTo>
                  <a:lnTo>
                    <a:pt x="138992" y="6527800"/>
                  </a:lnTo>
                  <a:lnTo>
                    <a:pt x="118270" y="6565900"/>
                  </a:lnTo>
                  <a:lnTo>
                    <a:pt x="97837" y="6616700"/>
                  </a:lnTo>
                  <a:lnTo>
                    <a:pt x="77692" y="6667500"/>
                  </a:lnTo>
                  <a:lnTo>
                    <a:pt x="57836" y="6705600"/>
                  </a:lnTo>
                  <a:lnTo>
                    <a:pt x="38268" y="6756400"/>
                  </a:lnTo>
                  <a:lnTo>
                    <a:pt x="18989" y="6807200"/>
                  </a:lnTo>
                  <a:lnTo>
                    <a:pt x="0" y="6845300"/>
                  </a:lnTo>
                  <a:lnTo>
                    <a:pt x="56948" y="6769100"/>
                  </a:lnTo>
                  <a:lnTo>
                    <a:pt x="85729" y="6743700"/>
                  </a:lnTo>
                  <a:lnTo>
                    <a:pt x="143903" y="6667500"/>
                  </a:lnTo>
                  <a:lnTo>
                    <a:pt x="202896" y="6591300"/>
                  </a:lnTo>
                  <a:lnTo>
                    <a:pt x="262705" y="6515100"/>
                  </a:lnTo>
                  <a:lnTo>
                    <a:pt x="323332" y="6438900"/>
                  </a:lnTo>
                  <a:lnTo>
                    <a:pt x="384775" y="6362700"/>
                  </a:lnTo>
                  <a:lnTo>
                    <a:pt x="415804" y="6337300"/>
                  </a:lnTo>
                  <a:lnTo>
                    <a:pt x="478474" y="6261100"/>
                  </a:lnTo>
                  <a:lnTo>
                    <a:pt x="541960" y="6184900"/>
                  </a:lnTo>
                  <a:lnTo>
                    <a:pt x="574010" y="6159500"/>
                  </a:lnTo>
                  <a:lnTo>
                    <a:pt x="638723" y="6083300"/>
                  </a:lnTo>
                  <a:lnTo>
                    <a:pt x="671386" y="6045200"/>
                  </a:lnTo>
                  <a:lnTo>
                    <a:pt x="704253" y="6019800"/>
                  </a:lnTo>
                  <a:lnTo>
                    <a:pt x="770601" y="5943600"/>
                  </a:lnTo>
                  <a:lnTo>
                    <a:pt x="804081" y="5905500"/>
                  </a:lnTo>
                  <a:lnTo>
                    <a:pt x="837765" y="5880100"/>
                  </a:lnTo>
                  <a:lnTo>
                    <a:pt x="905747" y="5803900"/>
                  </a:lnTo>
                  <a:lnTo>
                    <a:pt x="940044" y="5778500"/>
                  </a:lnTo>
                  <a:lnTo>
                    <a:pt x="974546" y="5740400"/>
                  </a:lnTo>
                  <a:lnTo>
                    <a:pt x="1009252" y="5715000"/>
                  </a:lnTo>
                  <a:lnTo>
                    <a:pt x="1079277" y="5638800"/>
                  </a:lnTo>
                  <a:lnTo>
                    <a:pt x="1114596" y="5613400"/>
                  </a:lnTo>
                  <a:lnTo>
                    <a:pt x="1150119" y="5575300"/>
                  </a:lnTo>
                  <a:lnTo>
                    <a:pt x="1185846" y="5549900"/>
                  </a:lnTo>
                  <a:lnTo>
                    <a:pt x="1221778" y="5511800"/>
                  </a:lnTo>
                  <a:lnTo>
                    <a:pt x="1257914" y="5486400"/>
                  </a:lnTo>
                  <a:lnTo>
                    <a:pt x="1294255" y="5448300"/>
                  </a:lnTo>
                  <a:lnTo>
                    <a:pt x="1330799" y="5422900"/>
                  </a:lnTo>
                  <a:lnTo>
                    <a:pt x="1367548" y="5384800"/>
                  </a:lnTo>
                  <a:lnTo>
                    <a:pt x="1404502" y="5359400"/>
                  </a:lnTo>
                  <a:lnTo>
                    <a:pt x="1441659" y="5321300"/>
                  </a:lnTo>
                  <a:lnTo>
                    <a:pt x="1479021" y="5295900"/>
                  </a:lnTo>
                  <a:lnTo>
                    <a:pt x="1516588" y="5257800"/>
                  </a:lnTo>
                  <a:lnTo>
                    <a:pt x="1554358" y="5232400"/>
                  </a:lnTo>
                  <a:lnTo>
                    <a:pt x="1592333" y="5194300"/>
                  </a:lnTo>
                  <a:lnTo>
                    <a:pt x="1668896" y="5143500"/>
                  </a:lnTo>
                  <a:lnTo>
                    <a:pt x="1707483" y="5105400"/>
                  </a:lnTo>
                  <a:lnTo>
                    <a:pt x="1785272" y="5054600"/>
                  </a:lnTo>
                  <a:lnTo>
                    <a:pt x="1824473" y="5016500"/>
                  </a:lnTo>
                  <a:lnTo>
                    <a:pt x="1903487" y="4965700"/>
                  </a:lnTo>
                  <a:lnTo>
                    <a:pt x="1943301" y="4927600"/>
                  </a:lnTo>
                  <a:lnTo>
                    <a:pt x="2063967" y="4851400"/>
                  </a:lnTo>
                  <a:lnTo>
                    <a:pt x="2104598" y="4813300"/>
                  </a:lnTo>
                  <a:lnTo>
                    <a:pt x="2227717" y="4737100"/>
                  </a:lnTo>
                  <a:lnTo>
                    <a:pt x="2269165" y="4699000"/>
                  </a:lnTo>
                  <a:lnTo>
                    <a:pt x="2522144" y="4546600"/>
                  </a:lnTo>
                  <a:lnTo>
                    <a:pt x="2565022" y="4521200"/>
                  </a:lnTo>
                  <a:lnTo>
                    <a:pt x="2608104" y="4483100"/>
                  </a:lnTo>
                  <a:lnTo>
                    <a:pt x="2915402" y="4305300"/>
                  </a:lnTo>
                  <a:lnTo>
                    <a:pt x="3232711" y="4127500"/>
                  </a:lnTo>
                  <a:lnTo>
                    <a:pt x="3278859" y="4114800"/>
                  </a:lnTo>
                  <a:lnTo>
                    <a:pt x="3560031" y="3962400"/>
                  </a:lnTo>
                  <a:lnTo>
                    <a:pt x="3607608" y="3949700"/>
                  </a:lnTo>
                  <a:lnTo>
                    <a:pt x="3751566" y="3873500"/>
                  </a:lnTo>
                  <a:lnTo>
                    <a:pt x="3799960" y="3860800"/>
                  </a:lnTo>
                  <a:lnTo>
                    <a:pt x="3946369" y="3784600"/>
                  </a:lnTo>
                  <a:lnTo>
                    <a:pt x="3995581" y="3771900"/>
                  </a:lnTo>
                  <a:lnTo>
                    <a:pt x="4094617" y="3721100"/>
                  </a:lnTo>
                  <a:lnTo>
                    <a:pt x="4144441" y="3708400"/>
                  </a:lnTo>
                  <a:lnTo>
                    <a:pt x="4244703" y="3657600"/>
                  </a:lnTo>
                  <a:lnTo>
                    <a:pt x="4295141" y="3644900"/>
                  </a:lnTo>
                  <a:lnTo>
                    <a:pt x="4396629" y="3594100"/>
                  </a:lnTo>
                  <a:lnTo>
                    <a:pt x="4447679" y="3581400"/>
                  </a:lnTo>
                  <a:lnTo>
                    <a:pt x="4498933" y="3556000"/>
                  </a:lnTo>
                  <a:lnTo>
                    <a:pt x="4550392" y="3543300"/>
                  </a:lnTo>
                  <a:lnTo>
                    <a:pt x="4602056" y="3517900"/>
                  </a:lnTo>
                  <a:lnTo>
                    <a:pt x="4653923" y="3505200"/>
                  </a:lnTo>
                  <a:lnTo>
                    <a:pt x="4705995" y="3479800"/>
                  </a:lnTo>
                  <a:lnTo>
                    <a:pt x="4758271" y="3467100"/>
                  </a:lnTo>
                  <a:lnTo>
                    <a:pt x="4810751" y="3441700"/>
                  </a:lnTo>
                  <a:lnTo>
                    <a:pt x="4863436" y="3429000"/>
                  </a:lnTo>
                  <a:lnTo>
                    <a:pt x="4916325" y="3403600"/>
                  </a:lnTo>
                  <a:lnTo>
                    <a:pt x="4969418" y="3390900"/>
                  </a:lnTo>
                  <a:lnTo>
                    <a:pt x="5022716" y="3365500"/>
                  </a:lnTo>
                  <a:lnTo>
                    <a:pt x="5076218" y="3352800"/>
                  </a:lnTo>
                  <a:lnTo>
                    <a:pt x="5129924" y="3327400"/>
                  </a:lnTo>
                  <a:lnTo>
                    <a:pt x="5183835" y="3314700"/>
                  </a:lnTo>
                  <a:lnTo>
                    <a:pt x="5237950" y="3289300"/>
                  </a:lnTo>
                  <a:lnTo>
                    <a:pt x="5346792" y="3263900"/>
                  </a:lnTo>
                  <a:lnTo>
                    <a:pt x="5401520" y="3238500"/>
                  </a:lnTo>
                  <a:lnTo>
                    <a:pt x="5511588" y="3213100"/>
                  </a:lnTo>
                  <a:lnTo>
                    <a:pt x="5566929" y="3187700"/>
                  </a:lnTo>
                  <a:lnTo>
                    <a:pt x="5678223" y="3162300"/>
                  </a:lnTo>
                  <a:lnTo>
                    <a:pt x="5734176" y="3136900"/>
                  </a:lnTo>
                  <a:lnTo>
                    <a:pt x="5903263" y="3098800"/>
                  </a:lnTo>
                  <a:lnTo>
                    <a:pt x="5960033" y="3073400"/>
                  </a:lnTo>
                  <a:lnTo>
                    <a:pt x="6189159" y="3022600"/>
                  </a:lnTo>
                  <a:lnTo>
                    <a:pt x="6246951" y="2997200"/>
                  </a:lnTo>
                  <a:lnTo>
                    <a:pt x="6716643" y="2895600"/>
                  </a:lnTo>
                  <a:lnTo>
                    <a:pt x="6776274" y="2870200"/>
                  </a:lnTo>
                  <a:lnTo>
                    <a:pt x="7260676" y="2768600"/>
                  </a:lnTo>
                  <a:lnTo>
                    <a:pt x="7322145" y="2768600"/>
                  </a:lnTo>
                  <a:lnTo>
                    <a:pt x="7821256" y="2667000"/>
                  </a:lnTo>
                  <a:lnTo>
                    <a:pt x="7884564" y="2667000"/>
                  </a:lnTo>
                  <a:lnTo>
                    <a:pt x="8139840" y="2616200"/>
                  </a:lnTo>
                  <a:lnTo>
                    <a:pt x="8204170" y="2616200"/>
                  </a:lnTo>
                  <a:lnTo>
                    <a:pt x="8398384" y="2578100"/>
                  </a:lnTo>
                  <a:lnTo>
                    <a:pt x="8463531" y="2578100"/>
                  </a:lnTo>
                  <a:lnTo>
                    <a:pt x="8594438" y="2552700"/>
                  </a:lnTo>
                  <a:lnTo>
                    <a:pt x="8660197" y="2552700"/>
                  </a:lnTo>
                  <a:lnTo>
                    <a:pt x="8792330" y="2527300"/>
                  </a:lnTo>
                  <a:lnTo>
                    <a:pt x="8858702" y="2527300"/>
                  </a:lnTo>
                  <a:lnTo>
                    <a:pt x="8925279" y="2514600"/>
                  </a:lnTo>
                  <a:lnTo>
                    <a:pt x="8992060" y="2514600"/>
                  </a:lnTo>
                  <a:lnTo>
                    <a:pt x="9126236" y="2489200"/>
                  </a:lnTo>
                  <a:lnTo>
                    <a:pt x="9193630" y="2489200"/>
                  </a:lnTo>
                  <a:lnTo>
                    <a:pt x="9261228" y="2476500"/>
                  </a:lnTo>
                  <a:lnTo>
                    <a:pt x="9329031" y="2476500"/>
                  </a:lnTo>
                  <a:lnTo>
                    <a:pt x="9397037" y="2463800"/>
                  </a:lnTo>
                  <a:lnTo>
                    <a:pt x="9465249" y="2463800"/>
                  </a:lnTo>
                  <a:lnTo>
                    <a:pt x="9533664" y="2451100"/>
                  </a:lnTo>
                  <a:lnTo>
                    <a:pt x="9602284" y="2451100"/>
                  </a:lnTo>
                  <a:lnTo>
                    <a:pt x="9671108" y="2438400"/>
                  </a:lnTo>
                  <a:lnTo>
                    <a:pt x="10446398" y="2438400"/>
                  </a:lnTo>
                  <a:lnTo>
                    <a:pt x="11308079" y="1193800"/>
                  </a:lnTo>
                  <a:lnTo>
                    <a:pt x="9719140" y="0"/>
                  </a:lnTo>
                  <a:close/>
                </a:path>
                <a:path w="11308080" h="6845300">
                  <a:moveTo>
                    <a:pt x="10446398" y="2438400"/>
                  </a:moveTo>
                  <a:lnTo>
                    <a:pt x="9740137" y="2438400"/>
                  </a:lnTo>
                  <a:lnTo>
                    <a:pt x="9839705" y="3314700"/>
                  </a:lnTo>
                  <a:lnTo>
                    <a:pt x="10446398" y="2438400"/>
                  </a:lnTo>
                  <a:close/>
                </a:path>
              </a:pathLst>
            </a:custGeom>
            <a:solidFill>
              <a:srgbClr val="DBE9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756409" y="5046726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80" h="259079">
                  <a:moveTo>
                    <a:pt x="129539" y="0"/>
                  </a:moveTo>
                  <a:lnTo>
                    <a:pt x="79134" y="10185"/>
                  </a:lnTo>
                  <a:lnTo>
                    <a:pt x="37957" y="37957"/>
                  </a:lnTo>
                  <a:lnTo>
                    <a:pt x="10185" y="79134"/>
                  </a:lnTo>
                  <a:lnTo>
                    <a:pt x="0" y="129540"/>
                  </a:lnTo>
                  <a:lnTo>
                    <a:pt x="10185" y="179945"/>
                  </a:lnTo>
                  <a:lnTo>
                    <a:pt x="37957" y="221122"/>
                  </a:lnTo>
                  <a:lnTo>
                    <a:pt x="79134" y="248894"/>
                  </a:lnTo>
                  <a:lnTo>
                    <a:pt x="129539" y="259080"/>
                  </a:lnTo>
                  <a:lnTo>
                    <a:pt x="179945" y="248894"/>
                  </a:lnTo>
                  <a:lnTo>
                    <a:pt x="221122" y="221122"/>
                  </a:lnTo>
                  <a:lnTo>
                    <a:pt x="248894" y="179945"/>
                  </a:lnTo>
                  <a:lnTo>
                    <a:pt x="259079" y="129540"/>
                  </a:lnTo>
                  <a:lnTo>
                    <a:pt x="248894" y="79134"/>
                  </a:lnTo>
                  <a:lnTo>
                    <a:pt x="221122" y="37957"/>
                  </a:lnTo>
                  <a:lnTo>
                    <a:pt x="179945" y="10185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756409" y="5046726"/>
              <a:ext cx="259079" cy="259079"/>
            </a:xfrm>
            <a:custGeom>
              <a:avLst/>
              <a:gdLst/>
              <a:ahLst/>
              <a:cxnLst/>
              <a:rect l="l" t="t" r="r" b="b"/>
              <a:pathLst>
                <a:path w="259080" h="259079">
                  <a:moveTo>
                    <a:pt x="0" y="129540"/>
                  </a:moveTo>
                  <a:lnTo>
                    <a:pt x="10185" y="79134"/>
                  </a:lnTo>
                  <a:lnTo>
                    <a:pt x="37957" y="37957"/>
                  </a:lnTo>
                  <a:lnTo>
                    <a:pt x="79134" y="10185"/>
                  </a:lnTo>
                  <a:lnTo>
                    <a:pt x="129539" y="0"/>
                  </a:lnTo>
                  <a:lnTo>
                    <a:pt x="179945" y="10185"/>
                  </a:lnTo>
                  <a:lnTo>
                    <a:pt x="221122" y="37957"/>
                  </a:lnTo>
                  <a:lnTo>
                    <a:pt x="248894" y="79134"/>
                  </a:lnTo>
                  <a:lnTo>
                    <a:pt x="259079" y="129540"/>
                  </a:lnTo>
                  <a:lnTo>
                    <a:pt x="248894" y="179945"/>
                  </a:lnTo>
                  <a:lnTo>
                    <a:pt x="221122" y="221122"/>
                  </a:lnTo>
                  <a:lnTo>
                    <a:pt x="179945" y="248894"/>
                  </a:lnTo>
                  <a:lnTo>
                    <a:pt x="129539" y="259080"/>
                  </a:lnTo>
                  <a:lnTo>
                    <a:pt x="79134" y="248894"/>
                  </a:lnTo>
                  <a:lnTo>
                    <a:pt x="37957" y="221122"/>
                  </a:lnTo>
                  <a:lnTo>
                    <a:pt x="10185" y="179945"/>
                  </a:lnTo>
                  <a:lnTo>
                    <a:pt x="0" y="12954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2010282" y="5132323"/>
            <a:ext cx="1343025" cy="1343660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 marL="12700" marR="5080">
              <a:lnSpc>
                <a:spcPct val="86200"/>
              </a:lnSpc>
              <a:spcBef>
                <a:spcPts val="335"/>
              </a:spcBef>
            </a:pPr>
            <a:r>
              <a:rPr dirty="0" sz="1400" spc="-5">
                <a:latin typeface="Times New Roman"/>
                <a:cs typeface="Times New Roman"/>
              </a:rPr>
              <a:t>Hoạt </a:t>
            </a:r>
            <a:r>
              <a:rPr dirty="0" sz="1400">
                <a:latin typeface="Times New Roman"/>
                <a:cs typeface="Times New Roman"/>
              </a:rPr>
              <a:t>động 1: </a:t>
            </a:r>
            <a:r>
              <a:rPr dirty="0" sz="1400" spc="-5">
                <a:latin typeface="Times New Roman"/>
                <a:cs typeface="Times New Roman"/>
              </a:rPr>
              <a:t>Xác  </a:t>
            </a:r>
            <a:r>
              <a:rPr dirty="0" sz="1400" spc="5">
                <a:latin typeface="Times New Roman"/>
                <a:cs typeface="Times New Roman"/>
              </a:rPr>
              <a:t>định </a:t>
            </a:r>
            <a:r>
              <a:rPr dirty="0" sz="1400">
                <a:latin typeface="Times New Roman"/>
                <a:cs typeface="Times New Roman"/>
              </a:rPr>
              <a:t>vấn đề hoặc  </a:t>
            </a:r>
            <a:r>
              <a:rPr dirty="0" sz="1400" spc="-5">
                <a:latin typeface="Times New Roman"/>
                <a:cs typeface="Times New Roman"/>
              </a:rPr>
              <a:t>yêu cầu </a:t>
            </a:r>
            <a:r>
              <a:rPr dirty="0" sz="1400">
                <a:latin typeface="Times New Roman"/>
                <a:cs typeface="Times New Roman"/>
              </a:rPr>
              <a:t>chế tạo  </a:t>
            </a:r>
            <a:r>
              <a:rPr dirty="0" sz="1400" spc="-5">
                <a:latin typeface="Times New Roman"/>
                <a:cs typeface="Times New Roman"/>
              </a:rPr>
              <a:t>một </a:t>
            </a:r>
            <a:r>
              <a:rPr dirty="0" sz="1400">
                <a:latin typeface="Times New Roman"/>
                <a:cs typeface="Times New Roman"/>
              </a:rPr>
              <a:t>sản phẩm</a:t>
            </a:r>
            <a:r>
              <a:rPr dirty="0" sz="1400" spc="-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ứng  dụng gắn với nội  </a:t>
            </a:r>
            <a:r>
              <a:rPr dirty="0" sz="1400" spc="5">
                <a:latin typeface="Times New Roman"/>
                <a:cs typeface="Times New Roman"/>
              </a:rPr>
              <a:t>dung </a:t>
            </a:r>
            <a:r>
              <a:rPr dirty="0" sz="1400">
                <a:latin typeface="Times New Roman"/>
                <a:cs typeface="Times New Roman"/>
              </a:rPr>
              <a:t>bài </a:t>
            </a:r>
            <a:r>
              <a:rPr dirty="0" sz="1400" spc="5">
                <a:latin typeface="Times New Roman"/>
                <a:cs typeface="Times New Roman"/>
              </a:rPr>
              <a:t>học </a:t>
            </a:r>
            <a:r>
              <a:rPr dirty="0" sz="1400">
                <a:latin typeface="Times New Roman"/>
                <a:cs typeface="Times New Roman"/>
              </a:rPr>
              <a:t>với  các tiêu chí cụ</a:t>
            </a:r>
            <a:r>
              <a:rPr dirty="0" sz="1400" spc="-100">
                <a:latin typeface="Times New Roman"/>
                <a:cs typeface="Times New Roman"/>
              </a:rPr>
              <a:t> </a:t>
            </a:r>
            <a:r>
              <a:rPr dirty="0" sz="1400" spc="5">
                <a:latin typeface="Times New Roman"/>
                <a:cs typeface="Times New Roman"/>
              </a:rPr>
              <a:t>thể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152901" y="3683253"/>
            <a:ext cx="429259" cy="427355"/>
            <a:chOff x="3152901" y="3683253"/>
            <a:chExt cx="429259" cy="427355"/>
          </a:xfrm>
        </p:grpSpPr>
        <p:sp>
          <p:nvSpPr>
            <p:cNvPr id="10" name="object 10"/>
            <p:cNvSpPr/>
            <p:nvPr/>
          </p:nvSpPr>
          <p:spPr>
            <a:xfrm>
              <a:off x="3163061" y="3693413"/>
              <a:ext cx="408940" cy="407034"/>
            </a:xfrm>
            <a:custGeom>
              <a:avLst/>
              <a:gdLst/>
              <a:ahLst/>
              <a:cxnLst/>
              <a:rect l="l" t="t" r="r" b="b"/>
              <a:pathLst>
                <a:path w="408939" h="407035">
                  <a:moveTo>
                    <a:pt x="204215" y="0"/>
                  </a:moveTo>
                  <a:lnTo>
                    <a:pt x="157394" y="5371"/>
                  </a:lnTo>
                  <a:lnTo>
                    <a:pt x="114411" y="20673"/>
                  </a:lnTo>
                  <a:lnTo>
                    <a:pt x="76493" y="44686"/>
                  </a:lnTo>
                  <a:lnTo>
                    <a:pt x="44866" y="76191"/>
                  </a:lnTo>
                  <a:lnTo>
                    <a:pt x="20758" y="113966"/>
                  </a:lnTo>
                  <a:lnTo>
                    <a:pt x="5393" y="156794"/>
                  </a:lnTo>
                  <a:lnTo>
                    <a:pt x="0" y="203454"/>
                  </a:lnTo>
                  <a:lnTo>
                    <a:pt x="5393" y="250113"/>
                  </a:lnTo>
                  <a:lnTo>
                    <a:pt x="20758" y="292941"/>
                  </a:lnTo>
                  <a:lnTo>
                    <a:pt x="44866" y="330716"/>
                  </a:lnTo>
                  <a:lnTo>
                    <a:pt x="76493" y="362221"/>
                  </a:lnTo>
                  <a:lnTo>
                    <a:pt x="114411" y="386234"/>
                  </a:lnTo>
                  <a:lnTo>
                    <a:pt x="157394" y="401536"/>
                  </a:lnTo>
                  <a:lnTo>
                    <a:pt x="204215" y="406908"/>
                  </a:lnTo>
                  <a:lnTo>
                    <a:pt x="251037" y="401536"/>
                  </a:lnTo>
                  <a:lnTo>
                    <a:pt x="294020" y="386234"/>
                  </a:lnTo>
                  <a:lnTo>
                    <a:pt x="331938" y="362221"/>
                  </a:lnTo>
                  <a:lnTo>
                    <a:pt x="363565" y="330716"/>
                  </a:lnTo>
                  <a:lnTo>
                    <a:pt x="387673" y="292941"/>
                  </a:lnTo>
                  <a:lnTo>
                    <a:pt x="403038" y="250113"/>
                  </a:lnTo>
                  <a:lnTo>
                    <a:pt x="408432" y="203454"/>
                  </a:lnTo>
                  <a:lnTo>
                    <a:pt x="403038" y="156794"/>
                  </a:lnTo>
                  <a:lnTo>
                    <a:pt x="387673" y="113966"/>
                  </a:lnTo>
                  <a:lnTo>
                    <a:pt x="363565" y="76191"/>
                  </a:lnTo>
                  <a:lnTo>
                    <a:pt x="331938" y="44686"/>
                  </a:lnTo>
                  <a:lnTo>
                    <a:pt x="294020" y="20673"/>
                  </a:lnTo>
                  <a:lnTo>
                    <a:pt x="251037" y="5371"/>
                  </a:lnTo>
                  <a:lnTo>
                    <a:pt x="204215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163061" y="3693413"/>
              <a:ext cx="408940" cy="407034"/>
            </a:xfrm>
            <a:custGeom>
              <a:avLst/>
              <a:gdLst/>
              <a:ahLst/>
              <a:cxnLst/>
              <a:rect l="l" t="t" r="r" b="b"/>
              <a:pathLst>
                <a:path w="408939" h="407035">
                  <a:moveTo>
                    <a:pt x="0" y="203454"/>
                  </a:moveTo>
                  <a:lnTo>
                    <a:pt x="5393" y="156794"/>
                  </a:lnTo>
                  <a:lnTo>
                    <a:pt x="20758" y="113966"/>
                  </a:lnTo>
                  <a:lnTo>
                    <a:pt x="44866" y="76191"/>
                  </a:lnTo>
                  <a:lnTo>
                    <a:pt x="76493" y="44686"/>
                  </a:lnTo>
                  <a:lnTo>
                    <a:pt x="114411" y="20673"/>
                  </a:lnTo>
                  <a:lnTo>
                    <a:pt x="157394" y="5371"/>
                  </a:lnTo>
                  <a:lnTo>
                    <a:pt x="204215" y="0"/>
                  </a:lnTo>
                  <a:lnTo>
                    <a:pt x="251037" y="5371"/>
                  </a:lnTo>
                  <a:lnTo>
                    <a:pt x="294020" y="20673"/>
                  </a:lnTo>
                  <a:lnTo>
                    <a:pt x="331938" y="44686"/>
                  </a:lnTo>
                  <a:lnTo>
                    <a:pt x="363565" y="76191"/>
                  </a:lnTo>
                  <a:lnTo>
                    <a:pt x="387673" y="113966"/>
                  </a:lnTo>
                  <a:lnTo>
                    <a:pt x="403038" y="156794"/>
                  </a:lnTo>
                  <a:lnTo>
                    <a:pt x="408432" y="203454"/>
                  </a:lnTo>
                  <a:lnTo>
                    <a:pt x="403038" y="250113"/>
                  </a:lnTo>
                  <a:lnTo>
                    <a:pt x="387673" y="292941"/>
                  </a:lnTo>
                  <a:lnTo>
                    <a:pt x="363565" y="330716"/>
                  </a:lnTo>
                  <a:lnTo>
                    <a:pt x="331938" y="362221"/>
                  </a:lnTo>
                  <a:lnTo>
                    <a:pt x="294020" y="386234"/>
                  </a:lnTo>
                  <a:lnTo>
                    <a:pt x="251037" y="401536"/>
                  </a:lnTo>
                  <a:lnTo>
                    <a:pt x="204215" y="406908"/>
                  </a:lnTo>
                  <a:lnTo>
                    <a:pt x="157394" y="401536"/>
                  </a:lnTo>
                  <a:lnTo>
                    <a:pt x="114411" y="386234"/>
                  </a:lnTo>
                  <a:lnTo>
                    <a:pt x="76493" y="362221"/>
                  </a:lnTo>
                  <a:lnTo>
                    <a:pt x="44866" y="330716"/>
                  </a:lnTo>
                  <a:lnTo>
                    <a:pt x="20758" y="292941"/>
                  </a:lnTo>
                  <a:lnTo>
                    <a:pt x="5393" y="250113"/>
                  </a:lnTo>
                  <a:lnTo>
                    <a:pt x="0" y="203454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3569970" y="3848227"/>
            <a:ext cx="1621790" cy="25831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789"/>
              </a:lnSpc>
              <a:spcBef>
                <a:spcPts val="95"/>
              </a:spcBef>
            </a:pPr>
            <a:r>
              <a:rPr dirty="0" sz="1600" spc="-5">
                <a:latin typeface="Times New Roman"/>
                <a:cs typeface="Times New Roman"/>
              </a:rPr>
              <a:t>Hoạt </a:t>
            </a:r>
            <a:r>
              <a:rPr dirty="0" sz="1600">
                <a:latin typeface="Times New Roman"/>
                <a:cs typeface="Times New Roman"/>
              </a:rPr>
              <a:t>động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2: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655"/>
              </a:lnSpc>
            </a:pPr>
            <a:r>
              <a:rPr dirty="0" sz="1600" spc="-5">
                <a:latin typeface="Times New Roman"/>
                <a:cs typeface="Times New Roman"/>
              </a:rPr>
              <a:t>Nghiên cứu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kiến</a:t>
            </a: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ct val="86300"/>
              </a:lnSpc>
              <a:spcBef>
                <a:spcPts val="130"/>
              </a:spcBef>
            </a:pPr>
            <a:r>
              <a:rPr dirty="0" sz="1600" spc="-5">
                <a:latin typeface="Times New Roman"/>
                <a:cs typeface="Times New Roman"/>
              </a:rPr>
              <a:t>thức nền (bao </a:t>
            </a:r>
            <a:r>
              <a:rPr dirty="0" sz="1600">
                <a:latin typeface="Times New Roman"/>
                <a:cs typeface="Times New Roman"/>
              </a:rPr>
              <a:t>gồm  </a:t>
            </a:r>
            <a:r>
              <a:rPr dirty="0" sz="1600" spc="-5">
                <a:latin typeface="Times New Roman"/>
                <a:cs typeface="Times New Roman"/>
              </a:rPr>
              <a:t>kiến thức trong bài  học cần sử dụng để  giải quyết vấn </a:t>
            </a:r>
            <a:r>
              <a:rPr dirty="0" sz="1600">
                <a:latin typeface="Times New Roman"/>
                <a:cs typeface="Times New Roman"/>
              </a:rPr>
              <a:t>đề  </a:t>
            </a:r>
            <a:r>
              <a:rPr dirty="0" sz="1600" spc="-5">
                <a:latin typeface="Times New Roman"/>
                <a:cs typeface="Times New Roman"/>
              </a:rPr>
              <a:t>hoặc chế tạo </a:t>
            </a:r>
            <a:r>
              <a:rPr dirty="0" sz="1600" spc="-10">
                <a:latin typeface="Times New Roman"/>
                <a:cs typeface="Times New Roman"/>
              </a:rPr>
              <a:t>sản  </a:t>
            </a:r>
            <a:r>
              <a:rPr dirty="0" sz="1600" spc="-5">
                <a:latin typeface="Times New Roman"/>
                <a:cs typeface="Times New Roman"/>
              </a:rPr>
              <a:t>phẩm theo </a:t>
            </a:r>
            <a:r>
              <a:rPr dirty="0" sz="1600" spc="-10">
                <a:latin typeface="Times New Roman"/>
                <a:cs typeface="Times New Roman"/>
              </a:rPr>
              <a:t>yêu </a:t>
            </a:r>
            <a:r>
              <a:rPr dirty="0" sz="1600" spc="-5">
                <a:latin typeface="Times New Roman"/>
                <a:cs typeface="Times New Roman"/>
              </a:rPr>
              <a:t>cầu)  </a:t>
            </a:r>
            <a:r>
              <a:rPr dirty="0" sz="1600">
                <a:latin typeface="Times New Roman"/>
                <a:cs typeface="Times New Roman"/>
              </a:rPr>
              <a:t>và đề </a:t>
            </a:r>
            <a:r>
              <a:rPr dirty="0" sz="1600" spc="-5">
                <a:latin typeface="Times New Roman"/>
                <a:cs typeface="Times New Roman"/>
              </a:rPr>
              <a:t>xuất </a:t>
            </a:r>
            <a:r>
              <a:rPr dirty="0" sz="1600" spc="-10">
                <a:latin typeface="Times New Roman"/>
                <a:cs typeface="Times New Roman"/>
              </a:rPr>
              <a:t>các </a:t>
            </a:r>
            <a:r>
              <a:rPr dirty="0" sz="1600" spc="-5">
                <a:latin typeface="Times New Roman"/>
                <a:cs typeface="Times New Roman"/>
              </a:rPr>
              <a:t>giải  pháp thiết </a:t>
            </a:r>
            <a:r>
              <a:rPr dirty="0" sz="1600">
                <a:latin typeface="Times New Roman"/>
                <a:cs typeface="Times New Roman"/>
              </a:rPr>
              <a:t>kế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đáp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525"/>
              </a:lnSpc>
            </a:pPr>
            <a:r>
              <a:rPr dirty="0" sz="1600" spc="-5">
                <a:latin typeface="Times New Roman"/>
                <a:cs typeface="Times New Roman"/>
              </a:rPr>
              <a:t>ứng các tiêu chí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đã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789"/>
              </a:lnSpc>
            </a:pPr>
            <a:r>
              <a:rPr dirty="0" sz="1600" spc="-5">
                <a:latin typeface="Times New Roman"/>
                <a:cs typeface="Times New Roman"/>
              </a:rPr>
              <a:t>nêu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963414" y="2604261"/>
            <a:ext cx="563245" cy="564515"/>
            <a:chOff x="4963414" y="2604261"/>
            <a:chExt cx="563245" cy="564515"/>
          </a:xfrm>
        </p:grpSpPr>
        <p:sp>
          <p:nvSpPr>
            <p:cNvPr id="14" name="object 14"/>
            <p:cNvSpPr/>
            <p:nvPr/>
          </p:nvSpPr>
          <p:spPr>
            <a:xfrm>
              <a:off x="4973574" y="2614421"/>
              <a:ext cx="542925" cy="544195"/>
            </a:xfrm>
            <a:custGeom>
              <a:avLst/>
              <a:gdLst/>
              <a:ahLst/>
              <a:cxnLst/>
              <a:rect l="l" t="t" r="r" b="b"/>
              <a:pathLst>
                <a:path w="542925" h="544194">
                  <a:moveTo>
                    <a:pt x="271272" y="0"/>
                  </a:moveTo>
                  <a:lnTo>
                    <a:pt x="222499" y="4382"/>
                  </a:lnTo>
                  <a:lnTo>
                    <a:pt x="176600" y="17019"/>
                  </a:lnTo>
                  <a:lnTo>
                    <a:pt x="134337" y="37140"/>
                  </a:lnTo>
                  <a:lnTo>
                    <a:pt x="96478" y="63978"/>
                  </a:lnTo>
                  <a:lnTo>
                    <a:pt x="63786" y="96765"/>
                  </a:lnTo>
                  <a:lnTo>
                    <a:pt x="37027" y="134732"/>
                  </a:lnTo>
                  <a:lnTo>
                    <a:pt x="16966" y="177112"/>
                  </a:lnTo>
                  <a:lnTo>
                    <a:pt x="4369" y="223135"/>
                  </a:lnTo>
                  <a:lnTo>
                    <a:pt x="0" y="272033"/>
                  </a:lnTo>
                  <a:lnTo>
                    <a:pt x="4369" y="320932"/>
                  </a:lnTo>
                  <a:lnTo>
                    <a:pt x="16966" y="366955"/>
                  </a:lnTo>
                  <a:lnTo>
                    <a:pt x="37027" y="409335"/>
                  </a:lnTo>
                  <a:lnTo>
                    <a:pt x="63786" y="447302"/>
                  </a:lnTo>
                  <a:lnTo>
                    <a:pt x="96478" y="480089"/>
                  </a:lnTo>
                  <a:lnTo>
                    <a:pt x="134337" y="506927"/>
                  </a:lnTo>
                  <a:lnTo>
                    <a:pt x="176600" y="527048"/>
                  </a:lnTo>
                  <a:lnTo>
                    <a:pt x="222499" y="539685"/>
                  </a:lnTo>
                  <a:lnTo>
                    <a:pt x="271272" y="544067"/>
                  </a:lnTo>
                  <a:lnTo>
                    <a:pt x="320044" y="539685"/>
                  </a:lnTo>
                  <a:lnTo>
                    <a:pt x="365943" y="527048"/>
                  </a:lnTo>
                  <a:lnTo>
                    <a:pt x="408206" y="506927"/>
                  </a:lnTo>
                  <a:lnTo>
                    <a:pt x="446065" y="480089"/>
                  </a:lnTo>
                  <a:lnTo>
                    <a:pt x="478757" y="447302"/>
                  </a:lnTo>
                  <a:lnTo>
                    <a:pt x="505516" y="409335"/>
                  </a:lnTo>
                  <a:lnTo>
                    <a:pt x="525577" y="366955"/>
                  </a:lnTo>
                  <a:lnTo>
                    <a:pt x="538174" y="320932"/>
                  </a:lnTo>
                  <a:lnTo>
                    <a:pt x="542543" y="272033"/>
                  </a:lnTo>
                  <a:lnTo>
                    <a:pt x="538174" y="223135"/>
                  </a:lnTo>
                  <a:lnTo>
                    <a:pt x="525577" y="177112"/>
                  </a:lnTo>
                  <a:lnTo>
                    <a:pt x="505516" y="134732"/>
                  </a:lnTo>
                  <a:lnTo>
                    <a:pt x="478757" y="96765"/>
                  </a:lnTo>
                  <a:lnTo>
                    <a:pt x="446065" y="63978"/>
                  </a:lnTo>
                  <a:lnTo>
                    <a:pt x="408206" y="37140"/>
                  </a:lnTo>
                  <a:lnTo>
                    <a:pt x="365943" y="17019"/>
                  </a:lnTo>
                  <a:lnTo>
                    <a:pt x="320044" y="4382"/>
                  </a:lnTo>
                  <a:lnTo>
                    <a:pt x="271272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973574" y="2614421"/>
              <a:ext cx="542925" cy="544195"/>
            </a:xfrm>
            <a:custGeom>
              <a:avLst/>
              <a:gdLst/>
              <a:ahLst/>
              <a:cxnLst/>
              <a:rect l="l" t="t" r="r" b="b"/>
              <a:pathLst>
                <a:path w="542925" h="544194">
                  <a:moveTo>
                    <a:pt x="0" y="272033"/>
                  </a:moveTo>
                  <a:lnTo>
                    <a:pt x="4369" y="223135"/>
                  </a:lnTo>
                  <a:lnTo>
                    <a:pt x="16966" y="177112"/>
                  </a:lnTo>
                  <a:lnTo>
                    <a:pt x="37027" y="134732"/>
                  </a:lnTo>
                  <a:lnTo>
                    <a:pt x="63786" y="96765"/>
                  </a:lnTo>
                  <a:lnTo>
                    <a:pt x="96478" y="63978"/>
                  </a:lnTo>
                  <a:lnTo>
                    <a:pt x="134337" y="37140"/>
                  </a:lnTo>
                  <a:lnTo>
                    <a:pt x="176600" y="17019"/>
                  </a:lnTo>
                  <a:lnTo>
                    <a:pt x="222499" y="4382"/>
                  </a:lnTo>
                  <a:lnTo>
                    <a:pt x="271272" y="0"/>
                  </a:lnTo>
                  <a:lnTo>
                    <a:pt x="320044" y="4382"/>
                  </a:lnTo>
                  <a:lnTo>
                    <a:pt x="365943" y="17019"/>
                  </a:lnTo>
                  <a:lnTo>
                    <a:pt x="408206" y="37140"/>
                  </a:lnTo>
                  <a:lnTo>
                    <a:pt x="446065" y="63978"/>
                  </a:lnTo>
                  <a:lnTo>
                    <a:pt x="478757" y="96765"/>
                  </a:lnTo>
                  <a:lnTo>
                    <a:pt x="505516" y="134732"/>
                  </a:lnTo>
                  <a:lnTo>
                    <a:pt x="525577" y="177112"/>
                  </a:lnTo>
                  <a:lnTo>
                    <a:pt x="538174" y="223135"/>
                  </a:lnTo>
                  <a:lnTo>
                    <a:pt x="542543" y="272033"/>
                  </a:lnTo>
                  <a:lnTo>
                    <a:pt x="538174" y="320932"/>
                  </a:lnTo>
                  <a:lnTo>
                    <a:pt x="525577" y="366955"/>
                  </a:lnTo>
                  <a:lnTo>
                    <a:pt x="505516" y="409335"/>
                  </a:lnTo>
                  <a:lnTo>
                    <a:pt x="478757" y="447302"/>
                  </a:lnTo>
                  <a:lnTo>
                    <a:pt x="446065" y="480089"/>
                  </a:lnTo>
                  <a:lnTo>
                    <a:pt x="408206" y="506927"/>
                  </a:lnTo>
                  <a:lnTo>
                    <a:pt x="365943" y="527048"/>
                  </a:lnTo>
                  <a:lnTo>
                    <a:pt x="320044" y="539685"/>
                  </a:lnTo>
                  <a:lnTo>
                    <a:pt x="271272" y="544067"/>
                  </a:lnTo>
                  <a:lnTo>
                    <a:pt x="222499" y="539685"/>
                  </a:lnTo>
                  <a:lnTo>
                    <a:pt x="176600" y="527048"/>
                  </a:lnTo>
                  <a:lnTo>
                    <a:pt x="134337" y="506927"/>
                  </a:lnTo>
                  <a:lnTo>
                    <a:pt x="96478" y="480089"/>
                  </a:lnTo>
                  <a:lnTo>
                    <a:pt x="63786" y="447302"/>
                  </a:lnTo>
                  <a:lnTo>
                    <a:pt x="37027" y="409335"/>
                  </a:lnTo>
                  <a:lnTo>
                    <a:pt x="16966" y="366955"/>
                  </a:lnTo>
                  <a:lnTo>
                    <a:pt x="4369" y="320932"/>
                  </a:lnTo>
                  <a:lnTo>
                    <a:pt x="0" y="272033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519420" y="2826512"/>
            <a:ext cx="1883410" cy="3222625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12700" marR="73660">
              <a:lnSpc>
                <a:spcPct val="86200"/>
              </a:lnSpc>
              <a:spcBef>
                <a:spcPts val="434"/>
              </a:spcBef>
            </a:pPr>
            <a:r>
              <a:rPr dirty="0" sz="2000">
                <a:latin typeface="Times New Roman"/>
                <a:cs typeface="Times New Roman"/>
              </a:rPr>
              <a:t>Hoạt động 3:  </a:t>
            </a:r>
            <a:r>
              <a:rPr dirty="0" sz="2000" spc="-15">
                <a:latin typeface="Times New Roman"/>
                <a:cs typeface="Times New Roman"/>
              </a:rPr>
              <a:t>Trình </a:t>
            </a:r>
            <a:r>
              <a:rPr dirty="0" sz="2000">
                <a:latin typeface="Times New Roman"/>
                <a:cs typeface="Times New Roman"/>
              </a:rPr>
              <a:t>bày và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 spc="-5">
                <a:latin typeface="Times New Roman"/>
                <a:cs typeface="Times New Roman"/>
              </a:rPr>
              <a:t>thảo  </a:t>
            </a:r>
            <a:r>
              <a:rPr dirty="0" sz="2000">
                <a:latin typeface="Times New Roman"/>
                <a:cs typeface="Times New Roman"/>
              </a:rPr>
              <a:t>luận phương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án</a:t>
            </a:r>
            <a:endParaRPr sz="2000">
              <a:latin typeface="Times New Roman"/>
              <a:cs typeface="Times New Roman"/>
            </a:endParaRPr>
          </a:p>
          <a:p>
            <a:pPr marL="12700" marR="31115">
              <a:lnSpc>
                <a:spcPct val="86300"/>
              </a:lnSpc>
              <a:spcBef>
                <a:spcPts val="5"/>
              </a:spcBef>
            </a:pPr>
            <a:r>
              <a:rPr dirty="0" sz="2000">
                <a:latin typeface="Times New Roman"/>
                <a:cs typeface="Times New Roman"/>
              </a:rPr>
              <a:t>thiết kế, sử dụng  kiến </a:t>
            </a:r>
            <a:r>
              <a:rPr dirty="0" sz="2000" spc="-5">
                <a:latin typeface="Times New Roman"/>
                <a:cs typeface="Times New Roman"/>
              </a:rPr>
              <a:t>thức </a:t>
            </a:r>
            <a:r>
              <a:rPr dirty="0" sz="2000">
                <a:latin typeface="Times New Roman"/>
                <a:cs typeface="Times New Roman"/>
              </a:rPr>
              <a:t>nền để  giải </a:t>
            </a:r>
            <a:r>
              <a:rPr dirty="0" sz="2000" spc="-5">
                <a:latin typeface="Times New Roman"/>
                <a:cs typeface="Times New Roman"/>
              </a:rPr>
              <a:t>thích, </a:t>
            </a:r>
            <a:r>
              <a:rPr dirty="0" sz="2000">
                <a:latin typeface="Times New Roman"/>
                <a:cs typeface="Times New Roman"/>
              </a:rPr>
              <a:t>chứng  </a:t>
            </a:r>
            <a:r>
              <a:rPr dirty="0" sz="2000" spc="-5">
                <a:latin typeface="Times New Roman"/>
                <a:cs typeface="Times New Roman"/>
              </a:rPr>
              <a:t>minh </a:t>
            </a:r>
            <a:r>
              <a:rPr dirty="0" sz="2000">
                <a:latin typeface="Times New Roman"/>
                <a:cs typeface="Times New Roman"/>
              </a:rPr>
              <a:t>và lựa</a:t>
            </a:r>
            <a:r>
              <a:rPr dirty="0" sz="2000" spc="-8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chọn,  hoàn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thiện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1905"/>
              </a:lnSpc>
            </a:pPr>
            <a:r>
              <a:rPr dirty="0" sz="2000">
                <a:latin typeface="Times New Roman"/>
                <a:cs typeface="Times New Roman"/>
              </a:rPr>
              <a:t>phương án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tốt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ts val="2060"/>
              </a:lnSpc>
              <a:spcBef>
                <a:spcPts val="190"/>
              </a:spcBef>
            </a:pPr>
            <a:r>
              <a:rPr dirty="0" sz="2000">
                <a:latin typeface="Times New Roman"/>
                <a:cs typeface="Times New Roman"/>
              </a:rPr>
              <a:t>nhất (trong</a:t>
            </a:r>
            <a:r>
              <a:rPr dirty="0" sz="2000" spc="-9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truờng  hợp có</a:t>
            </a:r>
            <a:r>
              <a:rPr dirty="0" sz="2000" spc="-3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nhiều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055"/>
              </a:lnSpc>
            </a:pPr>
            <a:r>
              <a:rPr dirty="0" sz="2000">
                <a:latin typeface="Times New Roman"/>
                <a:cs typeface="Times New Roman"/>
              </a:rPr>
              <a:t>phương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án)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066533" y="1761489"/>
            <a:ext cx="721360" cy="723265"/>
            <a:chOff x="7066533" y="1761489"/>
            <a:chExt cx="721360" cy="723265"/>
          </a:xfrm>
        </p:grpSpPr>
        <p:sp>
          <p:nvSpPr>
            <p:cNvPr id="18" name="object 18"/>
            <p:cNvSpPr/>
            <p:nvPr/>
          </p:nvSpPr>
          <p:spPr>
            <a:xfrm>
              <a:off x="7076693" y="1771649"/>
              <a:ext cx="701040" cy="702945"/>
            </a:xfrm>
            <a:custGeom>
              <a:avLst/>
              <a:gdLst/>
              <a:ahLst/>
              <a:cxnLst/>
              <a:rect l="l" t="t" r="r" b="b"/>
              <a:pathLst>
                <a:path w="701040" h="702944">
                  <a:moveTo>
                    <a:pt x="350520" y="0"/>
                  </a:moveTo>
                  <a:lnTo>
                    <a:pt x="302964" y="3205"/>
                  </a:lnTo>
                  <a:lnTo>
                    <a:pt x="257351" y="12544"/>
                  </a:lnTo>
                  <a:lnTo>
                    <a:pt x="214098" y="27598"/>
                  </a:lnTo>
                  <a:lnTo>
                    <a:pt x="173623" y="47949"/>
                  </a:lnTo>
                  <a:lnTo>
                    <a:pt x="136344" y="73179"/>
                  </a:lnTo>
                  <a:lnTo>
                    <a:pt x="102679" y="102869"/>
                  </a:lnTo>
                  <a:lnTo>
                    <a:pt x="73047" y="136603"/>
                  </a:lnTo>
                  <a:lnTo>
                    <a:pt x="47864" y="173961"/>
                  </a:lnTo>
                  <a:lnTo>
                    <a:pt x="27551" y="214526"/>
                  </a:lnTo>
                  <a:lnTo>
                    <a:pt x="12523" y="257880"/>
                  </a:lnTo>
                  <a:lnTo>
                    <a:pt x="3200" y="303604"/>
                  </a:lnTo>
                  <a:lnTo>
                    <a:pt x="0" y="351282"/>
                  </a:lnTo>
                  <a:lnTo>
                    <a:pt x="3200" y="398959"/>
                  </a:lnTo>
                  <a:lnTo>
                    <a:pt x="12523" y="444683"/>
                  </a:lnTo>
                  <a:lnTo>
                    <a:pt x="27551" y="488037"/>
                  </a:lnTo>
                  <a:lnTo>
                    <a:pt x="47864" y="528602"/>
                  </a:lnTo>
                  <a:lnTo>
                    <a:pt x="73047" y="565960"/>
                  </a:lnTo>
                  <a:lnTo>
                    <a:pt x="102679" y="599694"/>
                  </a:lnTo>
                  <a:lnTo>
                    <a:pt x="136344" y="629384"/>
                  </a:lnTo>
                  <a:lnTo>
                    <a:pt x="173623" y="654614"/>
                  </a:lnTo>
                  <a:lnTo>
                    <a:pt x="214098" y="674965"/>
                  </a:lnTo>
                  <a:lnTo>
                    <a:pt x="257351" y="690019"/>
                  </a:lnTo>
                  <a:lnTo>
                    <a:pt x="302964" y="699358"/>
                  </a:lnTo>
                  <a:lnTo>
                    <a:pt x="350520" y="702563"/>
                  </a:lnTo>
                  <a:lnTo>
                    <a:pt x="398075" y="699358"/>
                  </a:lnTo>
                  <a:lnTo>
                    <a:pt x="443688" y="690019"/>
                  </a:lnTo>
                  <a:lnTo>
                    <a:pt x="486941" y="674965"/>
                  </a:lnTo>
                  <a:lnTo>
                    <a:pt x="527416" y="654614"/>
                  </a:lnTo>
                  <a:lnTo>
                    <a:pt x="564695" y="629384"/>
                  </a:lnTo>
                  <a:lnTo>
                    <a:pt x="598360" y="599694"/>
                  </a:lnTo>
                  <a:lnTo>
                    <a:pt x="627992" y="565960"/>
                  </a:lnTo>
                  <a:lnTo>
                    <a:pt x="653175" y="528602"/>
                  </a:lnTo>
                  <a:lnTo>
                    <a:pt x="673488" y="488037"/>
                  </a:lnTo>
                  <a:lnTo>
                    <a:pt x="688516" y="444683"/>
                  </a:lnTo>
                  <a:lnTo>
                    <a:pt x="697839" y="398959"/>
                  </a:lnTo>
                  <a:lnTo>
                    <a:pt x="701039" y="351282"/>
                  </a:lnTo>
                  <a:lnTo>
                    <a:pt x="697839" y="303604"/>
                  </a:lnTo>
                  <a:lnTo>
                    <a:pt x="688516" y="257880"/>
                  </a:lnTo>
                  <a:lnTo>
                    <a:pt x="673488" y="214526"/>
                  </a:lnTo>
                  <a:lnTo>
                    <a:pt x="653175" y="173961"/>
                  </a:lnTo>
                  <a:lnTo>
                    <a:pt x="627992" y="136603"/>
                  </a:lnTo>
                  <a:lnTo>
                    <a:pt x="598360" y="102870"/>
                  </a:lnTo>
                  <a:lnTo>
                    <a:pt x="564695" y="73179"/>
                  </a:lnTo>
                  <a:lnTo>
                    <a:pt x="527416" y="47949"/>
                  </a:lnTo>
                  <a:lnTo>
                    <a:pt x="486941" y="27598"/>
                  </a:lnTo>
                  <a:lnTo>
                    <a:pt x="443688" y="12544"/>
                  </a:lnTo>
                  <a:lnTo>
                    <a:pt x="398075" y="3205"/>
                  </a:lnTo>
                  <a:lnTo>
                    <a:pt x="350520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076693" y="1771649"/>
              <a:ext cx="701040" cy="702945"/>
            </a:xfrm>
            <a:custGeom>
              <a:avLst/>
              <a:gdLst/>
              <a:ahLst/>
              <a:cxnLst/>
              <a:rect l="l" t="t" r="r" b="b"/>
              <a:pathLst>
                <a:path w="701040" h="702944">
                  <a:moveTo>
                    <a:pt x="0" y="351282"/>
                  </a:moveTo>
                  <a:lnTo>
                    <a:pt x="3200" y="303604"/>
                  </a:lnTo>
                  <a:lnTo>
                    <a:pt x="12523" y="257880"/>
                  </a:lnTo>
                  <a:lnTo>
                    <a:pt x="27551" y="214526"/>
                  </a:lnTo>
                  <a:lnTo>
                    <a:pt x="47864" y="173961"/>
                  </a:lnTo>
                  <a:lnTo>
                    <a:pt x="73047" y="136603"/>
                  </a:lnTo>
                  <a:lnTo>
                    <a:pt x="102679" y="102869"/>
                  </a:lnTo>
                  <a:lnTo>
                    <a:pt x="136344" y="73179"/>
                  </a:lnTo>
                  <a:lnTo>
                    <a:pt x="173623" y="47949"/>
                  </a:lnTo>
                  <a:lnTo>
                    <a:pt x="214098" y="27598"/>
                  </a:lnTo>
                  <a:lnTo>
                    <a:pt x="257351" y="12544"/>
                  </a:lnTo>
                  <a:lnTo>
                    <a:pt x="302964" y="3205"/>
                  </a:lnTo>
                  <a:lnTo>
                    <a:pt x="350520" y="0"/>
                  </a:lnTo>
                  <a:lnTo>
                    <a:pt x="398075" y="3205"/>
                  </a:lnTo>
                  <a:lnTo>
                    <a:pt x="443688" y="12544"/>
                  </a:lnTo>
                  <a:lnTo>
                    <a:pt x="486941" y="27598"/>
                  </a:lnTo>
                  <a:lnTo>
                    <a:pt x="527416" y="47949"/>
                  </a:lnTo>
                  <a:lnTo>
                    <a:pt x="564695" y="73179"/>
                  </a:lnTo>
                  <a:lnTo>
                    <a:pt x="598360" y="102870"/>
                  </a:lnTo>
                  <a:lnTo>
                    <a:pt x="627992" y="136603"/>
                  </a:lnTo>
                  <a:lnTo>
                    <a:pt x="653175" y="173961"/>
                  </a:lnTo>
                  <a:lnTo>
                    <a:pt x="673488" y="214526"/>
                  </a:lnTo>
                  <a:lnTo>
                    <a:pt x="688516" y="257880"/>
                  </a:lnTo>
                  <a:lnTo>
                    <a:pt x="697839" y="303604"/>
                  </a:lnTo>
                  <a:lnTo>
                    <a:pt x="701039" y="351282"/>
                  </a:lnTo>
                  <a:lnTo>
                    <a:pt x="697839" y="398959"/>
                  </a:lnTo>
                  <a:lnTo>
                    <a:pt x="688516" y="444683"/>
                  </a:lnTo>
                  <a:lnTo>
                    <a:pt x="673488" y="488037"/>
                  </a:lnTo>
                  <a:lnTo>
                    <a:pt x="653175" y="528602"/>
                  </a:lnTo>
                  <a:lnTo>
                    <a:pt x="627992" y="565960"/>
                  </a:lnTo>
                  <a:lnTo>
                    <a:pt x="598360" y="599694"/>
                  </a:lnTo>
                  <a:lnTo>
                    <a:pt x="564695" y="629384"/>
                  </a:lnTo>
                  <a:lnTo>
                    <a:pt x="527416" y="654614"/>
                  </a:lnTo>
                  <a:lnTo>
                    <a:pt x="486941" y="674965"/>
                  </a:lnTo>
                  <a:lnTo>
                    <a:pt x="443688" y="690019"/>
                  </a:lnTo>
                  <a:lnTo>
                    <a:pt x="398075" y="699358"/>
                  </a:lnTo>
                  <a:lnTo>
                    <a:pt x="350520" y="702563"/>
                  </a:lnTo>
                  <a:lnTo>
                    <a:pt x="302964" y="699358"/>
                  </a:lnTo>
                  <a:lnTo>
                    <a:pt x="257351" y="690019"/>
                  </a:lnTo>
                  <a:lnTo>
                    <a:pt x="214098" y="674965"/>
                  </a:lnTo>
                  <a:lnTo>
                    <a:pt x="173623" y="654614"/>
                  </a:lnTo>
                  <a:lnTo>
                    <a:pt x="136344" y="629384"/>
                  </a:lnTo>
                  <a:lnTo>
                    <a:pt x="102679" y="599694"/>
                  </a:lnTo>
                  <a:lnTo>
                    <a:pt x="73047" y="565960"/>
                  </a:lnTo>
                  <a:lnTo>
                    <a:pt x="47864" y="528602"/>
                  </a:lnTo>
                  <a:lnTo>
                    <a:pt x="27551" y="488037"/>
                  </a:lnTo>
                  <a:lnTo>
                    <a:pt x="12523" y="444683"/>
                  </a:lnTo>
                  <a:lnTo>
                    <a:pt x="3200" y="398959"/>
                  </a:lnTo>
                  <a:lnTo>
                    <a:pt x="0" y="351282"/>
                  </a:lnTo>
                  <a:close/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7786243" y="2062988"/>
            <a:ext cx="1866900" cy="1908810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marL="12700" marR="5080">
              <a:lnSpc>
                <a:spcPct val="86300"/>
              </a:lnSpc>
              <a:spcBef>
                <a:spcPts val="430"/>
              </a:spcBef>
            </a:pPr>
            <a:r>
              <a:rPr dirty="0" sz="2000">
                <a:latin typeface="Times New Roman"/>
                <a:cs typeface="Times New Roman"/>
              </a:rPr>
              <a:t>Hoạt động 4: Chế  tạo </a:t>
            </a:r>
            <a:r>
              <a:rPr dirty="0" sz="2000" spc="-5">
                <a:latin typeface="Times New Roman"/>
                <a:cs typeface="Times New Roman"/>
              </a:rPr>
              <a:t>sản </a:t>
            </a:r>
            <a:r>
              <a:rPr dirty="0" sz="2000">
                <a:latin typeface="Times New Roman"/>
                <a:cs typeface="Times New Roman"/>
              </a:rPr>
              <a:t>phẩm</a:t>
            </a:r>
            <a:r>
              <a:rPr dirty="0" sz="2000" spc="-8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theo  phương án </a:t>
            </a:r>
            <a:r>
              <a:rPr dirty="0" sz="2000" spc="-5">
                <a:latin typeface="Times New Roman"/>
                <a:cs typeface="Times New Roman"/>
              </a:rPr>
              <a:t>thiết  </a:t>
            </a:r>
            <a:r>
              <a:rPr dirty="0" sz="2000">
                <a:latin typeface="Times New Roman"/>
                <a:cs typeface="Times New Roman"/>
              </a:rPr>
              <a:t>kế đã đuợc</a:t>
            </a:r>
            <a:r>
              <a:rPr dirty="0" sz="2000" spc="-6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lựa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1905"/>
              </a:lnSpc>
            </a:pPr>
            <a:r>
              <a:rPr dirty="0" sz="2000">
                <a:latin typeface="Times New Roman"/>
                <a:cs typeface="Times New Roman"/>
              </a:rPr>
              <a:t>chọn; thử</a:t>
            </a:r>
            <a:r>
              <a:rPr dirty="0" sz="2000" spc="-6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nghiệm</a:t>
            </a:r>
            <a:endParaRPr sz="2000">
              <a:latin typeface="Times New Roman"/>
              <a:cs typeface="Times New Roman"/>
            </a:endParaRPr>
          </a:p>
          <a:p>
            <a:pPr marL="12700" marR="73025">
              <a:lnSpc>
                <a:spcPts val="2060"/>
              </a:lnSpc>
              <a:spcBef>
                <a:spcPts val="190"/>
              </a:spcBef>
            </a:pPr>
            <a:r>
              <a:rPr dirty="0" sz="2000">
                <a:latin typeface="Times New Roman"/>
                <a:cs typeface="Times New Roman"/>
              </a:rPr>
              <a:t>và đánh giá</a:t>
            </a:r>
            <a:r>
              <a:rPr dirty="0" sz="2000" spc="-8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trong  quá trình chế</a:t>
            </a:r>
            <a:r>
              <a:rPr dirty="0" sz="2000" spc="-8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tạo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9232392" y="1199388"/>
            <a:ext cx="913130" cy="914400"/>
            <a:chOff x="9232392" y="1199388"/>
            <a:chExt cx="913130" cy="914400"/>
          </a:xfrm>
        </p:grpSpPr>
        <p:sp>
          <p:nvSpPr>
            <p:cNvPr id="22" name="object 22"/>
            <p:cNvSpPr/>
            <p:nvPr/>
          </p:nvSpPr>
          <p:spPr>
            <a:xfrm>
              <a:off x="9242298" y="1209294"/>
              <a:ext cx="893444" cy="894715"/>
            </a:xfrm>
            <a:custGeom>
              <a:avLst/>
              <a:gdLst/>
              <a:ahLst/>
              <a:cxnLst/>
              <a:rect l="l" t="t" r="r" b="b"/>
              <a:pathLst>
                <a:path w="893445" h="894714">
                  <a:moveTo>
                    <a:pt x="446531" y="0"/>
                  </a:moveTo>
                  <a:lnTo>
                    <a:pt x="397873" y="2624"/>
                  </a:lnTo>
                  <a:lnTo>
                    <a:pt x="350734" y="10317"/>
                  </a:lnTo>
                  <a:lnTo>
                    <a:pt x="305385" y="22805"/>
                  </a:lnTo>
                  <a:lnTo>
                    <a:pt x="262099" y="39814"/>
                  </a:lnTo>
                  <a:lnTo>
                    <a:pt x="221149" y="61072"/>
                  </a:lnTo>
                  <a:lnTo>
                    <a:pt x="182806" y="86307"/>
                  </a:lnTo>
                  <a:lnTo>
                    <a:pt x="147344" y="115244"/>
                  </a:lnTo>
                  <a:lnTo>
                    <a:pt x="115034" y="147611"/>
                  </a:lnTo>
                  <a:lnTo>
                    <a:pt x="86148" y="183136"/>
                  </a:lnTo>
                  <a:lnTo>
                    <a:pt x="60960" y="221544"/>
                  </a:lnTo>
                  <a:lnTo>
                    <a:pt x="39740" y="262563"/>
                  </a:lnTo>
                  <a:lnTo>
                    <a:pt x="22762" y="305921"/>
                  </a:lnTo>
                  <a:lnTo>
                    <a:pt x="10298" y="351344"/>
                  </a:lnTo>
                  <a:lnTo>
                    <a:pt x="2619" y="398559"/>
                  </a:lnTo>
                  <a:lnTo>
                    <a:pt x="0" y="447293"/>
                  </a:lnTo>
                  <a:lnTo>
                    <a:pt x="2619" y="496028"/>
                  </a:lnTo>
                  <a:lnTo>
                    <a:pt x="10298" y="543243"/>
                  </a:lnTo>
                  <a:lnTo>
                    <a:pt x="22762" y="588666"/>
                  </a:lnTo>
                  <a:lnTo>
                    <a:pt x="39740" y="632024"/>
                  </a:lnTo>
                  <a:lnTo>
                    <a:pt x="60959" y="673043"/>
                  </a:lnTo>
                  <a:lnTo>
                    <a:pt x="86148" y="711451"/>
                  </a:lnTo>
                  <a:lnTo>
                    <a:pt x="115034" y="746976"/>
                  </a:lnTo>
                  <a:lnTo>
                    <a:pt x="147344" y="779343"/>
                  </a:lnTo>
                  <a:lnTo>
                    <a:pt x="182806" y="808280"/>
                  </a:lnTo>
                  <a:lnTo>
                    <a:pt x="221149" y="833515"/>
                  </a:lnTo>
                  <a:lnTo>
                    <a:pt x="262099" y="854773"/>
                  </a:lnTo>
                  <a:lnTo>
                    <a:pt x="305385" y="871782"/>
                  </a:lnTo>
                  <a:lnTo>
                    <a:pt x="350734" y="884270"/>
                  </a:lnTo>
                  <a:lnTo>
                    <a:pt x="397873" y="891963"/>
                  </a:lnTo>
                  <a:lnTo>
                    <a:pt x="446531" y="894588"/>
                  </a:lnTo>
                  <a:lnTo>
                    <a:pt x="495190" y="891963"/>
                  </a:lnTo>
                  <a:lnTo>
                    <a:pt x="542329" y="884270"/>
                  </a:lnTo>
                  <a:lnTo>
                    <a:pt x="587678" y="871782"/>
                  </a:lnTo>
                  <a:lnTo>
                    <a:pt x="630964" y="854773"/>
                  </a:lnTo>
                  <a:lnTo>
                    <a:pt x="671914" y="833515"/>
                  </a:lnTo>
                  <a:lnTo>
                    <a:pt x="710257" y="808280"/>
                  </a:lnTo>
                  <a:lnTo>
                    <a:pt x="745719" y="779343"/>
                  </a:lnTo>
                  <a:lnTo>
                    <a:pt x="778029" y="746976"/>
                  </a:lnTo>
                  <a:lnTo>
                    <a:pt x="806915" y="711451"/>
                  </a:lnTo>
                  <a:lnTo>
                    <a:pt x="832103" y="673043"/>
                  </a:lnTo>
                  <a:lnTo>
                    <a:pt x="853323" y="632024"/>
                  </a:lnTo>
                  <a:lnTo>
                    <a:pt x="870301" y="588666"/>
                  </a:lnTo>
                  <a:lnTo>
                    <a:pt x="882765" y="543243"/>
                  </a:lnTo>
                  <a:lnTo>
                    <a:pt x="890444" y="496028"/>
                  </a:lnTo>
                  <a:lnTo>
                    <a:pt x="893063" y="447293"/>
                  </a:lnTo>
                  <a:lnTo>
                    <a:pt x="890444" y="398559"/>
                  </a:lnTo>
                  <a:lnTo>
                    <a:pt x="882765" y="351344"/>
                  </a:lnTo>
                  <a:lnTo>
                    <a:pt x="870301" y="305921"/>
                  </a:lnTo>
                  <a:lnTo>
                    <a:pt x="853323" y="262563"/>
                  </a:lnTo>
                  <a:lnTo>
                    <a:pt x="832103" y="221544"/>
                  </a:lnTo>
                  <a:lnTo>
                    <a:pt x="806915" y="183136"/>
                  </a:lnTo>
                  <a:lnTo>
                    <a:pt x="778029" y="147611"/>
                  </a:lnTo>
                  <a:lnTo>
                    <a:pt x="745719" y="115244"/>
                  </a:lnTo>
                  <a:lnTo>
                    <a:pt x="710257" y="86307"/>
                  </a:lnTo>
                  <a:lnTo>
                    <a:pt x="671914" y="61072"/>
                  </a:lnTo>
                  <a:lnTo>
                    <a:pt x="630964" y="39814"/>
                  </a:lnTo>
                  <a:lnTo>
                    <a:pt x="587678" y="22805"/>
                  </a:lnTo>
                  <a:lnTo>
                    <a:pt x="542329" y="10317"/>
                  </a:lnTo>
                  <a:lnTo>
                    <a:pt x="495190" y="2624"/>
                  </a:lnTo>
                  <a:lnTo>
                    <a:pt x="446531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9242298" y="1209294"/>
              <a:ext cx="893444" cy="894715"/>
            </a:xfrm>
            <a:custGeom>
              <a:avLst/>
              <a:gdLst/>
              <a:ahLst/>
              <a:cxnLst/>
              <a:rect l="l" t="t" r="r" b="b"/>
              <a:pathLst>
                <a:path w="893445" h="894714">
                  <a:moveTo>
                    <a:pt x="0" y="447293"/>
                  </a:moveTo>
                  <a:lnTo>
                    <a:pt x="2619" y="398559"/>
                  </a:lnTo>
                  <a:lnTo>
                    <a:pt x="10298" y="351344"/>
                  </a:lnTo>
                  <a:lnTo>
                    <a:pt x="22762" y="305921"/>
                  </a:lnTo>
                  <a:lnTo>
                    <a:pt x="39740" y="262563"/>
                  </a:lnTo>
                  <a:lnTo>
                    <a:pt x="60960" y="221544"/>
                  </a:lnTo>
                  <a:lnTo>
                    <a:pt x="86148" y="183136"/>
                  </a:lnTo>
                  <a:lnTo>
                    <a:pt x="115034" y="147611"/>
                  </a:lnTo>
                  <a:lnTo>
                    <a:pt x="147344" y="115244"/>
                  </a:lnTo>
                  <a:lnTo>
                    <a:pt x="182806" y="86307"/>
                  </a:lnTo>
                  <a:lnTo>
                    <a:pt x="221149" y="61072"/>
                  </a:lnTo>
                  <a:lnTo>
                    <a:pt x="262099" y="39814"/>
                  </a:lnTo>
                  <a:lnTo>
                    <a:pt x="305385" y="22805"/>
                  </a:lnTo>
                  <a:lnTo>
                    <a:pt x="350734" y="10317"/>
                  </a:lnTo>
                  <a:lnTo>
                    <a:pt x="397873" y="2624"/>
                  </a:lnTo>
                  <a:lnTo>
                    <a:pt x="446531" y="0"/>
                  </a:lnTo>
                  <a:lnTo>
                    <a:pt x="495190" y="2624"/>
                  </a:lnTo>
                  <a:lnTo>
                    <a:pt x="542329" y="10317"/>
                  </a:lnTo>
                  <a:lnTo>
                    <a:pt x="587678" y="22805"/>
                  </a:lnTo>
                  <a:lnTo>
                    <a:pt x="630964" y="39814"/>
                  </a:lnTo>
                  <a:lnTo>
                    <a:pt x="671914" y="61072"/>
                  </a:lnTo>
                  <a:lnTo>
                    <a:pt x="710257" y="86307"/>
                  </a:lnTo>
                  <a:lnTo>
                    <a:pt x="745719" y="115244"/>
                  </a:lnTo>
                  <a:lnTo>
                    <a:pt x="778029" y="147611"/>
                  </a:lnTo>
                  <a:lnTo>
                    <a:pt x="806915" y="183136"/>
                  </a:lnTo>
                  <a:lnTo>
                    <a:pt x="832103" y="221544"/>
                  </a:lnTo>
                  <a:lnTo>
                    <a:pt x="853323" y="262563"/>
                  </a:lnTo>
                  <a:lnTo>
                    <a:pt x="870301" y="305921"/>
                  </a:lnTo>
                  <a:lnTo>
                    <a:pt x="882765" y="351344"/>
                  </a:lnTo>
                  <a:lnTo>
                    <a:pt x="890444" y="398559"/>
                  </a:lnTo>
                  <a:lnTo>
                    <a:pt x="893063" y="447293"/>
                  </a:lnTo>
                  <a:lnTo>
                    <a:pt x="890444" y="496028"/>
                  </a:lnTo>
                  <a:lnTo>
                    <a:pt x="882765" y="543243"/>
                  </a:lnTo>
                  <a:lnTo>
                    <a:pt x="870301" y="588666"/>
                  </a:lnTo>
                  <a:lnTo>
                    <a:pt x="853323" y="632024"/>
                  </a:lnTo>
                  <a:lnTo>
                    <a:pt x="832103" y="673043"/>
                  </a:lnTo>
                  <a:lnTo>
                    <a:pt x="806915" y="711451"/>
                  </a:lnTo>
                  <a:lnTo>
                    <a:pt x="778029" y="746976"/>
                  </a:lnTo>
                  <a:lnTo>
                    <a:pt x="745719" y="779343"/>
                  </a:lnTo>
                  <a:lnTo>
                    <a:pt x="710257" y="808280"/>
                  </a:lnTo>
                  <a:lnTo>
                    <a:pt x="671914" y="833515"/>
                  </a:lnTo>
                  <a:lnTo>
                    <a:pt x="630964" y="854773"/>
                  </a:lnTo>
                  <a:lnTo>
                    <a:pt x="587678" y="871782"/>
                  </a:lnTo>
                  <a:lnTo>
                    <a:pt x="542329" y="884270"/>
                  </a:lnTo>
                  <a:lnTo>
                    <a:pt x="495190" y="891963"/>
                  </a:lnTo>
                  <a:lnTo>
                    <a:pt x="446531" y="894588"/>
                  </a:lnTo>
                  <a:lnTo>
                    <a:pt x="397873" y="891963"/>
                  </a:lnTo>
                  <a:lnTo>
                    <a:pt x="350734" y="884270"/>
                  </a:lnTo>
                  <a:lnTo>
                    <a:pt x="305385" y="871782"/>
                  </a:lnTo>
                  <a:lnTo>
                    <a:pt x="262099" y="854773"/>
                  </a:lnTo>
                  <a:lnTo>
                    <a:pt x="221149" y="833515"/>
                  </a:lnTo>
                  <a:lnTo>
                    <a:pt x="182806" y="808280"/>
                  </a:lnTo>
                  <a:lnTo>
                    <a:pt x="147344" y="779343"/>
                  </a:lnTo>
                  <a:lnTo>
                    <a:pt x="115034" y="746976"/>
                  </a:lnTo>
                  <a:lnTo>
                    <a:pt x="86148" y="711451"/>
                  </a:lnTo>
                  <a:lnTo>
                    <a:pt x="60959" y="673043"/>
                  </a:lnTo>
                  <a:lnTo>
                    <a:pt x="39740" y="632024"/>
                  </a:lnTo>
                  <a:lnTo>
                    <a:pt x="22762" y="588666"/>
                  </a:lnTo>
                  <a:lnTo>
                    <a:pt x="10298" y="543243"/>
                  </a:lnTo>
                  <a:lnTo>
                    <a:pt x="2619" y="496028"/>
                  </a:lnTo>
                  <a:lnTo>
                    <a:pt x="0" y="447293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10150220" y="1596389"/>
            <a:ext cx="1783080" cy="19088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2240"/>
              </a:lnSpc>
              <a:spcBef>
                <a:spcPts val="105"/>
              </a:spcBef>
            </a:pPr>
            <a:r>
              <a:rPr dirty="0" sz="2000">
                <a:latin typeface="Times New Roman"/>
                <a:cs typeface="Times New Roman"/>
              </a:rPr>
              <a:t>Hoạt động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5: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070"/>
              </a:lnSpc>
            </a:pPr>
            <a:r>
              <a:rPr dirty="0" sz="2000" spc="-15">
                <a:latin typeface="Times New Roman"/>
                <a:cs typeface="Times New Roman"/>
              </a:rPr>
              <a:t>Trình </a:t>
            </a:r>
            <a:r>
              <a:rPr dirty="0" sz="2000">
                <a:latin typeface="Times New Roman"/>
                <a:cs typeface="Times New Roman"/>
              </a:rPr>
              <a:t>bày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và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86300"/>
              </a:lnSpc>
              <a:spcBef>
                <a:spcPts val="160"/>
              </a:spcBef>
            </a:pPr>
            <a:r>
              <a:rPr dirty="0" sz="2000">
                <a:latin typeface="Times New Roman"/>
                <a:cs typeface="Times New Roman"/>
              </a:rPr>
              <a:t>thảo </a:t>
            </a:r>
            <a:r>
              <a:rPr dirty="0" sz="2000" spc="-5">
                <a:latin typeface="Times New Roman"/>
                <a:cs typeface="Times New Roman"/>
              </a:rPr>
              <a:t>luận </a:t>
            </a:r>
            <a:r>
              <a:rPr dirty="0" sz="2000">
                <a:latin typeface="Times New Roman"/>
                <a:cs typeface="Times New Roman"/>
              </a:rPr>
              <a:t>về </a:t>
            </a:r>
            <a:r>
              <a:rPr dirty="0" sz="2000" spc="-5">
                <a:latin typeface="Times New Roman"/>
                <a:cs typeface="Times New Roman"/>
              </a:rPr>
              <a:t>sản  </a:t>
            </a:r>
            <a:r>
              <a:rPr dirty="0" sz="2000">
                <a:latin typeface="Times New Roman"/>
                <a:cs typeface="Times New Roman"/>
              </a:rPr>
              <a:t>phẩm </a:t>
            </a:r>
            <a:r>
              <a:rPr dirty="0" sz="2000" spc="5">
                <a:latin typeface="Times New Roman"/>
                <a:cs typeface="Times New Roman"/>
              </a:rPr>
              <a:t>đã </a:t>
            </a:r>
            <a:r>
              <a:rPr dirty="0" sz="2000">
                <a:latin typeface="Times New Roman"/>
                <a:cs typeface="Times New Roman"/>
              </a:rPr>
              <a:t>chế tạo;  điều chỉnh, hoàn  thiện thiết kế</a:t>
            </a:r>
            <a:r>
              <a:rPr dirty="0" sz="2000" spc="-105">
                <a:latin typeface="Times New Roman"/>
                <a:cs typeface="Times New Roman"/>
              </a:rPr>
              <a:t> </a:t>
            </a:r>
            <a:r>
              <a:rPr dirty="0" sz="2000">
                <a:latin typeface="Times New Roman"/>
                <a:cs typeface="Times New Roman"/>
              </a:rPr>
              <a:t>ban  đầu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91933" y="118110"/>
            <a:ext cx="2185670" cy="646430"/>
          </a:xfrm>
          <a:prstGeom prst="rect">
            <a:avLst/>
          </a:prstGeom>
          <a:ln w="28955">
            <a:solidFill>
              <a:srgbClr val="000000"/>
            </a:solidFill>
          </a:ln>
        </p:spPr>
        <p:txBody>
          <a:bodyPr wrap="square" lIns="0" tIns="33020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60"/>
              </a:spcBef>
            </a:pPr>
            <a:r>
              <a:rPr dirty="0" sz="1800">
                <a:latin typeface="Trebuchet MS"/>
                <a:cs typeface="Trebuchet MS"/>
              </a:rPr>
              <a:t>8 </a:t>
            </a:r>
            <a:r>
              <a:rPr dirty="0" sz="1800" spc="-55">
                <a:latin typeface="Trebuchet MS"/>
                <a:cs typeface="Trebuchet MS"/>
              </a:rPr>
              <a:t>b</a:t>
            </a:r>
            <a:r>
              <a:rPr dirty="0" sz="1800" spc="-55">
                <a:latin typeface="Arial"/>
                <a:cs typeface="Arial"/>
              </a:rPr>
              <a:t>ướ</a:t>
            </a:r>
            <a:r>
              <a:rPr dirty="0" sz="1800" spc="-55">
                <a:latin typeface="Trebuchet MS"/>
                <a:cs typeface="Trebuchet MS"/>
              </a:rPr>
              <a:t>c </a:t>
            </a:r>
            <a:r>
              <a:rPr dirty="0" sz="1800" spc="-10">
                <a:latin typeface="Trebuchet MS"/>
                <a:cs typeface="Trebuchet MS"/>
              </a:rPr>
              <a:t>trong</a:t>
            </a:r>
            <a:r>
              <a:rPr dirty="0" sz="1800" spc="20">
                <a:latin typeface="Trebuchet MS"/>
                <a:cs typeface="Trebuchet MS"/>
              </a:rPr>
              <a:t> </a:t>
            </a:r>
            <a:r>
              <a:rPr dirty="0" sz="1800"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  <a:p>
            <a:pPr marL="91440">
              <a:lnSpc>
                <a:spcPct val="100000"/>
              </a:lnSpc>
              <a:spcBef>
                <a:spcPts val="50"/>
              </a:spcBef>
            </a:pPr>
            <a:r>
              <a:rPr dirty="0" sz="1800" spc="-5">
                <a:latin typeface="Trebuchet MS"/>
                <a:cs typeface="Trebuchet MS"/>
              </a:rPr>
              <a:t>hoa</a:t>
            </a:r>
            <a:r>
              <a:rPr dirty="0" sz="1800" spc="-5">
                <a:latin typeface="Arial"/>
                <a:cs typeface="Arial"/>
              </a:rPr>
              <a:t>̣</a:t>
            </a:r>
            <a:r>
              <a:rPr dirty="0" sz="1800" spc="-5">
                <a:latin typeface="Trebuchet MS"/>
                <a:cs typeface="Trebuchet MS"/>
              </a:rPr>
              <a:t>t đô</a:t>
            </a:r>
            <a:r>
              <a:rPr dirty="0" sz="1800" spc="-5">
                <a:latin typeface="Arial"/>
                <a:cs typeface="Arial"/>
              </a:rPr>
              <a:t>̣</a:t>
            </a:r>
            <a:r>
              <a:rPr dirty="0" sz="1800" spc="-5">
                <a:latin typeface="Trebuchet MS"/>
                <a:cs typeface="Trebuchet MS"/>
              </a:rPr>
              <a:t>ng</a:t>
            </a:r>
            <a:r>
              <a:rPr dirty="0" sz="1800" spc="-30">
                <a:latin typeface="Trebuchet MS"/>
                <a:cs typeface="Trebuchet MS"/>
              </a:rPr>
              <a:t> </a:t>
            </a:r>
            <a:r>
              <a:rPr dirty="0" sz="1800" spc="-5">
                <a:latin typeface="Trebuchet MS"/>
                <a:cs typeface="Trebuchet MS"/>
              </a:rPr>
              <a:t>chi</a:t>
            </a:r>
            <a:r>
              <a:rPr dirty="0" sz="1800" spc="-5">
                <a:latin typeface="Arial"/>
                <a:cs typeface="Arial"/>
              </a:rPr>
              <a:t>́</a:t>
            </a:r>
            <a:r>
              <a:rPr dirty="0" sz="1800" spc="-5">
                <a:latin typeface="Trebuchet MS"/>
                <a:cs typeface="Trebuchet MS"/>
              </a:rPr>
              <a:t>nh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484" y="226821"/>
            <a:ext cx="3603625" cy="196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117475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latin typeface="Trebuchet MS"/>
                <a:cs typeface="Trebuchet MS"/>
              </a:rPr>
              <a:t>Vâ</a:t>
            </a:r>
            <a:r>
              <a:rPr dirty="0" spc="-5">
                <a:latin typeface="Arial"/>
                <a:cs typeface="Arial"/>
              </a:rPr>
              <a:t>̣</a:t>
            </a:r>
            <a:r>
              <a:rPr dirty="0" spc="-5">
                <a:latin typeface="Trebuchet MS"/>
                <a:cs typeface="Trebuchet MS"/>
              </a:rPr>
              <a:t>t </a:t>
            </a:r>
            <a:r>
              <a:rPr dirty="0" spc="-85">
                <a:latin typeface="Trebuchet MS"/>
                <a:cs typeface="Trebuchet MS"/>
              </a:rPr>
              <a:t>t</a:t>
            </a:r>
            <a:r>
              <a:rPr dirty="0" spc="-85">
                <a:latin typeface="Arial"/>
                <a:cs typeface="Arial"/>
              </a:rPr>
              <a:t>ư</a:t>
            </a:r>
            <a:r>
              <a:rPr dirty="0" spc="-85">
                <a:latin typeface="Trebuchet MS"/>
                <a:cs typeface="Trebuchet MS"/>
              </a:rPr>
              <a:t>, </a:t>
            </a:r>
            <a:r>
              <a:rPr dirty="0">
                <a:latin typeface="Trebuchet MS"/>
                <a:cs typeface="Trebuchet MS"/>
              </a:rPr>
              <a:t>thiê</a:t>
            </a:r>
            <a:r>
              <a:rPr dirty="0">
                <a:latin typeface="Arial"/>
                <a:cs typeface="Arial"/>
              </a:rPr>
              <a:t>́</a:t>
            </a:r>
            <a:r>
              <a:rPr dirty="0">
                <a:latin typeface="Trebuchet MS"/>
                <a:cs typeface="Trebuchet MS"/>
              </a:rPr>
              <a:t>t </a:t>
            </a:r>
            <a:r>
              <a:rPr dirty="0" spc="-5">
                <a:latin typeface="Trebuchet MS"/>
                <a:cs typeface="Trebuchet MS"/>
              </a:rPr>
              <a:t>bi  </a:t>
            </a:r>
            <a:r>
              <a:rPr dirty="0">
                <a:latin typeface="Trebuchet MS"/>
                <a:cs typeface="Trebuchet MS"/>
              </a:rPr>
              <a:t>tô</a:t>
            </a:r>
            <a:r>
              <a:rPr dirty="0">
                <a:latin typeface="Arial"/>
                <a:cs typeface="Arial"/>
              </a:rPr>
              <a:t>̉ </a:t>
            </a:r>
            <a:r>
              <a:rPr dirty="0" spc="-50">
                <a:latin typeface="Trebuchet MS"/>
                <a:cs typeface="Trebuchet MS"/>
              </a:rPr>
              <a:t>ch</a:t>
            </a:r>
            <a:r>
              <a:rPr dirty="0" spc="-50">
                <a:latin typeface="Arial"/>
                <a:cs typeface="Arial"/>
              </a:rPr>
              <a:t>ứ</a:t>
            </a:r>
            <a:r>
              <a:rPr dirty="0" spc="-50">
                <a:latin typeface="Trebuchet MS"/>
                <a:cs typeface="Trebuchet MS"/>
              </a:rPr>
              <a:t>c </a:t>
            </a:r>
            <a:r>
              <a:rPr dirty="0" spc="-5">
                <a:latin typeface="Trebuchet MS"/>
                <a:cs typeface="Trebuchet MS"/>
              </a:rPr>
              <a:t>GD</a:t>
            </a:r>
            <a:r>
              <a:rPr dirty="0" spc="60">
                <a:latin typeface="Trebuchet MS"/>
                <a:cs typeface="Trebuchet MS"/>
              </a:rPr>
              <a:t> </a:t>
            </a:r>
            <a:r>
              <a:rPr dirty="0">
                <a:latin typeface="Trebuchet MS"/>
                <a:cs typeface="Trebuchet MS"/>
              </a:rPr>
              <a:t>STEM</a:t>
            </a:r>
          </a:p>
          <a:p>
            <a:pPr algn="just" marL="12700" marR="5080">
              <a:lnSpc>
                <a:spcPct val="99200"/>
              </a:lnSpc>
              <a:spcBef>
                <a:spcPts val="209"/>
              </a:spcBef>
            </a:pPr>
            <a:r>
              <a:rPr dirty="0" sz="1800" spc="-170">
                <a:latin typeface="Tahoma"/>
                <a:cs typeface="Tahoma"/>
              </a:rPr>
              <a:t>Thiết </a:t>
            </a:r>
            <a:r>
              <a:rPr dirty="0" sz="1800" spc="-695">
                <a:latin typeface="Tahoma"/>
                <a:cs typeface="Tahoma"/>
              </a:rPr>
              <a:t>bị</a:t>
            </a:r>
            <a:r>
              <a:rPr dirty="0" sz="1800" spc="-5">
                <a:latin typeface="Tahoma"/>
                <a:cs typeface="Tahoma"/>
              </a:rPr>
              <a:t> </a:t>
            </a:r>
            <a:r>
              <a:rPr dirty="0" sz="1800" spc="-285">
                <a:latin typeface="Tahoma"/>
                <a:cs typeface="Tahoma"/>
              </a:rPr>
              <a:t>dạy </a:t>
            </a:r>
            <a:r>
              <a:rPr dirty="0" sz="1800" spc="-280">
                <a:latin typeface="Tahoma"/>
                <a:cs typeface="Tahoma"/>
              </a:rPr>
              <a:t>học </a:t>
            </a:r>
            <a:r>
              <a:rPr dirty="0" sz="1800" spc="-290">
                <a:latin typeface="Tahoma"/>
                <a:cs typeface="Tahoma"/>
              </a:rPr>
              <a:t>cần </a:t>
            </a:r>
            <a:r>
              <a:rPr dirty="0" sz="1800" spc="-240">
                <a:latin typeface="Tahoma"/>
                <a:cs typeface="Tahoma"/>
              </a:rPr>
              <a:t>lưu </a:t>
            </a:r>
            <a:r>
              <a:rPr dirty="0" sz="1800">
                <a:latin typeface="Tahoma"/>
                <a:cs typeface="Tahoma"/>
              </a:rPr>
              <a:t>ý </a:t>
            </a:r>
            <a:r>
              <a:rPr dirty="0" sz="1800" spc="-275">
                <a:latin typeface="Tahoma"/>
                <a:cs typeface="Tahoma"/>
              </a:rPr>
              <a:t>đến </a:t>
            </a:r>
            <a:r>
              <a:rPr dirty="0" sz="1800" spc="-220">
                <a:latin typeface="Tahoma"/>
                <a:cs typeface="Tahoma"/>
              </a:rPr>
              <a:t>việc  </a:t>
            </a:r>
            <a:r>
              <a:rPr dirty="0" sz="1800" spc="-360">
                <a:latin typeface="Tahoma"/>
                <a:cs typeface="Tahoma"/>
              </a:rPr>
              <a:t>sử </a:t>
            </a:r>
            <a:r>
              <a:rPr dirty="0" sz="1800" spc="-200">
                <a:latin typeface="Tahoma"/>
                <a:cs typeface="Tahoma"/>
              </a:rPr>
              <a:t>dụng </a:t>
            </a:r>
            <a:r>
              <a:rPr dirty="0" sz="1800" spc="-175">
                <a:latin typeface="Tahoma"/>
                <a:cs typeface="Tahoma"/>
              </a:rPr>
              <a:t>thiết </a:t>
            </a:r>
            <a:r>
              <a:rPr dirty="0" sz="1800" spc="-465">
                <a:latin typeface="Tahoma"/>
                <a:cs typeface="Tahoma"/>
              </a:rPr>
              <a:t>bị, </a:t>
            </a:r>
            <a:r>
              <a:rPr dirty="0" sz="1800" spc="-5">
                <a:latin typeface="Tahoma"/>
                <a:cs typeface="Tahoma"/>
              </a:rPr>
              <a:t>công </a:t>
            </a:r>
            <a:r>
              <a:rPr dirty="0" sz="1800" spc="-215">
                <a:latin typeface="Tahoma"/>
                <a:cs typeface="Tahoma"/>
              </a:rPr>
              <a:t>nghệ </a:t>
            </a:r>
            <a:r>
              <a:rPr dirty="0" sz="1800" spc="-290">
                <a:latin typeface="Tahoma"/>
                <a:cs typeface="Tahoma"/>
              </a:rPr>
              <a:t>sẵn </a:t>
            </a:r>
            <a:r>
              <a:rPr dirty="0" sz="1800" spc="-5">
                <a:latin typeface="Tahoma"/>
                <a:cs typeface="Tahoma"/>
              </a:rPr>
              <a:t>có,  </a:t>
            </a:r>
            <a:r>
              <a:rPr dirty="0" sz="1800" spc="-430">
                <a:latin typeface="Tahoma"/>
                <a:cs typeface="Tahoma"/>
              </a:rPr>
              <a:t>dễ </a:t>
            </a:r>
            <a:r>
              <a:rPr dirty="0" sz="1800" spc="-220">
                <a:latin typeface="Tahoma"/>
                <a:cs typeface="Tahoma"/>
              </a:rPr>
              <a:t>tiếp </a:t>
            </a:r>
            <a:r>
              <a:rPr dirty="0" sz="1800" spc="-290">
                <a:latin typeface="Tahoma"/>
                <a:cs typeface="Tahoma"/>
              </a:rPr>
              <a:t>cận </a:t>
            </a:r>
            <a:r>
              <a:rPr dirty="0" sz="1800" spc="-270">
                <a:latin typeface="Tahoma"/>
                <a:cs typeface="Tahoma"/>
              </a:rPr>
              <a:t>với </a:t>
            </a:r>
            <a:r>
              <a:rPr dirty="0" sz="1800" spc="-5">
                <a:latin typeface="Tahoma"/>
                <a:cs typeface="Tahoma"/>
              </a:rPr>
              <a:t>chi phí </a:t>
            </a:r>
            <a:r>
              <a:rPr dirty="0" sz="1800" spc="-280">
                <a:latin typeface="Tahoma"/>
                <a:cs typeface="Tahoma"/>
              </a:rPr>
              <a:t>tối</a:t>
            </a:r>
            <a:r>
              <a:rPr dirty="0" sz="1800" spc="-100">
                <a:latin typeface="Tahoma"/>
                <a:cs typeface="Tahoma"/>
              </a:rPr>
              <a:t> </a:t>
            </a:r>
            <a:r>
              <a:rPr dirty="0" sz="1800" spc="-180">
                <a:latin typeface="Tahoma"/>
                <a:cs typeface="Tahoma"/>
              </a:rPr>
              <a:t>thiếu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15661" y="752094"/>
            <a:ext cx="3127375" cy="1564005"/>
          </a:xfrm>
          <a:custGeom>
            <a:avLst/>
            <a:gdLst/>
            <a:ahLst/>
            <a:cxnLst/>
            <a:rect l="l" t="t" r="r" b="b"/>
            <a:pathLst>
              <a:path w="3127375" h="1564005">
                <a:moveTo>
                  <a:pt x="2970911" y="0"/>
                </a:moveTo>
                <a:lnTo>
                  <a:pt x="156337" y="0"/>
                </a:lnTo>
                <a:lnTo>
                  <a:pt x="106915" y="7968"/>
                </a:lnTo>
                <a:lnTo>
                  <a:pt x="63998" y="30158"/>
                </a:lnTo>
                <a:lnTo>
                  <a:pt x="30158" y="63998"/>
                </a:lnTo>
                <a:lnTo>
                  <a:pt x="7968" y="106915"/>
                </a:lnTo>
                <a:lnTo>
                  <a:pt x="0" y="156336"/>
                </a:lnTo>
                <a:lnTo>
                  <a:pt x="0" y="1407286"/>
                </a:lnTo>
                <a:lnTo>
                  <a:pt x="7968" y="1456708"/>
                </a:lnTo>
                <a:lnTo>
                  <a:pt x="30158" y="1499625"/>
                </a:lnTo>
                <a:lnTo>
                  <a:pt x="63998" y="1533465"/>
                </a:lnTo>
                <a:lnTo>
                  <a:pt x="106915" y="1555655"/>
                </a:lnTo>
                <a:lnTo>
                  <a:pt x="156337" y="1563623"/>
                </a:lnTo>
                <a:lnTo>
                  <a:pt x="2970911" y="1563623"/>
                </a:lnTo>
                <a:lnTo>
                  <a:pt x="3020332" y="1555655"/>
                </a:lnTo>
                <a:lnTo>
                  <a:pt x="3063249" y="1533465"/>
                </a:lnTo>
                <a:lnTo>
                  <a:pt x="3097089" y="1499625"/>
                </a:lnTo>
                <a:lnTo>
                  <a:pt x="3119279" y="1456708"/>
                </a:lnTo>
                <a:lnTo>
                  <a:pt x="3127247" y="1407286"/>
                </a:lnTo>
                <a:lnTo>
                  <a:pt x="3127247" y="156336"/>
                </a:lnTo>
                <a:lnTo>
                  <a:pt x="3119279" y="106915"/>
                </a:lnTo>
                <a:lnTo>
                  <a:pt x="3097089" y="63998"/>
                </a:lnTo>
                <a:lnTo>
                  <a:pt x="3063249" y="30158"/>
                </a:lnTo>
                <a:lnTo>
                  <a:pt x="3020332" y="7968"/>
                </a:lnTo>
                <a:lnTo>
                  <a:pt x="2970911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063109" y="1153160"/>
            <a:ext cx="2832735" cy="715645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algn="ctr" marL="12700" marR="5080">
              <a:lnSpc>
                <a:spcPct val="91600"/>
              </a:lnSpc>
              <a:spcBef>
                <a:spcPts val="254"/>
              </a:spcBef>
            </a:pPr>
            <a:r>
              <a:rPr dirty="0" sz="1600" spc="-6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ử 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ụ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ng t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ố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i </a:t>
            </a:r>
            <a:r>
              <a:rPr dirty="0" sz="1600" spc="-5">
                <a:solidFill>
                  <a:srgbClr val="FFFFFF"/>
                </a:solidFill>
                <a:latin typeface="Trebuchet MS"/>
                <a:cs typeface="Trebuchet MS"/>
              </a:rPr>
              <a:t>đa các </a:t>
            </a:r>
            <a:r>
              <a:rPr dirty="0" sz="1600" spc="-25">
                <a:solidFill>
                  <a:srgbClr val="FFFFFF"/>
                </a:solidFill>
                <a:latin typeface="Trebuchet MS"/>
                <a:cs typeface="Trebuchet MS"/>
              </a:rPr>
              <a:t>thi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ế</a:t>
            </a:r>
            <a:r>
              <a:rPr dirty="0" sz="1600" spc="-25">
                <a:solidFill>
                  <a:srgbClr val="FFFFFF"/>
                </a:solidFill>
                <a:latin typeface="Trebuchet MS"/>
                <a:cs typeface="Trebuchet MS"/>
              </a:rPr>
              <a:t>t </a:t>
            </a: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ị </a:t>
            </a:r>
            <a:r>
              <a:rPr dirty="0" sz="1600" spc="-45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ẵ</a:t>
            </a:r>
            <a:r>
              <a:rPr dirty="0" sz="1600" spc="-45">
                <a:solidFill>
                  <a:srgbClr val="FFFFFF"/>
                </a:solidFill>
                <a:latin typeface="Trebuchet MS"/>
                <a:cs typeface="Trebuchet MS"/>
              </a:rPr>
              <a:t>n  </a:t>
            </a:r>
            <a:r>
              <a:rPr dirty="0" sz="1600" spc="-5">
                <a:solidFill>
                  <a:srgbClr val="FFFFFF"/>
                </a:solidFill>
                <a:latin typeface="Trebuchet MS"/>
                <a:cs typeface="Trebuchet MS"/>
              </a:rPr>
              <a:t>có </a:t>
            </a:r>
            <a:r>
              <a:rPr dirty="0" sz="1600" spc="-15">
                <a:solidFill>
                  <a:srgbClr val="FFFFFF"/>
                </a:solidFill>
                <a:latin typeface="Trebuchet MS"/>
                <a:cs typeface="Trebuchet MS"/>
              </a:rPr>
              <a:t>thu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ộ</a:t>
            </a:r>
            <a:r>
              <a:rPr dirty="0" sz="1600" spc="-15">
                <a:solidFill>
                  <a:srgbClr val="FFFFFF"/>
                </a:solidFill>
                <a:latin typeface="Trebuchet MS"/>
                <a:cs typeface="Trebuchet MS"/>
              </a:rPr>
              <a:t>c </a:t>
            </a:r>
            <a:r>
              <a:rPr dirty="0" sz="1600" spc="-5">
                <a:solidFill>
                  <a:srgbClr val="FFFFFF"/>
                </a:solidFill>
                <a:latin typeface="Trebuchet MS"/>
                <a:cs typeface="Trebuchet MS"/>
              </a:rPr>
              <a:t>danh </a:t>
            </a:r>
            <a:r>
              <a:rPr dirty="0" sz="1600" spc="-25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ụ</a:t>
            </a:r>
            <a:r>
              <a:rPr dirty="0" sz="1600" spc="-25">
                <a:solidFill>
                  <a:srgbClr val="FFFFFF"/>
                </a:solidFill>
                <a:latin typeface="Trebuchet MS"/>
                <a:cs typeface="Trebuchet MS"/>
              </a:rPr>
              <a:t>c thi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ế</a:t>
            </a:r>
            <a:r>
              <a:rPr dirty="0" sz="1600" spc="-25">
                <a:solidFill>
                  <a:srgbClr val="FFFFFF"/>
                </a:solidFill>
                <a:latin typeface="Trebuchet MS"/>
                <a:cs typeface="Trebuchet MS"/>
              </a:rPr>
              <a:t>t </a:t>
            </a: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ị </a:t>
            </a:r>
            <a:r>
              <a:rPr dirty="0" sz="1600" spc="-45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ạ</a:t>
            </a:r>
            <a:r>
              <a:rPr dirty="0" sz="1600" spc="-45">
                <a:solidFill>
                  <a:srgbClr val="FFFFFF"/>
                </a:solidFill>
                <a:latin typeface="Trebuchet MS"/>
                <a:cs typeface="Trebuchet MS"/>
              </a:rPr>
              <a:t>y  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ọ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c t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ố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i </a:t>
            </a:r>
            <a:r>
              <a:rPr dirty="0" sz="1600" spc="-25">
                <a:solidFill>
                  <a:srgbClr val="FFFFFF"/>
                </a:solidFill>
                <a:latin typeface="Trebuchet MS"/>
                <a:cs typeface="Trebuchet MS"/>
              </a:rPr>
              <a:t>thi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ể</a:t>
            </a:r>
            <a:r>
              <a:rPr dirty="0" sz="1600" spc="-25">
                <a:solidFill>
                  <a:srgbClr val="FFFFFF"/>
                </a:solidFill>
                <a:latin typeface="Trebuchet MS"/>
                <a:cs typeface="Trebuchet MS"/>
              </a:rPr>
              <a:t>u </a:t>
            </a:r>
            <a:r>
              <a:rPr dirty="0" sz="1600" spc="-5">
                <a:solidFill>
                  <a:srgbClr val="FFFFFF"/>
                </a:solidFill>
                <a:latin typeface="Trebuchet MS"/>
                <a:cs typeface="Trebuchet MS"/>
              </a:rPr>
              <a:t>theo </a:t>
            </a:r>
            <a:r>
              <a:rPr dirty="0" sz="1600" spc="-10">
                <a:solidFill>
                  <a:srgbClr val="FFFFFF"/>
                </a:solidFill>
                <a:latin typeface="Trebuchet MS"/>
                <a:cs typeface="Trebuchet MS"/>
              </a:rPr>
              <a:t>quy</a:t>
            </a:r>
            <a:r>
              <a:rPr dirty="0" sz="1600" spc="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đ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ị</a:t>
            </a:r>
            <a:r>
              <a:rPr dirty="0" sz="1600">
                <a:solidFill>
                  <a:srgbClr val="FFFFFF"/>
                </a:solidFill>
                <a:latin typeface="Trebuchet MS"/>
                <a:cs typeface="Trebuchet MS"/>
              </a:rPr>
              <a:t>nh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62241" y="3064510"/>
            <a:ext cx="1016000" cy="1412875"/>
          </a:xfrm>
          <a:custGeom>
            <a:avLst/>
            <a:gdLst/>
            <a:ahLst/>
            <a:cxnLst/>
            <a:rect l="l" t="t" r="r" b="b"/>
            <a:pathLst>
              <a:path w="1016000" h="1412875">
                <a:moveTo>
                  <a:pt x="100075" y="0"/>
                </a:moveTo>
                <a:lnTo>
                  <a:pt x="0" y="373761"/>
                </a:lnTo>
                <a:lnTo>
                  <a:pt x="94741" y="319024"/>
                </a:lnTo>
                <a:lnTo>
                  <a:pt x="636777" y="1257808"/>
                </a:lnTo>
                <a:lnTo>
                  <a:pt x="542035" y="1312545"/>
                </a:lnTo>
                <a:lnTo>
                  <a:pt x="915797" y="1412620"/>
                </a:lnTo>
                <a:lnTo>
                  <a:pt x="1015873" y="1038859"/>
                </a:lnTo>
                <a:lnTo>
                  <a:pt x="921130" y="1093596"/>
                </a:lnTo>
                <a:lnTo>
                  <a:pt x="379094" y="154812"/>
                </a:lnTo>
                <a:lnTo>
                  <a:pt x="473963" y="100075"/>
                </a:lnTo>
                <a:lnTo>
                  <a:pt x="100075" y="0"/>
                </a:lnTo>
                <a:close/>
              </a:path>
            </a:pathLst>
          </a:custGeom>
          <a:solidFill>
            <a:srgbClr val="C5DDA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7488935" y="5216652"/>
            <a:ext cx="3147060" cy="1583690"/>
            <a:chOff x="7488935" y="5216652"/>
            <a:chExt cx="3147060" cy="1583690"/>
          </a:xfrm>
        </p:grpSpPr>
        <p:sp>
          <p:nvSpPr>
            <p:cNvPr id="7" name="object 7"/>
            <p:cNvSpPr/>
            <p:nvPr/>
          </p:nvSpPr>
          <p:spPr>
            <a:xfrm>
              <a:off x="7498841" y="5226558"/>
              <a:ext cx="3127375" cy="1564005"/>
            </a:xfrm>
            <a:custGeom>
              <a:avLst/>
              <a:gdLst/>
              <a:ahLst/>
              <a:cxnLst/>
              <a:rect l="l" t="t" r="r" b="b"/>
              <a:pathLst>
                <a:path w="3127375" h="1564004">
                  <a:moveTo>
                    <a:pt x="2970910" y="0"/>
                  </a:moveTo>
                  <a:lnTo>
                    <a:pt x="156336" y="0"/>
                  </a:lnTo>
                  <a:lnTo>
                    <a:pt x="106915" y="7968"/>
                  </a:lnTo>
                  <a:lnTo>
                    <a:pt x="63998" y="30158"/>
                  </a:lnTo>
                  <a:lnTo>
                    <a:pt x="30158" y="63998"/>
                  </a:lnTo>
                  <a:lnTo>
                    <a:pt x="7968" y="106915"/>
                  </a:lnTo>
                  <a:lnTo>
                    <a:pt x="0" y="156337"/>
                  </a:lnTo>
                  <a:lnTo>
                    <a:pt x="0" y="1407261"/>
                  </a:lnTo>
                  <a:lnTo>
                    <a:pt x="7968" y="1456685"/>
                  </a:lnTo>
                  <a:lnTo>
                    <a:pt x="30158" y="1499608"/>
                  </a:lnTo>
                  <a:lnTo>
                    <a:pt x="63998" y="1533456"/>
                  </a:lnTo>
                  <a:lnTo>
                    <a:pt x="106915" y="1555652"/>
                  </a:lnTo>
                  <a:lnTo>
                    <a:pt x="156336" y="1563624"/>
                  </a:lnTo>
                  <a:lnTo>
                    <a:pt x="2970910" y="1563624"/>
                  </a:lnTo>
                  <a:lnTo>
                    <a:pt x="3020332" y="1555652"/>
                  </a:lnTo>
                  <a:lnTo>
                    <a:pt x="3063249" y="1533456"/>
                  </a:lnTo>
                  <a:lnTo>
                    <a:pt x="3097089" y="1499608"/>
                  </a:lnTo>
                  <a:lnTo>
                    <a:pt x="3119279" y="1456685"/>
                  </a:lnTo>
                  <a:lnTo>
                    <a:pt x="3127248" y="1407261"/>
                  </a:lnTo>
                  <a:lnTo>
                    <a:pt x="3127248" y="156337"/>
                  </a:lnTo>
                  <a:lnTo>
                    <a:pt x="3119279" y="106915"/>
                  </a:lnTo>
                  <a:lnTo>
                    <a:pt x="3097089" y="63998"/>
                  </a:lnTo>
                  <a:lnTo>
                    <a:pt x="3063249" y="30158"/>
                  </a:lnTo>
                  <a:lnTo>
                    <a:pt x="3020332" y="7968"/>
                  </a:lnTo>
                  <a:lnTo>
                    <a:pt x="2970910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498841" y="5226558"/>
              <a:ext cx="3127375" cy="1564005"/>
            </a:xfrm>
            <a:custGeom>
              <a:avLst/>
              <a:gdLst/>
              <a:ahLst/>
              <a:cxnLst/>
              <a:rect l="l" t="t" r="r" b="b"/>
              <a:pathLst>
                <a:path w="3127375" h="1564004">
                  <a:moveTo>
                    <a:pt x="0" y="156337"/>
                  </a:moveTo>
                  <a:lnTo>
                    <a:pt x="7968" y="106915"/>
                  </a:lnTo>
                  <a:lnTo>
                    <a:pt x="30158" y="63998"/>
                  </a:lnTo>
                  <a:lnTo>
                    <a:pt x="63998" y="30158"/>
                  </a:lnTo>
                  <a:lnTo>
                    <a:pt x="106915" y="7968"/>
                  </a:lnTo>
                  <a:lnTo>
                    <a:pt x="156336" y="0"/>
                  </a:lnTo>
                  <a:lnTo>
                    <a:pt x="2970910" y="0"/>
                  </a:lnTo>
                  <a:lnTo>
                    <a:pt x="3020332" y="7968"/>
                  </a:lnTo>
                  <a:lnTo>
                    <a:pt x="3063249" y="30158"/>
                  </a:lnTo>
                  <a:lnTo>
                    <a:pt x="3097089" y="63998"/>
                  </a:lnTo>
                  <a:lnTo>
                    <a:pt x="3119279" y="106915"/>
                  </a:lnTo>
                  <a:lnTo>
                    <a:pt x="3127248" y="156337"/>
                  </a:lnTo>
                  <a:lnTo>
                    <a:pt x="3127248" y="1407261"/>
                  </a:lnTo>
                  <a:lnTo>
                    <a:pt x="3119279" y="1456685"/>
                  </a:lnTo>
                  <a:lnTo>
                    <a:pt x="3097089" y="1499608"/>
                  </a:lnTo>
                  <a:lnTo>
                    <a:pt x="3063249" y="1533456"/>
                  </a:lnTo>
                  <a:lnTo>
                    <a:pt x="3020332" y="1555652"/>
                  </a:lnTo>
                  <a:lnTo>
                    <a:pt x="2970910" y="1563624"/>
                  </a:lnTo>
                  <a:lnTo>
                    <a:pt x="156336" y="1563624"/>
                  </a:lnTo>
                  <a:lnTo>
                    <a:pt x="106915" y="1555652"/>
                  </a:lnTo>
                  <a:lnTo>
                    <a:pt x="63998" y="1533456"/>
                  </a:lnTo>
                  <a:lnTo>
                    <a:pt x="30158" y="1499608"/>
                  </a:lnTo>
                  <a:lnTo>
                    <a:pt x="7968" y="1456685"/>
                  </a:lnTo>
                  <a:lnTo>
                    <a:pt x="0" y="1407261"/>
                  </a:lnTo>
                  <a:lnTo>
                    <a:pt x="0" y="156337"/>
                  </a:lnTo>
                  <a:close/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7739633" y="5539536"/>
            <a:ext cx="2643505" cy="900430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algn="ctr" marL="12700" marR="5080">
              <a:lnSpc>
                <a:spcPct val="86300"/>
              </a:lnSpc>
              <a:spcBef>
                <a:spcPts val="360"/>
              </a:spcBef>
            </a:pP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Tăng cường sử dụng các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vật  liệu, công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cụ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gia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dụng, công  nghệ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sẵn có, dễ tiếp cận, chi 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phí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rẻ và an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toàn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663184" y="5734811"/>
            <a:ext cx="1630680" cy="547370"/>
          </a:xfrm>
          <a:custGeom>
            <a:avLst/>
            <a:gdLst/>
            <a:ahLst/>
            <a:cxnLst/>
            <a:rect l="l" t="t" r="r" b="b"/>
            <a:pathLst>
              <a:path w="1630679" h="547370">
                <a:moveTo>
                  <a:pt x="1357121" y="0"/>
                </a:moveTo>
                <a:lnTo>
                  <a:pt x="1357121" y="109423"/>
                </a:lnTo>
                <a:lnTo>
                  <a:pt x="273557" y="109423"/>
                </a:lnTo>
                <a:lnTo>
                  <a:pt x="273557" y="0"/>
                </a:lnTo>
                <a:lnTo>
                  <a:pt x="0" y="273557"/>
                </a:lnTo>
                <a:lnTo>
                  <a:pt x="273557" y="547116"/>
                </a:lnTo>
                <a:lnTo>
                  <a:pt x="273557" y="437692"/>
                </a:lnTo>
                <a:lnTo>
                  <a:pt x="1357121" y="437692"/>
                </a:lnTo>
                <a:lnTo>
                  <a:pt x="1357121" y="547116"/>
                </a:lnTo>
                <a:lnTo>
                  <a:pt x="1630680" y="273557"/>
                </a:lnTo>
                <a:lnTo>
                  <a:pt x="1357121" y="0"/>
                </a:lnTo>
                <a:close/>
              </a:path>
            </a:pathLst>
          </a:custGeom>
          <a:solidFill>
            <a:srgbClr val="C5DD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332482" y="5226558"/>
            <a:ext cx="3127375" cy="1564005"/>
          </a:xfrm>
          <a:custGeom>
            <a:avLst/>
            <a:gdLst/>
            <a:ahLst/>
            <a:cxnLst/>
            <a:rect l="l" t="t" r="r" b="b"/>
            <a:pathLst>
              <a:path w="3127375" h="1564004">
                <a:moveTo>
                  <a:pt x="2970910" y="0"/>
                </a:moveTo>
                <a:lnTo>
                  <a:pt x="156337" y="0"/>
                </a:lnTo>
                <a:lnTo>
                  <a:pt x="106915" y="7968"/>
                </a:lnTo>
                <a:lnTo>
                  <a:pt x="63998" y="30158"/>
                </a:lnTo>
                <a:lnTo>
                  <a:pt x="30158" y="63998"/>
                </a:lnTo>
                <a:lnTo>
                  <a:pt x="7968" y="106915"/>
                </a:lnTo>
                <a:lnTo>
                  <a:pt x="0" y="156337"/>
                </a:lnTo>
                <a:lnTo>
                  <a:pt x="0" y="1407261"/>
                </a:lnTo>
                <a:lnTo>
                  <a:pt x="7968" y="1456685"/>
                </a:lnTo>
                <a:lnTo>
                  <a:pt x="30158" y="1499608"/>
                </a:lnTo>
                <a:lnTo>
                  <a:pt x="63998" y="1533456"/>
                </a:lnTo>
                <a:lnTo>
                  <a:pt x="106915" y="1555652"/>
                </a:lnTo>
                <a:lnTo>
                  <a:pt x="156337" y="1563624"/>
                </a:lnTo>
                <a:lnTo>
                  <a:pt x="2970910" y="1563624"/>
                </a:lnTo>
                <a:lnTo>
                  <a:pt x="3020332" y="1555652"/>
                </a:lnTo>
                <a:lnTo>
                  <a:pt x="3063249" y="1533456"/>
                </a:lnTo>
                <a:lnTo>
                  <a:pt x="3097089" y="1499608"/>
                </a:lnTo>
                <a:lnTo>
                  <a:pt x="3119279" y="1456685"/>
                </a:lnTo>
                <a:lnTo>
                  <a:pt x="3127247" y="1407261"/>
                </a:lnTo>
                <a:lnTo>
                  <a:pt x="3127247" y="156337"/>
                </a:lnTo>
                <a:lnTo>
                  <a:pt x="3119279" y="106915"/>
                </a:lnTo>
                <a:lnTo>
                  <a:pt x="3097089" y="63998"/>
                </a:lnTo>
                <a:lnTo>
                  <a:pt x="3063249" y="30158"/>
                </a:lnTo>
                <a:lnTo>
                  <a:pt x="3020332" y="7968"/>
                </a:lnTo>
                <a:lnTo>
                  <a:pt x="2970910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476245" y="5293614"/>
            <a:ext cx="2837815" cy="1384935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algn="ctr" marL="12700" marR="5080">
              <a:lnSpc>
                <a:spcPct val="91500"/>
              </a:lnSpc>
              <a:spcBef>
                <a:spcPts val="259"/>
              </a:spcBef>
            </a:pP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Khuy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ế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n </a:t>
            </a:r>
            <a:r>
              <a:rPr dirty="0" sz="1600" spc="-5">
                <a:solidFill>
                  <a:srgbClr val="FFFFFF"/>
                </a:solidFill>
                <a:latin typeface="Trebuchet MS"/>
                <a:cs typeface="Trebuchet MS"/>
              </a:rPr>
              <a:t>khích </a:t>
            </a:r>
            <a:r>
              <a:rPr dirty="0" sz="1600" spc="-6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1600" spc="-60">
                <a:solidFill>
                  <a:srgbClr val="FFFFFF"/>
                </a:solidFill>
                <a:latin typeface="Arial"/>
                <a:cs typeface="Arial"/>
              </a:rPr>
              <a:t>ử 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ụ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ng </a:t>
            </a:r>
            <a:r>
              <a:rPr dirty="0" sz="1600" spc="-5">
                <a:solidFill>
                  <a:srgbClr val="FFFFFF"/>
                </a:solidFill>
                <a:latin typeface="Trebuchet MS"/>
                <a:cs typeface="Trebuchet MS"/>
              </a:rPr>
              <a:t>các  </a:t>
            </a:r>
            <a:r>
              <a:rPr dirty="0" sz="1600" spc="-15">
                <a:solidFill>
                  <a:srgbClr val="FFFFFF"/>
                </a:solidFill>
                <a:latin typeface="Trebuchet MS"/>
                <a:cs typeface="Trebuchet MS"/>
              </a:rPr>
              <a:t>ngu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ồ</a:t>
            </a:r>
            <a:r>
              <a:rPr dirty="0" sz="1600" spc="-15">
                <a:solidFill>
                  <a:srgbClr val="FFFFFF"/>
                </a:solidFill>
                <a:latin typeface="Trebuchet MS"/>
                <a:cs typeface="Trebuchet MS"/>
              </a:rPr>
              <a:t>n </a:t>
            </a:r>
            <a:r>
              <a:rPr dirty="0" sz="1600" spc="-5">
                <a:solidFill>
                  <a:srgbClr val="FFFFFF"/>
                </a:solidFill>
                <a:latin typeface="Trebuchet MS"/>
                <a:cs typeface="Trebuchet MS"/>
              </a:rPr>
              <a:t>tài nguyên </a:t>
            </a:r>
            <a:r>
              <a:rPr dirty="0" sz="1600" spc="-25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ố </a:t>
            </a:r>
            <a:r>
              <a:rPr dirty="0" sz="1600" spc="-3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ổ </a:t>
            </a:r>
            <a:r>
              <a:rPr dirty="0" sz="1600" spc="-30">
                <a:solidFill>
                  <a:srgbClr val="FFFFFF"/>
                </a:solidFill>
                <a:latin typeface="Trebuchet MS"/>
                <a:cs typeface="Trebuchet MS"/>
              </a:rPr>
              <a:t>tr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ợ</a:t>
            </a:r>
            <a:r>
              <a:rPr dirty="0" sz="1600" spc="-30">
                <a:solidFill>
                  <a:srgbClr val="FFFFFF"/>
                </a:solidFill>
                <a:latin typeface="Trebuchet MS"/>
                <a:cs typeface="Trebuchet MS"/>
              </a:rPr>
              <a:t>, </a:t>
            </a:r>
            <a:r>
              <a:rPr dirty="0" sz="1600" spc="-5">
                <a:solidFill>
                  <a:srgbClr val="FFFFFF"/>
                </a:solidFill>
                <a:latin typeface="Trebuchet MS"/>
                <a:cs typeface="Trebuchet MS"/>
              </a:rPr>
              <a:t>thí  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nghi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ệ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m 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ả</a:t>
            </a:r>
            <a:r>
              <a:rPr dirty="0" sz="1600" spc="-45">
                <a:solidFill>
                  <a:srgbClr val="FFFFFF"/>
                </a:solidFill>
                <a:latin typeface="Trebuchet MS"/>
                <a:cs typeface="Trebuchet MS"/>
              </a:rPr>
              <a:t>o, </a:t>
            </a:r>
            <a:r>
              <a:rPr dirty="0" sz="1600" spc="-10">
                <a:solidFill>
                  <a:srgbClr val="FFFFFF"/>
                </a:solidFill>
                <a:latin typeface="Trebuchet MS"/>
                <a:cs typeface="Trebuchet MS"/>
              </a:rPr>
              <a:t>mô </a:t>
            </a:r>
            <a:r>
              <a:rPr dirty="0" sz="1600" spc="-15">
                <a:solidFill>
                  <a:srgbClr val="FFFFFF"/>
                </a:solidFill>
                <a:latin typeface="Trebuchet MS"/>
                <a:cs typeface="Trebuchet MS"/>
              </a:rPr>
              <a:t>ph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ỏ</a:t>
            </a:r>
            <a:r>
              <a:rPr dirty="0" sz="1600" spc="-15">
                <a:solidFill>
                  <a:srgbClr val="FFFFFF"/>
                </a:solidFill>
                <a:latin typeface="Trebuchet MS"/>
                <a:cs typeface="Trebuchet MS"/>
              </a:rPr>
              <a:t>ng, </a:t>
            </a:r>
            <a:r>
              <a:rPr dirty="0" sz="1600" spc="-35">
                <a:solidFill>
                  <a:srgbClr val="FFFFFF"/>
                </a:solidFill>
                <a:latin typeface="Trebuchet MS"/>
                <a:cs typeface="Trebuchet MS"/>
              </a:rPr>
              <a:t>ph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ầ</a:t>
            </a:r>
            <a:r>
              <a:rPr dirty="0" sz="1600" spc="-35">
                <a:solidFill>
                  <a:srgbClr val="FFFFFF"/>
                </a:solidFill>
                <a:latin typeface="Trebuchet MS"/>
                <a:cs typeface="Trebuchet MS"/>
              </a:rPr>
              <a:t>n  </a:t>
            </a:r>
            <a:r>
              <a:rPr dirty="0" sz="1600" spc="-3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ề</a:t>
            </a:r>
            <a:r>
              <a:rPr dirty="0" sz="1600" spc="-30">
                <a:solidFill>
                  <a:srgbClr val="FFFFFF"/>
                </a:solidFill>
                <a:latin typeface="Trebuchet MS"/>
                <a:cs typeface="Trebuchet MS"/>
              </a:rPr>
              <a:t>m, </a:t>
            </a:r>
            <a:r>
              <a:rPr dirty="0" sz="1600" spc="-5">
                <a:solidFill>
                  <a:srgbClr val="FFFFFF"/>
                </a:solidFill>
                <a:latin typeface="Trebuchet MS"/>
                <a:cs typeface="Trebuchet MS"/>
              </a:rPr>
              <a:t>có </a:t>
            </a:r>
            <a:r>
              <a:rPr dirty="0" sz="1600" spc="-35">
                <a:solidFill>
                  <a:srgbClr val="FFFFFF"/>
                </a:solidFill>
                <a:latin typeface="Trebuchet MS"/>
                <a:cs typeface="Trebuchet MS"/>
              </a:rPr>
              <a:t>th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ể </a:t>
            </a:r>
            <a:r>
              <a:rPr dirty="0" sz="1600" spc="-55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1600" spc="-55">
                <a:solidFill>
                  <a:srgbClr val="FFFFFF"/>
                </a:solidFill>
                <a:latin typeface="Arial"/>
                <a:cs typeface="Arial"/>
              </a:rPr>
              <a:t>ễ </a:t>
            </a:r>
            <a:r>
              <a:rPr dirty="0" sz="1600" spc="-5">
                <a:solidFill>
                  <a:srgbClr val="FFFFFF"/>
                </a:solidFill>
                <a:latin typeface="Trebuchet MS"/>
                <a:cs typeface="Trebuchet MS"/>
              </a:rPr>
              <a:t>dàng truy </a:t>
            </a:r>
            <a:r>
              <a:rPr dirty="0" sz="1600" spc="-45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ậ</a:t>
            </a:r>
            <a:r>
              <a:rPr dirty="0" sz="1600" spc="-45">
                <a:solidFill>
                  <a:srgbClr val="FFFFFF"/>
                </a:solidFill>
                <a:latin typeface="Trebuchet MS"/>
                <a:cs typeface="Trebuchet MS"/>
              </a:rPr>
              <a:t>p  </a:t>
            </a:r>
            <a:r>
              <a:rPr dirty="0" sz="1600" spc="-55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1600" spc="-55">
                <a:solidFill>
                  <a:srgbClr val="FFFFFF"/>
                </a:solidFill>
                <a:latin typeface="Arial"/>
                <a:cs typeface="Arial"/>
              </a:rPr>
              <a:t>ử </a:t>
            </a:r>
            <a:r>
              <a:rPr dirty="0" sz="1600" spc="-15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ụ</a:t>
            </a:r>
            <a:r>
              <a:rPr dirty="0" sz="1600" spc="-15">
                <a:solidFill>
                  <a:srgbClr val="FFFFFF"/>
                </a:solidFill>
                <a:latin typeface="Trebuchet MS"/>
                <a:cs typeface="Trebuchet MS"/>
              </a:rPr>
              <a:t>ng </a:t>
            </a:r>
            <a:r>
              <a:rPr dirty="0" sz="1600" spc="-5">
                <a:solidFill>
                  <a:srgbClr val="FFFFFF"/>
                </a:solidFill>
                <a:latin typeface="Trebuchet MS"/>
                <a:cs typeface="Trebuchet MS"/>
              </a:rPr>
              <a:t>trong và ngoài </a:t>
            </a:r>
            <a:r>
              <a:rPr dirty="0" sz="1600" spc="-35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ớ</a:t>
            </a:r>
            <a:r>
              <a:rPr dirty="0" sz="1600" spc="-35">
                <a:solidFill>
                  <a:srgbClr val="FFFFFF"/>
                </a:solidFill>
                <a:latin typeface="Trebuchet MS"/>
                <a:cs typeface="Trebuchet MS"/>
              </a:rPr>
              <a:t>p 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ọ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c  </a:t>
            </a:r>
            <a:r>
              <a:rPr dirty="0" sz="1600" spc="-50">
                <a:solidFill>
                  <a:srgbClr val="FFFFFF"/>
                </a:solidFill>
                <a:latin typeface="Trebuchet MS"/>
                <a:cs typeface="Trebuchet MS"/>
              </a:rPr>
              <a:t>đ</a:t>
            </a:r>
            <a:r>
              <a:rPr dirty="0" sz="1600" spc="-50">
                <a:solidFill>
                  <a:srgbClr val="FFFFFF"/>
                </a:solidFill>
                <a:latin typeface="Arial"/>
                <a:cs typeface="Arial"/>
              </a:rPr>
              <a:t>ể 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ọ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c </a:t>
            </a:r>
            <a:r>
              <a:rPr dirty="0" sz="1600" spc="-5">
                <a:solidFill>
                  <a:srgbClr val="FFFFFF"/>
                </a:solidFill>
                <a:latin typeface="Trebuchet MS"/>
                <a:cs typeface="Trebuchet MS"/>
              </a:rPr>
              <a:t>sinh 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ch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ủ 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đ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ộ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ng h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ọ</a:t>
            </a:r>
            <a:r>
              <a:rPr dirty="0" sz="1600" spc="-2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1600" spc="1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1600" spc="-45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1600" spc="-45">
                <a:solidFill>
                  <a:srgbClr val="FFFFFF"/>
                </a:solidFill>
                <a:latin typeface="Arial"/>
                <a:cs typeface="Arial"/>
              </a:rPr>
              <a:t>ậ</a:t>
            </a:r>
            <a:r>
              <a:rPr dirty="0" sz="1600" spc="-45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679060" y="3064510"/>
            <a:ext cx="1016000" cy="1412875"/>
          </a:xfrm>
          <a:custGeom>
            <a:avLst/>
            <a:gdLst/>
            <a:ahLst/>
            <a:cxnLst/>
            <a:rect l="l" t="t" r="r" b="b"/>
            <a:pathLst>
              <a:path w="1016000" h="1412875">
                <a:moveTo>
                  <a:pt x="915797" y="0"/>
                </a:moveTo>
                <a:lnTo>
                  <a:pt x="542036" y="100075"/>
                </a:lnTo>
                <a:lnTo>
                  <a:pt x="636777" y="154812"/>
                </a:lnTo>
                <a:lnTo>
                  <a:pt x="94741" y="1093596"/>
                </a:lnTo>
                <a:lnTo>
                  <a:pt x="0" y="1038859"/>
                </a:lnTo>
                <a:lnTo>
                  <a:pt x="100075" y="1412620"/>
                </a:lnTo>
                <a:lnTo>
                  <a:pt x="473963" y="1312545"/>
                </a:lnTo>
                <a:lnTo>
                  <a:pt x="379094" y="1257808"/>
                </a:lnTo>
                <a:lnTo>
                  <a:pt x="921130" y="319024"/>
                </a:lnTo>
                <a:lnTo>
                  <a:pt x="1015873" y="373761"/>
                </a:lnTo>
                <a:lnTo>
                  <a:pt x="915797" y="0"/>
                </a:lnTo>
                <a:close/>
              </a:path>
            </a:pathLst>
          </a:custGeom>
          <a:solidFill>
            <a:srgbClr val="C5DDAC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9268" y="140207"/>
            <a:ext cx="11840210" cy="2014855"/>
          </a:xfrm>
          <a:custGeom>
            <a:avLst/>
            <a:gdLst/>
            <a:ahLst/>
            <a:cxnLst/>
            <a:rect l="l" t="t" r="r" b="b"/>
            <a:pathLst>
              <a:path w="11840210" h="2014855">
                <a:moveTo>
                  <a:pt x="11839956" y="0"/>
                </a:moveTo>
                <a:lnTo>
                  <a:pt x="0" y="0"/>
                </a:lnTo>
                <a:lnTo>
                  <a:pt x="0" y="2014728"/>
                </a:lnTo>
                <a:lnTo>
                  <a:pt x="11839956" y="2014728"/>
                </a:lnTo>
                <a:lnTo>
                  <a:pt x="11839956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3937" y="557530"/>
            <a:ext cx="10372090" cy="10166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24940" algn="l"/>
              </a:tabLst>
            </a:pPr>
            <a:r>
              <a:rPr dirty="0" sz="6500" b="1">
                <a:solidFill>
                  <a:srgbClr val="FFFFFF"/>
                </a:solidFill>
                <a:latin typeface="Arial"/>
                <a:cs typeface="Arial"/>
              </a:rPr>
              <a:t>Cơ	sở giáo dục </a:t>
            </a:r>
            <a:r>
              <a:rPr dirty="0" sz="6500" spc="-5" b="1">
                <a:solidFill>
                  <a:srgbClr val="FFFFFF"/>
                </a:solidFill>
                <a:latin typeface="Arial"/>
                <a:cs typeface="Arial"/>
              </a:rPr>
              <a:t>phổ</a:t>
            </a:r>
            <a:r>
              <a:rPr dirty="0" sz="65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500" spc="-5" b="1">
                <a:solidFill>
                  <a:srgbClr val="FFFFFF"/>
                </a:solidFill>
                <a:latin typeface="Arial"/>
                <a:cs typeface="Arial"/>
              </a:rPr>
              <a:t>thông</a:t>
            </a:r>
            <a:endParaRPr sz="65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35965" y="2145538"/>
            <a:ext cx="3963035" cy="4252595"/>
            <a:chOff x="235965" y="2145538"/>
            <a:chExt cx="3963035" cy="4252595"/>
          </a:xfrm>
        </p:grpSpPr>
        <p:sp>
          <p:nvSpPr>
            <p:cNvPr id="5" name="object 5"/>
            <p:cNvSpPr/>
            <p:nvPr/>
          </p:nvSpPr>
          <p:spPr>
            <a:xfrm>
              <a:off x="246125" y="2155698"/>
              <a:ext cx="3942715" cy="4232275"/>
            </a:xfrm>
            <a:custGeom>
              <a:avLst/>
              <a:gdLst/>
              <a:ahLst/>
              <a:cxnLst/>
              <a:rect l="l" t="t" r="r" b="b"/>
              <a:pathLst>
                <a:path w="3942715" h="4232275">
                  <a:moveTo>
                    <a:pt x="3942588" y="0"/>
                  </a:moveTo>
                  <a:lnTo>
                    <a:pt x="0" y="0"/>
                  </a:lnTo>
                  <a:lnTo>
                    <a:pt x="0" y="4232148"/>
                  </a:lnTo>
                  <a:lnTo>
                    <a:pt x="3942588" y="4232148"/>
                  </a:lnTo>
                  <a:lnTo>
                    <a:pt x="3942588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46125" y="2155698"/>
              <a:ext cx="3942715" cy="4232275"/>
            </a:xfrm>
            <a:custGeom>
              <a:avLst/>
              <a:gdLst/>
              <a:ahLst/>
              <a:cxnLst/>
              <a:rect l="l" t="t" r="r" b="b"/>
              <a:pathLst>
                <a:path w="3942715" h="4232275">
                  <a:moveTo>
                    <a:pt x="0" y="4232148"/>
                  </a:moveTo>
                  <a:lnTo>
                    <a:pt x="3942588" y="4232148"/>
                  </a:lnTo>
                  <a:lnTo>
                    <a:pt x="3942588" y="0"/>
                  </a:lnTo>
                  <a:lnTo>
                    <a:pt x="0" y="0"/>
                  </a:lnTo>
                  <a:lnTo>
                    <a:pt x="0" y="423214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335076" y="2954477"/>
            <a:ext cx="3761740" cy="2567305"/>
          </a:xfrm>
          <a:prstGeom prst="rect">
            <a:avLst/>
          </a:prstGeom>
        </p:spPr>
        <p:txBody>
          <a:bodyPr wrap="square" lIns="0" tIns="69215" rIns="0" bIns="0" rtlCol="0" vert="horz">
            <a:spAutoFit/>
          </a:bodyPr>
          <a:lstStyle/>
          <a:p>
            <a:pPr algn="ctr" marL="12700" marR="5080">
              <a:lnSpc>
                <a:spcPct val="86300"/>
              </a:lnSpc>
              <a:spcBef>
                <a:spcPts val="545"/>
              </a:spcBef>
            </a:pP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Xây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dựng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kế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hoạch</a:t>
            </a:r>
            <a:r>
              <a:rPr dirty="0" sz="27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triển  khai thực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hiện giáo dục 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STEM trong kế </a:t>
            </a:r>
            <a:r>
              <a:rPr dirty="0" sz="2700" spc="-10">
                <a:solidFill>
                  <a:srgbClr val="FFFFFF"/>
                </a:solidFill>
                <a:latin typeface="Arial"/>
                <a:cs typeface="Arial"/>
              </a:rPr>
              <a:t>hoạch 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giáo dục nhà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trường 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phù hợp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với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điều kiện 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của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nhà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trường và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địa  phương</a:t>
            </a:r>
            <a:endParaRPr sz="27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178553" y="2145538"/>
            <a:ext cx="3963035" cy="4252595"/>
            <a:chOff x="4178553" y="2145538"/>
            <a:chExt cx="3963035" cy="4252595"/>
          </a:xfrm>
        </p:grpSpPr>
        <p:sp>
          <p:nvSpPr>
            <p:cNvPr id="9" name="object 9"/>
            <p:cNvSpPr/>
            <p:nvPr/>
          </p:nvSpPr>
          <p:spPr>
            <a:xfrm>
              <a:off x="4188713" y="2155698"/>
              <a:ext cx="3942715" cy="4232275"/>
            </a:xfrm>
            <a:custGeom>
              <a:avLst/>
              <a:gdLst/>
              <a:ahLst/>
              <a:cxnLst/>
              <a:rect l="l" t="t" r="r" b="b"/>
              <a:pathLst>
                <a:path w="3942715" h="4232275">
                  <a:moveTo>
                    <a:pt x="3942588" y="0"/>
                  </a:moveTo>
                  <a:lnTo>
                    <a:pt x="0" y="0"/>
                  </a:lnTo>
                  <a:lnTo>
                    <a:pt x="0" y="4232148"/>
                  </a:lnTo>
                  <a:lnTo>
                    <a:pt x="3942588" y="4232148"/>
                  </a:lnTo>
                  <a:lnTo>
                    <a:pt x="3942588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188713" y="2155698"/>
              <a:ext cx="3942715" cy="4232275"/>
            </a:xfrm>
            <a:custGeom>
              <a:avLst/>
              <a:gdLst/>
              <a:ahLst/>
              <a:cxnLst/>
              <a:rect l="l" t="t" r="r" b="b"/>
              <a:pathLst>
                <a:path w="3942715" h="4232275">
                  <a:moveTo>
                    <a:pt x="0" y="4232148"/>
                  </a:moveTo>
                  <a:lnTo>
                    <a:pt x="3942588" y="4232148"/>
                  </a:lnTo>
                  <a:lnTo>
                    <a:pt x="3942588" y="0"/>
                  </a:lnTo>
                  <a:lnTo>
                    <a:pt x="0" y="0"/>
                  </a:lnTo>
                  <a:lnTo>
                    <a:pt x="0" y="423214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4352925" y="2245233"/>
            <a:ext cx="3610610" cy="3985895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algn="ctr" marL="15240" marR="5080">
              <a:lnSpc>
                <a:spcPts val="2800"/>
              </a:lnSpc>
              <a:spcBef>
                <a:spcPts val="560"/>
              </a:spcBef>
            </a:pP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Tổ chức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bồi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dưỡng</a:t>
            </a:r>
            <a:r>
              <a:rPr dirty="0" sz="2700" spc="-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cho 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giáo viên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và cán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bộ  quản lý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về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giáo</a:t>
            </a:r>
            <a:r>
              <a:rPr dirty="0" sz="27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dục</a:t>
            </a:r>
            <a:endParaRPr sz="2700">
              <a:latin typeface="Arial"/>
              <a:cs typeface="Arial"/>
            </a:endParaRPr>
          </a:p>
          <a:p>
            <a:pPr algn="ctr" marL="635">
              <a:lnSpc>
                <a:spcPts val="2545"/>
              </a:lnSpc>
            </a:pP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STEM,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xây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dựng</a:t>
            </a:r>
            <a:r>
              <a:rPr dirty="0" sz="27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và</a:t>
            </a:r>
            <a:endParaRPr sz="2700">
              <a:latin typeface="Arial"/>
              <a:cs typeface="Arial"/>
            </a:endParaRPr>
          </a:p>
          <a:p>
            <a:pPr algn="ctr">
              <a:lnSpc>
                <a:spcPts val="2790"/>
              </a:lnSpc>
            </a:pP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thực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hiện bài</a:t>
            </a:r>
            <a:r>
              <a:rPr dirty="0" sz="2700" spc="-5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học</a:t>
            </a:r>
            <a:endParaRPr sz="2700">
              <a:latin typeface="Arial"/>
              <a:cs typeface="Arial"/>
            </a:endParaRPr>
          </a:p>
          <a:p>
            <a:pPr algn="ctr" marL="12700" marR="5715">
              <a:lnSpc>
                <a:spcPct val="86200"/>
              </a:lnSpc>
              <a:spcBef>
                <a:spcPts val="219"/>
              </a:spcBef>
            </a:pP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STEM;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kỹ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năng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tổ</a:t>
            </a:r>
            <a:r>
              <a:rPr dirty="0" sz="27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chức  các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hoạt động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trải 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nghiệm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STEM và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năng  lực hướng dẫn hoạt  động nghiên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cứu khoa 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học,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kĩ</a:t>
            </a:r>
            <a:r>
              <a:rPr dirty="0" sz="27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thuật</a:t>
            </a:r>
            <a:endParaRPr sz="27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121142" y="2145538"/>
            <a:ext cx="3963035" cy="4252595"/>
            <a:chOff x="8121142" y="2145538"/>
            <a:chExt cx="3963035" cy="4252595"/>
          </a:xfrm>
        </p:grpSpPr>
        <p:sp>
          <p:nvSpPr>
            <p:cNvPr id="13" name="object 13"/>
            <p:cNvSpPr/>
            <p:nvPr/>
          </p:nvSpPr>
          <p:spPr>
            <a:xfrm>
              <a:off x="8131302" y="2155698"/>
              <a:ext cx="3942715" cy="4232275"/>
            </a:xfrm>
            <a:custGeom>
              <a:avLst/>
              <a:gdLst/>
              <a:ahLst/>
              <a:cxnLst/>
              <a:rect l="l" t="t" r="r" b="b"/>
              <a:pathLst>
                <a:path w="3942715" h="4232275">
                  <a:moveTo>
                    <a:pt x="3942588" y="0"/>
                  </a:moveTo>
                  <a:lnTo>
                    <a:pt x="0" y="0"/>
                  </a:lnTo>
                  <a:lnTo>
                    <a:pt x="0" y="4232148"/>
                  </a:lnTo>
                  <a:lnTo>
                    <a:pt x="3942588" y="4232148"/>
                  </a:lnTo>
                  <a:lnTo>
                    <a:pt x="3942588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131302" y="2155698"/>
              <a:ext cx="3942715" cy="4232275"/>
            </a:xfrm>
            <a:custGeom>
              <a:avLst/>
              <a:gdLst/>
              <a:ahLst/>
              <a:cxnLst/>
              <a:rect l="l" t="t" r="r" b="b"/>
              <a:pathLst>
                <a:path w="3942715" h="4232275">
                  <a:moveTo>
                    <a:pt x="0" y="4232148"/>
                  </a:moveTo>
                  <a:lnTo>
                    <a:pt x="3942588" y="4232148"/>
                  </a:lnTo>
                  <a:lnTo>
                    <a:pt x="3942588" y="0"/>
                  </a:lnTo>
                  <a:lnTo>
                    <a:pt x="0" y="0"/>
                  </a:lnTo>
                  <a:lnTo>
                    <a:pt x="0" y="423214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8250681" y="3132582"/>
            <a:ext cx="3702685" cy="2211070"/>
          </a:xfrm>
          <a:prstGeom prst="rect">
            <a:avLst/>
          </a:prstGeom>
        </p:spPr>
        <p:txBody>
          <a:bodyPr wrap="square" lIns="0" tIns="69215" rIns="0" bIns="0" rtlCol="0" vert="horz">
            <a:spAutoFit/>
          </a:bodyPr>
          <a:lstStyle/>
          <a:p>
            <a:pPr algn="ctr" marL="12700" marR="5080">
              <a:lnSpc>
                <a:spcPct val="86200"/>
              </a:lnSpc>
              <a:spcBef>
                <a:spcPts val="545"/>
              </a:spcBef>
            </a:pP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Tổ chức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dạy học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theo 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phương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thức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giáo dục 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STEM và kiểm tra,</a:t>
            </a:r>
            <a:r>
              <a:rPr dirty="0" sz="2700" spc="-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FFFFFF"/>
                </a:solidFill>
                <a:latin typeface="Arial"/>
                <a:cs typeface="Arial"/>
              </a:rPr>
              <a:t>đánh 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giá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kết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quả học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tập của 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học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sinh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đảm bảo </a:t>
            </a:r>
            <a:r>
              <a:rPr dirty="0" sz="2700">
                <a:solidFill>
                  <a:srgbClr val="FFFFFF"/>
                </a:solidFill>
                <a:latin typeface="Arial"/>
                <a:cs typeface="Arial"/>
              </a:rPr>
              <a:t>chất 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lượng, hiệu</a:t>
            </a:r>
            <a:r>
              <a:rPr dirty="0" sz="27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 spc="-5">
                <a:solidFill>
                  <a:srgbClr val="FFFFFF"/>
                </a:solidFill>
                <a:latin typeface="Arial"/>
                <a:cs typeface="Arial"/>
              </a:rPr>
              <a:t>quả.</a:t>
            </a:r>
            <a:endParaRPr sz="27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39268" y="6387084"/>
            <a:ext cx="11840210" cy="471170"/>
          </a:xfrm>
          <a:custGeom>
            <a:avLst/>
            <a:gdLst/>
            <a:ahLst/>
            <a:cxnLst/>
            <a:rect l="l" t="t" r="r" b="b"/>
            <a:pathLst>
              <a:path w="11840210" h="471170">
                <a:moveTo>
                  <a:pt x="11839956" y="0"/>
                </a:moveTo>
                <a:lnTo>
                  <a:pt x="0" y="0"/>
                </a:lnTo>
                <a:lnTo>
                  <a:pt x="0" y="470915"/>
                </a:lnTo>
                <a:lnTo>
                  <a:pt x="11839956" y="470915"/>
                </a:lnTo>
                <a:lnTo>
                  <a:pt x="11839956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0014"/>
            <a:ext cx="6998334" cy="1120140"/>
          </a:xfrm>
          <a:prstGeom prst="rect"/>
        </p:spPr>
        <p:txBody>
          <a:bodyPr wrap="square" lIns="0" tIns="33020" rIns="0" bIns="0" rtlCol="0" vert="horz">
            <a:spAutoFit/>
          </a:bodyPr>
          <a:lstStyle/>
          <a:p>
            <a:pPr marL="12700" marR="5080">
              <a:lnSpc>
                <a:spcPts val="4300"/>
              </a:lnSpc>
              <a:spcBef>
                <a:spcPts val="260"/>
              </a:spcBef>
            </a:pPr>
            <a:r>
              <a:rPr dirty="0" spc="-5">
                <a:latin typeface="Trebuchet MS"/>
                <a:cs typeface="Trebuchet MS"/>
              </a:rPr>
              <a:t>Công </a:t>
            </a:r>
            <a:r>
              <a:rPr dirty="0">
                <a:latin typeface="Trebuchet MS"/>
                <a:cs typeface="Trebuchet MS"/>
              </a:rPr>
              <a:t>văn chi</a:t>
            </a:r>
            <a:r>
              <a:rPr dirty="0">
                <a:latin typeface="Arial"/>
                <a:cs typeface="Arial"/>
              </a:rPr>
              <a:t>̉ </a:t>
            </a:r>
            <a:r>
              <a:rPr dirty="0" spc="-5">
                <a:latin typeface="Trebuchet MS"/>
                <a:cs typeface="Trebuchet MS"/>
              </a:rPr>
              <a:t>đa</a:t>
            </a:r>
            <a:r>
              <a:rPr dirty="0" spc="-5">
                <a:latin typeface="Arial"/>
                <a:cs typeface="Arial"/>
              </a:rPr>
              <a:t>̣</a:t>
            </a:r>
            <a:r>
              <a:rPr dirty="0" spc="-5">
                <a:latin typeface="Trebuchet MS"/>
                <a:cs typeface="Trebuchet MS"/>
              </a:rPr>
              <a:t>o </a:t>
            </a:r>
            <a:r>
              <a:rPr dirty="0">
                <a:latin typeface="Trebuchet MS"/>
                <a:cs typeface="Trebuchet MS"/>
              </a:rPr>
              <a:t>cu</a:t>
            </a:r>
            <a:r>
              <a:rPr dirty="0">
                <a:latin typeface="Arial"/>
                <a:cs typeface="Arial"/>
              </a:rPr>
              <a:t>̉</a:t>
            </a:r>
            <a:r>
              <a:rPr dirty="0">
                <a:latin typeface="Trebuchet MS"/>
                <a:cs typeface="Trebuchet MS"/>
              </a:rPr>
              <a:t>a nha</a:t>
            </a:r>
            <a:r>
              <a:rPr dirty="0">
                <a:latin typeface="Arial"/>
                <a:cs typeface="Arial"/>
              </a:rPr>
              <a:t>̀ </a:t>
            </a:r>
            <a:r>
              <a:rPr dirty="0" spc="-340">
                <a:latin typeface="Trebuchet MS"/>
                <a:cs typeface="Trebuchet MS"/>
              </a:rPr>
              <a:t>n</a:t>
            </a:r>
            <a:r>
              <a:rPr dirty="0" spc="-340">
                <a:latin typeface="Tahoma"/>
                <a:cs typeface="Tahoma"/>
              </a:rPr>
              <a:t>ư</a:t>
            </a:r>
            <a:r>
              <a:rPr dirty="0" spc="-340">
                <a:latin typeface="Arial"/>
                <a:cs typeface="Arial"/>
              </a:rPr>
              <a:t>ớ</a:t>
            </a:r>
            <a:r>
              <a:rPr dirty="0" spc="-340">
                <a:latin typeface="Trebuchet MS"/>
                <a:cs typeface="Trebuchet MS"/>
              </a:rPr>
              <a:t>c </a:t>
            </a:r>
            <a:r>
              <a:rPr dirty="0">
                <a:latin typeface="Trebuchet MS"/>
                <a:cs typeface="Trebuchet MS"/>
              </a:rPr>
              <a:t>vê  Giáo </a:t>
            </a:r>
            <a:r>
              <a:rPr dirty="0" spc="-40">
                <a:latin typeface="Trebuchet MS"/>
                <a:cs typeface="Trebuchet MS"/>
              </a:rPr>
              <a:t>d</a:t>
            </a:r>
            <a:r>
              <a:rPr dirty="0" spc="-40">
                <a:latin typeface="Arial"/>
                <a:cs typeface="Arial"/>
              </a:rPr>
              <a:t>ụ</a:t>
            </a:r>
            <a:r>
              <a:rPr dirty="0" spc="-40">
                <a:latin typeface="Trebuchet MS"/>
                <a:cs typeface="Trebuchet MS"/>
              </a:rPr>
              <a:t>c</a:t>
            </a:r>
            <a:r>
              <a:rPr dirty="0" spc="-30">
                <a:latin typeface="Trebuchet MS"/>
                <a:cs typeface="Trebuchet MS"/>
              </a:rPr>
              <a:t> </a:t>
            </a:r>
            <a:r>
              <a:rPr dirty="0">
                <a:latin typeface="Trebuchet MS"/>
                <a:cs typeface="Trebuchet MS"/>
              </a:rPr>
              <a:t>STEM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2182113"/>
            <a:ext cx="8201025" cy="38207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250190" indent="-342900">
              <a:lnSpc>
                <a:spcPct val="100000"/>
              </a:lnSpc>
              <a:spcBef>
                <a:spcPts val="95"/>
              </a:spcBef>
            </a:pPr>
            <a:r>
              <a:rPr dirty="0" sz="2250" spc="380">
                <a:solidFill>
                  <a:srgbClr val="90C225"/>
                </a:solidFill>
                <a:latin typeface="Arial"/>
                <a:cs typeface="Arial"/>
              </a:rPr>
              <a:t> </a:t>
            </a:r>
            <a:r>
              <a:rPr dirty="0" sz="2800" spc="-5">
                <a:latin typeface="Times New Roman"/>
                <a:cs typeface="Times New Roman"/>
              </a:rPr>
              <a:t>Nghị </a:t>
            </a:r>
            <a:r>
              <a:rPr dirty="0" sz="2800">
                <a:latin typeface="Times New Roman"/>
                <a:cs typeface="Times New Roman"/>
              </a:rPr>
              <a:t>quyết </a:t>
            </a:r>
            <a:r>
              <a:rPr dirty="0" sz="2800" spc="-5">
                <a:latin typeface="Times New Roman"/>
                <a:cs typeface="Times New Roman"/>
              </a:rPr>
              <a:t>số 52-NQ/TW ngày </a:t>
            </a:r>
            <a:r>
              <a:rPr dirty="0" sz="2800">
                <a:latin typeface="Times New Roman"/>
                <a:cs typeface="Times New Roman"/>
              </a:rPr>
              <a:t>27 </a:t>
            </a:r>
            <a:r>
              <a:rPr dirty="0" sz="2800" spc="-5">
                <a:latin typeface="Times New Roman"/>
                <a:cs typeface="Times New Roman"/>
              </a:rPr>
              <a:t>tháng 9 năm</a:t>
            </a:r>
            <a:r>
              <a:rPr dirty="0" sz="2800" spc="-320">
                <a:latin typeface="Times New Roman"/>
                <a:cs typeface="Times New Roman"/>
              </a:rPr>
              <a:t> </a:t>
            </a:r>
            <a:r>
              <a:rPr dirty="0" sz="2800" spc="-160">
                <a:latin typeface="Times New Roman"/>
                <a:cs typeface="Times New Roman"/>
              </a:rPr>
              <a:t>2019  </a:t>
            </a:r>
            <a:r>
              <a:rPr dirty="0" sz="2800" spc="-5">
                <a:latin typeface="Times New Roman"/>
                <a:cs typeface="Times New Roman"/>
              </a:rPr>
              <a:t>của Bộ chính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trị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005"/>
              </a:spcBef>
            </a:pPr>
            <a:r>
              <a:rPr dirty="0" sz="2250" spc="380">
                <a:solidFill>
                  <a:srgbClr val="90C225"/>
                </a:solidFill>
                <a:latin typeface="Arial"/>
                <a:cs typeface="Arial"/>
              </a:rPr>
              <a:t> </a:t>
            </a:r>
            <a:r>
              <a:rPr dirty="0" sz="2800" spc="-5">
                <a:latin typeface="Times New Roman"/>
                <a:cs typeface="Times New Roman"/>
              </a:rPr>
              <a:t>Quyết </a:t>
            </a:r>
            <a:r>
              <a:rPr dirty="0" sz="2800">
                <a:latin typeface="Times New Roman"/>
                <a:cs typeface="Times New Roman"/>
              </a:rPr>
              <a:t>định </a:t>
            </a:r>
            <a:r>
              <a:rPr dirty="0" sz="2800" spc="-5">
                <a:latin typeface="Times New Roman"/>
                <a:cs typeface="Times New Roman"/>
              </a:rPr>
              <a:t>số 522/QĐ-TTg </a:t>
            </a:r>
            <a:r>
              <a:rPr dirty="0" sz="2800">
                <a:latin typeface="Times New Roman"/>
                <a:cs typeface="Times New Roman"/>
              </a:rPr>
              <a:t>ngày </a:t>
            </a:r>
            <a:r>
              <a:rPr dirty="0" sz="2800" spc="-5">
                <a:latin typeface="Times New Roman"/>
                <a:cs typeface="Times New Roman"/>
              </a:rPr>
              <a:t>14 tháng 5 năm</a:t>
            </a:r>
            <a:r>
              <a:rPr dirty="0" sz="2800" spc="-275">
                <a:latin typeface="Times New Roman"/>
                <a:cs typeface="Times New Roman"/>
              </a:rPr>
              <a:t> </a:t>
            </a:r>
            <a:r>
              <a:rPr dirty="0" sz="2800" spc="-155">
                <a:latin typeface="Times New Roman"/>
                <a:cs typeface="Times New Roman"/>
              </a:rPr>
              <a:t>2018  </a:t>
            </a:r>
            <a:r>
              <a:rPr dirty="0" sz="2800" spc="-5">
                <a:latin typeface="Times New Roman"/>
                <a:cs typeface="Times New Roman"/>
              </a:rPr>
              <a:t>của Thủ tướng Chính</a:t>
            </a:r>
            <a:r>
              <a:rPr dirty="0" sz="2800" spc="-5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phủ</a:t>
            </a:r>
            <a:endParaRPr sz="2800">
              <a:latin typeface="Times New Roman"/>
              <a:cs typeface="Times New Roman"/>
            </a:endParaRPr>
          </a:p>
          <a:p>
            <a:pPr marL="355600" marR="130175" indent="-342900">
              <a:lnSpc>
                <a:spcPct val="100000"/>
              </a:lnSpc>
              <a:spcBef>
                <a:spcPts val="1000"/>
              </a:spcBef>
            </a:pPr>
            <a:r>
              <a:rPr dirty="0" sz="2250" spc="380">
                <a:solidFill>
                  <a:srgbClr val="90C225"/>
                </a:solidFill>
                <a:latin typeface="Arial"/>
                <a:cs typeface="Arial"/>
              </a:rPr>
              <a:t> </a:t>
            </a:r>
            <a:r>
              <a:rPr dirty="0" sz="2800" spc="-5">
                <a:latin typeface="Times New Roman"/>
                <a:cs typeface="Times New Roman"/>
              </a:rPr>
              <a:t>Chỉ thị số </a:t>
            </a:r>
            <a:r>
              <a:rPr dirty="0" sz="2800" spc="-35">
                <a:latin typeface="Times New Roman"/>
                <a:cs typeface="Times New Roman"/>
              </a:rPr>
              <a:t>16/CT-TTg </a:t>
            </a:r>
            <a:r>
              <a:rPr dirty="0" sz="2800">
                <a:latin typeface="Times New Roman"/>
                <a:cs typeface="Times New Roman"/>
              </a:rPr>
              <a:t>ngày </a:t>
            </a:r>
            <a:r>
              <a:rPr dirty="0" sz="2800" spc="-5">
                <a:latin typeface="Times New Roman"/>
                <a:cs typeface="Times New Roman"/>
              </a:rPr>
              <a:t>04 tháng 05 năm 2017</a:t>
            </a:r>
            <a:r>
              <a:rPr dirty="0" sz="2800" spc="-220">
                <a:latin typeface="Times New Roman"/>
                <a:cs typeface="Times New Roman"/>
              </a:rPr>
              <a:t> </a:t>
            </a:r>
            <a:r>
              <a:rPr dirty="0" sz="2800" spc="-210">
                <a:latin typeface="Times New Roman"/>
                <a:cs typeface="Times New Roman"/>
              </a:rPr>
              <a:t>của  </a:t>
            </a:r>
            <a:r>
              <a:rPr dirty="0" sz="2800" spc="-5">
                <a:latin typeface="Times New Roman"/>
                <a:cs typeface="Times New Roman"/>
              </a:rPr>
              <a:t>Thủ tướng Chính</a:t>
            </a:r>
            <a:r>
              <a:rPr dirty="0" sz="2800" spc="5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phủ</a:t>
            </a:r>
            <a:endParaRPr sz="2800">
              <a:latin typeface="Times New Roman"/>
              <a:cs typeface="Times New Roman"/>
            </a:endParaRPr>
          </a:p>
          <a:p>
            <a:pPr marL="355600" marR="553085" indent="-342900">
              <a:lnSpc>
                <a:spcPct val="100000"/>
              </a:lnSpc>
              <a:spcBef>
                <a:spcPts val="1000"/>
              </a:spcBef>
              <a:tabLst>
                <a:tab pos="4481195" algn="l"/>
              </a:tabLst>
            </a:pPr>
            <a:r>
              <a:rPr dirty="0" sz="2250" spc="380">
                <a:solidFill>
                  <a:srgbClr val="90C225"/>
                </a:solidFill>
                <a:latin typeface="Arial"/>
                <a:cs typeface="Arial"/>
              </a:rPr>
              <a:t> </a:t>
            </a:r>
            <a:r>
              <a:rPr dirty="0" sz="2800" spc="-5">
                <a:latin typeface="Times New Roman"/>
                <a:cs typeface="Times New Roman"/>
              </a:rPr>
              <a:t>Quyết định</a:t>
            </a:r>
            <a:r>
              <a:rPr dirty="0" sz="2800" spc="-26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số</a:t>
            </a:r>
            <a:r>
              <a:rPr dirty="0" sz="2800" spc="20">
                <a:latin typeface="Times New Roman"/>
                <a:cs typeface="Times New Roman"/>
              </a:rPr>
              <a:t> </a:t>
            </a:r>
            <a:r>
              <a:rPr dirty="0" sz="2800" spc="-15">
                <a:latin typeface="Times New Roman"/>
                <a:cs typeface="Times New Roman"/>
              </a:rPr>
              <a:t>117/QĐ-TTg	</a:t>
            </a:r>
            <a:r>
              <a:rPr dirty="0" sz="2800" spc="-5">
                <a:latin typeface="Times New Roman"/>
                <a:cs typeface="Times New Roman"/>
              </a:rPr>
              <a:t>ngày </a:t>
            </a:r>
            <a:r>
              <a:rPr dirty="0" sz="2800">
                <a:latin typeface="Times New Roman"/>
                <a:cs typeface="Times New Roman"/>
              </a:rPr>
              <a:t>25 </a:t>
            </a:r>
            <a:r>
              <a:rPr dirty="0" sz="2800" spc="-5">
                <a:latin typeface="Times New Roman"/>
                <a:cs typeface="Times New Roman"/>
              </a:rPr>
              <a:t>tháng </a:t>
            </a:r>
            <a:r>
              <a:rPr dirty="0" sz="2800">
                <a:latin typeface="Times New Roman"/>
                <a:cs typeface="Times New Roman"/>
              </a:rPr>
              <a:t>01</a:t>
            </a:r>
            <a:r>
              <a:rPr dirty="0" sz="2800" spc="-60">
                <a:latin typeface="Times New Roman"/>
                <a:cs typeface="Times New Roman"/>
              </a:rPr>
              <a:t> </a:t>
            </a:r>
            <a:r>
              <a:rPr dirty="0" sz="2800" spc="-5">
                <a:latin typeface="Times New Roman"/>
                <a:cs typeface="Times New Roman"/>
              </a:rPr>
              <a:t>năm  2017 của Thủ tướng Chính</a:t>
            </a:r>
            <a:r>
              <a:rPr dirty="0" sz="2800" spc="-75">
                <a:latin typeface="Times New Roman"/>
                <a:cs typeface="Times New Roman"/>
              </a:rPr>
              <a:t> </a:t>
            </a:r>
            <a:r>
              <a:rPr dirty="0" sz="2800">
                <a:latin typeface="Times New Roman"/>
                <a:cs typeface="Times New Roman"/>
              </a:rPr>
              <a:t>phủ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" y="0"/>
            <a:ext cx="11503660" cy="2057400"/>
          </a:xfrm>
          <a:custGeom>
            <a:avLst/>
            <a:gdLst/>
            <a:ahLst/>
            <a:cxnLst/>
            <a:rect l="l" t="t" r="r" b="b"/>
            <a:pathLst>
              <a:path w="11503660" h="2057400">
                <a:moveTo>
                  <a:pt x="11503152" y="0"/>
                </a:moveTo>
                <a:lnTo>
                  <a:pt x="0" y="0"/>
                </a:lnTo>
                <a:lnTo>
                  <a:pt x="0" y="2057400"/>
                </a:lnTo>
                <a:lnTo>
                  <a:pt x="11503152" y="2057400"/>
                </a:lnTo>
                <a:lnTo>
                  <a:pt x="11503152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9720" y="0"/>
            <a:ext cx="11179810" cy="1993264"/>
          </a:xfrm>
          <a:prstGeom prst="rect"/>
        </p:spPr>
        <p:txBody>
          <a:bodyPr wrap="square" lIns="0" tIns="92075" rIns="0" bIns="0" rtlCol="0" vert="horz">
            <a:spAutoFit/>
          </a:bodyPr>
          <a:lstStyle/>
          <a:p>
            <a:pPr algn="ctr" marL="12700" marR="5080">
              <a:lnSpc>
                <a:spcPts val="3720"/>
              </a:lnSpc>
              <a:spcBef>
                <a:spcPts val="725"/>
              </a:spcBef>
            </a:pPr>
            <a:r>
              <a:rPr dirty="0" spc="-5">
                <a:solidFill>
                  <a:srgbClr val="FFFFFF"/>
                </a:solidFill>
              </a:rPr>
              <a:t>Nghị </a:t>
            </a:r>
            <a:r>
              <a:rPr dirty="0">
                <a:solidFill>
                  <a:srgbClr val="FFFFFF"/>
                </a:solidFill>
              </a:rPr>
              <a:t>quyết số 52-NQ/TW ngày 27 tháng 9 năm 2019 </a:t>
            </a:r>
            <a:r>
              <a:rPr dirty="0" spc="-5">
                <a:solidFill>
                  <a:srgbClr val="FFFFFF"/>
                </a:solidFill>
              </a:rPr>
              <a:t>của</a:t>
            </a:r>
            <a:r>
              <a:rPr dirty="0" spc="-145">
                <a:solidFill>
                  <a:srgbClr val="FFFFFF"/>
                </a:solidFill>
              </a:rPr>
              <a:t> </a:t>
            </a:r>
            <a:r>
              <a:rPr dirty="0" spc="-5">
                <a:solidFill>
                  <a:srgbClr val="FFFFFF"/>
                </a:solidFill>
              </a:rPr>
              <a:t>Bộ  chính trị VỀ MỘT SỐ CHỦ </a:t>
            </a:r>
            <a:r>
              <a:rPr dirty="0">
                <a:solidFill>
                  <a:srgbClr val="FFFFFF"/>
                </a:solidFill>
              </a:rPr>
              <a:t>TRƯƠNG, CHÍNH</a:t>
            </a:r>
            <a:r>
              <a:rPr dirty="0" spc="-215">
                <a:solidFill>
                  <a:srgbClr val="FFFFFF"/>
                </a:solidFill>
              </a:rPr>
              <a:t> </a:t>
            </a:r>
            <a:r>
              <a:rPr dirty="0" spc="-5">
                <a:solidFill>
                  <a:srgbClr val="FFFFFF"/>
                </a:solidFill>
              </a:rPr>
              <a:t>SÁCH</a:t>
            </a:r>
          </a:p>
          <a:p>
            <a:pPr algn="ctr" marL="365760" marR="361315">
              <a:lnSpc>
                <a:spcPts val="3720"/>
              </a:lnSpc>
              <a:spcBef>
                <a:spcPts val="15"/>
              </a:spcBef>
            </a:pPr>
            <a:r>
              <a:rPr dirty="0">
                <a:solidFill>
                  <a:srgbClr val="FFFFFF"/>
                </a:solidFill>
              </a:rPr>
              <a:t>CHỦ </a:t>
            </a:r>
            <a:r>
              <a:rPr dirty="0" spc="-5">
                <a:solidFill>
                  <a:srgbClr val="FFFFFF"/>
                </a:solidFill>
              </a:rPr>
              <a:t>ĐỘNG </a:t>
            </a:r>
            <a:r>
              <a:rPr dirty="0">
                <a:solidFill>
                  <a:srgbClr val="FFFFFF"/>
                </a:solidFill>
              </a:rPr>
              <a:t>THAM </a:t>
            </a:r>
            <a:r>
              <a:rPr dirty="0" spc="-5">
                <a:solidFill>
                  <a:srgbClr val="FFFFFF"/>
                </a:solidFill>
              </a:rPr>
              <a:t>GIA </a:t>
            </a:r>
            <a:r>
              <a:rPr dirty="0">
                <a:solidFill>
                  <a:srgbClr val="FFFFFF"/>
                </a:solidFill>
              </a:rPr>
              <a:t>CUỘC CÁCH </a:t>
            </a:r>
            <a:r>
              <a:rPr dirty="0" spc="-5">
                <a:solidFill>
                  <a:srgbClr val="FFFFFF"/>
                </a:solidFill>
              </a:rPr>
              <a:t>MẠNG</a:t>
            </a:r>
            <a:r>
              <a:rPr dirty="0" spc="-34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CÔNG  </a:t>
            </a:r>
            <a:r>
              <a:rPr dirty="0" spc="-5">
                <a:solidFill>
                  <a:srgbClr val="FFFFFF"/>
                </a:solidFill>
              </a:rPr>
              <a:t>NGHIỆP </a:t>
            </a:r>
            <a:r>
              <a:rPr dirty="0">
                <a:solidFill>
                  <a:srgbClr val="FFFFFF"/>
                </a:solidFill>
              </a:rPr>
              <a:t>LẦN THỨ</a:t>
            </a:r>
            <a:r>
              <a:rPr dirty="0" spc="-27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TƯ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33857" y="2048001"/>
            <a:ext cx="3850640" cy="4340860"/>
            <a:chOff x="133857" y="2048001"/>
            <a:chExt cx="3850640" cy="4340860"/>
          </a:xfrm>
        </p:grpSpPr>
        <p:sp>
          <p:nvSpPr>
            <p:cNvPr id="5" name="object 5"/>
            <p:cNvSpPr/>
            <p:nvPr/>
          </p:nvSpPr>
          <p:spPr>
            <a:xfrm>
              <a:off x="144017" y="2058161"/>
              <a:ext cx="3830320" cy="4320540"/>
            </a:xfrm>
            <a:custGeom>
              <a:avLst/>
              <a:gdLst/>
              <a:ahLst/>
              <a:cxnLst/>
              <a:rect l="l" t="t" r="r" b="b"/>
              <a:pathLst>
                <a:path w="3830320" h="4320540">
                  <a:moveTo>
                    <a:pt x="3829812" y="0"/>
                  </a:moveTo>
                  <a:lnTo>
                    <a:pt x="0" y="0"/>
                  </a:lnTo>
                  <a:lnTo>
                    <a:pt x="0" y="4320540"/>
                  </a:lnTo>
                  <a:lnTo>
                    <a:pt x="3829812" y="4320540"/>
                  </a:lnTo>
                  <a:lnTo>
                    <a:pt x="3829812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44017" y="2058161"/>
              <a:ext cx="3830320" cy="4320540"/>
            </a:xfrm>
            <a:custGeom>
              <a:avLst/>
              <a:gdLst/>
              <a:ahLst/>
              <a:cxnLst/>
              <a:rect l="l" t="t" r="r" b="b"/>
              <a:pathLst>
                <a:path w="3830320" h="4320540">
                  <a:moveTo>
                    <a:pt x="0" y="4320540"/>
                  </a:moveTo>
                  <a:lnTo>
                    <a:pt x="3829812" y="4320540"/>
                  </a:lnTo>
                  <a:lnTo>
                    <a:pt x="3829812" y="0"/>
                  </a:lnTo>
                  <a:lnTo>
                    <a:pt x="0" y="0"/>
                  </a:lnTo>
                  <a:lnTo>
                    <a:pt x="0" y="432054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247599" y="2711323"/>
            <a:ext cx="3622040" cy="2948305"/>
          </a:xfrm>
          <a:prstGeom prst="rect">
            <a:avLst/>
          </a:prstGeom>
        </p:spPr>
        <p:txBody>
          <a:bodyPr wrap="square" lIns="0" tIns="66675" rIns="0" bIns="0" rtlCol="0" vert="horz">
            <a:spAutoFit/>
          </a:bodyPr>
          <a:lstStyle/>
          <a:p>
            <a:pPr algn="ctr" marL="204470" marR="196850" indent="-635">
              <a:lnSpc>
                <a:spcPct val="86400"/>
              </a:lnSpc>
              <a:spcBef>
                <a:spcPts val="525"/>
              </a:spcBef>
            </a:pPr>
            <a:r>
              <a:rPr dirty="0" sz="2600" spc="-5" b="1">
                <a:solidFill>
                  <a:srgbClr val="FFFFFF"/>
                </a:solidFill>
                <a:latin typeface="Times New Roman"/>
                <a:cs typeface="Times New Roman"/>
              </a:rPr>
              <a:t>Đưa </a:t>
            </a:r>
            <a:r>
              <a:rPr dirty="0" sz="2600" spc="5" b="1">
                <a:solidFill>
                  <a:srgbClr val="FFFFFF"/>
                </a:solidFill>
                <a:latin typeface="Times New Roman"/>
                <a:cs typeface="Times New Roman"/>
              </a:rPr>
              <a:t>vào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chương </a:t>
            </a:r>
            <a:r>
              <a:rPr dirty="0" sz="2600" spc="-5" b="1">
                <a:solidFill>
                  <a:srgbClr val="FFFFFF"/>
                </a:solidFill>
                <a:latin typeface="Times New Roman"/>
                <a:cs typeface="Times New Roman"/>
              </a:rPr>
              <a:t>trình 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giáo dục phổ thông</a:t>
            </a:r>
            <a:r>
              <a:rPr dirty="0" sz="2600" spc="-1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5" b="1">
                <a:solidFill>
                  <a:srgbClr val="FFFFFF"/>
                </a:solidFill>
                <a:latin typeface="Times New Roman"/>
                <a:cs typeface="Times New Roman"/>
              </a:rPr>
              <a:t>nội 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dung </a:t>
            </a:r>
            <a:r>
              <a:rPr dirty="0" sz="2600" spc="-5" b="1">
                <a:solidFill>
                  <a:srgbClr val="FFFFFF"/>
                </a:solidFill>
                <a:latin typeface="Times New Roman"/>
                <a:cs typeface="Times New Roman"/>
              </a:rPr>
              <a:t>kỹ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năng</a:t>
            </a:r>
            <a:r>
              <a:rPr dirty="0" sz="26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10" b="1">
                <a:solidFill>
                  <a:srgbClr val="FFFFFF"/>
                </a:solidFill>
                <a:latin typeface="Times New Roman"/>
                <a:cs typeface="Times New Roman"/>
              </a:rPr>
              <a:t>số</a:t>
            </a:r>
            <a:endParaRPr sz="2600">
              <a:latin typeface="Times New Roman"/>
              <a:cs typeface="Times New Roman"/>
            </a:endParaRPr>
          </a:p>
          <a:p>
            <a:pPr algn="ctr" marL="268605" marR="262255" indent="1270">
              <a:lnSpc>
                <a:spcPts val="2700"/>
              </a:lnSpc>
              <a:spcBef>
                <a:spcPts val="1055"/>
              </a:spcBef>
            </a:pP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đến năm </a:t>
            </a:r>
            <a:r>
              <a:rPr dirty="0" sz="2600" spc="5">
                <a:solidFill>
                  <a:srgbClr val="FFFFFF"/>
                </a:solidFill>
                <a:latin typeface="Times New Roman"/>
                <a:cs typeface="Times New Roman"/>
              </a:rPr>
              <a:t>2030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mạng di  động 5G </a:t>
            </a:r>
            <a:r>
              <a:rPr dirty="0" sz="2600" spc="5">
                <a:solidFill>
                  <a:srgbClr val="FFFFFF"/>
                </a:solidFill>
                <a:latin typeface="Times New Roman"/>
                <a:cs typeface="Times New Roman"/>
              </a:rPr>
              <a:t>phủ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sóng</a:t>
            </a:r>
            <a:r>
              <a:rPr dirty="0" sz="2600" spc="-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toàn</a:t>
            </a:r>
            <a:endParaRPr sz="2600">
              <a:latin typeface="Times New Roman"/>
              <a:cs typeface="Times New Roman"/>
            </a:endParaRPr>
          </a:p>
          <a:p>
            <a:pPr algn="ctr">
              <a:lnSpc>
                <a:spcPts val="2455"/>
              </a:lnSpc>
            </a:pP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quốc;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mọi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người dân</a:t>
            </a:r>
            <a:r>
              <a:rPr dirty="0" sz="26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được</a:t>
            </a:r>
            <a:endParaRPr sz="2600">
              <a:latin typeface="Times New Roman"/>
              <a:cs typeface="Times New Roman"/>
            </a:endParaRPr>
          </a:p>
          <a:p>
            <a:pPr algn="ctr" marL="12065" marR="5080" indent="-2540">
              <a:lnSpc>
                <a:spcPts val="2690"/>
              </a:lnSpc>
              <a:spcBef>
                <a:spcPts val="229"/>
              </a:spcBef>
            </a:pP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truy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cập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Internet băng  thông rộng với chi </a:t>
            </a:r>
            <a:r>
              <a:rPr dirty="0" sz="2600" spc="5">
                <a:solidFill>
                  <a:srgbClr val="FFFFFF"/>
                </a:solidFill>
                <a:latin typeface="Times New Roman"/>
                <a:cs typeface="Times New Roman"/>
              </a:rPr>
              <a:t>phí</a:t>
            </a:r>
            <a:r>
              <a:rPr dirty="0" sz="2600" spc="-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thấp</a:t>
            </a:r>
            <a:endParaRPr sz="26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963670" y="2048001"/>
            <a:ext cx="3851910" cy="4340860"/>
            <a:chOff x="3963670" y="2048001"/>
            <a:chExt cx="3851910" cy="4340860"/>
          </a:xfrm>
        </p:grpSpPr>
        <p:sp>
          <p:nvSpPr>
            <p:cNvPr id="9" name="object 9"/>
            <p:cNvSpPr/>
            <p:nvPr/>
          </p:nvSpPr>
          <p:spPr>
            <a:xfrm>
              <a:off x="3973830" y="2058161"/>
              <a:ext cx="3831590" cy="4320540"/>
            </a:xfrm>
            <a:custGeom>
              <a:avLst/>
              <a:gdLst/>
              <a:ahLst/>
              <a:cxnLst/>
              <a:rect l="l" t="t" r="r" b="b"/>
              <a:pathLst>
                <a:path w="3831590" h="4320540">
                  <a:moveTo>
                    <a:pt x="3831335" y="0"/>
                  </a:moveTo>
                  <a:lnTo>
                    <a:pt x="0" y="0"/>
                  </a:lnTo>
                  <a:lnTo>
                    <a:pt x="0" y="4320540"/>
                  </a:lnTo>
                  <a:lnTo>
                    <a:pt x="3831335" y="4320540"/>
                  </a:lnTo>
                  <a:lnTo>
                    <a:pt x="3831335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973830" y="2058161"/>
              <a:ext cx="3831590" cy="4320540"/>
            </a:xfrm>
            <a:custGeom>
              <a:avLst/>
              <a:gdLst/>
              <a:ahLst/>
              <a:cxnLst/>
              <a:rect l="l" t="t" r="r" b="b"/>
              <a:pathLst>
                <a:path w="3831590" h="4320540">
                  <a:moveTo>
                    <a:pt x="0" y="4320540"/>
                  </a:moveTo>
                  <a:lnTo>
                    <a:pt x="3831335" y="4320540"/>
                  </a:lnTo>
                  <a:lnTo>
                    <a:pt x="3831335" y="0"/>
                  </a:lnTo>
                  <a:lnTo>
                    <a:pt x="0" y="0"/>
                  </a:lnTo>
                  <a:lnTo>
                    <a:pt x="0" y="432054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4096892" y="3053333"/>
            <a:ext cx="3584575" cy="2265045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algn="ctr" marL="71755" marR="62865">
              <a:lnSpc>
                <a:spcPct val="86300"/>
              </a:lnSpc>
              <a:spcBef>
                <a:spcPts val="530"/>
              </a:spcBef>
            </a:pP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Đổi mới cách dạy và</a:t>
            </a:r>
            <a:r>
              <a:rPr dirty="0" sz="2600" spc="-1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học  </a:t>
            </a:r>
            <a:r>
              <a:rPr dirty="0" sz="2600" spc="-5" b="1">
                <a:solidFill>
                  <a:srgbClr val="FFFFFF"/>
                </a:solidFill>
                <a:latin typeface="Times New Roman"/>
                <a:cs typeface="Times New Roman"/>
              </a:rPr>
              <a:t>trên cơ sở 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áp dụng công  </a:t>
            </a:r>
            <a:r>
              <a:rPr dirty="0" sz="2600" spc="-5" b="1">
                <a:solidFill>
                  <a:srgbClr val="FFFFFF"/>
                </a:solidFill>
                <a:latin typeface="Times New Roman"/>
                <a:cs typeface="Times New Roman"/>
              </a:rPr>
              <a:t>nghệ</a:t>
            </a:r>
            <a:r>
              <a:rPr dirty="0" sz="2600" spc="-1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10" b="1">
                <a:solidFill>
                  <a:srgbClr val="FFFFFF"/>
                </a:solidFill>
                <a:latin typeface="Times New Roman"/>
                <a:cs typeface="Times New Roman"/>
              </a:rPr>
              <a:t>số</a:t>
            </a:r>
            <a:endParaRPr sz="2600">
              <a:latin typeface="Times New Roman"/>
              <a:cs typeface="Times New Roman"/>
            </a:endParaRPr>
          </a:p>
          <a:p>
            <a:pPr algn="ctr" marL="12700" marR="5080">
              <a:lnSpc>
                <a:spcPct val="86400"/>
              </a:lnSpc>
              <a:spcBef>
                <a:spcPts val="1035"/>
              </a:spcBef>
            </a:pP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Khuyến khích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các mô</a:t>
            </a:r>
            <a:r>
              <a:rPr dirty="0" sz="26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hình  giáo dục, đào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tạo mới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dựa 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trên các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nền tảng</a:t>
            </a:r>
            <a:r>
              <a:rPr dirty="0" sz="26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số.</a:t>
            </a:r>
            <a:endParaRPr sz="26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795006" y="2048001"/>
            <a:ext cx="3850640" cy="4340860"/>
            <a:chOff x="7795006" y="2048001"/>
            <a:chExt cx="3850640" cy="4340860"/>
          </a:xfrm>
        </p:grpSpPr>
        <p:sp>
          <p:nvSpPr>
            <p:cNvPr id="13" name="object 13"/>
            <p:cNvSpPr/>
            <p:nvPr/>
          </p:nvSpPr>
          <p:spPr>
            <a:xfrm>
              <a:off x="7805166" y="2058161"/>
              <a:ext cx="3830320" cy="4320540"/>
            </a:xfrm>
            <a:custGeom>
              <a:avLst/>
              <a:gdLst/>
              <a:ahLst/>
              <a:cxnLst/>
              <a:rect l="l" t="t" r="r" b="b"/>
              <a:pathLst>
                <a:path w="3830320" h="4320540">
                  <a:moveTo>
                    <a:pt x="3829812" y="0"/>
                  </a:moveTo>
                  <a:lnTo>
                    <a:pt x="0" y="0"/>
                  </a:lnTo>
                  <a:lnTo>
                    <a:pt x="0" y="4320540"/>
                  </a:lnTo>
                  <a:lnTo>
                    <a:pt x="3829812" y="4320540"/>
                  </a:lnTo>
                  <a:lnTo>
                    <a:pt x="3829812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805166" y="2058161"/>
              <a:ext cx="3830320" cy="4320540"/>
            </a:xfrm>
            <a:custGeom>
              <a:avLst/>
              <a:gdLst/>
              <a:ahLst/>
              <a:cxnLst/>
              <a:rect l="l" t="t" r="r" b="b"/>
              <a:pathLst>
                <a:path w="3830320" h="4320540">
                  <a:moveTo>
                    <a:pt x="0" y="4320540"/>
                  </a:moveTo>
                  <a:lnTo>
                    <a:pt x="3829812" y="4320540"/>
                  </a:lnTo>
                  <a:lnTo>
                    <a:pt x="3829812" y="0"/>
                  </a:lnTo>
                  <a:lnTo>
                    <a:pt x="0" y="0"/>
                  </a:lnTo>
                  <a:lnTo>
                    <a:pt x="0" y="4320540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7950834" y="2198624"/>
            <a:ext cx="3539490" cy="3974465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algn="ctr" marL="12700" marR="5080">
              <a:lnSpc>
                <a:spcPct val="86300"/>
              </a:lnSpc>
              <a:spcBef>
                <a:spcPts val="530"/>
              </a:spcBef>
            </a:pP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Ưu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tiên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nguồn lực cho 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triển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khai một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số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chương 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trình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nghiên cứu trọng  điểm quốc gia về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các</a:t>
            </a:r>
            <a:r>
              <a:rPr dirty="0" sz="26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công  nghệ ưu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tiên,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trọng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tâm</a:t>
            </a:r>
            <a:r>
              <a:rPr dirty="0" sz="26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là</a:t>
            </a:r>
            <a:endParaRPr sz="2600">
              <a:latin typeface="Times New Roman"/>
              <a:cs typeface="Times New Roman"/>
            </a:endParaRPr>
          </a:p>
          <a:p>
            <a:pPr marL="94615" marR="87630" indent="123189">
              <a:lnSpc>
                <a:spcPct val="86300"/>
              </a:lnSpc>
              <a:spcBef>
                <a:spcPts val="1050"/>
              </a:spcBef>
            </a:pP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Công nghệ thông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tin </a:t>
            </a:r>
            <a:r>
              <a:rPr dirty="0" sz="2600" spc="5">
                <a:solidFill>
                  <a:srgbClr val="FFFFFF"/>
                </a:solidFill>
                <a:latin typeface="Times New Roman"/>
                <a:cs typeface="Times New Roman"/>
              </a:rPr>
              <a:t>và 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truyền thông, cơ điện tử,  công nghệ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mới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trong</a:t>
            </a:r>
            <a:r>
              <a:rPr dirty="0" sz="26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lĩnh 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vực năng lượng,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trí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tuệ  nhân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tạo,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công nghệ</a:t>
            </a:r>
            <a:r>
              <a:rPr dirty="0" sz="26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sinh</a:t>
            </a:r>
            <a:endParaRPr sz="2600">
              <a:latin typeface="Times New Roman"/>
              <a:cs typeface="Times New Roman"/>
            </a:endParaRPr>
          </a:p>
          <a:p>
            <a:pPr marL="546100">
              <a:lnSpc>
                <a:spcPts val="2690"/>
              </a:lnSpc>
            </a:pP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học, điện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tử </a:t>
            </a:r>
            <a:r>
              <a:rPr dirty="0" sz="260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z="26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Times New Roman"/>
                <a:cs typeface="Times New Roman"/>
              </a:rPr>
              <a:t>sinh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37160" y="6377940"/>
            <a:ext cx="11503660" cy="480059"/>
          </a:xfrm>
          <a:custGeom>
            <a:avLst/>
            <a:gdLst/>
            <a:ahLst/>
            <a:cxnLst/>
            <a:rect l="l" t="t" r="r" b="b"/>
            <a:pathLst>
              <a:path w="11503660" h="480059">
                <a:moveTo>
                  <a:pt x="11503152" y="0"/>
                </a:moveTo>
                <a:lnTo>
                  <a:pt x="0" y="0"/>
                </a:lnTo>
                <a:lnTo>
                  <a:pt x="0" y="480060"/>
                </a:lnTo>
                <a:lnTo>
                  <a:pt x="11503152" y="480060"/>
                </a:lnTo>
                <a:lnTo>
                  <a:pt x="11503152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079605" cy="2002789"/>
          </a:xfrm>
          <a:custGeom>
            <a:avLst/>
            <a:gdLst/>
            <a:ahLst/>
            <a:cxnLst/>
            <a:rect l="l" t="t" r="r" b="b"/>
            <a:pathLst>
              <a:path w="12079605" h="2002789">
                <a:moveTo>
                  <a:pt x="12079224" y="0"/>
                </a:moveTo>
                <a:lnTo>
                  <a:pt x="0" y="0"/>
                </a:lnTo>
                <a:lnTo>
                  <a:pt x="0" y="2002536"/>
                </a:lnTo>
                <a:lnTo>
                  <a:pt x="12079224" y="2002536"/>
                </a:lnTo>
                <a:lnTo>
                  <a:pt x="12079224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566" y="261569"/>
            <a:ext cx="11805285" cy="1396365"/>
          </a:xfrm>
          <a:prstGeom prst="rect"/>
        </p:spPr>
        <p:txBody>
          <a:bodyPr wrap="square" lIns="0" tIns="81915" rIns="0" bIns="0" rtlCol="0" vert="horz">
            <a:spAutoFit/>
          </a:bodyPr>
          <a:lstStyle/>
          <a:p>
            <a:pPr algn="ctr" marL="12065" marR="5080">
              <a:lnSpc>
                <a:spcPct val="86200"/>
              </a:lnSpc>
              <a:spcBef>
                <a:spcPts val="645"/>
              </a:spcBef>
            </a:pPr>
            <a:r>
              <a:rPr dirty="0" sz="3300">
                <a:solidFill>
                  <a:srgbClr val="FFFFFF"/>
                </a:solidFill>
              </a:rPr>
              <a:t>Quyết định </a:t>
            </a:r>
            <a:r>
              <a:rPr dirty="0" sz="3300" spc="-5">
                <a:solidFill>
                  <a:srgbClr val="FFFFFF"/>
                </a:solidFill>
              </a:rPr>
              <a:t>số </a:t>
            </a:r>
            <a:r>
              <a:rPr dirty="0" sz="3300">
                <a:solidFill>
                  <a:srgbClr val="FFFFFF"/>
                </a:solidFill>
              </a:rPr>
              <a:t>522/QĐ-TTg ngày 14 tháng 5 năm 2018 của Thủ</a:t>
            </a:r>
            <a:r>
              <a:rPr dirty="0" sz="3300" spc="-210">
                <a:solidFill>
                  <a:srgbClr val="FFFFFF"/>
                </a:solidFill>
              </a:rPr>
              <a:t> </a:t>
            </a:r>
            <a:r>
              <a:rPr dirty="0" sz="3300" spc="-5">
                <a:solidFill>
                  <a:srgbClr val="FFFFFF"/>
                </a:solidFill>
              </a:rPr>
              <a:t>tướng  </a:t>
            </a:r>
            <a:r>
              <a:rPr dirty="0" sz="3300">
                <a:solidFill>
                  <a:srgbClr val="FFFFFF"/>
                </a:solidFill>
              </a:rPr>
              <a:t>chính phủ phê duyệt đề án </a:t>
            </a:r>
            <a:r>
              <a:rPr dirty="0" sz="3300" spc="-5">
                <a:solidFill>
                  <a:srgbClr val="FFFFFF"/>
                </a:solidFill>
              </a:rPr>
              <a:t>“Giáo </a:t>
            </a:r>
            <a:r>
              <a:rPr dirty="0" sz="3300">
                <a:solidFill>
                  <a:srgbClr val="FFFFFF"/>
                </a:solidFill>
              </a:rPr>
              <a:t>dục hướng nghiệp và định hướng  phân luồng học </a:t>
            </a:r>
            <a:r>
              <a:rPr dirty="0" sz="3300" spc="-5">
                <a:solidFill>
                  <a:srgbClr val="FFFFFF"/>
                </a:solidFill>
              </a:rPr>
              <a:t>sinh </a:t>
            </a:r>
            <a:r>
              <a:rPr dirty="0" sz="3300">
                <a:solidFill>
                  <a:srgbClr val="FFFFFF"/>
                </a:solidFill>
              </a:rPr>
              <a:t>trong giáo dục phổ thông giai đoạn</a:t>
            </a:r>
            <a:r>
              <a:rPr dirty="0" sz="3300" spc="-105">
                <a:solidFill>
                  <a:srgbClr val="FFFFFF"/>
                </a:solidFill>
              </a:rPr>
              <a:t> </a:t>
            </a:r>
            <a:r>
              <a:rPr dirty="0" sz="3300">
                <a:solidFill>
                  <a:srgbClr val="FFFFFF"/>
                </a:solidFill>
              </a:rPr>
              <a:t>2018-2025”</a:t>
            </a:r>
            <a:endParaRPr sz="3300"/>
          </a:p>
        </p:txBody>
      </p:sp>
      <p:grpSp>
        <p:nvGrpSpPr>
          <p:cNvPr id="4" name="object 4"/>
          <p:cNvGrpSpPr/>
          <p:nvPr/>
        </p:nvGrpSpPr>
        <p:grpSpPr>
          <a:xfrm>
            <a:off x="-3301" y="1993138"/>
            <a:ext cx="4042410" cy="4225290"/>
            <a:chOff x="-3301" y="1993138"/>
            <a:chExt cx="4042410" cy="4225290"/>
          </a:xfrm>
        </p:grpSpPr>
        <p:sp>
          <p:nvSpPr>
            <p:cNvPr id="5" name="object 5"/>
            <p:cNvSpPr/>
            <p:nvPr/>
          </p:nvSpPr>
          <p:spPr>
            <a:xfrm>
              <a:off x="6858" y="2003298"/>
              <a:ext cx="4022090" cy="4204970"/>
            </a:xfrm>
            <a:custGeom>
              <a:avLst/>
              <a:gdLst/>
              <a:ahLst/>
              <a:cxnLst/>
              <a:rect l="l" t="t" r="r" b="b"/>
              <a:pathLst>
                <a:path w="4022090" h="4204970">
                  <a:moveTo>
                    <a:pt x="4021836" y="0"/>
                  </a:moveTo>
                  <a:lnTo>
                    <a:pt x="0" y="0"/>
                  </a:lnTo>
                  <a:lnTo>
                    <a:pt x="0" y="4204716"/>
                  </a:lnTo>
                  <a:lnTo>
                    <a:pt x="4021836" y="4204716"/>
                  </a:lnTo>
                  <a:lnTo>
                    <a:pt x="4021836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858" y="2003298"/>
              <a:ext cx="4022090" cy="4204970"/>
            </a:xfrm>
            <a:custGeom>
              <a:avLst/>
              <a:gdLst/>
              <a:ahLst/>
              <a:cxnLst/>
              <a:rect l="l" t="t" r="r" b="b"/>
              <a:pathLst>
                <a:path w="4022090" h="4204970">
                  <a:moveTo>
                    <a:pt x="0" y="4204716"/>
                  </a:moveTo>
                  <a:lnTo>
                    <a:pt x="4021836" y="4204716"/>
                  </a:lnTo>
                  <a:lnTo>
                    <a:pt x="4021836" y="0"/>
                  </a:lnTo>
                  <a:lnTo>
                    <a:pt x="0" y="0"/>
                  </a:lnTo>
                  <a:lnTo>
                    <a:pt x="0" y="4204716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86055" y="1955794"/>
            <a:ext cx="3860800" cy="1846580"/>
          </a:xfrm>
          <a:prstGeom prst="rect">
            <a:avLst/>
          </a:prstGeom>
        </p:spPr>
        <p:txBody>
          <a:bodyPr wrap="square" lIns="0" tIns="838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60"/>
              </a:spcBef>
            </a:pP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Yêu</a:t>
            </a:r>
            <a:r>
              <a:rPr dirty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cầu</a:t>
            </a:r>
            <a:endParaRPr sz="2400">
              <a:latin typeface="Times New Roman"/>
              <a:cs typeface="Times New Roman"/>
            </a:endParaRPr>
          </a:p>
          <a:p>
            <a:pPr algn="ctr" marL="12700" marR="5080" indent="1270">
              <a:lnSpc>
                <a:spcPct val="86300"/>
              </a:lnSpc>
              <a:spcBef>
                <a:spcPts val="960"/>
              </a:spcBef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Đổi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mới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nội dung, phương  pháp, hình thức giáo dục  hướng nghiệp trong trường</a:t>
            </a:r>
            <a:r>
              <a:rPr dirty="0" sz="24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phổ  thông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018534" y="1993138"/>
            <a:ext cx="4043679" cy="4225290"/>
            <a:chOff x="4018534" y="1993138"/>
            <a:chExt cx="4043679" cy="4225290"/>
          </a:xfrm>
        </p:grpSpPr>
        <p:sp>
          <p:nvSpPr>
            <p:cNvPr id="9" name="object 9"/>
            <p:cNvSpPr/>
            <p:nvPr/>
          </p:nvSpPr>
          <p:spPr>
            <a:xfrm>
              <a:off x="4028694" y="2003298"/>
              <a:ext cx="4023360" cy="4204970"/>
            </a:xfrm>
            <a:custGeom>
              <a:avLst/>
              <a:gdLst/>
              <a:ahLst/>
              <a:cxnLst/>
              <a:rect l="l" t="t" r="r" b="b"/>
              <a:pathLst>
                <a:path w="4023359" h="4204970">
                  <a:moveTo>
                    <a:pt x="4023359" y="0"/>
                  </a:moveTo>
                  <a:lnTo>
                    <a:pt x="0" y="0"/>
                  </a:lnTo>
                  <a:lnTo>
                    <a:pt x="0" y="4204716"/>
                  </a:lnTo>
                  <a:lnTo>
                    <a:pt x="4023359" y="4204716"/>
                  </a:lnTo>
                  <a:lnTo>
                    <a:pt x="4023359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028694" y="2003298"/>
              <a:ext cx="4023360" cy="4204970"/>
            </a:xfrm>
            <a:custGeom>
              <a:avLst/>
              <a:gdLst/>
              <a:ahLst/>
              <a:cxnLst/>
              <a:rect l="l" t="t" r="r" b="b"/>
              <a:pathLst>
                <a:path w="4023359" h="4204970">
                  <a:moveTo>
                    <a:pt x="0" y="4204716"/>
                  </a:moveTo>
                  <a:lnTo>
                    <a:pt x="4023359" y="4204716"/>
                  </a:lnTo>
                  <a:lnTo>
                    <a:pt x="4023359" y="0"/>
                  </a:lnTo>
                  <a:lnTo>
                    <a:pt x="0" y="0"/>
                  </a:lnTo>
                  <a:lnTo>
                    <a:pt x="0" y="4204716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4153280" y="2012126"/>
            <a:ext cx="3772535" cy="4057015"/>
          </a:xfrm>
          <a:prstGeom prst="rect">
            <a:avLst/>
          </a:prstGeom>
        </p:spPr>
        <p:txBody>
          <a:bodyPr wrap="square" lIns="0" tIns="84455" rIns="0" bIns="0" rtlCol="0" vert="horz">
            <a:spAutoFit/>
          </a:bodyPr>
          <a:lstStyle/>
          <a:p>
            <a:pPr algn="just" marL="1104900">
              <a:lnSpc>
                <a:spcPct val="100000"/>
              </a:lnSpc>
              <a:spcBef>
                <a:spcPts val="665"/>
              </a:spcBef>
            </a:pP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Định</a:t>
            </a:r>
            <a:r>
              <a:rPr dirty="0" sz="2400" spc="-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hướng</a:t>
            </a:r>
            <a:endParaRPr sz="2400">
              <a:latin typeface="Times New Roman"/>
              <a:cs typeface="Times New Roman"/>
            </a:endParaRPr>
          </a:p>
          <a:p>
            <a:pPr algn="just" marL="62865" marR="57150" indent="48260">
              <a:lnSpc>
                <a:spcPts val="2480"/>
              </a:lnSpc>
              <a:spcBef>
                <a:spcPts val="985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hoạt động giáo dục theo định  hướng giáo dục tích hợp</a:t>
            </a:r>
            <a:r>
              <a:rPr dirty="0" sz="24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khoa  học - công nghệ - kỹ thuật</a:t>
            </a:r>
            <a:r>
              <a:rPr dirty="0" sz="24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endParaRPr sz="2400">
              <a:latin typeface="Times New Roman"/>
              <a:cs typeface="Times New Roman"/>
            </a:endParaRPr>
          </a:p>
          <a:p>
            <a:pPr marL="12700" marR="5080" indent="505459">
              <a:lnSpc>
                <a:spcPts val="2480"/>
              </a:lnSpc>
              <a:spcBef>
                <a:spcPts val="15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toán (giáo dục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STEM) 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trong chương trình phù hợp  với xu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hướng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phát triển ngành  nghề của quốc gia, đáp ứng</a:t>
            </a:r>
            <a:r>
              <a:rPr dirty="0" sz="24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thị</a:t>
            </a:r>
            <a:endParaRPr sz="2400">
              <a:latin typeface="Times New Roman"/>
              <a:cs typeface="Times New Roman"/>
            </a:endParaRPr>
          </a:p>
          <a:p>
            <a:pPr algn="just" marL="44450" marR="5080" indent="-32384">
              <a:lnSpc>
                <a:spcPts val="2480"/>
              </a:lnSpc>
              <a:spcBef>
                <a:spcPts val="15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trường lao động, chuẩn bị</a:t>
            </a:r>
            <a:r>
              <a:rPr dirty="0" sz="2400" spc="-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điều  kiện đào tạo nhân lực đáp ứng  yêu cầu của cuộc cách</a:t>
            </a:r>
            <a:r>
              <a:rPr dirty="0" sz="24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mạng</a:t>
            </a:r>
            <a:endParaRPr sz="2400">
              <a:latin typeface="Times New Roman"/>
              <a:cs typeface="Times New Roman"/>
            </a:endParaRPr>
          </a:p>
          <a:p>
            <a:pPr algn="just" marL="559435">
              <a:lnSpc>
                <a:spcPts val="2475"/>
              </a:lnSpc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công nghiệp lần thứ</a:t>
            </a:r>
            <a:r>
              <a:rPr dirty="0" sz="24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041893" y="1993138"/>
            <a:ext cx="4042410" cy="4225290"/>
            <a:chOff x="8041893" y="1993138"/>
            <a:chExt cx="4042410" cy="4225290"/>
          </a:xfrm>
        </p:grpSpPr>
        <p:sp>
          <p:nvSpPr>
            <p:cNvPr id="13" name="object 13"/>
            <p:cNvSpPr/>
            <p:nvPr/>
          </p:nvSpPr>
          <p:spPr>
            <a:xfrm>
              <a:off x="8052053" y="2003298"/>
              <a:ext cx="4022090" cy="4204970"/>
            </a:xfrm>
            <a:custGeom>
              <a:avLst/>
              <a:gdLst/>
              <a:ahLst/>
              <a:cxnLst/>
              <a:rect l="l" t="t" r="r" b="b"/>
              <a:pathLst>
                <a:path w="4022090" h="4204970">
                  <a:moveTo>
                    <a:pt x="4021836" y="0"/>
                  </a:moveTo>
                  <a:lnTo>
                    <a:pt x="0" y="0"/>
                  </a:lnTo>
                  <a:lnTo>
                    <a:pt x="0" y="4204716"/>
                  </a:lnTo>
                  <a:lnTo>
                    <a:pt x="4021836" y="4204716"/>
                  </a:lnTo>
                  <a:lnTo>
                    <a:pt x="4021836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052053" y="2003298"/>
              <a:ext cx="4022090" cy="4204970"/>
            </a:xfrm>
            <a:custGeom>
              <a:avLst/>
              <a:gdLst/>
              <a:ahLst/>
              <a:cxnLst/>
              <a:rect l="l" t="t" r="r" b="b"/>
              <a:pathLst>
                <a:path w="4022090" h="4204970">
                  <a:moveTo>
                    <a:pt x="0" y="4204716"/>
                  </a:moveTo>
                  <a:lnTo>
                    <a:pt x="4021836" y="4204716"/>
                  </a:lnTo>
                  <a:lnTo>
                    <a:pt x="4021836" y="0"/>
                  </a:lnTo>
                  <a:lnTo>
                    <a:pt x="0" y="0"/>
                  </a:lnTo>
                  <a:lnTo>
                    <a:pt x="0" y="4204716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8445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665"/>
              </a:spcBef>
            </a:pPr>
            <a:r>
              <a:rPr dirty="0" spc="-5"/>
              <a:t>Nhấn mạnh GD</a:t>
            </a:r>
            <a:r>
              <a:rPr dirty="0" spc="-10"/>
              <a:t> </a:t>
            </a:r>
            <a:r>
              <a:rPr dirty="0" spc="-5"/>
              <a:t>STEM</a:t>
            </a:r>
          </a:p>
          <a:p>
            <a:pPr marL="94615" marR="5080" indent="-82550">
              <a:lnSpc>
                <a:spcPts val="2480"/>
              </a:lnSpc>
              <a:spcBef>
                <a:spcPts val="985"/>
              </a:spcBef>
              <a:buChar char="-"/>
              <a:tabLst>
                <a:tab pos="191135" algn="l"/>
              </a:tabLst>
            </a:pPr>
            <a:r>
              <a:rPr dirty="0"/>
              <a:t>giáo dục </a:t>
            </a:r>
            <a:r>
              <a:rPr dirty="0" spc="-5"/>
              <a:t>STEM </a:t>
            </a:r>
            <a:r>
              <a:rPr dirty="0"/>
              <a:t>tại </a:t>
            </a:r>
            <a:r>
              <a:rPr dirty="0" spc="-5"/>
              <a:t>một số</a:t>
            </a:r>
            <a:r>
              <a:rPr dirty="0" spc="-80"/>
              <a:t> </a:t>
            </a:r>
            <a:r>
              <a:rPr dirty="0"/>
              <a:t>địa  phương đại diện cho các</a:t>
            </a:r>
            <a:r>
              <a:rPr dirty="0" spc="-90"/>
              <a:t> </a:t>
            </a:r>
            <a:r>
              <a:rPr dirty="0"/>
              <a:t>vùng</a:t>
            </a:r>
          </a:p>
          <a:p>
            <a:pPr marL="1510665">
              <a:lnSpc>
                <a:spcPts val="2470"/>
              </a:lnSpc>
            </a:pPr>
            <a:r>
              <a:rPr dirty="0"/>
              <a:t>kinh</a:t>
            </a:r>
            <a:r>
              <a:rPr dirty="0" spc="-5"/>
              <a:t> </a:t>
            </a:r>
            <a:r>
              <a:rPr dirty="0"/>
              <a:t>tế</a:t>
            </a:r>
          </a:p>
          <a:p>
            <a:pPr marL="200660" marR="12700" indent="-200660">
              <a:lnSpc>
                <a:spcPct val="86000"/>
              </a:lnSpc>
              <a:spcBef>
                <a:spcPts val="980"/>
              </a:spcBef>
              <a:buChar char="-"/>
              <a:tabLst>
                <a:tab pos="200660" algn="l"/>
              </a:tabLst>
            </a:pPr>
            <a:r>
              <a:rPr dirty="0"/>
              <a:t>tập huấn giáo viên về dạy</a:t>
            </a:r>
            <a:r>
              <a:rPr dirty="0" spc="-110"/>
              <a:t> </a:t>
            </a:r>
            <a:r>
              <a:rPr dirty="0"/>
              <a:t>học  tích hợp giáo dục hướng  nghiệp, giáo dục</a:t>
            </a:r>
            <a:r>
              <a:rPr dirty="0" spc="-45"/>
              <a:t> </a:t>
            </a:r>
            <a:r>
              <a:rPr dirty="0" spc="-5"/>
              <a:t>STEM</a:t>
            </a:r>
          </a:p>
          <a:p>
            <a:pPr marL="257810" marR="118110" indent="-131445">
              <a:lnSpc>
                <a:spcPts val="2490"/>
              </a:lnSpc>
              <a:spcBef>
                <a:spcPts val="985"/>
              </a:spcBef>
            </a:pPr>
            <a:r>
              <a:rPr dirty="0"/>
              <a:t>- </a:t>
            </a:r>
            <a:r>
              <a:rPr dirty="0" spc="-5"/>
              <a:t>Hỗ </a:t>
            </a:r>
            <a:r>
              <a:rPr dirty="0"/>
              <a:t>trợ thiết bị dạy học</a:t>
            </a:r>
            <a:r>
              <a:rPr dirty="0" spc="-110"/>
              <a:t> </a:t>
            </a:r>
            <a:r>
              <a:rPr dirty="0"/>
              <a:t>phục  vụ giáo dục hướng nghiệp,  giáo dục </a:t>
            </a:r>
            <a:r>
              <a:rPr dirty="0" spc="-5"/>
              <a:t>STEM </a:t>
            </a:r>
            <a:r>
              <a:rPr dirty="0"/>
              <a:t>cho </a:t>
            </a:r>
            <a:r>
              <a:rPr dirty="0" spc="-5"/>
              <a:t>một</a:t>
            </a:r>
            <a:r>
              <a:rPr dirty="0" spc="-55"/>
              <a:t> </a:t>
            </a:r>
            <a:r>
              <a:rPr dirty="0" spc="-5"/>
              <a:t>số</a:t>
            </a:r>
          </a:p>
          <a:p>
            <a:pPr marL="902335">
              <a:lnSpc>
                <a:spcPts val="2455"/>
              </a:lnSpc>
            </a:pPr>
            <a:r>
              <a:rPr dirty="0"/>
              <a:t>trường trung</a:t>
            </a:r>
            <a:r>
              <a:rPr dirty="0" spc="-30"/>
              <a:t> </a:t>
            </a:r>
            <a:r>
              <a:rPr dirty="0"/>
              <a:t>học</a:t>
            </a:r>
          </a:p>
        </p:txBody>
      </p:sp>
      <p:sp>
        <p:nvSpPr>
          <p:cNvPr id="16" name="object 16"/>
          <p:cNvSpPr/>
          <p:nvPr/>
        </p:nvSpPr>
        <p:spPr>
          <a:xfrm>
            <a:off x="0" y="6207252"/>
            <a:ext cx="12079605" cy="467995"/>
          </a:xfrm>
          <a:custGeom>
            <a:avLst/>
            <a:gdLst/>
            <a:ahLst/>
            <a:cxnLst/>
            <a:rect l="l" t="t" r="r" b="b"/>
            <a:pathLst>
              <a:path w="12079605" h="467995">
                <a:moveTo>
                  <a:pt x="12079224" y="0"/>
                </a:moveTo>
                <a:lnTo>
                  <a:pt x="0" y="0"/>
                </a:lnTo>
                <a:lnTo>
                  <a:pt x="0" y="467868"/>
                </a:lnTo>
                <a:lnTo>
                  <a:pt x="12079224" y="467868"/>
                </a:lnTo>
                <a:lnTo>
                  <a:pt x="12079224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" y="82296"/>
            <a:ext cx="11932920" cy="1967864"/>
          </a:xfrm>
          <a:custGeom>
            <a:avLst/>
            <a:gdLst/>
            <a:ahLst/>
            <a:cxnLst/>
            <a:rect l="l" t="t" r="r" b="b"/>
            <a:pathLst>
              <a:path w="11932920" h="1967864">
                <a:moveTo>
                  <a:pt x="11932920" y="0"/>
                </a:moveTo>
                <a:lnTo>
                  <a:pt x="0" y="0"/>
                </a:lnTo>
                <a:lnTo>
                  <a:pt x="0" y="1967483"/>
                </a:lnTo>
                <a:lnTo>
                  <a:pt x="11932920" y="1967483"/>
                </a:lnTo>
                <a:lnTo>
                  <a:pt x="11932920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1698" y="150063"/>
            <a:ext cx="11347450" cy="1729105"/>
          </a:xfrm>
          <a:prstGeom prst="rect"/>
        </p:spPr>
        <p:txBody>
          <a:bodyPr wrap="square" lIns="0" tIns="99695" rIns="0" bIns="0" rtlCol="0" vert="horz">
            <a:spAutoFit/>
          </a:bodyPr>
          <a:lstStyle/>
          <a:p>
            <a:pPr algn="ctr" marL="12065" marR="5080" indent="-1905">
              <a:lnSpc>
                <a:spcPct val="86200"/>
              </a:lnSpc>
              <a:spcBef>
                <a:spcPts val="785"/>
              </a:spcBef>
            </a:pPr>
            <a:r>
              <a:rPr dirty="0" sz="4100">
                <a:solidFill>
                  <a:srgbClr val="FFFFFF"/>
                </a:solidFill>
              </a:rPr>
              <a:t>Chỉ thị </a:t>
            </a:r>
            <a:r>
              <a:rPr dirty="0" sz="4100" spc="-5">
                <a:solidFill>
                  <a:srgbClr val="FFFFFF"/>
                </a:solidFill>
              </a:rPr>
              <a:t>số </a:t>
            </a:r>
            <a:r>
              <a:rPr dirty="0" sz="4100" spc="-45">
                <a:solidFill>
                  <a:srgbClr val="FFFFFF"/>
                </a:solidFill>
              </a:rPr>
              <a:t>16/CT-TTg </a:t>
            </a:r>
            <a:r>
              <a:rPr dirty="0" sz="4100">
                <a:solidFill>
                  <a:srgbClr val="FFFFFF"/>
                </a:solidFill>
              </a:rPr>
              <a:t>ngày 04 tháng 05 năm 2017 của  Thủ tướng chính phủ về việc tăng cường năng lực</a:t>
            </a:r>
            <a:r>
              <a:rPr dirty="0" sz="4100" spc="-114">
                <a:solidFill>
                  <a:srgbClr val="FFFFFF"/>
                </a:solidFill>
              </a:rPr>
              <a:t> </a:t>
            </a:r>
            <a:r>
              <a:rPr dirty="0" sz="4100">
                <a:solidFill>
                  <a:srgbClr val="FFFFFF"/>
                </a:solidFill>
              </a:rPr>
              <a:t>tiếp  cận cuộc các mạng </a:t>
            </a:r>
            <a:r>
              <a:rPr dirty="0" sz="4100" spc="-5">
                <a:solidFill>
                  <a:srgbClr val="FFFFFF"/>
                </a:solidFill>
              </a:rPr>
              <a:t>công </a:t>
            </a:r>
            <a:r>
              <a:rPr dirty="0" sz="4100">
                <a:solidFill>
                  <a:srgbClr val="FFFFFF"/>
                </a:solidFill>
              </a:rPr>
              <a:t>nghiệp lần thức</a:t>
            </a:r>
            <a:r>
              <a:rPr dirty="0" sz="4100" spc="-80">
                <a:solidFill>
                  <a:srgbClr val="FFFFFF"/>
                </a:solidFill>
              </a:rPr>
              <a:t> </a:t>
            </a:r>
            <a:r>
              <a:rPr dirty="0" sz="4100">
                <a:solidFill>
                  <a:srgbClr val="FFFFFF"/>
                </a:solidFill>
              </a:rPr>
              <a:t>4</a:t>
            </a:r>
            <a:endParaRPr sz="4100"/>
          </a:p>
        </p:txBody>
      </p:sp>
      <p:grpSp>
        <p:nvGrpSpPr>
          <p:cNvPr id="4" name="object 4"/>
          <p:cNvGrpSpPr/>
          <p:nvPr/>
        </p:nvGrpSpPr>
        <p:grpSpPr>
          <a:xfrm>
            <a:off x="133857" y="2040382"/>
            <a:ext cx="3993515" cy="4150360"/>
            <a:chOff x="133857" y="2040382"/>
            <a:chExt cx="3993515" cy="4150360"/>
          </a:xfrm>
        </p:grpSpPr>
        <p:sp>
          <p:nvSpPr>
            <p:cNvPr id="5" name="object 5"/>
            <p:cNvSpPr/>
            <p:nvPr/>
          </p:nvSpPr>
          <p:spPr>
            <a:xfrm>
              <a:off x="144017" y="2050542"/>
              <a:ext cx="3973195" cy="4130040"/>
            </a:xfrm>
            <a:custGeom>
              <a:avLst/>
              <a:gdLst/>
              <a:ahLst/>
              <a:cxnLst/>
              <a:rect l="l" t="t" r="r" b="b"/>
              <a:pathLst>
                <a:path w="3973195" h="4130040">
                  <a:moveTo>
                    <a:pt x="3973067" y="0"/>
                  </a:moveTo>
                  <a:lnTo>
                    <a:pt x="0" y="0"/>
                  </a:lnTo>
                  <a:lnTo>
                    <a:pt x="0" y="4130039"/>
                  </a:lnTo>
                  <a:lnTo>
                    <a:pt x="3973067" y="4130039"/>
                  </a:lnTo>
                  <a:lnTo>
                    <a:pt x="3973067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44017" y="2050542"/>
              <a:ext cx="3973195" cy="4130040"/>
            </a:xfrm>
            <a:custGeom>
              <a:avLst/>
              <a:gdLst/>
              <a:ahLst/>
              <a:cxnLst/>
              <a:rect l="l" t="t" r="r" b="b"/>
              <a:pathLst>
                <a:path w="3973195" h="4130040">
                  <a:moveTo>
                    <a:pt x="0" y="4130039"/>
                  </a:moveTo>
                  <a:lnTo>
                    <a:pt x="3973067" y="4130039"/>
                  </a:lnTo>
                  <a:lnTo>
                    <a:pt x="3973067" y="0"/>
                  </a:lnTo>
                  <a:lnTo>
                    <a:pt x="0" y="0"/>
                  </a:lnTo>
                  <a:lnTo>
                    <a:pt x="0" y="4130039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229311" y="2155063"/>
            <a:ext cx="3801110" cy="3860800"/>
          </a:xfrm>
          <a:prstGeom prst="rect">
            <a:avLst/>
          </a:prstGeom>
        </p:spPr>
        <p:txBody>
          <a:bodyPr wrap="square" lIns="0" tIns="65405" rIns="0" bIns="0" rtlCol="0" vert="horz">
            <a:spAutoFit/>
          </a:bodyPr>
          <a:lstStyle/>
          <a:p>
            <a:pPr algn="just" marL="135890" marR="128270" indent="-1905">
              <a:lnSpc>
                <a:spcPts val="2480"/>
              </a:lnSpc>
              <a:spcBef>
                <a:spcPts val="515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Thay đổi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mạnh 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mẽ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các</a:t>
            </a:r>
            <a:r>
              <a:rPr dirty="0" sz="24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chính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sách,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nội dung, phương</a:t>
            </a:r>
            <a:r>
              <a:rPr dirty="0" sz="24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pháp  giáo dục và dạy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nghề</a:t>
            </a:r>
            <a:r>
              <a:rPr dirty="0" sz="24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nhằm</a:t>
            </a:r>
            <a:endParaRPr sz="2400">
              <a:latin typeface="Times New Roman"/>
              <a:cs typeface="Times New Roman"/>
            </a:endParaRPr>
          </a:p>
          <a:p>
            <a:pPr algn="ctr" marL="12065" marR="5080">
              <a:lnSpc>
                <a:spcPts val="2480"/>
              </a:lnSpc>
              <a:spcBef>
                <a:spcPts val="15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tạo ra nguồn nhân lực có khả  năng tiếp nhận các xu thế</a:t>
            </a:r>
            <a:r>
              <a:rPr dirty="0" sz="24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công  nghệ </a:t>
            </a:r>
            <a:r>
              <a:rPr dirty="0" sz="2400" spc="-155">
                <a:solidFill>
                  <a:srgbClr val="FFFFFF"/>
                </a:solidFill>
                <a:latin typeface="Times New Roman"/>
                <a:cs typeface="Times New Roman"/>
              </a:rPr>
              <a:t>sản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xuất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mới,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trong</a:t>
            </a:r>
            <a:r>
              <a:rPr dirty="0" sz="24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đó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ts val="2265"/>
              </a:lnSpc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cần tập trung vào thúc đẩy</a:t>
            </a:r>
            <a:r>
              <a:rPr dirty="0" sz="24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đào</a:t>
            </a:r>
            <a:endParaRPr sz="2400">
              <a:latin typeface="Times New Roman"/>
              <a:cs typeface="Times New Roman"/>
            </a:endParaRPr>
          </a:p>
          <a:p>
            <a:pPr algn="ctr" marL="79375" marR="74295" indent="635">
              <a:lnSpc>
                <a:spcPts val="2480"/>
              </a:lnSpc>
              <a:spcBef>
                <a:spcPts val="219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tạo về khoa học, công nghệ,  kỹ thuật và toán học</a:t>
            </a:r>
            <a:r>
              <a:rPr dirty="0" sz="24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(STEM), 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ngoại ngữ, tin học</a:t>
            </a:r>
            <a:r>
              <a:rPr dirty="0" sz="24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trong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ts val="2280"/>
              </a:lnSpc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chương trình giáo dục</a:t>
            </a:r>
            <a:r>
              <a:rPr dirty="0" sz="24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phổ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ts val="2685"/>
              </a:lnSpc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thông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106926" y="2040382"/>
            <a:ext cx="3995420" cy="4150360"/>
            <a:chOff x="4106926" y="2040382"/>
            <a:chExt cx="3995420" cy="4150360"/>
          </a:xfrm>
        </p:grpSpPr>
        <p:sp>
          <p:nvSpPr>
            <p:cNvPr id="9" name="object 9"/>
            <p:cNvSpPr/>
            <p:nvPr/>
          </p:nvSpPr>
          <p:spPr>
            <a:xfrm>
              <a:off x="4117086" y="2050542"/>
              <a:ext cx="3975100" cy="4130040"/>
            </a:xfrm>
            <a:custGeom>
              <a:avLst/>
              <a:gdLst/>
              <a:ahLst/>
              <a:cxnLst/>
              <a:rect l="l" t="t" r="r" b="b"/>
              <a:pathLst>
                <a:path w="3975100" h="4130040">
                  <a:moveTo>
                    <a:pt x="3974591" y="0"/>
                  </a:moveTo>
                  <a:lnTo>
                    <a:pt x="0" y="0"/>
                  </a:lnTo>
                  <a:lnTo>
                    <a:pt x="0" y="4130039"/>
                  </a:lnTo>
                  <a:lnTo>
                    <a:pt x="3974591" y="4130039"/>
                  </a:lnTo>
                  <a:lnTo>
                    <a:pt x="3974591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117086" y="2050542"/>
              <a:ext cx="3975100" cy="4130040"/>
            </a:xfrm>
            <a:custGeom>
              <a:avLst/>
              <a:gdLst/>
              <a:ahLst/>
              <a:cxnLst/>
              <a:rect l="l" t="t" r="r" b="b"/>
              <a:pathLst>
                <a:path w="3975100" h="4130040">
                  <a:moveTo>
                    <a:pt x="0" y="4130039"/>
                  </a:moveTo>
                  <a:lnTo>
                    <a:pt x="3974591" y="4130039"/>
                  </a:lnTo>
                  <a:lnTo>
                    <a:pt x="3974591" y="0"/>
                  </a:lnTo>
                  <a:lnTo>
                    <a:pt x="0" y="0"/>
                  </a:lnTo>
                  <a:lnTo>
                    <a:pt x="0" y="4130039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4212716" y="2943859"/>
            <a:ext cx="3780154" cy="2282825"/>
          </a:xfrm>
          <a:prstGeom prst="rect">
            <a:avLst/>
          </a:prstGeom>
        </p:spPr>
        <p:txBody>
          <a:bodyPr wrap="square" lIns="0" tIns="65405" rIns="0" bIns="0" rtlCol="0" vert="horz">
            <a:spAutoFit/>
          </a:bodyPr>
          <a:lstStyle/>
          <a:p>
            <a:pPr algn="just" marL="218440" marR="134620" indent="-76200">
              <a:lnSpc>
                <a:spcPts val="2480"/>
              </a:lnSpc>
              <a:spcBef>
                <a:spcPts val="515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Thúc đẩy triển khai giáo</a:t>
            </a:r>
            <a:r>
              <a:rPr dirty="0" sz="2400" spc="-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dục  về khoa học, công nghệ, kỹ  thuật và toán học</a:t>
            </a:r>
            <a:r>
              <a:rPr dirty="0" sz="24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(STEM)</a:t>
            </a:r>
            <a:endParaRPr sz="2400">
              <a:latin typeface="Times New Roman"/>
              <a:cs typeface="Times New Roman"/>
            </a:endParaRPr>
          </a:p>
          <a:p>
            <a:pPr algn="just" marL="186055">
              <a:lnSpc>
                <a:spcPts val="2280"/>
              </a:lnSpc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trong chương trình giáo</a:t>
            </a:r>
            <a:r>
              <a:rPr dirty="0" sz="24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dục</a:t>
            </a:r>
            <a:endParaRPr sz="2400">
              <a:latin typeface="Times New Roman"/>
              <a:cs typeface="Times New Roman"/>
            </a:endParaRPr>
          </a:p>
          <a:p>
            <a:pPr algn="ctr" marL="12065" marR="5080">
              <a:lnSpc>
                <a:spcPct val="86000"/>
              </a:lnSpc>
              <a:spcBef>
                <a:spcPts val="204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phổ thông; tổ chức thí điểm</a:t>
            </a:r>
            <a:r>
              <a:rPr dirty="0" sz="24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tại 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một số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trường phổ thông ngay  từ năm học 2017 -</a:t>
            </a:r>
            <a:r>
              <a:rPr dirty="0" sz="2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2018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081518" y="2040382"/>
            <a:ext cx="3993515" cy="4150360"/>
            <a:chOff x="8081518" y="2040382"/>
            <a:chExt cx="3993515" cy="4150360"/>
          </a:xfrm>
        </p:grpSpPr>
        <p:sp>
          <p:nvSpPr>
            <p:cNvPr id="13" name="object 13"/>
            <p:cNvSpPr/>
            <p:nvPr/>
          </p:nvSpPr>
          <p:spPr>
            <a:xfrm>
              <a:off x="8091678" y="2050542"/>
              <a:ext cx="3973195" cy="4130040"/>
            </a:xfrm>
            <a:custGeom>
              <a:avLst/>
              <a:gdLst/>
              <a:ahLst/>
              <a:cxnLst/>
              <a:rect l="l" t="t" r="r" b="b"/>
              <a:pathLst>
                <a:path w="3973195" h="4130040">
                  <a:moveTo>
                    <a:pt x="3973068" y="0"/>
                  </a:moveTo>
                  <a:lnTo>
                    <a:pt x="0" y="0"/>
                  </a:lnTo>
                  <a:lnTo>
                    <a:pt x="0" y="4130039"/>
                  </a:lnTo>
                  <a:lnTo>
                    <a:pt x="3973068" y="4130039"/>
                  </a:lnTo>
                  <a:lnTo>
                    <a:pt x="3973068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091678" y="2050542"/>
              <a:ext cx="3973195" cy="4130040"/>
            </a:xfrm>
            <a:custGeom>
              <a:avLst/>
              <a:gdLst/>
              <a:ahLst/>
              <a:cxnLst/>
              <a:rect l="l" t="t" r="r" b="b"/>
              <a:pathLst>
                <a:path w="3973195" h="4130040">
                  <a:moveTo>
                    <a:pt x="0" y="4130039"/>
                  </a:moveTo>
                  <a:lnTo>
                    <a:pt x="3973068" y="4130039"/>
                  </a:lnTo>
                  <a:lnTo>
                    <a:pt x="3973068" y="0"/>
                  </a:lnTo>
                  <a:lnTo>
                    <a:pt x="0" y="0"/>
                  </a:lnTo>
                  <a:lnTo>
                    <a:pt x="0" y="4130039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8261731" y="3101466"/>
            <a:ext cx="3632835" cy="1969135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algn="just" marL="38100" marR="29209" indent="59055">
              <a:lnSpc>
                <a:spcPct val="86300"/>
              </a:lnSpc>
              <a:spcBef>
                <a:spcPts val="495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Tăng cường giáo dục những  kỹ năng,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kiến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thức cơ bản,</a:t>
            </a:r>
            <a:r>
              <a:rPr dirty="0" sz="24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tư  duy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sáng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tạo, khả năng thích  nghi với những yêu cầu</a:t>
            </a:r>
            <a:r>
              <a:rPr dirty="0" sz="24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của</a:t>
            </a:r>
            <a:endParaRPr sz="2400">
              <a:latin typeface="Times New Roman"/>
              <a:cs typeface="Times New Roman"/>
            </a:endParaRPr>
          </a:p>
          <a:p>
            <a:pPr algn="just" marL="1275715" marR="5080" indent="-1263650">
              <a:lnSpc>
                <a:spcPts val="2480"/>
              </a:lnSpc>
              <a:spcBef>
                <a:spcPts val="20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cuộc Cách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mạng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công</a:t>
            </a:r>
            <a:r>
              <a:rPr dirty="0" sz="24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nghiệp  lần thứ</a:t>
            </a:r>
            <a:r>
              <a:rPr dirty="0" sz="2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37160" y="6179820"/>
            <a:ext cx="11932920" cy="459105"/>
          </a:xfrm>
          <a:custGeom>
            <a:avLst/>
            <a:gdLst/>
            <a:ahLst/>
            <a:cxnLst/>
            <a:rect l="l" t="t" r="r" b="b"/>
            <a:pathLst>
              <a:path w="11932920" h="459104">
                <a:moveTo>
                  <a:pt x="11932920" y="0"/>
                </a:moveTo>
                <a:lnTo>
                  <a:pt x="0" y="0"/>
                </a:lnTo>
                <a:lnTo>
                  <a:pt x="0" y="458723"/>
                </a:lnTo>
                <a:lnTo>
                  <a:pt x="11932920" y="458723"/>
                </a:lnTo>
                <a:lnTo>
                  <a:pt x="11932920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16965"/>
            <a:ext cx="6537959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Trebuchet MS"/>
                <a:cs typeface="Trebuchet MS"/>
              </a:rPr>
              <a:t>Xu </a:t>
            </a:r>
            <a:r>
              <a:rPr dirty="0" spc="-90">
                <a:latin typeface="Trebuchet MS"/>
                <a:cs typeface="Trebuchet MS"/>
              </a:rPr>
              <a:t>h</a:t>
            </a:r>
            <a:r>
              <a:rPr dirty="0" spc="-90">
                <a:latin typeface="Arial"/>
                <a:cs typeface="Arial"/>
              </a:rPr>
              <a:t>ướ</a:t>
            </a:r>
            <a:r>
              <a:rPr dirty="0" spc="-90">
                <a:latin typeface="Trebuchet MS"/>
                <a:cs typeface="Trebuchet MS"/>
              </a:rPr>
              <a:t>ng </a:t>
            </a:r>
            <a:r>
              <a:rPr dirty="0">
                <a:latin typeface="Trebuchet MS"/>
                <a:cs typeface="Trebuchet MS"/>
              </a:rPr>
              <a:t>nghê</a:t>
            </a:r>
            <a:r>
              <a:rPr dirty="0">
                <a:latin typeface="Arial"/>
                <a:cs typeface="Arial"/>
              </a:rPr>
              <a:t>̀ </a:t>
            </a:r>
            <a:r>
              <a:rPr dirty="0">
                <a:latin typeface="Trebuchet MS"/>
                <a:cs typeface="Trebuchet MS"/>
              </a:rPr>
              <a:t>nghiê</a:t>
            </a:r>
            <a:r>
              <a:rPr dirty="0">
                <a:latin typeface="Arial"/>
                <a:cs typeface="Arial"/>
              </a:rPr>
              <a:t>̣</a:t>
            </a:r>
            <a:r>
              <a:rPr dirty="0">
                <a:latin typeface="Trebuchet MS"/>
                <a:cs typeface="Trebuchet MS"/>
              </a:rPr>
              <a:t>p </a:t>
            </a:r>
            <a:r>
              <a:rPr dirty="0" spc="-110">
                <a:latin typeface="Trebuchet MS"/>
                <a:cs typeface="Trebuchet MS"/>
              </a:rPr>
              <a:t>t</a:t>
            </a:r>
            <a:r>
              <a:rPr dirty="0" spc="-110">
                <a:latin typeface="Arial"/>
                <a:cs typeface="Arial"/>
              </a:rPr>
              <a:t>ươ</a:t>
            </a:r>
            <a:r>
              <a:rPr dirty="0" spc="-110">
                <a:latin typeface="Trebuchet MS"/>
                <a:cs typeface="Trebuchet MS"/>
              </a:rPr>
              <a:t>ng</a:t>
            </a:r>
            <a:r>
              <a:rPr dirty="0" spc="85">
                <a:latin typeface="Trebuchet MS"/>
                <a:cs typeface="Trebuchet MS"/>
              </a:rPr>
              <a:t> </a:t>
            </a:r>
            <a:r>
              <a:rPr dirty="0">
                <a:latin typeface="Trebuchet MS"/>
                <a:cs typeface="Trebuchet MS"/>
              </a:rPr>
              <a:t>lai</a:t>
            </a:r>
          </a:p>
        </p:txBody>
      </p:sp>
      <p:sp>
        <p:nvSpPr>
          <p:cNvPr id="3" name="object 3"/>
          <p:cNvSpPr/>
          <p:nvPr/>
        </p:nvSpPr>
        <p:spPr>
          <a:xfrm>
            <a:off x="585216" y="1353310"/>
            <a:ext cx="10789920" cy="5440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7150100" cy="102235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>
                <a:latin typeface="Trebuchet MS"/>
                <a:cs typeface="Trebuchet MS"/>
              </a:rPr>
              <a:t>GIA</a:t>
            </a:r>
            <a:r>
              <a:rPr dirty="0" spc="-5">
                <a:latin typeface="Arial"/>
                <a:cs typeface="Arial"/>
              </a:rPr>
              <a:t>́</a:t>
            </a:r>
            <a:r>
              <a:rPr dirty="0" spc="-5">
                <a:latin typeface="Trebuchet MS"/>
                <a:cs typeface="Trebuchet MS"/>
              </a:rPr>
              <a:t>O </a:t>
            </a:r>
            <a:r>
              <a:rPr dirty="0">
                <a:latin typeface="Trebuchet MS"/>
                <a:cs typeface="Trebuchet MS"/>
              </a:rPr>
              <a:t>DU</a:t>
            </a:r>
            <a:r>
              <a:rPr dirty="0">
                <a:latin typeface="Arial"/>
                <a:cs typeface="Arial"/>
              </a:rPr>
              <a:t>̣</a:t>
            </a:r>
            <a:r>
              <a:rPr dirty="0">
                <a:latin typeface="Trebuchet MS"/>
                <a:cs typeface="Trebuchet MS"/>
              </a:rPr>
              <a:t>C</a:t>
            </a:r>
            <a:r>
              <a:rPr dirty="0" spc="-5">
                <a:latin typeface="Trebuchet MS"/>
                <a:cs typeface="Trebuchet MS"/>
              </a:rPr>
              <a:t> </a:t>
            </a:r>
            <a:r>
              <a:rPr dirty="0">
                <a:latin typeface="Trebuchet MS"/>
                <a:cs typeface="Trebuchet MS"/>
              </a:rPr>
              <a:t>STEM</a:t>
            </a: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2900" spc="15" i="1">
                <a:latin typeface="Times New Roman"/>
                <a:cs typeface="Times New Roman"/>
              </a:rPr>
              <a:t>Là </a:t>
            </a:r>
            <a:r>
              <a:rPr dirty="0" sz="2900" spc="10" i="1">
                <a:latin typeface="Times New Roman"/>
                <a:cs typeface="Times New Roman"/>
              </a:rPr>
              <a:t>cách tiếp cận liên ngành </a:t>
            </a:r>
            <a:r>
              <a:rPr dirty="0" sz="2900" spc="-10" i="1">
                <a:latin typeface="Times New Roman"/>
                <a:cs typeface="Times New Roman"/>
              </a:rPr>
              <a:t>trong </a:t>
            </a:r>
            <a:r>
              <a:rPr dirty="0" sz="2900" spc="15" i="1">
                <a:latin typeface="Times New Roman"/>
                <a:cs typeface="Times New Roman"/>
              </a:rPr>
              <a:t>quá </a:t>
            </a:r>
            <a:r>
              <a:rPr dirty="0" sz="2900" spc="10" i="1">
                <a:latin typeface="Times New Roman"/>
                <a:cs typeface="Times New Roman"/>
              </a:rPr>
              <a:t>trình</a:t>
            </a:r>
            <a:r>
              <a:rPr dirty="0" sz="2900" spc="-90" i="1">
                <a:latin typeface="Times New Roman"/>
                <a:cs typeface="Times New Roman"/>
              </a:rPr>
              <a:t> </a:t>
            </a:r>
            <a:r>
              <a:rPr dirty="0" sz="2900" spc="5" i="1">
                <a:latin typeface="Times New Roman"/>
                <a:cs typeface="Times New Roman"/>
              </a:rPr>
              <a:t>học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7697" y="2070303"/>
            <a:ext cx="10013315" cy="38207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</a:pPr>
            <a:r>
              <a:rPr dirty="0" sz="2250" spc="380">
                <a:solidFill>
                  <a:srgbClr val="90C225"/>
                </a:solidFill>
                <a:latin typeface="Arial"/>
                <a:cs typeface="Arial"/>
              </a:rPr>
              <a:t>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Các 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khái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niệm học 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thuật </a:t>
            </a:r>
            <a:r>
              <a:rPr dirty="0" sz="2800" spc="-10">
                <a:solidFill>
                  <a:srgbClr val="404040"/>
                </a:solidFill>
                <a:latin typeface="Times New Roman"/>
                <a:cs typeface="Times New Roman"/>
              </a:rPr>
              <a:t>mang 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tính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nguyên tắc được 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lồng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ghép </a:t>
            </a:r>
            <a:r>
              <a:rPr dirty="0" sz="2800" spc="-220">
                <a:solidFill>
                  <a:srgbClr val="404040"/>
                </a:solidFill>
                <a:latin typeface="Times New Roman"/>
                <a:cs typeface="Times New Roman"/>
              </a:rPr>
              <a:t>với  </a:t>
            </a:r>
            <a:r>
              <a:rPr dirty="0" sz="2800" spc="-10">
                <a:solidFill>
                  <a:srgbClr val="404040"/>
                </a:solidFill>
                <a:latin typeface="Times New Roman"/>
                <a:cs typeface="Times New Roman"/>
              </a:rPr>
              <a:t>các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bài 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học trong thế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giới</a:t>
            </a:r>
            <a:r>
              <a:rPr dirty="0" sz="2800" spc="-4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thực,</a:t>
            </a:r>
            <a:endParaRPr sz="2800">
              <a:latin typeface="Times New Roman"/>
              <a:cs typeface="Times New Roman"/>
            </a:endParaRPr>
          </a:p>
          <a:p>
            <a:pPr marL="355600" marR="5715" indent="-342900">
              <a:lnSpc>
                <a:spcPct val="100000"/>
              </a:lnSpc>
              <a:spcBef>
                <a:spcPts val="1010"/>
              </a:spcBef>
              <a:tabLst>
                <a:tab pos="1099185" algn="l"/>
                <a:tab pos="1845945" algn="l"/>
                <a:tab pos="2333625" algn="l"/>
                <a:tab pos="3199765" algn="l"/>
                <a:tab pos="3821429" algn="l"/>
                <a:tab pos="4586605" algn="l"/>
                <a:tab pos="5363845" algn="l"/>
                <a:tab pos="6269355" algn="l"/>
                <a:tab pos="7113270" algn="l"/>
                <a:tab pos="7866380" algn="l"/>
                <a:tab pos="8710930" algn="l"/>
                <a:tab pos="9641840" algn="l"/>
              </a:tabLst>
            </a:pPr>
            <a:r>
              <a:rPr dirty="0" sz="2250" spc="380">
                <a:solidFill>
                  <a:srgbClr val="90C225"/>
                </a:solidFill>
                <a:latin typeface="Arial"/>
                <a:cs typeface="Arial"/>
              </a:rPr>
              <a:t></a:t>
            </a:r>
            <a:r>
              <a:rPr dirty="0" sz="2250" spc="100">
                <a:solidFill>
                  <a:srgbClr val="90C225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404040"/>
                </a:solidFill>
                <a:latin typeface="Times New Roman"/>
                <a:cs typeface="Times New Roman"/>
              </a:rPr>
              <a:t>Họ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si</a:t>
            </a:r>
            <a:r>
              <a:rPr dirty="0" sz="2800" spc="5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h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-15">
                <a:solidFill>
                  <a:srgbClr val="404040"/>
                </a:solidFill>
                <a:latin typeface="Times New Roman"/>
                <a:cs typeface="Times New Roman"/>
              </a:rPr>
              <a:t>á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p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d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ụ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g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-25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ác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k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ến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thức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tr</a:t>
            </a:r>
            <a:r>
              <a:rPr dirty="0" sz="2800" spc="5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ng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kho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a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họ</a:t>
            </a:r>
            <a:r>
              <a:rPr dirty="0" sz="2800" spc="-10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công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g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hê</a:t>
            </a:r>
            <a:r>
              <a:rPr dirty="0" sz="2800" spc="-10">
                <a:solidFill>
                  <a:srgbClr val="404040"/>
                </a:solidFill>
                <a:latin typeface="Times New Roman"/>
                <a:cs typeface="Times New Roman"/>
              </a:rPr>
              <a:t>̣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,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k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ỹ  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thuật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và toán vào 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trong </a:t>
            </a:r>
            <a:r>
              <a:rPr dirty="0" sz="2800" spc="-10">
                <a:solidFill>
                  <a:srgbClr val="404040"/>
                </a:solidFill>
                <a:latin typeface="Times New Roman"/>
                <a:cs typeface="Times New Roman"/>
              </a:rPr>
              <a:t>các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bối cảnh </a:t>
            </a:r>
            <a:r>
              <a:rPr dirty="0" sz="2800" spc="-10">
                <a:solidFill>
                  <a:srgbClr val="404040"/>
                </a:solidFill>
                <a:latin typeface="Times New Roman"/>
                <a:cs typeface="Times New Roman"/>
              </a:rPr>
              <a:t>cụ</a:t>
            </a:r>
            <a:r>
              <a:rPr dirty="0" sz="2800" spc="-2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thể,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000"/>
              </a:spcBef>
            </a:pPr>
            <a:r>
              <a:rPr dirty="0" sz="2250" spc="380">
                <a:solidFill>
                  <a:srgbClr val="90C225"/>
                </a:solidFill>
                <a:latin typeface="Arial"/>
                <a:cs typeface="Arial"/>
              </a:rPr>
              <a:t> </a:t>
            </a:r>
            <a:r>
              <a:rPr dirty="0" sz="2800" spc="-10">
                <a:solidFill>
                  <a:srgbClr val="404040"/>
                </a:solidFill>
                <a:latin typeface="Times New Roman"/>
                <a:cs typeface="Times New Roman"/>
              </a:rPr>
              <a:t>Kết 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nối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giữa trường học, cộng 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đồng,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nơi làm việc </a:t>
            </a:r>
            <a:r>
              <a:rPr dirty="0" sz="2800" spc="5">
                <a:solidFill>
                  <a:srgbClr val="404040"/>
                </a:solidFill>
                <a:latin typeface="Times New Roman"/>
                <a:cs typeface="Times New Roman"/>
              </a:rPr>
              <a:t>và </a:t>
            </a:r>
            <a:r>
              <a:rPr dirty="0" sz="2800" spc="-10">
                <a:solidFill>
                  <a:srgbClr val="404040"/>
                </a:solidFill>
                <a:latin typeface="Times New Roman"/>
                <a:cs typeface="Times New Roman"/>
              </a:rPr>
              <a:t>các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tổ  </a:t>
            </a:r>
            <a:r>
              <a:rPr dirty="0" sz="2800" spc="-130">
                <a:solidFill>
                  <a:srgbClr val="404040"/>
                </a:solidFill>
                <a:latin typeface="Times New Roman"/>
                <a:cs typeface="Times New Roman"/>
              </a:rPr>
              <a:t>chức 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toàn</a:t>
            </a:r>
            <a:r>
              <a:rPr dirty="0" sz="2800" spc="11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cầu,</a:t>
            </a:r>
            <a:endParaRPr sz="2800">
              <a:latin typeface="Times New Roman"/>
              <a:cs typeface="Times New Roman"/>
            </a:endParaRPr>
          </a:p>
          <a:p>
            <a:pPr marL="355600" marR="6350" indent="-342900">
              <a:lnSpc>
                <a:spcPct val="100000"/>
              </a:lnSpc>
              <a:spcBef>
                <a:spcPts val="1000"/>
              </a:spcBef>
              <a:tabLst>
                <a:tab pos="922655" algn="l"/>
                <a:tab pos="1687195" algn="l"/>
                <a:tab pos="2492375" algn="l"/>
                <a:tab pos="3115310" algn="l"/>
                <a:tab pos="3961765" algn="l"/>
                <a:tab pos="4561840" algn="l"/>
                <a:tab pos="5467350" algn="l"/>
                <a:tab pos="6174740" algn="l"/>
                <a:tab pos="6852920" algn="l"/>
                <a:tab pos="7956550" algn="l"/>
                <a:tab pos="8444230" algn="l"/>
                <a:tab pos="9268460" algn="l"/>
              </a:tabLst>
            </a:pPr>
            <a:r>
              <a:rPr dirty="0" sz="2250" spc="380">
                <a:solidFill>
                  <a:srgbClr val="90C225"/>
                </a:solidFill>
                <a:latin typeface="Arial"/>
                <a:cs typeface="Arial"/>
              </a:rPr>
              <a:t></a:t>
            </a:r>
            <a:r>
              <a:rPr dirty="0" sz="2250" spc="100">
                <a:solidFill>
                  <a:srgbClr val="90C225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404040"/>
                </a:solidFill>
                <a:latin typeface="Times New Roman"/>
                <a:cs typeface="Times New Roman"/>
              </a:rPr>
              <a:t>Đ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ể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p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h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át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tr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i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ển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-15">
                <a:solidFill>
                  <a:srgbClr val="404040"/>
                </a:solidFill>
                <a:latin typeface="Times New Roman"/>
                <a:cs typeface="Times New Roman"/>
              </a:rPr>
              <a:t>cá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năn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g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lực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tr</a:t>
            </a:r>
            <a:r>
              <a:rPr dirty="0" sz="2800" spc="5">
                <a:solidFill>
                  <a:srgbClr val="404040"/>
                </a:solidFill>
                <a:latin typeface="Times New Roman"/>
                <a:cs typeface="Times New Roman"/>
              </a:rPr>
              <a:t>o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ng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lĩ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n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h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v</a:t>
            </a:r>
            <a:r>
              <a:rPr dirty="0" sz="2800" spc="-15">
                <a:solidFill>
                  <a:srgbClr val="404040"/>
                </a:solidFill>
                <a:latin typeface="Times New Roman"/>
                <a:cs typeface="Times New Roman"/>
              </a:rPr>
              <a:t>ự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c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5">
                <a:solidFill>
                  <a:srgbClr val="404040"/>
                </a:solidFill>
                <a:latin typeface="Times New Roman"/>
                <a:cs typeface="Times New Roman"/>
              </a:rPr>
              <a:t>S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TEM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v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à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ca</a:t>
            </a:r>
            <a:r>
              <a:rPr dirty="0" sz="2800" spc="-15">
                <a:solidFill>
                  <a:srgbClr val="404040"/>
                </a:solidFill>
                <a:latin typeface="Times New Roman"/>
                <a:cs typeface="Times New Roman"/>
              </a:rPr>
              <a:t>̣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nh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	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tranh  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trong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nền kinh 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kế </a:t>
            </a:r>
            <a:r>
              <a:rPr dirty="0" sz="2800" spc="-10">
                <a:solidFill>
                  <a:srgbClr val="404040"/>
                </a:solidFill>
                <a:latin typeface="Times New Roman"/>
                <a:cs typeface="Times New Roman"/>
              </a:rPr>
              <a:t>mới </a:t>
            </a:r>
            <a:r>
              <a:rPr dirty="0" sz="2800" spc="-25">
                <a:solidFill>
                  <a:srgbClr val="404040"/>
                </a:solidFill>
                <a:latin typeface="Times New Roman"/>
                <a:cs typeface="Times New Roman"/>
              </a:rPr>
              <a:t>(Tsupros, </a:t>
            </a:r>
            <a:r>
              <a:rPr dirty="0" sz="2800" spc="-20">
                <a:solidFill>
                  <a:srgbClr val="404040"/>
                </a:solidFill>
                <a:latin typeface="Times New Roman"/>
                <a:cs typeface="Times New Roman"/>
              </a:rPr>
              <a:t>Kohler,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&amp; Hallinen,</a:t>
            </a:r>
            <a:r>
              <a:rPr dirty="0" sz="2800" spc="2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2009)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4436" y="627634"/>
            <a:ext cx="44837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THẢO LUẬN </a:t>
            </a:r>
            <a:r>
              <a:rPr dirty="0"/>
              <a:t>(10</a:t>
            </a:r>
            <a:r>
              <a:rPr dirty="0" spc="-35"/>
              <a:t> </a:t>
            </a:r>
            <a:r>
              <a:rPr dirty="0" spc="-5"/>
              <a:t>phút)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8139" y="1711579"/>
            <a:ext cx="422211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079500" marR="5080" indent="-1067435">
              <a:lnSpc>
                <a:spcPct val="100000"/>
              </a:lnSpc>
              <a:spcBef>
                <a:spcPts val="95"/>
              </a:spcBef>
            </a:pPr>
            <a:r>
              <a:rPr dirty="0" sz="2250" spc="380">
                <a:solidFill>
                  <a:srgbClr val="90C225"/>
                </a:solidFill>
                <a:latin typeface="Arial"/>
                <a:cs typeface="Arial"/>
              </a:rPr>
              <a:t>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Các điều thầy/cô đã biết</a:t>
            </a:r>
            <a:r>
              <a:rPr dirty="0" sz="2800" spc="-30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800" spc="-340">
                <a:solidFill>
                  <a:srgbClr val="404040"/>
                </a:solidFill>
                <a:latin typeface="Times New Roman"/>
                <a:cs typeface="Times New Roman"/>
              </a:rPr>
              <a:t>vê 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giáo dục</a:t>
            </a:r>
            <a:r>
              <a:rPr dirty="0" sz="2800" spc="-2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STEM?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28870" y="1600276"/>
            <a:ext cx="453834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874394" algn="l"/>
              </a:tabLst>
            </a:pPr>
            <a:r>
              <a:rPr dirty="0" baseline="-16865" sz="4200">
                <a:solidFill>
                  <a:srgbClr val="404040"/>
                </a:solidFill>
                <a:latin typeface="Times New Roman"/>
                <a:cs typeface="Times New Roman"/>
              </a:rPr>
              <a:t>̀	</a:t>
            </a:r>
            <a:r>
              <a:rPr dirty="0" sz="2250" spc="380">
                <a:solidFill>
                  <a:srgbClr val="90C225"/>
                </a:solidFill>
                <a:latin typeface="Arial"/>
                <a:cs typeface="Arial"/>
              </a:rPr>
              <a:t>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Các điều thầy/cô  </a:t>
            </a:r>
            <a:r>
              <a:rPr dirty="0" sz="2800" spc="-80">
                <a:solidFill>
                  <a:srgbClr val="404040"/>
                </a:solidFill>
                <a:latin typeface="Times New Roman"/>
                <a:cs typeface="Times New Roman"/>
              </a:rPr>
              <a:t>muốn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49771" y="2027681"/>
            <a:ext cx="347662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biết về </a:t>
            </a:r>
            <a:r>
              <a:rPr dirty="0" sz="2800">
                <a:solidFill>
                  <a:srgbClr val="404040"/>
                </a:solidFill>
                <a:latin typeface="Times New Roman"/>
                <a:cs typeface="Times New Roman"/>
              </a:rPr>
              <a:t>giáo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dục</a:t>
            </a:r>
            <a:r>
              <a:rPr dirty="0" sz="2800" spc="-5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404040"/>
                </a:solidFill>
                <a:latin typeface="Times New Roman"/>
                <a:cs typeface="Times New Roman"/>
              </a:rPr>
              <a:t>STEM?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2073" y="1451610"/>
            <a:ext cx="9283065" cy="5061585"/>
          </a:xfrm>
          <a:custGeom>
            <a:avLst/>
            <a:gdLst/>
            <a:ahLst/>
            <a:cxnLst/>
            <a:rect l="l" t="t" r="r" b="b"/>
            <a:pathLst>
              <a:path w="9283065" h="5061584">
                <a:moveTo>
                  <a:pt x="0" y="5061204"/>
                </a:moveTo>
                <a:lnTo>
                  <a:pt x="9282684" y="5061204"/>
                </a:lnTo>
                <a:lnTo>
                  <a:pt x="9282684" y="0"/>
                </a:lnTo>
                <a:lnTo>
                  <a:pt x="0" y="0"/>
                </a:lnTo>
                <a:lnTo>
                  <a:pt x="0" y="5061204"/>
                </a:lnTo>
                <a:close/>
              </a:path>
              <a:path w="9283065" h="5061584">
                <a:moveTo>
                  <a:pt x="231648" y="4062983"/>
                </a:moveTo>
                <a:lnTo>
                  <a:pt x="4748784" y="4062983"/>
                </a:lnTo>
                <a:lnTo>
                  <a:pt x="4748784" y="1610867"/>
                </a:lnTo>
                <a:lnTo>
                  <a:pt x="231648" y="1610867"/>
                </a:lnTo>
                <a:lnTo>
                  <a:pt x="231648" y="4062983"/>
                </a:lnTo>
                <a:close/>
              </a:path>
              <a:path w="9283065" h="5061584">
                <a:moveTo>
                  <a:pt x="4895088" y="4062983"/>
                </a:moveTo>
                <a:lnTo>
                  <a:pt x="9153143" y="4062983"/>
                </a:lnTo>
                <a:lnTo>
                  <a:pt x="9153143" y="1610867"/>
                </a:lnTo>
                <a:lnTo>
                  <a:pt x="4895088" y="1610867"/>
                </a:lnTo>
                <a:lnTo>
                  <a:pt x="4895088" y="4062983"/>
                </a:lnTo>
                <a:close/>
              </a:path>
            </a:pathLst>
          </a:custGeom>
          <a:ln w="19812">
            <a:solidFill>
              <a:srgbClr val="688E18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479806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30">
                <a:latin typeface="Trebuchet MS"/>
                <a:cs typeface="Trebuchet MS"/>
              </a:rPr>
              <a:t>VAI </a:t>
            </a:r>
            <a:r>
              <a:rPr dirty="0" spc="-5">
                <a:latin typeface="Trebuchet MS"/>
                <a:cs typeface="Trebuchet MS"/>
              </a:rPr>
              <a:t>TRO</a:t>
            </a:r>
            <a:r>
              <a:rPr dirty="0" spc="-5">
                <a:latin typeface="Arial"/>
                <a:cs typeface="Arial"/>
              </a:rPr>
              <a:t>̀ </a:t>
            </a:r>
            <a:r>
              <a:rPr dirty="0" spc="-5">
                <a:latin typeface="Trebuchet MS"/>
                <a:cs typeface="Trebuchet MS"/>
              </a:rPr>
              <a:t>CU</a:t>
            </a:r>
            <a:r>
              <a:rPr dirty="0" spc="-5">
                <a:latin typeface="Arial"/>
                <a:cs typeface="Arial"/>
              </a:rPr>
              <a:t>̉</a:t>
            </a:r>
            <a:r>
              <a:rPr dirty="0" spc="-5">
                <a:latin typeface="Trebuchet MS"/>
                <a:cs typeface="Trebuchet MS"/>
              </a:rPr>
              <a:t>A GIA</a:t>
            </a:r>
            <a:r>
              <a:rPr dirty="0" spc="-5">
                <a:latin typeface="Arial"/>
                <a:cs typeface="Arial"/>
              </a:rPr>
              <a:t>́</a:t>
            </a:r>
            <a:r>
              <a:rPr dirty="0" spc="-5">
                <a:latin typeface="Trebuchet MS"/>
                <a:cs typeface="Trebuchet MS"/>
              </a:rPr>
              <a:t>O VIÊN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220" y="1965147"/>
            <a:ext cx="9910445" cy="31273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299085" marR="5080" indent="-287020">
              <a:lnSpc>
                <a:spcPct val="100000"/>
              </a:lnSpc>
              <a:spcBef>
                <a:spcPts val="105"/>
              </a:spcBef>
              <a:buClr>
                <a:srgbClr val="90C225"/>
              </a:buClr>
              <a:buSzPct val="114062"/>
              <a:buFont typeface="Arial"/>
              <a:buChar char="•"/>
              <a:tabLst>
                <a:tab pos="299720" algn="l"/>
              </a:tabLst>
            </a:pP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Giúp </a:t>
            </a:r>
            <a:r>
              <a:rPr dirty="0" sz="3200" spc="-5">
                <a:solidFill>
                  <a:srgbClr val="252525"/>
                </a:solidFill>
                <a:latin typeface="Times New Roman"/>
                <a:cs typeface="Times New Roman"/>
              </a:rPr>
              <a:t>học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sinh đạt đến </a:t>
            </a:r>
            <a:r>
              <a:rPr dirty="0" sz="3200" spc="-5">
                <a:solidFill>
                  <a:srgbClr val="252525"/>
                </a:solidFill>
                <a:latin typeface="Times New Roman"/>
                <a:cs typeface="Times New Roman"/>
              </a:rPr>
              <a:t>tư duy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bậc cao, phát </a:t>
            </a:r>
            <a:r>
              <a:rPr dirty="0" sz="3200" spc="-5">
                <a:solidFill>
                  <a:srgbClr val="252525"/>
                </a:solidFill>
                <a:latin typeface="Times New Roman"/>
                <a:cs typeface="Times New Roman"/>
              </a:rPr>
              <a:t>triển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sản </a:t>
            </a:r>
            <a:r>
              <a:rPr dirty="0" sz="3200" spc="-5">
                <a:solidFill>
                  <a:srgbClr val="252525"/>
                </a:solidFill>
                <a:latin typeface="Times New Roman"/>
                <a:cs typeface="Times New Roman"/>
              </a:rPr>
              <a:t>phẩm,  </a:t>
            </a:r>
            <a:r>
              <a:rPr dirty="0" sz="3200" spc="-160">
                <a:solidFill>
                  <a:srgbClr val="252525"/>
                </a:solidFill>
                <a:latin typeface="Times New Roman"/>
                <a:cs typeface="Times New Roman"/>
              </a:rPr>
              <a:t>sáng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tạo </a:t>
            </a:r>
            <a:r>
              <a:rPr dirty="0" sz="3200" spc="-5">
                <a:solidFill>
                  <a:srgbClr val="252525"/>
                </a:solidFill>
                <a:latin typeface="Times New Roman"/>
                <a:cs typeface="Times New Roman"/>
              </a:rPr>
              <a:t>để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đem </a:t>
            </a:r>
            <a:r>
              <a:rPr dirty="0" sz="3200" spc="-5">
                <a:solidFill>
                  <a:srgbClr val="252525"/>
                </a:solidFill>
                <a:latin typeface="Times New Roman"/>
                <a:cs typeface="Times New Roman"/>
              </a:rPr>
              <a:t>lại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kiến thức </a:t>
            </a:r>
            <a:r>
              <a:rPr dirty="0" sz="3200" spc="-10">
                <a:solidFill>
                  <a:srgbClr val="252525"/>
                </a:solidFill>
                <a:latin typeface="Times New Roman"/>
                <a:cs typeface="Times New Roman"/>
              </a:rPr>
              <a:t>về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khoa học, công </a:t>
            </a:r>
            <a:r>
              <a:rPr dirty="0" sz="3200" spc="-70">
                <a:solidFill>
                  <a:srgbClr val="252525"/>
                </a:solidFill>
                <a:latin typeface="Times New Roman"/>
                <a:cs typeface="Times New Roman"/>
              </a:rPr>
              <a:t>nghệ, </a:t>
            </a:r>
            <a:r>
              <a:rPr dirty="0" sz="3200" spc="-5">
                <a:solidFill>
                  <a:srgbClr val="252525"/>
                </a:solidFill>
                <a:latin typeface="Times New Roman"/>
                <a:cs typeface="Times New Roman"/>
              </a:rPr>
              <a:t>kĩ  thuật,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toán </a:t>
            </a:r>
            <a:r>
              <a:rPr dirty="0" sz="3200" spc="-5">
                <a:solidFill>
                  <a:srgbClr val="252525"/>
                </a:solidFill>
                <a:latin typeface="Times New Roman"/>
                <a:cs typeface="Times New Roman"/>
              </a:rPr>
              <a:t>học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mà </a:t>
            </a:r>
            <a:r>
              <a:rPr dirty="0" sz="3200" spc="-5">
                <a:solidFill>
                  <a:srgbClr val="252525"/>
                </a:solidFill>
                <a:latin typeface="Times New Roman"/>
                <a:cs typeface="Times New Roman"/>
              </a:rPr>
              <a:t>không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phải bằng con đường </a:t>
            </a:r>
            <a:r>
              <a:rPr dirty="0" sz="3200" spc="-135">
                <a:solidFill>
                  <a:srgbClr val="252525"/>
                </a:solidFill>
                <a:latin typeface="Times New Roman"/>
                <a:cs typeface="Times New Roman"/>
              </a:rPr>
              <a:t>giảng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dạy  lý</a:t>
            </a:r>
            <a:r>
              <a:rPr dirty="0" sz="3200" spc="-5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thuyết.</a:t>
            </a:r>
            <a:endParaRPr sz="3200">
              <a:latin typeface="Times New Roman"/>
              <a:cs typeface="Times New Roman"/>
            </a:endParaRPr>
          </a:p>
          <a:p>
            <a:pPr algn="just" marL="299085" marR="5080" indent="-287020">
              <a:lnSpc>
                <a:spcPct val="100000"/>
              </a:lnSpc>
              <a:spcBef>
                <a:spcPts val="1375"/>
              </a:spcBef>
              <a:buClr>
                <a:srgbClr val="90C225"/>
              </a:buClr>
              <a:buSzPct val="114062"/>
              <a:buFont typeface="Arial"/>
              <a:buChar char="•"/>
              <a:tabLst>
                <a:tab pos="299720" algn="l"/>
              </a:tabLst>
            </a:pP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Tạo môi trường </a:t>
            </a:r>
            <a:r>
              <a:rPr dirty="0" sz="3200" spc="-5">
                <a:solidFill>
                  <a:srgbClr val="252525"/>
                </a:solidFill>
                <a:latin typeface="Times New Roman"/>
                <a:cs typeface="Times New Roman"/>
              </a:rPr>
              <a:t>học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tập </a:t>
            </a:r>
            <a:r>
              <a:rPr dirty="0" sz="3200" spc="-5">
                <a:solidFill>
                  <a:srgbClr val="252525"/>
                </a:solidFill>
                <a:latin typeface="Times New Roman"/>
                <a:cs typeface="Times New Roman"/>
              </a:rPr>
              <a:t>để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học sinh không </a:t>
            </a:r>
            <a:r>
              <a:rPr dirty="0" sz="3200" spc="-10">
                <a:solidFill>
                  <a:srgbClr val="252525"/>
                </a:solidFill>
                <a:latin typeface="Times New Roman"/>
                <a:cs typeface="Times New Roman"/>
              </a:rPr>
              <a:t>lo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lắng về </a:t>
            </a:r>
            <a:r>
              <a:rPr dirty="0" sz="3200" spc="-5">
                <a:solidFill>
                  <a:srgbClr val="252525"/>
                </a:solidFill>
                <a:latin typeface="Times New Roman"/>
                <a:cs typeface="Times New Roman"/>
              </a:rPr>
              <a:t>thất 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bại và có sự </a:t>
            </a:r>
            <a:r>
              <a:rPr dirty="0" sz="3200" spc="-5">
                <a:solidFill>
                  <a:srgbClr val="252525"/>
                </a:solidFill>
                <a:latin typeface="Times New Roman"/>
                <a:cs typeface="Times New Roman"/>
              </a:rPr>
              <a:t>tin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tưởng đến thành</a:t>
            </a:r>
            <a:r>
              <a:rPr dirty="0" sz="3200" spc="-11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252525"/>
                </a:solidFill>
                <a:latin typeface="Times New Roman"/>
                <a:cs typeface="Times New Roman"/>
              </a:rPr>
              <a:t>công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7634"/>
            <a:ext cx="488442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Xu </a:t>
            </a:r>
            <a:r>
              <a:rPr dirty="0"/>
              <a:t>hướng </a:t>
            </a:r>
            <a:r>
              <a:rPr dirty="0" spc="-5"/>
              <a:t>giáo </a:t>
            </a:r>
            <a:r>
              <a:rPr dirty="0"/>
              <a:t>dục</a:t>
            </a:r>
            <a:r>
              <a:rPr dirty="0" spc="-50"/>
              <a:t> </a:t>
            </a:r>
            <a:r>
              <a:rPr dirty="0" spc="-5"/>
              <a:t>STEM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1583816"/>
            <a:ext cx="8439785" cy="39389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55600" marR="248920" indent="-342900">
              <a:lnSpc>
                <a:spcPct val="100000"/>
              </a:lnSpc>
              <a:spcBef>
                <a:spcPts val="100"/>
              </a:spcBef>
            </a:pPr>
            <a:r>
              <a:rPr dirty="0" sz="1900" spc="350">
                <a:solidFill>
                  <a:srgbClr val="90C225"/>
                </a:solidFill>
                <a:latin typeface="Arial"/>
                <a:cs typeface="Arial"/>
              </a:rPr>
              <a:t>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Theo cách truyền thống giáo dục </a:t>
            </a:r>
            <a:r>
              <a:rPr dirty="0" sz="2400" spc="-35">
                <a:solidFill>
                  <a:srgbClr val="404040"/>
                </a:solidFill>
                <a:latin typeface="Times New Roman"/>
                <a:cs typeface="Times New Roman"/>
              </a:rPr>
              <a:t>S-T-E-M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đại diện cho các </a:t>
            </a:r>
            <a:r>
              <a:rPr dirty="0" sz="2400" spc="-190">
                <a:solidFill>
                  <a:srgbClr val="404040"/>
                </a:solidFill>
                <a:latin typeface="Times New Roman"/>
                <a:cs typeface="Times New Roman"/>
              </a:rPr>
              <a:t>môn 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học riêng biệt như khoa học, công nghệ, kĩ thuật và</a:t>
            </a:r>
            <a:r>
              <a:rPr dirty="0" sz="2400" spc="-13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toán</a:t>
            </a:r>
            <a:endParaRPr sz="2400">
              <a:latin typeface="Times New Roman"/>
              <a:cs typeface="Times New Roman"/>
            </a:endParaRPr>
          </a:p>
          <a:p>
            <a:pPr algn="just" marL="355600" marR="5715" indent="-342900">
              <a:lnSpc>
                <a:spcPct val="100000"/>
              </a:lnSpc>
              <a:spcBef>
                <a:spcPts val="994"/>
              </a:spcBef>
            </a:pPr>
            <a:r>
              <a:rPr dirty="0" sz="1900" spc="350">
                <a:solidFill>
                  <a:srgbClr val="90C225"/>
                </a:solidFill>
                <a:latin typeface="Arial"/>
                <a:cs typeface="Arial"/>
              </a:rPr>
              <a:t>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Theo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xu hướng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hiện </a:t>
            </a:r>
            <a:r>
              <a:rPr dirty="0" sz="2400" spc="-45">
                <a:solidFill>
                  <a:srgbClr val="404040"/>
                </a:solidFill>
                <a:latin typeface="Times New Roman"/>
                <a:cs typeface="Times New Roman"/>
              </a:rPr>
              <a:t>nay,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giáo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dục STEM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là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giáo dục tích  </a:t>
            </a:r>
            <a:r>
              <a:rPr dirty="0" sz="2400" spc="-105">
                <a:solidFill>
                  <a:srgbClr val="404040"/>
                </a:solidFill>
                <a:latin typeface="Times New Roman"/>
                <a:cs typeface="Times New Roman"/>
              </a:rPr>
              <a:t>hợp,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bao gồm việc dạy và học các quy </a:t>
            </a:r>
            <a:r>
              <a:rPr dirty="0" sz="2400" spc="-10">
                <a:solidFill>
                  <a:srgbClr val="404040"/>
                </a:solidFill>
                <a:latin typeface="Times New Roman"/>
                <a:cs typeface="Times New Roman"/>
              </a:rPr>
              <a:t>tắc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khi </a:t>
            </a:r>
            <a:r>
              <a:rPr dirty="0" sz="2400" spc="-10">
                <a:solidFill>
                  <a:srgbClr val="404040"/>
                </a:solidFill>
                <a:latin typeface="Times New Roman"/>
                <a:cs typeface="Times New Roman"/>
              </a:rPr>
              <a:t>mà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các </a:t>
            </a:r>
            <a:r>
              <a:rPr dirty="0" sz="2400" spc="-10">
                <a:solidFill>
                  <a:srgbClr val="404040"/>
                </a:solidFill>
                <a:latin typeface="Times New Roman"/>
                <a:cs typeface="Times New Roman"/>
              </a:rPr>
              <a:t>môn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học  được tích hợp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một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cách có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mục</a:t>
            </a:r>
            <a:r>
              <a:rPr dirty="0" sz="2400" spc="-3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đích</a:t>
            </a:r>
            <a:endParaRPr sz="2400">
              <a:latin typeface="Times New Roman"/>
              <a:cs typeface="Times New Roman"/>
            </a:endParaRPr>
          </a:p>
          <a:p>
            <a:pPr algn="just" marL="355600" marR="5080" indent="-342900">
              <a:lnSpc>
                <a:spcPct val="100000"/>
              </a:lnSpc>
              <a:spcBef>
                <a:spcPts val="1010"/>
              </a:spcBef>
            </a:pPr>
            <a:r>
              <a:rPr dirty="0" sz="1900" spc="350">
                <a:solidFill>
                  <a:srgbClr val="90C225"/>
                </a:solidFill>
                <a:latin typeface="Arial"/>
                <a:cs typeface="Arial"/>
              </a:rPr>
              <a:t>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Theo báo cáo thống kê của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Hoa Kỳ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thì thu nhập trung bình cho </a:t>
            </a:r>
            <a:r>
              <a:rPr dirty="0" sz="2400" spc="-180">
                <a:solidFill>
                  <a:srgbClr val="404040"/>
                </a:solidFill>
                <a:latin typeface="Times New Roman"/>
                <a:cs typeface="Times New Roman"/>
              </a:rPr>
              <a:t>tất 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cả các công việc không phải là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STEM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là $ 19.30 /giờ.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Mức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lương  trung bình theo giờ cho công việc liên quan đến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STEM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là $ 38.85  và các ngành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nghề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liên quan đến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STEM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luôn không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ngừng</a:t>
            </a:r>
            <a:r>
              <a:rPr dirty="0" sz="2400" spc="-10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phát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triển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54151"/>
            <a:ext cx="11404600" cy="6403975"/>
            <a:chOff x="0" y="454151"/>
            <a:chExt cx="11404600" cy="6403975"/>
          </a:xfrm>
        </p:grpSpPr>
        <p:sp>
          <p:nvSpPr>
            <p:cNvPr id="3" name="object 3"/>
            <p:cNvSpPr/>
            <p:nvPr/>
          </p:nvSpPr>
          <p:spPr>
            <a:xfrm>
              <a:off x="428244" y="454151"/>
              <a:ext cx="10975848" cy="35692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52094" y="4098798"/>
              <a:ext cx="1556385" cy="2106295"/>
            </a:xfrm>
            <a:custGeom>
              <a:avLst/>
              <a:gdLst/>
              <a:ahLst/>
              <a:cxnLst/>
              <a:rect l="l" t="t" r="r" b="b"/>
              <a:pathLst>
                <a:path w="1556385" h="2106295">
                  <a:moveTo>
                    <a:pt x="1556004" y="0"/>
                  </a:moveTo>
                  <a:lnTo>
                    <a:pt x="0" y="0"/>
                  </a:lnTo>
                  <a:lnTo>
                    <a:pt x="0" y="2106167"/>
                  </a:lnTo>
                  <a:lnTo>
                    <a:pt x="1556004" y="2106167"/>
                  </a:lnTo>
                  <a:lnTo>
                    <a:pt x="1556004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52094" y="4098798"/>
              <a:ext cx="1556385" cy="2106295"/>
            </a:xfrm>
            <a:custGeom>
              <a:avLst/>
              <a:gdLst/>
              <a:ahLst/>
              <a:cxnLst/>
              <a:rect l="l" t="t" r="r" b="b"/>
              <a:pathLst>
                <a:path w="1556385" h="2106295">
                  <a:moveTo>
                    <a:pt x="0" y="2106167"/>
                  </a:moveTo>
                  <a:lnTo>
                    <a:pt x="1556004" y="2106167"/>
                  </a:lnTo>
                  <a:lnTo>
                    <a:pt x="1556004" y="0"/>
                  </a:lnTo>
                  <a:lnTo>
                    <a:pt x="0" y="0"/>
                  </a:lnTo>
                  <a:lnTo>
                    <a:pt x="0" y="2106167"/>
                  </a:lnTo>
                  <a:close/>
                </a:path>
              </a:pathLst>
            </a:custGeom>
            <a:ln w="19812">
              <a:solidFill>
                <a:srgbClr val="688E1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932789" y="3985640"/>
            <a:ext cx="1190625" cy="2301875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201295" marR="191135" indent="12065">
              <a:lnSpc>
                <a:spcPct val="101099"/>
              </a:lnSpc>
              <a:spcBef>
                <a:spcPts val="80"/>
              </a:spcBef>
            </a:pPr>
            <a:r>
              <a:rPr dirty="0" sz="3700" spc="10">
                <a:solidFill>
                  <a:srgbClr val="FFFFFF"/>
                </a:solidFill>
                <a:latin typeface="Times New Roman"/>
                <a:cs typeface="Times New Roman"/>
              </a:rPr>
              <a:t>Bản  chất</a:t>
            </a:r>
            <a:endParaRPr sz="3700">
              <a:latin typeface="Times New Roman"/>
              <a:cs typeface="Times New Roman"/>
            </a:endParaRPr>
          </a:p>
          <a:p>
            <a:pPr marL="68580" marR="5080" indent="-56515">
              <a:lnSpc>
                <a:spcPts val="4480"/>
              </a:lnSpc>
              <a:spcBef>
                <a:spcPts val="155"/>
              </a:spcBef>
            </a:pPr>
            <a:r>
              <a:rPr dirty="0" sz="3700" spc="15">
                <a:solidFill>
                  <a:srgbClr val="FFFFFF"/>
                </a:solidFill>
                <a:latin typeface="Times New Roman"/>
                <a:cs typeface="Times New Roman"/>
              </a:rPr>
              <a:t>của</a:t>
            </a:r>
            <a:r>
              <a:rPr dirty="0" sz="37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700">
                <a:solidFill>
                  <a:srgbClr val="FFFFFF"/>
                </a:solidFill>
                <a:latin typeface="Times New Roman"/>
                <a:cs typeface="Times New Roman"/>
              </a:rPr>
              <a:t>tự  </a:t>
            </a:r>
            <a:r>
              <a:rPr dirty="0" sz="3700" spc="15">
                <a:solidFill>
                  <a:srgbClr val="FFFFFF"/>
                </a:solidFill>
                <a:latin typeface="Times New Roman"/>
                <a:cs typeface="Times New Roman"/>
              </a:rPr>
              <a:t>nhiên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08326" y="4103370"/>
            <a:ext cx="2082164" cy="2074545"/>
          </a:xfrm>
          <a:prstGeom prst="rect">
            <a:avLst/>
          </a:prstGeom>
          <a:solidFill>
            <a:srgbClr val="90C225"/>
          </a:solidFill>
          <a:ln w="19811">
            <a:solidFill>
              <a:srgbClr val="688E18"/>
            </a:solidFill>
          </a:ln>
        </p:spPr>
        <p:txBody>
          <a:bodyPr wrap="square" lIns="0" tIns="9525" rIns="0" bIns="0" rtlCol="0" vert="horz">
            <a:spAutoFit/>
          </a:bodyPr>
          <a:lstStyle/>
          <a:p>
            <a:pPr algn="ctr" marL="217170" marR="212725">
              <a:lnSpc>
                <a:spcPct val="100699"/>
              </a:lnSpc>
              <a:spcBef>
                <a:spcPts val="75"/>
              </a:spcBef>
            </a:pPr>
            <a:r>
              <a:rPr dirty="0" sz="2650">
                <a:solidFill>
                  <a:srgbClr val="FFFFFF"/>
                </a:solidFill>
                <a:latin typeface="Times New Roman"/>
                <a:cs typeface="Times New Roman"/>
              </a:rPr>
              <a:t>Công </a:t>
            </a:r>
            <a:r>
              <a:rPr dirty="0" sz="2650" spc="5">
                <a:solidFill>
                  <a:srgbClr val="FFFFFF"/>
                </a:solidFill>
                <a:latin typeface="Times New Roman"/>
                <a:cs typeface="Times New Roman"/>
              </a:rPr>
              <a:t>cụ và  phương </a:t>
            </a:r>
            <a:r>
              <a:rPr dirty="0" sz="2650">
                <a:solidFill>
                  <a:srgbClr val="FFFFFF"/>
                </a:solidFill>
                <a:latin typeface="Times New Roman"/>
                <a:cs typeface="Times New Roman"/>
              </a:rPr>
              <a:t>tiện  cải tiến,</a:t>
            </a:r>
            <a:r>
              <a:rPr dirty="0" sz="265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50">
                <a:solidFill>
                  <a:srgbClr val="FFFFFF"/>
                </a:solidFill>
                <a:latin typeface="Times New Roman"/>
                <a:cs typeface="Times New Roman"/>
              </a:rPr>
              <a:t>khả  </a:t>
            </a:r>
            <a:r>
              <a:rPr dirty="0" sz="2650" spc="5">
                <a:solidFill>
                  <a:srgbClr val="FFFFFF"/>
                </a:solidFill>
                <a:latin typeface="Times New Roman"/>
                <a:cs typeface="Times New Roman"/>
              </a:rPr>
              <a:t>năng</a:t>
            </a:r>
            <a:r>
              <a:rPr dirty="0" sz="26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50" spc="5">
                <a:solidFill>
                  <a:srgbClr val="FFFFFF"/>
                </a:solidFill>
                <a:latin typeface="Times New Roman"/>
                <a:cs typeface="Times New Roman"/>
              </a:rPr>
              <a:t>cải</a:t>
            </a:r>
            <a:endParaRPr sz="26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dirty="0" sz="2650">
                <a:solidFill>
                  <a:srgbClr val="FFFFFF"/>
                </a:solidFill>
                <a:latin typeface="Times New Roman"/>
                <a:cs typeface="Times New Roman"/>
              </a:rPr>
              <a:t>thiện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33950" y="4066794"/>
            <a:ext cx="2194560" cy="2092960"/>
          </a:xfrm>
          <a:prstGeom prst="rect">
            <a:avLst/>
          </a:prstGeom>
          <a:solidFill>
            <a:srgbClr val="90C225"/>
          </a:solidFill>
          <a:ln w="19811">
            <a:solidFill>
              <a:srgbClr val="688E18"/>
            </a:solidFill>
          </a:ln>
        </p:spPr>
        <p:txBody>
          <a:bodyPr wrap="square" lIns="0" tIns="221615" rIns="0" bIns="0" rtlCol="0" vert="horz">
            <a:spAutoFit/>
          </a:bodyPr>
          <a:lstStyle/>
          <a:p>
            <a:pPr marL="90805" marR="306070">
              <a:lnSpc>
                <a:spcPct val="100699"/>
              </a:lnSpc>
              <a:spcBef>
                <a:spcPts val="1745"/>
              </a:spcBef>
            </a:pPr>
            <a:r>
              <a:rPr dirty="0" sz="2650" spc="5">
                <a:solidFill>
                  <a:srgbClr val="FFFFFF"/>
                </a:solidFill>
                <a:latin typeface="Times New Roman"/>
                <a:cs typeface="Times New Roman"/>
              </a:rPr>
              <a:t>Sáng </a:t>
            </a:r>
            <a:r>
              <a:rPr dirty="0" sz="2650">
                <a:solidFill>
                  <a:srgbClr val="FFFFFF"/>
                </a:solidFill>
                <a:latin typeface="Times New Roman"/>
                <a:cs typeface="Times New Roman"/>
              </a:rPr>
              <a:t>tạo </a:t>
            </a:r>
            <a:r>
              <a:rPr dirty="0" sz="2650" spc="5">
                <a:solidFill>
                  <a:srgbClr val="FFFFFF"/>
                </a:solidFill>
                <a:latin typeface="Times New Roman"/>
                <a:cs typeface="Times New Roman"/>
              </a:rPr>
              <a:t>và  phân tích</a:t>
            </a:r>
            <a:r>
              <a:rPr dirty="0" sz="265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50" spc="10">
                <a:solidFill>
                  <a:srgbClr val="FFFFFF"/>
                </a:solidFill>
                <a:latin typeface="Times New Roman"/>
                <a:cs typeface="Times New Roman"/>
              </a:rPr>
              <a:t>các  </a:t>
            </a:r>
            <a:r>
              <a:rPr dirty="0" sz="2650" spc="5">
                <a:solidFill>
                  <a:srgbClr val="FFFFFF"/>
                </a:solidFill>
                <a:latin typeface="Times New Roman"/>
                <a:cs typeface="Times New Roman"/>
              </a:rPr>
              <a:t>cải </a:t>
            </a:r>
            <a:r>
              <a:rPr dirty="0" sz="2650">
                <a:solidFill>
                  <a:srgbClr val="FFFFFF"/>
                </a:solidFill>
                <a:latin typeface="Times New Roman"/>
                <a:cs typeface="Times New Roman"/>
              </a:rPr>
              <a:t>tiến </a:t>
            </a:r>
            <a:r>
              <a:rPr dirty="0" sz="2650" spc="5">
                <a:solidFill>
                  <a:srgbClr val="FFFFFF"/>
                </a:solidFill>
                <a:latin typeface="Times New Roman"/>
                <a:cs typeface="Times New Roman"/>
              </a:rPr>
              <a:t>theo  </a:t>
            </a:r>
            <a:r>
              <a:rPr dirty="0" sz="2650">
                <a:solidFill>
                  <a:srgbClr val="FFFFFF"/>
                </a:solidFill>
                <a:latin typeface="Times New Roman"/>
                <a:cs typeface="Times New Roman"/>
              </a:rPr>
              <a:t>mục</a:t>
            </a:r>
            <a:r>
              <a:rPr dirty="0" sz="2650" spc="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50" spc="5">
                <a:solidFill>
                  <a:srgbClr val="FFFFFF"/>
                </a:solidFill>
                <a:latin typeface="Times New Roman"/>
                <a:cs typeface="Times New Roman"/>
              </a:rPr>
              <a:t>tiêu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69885" y="4036314"/>
            <a:ext cx="1702435" cy="2106295"/>
          </a:xfrm>
          <a:prstGeom prst="rect">
            <a:avLst/>
          </a:prstGeom>
          <a:solidFill>
            <a:srgbClr val="90C225"/>
          </a:solidFill>
          <a:ln w="19811">
            <a:solidFill>
              <a:srgbClr val="688E18"/>
            </a:solidFill>
          </a:ln>
        </p:spPr>
        <p:txBody>
          <a:bodyPr wrap="square" lIns="0" tIns="229870" rIns="0" bIns="0" rtlCol="0" vert="horz">
            <a:spAutoFit/>
          </a:bodyPr>
          <a:lstStyle/>
          <a:p>
            <a:pPr marL="90805" marR="220979">
              <a:lnSpc>
                <a:spcPct val="100400"/>
              </a:lnSpc>
              <a:spcBef>
                <a:spcPts val="1810"/>
              </a:spcBef>
            </a:pPr>
            <a:r>
              <a:rPr dirty="0" sz="2650" spc="5">
                <a:solidFill>
                  <a:srgbClr val="FFFFFF"/>
                </a:solidFill>
                <a:latin typeface="Times New Roman"/>
                <a:cs typeface="Times New Roman"/>
              </a:rPr>
              <a:t>Tính</a:t>
            </a:r>
            <a:r>
              <a:rPr dirty="0" sz="265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50" spc="5">
                <a:solidFill>
                  <a:srgbClr val="FFFFFF"/>
                </a:solidFill>
                <a:latin typeface="Times New Roman"/>
                <a:cs typeface="Times New Roman"/>
              </a:rPr>
              <a:t>nhân  văn,</a:t>
            </a:r>
            <a:r>
              <a:rPr dirty="0" sz="265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50" spc="5">
                <a:solidFill>
                  <a:srgbClr val="FFFFFF"/>
                </a:solidFill>
                <a:latin typeface="Times New Roman"/>
                <a:cs typeface="Times New Roman"/>
              </a:rPr>
              <a:t>ý</a:t>
            </a:r>
            <a:endParaRPr sz="2650">
              <a:latin typeface="Times New Roman"/>
              <a:cs typeface="Times New Roman"/>
            </a:endParaRPr>
          </a:p>
          <a:p>
            <a:pPr marL="90805" marR="390525">
              <a:lnSpc>
                <a:spcPts val="3200"/>
              </a:lnSpc>
              <a:spcBef>
                <a:spcPts val="114"/>
              </a:spcBef>
            </a:pPr>
            <a:r>
              <a:rPr dirty="0" sz="2650" spc="5">
                <a:solidFill>
                  <a:srgbClr val="FFFFFF"/>
                </a:solidFill>
                <a:latin typeface="Times New Roman"/>
                <a:cs typeface="Times New Roman"/>
              </a:rPr>
              <a:t>tưởng và  trình</a:t>
            </a:r>
            <a:r>
              <a:rPr dirty="0" sz="265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50" spc="5">
                <a:solidFill>
                  <a:srgbClr val="FFFFFF"/>
                </a:solidFill>
                <a:latin typeface="Times New Roman"/>
                <a:cs typeface="Times New Roman"/>
              </a:rPr>
              <a:t>bày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79457" y="4106417"/>
            <a:ext cx="1876425" cy="2011680"/>
          </a:xfrm>
          <a:prstGeom prst="rect">
            <a:avLst/>
          </a:prstGeom>
          <a:solidFill>
            <a:srgbClr val="90C225"/>
          </a:solidFill>
          <a:ln w="19811">
            <a:solidFill>
              <a:srgbClr val="688E18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65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dirty="0" sz="2650" spc="5">
                <a:solidFill>
                  <a:srgbClr val="FFFFFF"/>
                </a:solidFill>
                <a:latin typeface="Times New Roman"/>
                <a:cs typeface="Times New Roman"/>
              </a:rPr>
              <a:t>Ngôn</a:t>
            </a:r>
            <a:r>
              <a:rPr dirty="0" sz="265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50">
                <a:solidFill>
                  <a:srgbClr val="FFFFFF"/>
                </a:solidFill>
                <a:latin typeface="Times New Roman"/>
                <a:cs typeface="Times New Roman"/>
              </a:rPr>
              <a:t>ngữ</a:t>
            </a:r>
            <a:endParaRPr sz="2650">
              <a:latin typeface="Times New Roman"/>
              <a:cs typeface="Times New Roman"/>
            </a:endParaRPr>
          </a:p>
          <a:p>
            <a:pPr marL="91440" marR="148590">
              <a:lnSpc>
                <a:spcPts val="3200"/>
              </a:lnSpc>
              <a:spcBef>
                <a:spcPts val="105"/>
              </a:spcBef>
            </a:pPr>
            <a:r>
              <a:rPr dirty="0" sz="2650" spc="5">
                <a:solidFill>
                  <a:srgbClr val="FFFFFF"/>
                </a:solidFill>
                <a:latin typeface="Times New Roman"/>
                <a:cs typeface="Times New Roman"/>
              </a:rPr>
              <a:t>cơ bản</a:t>
            </a:r>
            <a:r>
              <a:rPr dirty="0" sz="265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50" spc="5">
                <a:solidFill>
                  <a:srgbClr val="FFFFFF"/>
                </a:solidFill>
                <a:latin typeface="Times New Roman"/>
                <a:cs typeface="Times New Roman"/>
              </a:rPr>
              <a:t>trình  bày kĩ</a:t>
            </a:r>
            <a:r>
              <a:rPr dirty="0" sz="265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650">
                <a:solidFill>
                  <a:srgbClr val="FFFFFF"/>
                </a:solidFill>
                <a:latin typeface="Times New Roman"/>
                <a:cs typeface="Times New Roman"/>
              </a:rPr>
              <a:t>thuật</a:t>
            </a:r>
            <a:endParaRPr sz="26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26463" y="1207008"/>
            <a:ext cx="7358380" cy="3618229"/>
            <a:chOff x="1426463" y="1207008"/>
            <a:chExt cx="7358380" cy="3618229"/>
          </a:xfrm>
        </p:grpSpPr>
        <p:sp>
          <p:nvSpPr>
            <p:cNvPr id="3" name="object 3"/>
            <p:cNvSpPr/>
            <p:nvPr/>
          </p:nvSpPr>
          <p:spPr>
            <a:xfrm>
              <a:off x="4053840" y="2836163"/>
              <a:ext cx="2929255" cy="589280"/>
            </a:xfrm>
            <a:custGeom>
              <a:avLst/>
              <a:gdLst/>
              <a:ahLst/>
              <a:cxnLst/>
              <a:rect l="l" t="t" r="r" b="b"/>
              <a:pathLst>
                <a:path w="2929254" h="589279">
                  <a:moveTo>
                    <a:pt x="2657093" y="0"/>
                  </a:moveTo>
                  <a:lnTo>
                    <a:pt x="272034" y="0"/>
                  </a:lnTo>
                  <a:lnTo>
                    <a:pt x="116967" y="2159"/>
                  </a:lnTo>
                  <a:lnTo>
                    <a:pt x="35306" y="26415"/>
                  </a:lnTo>
                  <a:lnTo>
                    <a:pt x="5461" y="92328"/>
                  </a:lnTo>
                  <a:lnTo>
                    <a:pt x="0" y="219837"/>
                  </a:lnTo>
                  <a:lnTo>
                    <a:pt x="0" y="369315"/>
                  </a:lnTo>
                  <a:lnTo>
                    <a:pt x="5461" y="496824"/>
                  </a:lnTo>
                  <a:lnTo>
                    <a:pt x="35306" y="562737"/>
                  </a:lnTo>
                  <a:lnTo>
                    <a:pt x="116967" y="586866"/>
                  </a:lnTo>
                  <a:lnTo>
                    <a:pt x="272034" y="589152"/>
                  </a:lnTo>
                  <a:lnTo>
                    <a:pt x="2657093" y="589152"/>
                  </a:lnTo>
                  <a:lnTo>
                    <a:pt x="2814955" y="586866"/>
                  </a:lnTo>
                  <a:lnTo>
                    <a:pt x="2896489" y="562737"/>
                  </a:lnTo>
                  <a:lnTo>
                    <a:pt x="2923666" y="496824"/>
                  </a:lnTo>
                  <a:lnTo>
                    <a:pt x="2929128" y="369315"/>
                  </a:lnTo>
                  <a:lnTo>
                    <a:pt x="2929128" y="219837"/>
                  </a:lnTo>
                  <a:lnTo>
                    <a:pt x="2923666" y="92328"/>
                  </a:lnTo>
                  <a:lnTo>
                    <a:pt x="2896489" y="26415"/>
                  </a:lnTo>
                  <a:lnTo>
                    <a:pt x="2814955" y="2159"/>
                  </a:lnTo>
                  <a:lnTo>
                    <a:pt x="2657093" y="0"/>
                  </a:lnTo>
                  <a:close/>
                </a:path>
              </a:pathLst>
            </a:custGeom>
            <a:solidFill>
              <a:srgbClr val="CAB5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445513" y="1226058"/>
              <a:ext cx="2635250" cy="3580129"/>
            </a:xfrm>
            <a:custGeom>
              <a:avLst/>
              <a:gdLst/>
              <a:ahLst/>
              <a:cxnLst/>
              <a:rect l="l" t="t" r="r" b="b"/>
              <a:pathLst>
                <a:path w="2635250" h="3580129">
                  <a:moveTo>
                    <a:pt x="2634996" y="0"/>
                  </a:moveTo>
                  <a:lnTo>
                    <a:pt x="0" y="3579876"/>
                  </a:lnTo>
                </a:path>
              </a:pathLst>
            </a:custGeom>
            <a:ln w="38100">
              <a:solidFill>
                <a:srgbClr val="926A22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632204" y="4215384"/>
              <a:ext cx="306324" cy="3261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003542" y="1226058"/>
              <a:ext cx="1697989" cy="3183890"/>
            </a:xfrm>
            <a:custGeom>
              <a:avLst/>
              <a:gdLst/>
              <a:ahLst/>
              <a:cxnLst/>
              <a:rect l="l" t="t" r="r" b="b"/>
              <a:pathLst>
                <a:path w="1697990" h="3183890">
                  <a:moveTo>
                    <a:pt x="0" y="0"/>
                  </a:moveTo>
                  <a:lnTo>
                    <a:pt x="1697735" y="3183635"/>
                  </a:lnTo>
                </a:path>
              </a:pathLst>
            </a:custGeom>
            <a:ln w="38099">
              <a:solidFill>
                <a:srgbClr val="926A22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478011" y="4204715"/>
              <a:ext cx="306324" cy="32613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4102608" y="5390388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926A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403847" y="5390388"/>
            <a:ext cx="0" cy="0"/>
          </a:xfrm>
          <a:custGeom>
            <a:avLst/>
            <a:gdLst/>
            <a:ahLst/>
            <a:cxnLst/>
            <a:rect l="l" t="t" r="r" b="b"/>
            <a:pathLst>
              <a:path w="0" h="0">
                <a:moveTo>
                  <a:pt x="0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926A2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392167" y="4732020"/>
            <a:ext cx="380365" cy="225425"/>
          </a:xfrm>
          <a:custGeom>
            <a:avLst/>
            <a:gdLst/>
            <a:ahLst/>
            <a:cxnLst/>
            <a:rect l="l" t="t" r="r" b="b"/>
            <a:pathLst>
              <a:path w="380364" h="225425">
                <a:moveTo>
                  <a:pt x="379857" y="0"/>
                </a:moveTo>
                <a:lnTo>
                  <a:pt x="0" y="112394"/>
                </a:lnTo>
                <a:lnTo>
                  <a:pt x="379857" y="224916"/>
                </a:lnTo>
                <a:lnTo>
                  <a:pt x="295656" y="112394"/>
                </a:lnTo>
                <a:lnTo>
                  <a:pt x="379857" y="0"/>
                </a:lnTo>
                <a:close/>
              </a:path>
            </a:pathLst>
          </a:custGeom>
          <a:solidFill>
            <a:srgbClr val="926A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120384" y="4732020"/>
            <a:ext cx="381635" cy="225425"/>
          </a:xfrm>
          <a:custGeom>
            <a:avLst/>
            <a:gdLst/>
            <a:ahLst/>
            <a:cxnLst/>
            <a:rect l="l" t="t" r="r" b="b"/>
            <a:pathLst>
              <a:path w="381635" h="225425">
                <a:moveTo>
                  <a:pt x="0" y="0"/>
                </a:moveTo>
                <a:lnTo>
                  <a:pt x="84454" y="112394"/>
                </a:lnTo>
                <a:lnTo>
                  <a:pt x="0" y="224916"/>
                </a:lnTo>
                <a:lnTo>
                  <a:pt x="381380" y="112394"/>
                </a:lnTo>
                <a:lnTo>
                  <a:pt x="0" y="0"/>
                </a:lnTo>
                <a:close/>
              </a:path>
            </a:pathLst>
          </a:custGeom>
          <a:solidFill>
            <a:srgbClr val="926A22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2" name="object 12"/>
          <p:cNvGrpSpPr/>
          <p:nvPr/>
        </p:nvGrpSpPr>
        <p:grpSpPr>
          <a:xfrm>
            <a:off x="5394959" y="1961388"/>
            <a:ext cx="266065" cy="954405"/>
            <a:chOff x="5394959" y="1961388"/>
            <a:chExt cx="266065" cy="954405"/>
          </a:xfrm>
        </p:grpSpPr>
        <p:sp>
          <p:nvSpPr>
            <p:cNvPr id="13" name="object 13"/>
            <p:cNvSpPr/>
            <p:nvPr/>
          </p:nvSpPr>
          <p:spPr>
            <a:xfrm>
              <a:off x="5514593" y="2160270"/>
              <a:ext cx="17145" cy="699770"/>
            </a:xfrm>
            <a:custGeom>
              <a:avLst/>
              <a:gdLst/>
              <a:ahLst/>
              <a:cxnLst/>
              <a:rect l="l" t="t" r="r" b="b"/>
              <a:pathLst>
                <a:path w="17145" h="699769">
                  <a:moveTo>
                    <a:pt x="16763" y="0"/>
                  </a:moveTo>
                  <a:lnTo>
                    <a:pt x="0" y="699515"/>
                  </a:lnTo>
                </a:path>
              </a:pathLst>
            </a:custGeom>
            <a:ln w="38099">
              <a:solidFill>
                <a:srgbClr val="926A2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394960" y="1961387"/>
              <a:ext cx="266065" cy="954405"/>
            </a:xfrm>
            <a:custGeom>
              <a:avLst/>
              <a:gdLst/>
              <a:ahLst/>
              <a:cxnLst/>
              <a:rect l="l" t="t" r="r" b="b"/>
              <a:pathLst>
                <a:path w="266064" h="954405">
                  <a:moveTo>
                    <a:pt x="236601" y="688848"/>
                  </a:moveTo>
                  <a:lnTo>
                    <a:pt x="116967" y="759587"/>
                  </a:lnTo>
                  <a:lnTo>
                    <a:pt x="0" y="688848"/>
                  </a:lnTo>
                  <a:lnTo>
                    <a:pt x="116967" y="954024"/>
                  </a:lnTo>
                  <a:lnTo>
                    <a:pt x="203962" y="759587"/>
                  </a:lnTo>
                  <a:lnTo>
                    <a:pt x="236601" y="688848"/>
                  </a:lnTo>
                  <a:close/>
                </a:path>
                <a:path w="266064" h="954405">
                  <a:moveTo>
                    <a:pt x="265557" y="261493"/>
                  </a:moveTo>
                  <a:lnTo>
                    <a:pt x="232918" y="191135"/>
                  </a:lnTo>
                  <a:lnTo>
                    <a:pt x="145923" y="0"/>
                  </a:lnTo>
                  <a:lnTo>
                    <a:pt x="28956" y="261493"/>
                  </a:lnTo>
                  <a:lnTo>
                    <a:pt x="145923" y="191135"/>
                  </a:lnTo>
                  <a:lnTo>
                    <a:pt x="265557" y="261493"/>
                  </a:lnTo>
                  <a:close/>
                </a:path>
              </a:pathLst>
            </a:custGeom>
            <a:solidFill>
              <a:srgbClr val="926A2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/>
          <p:nvPr/>
        </p:nvSpPr>
        <p:spPr>
          <a:xfrm>
            <a:off x="6822440" y="3232810"/>
            <a:ext cx="792772" cy="735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11652" y="3297935"/>
            <a:ext cx="763524" cy="6644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6949567" y="4157852"/>
            <a:ext cx="862965" cy="4318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650" spc="5">
                <a:solidFill>
                  <a:srgbClr val="221F1F"/>
                </a:solidFill>
                <a:latin typeface="Times New Roman"/>
                <a:cs typeface="Times New Roman"/>
              </a:rPr>
              <a:t>xã</a:t>
            </a:r>
            <a:r>
              <a:rPr dirty="0" sz="2650" spc="-6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2650">
                <a:solidFill>
                  <a:srgbClr val="221F1F"/>
                </a:solidFill>
                <a:latin typeface="Times New Roman"/>
                <a:cs typeface="Times New Roman"/>
              </a:rPr>
              <a:t>hội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09520" y="3768597"/>
            <a:ext cx="1582420" cy="8369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0185" marR="5080" indent="-198120">
              <a:lnSpc>
                <a:spcPct val="100400"/>
              </a:lnSpc>
              <a:spcBef>
                <a:spcPts val="100"/>
              </a:spcBef>
            </a:pPr>
            <a:r>
              <a:rPr dirty="0" sz="2650" spc="5">
                <a:solidFill>
                  <a:srgbClr val="221F1F"/>
                </a:solidFill>
                <a:latin typeface="Times New Roman"/>
                <a:cs typeface="Times New Roman"/>
              </a:rPr>
              <a:t>Môi</a:t>
            </a:r>
            <a:r>
              <a:rPr dirty="0" sz="2650" spc="-85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2650" spc="5">
                <a:solidFill>
                  <a:srgbClr val="221F1F"/>
                </a:solidFill>
                <a:latin typeface="Times New Roman"/>
                <a:cs typeface="Times New Roman"/>
              </a:rPr>
              <a:t>trường  nhân</a:t>
            </a:r>
            <a:r>
              <a:rPr dirty="0" sz="2650" spc="-5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2650">
                <a:solidFill>
                  <a:srgbClr val="221F1F"/>
                </a:solidFill>
                <a:latin typeface="Times New Roman"/>
                <a:cs typeface="Times New Roman"/>
              </a:rPr>
              <a:t>tạo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22775" y="2839288"/>
            <a:ext cx="3749675" cy="13449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3700" spc="15" b="1">
                <a:solidFill>
                  <a:srgbClr val="221F1F"/>
                </a:solidFill>
                <a:latin typeface="Times New Roman"/>
                <a:cs typeface="Times New Roman"/>
              </a:rPr>
              <a:t>HỌC</a:t>
            </a:r>
            <a:r>
              <a:rPr dirty="0" sz="3700" spc="-5" b="1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3700" spc="15" b="1">
                <a:solidFill>
                  <a:srgbClr val="221F1F"/>
                </a:solidFill>
                <a:latin typeface="Times New Roman"/>
                <a:cs typeface="Times New Roman"/>
              </a:rPr>
              <a:t>SINH</a:t>
            </a:r>
            <a:endParaRPr sz="3700">
              <a:latin typeface="Times New Roman"/>
              <a:cs typeface="Times New Roman"/>
            </a:endParaRPr>
          </a:p>
          <a:p>
            <a:pPr marL="2181225">
              <a:lnSpc>
                <a:spcPct val="100000"/>
              </a:lnSpc>
              <a:spcBef>
                <a:spcPts val="2725"/>
              </a:spcBef>
            </a:pPr>
            <a:r>
              <a:rPr dirty="0" sz="2650">
                <a:solidFill>
                  <a:srgbClr val="221F1F"/>
                </a:solidFill>
                <a:latin typeface="Times New Roman"/>
                <a:cs typeface="Times New Roman"/>
              </a:rPr>
              <a:t>Môi</a:t>
            </a:r>
            <a:r>
              <a:rPr dirty="0" sz="2650" spc="-7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2650" spc="5">
                <a:solidFill>
                  <a:srgbClr val="221F1F"/>
                </a:solidFill>
                <a:latin typeface="Times New Roman"/>
                <a:cs typeface="Times New Roman"/>
              </a:rPr>
              <a:t>trường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759833" y="1216532"/>
            <a:ext cx="1581150" cy="8369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3045" marR="5080" indent="-220979">
              <a:lnSpc>
                <a:spcPct val="100400"/>
              </a:lnSpc>
              <a:spcBef>
                <a:spcPts val="100"/>
              </a:spcBef>
            </a:pPr>
            <a:r>
              <a:rPr dirty="0" sz="2650">
                <a:solidFill>
                  <a:srgbClr val="221F1F"/>
                </a:solidFill>
                <a:latin typeface="Times New Roman"/>
                <a:cs typeface="Times New Roman"/>
              </a:rPr>
              <a:t>Môi</a:t>
            </a:r>
            <a:r>
              <a:rPr dirty="0" sz="2650" spc="-8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2650" spc="5">
                <a:solidFill>
                  <a:srgbClr val="221F1F"/>
                </a:solidFill>
                <a:latin typeface="Times New Roman"/>
                <a:cs typeface="Times New Roman"/>
              </a:rPr>
              <a:t>trường  tự</a:t>
            </a:r>
            <a:r>
              <a:rPr dirty="0" sz="2650" spc="-30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2650" spc="5">
                <a:solidFill>
                  <a:srgbClr val="221F1F"/>
                </a:solidFill>
                <a:latin typeface="Times New Roman"/>
                <a:cs typeface="Times New Roman"/>
              </a:rPr>
              <a:t>nhiên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615683" y="4539996"/>
            <a:ext cx="3130550" cy="554990"/>
          </a:xfrm>
          <a:custGeom>
            <a:avLst/>
            <a:gdLst/>
            <a:ahLst/>
            <a:cxnLst/>
            <a:rect l="l" t="t" r="r" b="b"/>
            <a:pathLst>
              <a:path w="3130550" h="554989">
                <a:moveTo>
                  <a:pt x="3130296" y="0"/>
                </a:moveTo>
                <a:lnTo>
                  <a:pt x="0" y="0"/>
                </a:lnTo>
                <a:lnTo>
                  <a:pt x="0" y="554735"/>
                </a:lnTo>
                <a:lnTo>
                  <a:pt x="3130296" y="554735"/>
                </a:lnTo>
                <a:lnTo>
                  <a:pt x="31302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6615683" y="4539996"/>
            <a:ext cx="3130550" cy="554990"/>
          </a:xfrm>
          <a:prstGeom prst="rect">
            <a:avLst/>
          </a:prstGeom>
          <a:ln w="9144">
            <a:solidFill>
              <a:srgbClr val="926A22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702310">
              <a:lnSpc>
                <a:spcPts val="4350"/>
              </a:lnSpc>
            </a:pPr>
            <a:r>
              <a:rPr dirty="0" sz="3700" spc="20" b="1">
                <a:solidFill>
                  <a:srgbClr val="221F1F"/>
                </a:solidFill>
                <a:latin typeface="Times New Roman"/>
                <a:cs typeface="Times New Roman"/>
              </a:rPr>
              <a:t>XÃ</a:t>
            </a:r>
            <a:r>
              <a:rPr dirty="0" sz="3700" b="1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3700" spc="20" b="1">
                <a:solidFill>
                  <a:srgbClr val="221F1F"/>
                </a:solidFill>
                <a:latin typeface="Times New Roman"/>
                <a:cs typeface="Times New Roman"/>
              </a:rPr>
              <a:t>HỘI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207008" y="4555235"/>
            <a:ext cx="3150235" cy="593090"/>
          </a:xfrm>
          <a:custGeom>
            <a:avLst/>
            <a:gdLst/>
            <a:ahLst/>
            <a:cxnLst/>
            <a:rect l="l" t="t" r="r" b="b"/>
            <a:pathLst>
              <a:path w="3150235" h="593089">
                <a:moveTo>
                  <a:pt x="3150107" y="0"/>
                </a:moveTo>
                <a:lnTo>
                  <a:pt x="0" y="0"/>
                </a:lnTo>
                <a:lnTo>
                  <a:pt x="0" y="592836"/>
                </a:lnTo>
                <a:lnTo>
                  <a:pt x="3150107" y="592836"/>
                </a:lnTo>
                <a:lnTo>
                  <a:pt x="31501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207008" y="4555235"/>
            <a:ext cx="3150235" cy="593090"/>
          </a:xfrm>
          <a:prstGeom prst="rect">
            <a:avLst/>
          </a:prstGeom>
          <a:ln w="9144">
            <a:solidFill>
              <a:srgbClr val="926A22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06045">
              <a:lnSpc>
                <a:spcPts val="4350"/>
              </a:lnSpc>
            </a:pPr>
            <a:r>
              <a:rPr dirty="0" sz="3700" spc="20" b="1">
                <a:solidFill>
                  <a:srgbClr val="221F1F"/>
                </a:solidFill>
                <a:latin typeface="Times New Roman"/>
                <a:cs typeface="Times New Roman"/>
              </a:rPr>
              <a:t>CÔNG</a:t>
            </a:r>
            <a:r>
              <a:rPr dirty="0" sz="3700" spc="-35" b="1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3700" spc="15" b="1">
                <a:solidFill>
                  <a:srgbClr val="221F1F"/>
                </a:solidFill>
                <a:latin typeface="Times New Roman"/>
                <a:cs typeface="Times New Roman"/>
              </a:rPr>
              <a:t>NGHỆ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064508" y="679704"/>
            <a:ext cx="2927985" cy="556260"/>
          </a:xfrm>
          <a:custGeom>
            <a:avLst/>
            <a:gdLst/>
            <a:ahLst/>
            <a:cxnLst/>
            <a:rect l="l" t="t" r="r" b="b"/>
            <a:pathLst>
              <a:path w="2927984" h="556260">
                <a:moveTo>
                  <a:pt x="2927604" y="0"/>
                </a:moveTo>
                <a:lnTo>
                  <a:pt x="0" y="0"/>
                </a:lnTo>
                <a:lnTo>
                  <a:pt x="0" y="556260"/>
                </a:lnTo>
                <a:lnTo>
                  <a:pt x="2927604" y="556260"/>
                </a:lnTo>
                <a:lnTo>
                  <a:pt x="29276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4064508" y="679704"/>
            <a:ext cx="2927985" cy="556260"/>
          </a:xfrm>
          <a:prstGeom prst="rect"/>
          <a:ln w="9144">
            <a:solidFill>
              <a:srgbClr val="926A22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53035">
              <a:lnSpc>
                <a:spcPts val="4345"/>
              </a:lnSpc>
            </a:pPr>
            <a:r>
              <a:rPr dirty="0" sz="3700" spc="20" b="1">
                <a:solidFill>
                  <a:srgbClr val="221F1F"/>
                </a:solidFill>
                <a:latin typeface="Times New Roman"/>
                <a:cs typeface="Times New Roman"/>
              </a:rPr>
              <a:t>KHOA</a:t>
            </a:r>
            <a:r>
              <a:rPr dirty="0" sz="3700" spc="-220" b="1">
                <a:solidFill>
                  <a:srgbClr val="221F1F"/>
                </a:solidFill>
                <a:latin typeface="Times New Roman"/>
                <a:cs typeface="Times New Roman"/>
              </a:rPr>
              <a:t> </a:t>
            </a:r>
            <a:r>
              <a:rPr dirty="0" sz="3700" spc="15" b="1">
                <a:solidFill>
                  <a:srgbClr val="221F1F"/>
                </a:solidFill>
                <a:latin typeface="Times New Roman"/>
                <a:cs typeface="Times New Roman"/>
              </a:rPr>
              <a:t>HỌC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549902" y="4850129"/>
            <a:ext cx="1751330" cy="0"/>
          </a:xfrm>
          <a:custGeom>
            <a:avLst/>
            <a:gdLst/>
            <a:ahLst/>
            <a:cxnLst/>
            <a:rect l="l" t="t" r="r" b="b"/>
            <a:pathLst>
              <a:path w="1751329" h="0">
                <a:moveTo>
                  <a:pt x="1751076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926A22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4704334" y="5517896"/>
            <a:ext cx="1386205" cy="5949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3700" spc="-60" b="1">
                <a:solidFill>
                  <a:srgbClr val="221F1F"/>
                </a:solidFill>
                <a:latin typeface="Times New Roman"/>
                <a:cs typeface="Times New Roman"/>
              </a:rPr>
              <a:t>T</a:t>
            </a:r>
            <a:r>
              <a:rPr dirty="0" sz="3700" spc="25" b="1">
                <a:solidFill>
                  <a:srgbClr val="221F1F"/>
                </a:solidFill>
                <a:latin typeface="Times New Roman"/>
                <a:cs typeface="Times New Roman"/>
              </a:rPr>
              <a:t>OÁN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1242" y="534162"/>
            <a:ext cx="10924540" cy="5704840"/>
          </a:xfrm>
          <a:custGeom>
            <a:avLst/>
            <a:gdLst/>
            <a:ahLst/>
            <a:cxnLst/>
            <a:rect l="l" t="t" r="r" b="b"/>
            <a:pathLst>
              <a:path w="10924540" h="5704840">
                <a:moveTo>
                  <a:pt x="0" y="2852166"/>
                </a:moveTo>
                <a:lnTo>
                  <a:pt x="1390" y="2787158"/>
                </a:lnTo>
                <a:lnTo>
                  <a:pt x="5543" y="2722507"/>
                </a:lnTo>
                <a:lnTo>
                  <a:pt x="12428" y="2658227"/>
                </a:lnTo>
                <a:lnTo>
                  <a:pt x="22016" y="2594333"/>
                </a:lnTo>
                <a:lnTo>
                  <a:pt x="34277" y="2530842"/>
                </a:lnTo>
                <a:lnTo>
                  <a:pt x="49182" y="2467768"/>
                </a:lnTo>
                <a:lnTo>
                  <a:pt x="66702" y="2405127"/>
                </a:lnTo>
                <a:lnTo>
                  <a:pt x="86806" y="2342934"/>
                </a:lnTo>
                <a:lnTo>
                  <a:pt x="109466" y="2281205"/>
                </a:lnTo>
                <a:lnTo>
                  <a:pt x="134652" y="2219954"/>
                </a:lnTo>
                <a:lnTo>
                  <a:pt x="162334" y="2159199"/>
                </a:lnTo>
                <a:lnTo>
                  <a:pt x="192482" y="2098953"/>
                </a:lnTo>
                <a:lnTo>
                  <a:pt x="225068" y="2039233"/>
                </a:lnTo>
                <a:lnTo>
                  <a:pt x="260062" y="1980053"/>
                </a:lnTo>
                <a:lnTo>
                  <a:pt x="297434" y="1921429"/>
                </a:lnTo>
                <a:lnTo>
                  <a:pt x="337155" y="1863377"/>
                </a:lnTo>
                <a:lnTo>
                  <a:pt x="379195" y="1805912"/>
                </a:lnTo>
                <a:lnTo>
                  <a:pt x="423525" y="1749050"/>
                </a:lnTo>
                <a:lnTo>
                  <a:pt x="470115" y="1692805"/>
                </a:lnTo>
                <a:lnTo>
                  <a:pt x="518936" y="1637193"/>
                </a:lnTo>
                <a:lnTo>
                  <a:pt x="569958" y="1582230"/>
                </a:lnTo>
                <a:lnTo>
                  <a:pt x="623152" y="1527931"/>
                </a:lnTo>
                <a:lnTo>
                  <a:pt x="650554" y="1501035"/>
                </a:lnTo>
                <a:lnTo>
                  <a:pt x="678488" y="1474312"/>
                </a:lnTo>
                <a:lnTo>
                  <a:pt x="706950" y="1447761"/>
                </a:lnTo>
                <a:lnTo>
                  <a:pt x="735937" y="1421387"/>
                </a:lnTo>
                <a:lnTo>
                  <a:pt x="765445" y="1395190"/>
                </a:lnTo>
                <a:lnTo>
                  <a:pt x="795469" y="1369172"/>
                </a:lnTo>
                <a:lnTo>
                  <a:pt x="826007" y="1343336"/>
                </a:lnTo>
                <a:lnTo>
                  <a:pt x="857055" y="1317683"/>
                </a:lnTo>
                <a:lnTo>
                  <a:pt x="888609" y="1292216"/>
                </a:lnTo>
                <a:lnTo>
                  <a:pt x="920665" y="1266936"/>
                </a:lnTo>
                <a:lnTo>
                  <a:pt x="953220" y="1241844"/>
                </a:lnTo>
                <a:lnTo>
                  <a:pt x="986270" y="1216944"/>
                </a:lnTo>
                <a:lnTo>
                  <a:pt x="1019811" y="1192237"/>
                </a:lnTo>
                <a:lnTo>
                  <a:pt x="1053839" y="1167725"/>
                </a:lnTo>
                <a:lnTo>
                  <a:pt x="1088352" y="1143409"/>
                </a:lnTo>
                <a:lnTo>
                  <a:pt x="1123345" y="1119293"/>
                </a:lnTo>
                <a:lnTo>
                  <a:pt x="1158814" y="1095377"/>
                </a:lnTo>
                <a:lnTo>
                  <a:pt x="1194757" y="1071663"/>
                </a:lnTo>
                <a:lnTo>
                  <a:pt x="1231168" y="1048155"/>
                </a:lnTo>
                <a:lnTo>
                  <a:pt x="1268045" y="1024852"/>
                </a:lnTo>
                <a:lnTo>
                  <a:pt x="1305384" y="1001758"/>
                </a:lnTo>
                <a:lnTo>
                  <a:pt x="1343180" y="978874"/>
                </a:lnTo>
                <a:lnTo>
                  <a:pt x="1381432" y="956203"/>
                </a:lnTo>
                <a:lnTo>
                  <a:pt x="1420133" y="933746"/>
                </a:lnTo>
                <a:lnTo>
                  <a:pt x="1459282" y="911504"/>
                </a:lnTo>
                <a:lnTo>
                  <a:pt x="1498875" y="889481"/>
                </a:lnTo>
                <a:lnTo>
                  <a:pt x="1538907" y="867678"/>
                </a:lnTo>
                <a:lnTo>
                  <a:pt x="1579375" y="846097"/>
                </a:lnTo>
                <a:lnTo>
                  <a:pt x="1620275" y="824739"/>
                </a:lnTo>
                <a:lnTo>
                  <a:pt x="1661604" y="803607"/>
                </a:lnTo>
                <a:lnTo>
                  <a:pt x="1703357" y="782703"/>
                </a:lnTo>
                <a:lnTo>
                  <a:pt x="1745532" y="762028"/>
                </a:lnTo>
                <a:lnTo>
                  <a:pt x="1788125" y="741585"/>
                </a:lnTo>
                <a:lnTo>
                  <a:pt x="1831131" y="721375"/>
                </a:lnTo>
                <a:lnTo>
                  <a:pt x="1874547" y="701401"/>
                </a:lnTo>
                <a:lnTo>
                  <a:pt x="1918370" y="681664"/>
                </a:lnTo>
                <a:lnTo>
                  <a:pt x="1962596" y="662166"/>
                </a:lnTo>
                <a:lnTo>
                  <a:pt x="2007221" y="642909"/>
                </a:lnTo>
                <a:lnTo>
                  <a:pt x="2052241" y="623895"/>
                </a:lnTo>
                <a:lnTo>
                  <a:pt x="2097652" y="605127"/>
                </a:lnTo>
                <a:lnTo>
                  <a:pt x="2143452" y="586605"/>
                </a:lnTo>
                <a:lnTo>
                  <a:pt x="2189636" y="568332"/>
                </a:lnTo>
                <a:lnTo>
                  <a:pt x="2236201" y="550310"/>
                </a:lnTo>
                <a:lnTo>
                  <a:pt x="2283143" y="532540"/>
                </a:lnTo>
                <a:lnTo>
                  <a:pt x="2330458" y="515025"/>
                </a:lnTo>
                <a:lnTo>
                  <a:pt x="2378143" y="497767"/>
                </a:lnTo>
                <a:lnTo>
                  <a:pt x="2426193" y="480767"/>
                </a:lnTo>
                <a:lnTo>
                  <a:pt x="2474606" y="464028"/>
                </a:lnTo>
                <a:lnTo>
                  <a:pt x="2523377" y="447551"/>
                </a:lnTo>
                <a:lnTo>
                  <a:pt x="2572503" y="431338"/>
                </a:lnTo>
                <a:lnTo>
                  <a:pt x="2621980" y="415391"/>
                </a:lnTo>
                <a:lnTo>
                  <a:pt x="2671805" y="399712"/>
                </a:lnTo>
                <a:lnTo>
                  <a:pt x="2721973" y="384304"/>
                </a:lnTo>
                <a:lnTo>
                  <a:pt x="2772482" y="369167"/>
                </a:lnTo>
                <a:lnTo>
                  <a:pt x="2823326" y="354304"/>
                </a:lnTo>
                <a:lnTo>
                  <a:pt x="2874504" y="339717"/>
                </a:lnTo>
                <a:lnTo>
                  <a:pt x="2926010" y="325408"/>
                </a:lnTo>
                <a:lnTo>
                  <a:pt x="2977842" y="311378"/>
                </a:lnTo>
                <a:lnTo>
                  <a:pt x="3029996" y="297630"/>
                </a:lnTo>
                <a:lnTo>
                  <a:pt x="3082467" y="284166"/>
                </a:lnTo>
                <a:lnTo>
                  <a:pt x="3135252" y="270987"/>
                </a:lnTo>
                <a:lnTo>
                  <a:pt x="3188349" y="258095"/>
                </a:lnTo>
                <a:lnTo>
                  <a:pt x="3241752" y="245493"/>
                </a:lnTo>
                <a:lnTo>
                  <a:pt x="3295458" y="233182"/>
                </a:lnTo>
                <a:lnTo>
                  <a:pt x="3349464" y="221164"/>
                </a:lnTo>
                <a:lnTo>
                  <a:pt x="3403765" y="209441"/>
                </a:lnTo>
                <a:lnTo>
                  <a:pt x="3458359" y="198015"/>
                </a:lnTo>
                <a:lnTo>
                  <a:pt x="3513241" y="186888"/>
                </a:lnTo>
                <a:lnTo>
                  <a:pt x="3568408" y="176062"/>
                </a:lnTo>
                <a:lnTo>
                  <a:pt x="3623855" y="165538"/>
                </a:lnTo>
                <a:lnTo>
                  <a:pt x="3679581" y="155319"/>
                </a:lnTo>
                <a:lnTo>
                  <a:pt x="3735580" y="145407"/>
                </a:lnTo>
                <a:lnTo>
                  <a:pt x="3791848" y="135804"/>
                </a:lnTo>
                <a:lnTo>
                  <a:pt x="3848384" y="126511"/>
                </a:lnTo>
                <a:lnTo>
                  <a:pt x="3905181" y="117530"/>
                </a:lnTo>
                <a:lnTo>
                  <a:pt x="3962238" y="108864"/>
                </a:lnTo>
                <a:lnTo>
                  <a:pt x="4019550" y="100514"/>
                </a:lnTo>
                <a:lnTo>
                  <a:pt x="4077113" y="92482"/>
                </a:lnTo>
                <a:lnTo>
                  <a:pt x="4134925" y="84770"/>
                </a:lnTo>
                <a:lnTo>
                  <a:pt x="4192980" y="77381"/>
                </a:lnTo>
                <a:lnTo>
                  <a:pt x="4251276" y="70315"/>
                </a:lnTo>
                <a:lnTo>
                  <a:pt x="4309809" y="63575"/>
                </a:lnTo>
                <a:lnTo>
                  <a:pt x="4368575" y="57163"/>
                </a:lnTo>
                <a:lnTo>
                  <a:pt x="4427570" y="51081"/>
                </a:lnTo>
                <a:lnTo>
                  <a:pt x="4486791" y="45330"/>
                </a:lnTo>
                <a:lnTo>
                  <a:pt x="4546234" y="39913"/>
                </a:lnTo>
                <a:lnTo>
                  <a:pt x="4605895" y="34832"/>
                </a:lnTo>
                <a:lnTo>
                  <a:pt x="4665771" y="30088"/>
                </a:lnTo>
                <a:lnTo>
                  <a:pt x="4725858" y="25683"/>
                </a:lnTo>
                <a:lnTo>
                  <a:pt x="4786153" y="21620"/>
                </a:lnTo>
                <a:lnTo>
                  <a:pt x="4846651" y="17899"/>
                </a:lnTo>
                <a:lnTo>
                  <a:pt x="4907348" y="14524"/>
                </a:lnTo>
                <a:lnTo>
                  <a:pt x="4968242" y="11497"/>
                </a:lnTo>
                <a:lnTo>
                  <a:pt x="5029329" y="8818"/>
                </a:lnTo>
                <a:lnTo>
                  <a:pt x="5090604" y="6490"/>
                </a:lnTo>
                <a:lnTo>
                  <a:pt x="5152065" y="4515"/>
                </a:lnTo>
                <a:lnTo>
                  <a:pt x="5213707" y="2894"/>
                </a:lnTo>
                <a:lnTo>
                  <a:pt x="5275527" y="1631"/>
                </a:lnTo>
                <a:lnTo>
                  <a:pt x="5337520" y="726"/>
                </a:lnTo>
                <a:lnTo>
                  <a:pt x="5399685" y="181"/>
                </a:lnTo>
                <a:lnTo>
                  <a:pt x="5462016" y="0"/>
                </a:lnTo>
                <a:lnTo>
                  <a:pt x="5524346" y="181"/>
                </a:lnTo>
                <a:lnTo>
                  <a:pt x="5586511" y="726"/>
                </a:lnTo>
                <a:lnTo>
                  <a:pt x="5648504" y="1631"/>
                </a:lnTo>
                <a:lnTo>
                  <a:pt x="5710324" y="2894"/>
                </a:lnTo>
                <a:lnTo>
                  <a:pt x="5771966" y="4515"/>
                </a:lnTo>
                <a:lnTo>
                  <a:pt x="5833427" y="6490"/>
                </a:lnTo>
                <a:lnTo>
                  <a:pt x="5894702" y="8818"/>
                </a:lnTo>
                <a:lnTo>
                  <a:pt x="5955789" y="11497"/>
                </a:lnTo>
                <a:lnTo>
                  <a:pt x="6016683" y="14524"/>
                </a:lnTo>
                <a:lnTo>
                  <a:pt x="6077380" y="17899"/>
                </a:lnTo>
                <a:lnTo>
                  <a:pt x="6137878" y="21620"/>
                </a:lnTo>
                <a:lnTo>
                  <a:pt x="6198173" y="25683"/>
                </a:lnTo>
                <a:lnTo>
                  <a:pt x="6258260" y="30088"/>
                </a:lnTo>
                <a:lnTo>
                  <a:pt x="6318136" y="34832"/>
                </a:lnTo>
                <a:lnTo>
                  <a:pt x="6377797" y="39913"/>
                </a:lnTo>
                <a:lnTo>
                  <a:pt x="6437240" y="45330"/>
                </a:lnTo>
                <a:lnTo>
                  <a:pt x="6496461" y="51081"/>
                </a:lnTo>
                <a:lnTo>
                  <a:pt x="6555456" y="57163"/>
                </a:lnTo>
                <a:lnTo>
                  <a:pt x="6614222" y="63575"/>
                </a:lnTo>
                <a:lnTo>
                  <a:pt x="6672755" y="70315"/>
                </a:lnTo>
                <a:lnTo>
                  <a:pt x="6731051" y="77381"/>
                </a:lnTo>
                <a:lnTo>
                  <a:pt x="6789106" y="84770"/>
                </a:lnTo>
                <a:lnTo>
                  <a:pt x="6846918" y="92482"/>
                </a:lnTo>
                <a:lnTo>
                  <a:pt x="6904481" y="100514"/>
                </a:lnTo>
                <a:lnTo>
                  <a:pt x="6961793" y="108864"/>
                </a:lnTo>
                <a:lnTo>
                  <a:pt x="7018850" y="117530"/>
                </a:lnTo>
                <a:lnTo>
                  <a:pt x="7075647" y="126511"/>
                </a:lnTo>
                <a:lnTo>
                  <a:pt x="7132183" y="135804"/>
                </a:lnTo>
                <a:lnTo>
                  <a:pt x="7188451" y="145407"/>
                </a:lnTo>
                <a:lnTo>
                  <a:pt x="7244450" y="155319"/>
                </a:lnTo>
                <a:lnTo>
                  <a:pt x="7300176" y="165538"/>
                </a:lnTo>
                <a:lnTo>
                  <a:pt x="7355623" y="176062"/>
                </a:lnTo>
                <a:lnTo>
                  <a:pt x="7410790" y="186888"/>
                </a:lnTo>
                <a:lnTo>
                  <a:pt x="7465672" y="198015"/>
                </a:lnTo>
                <a:lnTo>
                  <a:pt x="7520266" y="209441"/>
                </a:lnTo>
                <a:lnTo>
                  <a:pt x="7574567" y="221164"/>
                </a:lnTo>
                <a:lnTo>
                  <a:pt x="7628573" y="233182"/>
                </a:lnTo>
                <a:lnTo>
                  <a:pt x="7682279" y="245493"/>
                </a:lnTo>
                <a:lnTo>
                  <a:pt x="7735682" y="258095"/>
                </a:lnTo>
                <a:lnTo>
                  <a:pt x="7788779" y="270987"/>
                </a:lnTo>
                <a:lnTo>
                  <a:pt x="7841564" y="284166"/>
                </a:lnTo>
                <a:lnTo>
                  <a:pt x="7894035" y="297630"/>
                </a:lnTo>
                <a:lnTo>
                  <a:pt x="7946189" y="311378"/>
                </a:lnTo>
                <a:lnTo>
                  <a:pt x="7998021" y="325408"/>
                </a:lnTo>
                <a:lnTo>
                  <a:pt x="8049527" y="339717"/>
                </a:lnTo>
                <a:lnTo>
                  <a:pt x="8100705" y="354304"/>
                </a:lnTo>
                <a:lnTo>
                  <a:pt x="8151549" y="369167"/>
                </a:lnTo>
                <a:lnTo>
                  <a:pt x="8202058" y="384304"/>
                </a:lnTo>
                <a:lnTo>
                  <a:pt x="8252226" y="399712"/>
                </a:lnTo>
                <a:lnTo>
                  <a:pt x="8302051" y="415391"/>
                </a:lnTo>
                <a:lnTo>
                  <a:pt x="8351528" y="431338"/>
                </a:lnTo>
                <a:lnTo>
                  <a:pt x="8400654" y="447551"/>
                </a:lnTo>
                <a:lnTo>
                  <a:pt x="8449425" y="464028"/>
                </a:lnTo>
                <a:lnTo>
                  <a:pt x="8497838" y="480767"/>
                </a:lnTo>
                <a:lnTo>
                  <a:pt x="8545888" y="497767"/>
                </a:lnTo>
                <a:lnTo>
                  <a:pt x="8593573" y="515025"/>
                </a:lnTo>
                <a:lnTo>
                  <a:pt x="8640888" y="532540"/>
                </a:lnTo>
                <a:lnTo>
                  <a:pt x="8687830" y="550310"/>
                </a:lnTo>
                <a:lnTo>
                  <a:pt x="8734395" y="568332"/>
                </a:lnTo>
                <a:lnTo>
                  <a:pt x="8780579" y="586605"/>
                </a:lnTo>
                <a:lnTo>
                  <a:pt x="8826379" y="605127"/>
                </a:lnTo>
                <a:lnTo>
                  <a:pt x="8871790" y="623895"/>
                </a:lnTo>
                <a:lnTo>
                  <a:pt x="8916810" y="642909"/>
                </a:lnTo>
                <a:lnTo>
                  <a:pt x="8961435" y="662166"/>
                </a:lnTo>
                <a:lnTo>
                  <a:pt x="9005661" y="681664"/>
                </a:lnTo>
                <a:lnTo>
                  <a:pt x="9049484" y="701401"/>
                </a:lnTo>
                <a:lnTo>
                  <a:pt x="9092900" y="721375"/>
                </a:lnTo>
                <a:lnTo>
                  <a:pt x="9135906" y="741585"/>
                </a:lnTo>
                <a:lnTo>
                  <a:pt x="9178499" y="762028"/>
                </a:lnTo>
                <a:lnTo>
                  <a:pt x="9220674" y="782703"/>
                </a:lnTo>
                <a:lnTo>
                  <a:pt x="9262427" y="803607"/>
                </a:lnTo>
                <a:lnTo>
                  <a:pt x="9303756" y="824739"/>
                </a:lnTo>
                <a:lnTo>
                  <a:pt x="9344656" y="846097"/>
                </a:lnTo>
                <a:lnTo>
                  <a:pt x="9385124" y="867678"/>
                </a:lnTo>
                <a:lnTo>
                  <a:pt x="9425156" y="889481"/>
                </a:lnTo>
                <a:lnTo>
                  <a:pt x="9464749" y="911504"/>
                </a:lnTo>
                <a:lnTo>
                  <a:pt x="9503898" y="933746"/>
                </a:lnTo>
                <a:lnTo>
                  <a:pt x="9542599" y="956203"/>
                </a:lnTo>
                <a:lnTo>
                  <a:pt x="9580851" y="978874"/>
                </a:lnTo>
                <a:lnTo>
                  <a:pt x="9618647" y="1001758"/>
                </a:lnTo>
                <a:lnTo>
                  <a:pt x="9655986" y="1024852"/>
                </a:lnTo>
                <a:lnTo>
                  <a:pt x="9692863" y="1048155"/>
                </a:lnTo>
                <a:lnTo>
                  <a:pt x="9729274" y="1071663"/>
                </a:lnTo>
                <a:lnTo>
                  <a:pt x="9765217" y="1095377"/>
                </a:lnTo>
                <a:lnTo>
                  <a:pt x="9800686" y="1119293"/>
                </a:lnTo>
                <a:lnTo>
                  <a:pt x="9835679" y="1143409"/>
                </a:lnTo>
                <a:lnTo>
                  <a:pt x="9870192" y="1167725"/>
                </a:lnTo>
                <a:lnTo>
                  <a:pt x="9904220" y="1192237"/>
                </a:lnTo>
                <a:lnTo>
                  <a:pt x="9937761" y="1216944"/>
                </a:lnTo>
                <a:lnTo>
                  <a:pt x="9970811" y="1241844"/>
                </a:lnTo>
                <a:lnTo>
                  <a:pt x="10003366" y="1266936"/>
                </a:lnTo>
                <a:lnTo>
                  <a:pt x="10035422" y="1292216"/>
                </a:lnTo>
                <a:lnTo>
                  <a:pt x="10066976" y="1317683"/>
                </a:lnTo>
                <a:lnTo>
                  <a:pt x="10098024" y="1343336"/>
                </a:lnTo>
                <a:lnTo>
                  <a:pt x="10128562" y="1369172"/>
                </a:lnTo>
                <a:lnTo>
                  <a:pt x="10158586" y="1395190"/>
                </a:lnTo>
                <a:lnTo>
                  <a:pt x="10188094" y="1421387"/>
                </a:lnTo>
                <a:lnTo>
                  <a:pt x="10217081" y="1447761"/>
                </a:lnTo>
                <a:lnTo>
                  <a:pt x="10245543" y="1474312"/>
                </a:lnTo>
                <a:lnTo>
                  <a:pt x="10273477" y="1501035"/>
                </a:lnTo>
                <a:lnTo>
                  <a:pt x="10300879" y="1527931"/>
                </a:lnTo>
                <a:lnTo>
                  <a:pt x="10327745" y="1554997"/>
                </a:lnTo>
                <a:lnTo>
                  <a:pt x="10379857" y="1609630"/>
                </a:lnTo>
                <a:lnTo>
                  <a:pt x="10429782" y="1664919"/>
                </a:lnTo>
                <a:lnTo>
                  <a:pt x="10477492" y="1720849"/>
                </a:lnTo>
                <a:lnTo>
                  <a:pt x="10522955" y="1777405"/>
                </a:lnTo>
                <a:lnTo>
                  <a:pt x="10566144" y="1834571"/>
                </a:lnTo>
                <a:lnTo>
                  <a:pt x="10607028" y="1892331"/>
                </a:lnTo>
                <a:lnTo>
                  <a:pt x="10645578" y="1950671"/>
                </a:lnTo>
                <a:lnTo>
                  <a:pt x="10681765" y="2009574"/>
                </a:lnTo>
                <a:lnTo>
                  <a:pt x="10715559" y="2069026"/>
                </a:lnTo>
                <a:lnTo>
                  <a:pt x="10746930" y="2129011"/>
                </a:lnTo>
                <a:lnTo>
                  <a:pt x="10775849" y="2189514"/>
                </a:lnTo>
                <a:lnTo>
                  <a:pt x="10802286" y="2250519"/>
                </a:lnTo>
                <a:lnTo>
                  <a:pt x="10826212" y="2312010"/>
                </a:lnTo>
                <a:lnTo>
                  <a:pt x="10847598" y="2373973"/>
                </a:lnTo>
                <a:lnTo>
                  <a:pt x="10866414" y="2436392"/>
                </a:lnTo>
                <a:lnTo>
                  <a:pt x="10882630" y="2499252"/>
                </a:lnTo>
                <a:lnTo>
                  <a:pt x="10896217" y="2562536"/>
                </a:lnTo>
                <a:lnTo>
                  <a:pt x="10907145" y="2626231"/>
                </a:lnTo>
                <a:lnTo>
                  <a:pt x="10915385" y="2690320"/>
                </a:lnTo>
                <a:lnTo>
                  <a:pt x="10920908" y="2754787"/>
                </a:lnTo>
                <a:lnTo>
                  <a:pt x="10923683" y="2819618"/>
                </a:lnTo>
                <a:lnTo>
                  <a:pt x="10924032" y="2852166"/>
                </a:lnTo>
                <a:lnTo>
                  <a:pt x="10923683" y="2884713"/>
                </a:lnTo>
                <a:lnTo>
                  <a:pt x="10920908" y="2949544"/>
                </a:lnTo>
                <a:lnTo>
                  <a:pt x="10915385" y="3014011"/>
                </a:lnTo>
                <a:lnTo>
                  <a:pt x="10907145" y="3078100"/>
                </a:lnTo>
                <a:lnTo>
                  <a:pt x="10896217" y="3141795"/>
                </a:lnTo>
                <a:lnTo>
                  <a:pt x="10882630" y="3205079"/>
                </a:lnTo>
                <a:lnTo>
                  <a:pt x="10866414" y="3267939"/>
                </a:lnTo>
                <a:lnTo>
                  <a:pt x="10847598" y="3330358"/>
                </a:lnTo>
                <a:lnTo>
                  <a:pt x="10826212" y="3392321"/>
                </a:lnTo>
                <a:lnTo>
                  <a:pt x="10802286" y="3453812"/>
                </a:lnTo>
                <a:lnTo>
                  <a:pt x="10775849" y="3514817"/>
                </a:lnTo>
                <a:lnTo>
                  <a:pt x="10746930" y="3575320"/>
                </a:lnTo>
                <a:lnTo>
                  <a:pt x="10715559" y="3635305"/>
                </a:lnTo>
                <a:lnTo>
                  <a:pt x="10681765" y="3694757"/>
                </a:lnTo>
                <a:lnTo>
                  <a:pt x="10645578" y="3753660"/>
                </a:lnTo>
                <a:lnTo>
                  <a:pt x="10607028" y="3812000"/>
                </a:lnTo>
                <a:lnTo>
                  <a:pt x="10566144" y="3869760"/>
                </a:lnTo>
                <a:lnTo>
                  <a:pt x="10522955" y="3926926"/>
                </a:lnTo>
                <a:lnTo>
                  <a:pt x="10477492" y="3983482"/>
                </a:lnTo>
                <a:lnTo>
                  <a:pt x="10429782" y="4039412"/>
                </a:lnTo>
                <a:lnTo>
                  <a:pt x="10379857" y="4094701"/>
                </a:lnTo>
                <a:lnTo>
                  <a:pt x="10327745" y="4149334"/>
                </a:lnTo>
                <a:lnTo>
                  <a:pt x="10300879" y="4176400"/>
                </a:lnTo>
                <a:lnTo>
                  <a:pt x="10273477" y="4203296"/>
                </a:lnTo>
                <a:lnTo>
                  <a:pt x="10245543" y="4230019"/>
                </a:lnTo>
                <a:lnTo>
                  <a:pt x="10217081" y="4256570"/>
                </a:lnTo>
                <a:lnTo>
                  <a:pt x="10188094" y="4282944"/>
                </a:lnTo>
                <a:lnTo>
                  <a:pt x="10158586" y="4309141"/>
                </a:lnTo>
                <a:lnTo>
                  <a:pt x="10128562" y="4335159"/>
                </a:lnTo>
                <a:lnTo>
                  <a:pt x="10098024" y="4360995"/>
                </a:lnTo>
                <a:lnTo>
                  <a:pt x="10066976" y="4386648"/>
                </a:lnTo>
                <a:lnTo>
                  <a:pt x="10035422" y="4412115"/>
                </a:lnTo>
                <a:lnTo>
                  <a:pt x="10003366" y="4437395"/>
                </a:lnTo>
                <a:lnTo>
                  <a:pt x="9970811" y="4462487"/>
                </a:lnTo>
                <a:lnTo>
                  <a:pt x="9937761" y="4487387"/>
                </a:lnTo>
                <a:lnTo>
                  <a:pt x="9904220" y="4512094"/>
                </a:lnTo>
                <a:lnTo>
                  <a:pt x="9870192" y="4536606"/>
                </a:lnTo>
                <a:lnTo>
                  <a:pt x="9835679" y="4560922"/>
                </a:lnTo>
                <a:lnTo>
                  <a:pt x="9800686" y="4585038"/>
                </a:lnTo>
                <a:lnTo>
                  <a:pt x="9765217" y="4608954"/>
                </a:lnTo>
                <a:lnTo>
                  <a:pt x="9729274" y="4632668"/>
                </a:lnTo>
                <a:lnTo>
                  <a:pt x="9692863" y="4656176"/>
                </a:lnTo>
                <a:lnTo>
                  <a:pt x="9655986" y="4679479"/>
                </a:lnTo>
                <a:lnTo>
                  <a:pt x="9618647" y="4702573"/>
                </a:lnTo>
                <a:lnTo>
                  <a:pt x="9580851" y="4725457"/>
                </a:lnTo>
                <a:lnTo>
                  <a:pt x="9542599" y="4748128"/>
                </a:lnTo>
                <a:lnTo>
                  <a:pt x="9503898" y="4770585"/>
                </a:lnTo>
                <a:lnTo>
                  <a:pt x="9464749" y="4792827"/>
                </a:lnTo>
                <a:lnTo>
                  <a:pt x="9425156" y="4814850"/>
                </a:lnTo>
                <a:lnTo>
                  <a:pt x="9385124" y="4836653"/>
                </a:lnTo>
                <a:lnTo>
                  <a:pt x="9344656" y="4858234"/>
                </a:lnTo>
                <a:lnTo>
                  <a:pt x="9303756" y="4879592"/>
                </a:lnTo>
                <a:lnTo>
                  <a:pt x="9262427" y="4900724"/>
                </a:lnTo>
                <a:lnTo>
                  <a:pt x="9220674" y="4921628"/>
                </a:lnTo>
                <a:lnTo>
                  <a:pt x="9178499" y="4942303"/>
                </a:lnTo>
                <a:lnTo>
                  <a:pt x="9135906" y="4962746"/>
                </a:lnTo>
                <a:lnTo>
                  <a:pt x="9092900" y="4982956"/>
                </a:lnTo>
                <a:lnTo>
                  <a:pt x="9049484" y="5002930"/>
                </a:lnTo>
                <a:lnTo>
                  <a:pt x="9005661" y="5022667"/>
                </a:lnTo>
                <a:lnTo>
                  <a:pt x="8961435" y="5042165"/>
                </a:lnTo>
                <a:lnTo>
                  <a:pt x="8916810" y="5061422"/>
                </a:lnTo>
                <a:lnTo>
                  <a:pt x="8871790" y="5080436"/>
                </a:lnTo>
                <a:lnTo>
                  <a:pt x="8826379" y="5099204"/>
                </a:lnTo>
                <a:lnTo>
                  <a:pt x="8780579" y="5117726"/>
                </a:lnTo>
                <a:lnTo>
                  <a:pt x="8734395" y="5135999"/>
                </a:lnTo>
                <a:lnTo>
                  <a:pt x="8687830" y="5154021"/>
                </a:lnTo>
                <a:lnTo>
                  <a:pt x="8640888" y="5171791"/>
                </a:lnTo>
                <a:lnTo>
                  <a:pt x="8593573" y="5189306"/>
                </a:lnTo>
                <a:lnTo>
                  <a:pt x="8545888" y="5206564"/>
                </a:lnTo>
                <a:lnTo>
                  <a:pt x="8497838" y="5223564"/>
                </a:lnTo>
                <a:lnTo>
                  <a:pt x="8449425" y="5240303"/>
                </a:lnTo>
                <a:lnTo>
                  <a:pt x="8400654" y="5256780"/>
                </a:lnTo>
                <a:lnTo>
                  <a:pt x="8351528" y="5272993"/>
                </a:lnTo>
                <a:lnTo>
                  <a:pt x="8302051" y="5288940"/>
                </a:lnTo>
                <a:lnTo>
                  <a:pt x="8252226" y="5304619"/>
                </a:lnTo>
                <a:lnTo>
                  <a:pt x="8202058" y="5320027"/>
                </a:lnTo>
                <a:lnTo>
                  <a:pt x="8151549" y="5335164"/>
                </a:lnTo>
                <a:lnTo>
                  <a:pt x="8100705" y="5350027"/>
                </a:lnTo>
                <a:lnTo>
                  <a:pt x="8049527" y="5364614"/>
                </a:lnTo>
                <a:lnTo>
                  <a:pt x="7998021" y="5378923"/>
                </a:lnTo>
                <a:lnTo>
                  <a:pt x="7946189" y="5392953"/>
                </a:lnTo>
                <a:lnTo>
                  <a:pt x="7894035" y="5406701"/>
                </a:lnTo>
                <a:lnTo>
                  <a:pt x="7841564" y="5420165"/>
                </a:lnTo>
                <a:lnTo>
                  <a:pt x="7788779" y="5433344"/>
                </a:lnTo>
                <a:lnTo>
                  <a:pt x="7735682" y="5446236"/>
                </a:lnTo>
                <a:lnTo>
                  <a:pt x="7682279" y="5458838"/>
                </a:lnTo>
                <a:lnTo>
                  <a:pt x="7628573" y="5471149"/>
                </a:lnTo>
                <a:lnTo>
                  <a:pt x="7574567" y="5483167"/>
                </a:lnTo>
                <a:lnTo>
                  <a:pt x="7520266" y="5494890"/>
                </a:lnTo>
                <a:lnTo>
                  <a:pt x="7465672" y="5506316"/>
                </a:lnTo>
                <a:lnTo>
                  <a:pt x="7410790" y="5517443"/>
                </a:lnTo>
                <a:lnTo>
                  <a:pt x="7355623" y="5528269"/>
                </a:lnTo>
                <a:lnTo>
                  <a:pt x="7300176" y="5538793"/>
                </a:lnTo>
                <a:lnTo>
                  <a:pt x="7244450" y="5549012"/>
                </a:lnTo>
                <a:lnTo>
                  <a:pt x="7188451" y="5558924"/>
                </a:lnTo>
                <a:lnTo>
                  <a:pt x="7132183" y="5568527"/>
                </a:lnTo>
                <a:lnTo>
                  <a:pt x="7075647" y="5577820"/>
                </a:lnTo>
                <a:lnTo>
                  <a:pt x="7018850" y="5586801"/>
                </a:lnTo>
                <a:lnTo>
                  <a:pt x="6961793" y="5595467"/>
                </a:lnTo>
                <a:lnTo>
                  <a:pt x="6904481" y="5603817"/>
                </a:lnTo>
                <a:lnTo>
                  <a:pt x="6846918" y="5611849"/>
                </a:lnTo>
                <a:lnTo>
                  <a:pt x="6789106" y="5619561"/>
                </a:lnTo>
                <a:lnTo>
                  <a:pt x="6731051" y="5626950"/>
                </a:lnTo>
                <a:lnTo>
                  <a:pt x="6672755" y="5634016"/>
                </a:lnTo>
                <a:lnTo>
                  <a:pt x="6614222" y="5640756"/>
                </a:lnTo>
                <a:lnTo>
                  <a:pt x="6555456" y="5647168"/>
                </a:lnTo>
                <a:lnTo>
                  <a:pt x="6496461" y="5653250"/>
                </a:lnTo>
                <a:lnTo>
                  <a:pt x="6437240" y="5659001"/>
                </a:lnTo>
                <a:lnTo>
                  <a:pt x="6377797" y="5664418"/>
                </a:lnTo>
                <a:lnTo>
                  <a:pt x="6318136" y="5669499"/>
                </a:lnTo>
                <a:lnTo>
                  <a:pt x="6258260" y="5674243"/>
                </a:lnTo>
                <a:lnTo>
                  <a:pt x="6198173" y="5678648"/>
                </a:lnTo>
                <a:lnTo>
                  <a:pt x="6137878" y="5682711"/>
                </a:lnTo>
                <a:lnTo>
                  <a:pt x="6077380" y="5686432"/>
                </a:lnTo>
                <a:lnTo>
                  <a:pt x="6016683" y="5689807"/>
                </a:lnTo>
                <a:lnTo>
                  <a:pt x="5955789" y="5692834"/>
                </a:lnTo>
                <a:lnTo>
                  <a:pt x="5894702" y="5695513"/>
                </a:lnTo>
                <a:lnTo>
                  <a:pt x="5833427" y="5697841"/>
                </a:lnTo>
                <a:lnTo>
                  <a:pt x="5771966" y="5699816"/>
                </a:lnTo>
                <a:lnTo>
                  <a:pt x="5710324" y="5701437"/>
                </a:lnTo>
                <a:lnTo>
                  <a:pt x="5648504" y="5702700"/>
                </a:lnTo>
                <a:lnTo>
                  <a:pt x="5586511" y="5703605"/>
                </a:lnTo>
                <a:lnTo>
                  <a:pt x="5524346" y="5704150"/>
                </a:lnTo>
                <a:lnTo>
                  <a:pt x="5462016" y="5704332"/>
                </a:lnTo>
                <a:lnTo>
                  <a:pt x="5399685" y="5704150"/>
                </a:lnTo>
                <a:lnTo>
                  <a:pt x="5337520" y="5703605"/>
                </a:lnTo>
                <a:lnTo>
                  <a:pt x="5275527" y="5702700"/>
                </a:lnTo>
                <a:lnTo>
                  <a:pt x="5213707" y="5701437"/>
                </a:lnTo>
                <a:lnTo>
                  <a:pt x="5152065" y="5699816"/>
                </a:lnTo>
                <a:lnTo>
                  <a:pt x="5090604" y="5697841"/>
                </a:lnTo>
                <a:lnTo>
                  <a:pt x="5029329" y="5695513"/>
                </a:lnTo>
                <a:lnTo>
                  <a:pt x="4968242" y="5692834"/>
                </a:lnTo>
                <a:lnTo>
                  <a:pt x="4907348" y="5689807"/>
                </a:lnTo>
                <a:lnTo>
                  <a:pt x="4846651" y="5686432"/>
                </a:lnTo>
                <a:lnTo>
                  <a:pt x="4786153" y="5682711"/>
                </a:lnTo>
                <a:lnTo>
                  <a:pt x="4725858" y="5678648"/>
                </a:lnTo>
                <a:lnTo>
                  <a:pt x="4665771" y="5674243"/>
                </a:lnTo>
                <a:lnTo>
                  <a:pt x="4605895" y="5669499"/>
                </a:lnTo>
                <a:lnTo>
                  <a:pt x="4546234" y="5664418"/>
                </a:lnTo>
                <a:lnTo>
                  <a:pt x="4486791" y="5659001"/>
                </a:lnTo>
                <a:lnTo>
                  <a:pt x="4427570" y="5653250"/>
                </a:lnTo>
                <a:lnTo>
                  <a:pt x="4368575" y="5647168"/>
                </a:lnTo>
                <a:lnTo>
                  <a:pt x="4309809" y="5640756"/>
                </a:lnTo>
                <a:lnTo>
                  <a:pt x="4251276" y="5634016"/>
                </a:lnTo>
                <a:lnTo>
                  <a:pt x="4192980" y="5626950"/>
                </a:lnTo>
                <a:lnTo>
                  <a:pt x="4134925" y="5619561"/>
                </a:lnTo>
                <a:lnTo>
                  <a:pt x="4077113" y="5611849"/>
                </a:lnTo>
                <a:lnTo>
                  <a:pt x="4019550" y="5603817"/>
                </a:lnTo>
                <a:lnTo>
                  <a:pt x="3962238" y="5595467"/>
                </a:lnTo>
                <a:lnTo>
                  <a:pt x="3905181" y="5586801"/>
                </a:lnTo>
                <a:lnTo>
                  <a:pt x="3848384" y="5577820"/>
                </a:lnTo>
                <a:lnTo>
                  <a:pt x="3791848" y="5568527"/>
                </a:lnTo>
                <a:lnTo>
                  <a:pt x="3735580" y="5558924"/>
                </a:lnTo>
                <a:lnTo>
                  <a:pt x="3679581" y="5549012"/>
                </a:lnTo>
                <a:lnTo>
                  <a:pt x="3623855" y="5538793"/>
                </a:lnTo>
                <a:lnTo>
                  <a:pt x="3568408" y="5528269"/>
                </a:lnTo>
                <a:lnTo>
                  <a:pt x="3513241" y="5517443"/>
                </a:lnTo>
                <a:lnTo>
                  <a:pt x="3458359" y="5506316"/>
                </a:lnTo>
                <a:lnTo>
                  <a:pt x="3403765" y="5494890"/>
                </a:lnTo>
                <a:lnTo>
                  <a:pt x="3349464" y="5483167"/>
                </a:lnTo>
                <a:lnTo>
                  <a:pt x="3295458" y="5471149"/>
                </a:lnTo>
                <a:lnTo>
                  <a:pt x="3241752" y="5458838"/>
                </a:lnTo>
                <a:lnTo>
                  <a:pt x="3188349" y="5446236"/>
                </a:lnTo>
                <a:lnTo>
                  <a:pt x="3135252" y="5433344"/>
                </a:lnTo>
                <a:lnTo>
                  <a:pt x="3082467" y="5420165"/>
                </a:lnTo>
                <a:lnTo>
                  <a:pt x="3029996" y="5406701"/>
                </a:lnTo>
                <a:lnTo>
                  <a:pt x="2977842" y="5392953"/>
                </a:lnTo>
                <a:lnTo>
                  <a:pt x="2926010" y="5378923"/>
                </a:lnTo>
                <a:lnTo>
                  <a:pt x="2874504" y="5364614"/>
                </a:lnTo>
                <a:lnTo>
                  <a:pt x="2823326" y="5350027"/>
                </a:lnTo>
                <a:lnTo>
                  <a:pt x="2772482" y="5335164"/>
                </a:lnTo>
                <a:lnTo>
                  <a:pt x="2721973" y="5320027"/>
                </a:lnTo>
                <a:lnTo>
                  <a:pt x="2671805" y="5304619"/>
                </a:lnTo>
                <a:lnTo>
                  <a:pt x="2621980" y="5288940"/>
                </a:lnTo>
                <a:lnTo>
                  <a:pt x="2572503" y="5272993"/>
                </a:lnTo>
                <a:lnTo>
                  <a:pt x="2523377" y="5256780"/>
                </a:lnTo>
                <a:lnTo>
                  <a:pt x="2474606" y="5240303"/>
                </a:lnTo>
                <a:lnTo>
                  <a:pt x="2426193" y="5223564"/>
                </a:lnTo>
                <a:lnTo>
                  <a:pt x="2378143" y="5206564"/>
                </a:lnTo>
                <a:lnTo>
                  <a:pt x="2330458" y="5189306"/>
                </a:lnTo>
                <a:lnTo>
                  <a:pt x="2283143" y="5171791"/>
                </a:lnTo>
                <a:lnTo>
                  <a:pt x="2236201" y="5154021"/>
                </a:lnTo>
                <a:lnTo>
                  <a:pt x="2189636" y="5135999"/>
                </a:lnTo>
                <a:lnTo>
                  <a:pt x="2143452" y="5117726"/>
                </a:lnTo>
                <a:lnTo>
                  <a:pt x="2097652" y="5099204"/>
                </a:lnTo>
                <a:lnTo>
                  <a:pt x="2052241" y="5080436"/>
                </a:lnTo>
                <a:lnTo>
                  <a:pt x="2007221" y="5061422"/>
                </a:lnTo>
                <a:lnTo>
                  <a:pt x="1962596" y="5042165"/>
                </a:lnTo>
                <a:lnTo>
                  <a:pt x="1918370" y="5022667"/>
                </a:lnTo>
                <a:lnTo>
                  <a:pt x="1874547" y="5002930"/>
                </a:lnTo>
                <a:lnTo>
                  <a:pt x="1831131" y="4982956"/>
                </a:lnTo>
                <a:lnTo>
                  <a:pt x="1788125" y="4962746"/>
                </a:lnTo>
                <a:lnTo>
                  <a:pt x="1745532" y="4942303"/>
                </a:lnTo>
                <a:lnTo>
                  <a:pt x="1703357" y="4921628"/>
                </a:lnTo>
                <a:lnTo>
                  <a:pt x="1661604" y="4900724"/>
                </a:lnTo>
                <a:lnTo>
                  <a:pt x="1620275" y="4879592"/>
                </a:lnTo>
                <a:lnTo>
                  <a:pt x="1579375" y="4858234"/>
                </a:lnTo>
                <a:lnTo>
                  <a:pt x="1538907" y="4836653"/>
                </a:lnTo>
                <a:lnTo>
                  <a:pt x="1498875" y="4814850"/>
                </a:lnTo>
                <a:lnTo>
                  <a:pt x="1459282" y="4792827"/>
                </a:lnTo>
                <a:lnTo>
                  <a:pt x="1420133" y="4770585"/>
                </a:lnTo>
                <a:lnTo>
                  <a:pt x="1381432" y="4748128"/>
                </a:lnTo>
                <a:lnTo>
                  <a:pt x="1343180" y="4725457"/>
                </a:lnTo>
                <a:lnTo>
                  <a:pt x="1305384" y="4702573"/>
                </a:lnTo>
                <a:lnTo>
                  <a:pt x="1268045" y="4679479"/>
                </a:lnTo>
                <a:lnTo>
                  <a:pt x="1231168" y="4656176"/>
                </a:lnTo>
                <a:lnTo>
                  <a:pt x="1194757" y="4632668"/>
                </a:lnTo>
                <a:lnTo>
                  <a:pt x="1158814" y="4608954"/>
                </a:lnTo>
                <a:lnTo>
                  <a:pt x="1123345" y="4585038"/>
                </a:lnTo>
                <a:lnTo>
                  <a:pt x="1088352" y="4560922"/>
                </a:lnTo>
                <a:lnTo>
                  <a:pt x="1053839" y="4536606"/>
                </a:lnTo>
                <a:lnTo>
                  <a:pt x="1019811" y="4512094"/>
                </a:lnTo>
                <a:lnTo>
                  <a:pt x="986270" y="4487387"/>
                </a:lnTo>
                <a:lnTo>
                  <a:pt x="953220" y="4462487"/>
                </a:lnTo>
                <a:lnTo>
                  <a:pt x="920665" y="4437395"/>
                </a:lnTo>
                <a:lnTo>
                  <a:pt x="888609" y="4412115"/>
                </a:lnTo>
                <a:lnTo>
                  <a:pt x="857055" y="4386648"/>
                </a:lnTo>
                <a:lnTo>
                  <a:pt x="826007" y="4360995"/>
                </a:lnTo>
                <a:lnTo>
                  <a:pt x="795469" y="4335159"/>
                </a:lnTo>
                <a:lnTo>
                  <a:pt x="765445" y="4309141"/>
                </a:lnTo>
                <a:lnTo>
                  <a:pt x="735937" y="4282944"/>
                </a:lnTo>
                <a:lnTo>
                  <a:pt x="706950" y="4256570"/>
                </a:lnTo>
                <a:lnTo>
                  <a:pt x="678488" y="4230019"/>
                </a:lnTo>
                <a:lnTo>
                  <a:pt x="650554" y="4203296"/>
                </a:lnTo>
                <a:lnTo>
                  <a:pt x="623152" y="4176400"/>
                </a:lnTo>
                <a:lnTo>
                  <a:pt x="596286" y="4149334"/>
                </a:lnTo>
                <a:lnTo>
                  <a:pt x="544174" y="4094701"/>
                </a:lnTo>
                <a:lnTo>
                  <a:pt x="494249" y="4039412"/>
                </a:lnTo>
                <a:lnTo>
                  <a:pt x="446539" y="3983482"/>
                </a:lnTo>
                <a:lnTo>
                  <a:pt x="401076" y="3926926"/>
                </a:lnTo>
                <a:lnTo>
                  <a:pt x="357887" y="3869760"/>
                </a:lnTo>
                <a:lnTo>
                  <a:pt x="317003" y="3812000"/>
                </a:lnTo>
                <a:lnTo>
                  <a:pt x="278453" y="3753660"/>
                </a:lnTo>
                <a:lnTo>
                  <a:pt x="242266" y="3694757"/>
                </a:lnTo>
                <a:lnTo>
                  <a:pt x="208472" y="3635305"/>
                </a:lnTo>
                <a:lnTo>
                  <a:pt x="177101" y="3575320"/>
                </a:lnTo>
                <a:lnTo>
                  <a:pt x="148182" y="3514817"/>
                </a:lnTo>
                <a:lnTo>
                  <a:pt x="121745" y="3453812"/>
                </a:lnTo>
                <a:lnTo>
                  <a:pt x="97819" y="3392321"/>
                </a:lnTo>
                <a:lnTo>
                  <a:pt x="76433" y="3330358"/>
                </a:lnTo>
                <a:lnTo>
                  <a:pt x="57617" y="3267939"/>
                </a:lnTo>
                <a:lnTo>
                  <a:pt x="41401" y="3205079"/>
                </a:lnTo>
                <a:lnTo>
                  <a:pt x="27814" y="3141795"/>
                </a:lnTo>
                <a:lnTo>
                  <a:pt x="16886" y="3078100"/>
                </a:lnTo>
                <a:lnTo>
                  <a:pt x="8646" y="3014011"/>
                </a:lnTo>
                <a:lnTo>
                  <a:pt x="3123" y="2949544"/>
                </a:lnTo>
                <a:lnTo>
                  <a:pt x="348" y="2884713"/>
                </a:lnTo>
                <a:lnTo>
                  <a:pt x="0" y="2852166"/>
                </a:lnTo>
                <a:close/>
              </a:path>
            </a:pathLst>
          </a:custGeom>
          <a:ln w="19812">
            <a:solidFill>
              <a:srgbClr val="688E18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584" y="0"/>
            <a:ext cx="12091670" cy="2019300"/>
          </a:xfrm>
          <a:custGeom>
            <a:avLst/>
            <a:gdLst/>
            <a:ahLst/>
            <a:cxnLst/>
            <a:rect l="l" t="t" r="r" b="b"/>
            <a:pathLst>
              <a:path w="12091670" h="2019300">
                <a:moveTo>
                  <a:pt x="12091416" y="0"/>
                </a:moveTo>
                <a:lnTo>
                  <a:pt x="0" y="0"/>
                </a:lnTo>
                <a:lnTo>
                  <a:pt x="0" y="2019300"/>
                </a:lnTo>
                <a:lnTo>
                  <a:pt x="12091416" y="2019300"/>
                </a:lnTo>
                <a:lnTo>
                  <a:pt x="12091416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8338" y="52273"/>
            <a:ext cx="11856085" cy="1830705"/>
          </a:xfrm>
          <a:prstGeom prst="rect"/>
        </p:spPr>
        <p:txBody>
          <a:bodyPr wrap="square" lIns="0" tIns="84455" rIns="0" bIns="0" rtlCol="0" vert="horz">
            <a:spAutoFit/>
          </a:bodyPr>
          <a:lstStyle/>
          <a:p>
            <a:pPr algn="ctr" marL="12700" marR="5080">
              <a:lnSpc>
                <a:spcPts val="3420"/>
              </a:lnSpc>
              <a:spcBef>
                <a:spcPts val="665"/>
              </a:spcBef>
            </a:pPr>
            <a:r>
              <a:rPr dirty="0" sz="3300" spc="-5">
                <a:solidFill>
                  <a:srgbClr val="FFFFFF"/>
                </a:solidFill>
                <a:latin typeface="Arial"/>
                <a:cs typeface="Arial"/>
              </a:rPr>
              <a:t>Mục tiêu </a:t>
            </a:r>
            <a:r>
              <a:rPr dirty="0" sz="3300">
                <a:solidFill>
                  <a:srgbClr val="FFFFFF"/>
                </a:solidFill>
                <a:latin typeface="Arial"/>
                <a:cs typeface="Arial"/>
              </a:rPr>
              <a:t>của </a:t>
            </a:r>
            <a:r>
              <a:rPr dirty="0" sz="3300" spc="-5">
                <a:solidFill>
                  <a:srgbClr val="FFFFFF"/>
                </a:solidFill>
                <a:latin typeface="Arial"/>
                <a:cs typeface="Arial"/>
              </a:rPr>
              <a:t>giáo dục STEM là </a:t>
            </a:r>
            <a:r>
              <a:rPr dirty="0" sz="3300">
                <a:solidFill>
                  <a:srgbClr val="FFFFFF"/>
                </a:solidFill>
                <a:latin typeface="Arial"/>
                <a:cs typeface="Arial"/>
              </a:rPr>
              <a:t>kết </a:t>
            </a:r>
            <a:r>
              <a:rPr dirty="0" sz="3300" spc="-10">
                <a:solidFill>
                  <a:srgbClr val="FFFFFF"/>
                </a:solidFill>
                <a:latin typeface="Arial"/>
                <a:cs typeface="Arial"/>
              </a:rPr>
              <a:t>hợp </a:t>
            </a:r>
            <a:r>
              <a:rPr dirty="0" sz="3300" spc="-5">
                <a:solidFill>
                  <a:srgbClr val="FFFFFF"/>
                </a:solidFill>
                <a:latin typeface="Arial"/>
                <a:cs typeface="Arial"/>
              </a:rPr>
              <a:t>lồng ghép </a:t>
            </a:r>
            <a:r>
              <a:rPr dirty="0" sz="3300">
                <a:solidFill>
                  <a:srgbClr val="FFFFFF"/>
                </a:solidFill>
                <a:latin typeface="Arial"/>
                <a:cs typeface="Arial"/>
              </a:rPr>
              <a:t>cả </a:t>
            </a:r>
            <a:r>
              <a:rPr dirty="0" sz="3300" spc="-10">
                <a:solidFill>
                  <a:srgbClr val="FFFFFF"/>
                </a:solidFill>
                <a:latin typeface="Arial"/>
                <a:cs typeface="Arial"/>
              </a:rPr>
              <a:t>bốn </a:t>
            </a:r>
            <a:r>
              <a:rPr dirty="0" sz="3300" spc="-5">
                <a:solidFill>
                  <a:srgbClr val="FFFFFF"/>
                </a:solidFill>
                <a:latin typeface="Arial"/>
                <a:cs typeface="Arial"/>
              </a:rPr>
              <a:t>nhóm  </a:t>
            </a:r>
            <a:r>
              <a:rPr dirty="0" sz="3300">
                <a:solidFill>
                  <a:srgbClr val="FFFFFF"/>
                </a:solidFill>
                <a:latin typeface="Arial"/>
                <a:cs typeface="Arial"/>
              </a:rPr>
              <a:t>kỹ </a:t>
            </a:r>
            <a:r>
              <a:rPr dirty="0" sz="3300" spc="-5">
                <a:solidFill>
                  <a:srgbClr val="FFFFFF"/>
                </a:solidFill>
                <a:latin typeface="Arial"/>
                <a:cs typeface="Arial"/>
              </a:rPr>
              <a:t>năng </a:t>
            </a:r>
            <a:r>
              <a:rPr dirty="0" sz="3300">
                <a:solidFill>
                  <a:srgbClr val="FFFFFF"/>
                </a:solidFill>
                <a:latin typeface="Arial"/>
                <a:cs typeface="Arial"/>
              </a:rPr>
              <a:t>trong các </a:t>
            </a:r>
            <a:r>
              <a:rPr dirty="0" sz="3300" spc="-5">
                <a:solidFill>
                  <a:srgbClr val="FFFFFF"/>
                </a:solidFill>
                <a:latin typeface="Arial"/>
                <a:cs typeface="Arial"/>
              </a:rPr>
              <a:t>lĩnh </a:t>
            </a:r>
            <a:r>
              <a:rPr dirty="0" sz="3300">
                <a:solidFill>
                  <a:srgbClr val="FFFFFF"/>
                </a:solidFill>
                <a:latin typeface="Arial"/>
                <a:cs typeface="Arial"/>
              </a:rPr>
              <a:t>vực khoa </a:t>
            </a:r>
            <a:r>
              <a:rPr dirty="0" sz="3300" spc="-5">
                <a:solidFill>
                  <a:srgbClr val="FFFFFF"/>
                </a:solidFill>
                <a:latin typeface="Arial"/>
                <a:cs typeface="Arial"/>
              </a:rPr>
              <a:t>học, </a:t>
            </a:r>
            <a:r>
              <a:rPr dirty="0" sz="3300">
                <a:solidFill>
                  <a:srgbClr val="FFFFFF"/>
                </a:solidFill>
                <a:latin typeface="Arial"/>
                <a:cs typeface="Arial"/>
              </a:rPr>
              <a:t>công </a:t>
            </a:r>
            <a:r>
              <a:rPr dirty="0" sz="3300" spc="-5">
                <a:solidFill>
                  <a:srgbClr val="FFFFFF"/>
                </a:solidFill>
                <a:latin typeface="Arial"/>
                <a:cs typeface="Arial"/>
              </a:rPr>
              <a:t>nghệ, </a:t>
            </a:r>
            <a:r>
              <a:rPr dirty="0" sz="3300">
                <a:solidFill>
                  <a:srgbClr val="FFFFFF"/>
                </a:solidFill>
                <a:latin typeface="Arial"/>
                <a:cs typeface="Arial"/>
              </a:rPr>
              <a:t>kỹ thuật</a:t>
            </a:r>
            <a:r>
              <a:rPr dirty="0" sz="33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>
                <a:solidFill>
                  <a:srgbClr val="FFFFFF"/>
                </a:solidFill>
                <a:latin typeface="Arial"/>
                <a:cs typeface="Arial"/>
              </a:rPr>
              <a:t>và</a:t>
            </a:r>
            <a:endParaRPr sz="3300">
              <a:latin typeface="Arial"/>
              <a:cs typeface="Arial"/>
            </a:endParaRPr>
          </a:p>
          <a:p>
            <a:pPr algn="ctr" marL="68580" marR="64769">
              <a:lnSpc>
                <a:spcPts val="3410"/>
              </a:lnSpc>
              <a:spcBef>
                <a:spcPts val="10"/>
              </a:spcBef>
            </a:pPr>
            <a:r>
              <a:rPr dirty="0" sz="3300">
                <a:solidFill>
                  <a:srgbClr val="FFFFFF"/>
                </a:solidFill>
                <a:latin typeface="Arial"/>
                <a:cs typeface="Arial"/>
              </a:rPr>
              <a:t>toán </a:t>
            </a:r>
            <a:r>
              <a:rPr dirty="0" sz="3300" spc="-5">
                <a:solidFill>
                  <a:srgbClr val="FFFFFF"/>
                </a:solidFill>
                <a:latin typeface="Arial"/>
                <a:cs typeface="Arial"/>
              </a:rPr>
              <a:t>học </a:t>
            </a:r>
            <a:r>
              <a:rPr dirty="0" sz="3300">
                <a:solidFill>
                  <a:srgbClr val="FFFFFF"/>
                </a:solidFill>
                <a:latin typeface="Arial"/>
                <a:cs typeface="Arial"/>
              </a:rPr>
              <a:t>với </a:t>
            </a:r>
            <a:r>
              <a:rPr dirty="0" sz="3300" spc="-5">
                <a:solidFill>
                  <a:srgbClr val="FFFFFF"/>
                </a:solidFill>
                <a:latin typeface="Arial"/>
                <a:cs typeface="Arial"/>
              </a:rPr>
              <a:t>nhau, nhằm phát </a:t>
            </a:r>
            <a:r>
              <a:rPr dirty="0" sz="3300">
                <a:solidFill>
                  <a:srgbClr val="FFFFFF"/>
                </a:solidFill>
                <a:latin typeface="Arial"/>
                <a:cs typeface="Arial"/>
              </a:rPr>
              <a:t>triển các </a:t>
            </a:r>
            <a:r>
              <a:rPr dirty="0" sz="3300" spc="-5">
                <a:solidFill>
                  <a:srgbClr val="FFFFFF"/>
                </a:solidFill>
                <a:latin typeface="Arial"/>
                <a:cs typeface="Arial"/>
              </a:rPr>
              <a:t>năng lực giải quyết </a:t>
            </a:r>
            <a:r>
              <a:rPr dirty="0" sz="3300">
                <a:solidFill>
                  <a:srgbClr val="FFFFFF"/>
                </a:solidFill>
                <a:latin typeface="Arial"/>
                <a:cs typeface="Arial"/>
              </a:rPr>
              <a:t>vấn  </a:t>
            </a:r>
            <a:r>
              <a:rPr dirty="0" sz="3300" spc="-5">
                <a:solidFill>
                  <a:srgbClr val="FFFFFF"/>
                </a:solidFill>
                <a:latin typeface="Arial"/>
                <a:cs typeface="Arial"/>
              </a:rPr>
              <a:t>đề, </a:t>
            </a:r>
            <a:r>
              <a:rPr dirty="0" sz="3300">
                <a:solidFill>
                  <a:srgbClr val="FFFFFF"/>
                </a:solidFill>
                <a:latin typeface="Arial"/>
                <a:cs typeface="Arial"/>
              </a:rPr>
              <a:t>tư </a:t>
            </a:r>
            <a:r>
              <a:rPr dirty="0" sz="3300" spc="-5">
                <a:solidFill>
                  <a:srgbClr val="FFFFFF"/>
                </a:solidFill>
                <a:latin typeface="Arial"/>
                <a:cs typeface="Arial"/>
              </a:rPr>
              <a:t>duy </a:t>
            </a:r>
            <a:r>
              <a:rPr dirty="0" sz="3300">
                <a:solidFill>
                  <a:srgbClr val="FFFFFF"/>
                </a:solidFill>
                <a:latin typeface="Arial"/>
                <a:cs typeface="Arial"/>
              </a:rPr>
              <a:t>sáng tạo, </a:t>
            </a:r>
            <a:r>
              <a:rPr dirty="0" sz="3300" spc="-5">
                <a:solidFill>
                  <a:srgbClr val="FFFFFF"/>
                </a:solidFill>
                <a:latin typeface="Arial"/>
                <a:cs typeface="Arial"/>
              </a:rPr>
              <a:t>phân tích, phản</a:t>
            </a:r>
            <a:r>
              <a:rPr dirty="0" sz="33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300" spc="-5">
                <a:solidFill>
                  <a:srgbClr val="FFFFFF"/>
                </a:solidFill>
                <a:latin typeface="Arial"/>
                <a:cs typeface="Arial"/>
              </a:rPr>
              <a:t>biện,…</a:t>
            </a:r>
            <a:endParaRPr sz="33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91185" y="2009901"/>
            <a:ext cx="3042920" cy="4260215"/>
            <a:chOff x="91185" y="2009901"/>
            <a:chExt cx="3042920" cy="4260215"/>
          </a:xfrm>
        </p:grpSpPr>
        <p:sp>
          <p:nvSpPr>
            <p:cNvPr id="5" name="object 5"/>
            <p:cNvSpPr/>
            <p:nvPr/>
          </p:nvSpPr>
          <p:spPr>
            <a:xfrm>
              <a:off x="101345" y="2020061"/>
              <a:ext cx="3022600" cy="4239895"/>
            </a:xfrm>
            <a:custGeom>
              <a:avLst/>
              <a:gdLst/>
              <a:ahLst/>
              <a:cxnLst/>
              <a:rect l="l" t="t" r="r" b="b"/>
              <a:pathLst>
                <a:path w="3022600" h="4239895">
                  <a:moveTo>
                    <a:pt x="3022092" y="0"/>
                  </a:moveTo>
                  <a:lnTo>
                    <a:pt x="0" y="0"/>
                  </a:lnTo>
                  <a:lnTo>
                    <a:pt x="0" y="4239768"/>
                  </a:lnTo>
                  <a:lnTo>
                    <a:pt x="3022092" y="4239768"/>
                  </a:lnTo>
                  <a:lnTo>
                    <a:pt x="3022092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01345" y="2020061"/>
              <a:ext cx="3022600" cy="4239895"/>
            </a:xfrm>
            <a:custGeom>
              <a:avLst/>
              <a:gdLst/>
              <a:ahLst/>
              <a:cxnLst/>
              <a:rect l="l" t="t" r="r" b="b"/>
              <a:pathLst>
                <a:path w="3022600" h="4239895">
                  <a:moveTo>
                    <a:pt x="0" y="4239768"/>
                  </a:moveTo>
                  <a:lnTo>
                    <a:pt x="3022092" y="4239768"/>
                  </a:lnTo>
                  <a:lnTo>
                    <a:pt x="3022092" y="0"/>
                  </a:lnTo>
                  <a:lnTo>
                    <a:pt x="0" y="0"/>
                  </a:lnTo>
                  <a:lnTo>
                    <a:pt x="0" y="423976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223520" y="2501798"/>
            <a:ext cx="2774315" cy="3150870"/>
          </a:xfrm>
          <a:prstGeom prst="rect">
            <a:avLst/>
          </a:prstGeom>
        </p:spPr>
        <p:txBody>
          <a:bodyPr wrap="square" lIns="0" tIns="83185" rIns="0" bIns="0" rtlCol="0" vert="horz">
            <a:spAutoFit/>
          </a:bodyPr>
          <a:lstStyle/>
          <a:p>
            <a:pPr marL="797560">
              <a:lnSpc>
                <a:spcPct val="100000"/>
              </a:lnSpc>
              <a:spcBef>
                <a:spcPts val="655"/>
              </a:spcBef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Khoa học</a:t>
            </a:r>
            <a:endParaRPr sz="2200">
              <a:latin typeface="Arial"/>
              <a:cs typeface="Arial"/>
            </a:endParaRPr>
          </a:p>
          <a:p>
            <a:pPr marL="59690" marR="5080" indent="-47625">
              <a:lnSpc>
                <a:spcPct val="86300"/>
              </a:lnSpc>
              <a:spcBef>
                <a:spcPts val="915"/>
              </a:spcBef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thể hiện hệ thống kiến  thức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về bản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chất và 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quy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luật của vật chất  và vũ trụ, dựa trên  quan sát, thử nghiệm  và đo lường, và xây  dựng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quy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luật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để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mô  tả những sự kiện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này 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theo thuật ngữ</a:t>
            </a:r>
            <a:r>
              <a:rPr dirty="0" sz="22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chung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113277" y="2009901"/>
            <a:ext cx="3044190" cy="4260215"/>
            <a:chOff x="3113277" y="2009901"/>
            <a:chExt cx="3044190" cy="4260215"/>
          </a:xfrm>
        </p:grpSpPr>
        <p:sp>
          <p:nvSpPr>
            <p:cNvPr id="9" name="object 9"/>
            <p:cNvSpPr/>
            <p:nvPr/>
          </p:nvSpPr>
          <p:spPr>
            <a:xfrm>
              <a:off x="3123437" y="2020061"/>
              <a:ext cx="3023870" cy="4239895"/>
            </a:xfrm>
            <a:custGeom>
              <a:avLst/>
              <a:gdLst/>
              <a:ahLst/>
              <a:cxnLst/>
              <a:rect l="l" t="t" r="r" b="b"/>
              <a:pathLst>
                <a:path w="3023870" h="4239895">
                  <a:moveTo>
                    <a:pt x="3023616" y="0"/>
                  </a:moveTo>
                  <a:lnTo>
                    <a:pt x="0" y="0"/>
                  </a:lnTo>
                  <a:lnTo>
                    <a:pt x="0" y="4239768"/>
                  </a:lnTo>
                  <a:lnTo>
                    <a:pt x="3023616" y="4239768"/>
                  </a:lnTo>
                  <a:lnTo>
                    <a:pt x="3023616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123437" y="2020061"/>
              <a:ext cx="3023870" cy="4239895"/>
            </a:xfrm>
            <a:custGeom>
              <a:avLst/>
              <a:gdLst/>
              <a:ahLst/>
              <a:cxnLst/>
              <a:rect l="l" t="t" r="r" b="b"/>
              <a:pathLst>
                <a:path w="3023870" h="4239895">
                  <a:moveTo>
                    <a:pt x="0" y="4239768"/>
                  </a:moveTo>
                  <a:lnTo>
                    <a:pt x="3023616" y="4239768"/>
                  </a:lnTo>
                  <a:lnTo>
                    <a:pt x="3023616" y="0"/>
                  </a:lnTo>
                  <a:lnTo>
                    <a:pt x="0" y="0"/>
                  </a:lnTo>
                  <a:lnTo>
                    <a:pt x="0" y="423976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3201161" y="2068855"/>
            <a:ext cx="2867660" cy="4017645"/>
          </a:xfrm>
          <a:prstGeom prst="rect">
            <a:avLst/>
          </a:prstGeom>
        </p:spPr>
        <p:txBody>
          <a:bodyPr wrap="square" lIns="0" tIns="82550" rIns="0" bIns="0" rtlCol="0" vert="horz">
            <a:spAutoFit/>
          </a:bodyPr>
          <a:lstStyle/>
          <a:p>
            <a:pPr marL="749935">
              <a:lnSpc>
                <a:spcPct val="100000"/>
              </a:lnSpc>
              <a:spcBef>
                <a:spcPts val="650"/>
              </a:spcBef>
            </a:pP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Công nghệ</a:t>
            </a:r>
            <a:endParaRPr sz="2200">
              <a:latin typeface="Arial"/>
              <a:cs typeface="Arial"/>
            </a:endParaRPr>
          </a:p>
          <a:p>
            <a:pPr marL="128270" marR="122555" indent="365760">
              <a:lnSpc>
                <a:spcPct val="86200"/>
              </a:lnSpc>
              <a:spcBef>
                <a:spcPts val="915"/>
              </a:spcBef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thể hiện những  kiến thức liên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quan  đến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việc tạo ra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và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sử  dụng phương tiện</a:t>
            </a:r>
            <a:r>
              <a:rPr dirty="0" sz="220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kỹ</a:t>
            </a:r>
            <a:endParaRPr sz="2200">
              <a:latin typeface="Arial"/>
              <a:cs typeface="Arial"/>
            </a:endParaRPr>
          </a:p>
          <a:p>
            <a:pPr algn="ctr" marL="12700" marR="5080">
              <a:lnSpc>
                <a:spcPct val="86300"/>
              </a:lnSpc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thuật, mối quan hệ</a:t>
            </a:r>
            <a:r>
              <a:rPr dirty="0" sz="2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của  chúng với cuộc sống,  xã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hội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và môi trường,  dựa trên các chủ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đề  như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nghệ thuật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công 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nghiệp, kỹ thuật,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khoa 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học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ứng dụng và khoa 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học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thuần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túy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136894" y="2009901"/>
            <a:ext cx="3042920" cy="4260215"/>
            <a:chOff x="6136894" y="2009901"/>
            <a:chExt cx="3042920" cy="4260215"/>
          </a:xfrm>
        </p:grpSpPr>
        <p:sp>
          <p:nvSpPr>
            <p:cNvPr id="13" name="object 13"/>
            <p:cNvSpPr/>
            <p:nvPr/>
          </p:nvSpPr>
          <p:spPr>
            <a:xfrm>
              <a:off x="6147054" y="2020061"/>
              <a:ext cx="3022600" cy="4239895"/>
            </a:xfrm>
            <a:custGeom>
              <a:avLst/>
              <a:gdLst/>
              <a:ahLst/>
              <a:cxnLst/>
              <a:rect l="l" t="t" r="r" b="b"/>
              <a:pathLst>
                <a:path w="3022600" h="4239895">
                  <a:moveTo>
                    <a:pt x="3022092" y="0"/>
                  </a:moveTo>
                  <a:lnTo>
                    <a:pt x="0" y="0"/>
                  </a:lnTo>
                  <a:lnTo>
                    <a:pt x="0" y="4239768"/>
                  </a:lnTo>
                  <a:lnTo>
                    <a:pt x="3022092" y="4239768"/>
                  </a:lnTo>
                  <a:lnTo>
                    <a:pt x="3022092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147054" y="2020061"/>
              <a:ext cx="3022600" cy="4239895"/>
            </a:xfrm>
            <a:custGeom>
              <a:avLst/>
              <a:gdLst/>
              <a:ahLst/>
              <a:cxnLst/>
              <a:rect l="l" t="t" r="r" b="b"/>
              <a:pathLst>
                <a:path w="3022600" h="4239895">
                  <a:moveTo>
                    <a:pt x="0" y="4239768"/>
                  </a:moveTo>
                  <a:lnTo>
                    <a:pt x="3022092" y="4239768"/>
                  </a:lnTo>
                  <a:lnTo>
                    <a:pt x="3022092" y="0"/>
                  </a:lnTo>
                  <a:lnTo>
                    <a:pt x="0" y="0"/>
                  </a:lnTo>
                  <a:lnTo>
                    <a:pt x="0" y="423976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6231763" y="2791866"/>
            <a:ext cx="2851785" cy="2571115"/>
          </a:xfrm>
          <a:prstGeom prst="rect">
            <a:avLst/>
          </a:prstGeom>
        </p:spPr>
        <p:txBody>
          <a:bodyPr wrap="square" lIns="0" tIns="82550" rIns="0" bIns="0" rtlCol="0" vert="horz">
            <a:spAutoFit/>
          </a:bodyPr>
          <a:lstStyle/>
          <a:p>
            <a:pPr marL="913130">
              <a:lnSpc>
                <a:spcPct val="100000"/>
              </a:lnSpc>
              <a:spcBef>
                <a:spcPts val="650"/>
              </a:spcBef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Kỹ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thuật</a:t>
            </a:r>
            <a:endParaRPr sz="2200">
              <a:latin typeface="Arial"/>
              <a:cs typeface="Arial"/>
            </a:endParaRPr>
          </a:p>
          <a:p>
            <a:pPr marL="113030" marR="102870" indent="100330">
              <a:lnSpc>
                <a:spcPct val="86200"/>
              </a:lnSpc>
              <a:spcBef>
                <a:spcPts val="915"/>
              </a:spcBef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cho phép ứng dụng  thực tế của kiến thức  khoa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học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thuần túy</a:t>
            </a:r>
            <a:endParaRPr sz="2200">
              <a:latin typeface="Arial"/>
              <a:cs typeface="Arial"/>
            </a:endParaRPr>
          </a:p>
          <a:p>
            <a:pPr algn="ctr" marL="12065" marR="5080">
              <a:lnSpc>
                <a:spcPct val="86200"/>
              </a:lnSpc>
              <a:spcBef>
                <a:spcPts val="5"/>
              </a:spcBef>
            </a:pP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như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vật lý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hay hóa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học  trong xây dựng động  cơ,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cầu,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tòa nhà, tàu  và nhà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máy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hóa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chất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9158985" y="2009901"/>
            <a:ext cx="3044190" cy="4260215"/>
            <a:chOff x="9158985" y="2009901"/>
            <a:chExt cx="3044190" cy="4260215"/>
          </a:xfrm>
        </p:grpSpPr>
        <p:sp>
          <p:nvSpPr>
            <p:cNvPr id="17" name="object 17"/>
            <p:cNvSpPr/>
            <p:nvPr/>
          </p:nvSpPr>
          <p:spPr>
            <a:xfrm>
              <a:off x="9169145" y="2020061"/>
              <a:ext cx="3023870" cy="4239895"/>
            </a:xfrm>
            <a:custGeom>
              <a:avLst/>
              <a:gdLst/>
              <a:ahLst/>
              <a:cxnLst/>
              <a:rect l="l" t="t" r="r" b="b"/>
              <a:pathLst>
                <a:path w="3023870" h="4239895">
                  <a:moveTo>
                    <a:pt x="3023616" y="0"/>
                  </a:moveTo>
                  <a:lnTo>
                    <a:pt x="0" y="0"/>
                  </a:lnTo>
                  <a:lnTo>
                    <a:pt x="0" y="4239768"/>
                  </a:lnTo>
                  <a:lnTo>
                    <a:pt x="3023616" y="4239768"/>
                  </a:lnTo>
                  <a:lnTo>
                    <a:pt x="3023616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9169145" y="2020061"/>
              <a:ext cx="3023870" cy="4239895"/>
            </a:xfrm>
            <a:custGeom>
              <a:avLst/>
              <a:gdLst/>
              <a:ahLst/>
              <a:cxnLst/>
              <a:rect l="l" t="t" r="r" b="b"/>
              <a:pathLst>
                <a:path w="3023870" h="4239895">
                  <a:moveTo>
                    <a:pt x="0" y="4239768"/>
                  </a:moveTo>
                  <a:lnTo>
                    <a:pt x="3023616" y="4239768"/>
                  </a:lnTo>
                  <a:lnTo>
                    <a:pt x="3023616" y="0"/>
                  </a:lnTo>
                  <a:lnTo>
                    <a:pt x="0" y="0"/>
                  </a:lnTo>
                  <a:lnTo>
                    <a:pt x="0" y="423976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9256521" y="2357780"/>
            <a:ext cx="2849880" cy="3438525"/>
          </a:xfrm>
          <a:prstGeom prst="rect">
            <a:avLst/>
          </a:prstGeom>
        </p:spPr>
        <p:txBody>
          <a:bodyPr wrap="square" lIns="0" tIns="8255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650"/>
              </a:spcBef>
            </a:pPr>
            <a:r>
              <a:rPr dirty="0" sz="2200" spc="-65">
                <a:solidFill>
                  <a:srgbClr val="FFFFFF"/>
                </a:solidFill>
                <a:latin typeface="Arial"/>
                <a:cs typeface="Arial"/>
              </a:rPr>
              <a:t>Toán</a:t>
            </a:r>
            <a:r>
              <a:rPr dirty="0" sz="2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học</a:t>
            </a:r>
            <a:endParaRPr sz="2200">
              <a:latin typeface="Arial"/>
              <a:cs typeface="Arial"/>
            </a:endParaRPr>
          </a:p>
          <a:p>
            <a:pPr algn="ctr" marL="103505" marR="97155">
              <a:lnSpc>
                <a:spcPct val="86200"/>
              </a:lnSpc>
              <a:spcBef>
                <a:spcPts val="920"/>
              </a:spcBef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thể hiện các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ngành 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khoa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học liên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quan  bao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gồm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đại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số,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hình  học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và tính toán,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liên 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quan đến nghiên</a:t>
            </a:r>
            <a:r>
              <a:rPr dirty="0" sz="22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FFFFFF"/>
                </a:solidFill>
                <a:latin typeface="Arial"/>
                <a:cs typeface="Arial"/>
              </a:rPr>
              <a:t>cứu 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về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số lượng, </a:t>
            </a:r>
            <a:r>
              <a:rPr dirty="0" sz="2200" spc="-10">
                <a:solidFill>
                  <a:srgbClr val="FFFFFF"/>
                </a:solidFill>
                <a:latin typeface="Arial"/>
                <a:cs typeface="Arial"/>
              </a:rPr>
              <a:t>hình 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dạng, không gian</a:t>
            </a:r>
            <a:r>
              <a:rPr dirty="0" sz="2200" spc="-6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và</a:t>
            </a:r>
            <a:endParaRPr sz="2200">
              <a:latin typeface="Arial"/>
              <a:cs typeface="Arial"/>
            </a:endParaRPr>
          </a:p>
          <a:p>
            <a:pPr algn="ctr" marL="12700" marR="5080">
              <a:lnSpc>
                <a:spcPct val="86100"/>
              </a:lnSpc>
              <a:spcBef>
                <a:spcPts val="5"/>
              </a:spcBef>
            </a:pP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tương quan bằng</a:t>
            </a:r>
            <a:r>
              <a:rPr dirty="0" sz="22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cách  sử dụng hệ thống ký  hiệu chuyên</a:t>
            </a:r>
            <a:r>
              <a:rPr dirty="0" sz="22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Arial"/>
                <a:cs typeface="Arial"/>
              </a:rPr>
              <a:t>ngành</a:t>
            </a:r>
            <a:endParaRPr sz="2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0584" y="6259067"/>
            <a:ext cx="12091670" cy="471170"/>
          </a:xfrm>
          <a:custGeom>
            <a:avLst/>
            <a:gdLst/>
            <a:ahLst/>
            <a:cxnLst/>
            <a:rect l="l" t="t" r="r" b="b"/>
            <a:pathLst>
              <a:path w="12091670" h="471170">
                <a:moveTo>
                  <a:pt x="12091416" y="0"/>
                </a:moveTo>
                <a:lnTo>
                  <a:pt x="0" y="0"/>
                </a:lnTo>
                <a:lnTo>
                  <a:pt x="0" y="470915"/>
                </a:lnTo>
                <a:lnTo>
                  <a:pt x="12091416" y="470915"/>
                </a:lnTo>
                <a:lnTo>
                  <a:pt x="12091416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7634"/>
            <a:ext cx="7919084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Giáo </a:t>
            </a:r>
            <a:r>
              <a:rPr dirty="0"/>
              <a:t>dục </a:t>
            </a:r>
            <a:r>
              <a:rPr dirty="0" spc="-5"/>
              <a:t>STEM </a:t>
            </a:r>
            <a:r>
              <a:rPr dirty="0"/>
              <a:t>theo </a:t>
            </a:r>
            <a:r>
              <a:rPr dirty="0" spc="-5"/>
              <a:t>định </a:t>
            </a:r>
            <a:r>
              <a:rPr dirty="0"/>
              <a:t>hướng khoa</a:t>
            </a:r>
            <a:r>
              <a:rPr dirty="0" spc="-45"/>
              <a:t> </a:t>
            </a:r>
            <a:r>
              <a:rPr dirty="0"/>
              <a:t>học  công </a:t>
            </a:r>
            <a:r>
              <a:rPr dirty="0" spc="-5"/>
              <a:t>nghệ 4.0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86078" y="2418189"/>
            <a:ext cx="9747885" cy="3474720"/>
          </a:xfrm>
          <a:prstGeom prst="rect">
            <a:avLst/>
          </a:prstGeom>
        </p:spPr>
        <p:txBody>
          <a:bodyPr wrap="square" lIns="0" tIns="18669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470"/>
              </a:spcBef>
            </a:pPr>
            <a:r>
              <a:rPr dirty="0" sz="3200">
                <a:latin typeface="Times New Roman"/>
                <a:cs typeface="Times New Roman"/>
              </a:rPr>
              <a:t>Giáo dục STEM </a:t>
            </a:r>
            <a:r>
              <a:rPr dirty="0" sz="3200" spc="-5">
                <a:latin typeface="Times New Roman"/>
                <a:cs typeface="Times New Roman"/>
              </a:rPr>
              <a:t>là </a:t>
            </a:r>
            <a:r>
              <a:rPr dirty="0" sz="3200">
                <a:latin typeface="Times New Roman"/>
                <a:cs typeface="Times New Roman"/>
              </a:rPr>
              <a:t>cần thiết với tất cả các</a:t>
            </a:r>
            <a:r>
              <a:rPr dirty="0" sz="3200" spc="-120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nước</a:t>
            </a:r>
            <a:endParaRPr sz="32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000"/>
              </a:lnSpc>
              <a:spcBef>
                <a:spcPts val="1375"/>
              </a:spcBef>
            </a:pPr>
            <a:r>
              <a:rPr dirty="0" sz="3200">
                <a:latin typeface="Times New Roman"/>
                <a:cs typeface="Times New Roman"/>
              </a:rPr>
              <a:t>Các </a:t>
            </a:r>
            <a:r>
              <a:rPr dirty="0" sz="3200" spc="-5">
                <a:latin typeface="Times New Roman"/>
                <a:cs typeface="Times New Roman"/>
              </a:rPr>
              <a:t>nước </a:t>
            </a:r>
            <a:r>
              <a:rPr dirty="0" sz="3200">
                <a:latin typeface="Times New Roman"/>
                <a:cs typeface="Times New Roman"/>
              </a:rPr>
              <a:t>phát </a:t>
            </a:r>
            <a:r>
              <a:rPr dirty="0" sz="3200" spc="-5">
                <a:latin typeface="Times New Roman"/>
                <a:cs typeface="Times New Roman"/>
              </a:rPr>
              <a:t>triển đã từ </a:t>
            </a:r>
            <a:r>
              <a:rPr dirty="0" sz="3200" spc="-10">
                <a:latin typeface="Times New Roman"/>
                <a:cs typeface="Times New Roman"/>
              </a:rPr>
              <a:t>bỏ </a:t>
            </a:r>
            <a:r>
              <a:rPr dirty="0" sz="3200">
                <a:latin typeface="Times New Roman"/>
                <a:cs typeface="Times New Roman"/>
              </a:rPr>
              <a:t>việc giáo </a:t>
            </a:r>
            <a:r>
              <a:rPr dirty="0" sz="3200" spc="-5">
                <a:latin typeface="Times New Roman"/>
                <a:cs typeface="Times New Roman"/>
              </a:rPr>
              <a:t>dục </a:t>
            </a:r>
            <a:r>
              <a:rPr dirty="0" sz="3200">
                <a:latin typeface="Times New Roman"/>
                <a:cs typeface="Times New Roman"/>
              </a:rPr>
              <a:t>dựa trên </a:t>
            </a:r>
            <a:r>
              <a:rPr dirty="0" sz="3200" spc="-5">
                <a:latin typeface="Times New Roman"/>
                <a:cs typeface="Times New Roman"/>
              </a:rPr>
              <a:t>sự  </a:t>
            </a:r>
            <a:r>
              <a:rPr dirty="0" sz="3200">
                <a:latin typeface="Times New Roman"/>
                <a:cs typeface="Times New Roman"/>
              </a:rPr>
              <a:t>trang bị nội dung kiến thức </a:t>
            </a:r>
            <a:r>
              <a:rPr dirty="0" sz="3200" spc="-5">
                <a:latin typeface="Times New Roman"/>
                <a:cs typeface="Times New Roman"/>
              </a:rPr>
              <a:t>để hướng </a:t>
            </a:r>
            <a:r>
              <a:rPr dirty="0" sz="3200">
                <a:latin typeface="Times New Roman"/>
                <a:cs typeface="Times New Roman"/>
              </a:rPr>
              <a:t>đến nền </a:t>
            </a:r>
            <a:r>
              <a:rPr dirty="0" sz="3200" spc="-5">
                <a:latin typeface="Times New Roman"/>
                <a:cs typeface="Times New Roman"/>
              </a:rPr>
              <a:t>giáo </a:t>
            </a:r>
            <a:r>
              <a:rPr dirty="0" sz="3200">
                <a:latin typeface="Times New Roman"/>
                <a:cs typeface="Times New Roman"/>
              </a:rPr>
              <a:t>dục  STEM dựa trên sự phát triển </a:t>
            </a:r>
            <a:r>
              <a:rPr dirty="0" sz="3200" spc="5">
                <a:latin typeface="Times New Roman"/>
                <a:cs typeface="Times New Roman"/>
              </a:rPr>
              <a:t>của khoa học </a:t>
            </a:r>
            <a:r>
              <a:rPr dirty="0" sz="3200">
                <a:latin typeface="Times New Roman"/>
                <a:cs typeface="Times New Roman"/>
              </a:rPr>
              <a:t>và </a:t>
            </a:r>
            <a:r>
              <a:rPr dirty="0" sz="3200" spc="5">
                <a:latin typeface="Times New Roman"/>
                <a:cs typeface="Times New Roman"/>
              </a:rPr>
              <a:t>công</a:t>
            </a:r>
            <a:r>
              <a:rPr dirty="0" sz="3200" spc="-195">
                <a:latin typeface="Times New Roman"/>
                <a:cs typeface="Times New Roman"/>
              </a:rPr>
              <a:t> </a:t>
            </a:r>
            <a:r>
              <a:rPr dirty="0" sz="3200" spc="5">
                <a:latin typeface="Times New Roman"/>
                <a:cs typeface="Times New Roman"/>
              </a:rPr>
              <a:t>nghê</a:t>
            </a:r>
            <a:endParaRPr sz="32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000"/>
              </a:lnSpc>
              <a:spcBef>
                <a:spcPts val="1370"/>
              </a:spcBef>
            </a:pPr>
            <a:r>
              <a:rPr dirty="0" sz="3200">
                <a:latin typeface="Times New Roman"/>
                <a:cs typeface="Times New Roman"/>
              </a:rPr>
              <a:t>Lý do </a:t>
            </a:r>
            <a:r>
              <a:rPr dirty="0" sz="3200" spc="-5">
                <a:latin typeface="Times New Roman"/>
                <a:cs typeface="Times New Roman"/>
              </a:rPr>
              <a:t>là kỷ </a:t>
            </a:r>
            <a:r>
              <a:rPr dirty="0" sz="3200">
                <a:latin typeface="Times New Roman"/>
                <a:cs typeface="Times New Roman"/>
              </a:rPr>
              <a:t>nguyên công </a:t>
            </a:r>
            <a:r>
              <a:rPr dirty="0" sz="3200" spc="-5">
                <a:latin typeface="Times New Roman"/>
                <a:cs typeface="Times New Roman"/>
              </a:rPr>
              <a:t>nghệ </a:t>
            </a:r>
            <a:r>
              <a:rPr dirty="0" sz="3200">
                <a:latin typeface="Times New Roman"/>
                <a:cs typeface="Times New Roman"/>
              </a:rPr>
              <a:t>có </a:t>
            </a:r>
            <a:r>
              <a:rPr dirty="0" sz="3200" spc="-5">
                <a:latin typeface="Times New Roman"/>
                <a:cs typeface="Times New Roman"/>
              </a:rPr>
              <a:t>ưu thế về quá trình </a:t>
            </a:r>
            <a:r>
              <a:rPr dirty="0" sz="3200">
                <a:latin typeface="Times New Roman"/>
                <a:cs typeface="Times New Roman"/>
              </a:rPr>
              <a:t>nhận  thức và </a:t>
            </a:r>
            <a:r>
              <a:rPr dirty="0" sz="3200" spc="5">
                <a:latin typeface="Times New Roman"/>
                <a:cs typeface="Times New Roman"/>
              </a:rPr>
              <a:t>năng </a:t>
            </a:r>
            <a:r>
              <a:rPr dirty="0" sz="3200">
                <a:latin typeface="Times New Roman"/>
                <a:cs typeface="Times New Roman"/>
              </a:rPr>
              <a:t>lực sản </a:t>
            </a:r>
            <a:r>
              <a:rPr dirty="0" sz="3200" spc="5">
                <a:latin typeface="Times New Roman"/>
                <a:cs typeface="Times New Roman"/>
              </a:rPr>
              <a:t>xuất </a:t>
            </a:r>
            <a:r>
              <a:rPr dirty="0" sz="3200">
                <a:latin typeface="Times New Roman"/>
                <a:cs typeface="Times New Roman"/>
              </a:rPr>
              <a:t>hơn </a:t>
            </a:r>
            <a:r>
              <a:rPr dirty="0" sz="3200" spc="-5">
                <a:latin typeface="Times New Roman"/>
                <a:cs typeface="Times New Roman"/>
              </a:rPr>
              <a:t>là </a:t>
            </a:r>
            <a:r>
              <a:rPr dirty="0" sz="3200" spc="5">
                <a:latin typeface="Times New Roman"/>
                <a:cs typeface="Times New Roman"/>
              </a:rPr>
              <a:t>công </a:t>
            </a:r>
            <a:r>
              <a:rPr dirty="0" sz="3200">
                <a:latin typeface="Times New Roman"/>
                <a:cs typeface="Times New Roman"/>
              </a:rPr>
              <a:t>việc dựa trên cơ</a:t>
            </a:r>
            <a:r>
              <a:rPr dirty="0" sz="3200" spc="-170">
                <a:latin typeface="Times New Roman"/>
                <a:cs typeface="Times New Roman"/>
              </a:rPr>
              <a:t> </a:t>
            </a:r>
            <a:r>
              <a:rPr dirty="0" sz="3200" spc="5">
                <a:latin typeface="Times New Roman"/>
                <a:cs typeface="Times New Roman"/>
              </a:rPr>
              <a:t>bắp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6604" y="509016"/>
            <a:ext cx="7098792" cy="5839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039995" y="1065987"/>
            <a:ext cx="206375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imes New Roman"/>
                <a:cs typeface="Times New Roman"/>
              </a:rPr>
              <a:t>Tạo </a:t>
            </a:r>
            <a:r>
              <a:rPr dirty="0" sz="2400">
                <a:latin typeface="Times New Roman"/>
                <a:cs typeface="Times New Roman"/>
              </a:rPr>
              <a:t>câu </a:t>
            </a:r>
            <a:r>
              <a:rPr dirty="0" sz="2400" spc="-5">
                <a:latin typeface="Times New Roman"/>
                <a:cs typeface="Times New Roman"/>
              </a:rPr>
              <a:t>hỏi/</a:t>
            </a:r>
            <a:r>
              <a:rPr dirty="0" sz="2400" spc="-8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yêu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6384" y="1432305"/>
            <a:ext cx="14122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Times New Roman"/>
                <a:cs typeface="Times New Roman"/>
              </a:rPr>
              <a:t>cầu/ vấn</a:t>
            </a:r>
            <a:r>
              <a:rPr dirty="0" sz="2400" spc="-114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đê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27825" y="1589608"/>
            <a:ext cx="473329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205480" algn="l"/>
              </a:tabLst>
            </a:pPr>
            <a:r>
              <a:rPr dirty="0" baseline="28935" sz="3600">
                <a:latin typeface="Times New Roman"/>
                <a:cs typeface="Times New Roman"/>
              </a:rPr>
              <a:t>̀	</a:t>
            </a:r>
            <a:r>
              <a:rPr dirty="0" sz="2400">
                <a:latin typeface="Times New Roman"/>
                <a:cs typeface="Times New Roman"/>
              </a:rPr>
              <a:t>Thiết </a:t>
            </a:r>
            <a:r>
              <a:rPr dirty="0" sz="2400" spc="-5">
                <a:latin typeface="Times New Roman"/>
                <a:cs typeface="Times New Roman"/>
              </a:rPr>
              <a:t>kế</a:t>
            </a:r>
            <a:r>
              <a:rPr dirty="0" sz="2400" spc="-9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sản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804907" y="1956053"/>
            <a:ext cx="174688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imes New Roman"/>
                <a:cs typeface="Times New Roman"/>
              </a:rPr>
              <a:t>phẩm/ sự</a:t>
            </a:r>
            <a:r>
              <a:rPr dirty="0" sz="2400" spc="-7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phát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98557" y="3848176"/>
            <a:ext cx="160274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imes New Roman"/>
                <a:cs typeface="Times New Roman"/>
              </a:rPr>
              <a:t>Thử</a:t>
            </a:r>
            <a:r>
              <a:rPr dirty="0" sz="2400" spc="-7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nghiệm/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44278" y="4214621"/>
            <a:ext cx="15132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Times New Roman"/>
                <a:cs typeface="Times New Roman"/>
              </a:rPr>
              <a:t>kiểm tra</a:t>
            </a:r>
            <a:r>
              <a:rPr dirty="0" sz="2400" spc="-1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sản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20531" y="6001308"/>
            <a:ext cx="99949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imes New Roman"/>
                <a:cs typeface="Times New Roman"/>
              </a:rPr>
              <a:t>kết</a:t>
            </a:r>
            <a:r>
              <a:rPr dirty="0" sz="2400" spc="-6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luận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30907" y="5797702"/>
            <a:ext cx="11347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imes New Roman"/>
                <a:cs typeface="Times New Roman"/>
              </a:rPr>
              <a:t>Đánh</a:t>
            </a:r>
            <a:r>
              <a:rPr dirty="0" sz="2400" spc="-7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gia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14978" y="5635853"/>
            <a:ext cx="57200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927600" algn="l"/>
              </a:tabLst>
            </a:pPr>
            <a:r>
              <a:rPr dirty="0" baseline="-28935" sz="3600">
                <a:latin typeface="Times New Roman"/>
                <a:cs typeface="Times New Roman"/>
              </a:rPr>
              <a:t>́	</a:t>
            </a:r>
            <a:r>
              <a:rPr dirty="0" sz="2400" spc="-5">
                <a:latin typeface="Times New Roman"/>
                <a:cs typeface="Times New Roman"/>
              </a:rPr>
              <a:t>Rút</a:t>
            </a:r>
            <a:r>
              <a:rPr dirty="0" sz="2400" spc="-5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ra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2342" y="3744595"/>
            <a:ext cx="121983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016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Times New Roman"/>
                <a:cs typeface="Times New Roman"/>
              </a:rPr>
              <a:t>Chia sẻ/  </a:t>
            </a:r>
            <a:r>
              <a:rPr dirty="0" sz="2400" spc="-5">
                <a:latin typeface="Times New Roman"/>
                <a:cs typeface="Times New Roman"/>
              </a:rPr>
              <a:t>Xuất</a:t>
            </a:r>
            <a:r>
              <a:rPr dirty="0" sz="2400" spc="-7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bản/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88542" y="4476369"/>
            <a:ext cx="10668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Times New Roman"/>
                <a:cs typeface="Times New Roman"/>
              </a:rPr>
              <a:t>Công</a:t>
            </a:r>
            <a:r>
              <a:rPr dirty="0" sz="2400" spc="-9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bô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04008" y="4580382"/>
            <a:ext cx="88741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8157845" algn="l"/>
              </a:tabLst>
            </a:pPr>
            <a:r>
              <a:rPr dirty="0" baseline="18518" sz="3600">
                <a:latin typeface="Times New Roman"/>
                <a:cs typeface="Times New Roman"/>
              </a:rPr>
              <a:t>́	</a:t>
            </a:r>
            <a:r>
              <a:rPr dirty="0" sz="2400">
                <a:latin typeface="Times New Roman"/>
                <a:cs typeface="Times New Roman"/>
              </a:rPr>
              <a:t>phẩm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77264" y="1663700"/>
            <a:ext cx="14624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imes New Roman"/>
                <a:cs typeface="Times New Roman"/>
              </a:rPr>
              <a:t>Tiếp </a:t>
            </a:r>
            <a:r>
              <a:rPr dirty="0" sz="2400">
                <a:latin typeface="Times New Roman"/>
                <a:cs typeface="Times New Roman"/>
              </a:rPr>
              <a:t>tục</a:t>
            </a:r>
            <a:r>
              <a:rPr dirty="0" sz="2400" spc="-10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cải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87219" y="2321509"/>
            <a:ext cx="864171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7978775" algn="l"/>
              </a:tabLst>
            </a:pPr>
            <a:r>
              <a:rPr dirty="0" baseline="-13888" sz="3600">
                <a:latin typeface="Times New Roman"/>
                <a:cs typeface="Times New Roman"/>
              </a:rPr>
              <a:t>̉	</a:t>
            </a:r>
            <a:r>
              <a:rPr dirty="0" sz="2400" spc="-5">
                <a:latin typeface="Times New Roman"/>
                <a:cs typeface="Times New Roman"/>
              </a:rPr>
              <a:t>minh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79372" y="2029459"/>
            <a:ext cx="125857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Times New Roman"/>
                <a:cs typeface="Times New Roman"/>
              </a:rPr>
              <a:t>tiến/ điều  </a:t>
            </a:r>
            <a:r>
              <a:rPr dirty="0" sz="2400" spc="-5">
                <a:latin typeface="Times New Roman"/>
                <a:cs typeface="Times New Roman"/>
              </a:rPr>
              <a:t>chỉnh/</a:t>
            </a:r>
            <a:r>
              <a:rPr dirty="0" sz="2400" spc="-95">
                <a:latin typeface="Times New Roman"/>
                <a:cs typeface="Times New Roman"/>
              </a:rPr>
              <a:t> </a:t>
            </a:r>
            <a:r>
              <a:rPr dirty="0" sz="2400" spc="-10">
                <a:latin typeface="Times New Roman"/>
                <a:cs typeface="Times New Roman"/>
              </a:rPr>
              <a:t>mơ  </a:t>
            </a:r>
            <a:r>
              <a:rPr dirty="0" sz="2400">
                <a:latin typeface="Times New Roman"/>
                <a:cs typeface="Times New Roman"/>
              </a:rPr>
              <a:t>rộng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46376" y="490727"/>
            <a:ext cx="7853172" cy="5911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779267" y="2814015"/>
            <a:ext cx="1714500" cy="14497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635">
              <a:lnSpc>
                <a:spcPct val="101000"/>
              </a:lnSpc>
              <a:spcBef>
                <a:spcPts val="100"/>
              </a:spcBef>
            </a:pPr>
            <a:r>
              <a:rPr dirty="0" sz="1850" spc="10">
                <a:latin typeface="Times New Roman"/>
                <a:cs typeface="Times New Roman"/>
              </a:rPr>
              <a:t>Thực </a:t>
            </a:r>
            <a:r>
              <a:rPr dirty="0" sz="1850" spc="5">
                <a:latin typeface="Times New Roman"/>
                <a:cs typeface="Times New Roman"/>
              </a:rPr>
              <a:t>hiện các thí  nghiệm, các </a:t>
            </a:r>
            <a:r>
              <a:rPr dirty="0" sz="1850" spc="10">
                <a:latin typeface="Times New Roman"/>
                <a:cs typeface="Times New Roman"/>
              </a:rPr>
              <a:t>quan  </a:t>
            </a:r>
            <a:r>
              <a:rPr dirty="0" sz="1850" spc="5">
                <a:latin typeface="Times New Roman"/>
                <a:cs typeface="Times New Roman"/>
              </a:rPr>
              <a:t>sát, khảo sát,</a:t>
            </a:r>
            <a:r>
              <a:rPr dirty="0" sz="1850" spc="-110">
                <a:latin typeface="Times New Roman"/>
                <a:cs typeface="Times New Roman"/>
              </a:rPr>
              <a:t> </a:t>
            </a:r>
            <a:r>
              <a:rPr dirty="0" sz="1850" spc="5">
                <a:latin typeface="Times New Roman"/>
                <a:cs typeface="Times New Roman"/>
              </a:rPr>
              <a:t>điều  tra thu thập</a:t>
            </a:r>
            <a:r>
              <a:rPr dirty="0" sz="1850" spc="-105">
                <a:latin typeface="Times New Roman"/>
                <a:cs typeface="Times New Roman"/>
              </a:rPr>
              <a:t> </a:t>
            </a:r>
            <a:r>
              <a:rPr dirty="0" sz="1850" spc="10">
                <a:latin typeface="Times New Roman"/>
                <a:cs typeface="Times New Roman"/>
              </a:rPr>
              <a:t>thông  </a:t>
            </a:r>
            <a:r>
              <a:rPr dirty="0" sz="1850">
                <a:latin typeface="Times New Roman"/>
                <a:cs typeface="Times New Roman"/>
              </a:rPr>
              <a:t>tin, </a:t>
            </a:r>
            <a:r>
              <a:rPr dirty="0" sz="1850" spc="10">
                <a:latin typeface="Times New Roman"/>
                <a:cs typeface="Times New Roman"/>
              </a:rPr>
              <a:t>dữ</a:t>
            </a:r>
            <a:r>
              <a:rPr dirty="0" sz="1850" spc="-30">
                <a:latin typeface="Times New Roman"/>
                <a:cs typeface="Times New Roman"/>
              </a:rPr>
              <a:t> </a:t>
            </a:r>
            <a:r>
              <a:rPr dirty="0" sz="1850">
                <a:latin typeface="Times New Roman"/>
                <a:cs typeface="Times New Roman"/>
              </a:rPr>
              <a:t>liệu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40522" y="2894838"/>
            <a:ext cx="1805939" cy="88074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1099"/>
              </a:lnSpc>
              <a:spcBef>
                <a:spcPts val="95"/>
              </a:spcBef>
            </a:pPr>
            <a:r>
              <a:rPr dirty="0" sz="1850" spc="10">
                <a:latin typeface="Times New Roman"/>
                <a:cs typeface="Times New Roman"/>
              </a:rPr>
              <a:t>Xây dựng </a:t>
            </a:r>
            <a:r>
              <a:rPr dirty="0" sz="1850" spc="5">
                <a:latin typeface="Times New Roman"/>
                <a:cs typeface="Times New Roman"/>
              </a:rPr>
              <a:t>các</a:t>
            </a:r>
            <a:r>
              <a:rPr dirty="0" sz="1850" spc="-114">
                <a:latin typeface="Times New Roman"/>
                <a:cs typeface="Times New Roman"/>
              </a:rPr>
              <a:t> </a:t>
            </a:r>
            <a:r>
              <a:rPr dirty="0" sz="1850" spc="5">
                <a:latin typeface="Times New Roman"/>
                <a:cs typeface="Times New Roman"/>
              </a:rPr>
              <a:t>mẫu  </a:t>
            </a:r>
            <a:r>
              <a:rPr dirty="0" sz="1850" spc="10">
                <a:latin typeface="Times New Roman"/>
                <a:cs typeface="Times New Roman"/>
              </a:rPr>
              <a:t>mô </a:t>
            </a:r>
            <a:r>
              <a:rPr dirty="0" sz="1850" spc="5">
                <a:latin typeface="Times New Roman"/>
                <a:cs typeface="Times New Roman"/>
              </a:rPr>
              <a:t>hình </a:t>
            </a:r>
            <a:r>
              <a:rPr dirty="0" sz="1850" spc="10">
                <a:latin typeface="Times New Roman"/>
                <a:cs typeface="Times New Roman"/>
              </a:rPr>
              <a:t>công  </a:t>
            </a:r>
            <a:r>
              <a:rPr dirty="0" sz="1850" spc="5">
                <a:latin typeface="Times New Roman"/>
                <a:cs typeface="Times New Roman"/>
              </a:rPr>
              <a:t>nghệ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91078" y="4480001"/>
            <a:ext cx="1287780" cy="881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1099"/>
              </a:lnSpc>
              <a:spcBef>
                <a:spcPts val="100"/>
              </a:spcBef>
            </a:pPr>
            <a:r>
              <a:rPr dirty="0" sz="1850" spc="10">
                <a:latin typeface="Times New Roman"/>
                <a:cs typeface="Times New Roman"/>
              </a:rPr>
              <a:t>Phân </a:t>
            </a:r>
            <a:r>
              <a:rPr dirty="0" sz="1850" spc="5">
                <a:latin typeface="Times New Roman"/>
                <a:cs typeface="Times New Roman"/>
              </a:rPr>
              <a:t>tích</a:t>
            </a:r>
            <a:r>
              <a:rPr dirty="0" sz="1850" spc="-125">
                <a:latin typeface="Times New Roman"/>
                <a:cs typeface="Times New Roman"/>
              </a:rPr>
              <a:t> </a:t>
            </a:r>
            <a:r>
              <a:rPr dirty="0" sz="1850" spc="5">
                <a:latin typeface="Times New Roman"/>
                <a:cs typeface="Times New Roman"/>
              </a:rPr>
              <a:t>các  </a:t>
            </a:r>
            <a:r>
              <a:rPr dirty="0" sz="1850" spc="10">
                <a:latin typeface="Times New Roman"/>
                <a:cs typeface="Times New Roman"/>
              </a:rPr>
              <a:t>thông </a:t>
            </a:r>
            <a:r>
              <a:rPr dirty="0" sz="1850">
                <a:latin typeface="Times New Roman"/>
                <a:cs typeface="Times New Roman"/>
              </a:rPr>
              <a:t>tin, </a:t>
            </a:r>
            <a:r>
              <a:rPr dirty="0" sz="1850" spc="10">
                <a:latin typeface="Times New Roman"/>
                <a:cs typeface="Times New Roman"/>
              </a:rPr>
              <a:t>dữ  </a:t>
            </a:r>
            <a:r>
              <a:rPr dirty="0" sz="1850">
                <a:latin typeface="Times New Roman"/>
                <a:cs typeface="Times New Roman"/>
              </a:rPr>
              <a:t>liệu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37678" y="4156329"/>
            <a:ext cx="1330325" cy="11664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>
              <a:lnSpc>
                <a:spcPct val="101099"/>
              </a:lnSpc>
              <a:spcBef>
                <a:spcPts val="95"/>
              </a:spcBef>
            </a:pPr>
            <a:r>
              <a:rPr dirty="0" sz="1850" spc="-5">
                <a:latin typeface="Times New Roman"/>
                <a:cs typeface="Times New Roman"/>
              </a:rPr>
              <a:t>Tiến </a:t>
            </a:r>
            <a:r>
              <a:rPr dirty="0" sz="1850" spc="5">
                <a:latin typeface="Times New Roman"/>
                <a:cs typeface="Times New Roman"/>
              </a:rPr>
              <a:t>trình</a:t>
            </a:r>
            <a:r>
              <a:rPr dirty="0" sz="1850" spc="-95">
                <a:latin typeface="Times New Roman"/>
                <a:cs typeface="Times New Roman"/>
              </a:rPr>
              <a:t> </a:t>
            </a:r>
            <a:r>
              <a:rPr dirty="0" sz="1850" spc="5">
                <a:latin typeface="Times New Roman"/>
                <a:cs typeface="Times New Roman"/>
              </a:rPr>
              <a:t>thử  nghiệm </a:t>
            </a:r>
            <a:r>
              <a:rPr dirty="0" sz="1850" spc="10">
                <a:latin typeface="Times New Roman"/>
                <a:cs typeface="Times New Roman"/>
              </a:rPr>
              <a:t>mẫu  mô </a:t>
            </a:r>
            <a:r>
              <a:rPr dirty="0" sz="1850" spc="5">
                <a:latin typeface="Times New Roman"/>
                <a:cs typeface="Times New Roman"/>
              </a:rPr>
              <a:t>hình </a:t>
            </a:r>
            <a:r>
              <a:rPr dirty="0" sz="1850" spc="10">
                <a:latin typeface="Times New Roman"/>
                <a:cs typeface="Times New Roman"/>
              </a:rPr>
              <a:t>và  </a:t>
            </a:r>
            <a:r>
              <a:rPr dirty="0" sz="1850" spc="5">
                <a:latin typeface="Times New Roman"/>
                <a:cs typeface="Times New Roman"/>
              </a:rPr>
              <a:t>đánh</a:t>
            </a:r>
            <a:r>
              <a:rPr dirty="0" sz="1850" spc="-15">
                <a:latin typeface="Times New Roman"/>
                <a:cs typeface="Times New Roman"/>
              </a:rPr>
              <a:t> </a:t>
            </a:r>
            <a:r>
              <a:rPr dirty="0" sz="1850" spc="5">
                <a:latin typeface="Times New Roman"/>
                <a:cs typeface="Times New Roman"/>
              </a:rPr>
              <a:t>giá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32426" y="3116402"/>
            <a:ext cx="1073150" cy="19780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latin typeface="Times New Roman"/>
                <a:cs typeface="Times New Roman"/>
              </a:rPr>
              <a:t>Con  </a:t>
            </a:r>
            <a:r>
              <a:rPr dirty="0" sz="3200">
                <a:latin typeface="Times New Roman"/>
                <a:cs typeface="Times New Roman"/>
              </a:rPr>
              <a:t>đườ</a:t>
            </a:r>
            <a:r>
              <a:rPr dirty="0" sz="3200" spc="5">
                <a:latin typeface="Times New Roman"/>
                <a:cs typeface="Times New Roman"/>
              </a:rPr>
              <a:t>n</a:t>
            </a:r>
            <a:r>
              <a:rPr dirty="0" sz="3200">
                <a:latin typeface="Times New Roman"/>
                <a:cs typeface="Times New Roman"/>
              </a:rPr>
              <a:t>g  </a:t>
            </a:r>
            <a:r>
              <a:rPr dirty="0" sz="3200" spc="5">
                <a:latin typeface="Times New Roman"/>
                <a:cs typeface="Times New Roman"/>
              </a:rPr>
              <a:t>khoa  học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74638" y="3101086"/>
            <a:ext cx="1073150" cy="197738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065" marR="5080" indent="635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latin typeface="Times New Roman"/>
                <a:cs typeface="Times New Roman"/>
              </a:rPr>
              <a:t>Con  </a:t>
            </a:r>
            <a:r>
              <a:rPr dirty="0" sz="3200">
                <a:latin typeface="Times New Roman"/>
                <a:cs typeface="Times New Roman"/>
              </a:rPr>
              <a:t>đườ</a:t>
            </a:r>
            <a:r>
              <a:rPr dirty="0" sz="3200" spc="5">
                <a:latin typeface="Times New Roman"/>
                <a:cs typeface="Times New Roman"/>
              </a:rPr>
              <a:t>n</a:t>
            </a:r>
            <a:r>
              <a:rPr dirty="0" sz="3200">
                <a:latin typeface="Times New Roman"/>
                <a:cs typeface="Times New Roman"/>
              </a:rPr>
              <a:t>g  </a:t>
            </a:r>
            <a:r>
              <a:rPr dirty="0" sz="3200" spc="5">
                <a:latin typeface="Times New Roman"/>
                <a:cs typeface="Times New Roman"/>
              </a:rPr>
              <a:t>công  </a:t>
            </a:r>
            <a:r>
              <a:rPr dirty="0" sz="3200">
                <a:latin typeface="Times New Roman"/>
                <a:cs typeface="Times New Roman"/>
              </a:rPr>
              <a:t>nghệ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957637" y="472440"/>
            <a:ext cx="4342765" cy="5899785"/>
            <a:chOff x="3957637" y="472440"/>
            <a:chExt cx="4342765" cy="5899785"/>
          </a:xfrm>
        </p:grpSpPr>
        <p:sp>
          <p:nvSpPr>
            <p:cNvPr id="10" name="object 10"/>
            <p:cNvSpPr/>
            <p:nvPr/>
          </p:nvSpPr>
          <p:spPr>
            <a:xfrm>
              <a:off x="6147054" y="491490"/>
              <a:ext cx="55244" cy="5721350"/>
            </a:xfrm>
            <a:custGeom>
              <a:avLst/>
              <a:gdLst/>
              <a:ahLst/>
              <a:cxnLst/>
              <a:rect l="l" t="t" r="r" b="b"/>
              <a:pathLst>
                <a:path w="55245" h="5721350">
                  <a:moveTo>
                    <a:pt x="54863" y="0"/>
                  </a:moveTo>
                  <a:lnTo>
                    <a:pt x="0" y="5721096"/>
                  </a:lnTo>
                </a:path>
              </a:pathLst>
            </a:custGeom>
            <a:ln w="38100">
              <a:solidFill>
                <a:srgbClr val="C00000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962400" y="5283707"/>
              <a:ext cx="4333240" cy="1083945"/>
            </a:xfrm>
            <a:custGeom>
              <a:avLst/>
              <a:gdLst/>
              <a:ahLst/>
              <a:cxnLst/>
              <a:rect l="l" t="t" r="r" b="b"/>
              <a:pathLst>
                <a:path w="4333240" h="1083945">
                  <a:moveTo>
                    <a:pt x="2166366" y="0"/>
                  </a:moveTo>
                  <a:lnTo>
                    <a:pt x="2093402" y="301"/>
                  </a:lnTo>
                  <a:lnTo>
                    <a:pt x="2021042" y="1199"/>
                  </a:lnTo>
                  <a:lnTo>
                    <a:pt x="1949325" y="2685"/>
                  </a:lnTo>
                  <a:lnTo>
                    <a:pt x="1878287" y="4748"/>
                  </a:lnTo>
                  <a:lnTo>
                    <a:pt x="1807967" y="7379"/>
                  </a:lnTo>
                  <a:lnTo>
                    <a:pt x="1738403" y="10569"/>
                  </a:lnTo>
                  <a:lnTo>
                    <a:pt x="1669633" y="14309"/>
                  </a:lnTo>
                  <a:lnTo>
                    <a:pt x="1601694" y="18588"/>
                  </a:lnTo>
                  <a:lnTo>
                    <a:pt x="1534624" y="23397"/>
                  </a:lnTo>
                  <a:lnTo>
                    <a:pt x="1468462" y="28728"/>
                  </a:lnTo>
                  <a:lnTo>
                    <a:pt x="1403245" y="34569"/>
                  </a:lnTo>
                  <a:lnTo>
                    <a:pt x="1339012" y="40913"/>
                  </a:lnTo>
                  <a:lnTo>
                    <a:pt x="1275799" y="47749"/>
                  </a:lnTo>
                  <a:lnTo>
                    <a:pt x="1213646" y="55068"/>
                  </a:lnTo>
                  <a:lnTo>
                    <a:pt x="1152589" y="62860"/>
                  </a:lnTo>
                  <a:lnTo>
                    <a:pt x="1092667" y="71116"/>
                  </a:lnTo>
                  <a:lnTo>
                    <a:pt x="1033918" y="79827"/>
                  </a:lnTo>
                  <a:lnTo>
                    <a:pt x="976380" y="88983"/>
                  </a:lnTo>
                  <a:lnTo>
                    <a:pt x="920090" y="98574"/>
                  </a:lnTo>
                  <a:lnTo>
                    <a:pt x="865086" y="108591"/>
                  </a:lnTo>
                  <a:lnTo>
                    <a:pt x="811407" y="119025"/>
                  </a:lnTo>
                  <a:lnTo>
                    <a:pt x="759091" y="129866"/>
                  </a:lnTo>
                  <a:lnTo>
                    <a:pt x="708174" y="141104"/>
                  </a:lnTo>
                  <a:lnTo>
                    <a:pt x="658695" y="152730"/>
                  </a:lnTo>
                  <a:lnTo>
                    <a:pt x="610693" y="164735"/>
                  </a:lnTo>
                  <a:lnTo>
                    <a:pt x="564204" y="177109"/>
                  </a:lnTo>
                  <a:lnTo>
                    <a:pt x="519268" y="189843"/>
                  </a:lnTo>
                  <a:lnTo>
                    <a:pt x="475921" y="202927"/>
                  </a:lnTo>
                  <a:lnTo>
                    <a:pt x="434201" y="216352"/>
                  </a:lnTo>
                  <a:lnTo>
                    <a:pt x="394148" y="230107"/>
                  </a:lnTo>
                  <a:lnTo>
                    <a:pt x="355797" y="244185"/>
                  </a:lnTo>
                  <a:lnTo>
                    <a:pt x="319188" y="258574"/>
                  </a:lnTo>
                  <a:lnTo>
                    <a:pt x="251346" y="288253"/>
                  </a:lnTo>
                  <a:lnTo>
                    <a:pt x="190924" y="319066"/>
                  </a:lnTo>
                  <a:lnTo>
                    <a:pt x="138226" y="350938"/>
                  </a:lnTo>
                  <a:lnTo>
                    <a:pt x="93555" y="383794"/>
                  </a:lnTo>
                  <a:lnTo>
                    <a:pt x="57214" y="417558"/>
                  </a:lnTo>
                  <a:lnTo>
                    <a:pt x="29506" y="452153"/>
                  </a:lnTo>
                  <a:lnTo>
                    <a:pt x="10736" y="487504"/>
                  </a:lnTo>
                  <a:lnTo>
                    <a:pt x="0" y="541781"/>
                  </a:lnTo>
                  <a:lnTo>
                    <a:pt x="1205" y="560028"/>
                  </a:lnTo>
                  <a:lnTo>
                    <a:pt x="18985" y="613824"/>
                  </a:lnTo>
                  <a:lnTo>
                    <a:pt x="42262" y="648807"/>
                  </a:lnTo>
                  <a:lnTo>
                    <a:pt x="74324" y="682996"/>
                  </a:lnTo>
                  <a:lnTo>
                    <a:pt x="114868" y="716315"/>
                  </a:lnTo>
                  <a:lnTo>
                    <a:pt x="163591" y="748689"/>
                  </a:lnTo>
                  <a:lnTo>
                    <a:pt x="220189" y="780041"/>
                  </a:lnTo>
                  <a:lnTo>
                    <a:pt x="284359" y="810296"/>
                  </a:lnTo>
                  <a:lnTo>
                    <a:pt x="355797" y="839378"/>
                  </a:lnTo>
                  <a:lnTo>
                    <a:pt x="394148" y="853456"/>
                  </a:lnTo>
                  <a:lnTo>
                    <a:pt x="434201" y="867211"/>
                  </a:lnTo>
                  <a:lnTo>
                    <a:pt x="475921" y="880636"/>
                  </a:lnTo>
                  <a:lnTo>
                    <a:pt x="519268" y="893720"/>
                  </a:lnTo>
                  <a:lnTo>
                    <a:pt x="564204" y="906454"/>
                  </a:lnTo>
                  <a:lnTo>
                    <a:pt x="610693" y="918828"/>
                  </a:lnTo>
                  <a:lnTo>
                    <a:pt x="658695" y="930833"/>
                  </a:lnTo>
                  <a:lnTo>
                    <a:pt x="708174" y="942459"/>
                  </a:lnTo>
                  <a:lnTo>
                    <a:pt x="759091" y="953697"/>
                  </a:lnTo>
                  <a:lnTo>
                    <a:pt x="811407" y="964538"/>
                  </a:lnTo>
                  <a:lnTo>
                    <a:pt x="865086" y="974972"/>
                  </a:lnTo>
                  <a:lnTo>
                    <a:pt x="920090" y="984989"/>
                  </a:lnTo>
                  <a:lnTo>
                    <a:pt x="976380" y="994580"/>
                  </a:lnTo>
                  <a:lnTo>
                    <a:pt x="1033918" y="1003736"/>
                  </a:lnTo>
                  <a:lnTo>
                    <a:pt x="1092667" y="1012447"/>
                  </a:lnTo>
                  <a:lnTo>
                    <a:pt x="1152589" y="1020703"/>
                  </a:lnTo>
                  <a:lnTo>
                    <a:pt x="1213646" y="1028495"/>
                  </a:lnTo>
                  <a:lnTo>
                    <a:pt x="1275799" y="1035814"/>
                  </a:lnTo>
                  <a:lnTo>
                    <a:pt x="1339012" y="1042650"/>
                  </a:lnTo>
                  <a:lnTo>
                    <a:pt x="1403245" y="1048994"/>
                  </a:lnTo>
                  <a:lnTo>
                    <a:pt x="1468462" y="1054835"/>
                  </a:lnTo>
                  <a:lnTo>
                    <a:pt x="1534624" y="1060166"/>
                  </a:lnTo>
                  <a:lnTo>
                    <a:pt x="1601694" y="1064975"/>
                  </a:lnTo>
                  <a:lnTo>
                    <a:pt x="1669633" y="1069254"/>
                  </a:lnTo>
                  <a:lnTo>
                    <a:pt x="1738403" y="1072994"/>
                  </a:lnTo>
                  <a:lnTo>
                    <a:pt x="1807967" y="1076184"/>
                  </a:lnTo>
                  <a:lnTo>
                    <a:pt x="1878287" y="1078815"/>
                  </a:lnTo>
                  <a:lnTo>
                    <a:pt x="1949325" y="1080878"/>
                  </a:lnTo>
                  <a:lnTo>
                    <a:pt x="2021042" y="1082364"/>
                  </a:lnTo>
                  <a:lnTo>
                    <a:pt x="2093402" y="1083262"/>
                  </a:lnTo>
                  <a:lnTo>
                    <a:pt x="2166366" y="1083563"/>
                  </a:lnTo>
                  <a:lnTo>
                    <a:pt x="2239329" y="1083262"/>
                  </a:lnTo>
                  <a:lnTo>
                    <a:pt x="2311689" y="1082364"/>
                  </a:lnTo>
                  <a:lnTo>
                    <a:pt x="2383406" y="1080878"/>
                  </a:lnTo>
                  <a:lnTo>
                    <a:pt x="2454444" y="1078815"/>
                  </a:lnTo>
                  <a:lnTo>
                    <a:pt x="2524764" y="1076184"/>
                  </a:lnTo>
                  <a:lnTo>
                    <a:pt x="2594328" y="1072994"/>
                  </a:lnTo>
                  <a:lnTo>
                    <a:pt x="2663098" y="1069254"/>
                  </a:lnTo>
                  <a:lnTo>
                    <a:pt x="2731037" y="1064975"/>
                  </a:lnTo>
                  <a:lnTo>
                    <a:pt x="2798107" y="1060166"/>
                  </a:lnTo>
                  <a:lnTo>
                    <a:pt x="2864269" y="1054835"/>
                  </a:lnTo>
                  <a:lnTo>
                    <a:pt x="2929486" y="1048994"/>
                  </a:lnTo>
                  <a:lnTo>
                    <a:pt x="2993719" y="1042650"/>
                  </a:lnTo>
                  <a:lnTo>
                    <a:pt x="3056932" y="1035814"/>
                  </a:lnTo>
                  <a:lnTo>
                    <a:pt x="3119085" y="1028495"/>
                  </a:lnTo>
                  <a:lnTo>
                    <a:pt x="3180142" y="1020703"/>
                  </a:lnTo>
                  <a:lnTo>
                    <a:pt x="3240064" y="1012447"/>
                  </a:lnTo>
                  <a:lnTo>
                    <a:pt x="3298813" y="1003736"/>
                  </a:lnTo>
                  <a:lnTo>
                    <a:pt x="3356351" y="994580"/>
                  </a:lnTo>
                  <a:lnTo>
                    <a:pt x="3412641" y="984989"/>
                  </a:lnTo>
                  <a:lnTo>
                    <a:pt x="3467645" y="974972"/>
                  </a:lnTo>
                  <a:lnTo>
                    <a:pt x="3521324" y="964538"/>
                  </a:lnTo>
                  <a:lnTo>
                    <a:pt x="3573640" y="953697"/>
                  </a:lnTo>
                  <a:lnTo>
                    <a:pt x="3624557" y="942459"/>
                  </a:lnTo>
                  <a:lnTo>
                    <a:pt x="3674036" y="930833"/>
                  </a:lnTo>
                  <a:lnTo>
                    <a:pt x="3722038" y="918828"/>
                  </a:lnTo>
                  <a:lnTo>
                    <a:pt x="3768527" y="906454"/>
                  </a:lnTo>
                  <a:lnTo>
                    <a:pt x="3813463" y="893720"/>
                  </a:lnTo>
                  <a:lnTo>
                    <a:pt x="3856810" y="880636"/>
                  </a:lnTo>
                  <a:lnTo>
                    <a:pt x="3898530" y="867211"/>
                  </a:lnTo>
                  <a:lnTo>
                    <a:pt x="3938583" y="853456"/>
                  </a:lnTo>
                  <a:lnTo>
                    <a:pt x="3976934" y="839378"/>
                  </a:lnTo>
                  <a:lnTo>
                    <a:pt x="4013543" y="824989"/>
                  </a:lnTo>
                  <a:lnTo>
                    <a:pt x="4081385" y="795310"/>
                  </a:lnTo>
                  <a:lnTo>
                    <a:pt x="4141807" y="764497"/>
                  </a:lnTo>
                  <a:lnTo>
                    <a:pt x="4194505" y="732625"/>
                  </a:lnTo>
                  <a:lnTo>
                    <a:pt x="4239176" y="699769"/>
                  </a:lnTo>
                  <a:lnTo>
                    <a:pt x="4275517" y="666005"/>
                  </a:lnTo>
                  <a:lnTo>
                    <a:pt x="4303225" y="631410"/>
                  </a:lnTo>
                  <a:lnTo>
                    <a:pt x="4321995" y="596059"/>
                  </a:lnTo>
                  <a:lnTo>
                    <a:pt x="4332732" y="541781"/>
                  </a:lnTo>
                  <a:lnTo>
                    <a:pt x="4331526" y="523535"/>
                  </a:lnTo>
                  <a:lnTo>
                    <a:pt x="4313746" y="469739"/>
                  </a:lnTo>
                  <a:lnTo>
                    <a:pt x="4290469" y="434756"/>
                  </a:lnTo>
                  <a:lnTo>
                    <a:pt x="4258407" y="400567"/>
                  </a:lnTo>
                  <a:lnTo>
                    <a:pt x="4217863" y="367248"/>
                  </a:lnTo>
                  <a:lnTo>
                    <a:pt x="4169140" y="334874"/>
                  </a:lnTo>
                  <a:lnTo>
                    <a:pt x="4112542" y="303522"/>
                  </a:lnTo>
                  <a:lnTo>
                    <a:pt x="4048372" y="273267"/>
                  </a:lnTo>
                  <a:lnTo>
                    <a:pt x="3976934" y="244185"/>
                  </a:lnTo>
                  <a:lnTo>
                    <a:pt x="3938583" y="230107"/>
                  </a:lnTo>
                  <a:lnTo>
                    <a:pt x="3898530" y="216352"/>
                  </a:lnTo>
                  <a:lnTo>
                    <a:pt x="3856810" y="202927"/>
                  </a:lnTo>
                  <a:lnTo>
                    <a:pt x="3813463" y="189843"/>
                  </a:lnTo>
                  <a:lnTo>
                    <a:pt x="3768527" y="177109"/>
                  </a:lnTo>
                  <a:lnTo>
                    <a:pt x="3722038" y="164735"/>
                  </a:lnTo>
                  <a:lnTo>
                    <a:pt x="3674036" y="152730"/>
                  </a:lnTo>
                  <a:lnTo>
                    <a:pt x="3624557" y="141104"/>
                  </a:lnTo>
                  <a:lnTo>
                    <a:pt x="3573640" y="129866"/>
                  </a:lnTo>
                  <a:lnTo>
                    <a:pt x="3521324" y="119025"/>
                  </a:lnTo>
                  <a:lnTo>
                    <a:pt x="3467645" y="108591"/>
                  </a:lnTo>
                  <a:lnTo>
                    <a:pt x="3412641" y="98574"/>
                  </a:lnTo>
                  <a:lnTo>
                    <a:pt x="3356351" y="88983"/>
                  </a:lnTo>
                  <a:lnTo>
                    <a:pt x="3298813" y="79827"/>
                  </a:lnTo>
                  <a:lnTo>
                    <a:pt x="3240064" y="71116"/>
                  </a:lnTo>
                  <a:lnTo>
                    <a:pt x="3180142" y="62860"/>
                  </a:lnTo>
                  <a:lnTo>
                    <a:pt x="3119085" y="55068"/>
                  </a:lnTo>
                  <a:lnTo>
                    <a:pt x="3056932" y="47749"/>
                  </a:lnTo>
                  <a:lnTo>
                    <a:pt x="2993719" y="40913"/>
                  </a:lnTo>
                  <a:lnTo>
                    <a:pt x="2929486" y="34569"/>
                  </a:lnTo>
                  <a:lnTo>
                    <a:pt x="2864269" y="28728"/>
                  </a:lnTo>
                  <a:lnTo>
                    <a:pt x="2798107" y="23397"/>
                  </a:lnTo>
                  <a:lnTo>
                    <a:pt x="2731037" y="18588"/>
                  </a:lnTo>
                  <a:lnTo>
                    <a:pt x="2663098" y="14309"/>
                  </a:lnTo>
                  <a:lnTo>
                    <a:pt x="2594328" y="10569"/>
                  </a:lnTo>
                  <a:lnTo>
                    <a:pt x="2524764" y="7379"/>
                  </a:lnTo>
                  <a:lnTo>
                    <a:pt x="2454444" y="4748"/>
                  </a:lnTo>
                  <a:lnTo>
                    <a:pt x="2383406" y="2685"/>
                  </a:lnTo>
                  <a:lnTo>
                    <a:pt x="2311689" y="1199"/>
                  </a:lnTo>
                  <a:lnTo>
                    <a:pt x="2239329" y="301"/>
                  </a:lnTo>
                  <a:lnTo>
                    <a:pt x="21663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962400" y="5283707"/>
              <a:ext cx="4333240" cy="1083945"/>
            </a:xfrm>
            <a:custGeom>
              <a:avLst/>
              <a:gdLst/>
              <a:ahLst/>
              <a:cxnLst/>
              <a:rect l="l" t="t" r="r" b="b"/>
              <a:pathLst>
                <a:path w="4333240" h="1083945">
                  <a:moveTo>
                    <a:pt x="0" y="541781"/>
                  </a:moveTo>
                  <a:lnTo>
                    <a:pt x="10736" y="487504"/>
                  </a:lnTo>
                  <a:lnTo>
                    <a:pt x="29506" y="452153"/>
                  </a:lnTo>
                  <a:lnTo>
                    <a:pt x="57214" y="417558"/>
                  </a:lnTo>
                  <a:lnTo>
                    <a:pt x="93555" y="383794"/>
                  </a:lnTo>
                  <a:lnTo>
                    <a:pt x="138226" y="350938"/>
                  </a:lnTo>
                  <a:lnTo>
                    <a:pt x="190924" y="319066"/>
                  </a:lnTo>
                  <a:lnTo>
                    <a:pt x="251346" y="288253"/>
                  </a:lnTo>
                  <a:lnTo>
                    <a:pt x="319188" y="258574"/>
                  </a:lnTo>
                  <a:lnTo>
                    <a:pt x="355797" y="244185"/>
                  </a:lnTo>
                  <a:lnTo>
                    <a:pt x="394148" y="230107"/>
                  </a:lnTo>
                  <a:lnTo>
                    <a:pt x="434201" y="216352"/>
                  </a:lnTo>
                  <a:lnTo>
                    <a:pt x="475921" y="202927"/>
                  </a:lnTo>
                  <a:lnTo>
                    <a:pt x="519268" y="189843"/>
                  </a:lnTo>
                  <a:lnTo>
                    <a:pt x="564204" y="177109"/>
                  </a:lnTo>
                  <a:lnTo>
                    <a:pt x="610693" y="164735"/>
                  </a:lnTo>
                  <a:lnTo>
                    <a:pt x="658695" y="152730"/>
                  </a:lnTo>
                  <a:lnTo>
                    <a:pt x="708174" y="141104"/>
                  </a:lnTo>
                  <a:lnTo>
                    <a:pt x="759091" y="129866"/>
                  </a:lnTo>
                  <a:lnTo>
                    <a:pt x="811407" y="119025"/>
                  </a:lnTo>
                  <a:lnTo>
                    <a:pt x="865086" y="108591"/>
                  </a:lnTo>
                  <a:lnTo>
                    <a:pt x="920090" y="98574"/>
                  </a:lnTo>
                  <a:lnTo>
                    <a:pt x="976380" y="88983"/>
                  </a:lnTo>
                  <a:lnTo>
                    <a:pt x="1033918" y="79827"/>
                  </a:lnTo>
                  <a:lnTo>
                    <a:pt x="1092667" y="71116"/>
                  </a:lnTo>
                  <a:lnTo>
                    <a:pt x="1152589" y="62860"/>
                  </a:lnTo>
                  <a:lnTo>
                    <a:pt x="1213646" y="55068"/>
                  </a:lnTo>
                  <a:lnTo>
                    <a:pt x="1275799" y="47749"/>
                  </a:lnTo>
                  <a:lnTo>
                    <a:pt x="1339012" y="40913"/>
                  </a:lnTo>
                  <a:lnTo>
                    <a:pt x="1403245" y="34569"/>
                  </a:lnTo>
                  <a:lnTo>
                    <a:pt x="1468462" y="28728"/>
                  </a:lnTo>
                  <a:lnTo>
                    <a:pt x="1534624" y="23397"/>
                  </a:lnTo>
                  <a:lnTo>
                    <a:pt x="1601694" y="18588"/>
                  </a:lnTo>
                  <a:lnTo>
                    <a:pt x="1669633" y="14309"/>
                  </a:lnTo>
                  <a:lnTo>
                    <a:pt x="1738403" y="10569"/>
                  </a:lnTo>
                  <a:lnTo>
                    <a:pt x="1807967" y="7379"/>
                  </a:lnTo>
                  <a:lnTo>
                    <a:pt x="1878287" y="4748"/>
                  </a:lnTo>
                  <a:lnTo>
                    <a:pt x="1949325" y="2685"/>
                  </a:lnTo>
                  <a:lnTo>
                    <a:pt x="2021042" y="1199"/>
                  </a:lnTo>
                  <a:lnTo>
                    <a:pt x="2093402" y="301"/>
                  </a:lnTo>
                  <a:lnTo>
                    <a:pt x="2166366" y="0"/>
                  </a:lnTo>
                  <a:lnTo>
                    <a:pt x="2239329" y="301"/>
                  </a:lnTo>
                  <a:lnTo>
                    <a:pt x="2311689" y="1199"/>
                  </a:lnTo>
                  <a:lnTo>
                    <a:pt x="2383406" y="2685"/>
                  </a:lnTo>
                  <a:lnTo>
                    <a:pt x="2454444" y="4748"/>
                  </a:lnTo>
                  <a:lnTo>
                    <a:pt x="2524764" y="7379"/>
                  </a:lnTo>
                  <a:lnTo>
                    <a:pt x="2594328" y="10569"/>
                  </a:lnTo>
                  <a:lnTo>
                    <a:pt x="2663098" y="14309"/>
                  </a:lnTo>
                  <a:lnTo>
                    <a:pt x="2731037" y="18588"/>
                  </a:lnTo>
                  <a:lnTo>
                    <a:pt x="2798107" y="23397"/>
                  </a:lnTo>
                  <a:lnTo>
                    <a:pt x="2864269" y="28728"/>
                  </a:lnTo>
                  <a:lnTo>
                    <a:pt x="2929486" y="34569"/>
                  </a:lnTo>
                  <a:lnTo>
                    <a:pt x="2993719" y="40913"/>
                  </a:lnTo>
                  <a:lnTo>
                    <a:pt x="3056932" y="47749"/>
                  </a:lnTo>
                  <a:lnTo>
                    <a:pt x="3119085" y="55068"/>
                  </a:lnTo>
                  <a:lnTo>
                    <a:pt x="3180142" y="62860"/>
                  </a:lnTo>
                  <a:lnTo>
                    <a:pt x="3240064" y="71116"/>
                  </a:lnTo>
                  <a:lnTo>
                    <a:pt x="3298813" y="79827"/>
                  </a:lnTo>
                  <a:lnTo>
                    <a:pt x="3356351" y="88983"/>
                  </a:lnTo>
                  <a:lnTo>
                    <a:pt x="3412641" y="98574"/>
                  </a:lnTo>
                  <a:lnTo>
                    <a:pt x="3467645" y="108591"/>
                  </a:lnTo>
                  <a:lnTo>
                    <a:pt x="3521324" y="119025"/>
                  </a:lnTo>
                  <a:lnTo>
                    <a:pt x="3573640" y="129866"/>
                  </a:lnTo>
                  <a:lnTo>
                    <a:pt x="3624557" y="141104"/>
                  </a:lnTo>
                  <a:lnTo>
                    <a:pt x="3674036" y="152730"/>
                  </a:lnTo>
                  <a:lnTo>
                    <a:pt x="3722038" y="164735"/>
                  </a:lnTo>
                  <a:lnTo>
                    <a:pt x="3768527" y="177109"/>
                  </a:lnTo>
                  <a:lnTo>
                    <a:pt x="3813463" y="189843"/>
                  </a:lnTo>
                  <a:lnTo>
                    <a:pt x="3856810" y="202927"/>
                  </a:lnTo>
                  <a:lnTo>
                    <a:pt x="3898530" y="216352"/>
                  </a:lnTo>
                  <a:lnTo>
                    <a:pt x="3938583" y="230107"/>
                  </a:lnTo>
                  <a:lnTo>
                    <a:pt x="3976934" y="244185"/>
                  </a:lnTo>
                  <a:lnTo>
                    <a:pt x="4013543" y="258574"/>
                  </a:lnTo>
                  <a:lnTo>
                    <a:pt x="4081385" y="288253"/>
                  </a:lnTo>
                  <a:lnTo>
                    <a:pt x="4141807" y="319066"/>
                  </a:lnTo>
                  <a:lnTo>
                    <a:pt x="4194505" y="350938"/>
                  </a:lnTo>
                  <a:lnTo>
                    <a:pt x="4239176" y="383794"/>
                  </a:lnTo>
                  <a:lnTo>
                    <a:pt x="4275517" y="417558"/>
                  </a:lnTo>
                  <a:lnTo>
                    <a:pt x="4303225" y="452153"/>
                  </a:lnTo>
                  <a:lnTo>
                    <a:pt x="4321995" y="487504"/>
                  </a:lnTo>
                  <a:lnTo>
                    <a:pt x="4332732" y="541781"/>
                  </a:lnTo>
                  <a:lnTo>
                    <a:pt x="4331526" y="560028"/>
                  </a:lnTo>
                  <a:lnTo>
                    <a:pt x="4313746" y="613824"/>
                  </a:lnTo>
                  <a:lnTo>
                    <a:pt x="4290469" y="648807"/>
                  </a:lnTo>
                  <a:lnTo>
                    <a:pt x="4258407" y="682996"/>
                  </a:lnTo>
                  <a:lnTo>
                    <a:pt x="4217863" y="716315"/>
                  </a:lnTo>
                  <a:lnTo>
                    <a:pt x="4169140" y="748689"/>
                  </a:lnTo>
                  <a:lnTo>
                    <a:pt x="4112542" y="780041"/>
                  </a:lnTo>
                  <a:lnTo>
                    <a:pt x="4048372" y="810296"/>
                  </a:lnTo>
                  <a:lnTo>
                    <a:pt x="3976934" y="839378"/>
                  </a:lnTo>
                  <a:lnTo>
                    <a:pt x="3938583" y="853456"/>
                  </a:lnTo>
                  <a:lnTo>
                    <a:pt x="3898530" y="867211"/>
                  </a:lnTo>
                  <a:lnTo>
                    <a:pt x="3856810" y="880636"/>
                  </a:lnTo>
                  <a:lnTo>
                    <a:pt x="3813463" y="893720"/>
                  </a:lnTo>
                  <a:lnTo>
                    <a:pt x="3768527" y="906454"/>
                  </a:lnTo>
                  <a:lnTo>
                    <a:pt x="3722038" y="918828"/>
                  </a:lnTo>
                  <a:lnTo>
                    <a:pt x="3674036" y="930833"/>
                  </a:lnTo>
                  <a:lnTo>
                    <a:pt x="3624557" y="942459"/>
                  </a:lnTo>
                  <a:lnTo>
                    <a:pt x="3573640" y="953697"/>
                  </a:lnTo>
                  <a:lnTo>
                    <a:pt x="3521324" y="964538"/>
                  </a:lnTo>
                  <a:lnTo>
                    <a:pt x="3467645" y="974972"/>
                  </a:lnTo>
                  <a:lnTo>
                    <a:pt x="3412641" y="984989"/>
                  </a:lnTo>
                  <a:lnTo>
                    <a:pt x="3356351" y="994580"/>
                  </a:lnTo>
                  <a:lnTo>
                    <a:pt x="3298813" y="1003736"/>
                  </a:lnTo>
                  <a:lnTo>
                    <a:pt x="3240064" y="1012447"/>
                  </a:lnTo>
                  <a:lnTo>
                    <a:pt x="3180142" y="1020703"/>
                  </a:lnTo>
                  <a:lnTo>
                    <a:pt x="3119085" y="1028495"/>
                  </a:lnTo>
                  <a:lnTo>
                    <a:pt x="3056932" y="1035814"/>
                  </a:lnTo>
                  <a:lnTo>
                    <a:pt x="2993719" y="1042650"/>
                  </a:lnTo>
                  <a:lnTo>
                    <a:pt x="2929486" y="1048994"/>
                  </a:lnTo>
                  <a:lnTo>
                    <a:pt x="2864269" y="1054835"/>
                  </a:lnTo>
                  <a:lnTo>
                    <a:pt x="2798107" y="1060166"/>
                  </a:lnTo>
                  <a:lnTo>
                    <a:pt x="2731037" y="1064975"/>
                  </a:lnTo>
                  <a:lnTo>
                    <a:pt x="2663098" y="1069254"/>
                  </a:lnTo>
                  <a:lnTo>
                    <a:pt x="2594328" y="1072994"/>
                  </a:lnTo>
                  <a:lnTo>
                    <a:pt x="2524764" y="1076184"/>
                  </a:lnTo>
                  <a:lnTo>
                    <a:pt x="2454444" y="1078815"/>
                  </a:lnTo>
                  <a:lnTo>
                    <a:pt x="2383406" y="1080878"/>
                  </a:lnTo>
                  <a:lnTo>
                    <a:pt x="2311689" y="1082364"/>
                  </a:lnTo>
                  <a:lnTo>
                    <a:pt x="2239329" y="1083262"/>
                  </a:lnTo>
                  <a:lnTo>
                    <a:pt x="2166366" y="1083563"/>
                  </a:lnTo>
                  <a:lnTo>
                    <a:pt x="2093402" y="1083262"/>
                  </a:lnTo>
                  <a:lnTo>
                    <a:pt x="2021042" y="1082364"/>
                  </a:lnTo>
                  <a:lnTo>
                    <a:pt x="1949325" y="1080878"/>
                  </a:lnTo>
                  <a:lnTo>
                    <a:pt x="1878287" y="1078815"/>
                  </a:lnTo>
                  <a:lnTo>
                    <a:pt x="1807967" y="1076184"/>
                  </a:lnTo>
                  <a:lnTo>
                    <a:pt x="1738403" y="1072994"/>
                  </a:lnTo>
                  <a:lnTo>
                    <a:pt x="1669633" y="1069254"/>
                  </a:lnTo>
                  <a:lnTo>
                    <a:pt x="1601694" y="1064975"/>
                  </a:lnTo>
                  <a:lnTo>
                    <a:pt x="1534624" y="1060166"/>
                  </a:lnTo>
                  <a:lnTo>
                    <a:pt x="1468462" y="1054835"/>
                  </a:lnTo>
                  <a:lnTo>
                    <a:pt x="1403245" y="1048994"/>
                  </a:lnTo>
                  <a:lnTo>
                    <a:pt x="1339012" y="1042650"/>
                  </a:lnTo>
                  <a:lnTo>
                    <a:pt x="1275799" y="1035814"/>
                  </a:lnTo>
                  <a:lnTo>
                    <a:pt x="1213646" y="1028495"/>
                  </a:lnTo>
                  <a:lnTo>
                    <a:pt x="1152589" y="1020703"/>
                  </a:lnTo>
                  <a:lnTo>
                    <a:pt x="1092667" y="1012447"/>
                  </a:lnTo>
                  <a:lnTo>
                    <a:pt x="1033918" y="1003736"/>
                  </a:lnTo>
                  <a:lnTo>
                    <a:pt x="976380" y="994580"/>
                  </a:lnTo>
                  <a:lnTo>
                    <a:pt x="920090" y="984989"/>
                  </a:lnTo>
                  <a:lnTo>
                    <a:pt x="865086" y="974972"/>
                  </a:lnTo>
                  <a:lnTo>
                    <a:pt x="811407" y="964538"/>
                  </a:lnTo>
                  <a:lnTo>
                    <a:pt x="759091" y="953697"/>
                  </a:lnTo>
                  <a:lnTo>
                    <a:pt x="708174" y="942459"/>
                  </a:lnTo>
                  <a:lnTo>
                    <a:pt x="658695" y="930833"/>
                  </a:lnTo>
                  <a:lnTo>
                    <a:pt x="610693" y="918828"/>
                  </a:lnTo>
                  <a:lnTo>
                    <a:pt x="564204" y="906454"/>
                  </a:lnTo>
                  <a:lnTo>
                    <a:pt x="519268" y="893720"/>
                  </a:lnTo>
                  <a:lnTo>
                    <a:pt x="475921" y="880636"/>
                  </a:lnTo>
                  <a:lnTo>
                    <a:pt x="434201" y="867211"/>
                  </a:lnTo>
                  <a:lnTo>
                    <a:pt x="394148" y="853456"/>
                  </a:lnTo>
                  <a:lnTo>
                    <a:pt x="355797" y="839378"/>
                  </a:lnTo>
                  <a:lnTo>
                    <a:pt x="319188" y="824989"/>
                  </a:lnTo>
                  <a:lnTo>
                    <a:pt x="251346" y="795310"/>
                  </a:lnTo>
                  <a:lnTo>
                    <a:pt x="190924" y="764497"/>
                  </a:lnTo>
                  <a:lnTo>
                    <a:pt x="138226" y="732625"/>
                  </a:lnTo>
                  <a:lnTo>
                    <a:pt x="93555" y="699769"/>
                  </a:lnTo>
                  <a:lnTo>
                    <a:pt x="57214" y="666005"/>
                  </a:lnTo>
                  <a:lnTo>
                    <a:pt x="29506" y="631410"/>
                  </a:lnTo>
                  <a:lnTo>
                    <a:pt x="10736" y="596059"/>
                  </a:lnTo>
                  <a:lnTo>
                    <a:pt x="0" y="541781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4669028" y="5421274"/>
            <a:ext cx="2921000" cy="88074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-2540">
              <a:lnSpc>
                <a:spcPct val="101099"/>
              </a:lnSpc>
              <a:spcBef>
                <a:spcPts val="95"/>
              </a:spcBef>
            </a:pPr>
            <a:r>
              <a:rPr dirty="0" sz="1850" spc="10">
                <a:latin typeface="Times New Roman"/>
                <a:cs typeface="Times New Roman"/>
              </a:rPr>
              <a:t>Xây dựng </a:t>
            </a:r>
            <a:r>
              <a:rPr dirty="0" sz="1850" spc="5">
                <a:latin typeface="Times New Roman"/>
                <a:cs typeface="Times New Roman"/>
              </a:rPr>
              <a:t>các </a:t>
            </a:r>
            <a:r>
              <a:rPr dirty="0" sz="1850" spc="10">
                <a:latin typeface="Times New Roman"/>
                <a:cs typeface="Times New Roman"/>
              </a:rPr>
              <a:t>báo </a:t>
            </a:r>
            <a:r>
              <a:rPr dirty="0" sz="1850" spc="5">
                <a:latin typeface="Times New Roman"/>
                <a:cs typeface="Times New Roman"/>
              </a:rPr>
              <a:t>cáo, trình  </a:t>
            </a:r>
            <a:r>
              <a:rPr dirty="0" sz="1850" spc="10">
                <a:latin typeface="Times New Roman"/>
                <a:cs typeface="Times New Roman"/>
              </a:rPr>
              <a:t>bày </a:t>
            </a:r>
            <a:r>
              <a:rPr dirty="0" sz="1850" spc="5">
                <a:latin typeface="Times New Roman"/>
                <a:cs typeface="Times New Roman"/>
              </a:rPr>
              <a:t>về </a:t>
            </a:r>
            <a:r>
              <a:rPr dirty="0" sz="1850">
                <a:latin typeface="Times New Roman"/>
                <a:cs typeface="Times New Roman"/>
              </a:rPr>
              <a:t>tiến </a:t>
            </a:r>
            <a:r>
              <a:rPr dirty="0" sz="1850" spc="5">
                <a:latin typeface="Times New Roman"/>
                <a:cs typeface="Times New Roman"/>
              </a:rPr>
              <a:t>trình thực hiện,</a:t>
            </a:r>
            <a:r>
              <a:rPr dirty="0" sz="1850" spc="-110">
                <a:latin typeface="Times New Roman"/>
                <a:cs typeface="Times New Roman"/>
              </a:rPr>
              <a:t> </a:t>
            </a:r>
            <a:r>
              <a:rPr dirty="0" sz="1850" spc="5">
                <a:latin typeface="Times New Roman"/>
                <a:cs typeface="Times New Roman"/>
              </a:rPr>
              <a:t>kết  quả đạt</a:t>
            </a:r>
            <a:r>
              <a:rPr dirty="0" sz="1850" spc="-30">
                <a:latin typeface="Times New Roman"/>
                <a:cs typeface="Times New Roman"/>
              </a:rPr>
              <a:t> </a:t>
            </a:r>
            <a:r>
              <a:rPr dirty="0" sz="1850" spc="5">
                <a:latin typeface="Times New Roman"/>
                <a:cs typeface="Times New Roman"/>
              </a:rPr>
              <a:t>được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512820" y="469391"/>
            <a:ext cx="5306568" cy="2791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423409" y="589915"/>
            <a:ext cx="3488054" cy="221996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 marR="7620">
              <a:lnSpc>
                <a:spcPct val="100000"/>
              </a:lnSpc>
              <a:spcBef>
                <a:spcPts val="120"/>
              </a:spcBef>
            </a:pPr>
            <a:r>
              <a:rPr dirty="0" sz="1850" spc="5">
                <a:latin typeface="Times New Roman"/>
                <a:cs typeface="Times New Roman"/>
              </a:rPr>
              <a:t>Xác định </a:t>
            </a:r>
            <a:r>
              <a:rPr dirty="0" sz="1850" spc="10">
                <a:latin typeface="Times New Roman"/>
                <a:cs typeface="Times New Roman"/>
              </a:rPr>
              <a:t>vấn </a:t>
            </a:r>
            <a:r>
              <a:rPr dirty="0" sz="1850" spc="5">
                <a:latin typeface="Times New Roman"/>
                <a:cs typeface="Times New Roman"/>
              </a:rPr>
              <a:t>đề </a:t>
            </a:r>
            <a:r>
              <a:rPr dirty="0" sz="1850" spc="10">
                <a:latin typeface="Times New Roman"/>
                <a:cs typeface="Times New Roman"/>
              </a:rPr>
              <a:t>có </a:t>
            </a:r>
            <a:r>
              <a:rPr dirty="0" sz="1850" spc="5">
                <a:latin typeface="Times New Roman"/>
                <a:cs typeface="Times New Roman"/>
              </a:rPr>
              <a:t>bản</a:t>
            </a:r>
            <a:r>
              <a:rPr dirty="0" sz="1850" spc="-100">
                <a:latin typeface="Times New Roman"/>
                <a:cs typeface="Times New Roman"/>
              </a:rPr>
              <a:t> </a:t>
            </a:r>
            <a:r>
              <a:rPr dirty="0" sz="1850" spc="5">
                <a:latin typeface="Times New Roman"/>
                <a:cs typeface="Times New Roman"/>
              </a:rPr>
              <a:t>chất</a:t>
            </a:r>
            <a:endParaRPr sz="1850">
              <a:latin typeface="Times New Roman"/>
              <a:cs typeface="Times New Roman"/>
            </a:endParaRPr>
          </a:p>
          <a:p>
            <a:pPr algn="ctr" marR="7620">
              <a:lnSpc>
                <a:spcPct val="100000"/>
              </a:lnSpc>
              <a:spcBef>
                <a:spcPts val="25"/>
              </a:spcBef>
            </a:pPr>
            <a:r>
              <a:rPr dirty="0" sz="1850" spc="10">
                <a:latin typeface="Times New Roman"/>
                <a:cs typeface="Times New Roman"/>
              </a:rPr>
              <a:t>khoa học </a:t>
            </a:r>
            <a:r>
              <a:rPr dirty="0" sz="1850" spc="5">
                <a:latin typeface="Times New Roman"/>
                <a:cs typeface="Times New Roman"/>
              </a:rPr>
              <a:t>hoặc </a:t>
            </a:r>
            <a:r>
              <a:rPr dirty="0" sz="1850" spc="10">
                <a:latin typeface="Times New Roman"/>
                <a:cs typeface="Times New Roman"/>
              </a:rPr>
              <a:t>có </a:t>
            </a:r>
            <a:r>
              <a:rPr dirty="0" sz="1850" spc="5">
                <a:latin typeface="Times New Roman"/>
                <a:cs typeface="Times New Roman"/>
              </a:rPr>
              <a:t>bản</a:t>
            </a:r>
            <a:r>
              <a:rPr dirty="0" sz="1850" spc="-105">
                <a:latin typeface="Times New Roman"/>
                <a:cs typeface="Times New Roman"/>
              </a:rPr>
              <a:t> </a:t>
            </a:r>
            <a:r>
              <a:rPr dirty="0" sz="1850" spc="5">
                <a:latin typeface="Times New Roman"/>
                <a:cs typeface="Times New Roman"/>
              </a:rPr>
              <a:t>chất</a:t>
            </a:r>
            <a:endParaRPr sz="1850">
              <a:latin typeface="Times New Roman"/>
              <a:cs typeface="Times New Roman"/>
            </a:endParaRPr>
          </a:p>
          <a:p>
            <a:pPr algn="ctr" marR="6350">
              <a:lnSpc>
                <a:spcPct val="100000"/>
              </a:lnSpc>
              <a:spcBef>
                <a:spcPts val="25"/>
              </a:spcBef>
            </a:pPr>
            <a:r>
              <a:rPr dirty="0" sz="1850" spc="10">
                <a:latin typeface="Times New Roman"/>
                <a:cs typeface="Times New Roman"/>
              </a:rPr>
              <a:t>công</a:t>
            </a:r>
            <a:r>
              <a:rPr dirty="0" sz="1850">
                <a:latin typeface="Times New Roman"/>
                <a:cs typeface="Times New Roman"/>
              </a:rPr>
              <a:t> </a:t>
            </a:r>
            <a:r>
              <a:rPr dirty="0" sz="1850" spc="5">
                <a:latin typeface="Times New Roman"/>
                <a:cs typeface="Times New Roman"/>
              </a:rPr>
              <a:t>nghệ</a:t>
            </a:r>
            <a:endParaRPr sz="18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dirty="0" sz="1850" spc="10">
                <a:latin typeface="Times New Roman"/>
                <a:cs typeface="Times New Roman"/>
              </a:rPr>
              <a:t>Lựa chọn </a:t>
            </a:r>
            <a:r>
              <a:rPr dirty="0" sz="1850" spc="5">
                <a:latin typeface="Times New Roman"/>
                <a:cs typeface="Times New Roman"/>
              </a:rPr>
              <a:t>một kịch bản tìm tòi</a:t>
            </a:r>
            <a:r>
              <a:rPr dirty="0" sz="1850" spc="-160">
                <a:latin typeface="Times New Roman"/>
                <a:cs typeface="Times New Roman"/>
              </a:rPr>
              <a:t> </a:t>
            </a:r>
            <a:r>
              <a:rPr dirty="0" sz="1850" spc="10">
                <a:latin typeface="Times New Roman"/>
                <a:cs typeface="Times New Roman"/>
              </a:rPr>
              <a:t>khám</a:t>
            </a:r>
            <a:endParaRPr sz="18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dirty="0" sz="1850" spc="5">
                <a:latin typeface="Times New Roman"/>
                <a:cs typeface="Times New Roman"/>
              </a:rPr>
              <a:t>phá hoặc một </a:t>
            </a:r>
            <a:r>
              <a:rPr dirty="0" sz="1850" spc="10">
                <a:latin typeface="Times New Roman"/>
                <a:cs typeface="Times New Roman"/>
              </a:rPr>
              <a:t>mẫu mô</a:t>
            </a:r>
            <a:r>
              <a:rPr dirty="0" sz="1850" spc="-90">
                <a:latin typeface="Times New Roman"/>
                <a:cs typeface="Times New Roman"/>
              </a:rPr>
              <a:t> </a:t>
            </a:r>
            <a:r>
              <a:rPr dirty="0" sz="1850" spc="10">
                <a:latin typeface="Times New Roman"/>
                <a:cs typeface="Times New Roman"/>
              </a:rPr>
              <a:t>hình</a:t>
            </a:r>
            <a:endParaRPr sz="1850">
              <a:latin typeface="Times New Roman"/>
              <a:cs typeface="Times New Roman"/>
            </a:endParaRPr>
          </a:p>
          <a:p>
            <a:pPr algn="ctr" marL="681355" marR="619760">
              <a:lnSpc>
                <a:spcPct val="101099"/>
              </a:lnSpc>
              <a:spcBef>
                <a:spcPts val="1320"/>
              </a:spcBef>
            </a:pPr>
            <a:r>
              <a:rPr dirty="0" sz="1850" spc="5">
                <a:latin typeface="Times New Roman"/>
                <a:cs typeface="Times New Roman"/>
              </a:rPr>
              <a:t>Cụ thể </a:t>
            </a:r>
            <a:r>
              <a:rPr dirty="0" sz="1850" spc="10">
                <a:latin typeface="Times New Roman"/>
                <a:cs typeface="Times New Roman"/>
              </a:rPr>
              <a:t>hóa </a:t>
            </a:r>
            <a:r>
              <a:rPr dirty="0" sz="1850" spc="5">
                <a:latin typeface="Times New Roman"/>
                <a:cs typeface="Times New Roman"/>
              </a:rPr>
              <a:t>kịch bản</a:t>
            </a:r>
            <a:r>
              <a:rPr dirty="0" sz="1850" spc="-114">
                <a:latin typeface="Times New Roman"/>
                <a:cs typeface="Times New Roman"/>
              </a:rPr>
              <a:t> </a:t>
            </a:r>
            <a:r>
              <a:rPr dirty="0" sz="1850" spc="10">
                <a:latin typeface="Times New Roman"/>
                <a:cs typeface="Times New Roman"/>
              </a:rPr>
              <a:t>đã  chọn </a:t>
            </a:r>
            <a:r>
              <a:rPr dirty="0" sz="1850" spc="5">
                <a:latin typeface="Times New Roman"/>
                <a:cs typeface="Times New Roman"/>
              </a:rPr>
              <a:t>thành </a:t>
            </a:r>
            <a:r>
              <a:rPr dirty="0" sz="1850" spc="10">
                <a:latin typeface="Times New Roman"/>
                <a:cs typeface="Times New Roman"/>
              </a:rPr>
              <a:t>từng</a:t>
            </a:r>
            <a:r>
              <a:rPr dirty="0" sz="1850" spc="-100">
                <a:latin typeface="Times New Roman"/>
                <a:cs typeface="Times New Roman"/>
              </a:rPr>
              <a:t> </a:t>
            </a:r>
            <a:r>
              <a:rPr dirty="0" sz="1850" spc="10">
                <a:latin typeface="Times New Roman"/>
                <a:cs typeface="Times New Roman"/>
              </a:rPr>
              <a:t>bước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37809" y="2783281"/>
            <a:ext cx="1715135" cy="3111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 spc="5">
                <a:latin typeface="Times New Roman"/>
                <a:cs typeface="Times New Roman"/>
              </a:rPr>
              <a:t>nghiên cứu </a:t>
            </a:r>
            <a:r>
              <a:rPr dirty="0" sz="1850">
                <a:latin typeface="Times New Roman"/>
                <a:cs typeface="Times New Roman"/>
              </a:rPr>
              <a:t>cụ</a:t>
            </a:r>
            <a:r>
              <a:rPr dirty="0" sz="1850" spc="-70">
                <a:latin typeface="Times New Roman"/>
                <a:cs typeface="Times New Roman"/>
              </a:rPr>
              <a:t> </a:t>
            </a:r>
            <a:r>
              <a:rPr dirty="0" sz="1850" spc="5">
                <a:latin typeface="Times New Roman"/>
                <a:cs typeface="Times New Roman"/>
              </a:rPr>
              <a:t>thể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52068" y="753872"/>
            <a:ext cx="1374775" cy="10007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1270">
              <a:lnSpc>
                <a:spcPct val="101400"/>
              </a:lnSpc>
              <a:spcBef>
                <a:spcPts val="100"/>
              </a:spcBef>
            </a:pPr>
            <a:r>
              <a:rPr dirty="0" sz="2100" spc="20" b="1">
                <a:solidFill>
                  <a:srgbClr val="000000"/>
                </a:solidFill>
                <a:latin typeface="Times New Roman"/>
                <a:cs typeface="Times New Roman"/>
              </a:rPr>
              <a:t>Con </a:t>
            </a:r>
            <a:r>
              <a:rPr dirty="0" sz="2100" spc="10" b="1">
                <a:solidFill>
                  <a:srgbClr val="000000"/>
                </a:solidFill>
                <a:latin typeface="Times New Roman"/>
                <a:cs typeface="Times New Roman"/>
              </a:rPr>
              <a:t>đường  </a:t>
            </a:r>
            <a:r>
              <a:rPr dirty="0" sz="2100" spc="15" b="1">
                <a:solidFill>
                  <a:srgbClr val="000000"/>
                </a:solidFill>
                <a:latin typeface="Times New Roman"/>
                <a:cs typeface="Times New Roman"/>
              </a:rPr>
              <a:t>khoa học  </a:t>
            </a:r>
            <a:r>
              <a:rPr dirty="0" sz="2100" spc="10">
                <a:solidFill>
                  <a:srgbClr val="000000"/>
                </a:solidFill>
              </a:rPr>
              <a:t>Xuất phát</a:t>
            </a:r>
            <a:r>
              <a:rPr dirty="0" sz="2100" spc="-90">
                <a:solidFill>
                  <a:srgbClr val="000000"/>
                </a:solidFill>
              </a:rPr>
              <a:t> </a:t>
            </a:r>
            <a:r>
              <a:rPr dirty="0" sz="2100" spc="5">
                <a:solidFill>
                  <a:srgbClr val="000000"/>
                </a:solidFill>
              </a:rPr>
              <a:t>từ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9072" y="1729486"/>
            <a:ext cx="1779905" cy="3601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0960" marR="53975">
              <a:lnSpc>
                <a:spcPct val="101400"/>
              </a:lnSpc>
              <a:spcBef>
                <a:spcPts val="100"/>
              </a:spcBef>
            </a:pPr>
            <a:r>
              <a:rPr dirty="0" sz="2100" spc="15">
                <a:latin typeface="Times New Roman"/>
                <a:cs typeface="Times New Roman"/>
              </a:rPr>
              <a:t>nhu </a:t>
            </a:r>
            <a:r>
              <a:rPr dirty="0" sz="2100" spc="5">
                <a:latin typeface="Times New Roman"/>
                <a:cs typeface="Times New Roman"/>
              </a:rPr>
              <a:t>cầu</a:t>
            </a:r>
            <a:r>
              <a:rPr dirty="0" sz="2100" spc="-85">
                <a:latin typeface="Times New Roman"/>
                <a:cs typeface="Times New Roman"/>
              </a:rPr>
              <a:t> </a:t>
            </a:r>
            <a:r>
              <a:rPr dirty="0" sz="2100" spc="15">
                <a:latin typeface="Times New Roman"/>
                <a:cs typeface="Times New Roman"/>
              </a:rPr>
              <a:t>nghiên  </a:t>
            </a:r>
            <a:r>
              <a:rPr dirty="0" sz="2100" spc="10">
                <a:latin typeface="Times New Roman"/>
                <a:cs typeface="Times New Roman"/>
              </a:rPr>
              <a:t>cứu kiến thức  bài học, kiến  thức môn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 spc="10">
                <a:latin typeface="Times New Roman"/>
                <a:cs typeface="Times New Roman"/>
              </a:rPr>
              <a:t>học</a:t>
            </a:r>
            <a:endParaRPr sz="2100">
              <a:latin typeface="Times New Roman"/>
              <a:cs typeface="Times New Roman"/>
            </a:endParaRPr>
          </a:p>
          <a:p>
            <a:pPr algn="ctr" marL="12065" marR="5080" indent="1905">
              <a:lnSpc>
                <a:spcPct val="101600"/>
              </a:lnSpc>
              <a:spcBef>
                <a:spcPts val="10"/>
              </a:spcBef>
            </a:pPr>
            <a:r>
              <a:rPr dirty="0" sz="2100" spc="35">
                <a:latin typeface="Times New Roman"/>
                <a:cs typeface="Times New Roman"/>
              </a:rPr>
              <a:t>… </a:t>
            </a:r>
            <a:r>
              <a:rPr dirty="0" sz="2100" spc="5">
                <a:latin typeface="Times New Roman"/>
                <a:cs typeface="Times New Roman"/>
              </a:rPr>
              <a:t>cần </a:t>
            </a:r>
            <a:r>
              <a:rPr dirty="0" sz="2100" spc="10">
                <a:latin typeface="Times New Roman"/>
                <a:cs typeface="Times New Roman"/>
              </a:rPr>
              <a:t>giải  </a:t>
            </a:r>
            <a:r>
              <a:rPr dirty="0" sz="2100" spc="15">
                <a:latin typeface="Times New Roman"/>
                <a:cs typeface="Times New Roman"/>
              </a:rPr>
              <a:t>quyết vấn </a:t>
            </a:r>
            <a:r>
              <a:rPr dirty="0" sz="2100" spc="10">
                <a:latin typeface="Times New Roman"/>
                <a:cs typeface="Times New Roman"/>
              </a:rPr>
              <a:t>đề  </a:t>
            </a:r>
            <a:r>
              <a:rPr dirty="0" sz="2100" spc="5">
                <a:latin typeface="Times New Roman"/>
                <a:cs typeface="Times New Roman"/>
              </a:rPr>
              <a:t>liên môn,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 spc="15">
                <a:latin typeface="Times New Roman"/>
                <a:cs typeface="Times New Roman"/>
              </a:rPr>
              <a:t>xuyên  </a:t>
            </a:r>
            <a:r>
              <a:rPr dirty="0" sz="2100" spc="10">
                <a:latin typeface="Times New Roman"/>
                <a:cs typeface="Times New Roman"/>
              </a:rPr>
              <a:t>môn </a:t>
            </a:r>
            <a:r>
              <a:rPr dirty="0" sz="2100" spc="15">
                <a:latin typeface="Times New Roman"/>
                <a:cs typeface="Times New Roman"/>
              </a:rPr>
              <a:t>và nhu </a:t>
            </a:r>
            <a:r>
              <a:rPr dirty="0" sz="2100" spc="5">
                <a:latin typeface="Times New Roman"/>
                <a:cs typeface="Times New Roman"/>
              </a:rPr>
              <a:t>cầu  </a:t>
            </a:r>
            <a:r>
              <a:rPr dirty="0" sz="2100" spc="10">
                <a:latin typeface="Times New Roman"/>
                <a:cs typeface="Times New Roman"/>
              </a:rPr>
              <a:t>vận dụng</a:t>
            </a:r>
            <a:r>
              <a:rPr dirty="0" sz="2100" spc="-50">
                <a:latin typeface="Times New Roman"/>
                <a:cs typeface="Times New Roman"/>
              </a:rPr>
              <a:t> </a:t>
            </a:r>
            <a:r>
              <a:rPr dirty="0" sz="2100" spc="10">
                <a:latin typeface="Times New Roman"/>
                <a:cs typeface="Times New Roman"/>
              </a:rPr>
              <a:t>kiến</a:t>
            </a:r>
            <a:endParaRPr sz="2100">
              <a:latin typeface="Times New Roman"/>
              <a:cs typeface="Times New Roman"/>
            </a:endParaRPr>
          </a:p>
          <a:p>
            <a:pPr algn="ctr" marL="129539" marR="121920">
              <a:lnSpc>
                <a:spcPct val="101400"/>
              </a:lnSpc>
            </a:pPr>
            <a:r>
              <a:rPr dirty="0" sz="2100" spc="10">
                <a:latin typeface="Times New Roman"/>
                <a:cs typeface="Times New Roman"/>
              </a:rPr>
              <a:t>thức </a:t>
            </a:r>
            <a:r>
              <a:rPr dirty="0" sz="2100" spc="5">
                <a:latin typeface="Times New Roman"/>
                <a:cs typeface="Times New Roman"/>
              </a:rPr>
              <a:t>tìm</a:t>
            </a:r>
            <a:r>
              <a:rPr dirty="0" sz="2100" spc="-50">
                <a:latin typeface="Times New Roman"/>
                <a:cs typeface="Times New Roman"/>
              </a:rPr>
              <a:t> </a:t>
            </a:r>
            <a:r>
              <a:rPr dirty="0" sz="2100" spc="10">
                <a:latin typeface="Times New Roman"/>
                <a:cs typeface="Times New Roman"/>
              </a:rPr>
              <a:t>được  </a:t>
            </a:r>
            <a:r>
              <a:rPr dirty="0" sz="2100" spc="15">
                <a:latin typeface="Times New Roman"/>
                <a:cs typeface="Times New Roman"/>
              </a:rPr>
              <a:t>vào </a:t>
            </a:r>
            <a:r>
              <a:rPr dirty="0" sz="2100" spc="10">
                <a:latin typeface="Times New Roman"/>
                <a:cs typeface="Times New Roman"/>
              </a:rPr>
              <a:t>thực</a:t>
            </a:r>
            <a:r>
              <a:rPr dirty="0" sz="2100" spc="-65">
                <a:latin typeface="Times New Roman"/>
                <a:cs typeface="Times New Roman"/>
              </a:rPr>
              <a:t> </a:t>
            </a:r>
            <a:r>
              <a:rPr dirty="0" sz="2100" spc="5">
                <a:latin typeface="Times New Roman"/>
                <a:cs typeface="Times New Roman"/>
              </a:rPr>
              <a:t>tiễn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994138" y="1090041"/>
            <a:ext cx="1766570" cy="49028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36830" marR="27305" indent="-1270">
              <a:lnSpc>
                <a:spcPct val="101499"/>
              </a:lnSpc>
              <a:spcBef>
                <a:spcPts val="95"/>
              </a:spcBef>
            </a:pPr>
            <a:r>
              <a:rPr dirty="0" sz="2100" spc="20" b="1">
                <a:latin typeface="Times New Roman"/>
                <a:cs typeface="Times New Roman"/>
              </a:rPr>
              <a:t>Con </a:t>
            </a:r>
            <a:r>
              <a:rPr dirty="0" sz="2100" spc="10" b="1">
                <a:latin typeface="Times New Roman"/>
                <a:cs typeface="Times New Roman"/>
              </a:rPr>
              <a:t>đường  công nghệ  </a:t>
            </a:r>
            <a:r>
              <a:rPr dirty="0" sz="2100" spc="10">
                <a:latin typeface="Times New Roman"/>
                <a:cs typeface="Times New Roman"/>
              </a:rPr>
              <a:t>Xuất phát </a:t>
            </a:r>
            <a:r>
              <a:rPr dirty="0" sz="2100" spc="5">
                <a:latin typeface="Times New Roman"/>
                <a:cs typeface="Times New Roman"/>
              </a:rPr>
              <a:t>từ  </a:t>
            </a:r>
            <a:r>
              <a:rPr dirty="0" sz="2100" spc="15">
                <a:latin typeface="Times New Roman"/>
                <a:cs typeface="Times New Roman"/>
              </a:rPr>
              <a:t>nhu </a:t>
            </a:r>
            <a:r>
              <a:rPr dirty="0" sz="2100" spc="5">
                <a:latin typeface="Times New Roman"/>
                <a:cs typeface="Times New Roman"/>
              </a:rPr>
              <a:t>cầu, </a:t>
            </a:r>
            <a:r>
              <a:rPr dirty="0" sz="2100" spc="10">
                <a:latin typeface="Times New Roman"/>
                <a:cs typeface="Times New Roman"/>
              </a:rPr>
              <a:t>tình  </a:t>
            </a:r>
            <a:r>
              <a:rPr dirty="0" sz="2100" spc="15">
                <a:latin typeface="Times New Roman"/>
                <a:cs typeface="Times New Roman"/>
              </a:rPr>
              <a:t>huống </a:t>
            </a:r>
            <a:r>
              <a:rPr dirty="0" sz="2100" spc="10">
                <a:latin typeface="Times New Roman"/>
                <a:cs typeface="Times New Roman"/>
              </a:rPr>
              <a:t>thực</a:t>
            </a:r>
            <a:r>
              <a:rPr dirty="0" sz="2100" spc="-100">
                <a:latin typeface="Times New Roman"/>
                <a:cs typeface="Times New Roman"/>
              </a:rPr>
              <a:t> </a:t>
            </a:r>
            <a:r>
              <a:rPr dirty="0" sz="2100" spc="5">
                <a:latin typeface="Times New Roman"/>
                <a:cs typeface="Times New Roman"/>
              </a:rPr>
              <a:t>tiễn  </a:t>
            </a:r>
            <a:r>
              <a:rPr dirty="0" sz="2100" spc="10">
                <a:latin typeface="Times New Roman"/>
                <a:cs typeface="Times New Roman"/>
              </a:rPr>
              <a:t>phải </a:t>
            </a:r>
            <a:r>
              <a:rPr dirty="0" sz="2100" spc="5">
                <a:latin typeface="Times New Roman"/>
                <a:cs typeface="Times New Roman"/>
              </a:rPr>
              <a:t>cải thiện,  phải </a:t>
            </a:r>
            <a:r>
              <a:rPr dirty="0" sz="2100" spc="10">
                <a:latin typeface="Times New Roman"/>
                <a:cs typeface="Times New Roman"/>
              </a:rPr>
              <a:t>giải</a:t>
            </a:r>
            <a:r>
              <a:rPr dirty="0" sz="2100" spc="-65">
                <a:latin typeface="Times New Roman"/>
                <a:cs typeface="Times New Roman"/>
              </a:rPr>
              <a:t> </a:t>
            </a:r>
            <a:r>
              <a:rPr dirty="0" sz="2100" spc="15">
                <a:latin typeface="Times New Roman"/>
                <a:cs typeface="Times New Roman"/>
              </a:rPr>
              <a:t>quyết</a:t>
            </a:r>
            <a:endParaRPr sz="2100">
              <a:latin typeface="Times New Roman"/>
              <a:cs typeface="Times New Roman"/>
            </a:endParaRPr>
          </a:p>
          <a:p>
            <a:pPr algn="ctr" marL="12700" marR="5080">
              <a:lnSpc>
                <a:spcPct val="101600"/>
              </a:lnSpc>
              <a:spcBef>
                <a:spcPts val="10"/>
              </a:spcBef>
            </a:pPr>
            <a:r>
              <a:rPr dirty="0" sz="2100" spc="35">
                <a:latin typeface="Times New Roman"/>
                <a:cs typeface="Times New Roman"/>
              </a:rPr>
              <a:t>… </a:t>
            </a:r>
            <a:r>
              <a:rPr dirty="0" sz="2100" spc="5">
                <a:latin typeface="Times New Roman"/>
                <a:cs typeface="Times New Roman"/>
              </a:rPr>
              <a:t>tìm </a:t>
            </a:r>
            <a:r>
              <a:rPr dirty="0" sz="2100" spc="10">
                <a:latin typeface="Times New Roman"/>
                <a:cs typeface="Times New Roman"/>
              </a:rPr>
              <a:t>cách</a:t>
            </a:r>
            <a:r>
              <a:rPr dirty="0" sz="2100" spc="-70">
                <a:latin typeface="Times New Roman"/>
                <a:cs typeface="Times New Roman"/>
              </a:rPr>
              <a:t> </a:t>
            </a:r>
            <a:r>
              <a:rPr dirty="0" sz="2100" spc="15">
                <a:latin typeface="Times New Roman"/>
                <a:cs typeface="Times New Roman"/>
              </a:rPr>
              <a:t>huy  </a:t>
            </a:r>
            <a:r>
              <a:rPr dirty="0" sz="2100" spc="10">
                <a:latin typeface="Times New Roman"/>
                <a:cs typeface="Times New Roman"/>
              </a:rPr>
              <a:t>động, vận dụng  kiến thức, </a:t>
            </a:r>
            <a:r>
              <a:rPr dirty="0" sz="2100" spc="15">
                <a:latin typeface="Times New Roman"/>
                <a:cs typeface="Times New Roman"/>
              </a:rPr>
              <a:t>kinh  </a:t>
            </a:r>
            <a:r>
              <a:rPr dirty="0" sz="2100" spc="10">
                <a:latin typeface="Times New Roman"/>
                <a:cs typeface="Times New Roman"/>
              </a:rPr>
              <a:t>nghiệm, công  nghệ </a:t>
            </a:r>
            <a:r>
              <a:rPr dirty="0" sz="2100" spc="15">
                <a:latin typeface="Times New Roman"/>
                <a:cs typeface="Times New Roman"/>
              </a:rPr>
              <a:t>vào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 spc="15">
                <a:latin typeface="Times New Roman"/>
                <a:cs typeface="Times New Roman"/>
              </a:rPr>
              <a:t>để</a:t>
            </a:r>
            <a:endParaRPr sz="2100">
              <a:latin typeface="Times New Roman"/>
              <a:cs typeface="Times New Roman"/>
            </a:endParaRPr>
          </a:p>
          <a:p>
            <a:pPr algn="ctr" marL="62865" marR="51435">
              <a:lnSpc>
                <a:spcPct val="101400"/>
              </a:lnSpc>
            </a:pPr>
            <a:r>
              <a:rPr dirty="0" sz="2100" spc="10">
                <a:latin typeface="Times New Roman"/>
                <a:cs typeface="Times New Roman"/>
              </a:rPr>
              <a:t>thực hiện,</a:t>
            </a:r>
            <a:r>
              <a:rPr dirty="0" sz="2100" spc="-85">
                <a:latin typeface="Times New Roman"/>
                <a:cs typeface="Times New Roman"/>
              </a:rPr>
              <a:t> </a:t>
            </a:r>
            <a:r>
              <a:rPr dirty="0" sz="2100" spc="15">
                <a:latin typeface="Times New Roman"/>
                <a:cs typeface="Times New Roman"/>
              </a:rPr>
              <a:t>sáng  </a:t>
            </a:r>
            <a:r>
              <a:rPr dirty="0" sz="2100" spc="5">
                <a:latin typeface="Times New Roman"/>
                <a:cs typeface="Times New Roman"/>
              </a:rPr>
              <a:t>tạo, </a:t>
            </a:r>
            <a:r>
              <a:rPr dirty="0" sz="2100" spc="10">
                <a:latin typeface="Times New Roman"/>
                <a:cs typeface="Times New Roman"/>
              </a:rPr>
              <a:t>tạo ra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 spc="5">
                <a:latin typeface="Times New Roman"/>
                <a:cs typeface="Times New Roman"/>
              </a:rPr>
              <a:t>sản</a:t>
            </a:r>
            <a:endParaRPr sz="2100">
              <a:latin typeface="Times New Roman"/>
              <a:cs typeface="Times New Roman"/>
            </a:endParaRPr>
          </a:p>
          <a:p>
            <a:pPr algn="ctr" marL="5715">
              <a:lnSpc>
                <a:spcPct val="100000"/>
              </a:lnSpc>
              <a:spcBef>
                <a:spcPts val="50"/>
              </a:spcBef>
            </a:pPr>
            <a:r>
              <a:rPr dirty="0" sz="2100" spc="20">
                <a:latin typeface="Times New Roman"/>
                <a:cs typeface="Times New Roman"/>
              </a:rPr>
              <a:t>phẩm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372" y="2234183"/>
            <a:ext cx="10602595" cy="1114425"/>
          </a:xfrm>
          <a:custGeom>
            <a:avLst/>
            <a:gdLst/>
            <a:ahLst/>
            <a:cxnLst/>
            <a:rect l="l" t="t" r="r" b="b"/>
            <a:pathLst>
              <a:path w="10602595" h="1114425">
                <a:moveTo>
                  <a:pt x="10602468" y="0"/>
                </a:moveTo>
                <a:lnTo>
                  <a:pt x="0" y="0"/>
                </a:lnTo>
                <a:lnTo>
                  <a:pt x="0" y="1114044"/>
                </a:lnTo>
                <a:lnTo>
                  <a:pt x="10602468" y="1114044"/>
                </a:lnTo>
                <a:lnTo>
                  <a:pt x="10602468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56310" y="627634"/>
            <a:ext cx="30232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90C225"/>
                </a:solidFill>
                <a:latin typeface="Times New Roman"/>
                <a:cs typeface="Times New Roman"/>
              </a:rPr>
              <a:t>Giáo </a:t>
            </a:r>
            <a:r>
              <a:rPr dirty="0" sz="3600">
                <a:solidFill>
                  <a:srgbClr val="90C225"/>
                </a:solidFill>
                <a:latin typeface="Times New Roman"/>
                <a:cs typeface="Times New Roman"/>
              </a:rPr>
              <a:t>dục</a:t>
            </a:r>
            <a:r>
              <a:rPr dirty="0" sz="3600" spc="-45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dirty="0" sz="3600" spc="-5">
                <a:solidFill>
                  <a:srgbClr val="90C225"/>
                </a:solidFill>
                <a:latin typeface="Times New Roman"/>
                <a:cs typeface="Times New Roman"/>
              </a:rPr>
              <a:t>STEM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56310" y="1175969"/>
            <a:ext cx="5753735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với </a:t>
            </a:r>
            <a:r>
              <a:rPr dirty="0" spc="-165"/>
              <a:t>cách </a:t>
            </a:r>
            <a:r>
              <a:rPr dirty="0" spc="-185"/>
              <a:t>mạng </a:t>
            </a:r>
            <a:r>
              <a:rPr dirty="0"/>
              <a:t>công </a:t>
            </a:r>
            <a:r>
              <a:rPr dirty="0" spc="-5"/>
              <a:t>nghiệp</a:t>
            </a:r>
            <a:r>
              <a:rPr dirty="0" spc="525"/>
              <a:t> </a:t>
            </a:r>
            <a:r>
              <a:rPr dirty="0" spc="-5"/>
              <a:t>4.0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8683" y="2441270"/>
            <a:ext cx="10143490" cy="605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800">
                <a:solidFill>
                  <a:srgbClr val="FFFFFF"/>
                </a:solidFill>
                <a:latin typeface="Arial"/>
                <a:cs typeface="Arial"/>
              </a:rPr>
              <a:t>Bản chất của cách mạng công </a:t>
            </a:r>
            <a:r>
              <a:rPr dirty="0" sz="3800" spc="-5">
                <a:solidFill>
                  <a:srgbClr val="FFFFFF"/>
                </a:solidFill>
                <a:latin typeface="Arial"/>
                <a:cs typeface="Arial"/>
              </a:rPr>
              <a:t>nghiệp lần </a:t>
            </a:r>
            <a:r>
              <a:rPr dirty="0" sz="3800">
                <a:solidFill>
                  <a:srgbClr val="FFFFFF"/>
                </a:solidFill>
                <a:latin typeface="Arial"/>
                <a:cs typeface="Arial"/>
              </a:rPr>
              <a:t>thứ</a:t>
            </a:r>
            <a:r>
              <a:rPr dirty="0" sz="38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80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3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04545" y="3338829"/>
            <a:ext cx="3551554" cy="2357120"/>
            <a:chOff x="304545" y="3338829"/>
            <a:chExt cx="3551554" cy="2357120"/>
          </a:xfrm>
        </p:grpSpPr>
        <p:sp>
          <p:nvSpPr>
            <p:cNvPr id="7" name="object 7"/>
            <p:cNvSpPr/>
            <p:nvPr/>
          </p:nvSpPr>
          <p:spPr>
            <a:xfrm>
              <a:off x="314705" y="3348989"/>
              <a:ext cx="3531235" cy="2336800"/>
            </a:xfrm>
            <a:custGeom>
              <a:avLst/>
              <a:gdLst/>
              <a:ahLst/>
              <a:cxnLst/>
              <a:rect l="l" t="t" r="r" b="b"/>
              <a:pathLst>
                <a:path w="3531235" h="2336800">
                  <a:moveTo>
                    <a:pt x="3531108" y="0"/>
                  </a:moveTo>
                  <a:lnTo>
                    <a:pt x="0" y="0"/>
                  </a:lnTo>
                  <a:lnTo>
                    <a:pt x="0" y="2336292"/>
                  </a:lnTo>
                  <a:lnTo>
                    <a:pt x="3531108" y="2336292"/>
                  </a:lnTo>
                  <a:lnTo>
                    <a:pt x="3531108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14705" y="3348989"/>
              <a:ext cx="3531235" cy="2336800"/>
            </a:xfrm>
            <a:custGeom>
              <a:avLst/>
              <a:gdLst/>
              <a:ahLst/>
              <a:cxnLst/>
              <a:rect l="l" t="t" r="r" b="b"/>
              <a:pathLst>
                <a:path w="3531235" h="2336800">
                  <a:moveTo>
                    <a:pt x="0" y="2336292"/>
                  </a:moveTo>
                  <a:lnTo>
                    <a:pt x="3531108" y="2336292"/>
                  </a:lnTo>
                  <a:lnTo>
                    <a:pt x="3531108" y="0"/>
                  </a:lnTo>
                  <a:lnTo>
                    <a:pt x="0" y="0"/>
                  </a:lnTo>
                  <a:lnTo>
                    <a:pt x="0" y="233629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672795" y="4178554"/>
            <a:ext cx="2815590" cy="624840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931544" marR="5080" indent="-919480">
              <a:lnSpc>
                <a:spcPts val="2200"/>
              </a:lnSpc>
              <a:spcBef>
                <a:spcPts val="440"/>
              </a:spcBef>
            </a:pPr>
            <a:r>
              <a:rPr dirty="0" sz="2100" spc="-5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ựa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trên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nền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tảng</a:t>
            </a:r>
            <a:r>
              <a:rPr dirty="0" sz="2100" spc="-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công 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nghệ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số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835653" y="3338829"/>
            <a:ext cx="3551554" cy="2357120"/>
            <a:chOff x="3835653" y="3338829"/>
            <a:chExt cx="3551554" cy="2357120"/>
          </a:xfrm>
        </p:grpSpPr>
        <p:sp>
          <p:nvSpPr>
            <p:cNvPr id="11" name="object 11"/>
            <p:cNvSpPr/>
            <p:nvPr/>
          </p:nvSpPr>
          <p:spPr>
            <a:xfrm>
              <a:off x="3845813" y="3348989"/>
              <a:ext cx="3531235" cy="2336800"/>
            </a:xfrm>
            <a:custGeom>
              <a:avLst/>
              <a:gdLst/>
              <a:ahLst/>
              <a:cxnLst/>
              <a:rect l="l" t="t" r="r" b="b"/>
              <a:pathLst>
                <a:path w="3531234" h="2336800">
                  <a:moveTo>
                    <a:pt x="3531108" y="0"/>
                  </a:moveTo>
                  <a:lnTo>
                    <a:pt x="0" y="0"/>
                  </a:lnTo>
                  <a:lnTo>
                    <a:pt x="0" y="2336292"/>
                  </a:lnTo>
                  <a:lnTo>
                    <a:pt x="3531108" y="2336292"/>
                  </a:lnTo>
                  <a:lnTo>
                    <a:pt x="3531108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845813" y="3348989"/>
              <a:ext cx="3531235" cy="2336800"/>
            </a:xfrm>
            <a:custGeom>
              <a:avLst/>
              <a:gdLst/>
              <a:ahLst/>
              <a:cxnLst/>
              <a:rect l="l" t="t" r="r" b="b"/>
              <a:pathLst>
                <a:path w="3531234" h="2336800">
                  <a:moveTo>
                    <a:pt x="0" y="2336292"/>
                  </a:moveTo>
                  <a:lnTo>
                    <a:pt x="3531108" y="2336292"/>
                  </a:lnTo>
                  <a:lnTo>
                    <a:pt x="3531108" y="0"/>
                  </a:lnTo>
                  <a:lnTo>
                    <a:pt x="0" y="0"/>
                  </a:lnTo>
                  <a:lnTo>
                    <a:pt x="0" y="233629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3967353" y="3902455"/>
            <a:ext cx="3286760" cy="1176655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algn="ctr" marL="12700" marR="5080" indent="635">
              <a:lnSpc>
                <a:spcPct val="86500"/>
              </a:lnSpc>
              <a:spcBef>
                <a:spcPts val="440"/>
              </a:spcBef>
            </a:pPr>
            <a:r>
              <a:rPr dirty="0" sz="210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ích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hợp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tất cả các công 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nghệ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thông minh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để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tối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ưu  hóa quy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trình,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phương</a:t>
            </a:r>
            <a:r>
              <a:rPr dirty="0" sz="2100" spc="-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thức  sản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xuất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366761" y="3338829"/>
            <a:ext cx="3550285" cy="2357120"/>
            <a:chOff x="7366761" y="3338829"/>
            <a:chExt cx="3550285" cy="2357120"/>
          </a:xfrm>
        </p:grpSpPr>
        <p:sp>
          <p:nvSpPr>
            <p:cNvPr id="15" name="object 15"/>
            <p:cNvSpPr/>
            <p:nvPr/>
          </p:nvSpPr>
          <p:spPr>
            <a:xfrm>
              <a:off x="7376921" y="3348989"/>
              <a:ext cx="3529965" cy="2336800"/>
            </a:xfrm>
            <a:custGeom>
              <a:avLst/>
              <a:gdLst/>
              <a:ahLst/>
              <a:cxnLst/>
              <a:rect l="l" t="t" r="r" b="b"/>
              <a:pathLst>
                <a:path w="3529965" h="2336800">
                  <a:moveTo>
                    <a:pt x="3529583" y="0"/>
                  </a:moveTo>
                  <a:lnTo>
                    <a:pt x="0" y="0"/>
                  </a:lnTo>
                  <a:lnTo>
                    <a:pt x="0" y="2336292"/>
                  </a:lnTo>
                  <a:lnTo>
                    <a:pt x="3529583" y="2336292"/>
                  </a:lnTo>
                  <a:lnTo>
                    <a:pt x="3529583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376921" y="3348989"/>
              <a:ext cx="3529965" cy="2336800"/>
            </a:xfrm>
            <a:custGeom>
              <a:avLst/>
              <a:gdLst/>
              <a:ahLst/>
              <a:cxnLst/>
              <a:rect l="l" t="t" r="r" b="b"/>
              <a:pathLst>
                <a:path w="3529965" h="2336800">
                  <a:moveTo>
                    <a:pt x="0" y="2336292"/>
                  </a:moveTo>
                  <a:lnTo>
                    <a:pt x="3529583" y="2336292"/>
                  </a:lnTo>
                  <a:lnTo>
                    <a:pt x="3529583" y="0"/>
                  </a:lnTo>
                  <a:lnTo>
                    <a:pt x="0" y="0"/>
                  </a:lnTo>
                  <a:lnTo>
                    <a:pt x="0" y="233629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7506081" y="3488563"/>
            <a:ext cx="3270250" cy="2004060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algn="ctr" marL="12700" marR="5080" indent="6350">
              <a:lnSpc>
                <a:spcPct val="86400"/>
              </a:lnSpc>
              <a:spcBef>
                <a:spcPts val="440"/>
              </a:spcBef>
            </a:pPr>
            <a:r>
              <a:rPr dirty="0" sz="2100" spc="-5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ử dụng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và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phát huy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thành 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quả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của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những công nghệ  đang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và sẽ có tác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động lớn  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nhất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là công 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nghệ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in 3D,  công nghệ sinh học,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công 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nghệ vật liệu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mới, công 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nghệ </a:t>
            </a:r>
            <a:r>
              <a:rPr dirty="0" sz="2100">
                <a:solidFill>
                  <a:srgbClr val="FFFFFF"/>
                </a:solidFill>
                <a:latin typeface="Arial"/>
                <a:cs typeface="Arial"/>
              </a:rPr>
              <a:t>tự </a:t>
            </a:r>
            <a:r>
              <a:rPr dirty="0" sz="2100" spc="-10">
                <a:solidFill>
                  <a:srgbClr val="FFFFFF"/>
                </a:solidFill>
                <a:latin typeface="Arial"/>
                <a:cs typeface="Arial"/>
              </a:rPr>
              <a:t>động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hóa,</a:t>
            </a:r>
            <a:r>
              <a:rPr dirty="0" sz="21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100" spc="-5">
                <a:solidFill>
                  <a:srgbClr val="FFFFFF"/>
                </a:solidFill>
                <a:latin typeface="Arial"/>
                <a:cs typeface="Arial"/>
              </a:rPr>
              <a:t>rô-bốt</a:t>
            </a:r>
            <a:r>
              <a:rPr dirty="0" sz="2100" spc="-5">
                <a:solidFill>
                  <a:srgbClr val="FFFFFF"/>
                </a:solidFill>
                <a:latin typeface="Trebuchet MS"/>
                <a:cs typeface="Trebuchet MS"/>
              </a:rPr>
              <a:t>,…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09372" y="5684520"/>
            <a:ext cx="10602595" cy="260985"/>
          </a:xfrm>
          <a:custGeom>
            <a:avLst/>
            <a:gdLst/>
            <a:ahLst/>
            <a:cxnLst/>
            <a:rect l="l" t="t" r="r" b="b"/>
            <a:pathLst>
              <a:path w="10602595" h="260985">
                <a:moveTo>
                  <a:pt x="10602468" y="0"/>
                </a:moveTo>
                <a:lnTo>
                  <a:pt x="0" y="0"/>
                </a:lnTo>
                <a:lnTo>
                  <a:pt x="0" y="260603"/>
                </a:lnTo>
                <a:lnTo>
                  <a:pt x="10602468" y="260603"/>
                </a:lnTo>
                <a:lnTo>
                  <a:pt x="10602468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2" y="0"/>
            <a:ext cx="11896725" cy="2005964"/>
          </a:xfrm>
          <a:custGeom>
            <a:avLst/>
            <a:gdLst/>
            <a:ahLst/>
            <a:cxnLst/>
            <a:rect l="l" t="t" r="r" b="b"/>
            <a:pathLst>
              <a:path w="11896725" h="2005964">
                <a:moveTo>
                  <a:pt x="11896344" y="0"/>
                </a:moveTo>
                <a:lnTo>
                  <a:pt x="0" y="0"/>
                </a:lnTo>
                <a:lnTo>
                  <a:pt x="0" y="2005584"/>
                </a:lnTo>
                <a:lnTo>
                  <a:pt x="11896344" y="2005584"/>
                </a:lnTo>
                <a:lnTo>
                  <a:pt x="11896344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74267" y="90931"/>
            <a:ext cx="10295890" cy="1678939"/>
          </a:xfrm>
          <a:prstGeom prst="rect"/>
        </p:spPr>
        <p:txBody>
          <a:bodyPr wrap="square" lIns="0" tIns="132715" rIns="0" bIns="0" rtlCol="0" vert="horz">
            <a:spAutoFit/>
          </a:bodyPr>
          <a:lstStyle/>
          <a:p>
            <a:pPr marL="4625975" marR="5080" indent="-4613910">
              <a:lnSpc>
                <a:spcPts val="6060"/>
              </a:lnSpc>
              <a:spcBef>
                <a:spcPts val="1045"/>
              </a:spcBef>
            </a:pPr>
            <a:r>
              <a:rPr dirty="0" sz="5800" spc="-5">
                <a:solidFill>
                  <a:srgbClr val="FFFFFF"/>
                </a:solidFill>
                <a:latin typeface="Trebuchet MS"/>
                <a:cs typeface="Trebuchet MS"/>
              </a:rPr>
              <a:t>Mô</a:t>
            </a:r>
            <a:r>
              <a:rPr dirty="0" sz="5800" spc="-5">
                <a:solidFill>
                  <a:srgbClr val="FFFFFF"/>
                </a:solidFill>
                <a:latin typeface="Arial"/>
                <a:cs typeface="Arial"/>
              </a:rPr>
              <a:t>̣</a:t>
            </a:r>
            <a:r>
              <a:rPr dirty="0" sz="5800" spc="-5">
                <a:solidFill>
                  <a:srgbClr val="FFFFFF"/>
                </a:solidFill>
                <a:latin typeface="Trebuchet MS"/>
                <a:cs typeface="Trebuchet MS"/>
              </a:rPr>
              <a:t>t sô</a:t>
            </a:r>
            <a:r>
              <a:rPr dirty="0" sz="5800" spc="-5">
                <a:solidFill>
                  <a:srgbClr val="FFFFFF"/>
                </a:solidFill>
                <a:latin typeface="Arial"/>
                <a:cs typeface="Arial"/>
              </a:rPr>
              <a:t>́ </a:t>
            </a:r>
            <a:r>
              <a:rPr dirty="0" sz="5800" spc="-5">
                <a:solidFill>
                  <a:srgbClr val="FFFFFF"/>
                </a:solidFill>
                <a:latin typeface="Trebuchet MS"/>
                <a:cs typeface="Trebuchet MS"/>
              </a:rPr>
              <a:t>đă</a:t>
            </a:r>
            <a:r>
              <a:rPr dirty="0" sz="5800" spc="-5">
                <a:solidFill>
                  <a:srgbClr val="FFFFFF"/>
                </a:solidFill>
                <a:latin typeface="Arial"/>
                <a:cs typeface="Arial"/>
              </a:rPr>
              <a:t>̣</a:t>
            </a:r>
            <a:r>
              <a:rPr dirty="0" sz="5800" spc="-5">
                <a:solidFill>
                  <a:srgbClr val="FFFFFF"/>
                </a:solidFill>
                <a:latin typeface="Trebuchet MS"/>
                <a:cs typeface="Trebuchet MS"/>
              </a:rPr>
              <a:t>c điê</a:t>
            </a:r>
            <a:r>
              <a:rPr dirty="0" sz="5800" spc="-5">
                <a:solidFill>
                  <a:srgbClr val="FFFFFF"/>
                </a:solidFill>
                <a:latin typeface="Arial"/>
                <a:cs typeface="Arial"/>
              </a:rPr>
              <a:t>̉</a:t>
            </a:r>
            <a:r>
              <a:rPr dirty="0" sz="5800" spc="-5">
                <a:solidFill>
                  <a:srgbClr val="FFFFFF"/>
                </a:solidFill>
                <a:latin typeface="Trebuchet MS"/>
                <a:cs typeface="Trebuchet MS"/>
              </a:rPr>
              <a:t>m gia</a:t>
            </a:r>
            <a:r>
              <a:rPr dirty="0" sz="5800" spc="-5">
                <a:solidFill>
                  <a:srgbClr val="FFFFFF"/>
                </a:solidFill>
                <a:latin typeface="Arial"/>
                <a:cs typeface="Arial"/>
              </a:rPr>
              <a:t>́</a:t>
            </a:r>
            <a:r>
              <a:rPr dirty="0" sz="5800" spc="-5">
                <a:solidFill>
                  <a:srgbClr val="FFFFFF"/>
                </a:solidFill>
                <a:latin typeface="Trebuchet MS"/>
                <a:cs typeface="Trebuchet MS"/>
              </a:rPr>
              <a:t>o du</a:t>
            </a:r>
            <a:r>
              <a:rPr dirty="0" sz="5800" spc="-5">
                <a:solidFill>
                  <a:srgbClr val="FFFFFF"/>
                </a:solidFill>
                <a:latin typeface="Arial"/>
                <a:cs typeface="Arial"/>
              </a:rPr>
              <a:t>̣</a:t>
            </a:r>
            <a:r>
              <a:rPr dirty="0" sz="5800" spc="-5">
                <a:solidFill>
                  <a:srgbClr val="FFFFFF"/>
                </a:solidFill>
                <a:latin typeface="Trebuchet MS"/>
                <a:cs typeface="Trebuchet MS"/>
              </a:rPr>
              <a:t>c STEM  </a:t>
            </a:r>
            <a:r>
              <a:rPr dirty="0" sz="5800" spc="-10">
                <a:solidFill>
                  <a:srgbClr val="FFFFFF"/>
                </a:solidFill>
                <a:latin typeface="Trebuchet MS"/>
                <a:cs typeface="Trebuchet MS"/>
              </a:rPr>
              <a:t>4.0</a:t>
            </a:r>
            <a:endParaRPr sz="58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3753" y="1996185"/>
            <a:ext cx="2995295" cy="4231640"/>
            <a:chOff x="63753" y="1996185"/>
            <a:chExt cx="2995295" cy="4231640"/>
          </a:xfrm>
        </p:grpSpPr>
        <p:sp>
          <p:nvSpPr>
            <p:cNvPr id="5" name="object 5"/>
            <p:cNvSpPr/>
            <p:nvPr/>
          </p:nvSpPr>
          <p:spPr>
            <a:xfrm>
              <a:off x="73913" y="2006345"/>
              <a:ext cx="2974975" cy="4211320"/>
            </a:xfrm>
            <a:custGeom>
              <a:avLst/>
              <a:gdLst/>
              <a:ahLst/>
              <a:cxnLst/>
              <a:rect l="l" t="t" r="r" b="b"/>
              <a:pathLst>
                <a:path w="2974975" h="4211320">
                  <a:moveTo>
                    <a:pt x="2974848" y="0"/>
                  </a:moveTo>
                  <a:lnTo>
                    <a:pt x="0" y="0"/>
                  </a:lnTo>
                  <a:lnTo>
                    <a:pt x="0" y="4210812"/>
                  </a:lnTo>
                  <a:lnTo>
                    <a:pt x="2974848" y="4210812"/>
                  </a:lnTo>
                  <a:lnTo>
                    <a:pt x="2974848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3913" y="2006345"/>
              <a:ext cx="2974975" cy="4211320"/>
            </a:xfrm>
            <a:custGeom>
              <a:avLst/>
              <a:gdLst/>
              <a:ahLst/>
              <a:cxnLst/>
              <a:rect l="l" t="t" r="r" b="b"/>
              <a:pathLst>
                <a:path w="2974975" h="4211320">
                  <a:moveTo>
                    <a:pt x="0" y="4210812"/>
                  </a:moveTo>
                  <a:lnTo>
                    <a:pt x="2974848" y="4210812"/>
                  </a:lnTo>
                  <a:lnTo>
                    <a:pt x="2974848" y="0"/>
                  </a:lnTo>
                  <a:lnTo>
                    <a:pt x="0" y="0"/>
                  </a:lnTo>
                  <a:lnTo>
                    <a:pt x="0" y="421081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71120" rIns="0" bIns="0" rtlCol="0" vert="horz">
            <a:spAutoFit/>
          </a:bodyPr>
          <a:lstStyle/>
          <a:p>
            <a:pPr algn="ctr" marL="50800" marR="43180">
              <a:lnSpc>
                <a:spcPts val="2800"/>
              </a:lnSpc>
              <a:spcBef>
                <a:spcPts val="560"/>
              </a:spcBef>
            </a:pPr>
            <a:r>
              <a:rPr dirty="0"/>
              <a:t>Phá đi khoảng</a:t>
            </a:r>
            <a:r>
              <a:rPr dirty="0" spc="-110"/>
              <a:t> </a:t>
            </a:r>
            <a:r>
              <a:rPr dirty="0"/>
              <a:t>cách  giữa hàn lâm</a:t>
            </a:r>
            <a:r>
              <a:rPr dirty="0" spc="-65"/>
              <a:t> </a:t>
            </a:r>
            <a:r>
              <a:rPr dirty="0" spc="5"/>
              <a:t>và</a:t>
            </a:r>
          </a:p>
          <a:p>
            <a:pPr algn="ctr">
              <a:lnSpc>
                <a:spcPts val="2550"/>
              </a:lnSpc>
            </a:pPr>
            <a:r>
              <a:rPr dirty="0"/>
              <a:t>thực tiễn, tạo</a:t>
            </a:r>
            <a:r>
              <a:rPr dirty="0" spc="-120"/>
              <a:t> </a:t>
            </a:r>
            <a:r>
              <a:rPr dirty="0"/>
              <a:t>ra</a:t>
            </a:r>
          </a:p>
          <a:p>
            <a:pPr algn="ctr" marL="12700" marR="5080">
              <a:lnSpc>
                <a:spcPct val="86300"/>
              </a:lnSpc>
              <a:spcBef>
                <a:spcPts val="225"/>
              </a:spcBef>
            </a:pPr>
            <a:r>
              <a:rPr dirty="0"/>
              <a:t>những con người</a:t>
            </a:r>
            <a:r>
              <a:rPr dirty="0" spc="-114"/>
              <a:t> </a:t>
            </a:r>
            <a:r>
              <a:rPr dirty="0"/>
              <a:t>có  năng lực làm việc  </a:t>
            </a:r>
            <a:r>
              <a:rPr dirty="0" b="1">
                <a:latin typeface="Times New Roman"/>
                <a:cs typeface="Times New Roman"/>
              </a:rPr>
              <a:t>“tức thì” </a:t>
            </a:r>
            <a:r>
              <a:rPr dirty="0"/>
              <a:t>trong</a:t>
            </a:r>
            <a:r>
              <a:rPr dirty="0" spc="-105"/>
              <a:t> </a:t>
            </a:r>
            <a:r>
              <a:rPr dirty="0" spc="-5"/>
              <a:t>môi  </a:t>
            </a:r>
            <a:r>
              <a:rPr dirty="0"/>
              <a:t>trường làm việc có  tính sáng tạo cao  với những</a:t>
            </a:r>
            <a:r>
              <a:rPr dirty="0" spc="-55"/>
              <a:t> </a:t>
            </a:r>
            <a:r>
              <a:rPr dirty="0"/>
              <a:t>công</a:t>
            </a:r>
          </a:p>
          <a:p>
            <a:pPr algn="ctr" marL="178435" marR="170815">
              <a:lnSpc>
                <a:spcPts val="2800"/>
              </a:lnSpc>
              <a:spcBef>
                <a:spcPts val="15"/>
              </a:spcBef>
            </a:pPr>
            <a:r>
              <a:rPr dirty="0"/>
              <a:t>việc đòi hỏi trí</a:t>
            </a:r>
            <a:r>
              <a:rPr dirty="0" spc="-114"/>
              <a:t> </a:t>
            </a:r>
            <a:r>
              <a:rPr dirty="0" spc="5"/>
              <a:t>óc  </a:t>
            </a:r>
            <a:r>
              <a:rPr dirty="0"/>
              <a:t>của thế kỷ</a:t>
            </a:r>
            <a:r>
              <a:rPr dirty="0" spc="-65"/>
              <a:t> </a:t>
            </a:r>
            <a:r>
              <a:rPr dirty="0" spc="5"/>
              <a:t>21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3037077" y="1996185"/>
            <a:ext cx="2995295" cy="4231640"/>
            <a:chOff x="3037077" y="1996185"/>
            <a:chExt cx="2995295" cy="4231640"/>
          </a:xfrm>
        </p:grpSpPr>
        <p:sp>
          <p:nvSpPr>
            <p:cNvPr id="9" name="object 9"/>
            <p:cNvSpPr/>
            <p:nvPr/>
          </p:nvSpPr>
          <p:spPr>
            <a:xfrm>
              <a:off x="3047237" y="2006345"/>
              <a:ext cx="2974975" cy="4211320"/>
            </a:xfrm>
            <a:custGeom>
              <a:avLst/>
              <a:gdLst/>
              <a:ahLst/>
              <a:cxnLst/>
              <a:rect l="l" t="t" r="r" b="b"/>
              <a:pathLst>
                <a:path w="2974975" h="4211320">
                  <a:moveTo>
                    <a:pt x="2974848" y="0"/>
                  </a:moveTo>
                  <a:lnTo>
                    <a:pt x="0" y="0"/>
                  </a:lnTo>
                  <a:lnTo>
                    <a:pt x="0" y="4210812"/>
                  </a:lnTo>
                  <a:lnTo>
                    <a:pt x="2974848" y="4210812"/>
                  </a:lnTo>
                  <a:lnTo>
                    <a:pt x="2974848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047237" y="2006345"/>
              <a:ext cx="2974975" cy="4211320"/>
            </a:xfrm>
            <a:custGeom>
              <a:avLst/>
              <a:gdLst/>
              <a:ahLst/>
              <a:cxnLst/>
              <a:rect l="l" t="t" r="r" b="b"/>
              <a:pathLst>
                <a:path w="2974975" h="4211320">
                  <a:moveTo>
                    <a:pt x="0" y="4210812"/>
                  </a:moveTo>
                  <a:lnTo>
                    <a:pt x="2974848" y="4210812"/>
                  </a:lnTo>
                  <a:lnTo>
                    <a:pt x="2974848" y="0"/>
                  </a:lnTo>
                  <a:lnTo>
                    <a:pt x="0" y="0"/>
                  </a:lnTo>
                  <a:lnTo>
                    <a:pt x="0" y="421081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3233673" y="3147821"/>
            <a:ext cx="2602230" cy="1858010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marL="38100" marR="30480" indent="490855">
              <a:lnSpc>
                <a:spcPts val="2800"/>
              </a:lnSpc>
              <a:spcBef>
                <a:spcPts val="560"/>
              </a:spcBef>
            </a:pPr>
            <a:r>
              <a:rPr dirty="0" sz="2700" spc="-5">
                <a:solidFill>
                  <a:srgbClr val="FFFFFF"/>
                </a:solidFill>
                <a:latin typeface="Times New Roman"/>
                <a:cs typeface="Times New Roman"/>
              </a:rPr>
              <a:t>Đề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cao đến  việc hình thành</a:t>
            </a:r>
            <a:r>
              <a:rPr dirty="0" sz="2700" spc="-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5">
                <a:solidFill>
                  <a:srgbClr val="FFFFFF"/>
                </a:solidFill>
                <a:latin typeface="Times New Roman"/>
                <a:cs typeface="Times New Roman"/>
              </a:rPr>
              <a:t>và</a:t>
            </a:r>
            <a:endParaRPr sz="2700">
              <a:latin typeface="Times New Roman"/>
              <a:cs typeface="Times New Roman"/>
            </a:endParaRPr>
          </a:p>
          <a:p>
            <a:pPr algn="ctr">
              <a:lnSpc>
                <a:spcPts val="2550"/>
              </a:lnSpc>
            </a:pP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phát triển năng</a:t>
            </a:r>
            <a:r>
              <a:rPr dirty="0" sz="27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lực</a:t>
            </a:r>
            <a:endParaRPr sz="2700">
              <a:latin typeface="Times New Roman"/>
              <a:cs typeface="Times New Roman"/>
            </a:endParaRPr>
          </a:p>
          <a:p>
            <a:pPr algn="ctr">
              <a:lnSpc>
                <a:spcPts val="2795"/>
              </a:lnSpc>
            </a:pPr>
            <a:r>
              <a:rPr dirty="0" sz="2700" b="1">
                <a:solidFill>
                  <a:srgbClr val="FFFFFF"/>
                </a:solidFill>
                <a:latin typeface="Times New Roman"/>
                <a:cs typeface="Times New Roman"/>
              </a:rPr>
              <a:t>giải </a:t>
            </a:r>
            <a:r>
              <a:rPr dirty="0" sz="2700" spc="-5" b="1">
                <a:solidFill>
                  <a:srgbClr val="FFFFFF"/>
                </a:solidFill>
                <a:latin typeface="Times New Roman"/>
                <a:cs typeface="Times New Roman"/>
              </a:rPr>
              <a:t>quyết </a:t>
            </a:r>
            <a:r>
              <a:rPr dirty="0" sz="2700" b="1">
                <a:solidFill>
                  <a:srgbClr val="FFFFFF"/>
                </a:solidFill>
                <a:latin typeface="Times New Roman"/>
                <a:cs typeface="Times New Roman"/>
              </a:rPr>
              <a:t>vấn</a:t>
            </a:r>
            <a:r>
              <a:rPr dirty="0" sz="2700" spc="-9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-5" b="1">
                <a:solidFill>
                  <a:srgbClr val="FFFFFF"/>
                </a:solidFill>
                <a:latin typeface="Times New Roman"/>
                <a:cs typeface="Times New Roman"/>
              </a:rPr>
              <a:t>đề</a:t>
            </a:r>
            <a:endParaRPr sz="2700">
              <a:latin typeface="Times New Roman"/>
              <a:cs typeface="Times New Roman"/>
            </a:endParaRPr>
          </a:p>
          <a:p>
            <a:pPr algn="ctr">
              <a:lnSpc>
                <a:spcPts val="3020"/>
              </a:lnSpc>
            </a:pP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cho người</a:t>
            </a:r>
            <a:r>
              <a:rPr dirty="0" sz="27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5">
                <a:solidFill>
                  <a:srgbClr val="FFFFFF"/>
                </a:solidFill>
                <a:latin typeface="Times New Roman"/>
                <a:cs typeface="Times New Roman"/>
              </a:rPr>
              <a:t>học</a:t>
            </a:r>
            <a:endParaRPr sz="27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011926" y="1996185"/>
            <a:ext cx="2995295" cy="4231640"/>
            <a:chOff x="6011926" y="1996185"/>
            <a:chExt cx="2995295" cy="4231640"/>
          </a:xfrm>
        </p:grpSpPr>
        <p:sp>
          <p:nvSpPr>
            <p:cNvPr id="13" name="object 13"/>
            <p:cNvSpPr/>
            <p:nvPr/>
          </p:nvSpPr>
          <p:spPr>
            <a:xfrm>
              <a:off x="6022086" y="2006345"/>
              <a:ext cx="2974975" cy="4211320"/>
            </a:xfrm>
            <a:custGeom>
              <a:avLst/>
              <a:gdLst/>
              <a:ahLst/>
              <a:cxnLst/>
              <a:rect l="l" t="t" r="r" b="b"/>
              <a:pathLst>
                <a:path w="2974975" h="4211320">
                  <a:moveTo>
                    <a:pt x="2974848" y="0"/>
                  </a:moveTo>
                  <a:lnTo>
                    <a:pt x="0" y="0"/>
                  </a:lnTo>
                  <a:lnTo>
                    <a:pt x="0" y="4210812"/>
                  </a:lnTo>
                  <a:lnTo>
                    <a:pt x="2974848" y="4210812"/>
                  </a:lnTo>
                  <a:lnTo>
                    <a:pt x="2974848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022086" y="2006345"/>
              <a:ext cx="2974975" cy="4211320"/>
            </a:xfrm>
            <a:custGeom>
              <a:avLst/>
              <a:gdLst/>
              <a:ahLst/>
              <a:cxnLst/>
              <a:rect l="l" t="t" r="r" b="b"/>
              <a:pathLst>
                <a:path w="2974975" h="4211320">
                  <a:moveTo>
                    <a:pt x="0" y="4210812"/>
                  </a:moveTo>
                  <a:lnTo>
                    <a:pt x="2974848" y="4210812"/>
                  </a:lnTo>
                  <a:lnTo>
                    <a:pt x="2974848" y="0"/>
                  </a:lnTo>
                  <a:lnTo>
                    <a:pt x="0" y="0"/>
                  </a:lnTo>
                  <a:lnTo>
                    <a:pt x="0" y="421081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6232652" y="3147821"/>
            <a:ext cx="2552700" cy="1858010"/>
          </a:xfrm>
          <a:prstGeom prst="rect">
            <a:avLst/>
          </a:prstGeom>
        </p:spPr>
        <p:txBody>
          <a:bodyPr wrap="square" lIns="0" tIns="68580" rIns="0" bIns="0" rtlCol="0" vert="horz">
            <a:spAutoFit/>
          </a:bodyPr>
          <a:lstStyle/>
          <a:p>
            <a:pPr algn="ctr" marL="12700" marR="5080">
              <a:lnSpc>
                <a:spcPct val="86300"/>
              </a:lnSpc>
              <a:spcBef>
                <a:spcPts val="540"/>
              </a:spcBef>
            </a:pPr>
            <a:r>
              <a:rPr dirty="0" sz="2700" spc="-5">
                <a:solidFill>
                  <a:srgbClr val="FFFFFF"/>
                </a:solidFill>
                <a:latin typeface="Times New Roman"/>
                <a:cs typeface="Times New Roman"/>
              </a:rPr>
              <a:t>Đề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cao </a:t>
            </a:r>
            <a:r>
              <a:rPr dirty="0" sz="2700" spc="-5">
                <a:solidFill>
                  <a:srgbClr val="FFFFFF"/>
                </a:solidFill>
                <a:latin typeface="Times New Roman"/>
                <a:cs typeface="Times New Roman"/>
              </a:rPr>
              <a:t>một</a:t>
            </a:r>
            <a:r>
              <a:rPr dirty="0" sz="27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5">
                <a:solidFill>
                  <a:srgbClr val="FFFFFF"/>
                </a:solidFill>
                <a:latin typeface="Times New Roman"/>
                <a:cs typeface="Times New Roman"/>
              </a:rPr>
              <a:t>phong 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cách học tập </a:t>
            </a:r>
            <a:r>
              <a:rPr dirty="0" sz="2700" spc="-5">
                <a:solidFill>
                  <a:srgbClr val="FFFFFF"/>
                </a:solidFill>
                <a:latin typeface="Times New Roman"/>
                <a:cs typeface="Times New Roman"/>
              </a:rPr>
              <a:t>mới 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cho người học, </a:t>
            </a:r>
            <a:r>
              <a:rPr dirty="0" sz="2700" spc="5">
                <a:solidFill>
                  <a:srgbClr val="FFFFFF"/>
                </a:solidFill>
                <a:latin typeface="Times New Roman"/>
                <a:cs typeface="Times New Roman"/>
              </a:rPr>
              <a:t>đó 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là phong cách </a:t>
            </a:r>
            <a:r>
              <a:rPr dirty="0" sz="2700" spc="5">
                <a:solidFill>
                  <a:srgbClr val="FFFFFF"/>
                </a:solidFill>
                <a:latin typeface="Times New Roman"/>
                <a:cs typeface="Times New Roman"/>
              </a:rPr>
              <a:t>học 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tập </a:t>
            </a:r>
            <a:r>
              <a:rPr dirty="0" sz="2700" b="1">
                <a:solidFill>
                  <a:srgbClr val="FFFFFF"/>
                </a:solidFill>
                <a:latin typeface="Times New Roman"/>
                <a:cs typeface="Times New Roman"/>
              </a:rPr>
              <a:t>sáng</a:t>
            </a:r>
            <a:r>
              <a:rPr dirty="0" sz="27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b="1">
                <a:solidFill>
                  <a:srgbClr val="FFFFFF"/>
                </a:solidFill>
                <a:latin typeface="Times New Roman"/>
                <a:cs typeface="Times New Roman"/>
              </a:rPr>
              <a:t>tạo</a:t>
            </a:r>
            <a:endParaRPr sz="27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986773" y="1996185"/>
            <a:ext cx="2994025" cy="4231640"/>
            <a:chOff x="8986773" y="1996185"/>
            <a:chExt cx="2994025" cy="4231640"/>
          </a:xfrm>
        </p:grpSpPr>
        <p:sp>
          <p:nvSpPr>
            <p:cNvPr id="17" name="object 17"/>
            <p:cNvSpPr/>
            <p:nvPr/>
          </p:nvSpPr>
          <p:spPr>
            <a:xfrm>
              <a:off x="8996933" y="2006345"/>
              <a:ext cx="2973705" cy="4211320"/>
            </a:xfrm>
            <a:custGeom>
              <a:avLst/>
              <a:gdLst/>
              <a:ahLst/>
              <a:cxnLst/>
              <a:rect l="l" t="t" r="r" b="b"/>
              <a:pathLst>
                <a:path w="2973704" h="4211320">
                  <a:moveTo>
                    <a:pt x="2973324" y="0"/>
                  </a:moveTo>
                  <a:lnTo>
                    <a:pt x="0" y="0"/>
                  </a:lnTo>
                  <a:lnTo>
                    <a:pt x="0" y="4210812"/>
                  </a:lnTo>
                  <a:lnTo>
                    <a:pt x="2973324" y="4210812"/>
                  </a:lnTo>
                  <a:lnTo>
                    <a:pt x="2973324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8996933" y="2006345"/>
              <a:ext cx="2973705" cy="4211320"/>
            </a:xfrm>
            <a:custGeom>
              <a:avLst/>
              <a:gdLst/>
              <a:ahLst/>
              <a:cxnLst/>
              <a:rect l="l" t="t" r="r" b="b"/>
              <a:pathLst>
                <a:path w="2973704" h="4211320">
                  <a:moveTo>
                    <a:pt x="0" y="4210812"/>
                  </a:moveTo>
                  <a:lnTo>
                    <a:pt x="2973324" y="4210812"/>
                  </a:lnTo>
                  <a:lnTo>
                    <a:pt x="2973324" y="0"/>
                  </a:lnTo>
                  <a:lnTo>
                    <a:pt x="0" y="0"/>
                  </a:lnTo>
                  <a:lnTo>
                    <a:pt x="0" y="421081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9294114" y="2969716"/>
            <a:ext cx="2379980" cy="2213610"/>
          </a:xfrm>
          <a:prstGeom prst="rect">
            <a:avLst/>
          </a:prstGeom>
        </p:spPr>
        <p:txBody>
          <a:bodyPr wrap="square" lIns="0" tIns="69215" rIns="0" bIns="0" rtlCol="0" vert="horz">
            <a:spAutoFit/>
          </a:bodyPr>
          <a:lstStyle/>
          <a:p>
            <a:pPr algn="ctr" marL="12700" marR="5080">
              <a:lnSpc>
                <a:spcPct val="86300"/>
              </a:lnSpc>
              <a:spcBef>
                <a:spcPts val="545"/>
              </a:spcBef>
            </a:pP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Tạo cho học</a:t>
            </a:r>
            <a:r>
              <a:rPr dirty="0" sz="2700" spc="-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sinh  hứng thú khi</a:t>
            </a:r>
            <a:r>
              <a:rPr dirty="0" sz="27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5">
                <a:solidFill>
                  <a:srgbClr val="FFFFFF"/>
                </a:solidFill>
                <a:latin typeface="Times New Roman"/>
                <a:cs typeface="Times New Roman"/>
              </a:rPr>
              <a:t>học 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với phương</a:t>
            </a:r>
            <a:r>
              <a:rPr dirty="0" sz="27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pháp  </a:t>
            </a:r>
            <a:r>
              <a:rPr dirty="0" sz="2700" spc="-5">
                <a:solidFill>
                  <a:srgbClr val="FFFFFF"/>
                </a:solidFill>
                <a:latin typeface="Times New Roman"/>
                <a:cs typeface="Times New Roman"/>
              </a:rPr>
              <a:t>“Học </a:t>
            </a:r>
            <a:r>
              <a:rPr dirty="0" sz="2700" spc="5">
                <a:solidFill>
                  <a:srgbClr val="FFFFFF"/>
                </a:solidFill>
                <a:latin typeface="Times New Roman"/>
                <a:cs typeface="Times New Roman"/>
              </a:rPr>
              <a:t>thông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qua  hành”, “vừa </a:t>
            </a:r>
            <a:r>
              <a:rPr dirty="0" sz="2700" spc="5">
                <a:solidFill>
                  <a:srgbClr val="FFFFFF"/>
                </a:solidFill>
                <a:latin typeface="Times New Roman"/>
                <a:cs typeface="Times New Roman"/>
              </a:rPr>
              <a:t>học 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vừa</a:t>
            </a:r>
            <a:r>
              <a:rPr dirty="0" sz="27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chơi”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3152" y="6216396"/>
            <a:ext cx="11896725" cy="467995"/>
          </a:xfrm>
          <a:custGeom>
            <a:avLst/>
            <a:gdLst/>
            <a:ahLst/>
            <a:cxnLst/>
            <a:rect l="l" t="t" r="r" b="b"/>
            <a:pathLst>
              <a:path w="11896725" h="467995">
                <a:moveTo>
                  <a:pt x="11896344" y="0"/>
                </a:moveTo>
                <a:lnTo>
                  <a:pt x="0" y="0"/>
                </a:lnTo>
                <a:lnTo>
                  <a:pt x="0" y="467867"/>
                </a:lnTo>
                <a:lnTo>
                  <a:pt x="11896344" y="467867"/>
                </a:lnTo>
                <a:lnTo>
                  <a:pt x="11896344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394" y="763270"/>
            <a:ext cx="8765540" cy="4679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900" b="1">
                <a:latin typeface="Times New Roman"/>
                <a:cs typeface="Times New Roman"/>
              </a:rPr>
              <a:t>PHÁT TRIỂN NĂNG LỰC, PHẨM CHẤT HỌC</a:t>
            </a:r>
            <a:r>
              <a:rPr dirty="0" sz="2900" spc="-185" b="1">
                <a:latin typeface="Times New Roman"/>
                <a:cs typeface="Times New Roman"/>
              </a:rPr>
              <a:t> </a:t>
            </a:r>
            <a:r>
              <a:rPr dirty="0" sz="2900" b="1">
                <a:latin typeface="Times New Roman"/>
                <a:cs typeface="Times New Roman"/>
              </a:rPr>
              <a:t>SINH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63773" y="1248917"/>
            <a:ext cx="2456815" cy="2087880"/>
          </a:xfrm>
          <a:custGeom>
            <a:avLst/>
            <a:gdLst/>
            <a:ahLst/>
            <a:cxnLst/>
            <a:rect l="l" t="t" r="r" b="b"/>
            <a:pathLst>
              <a:path w="2456815" h="2087879">
                <a:moveTo>
                  <a:pt x="1228343" y="0"/>
                </a:moveTo>
                <a:lnTo>
                  <a:pt x="1176417" y="915"/>
                </a:lnTo>
                <a:lnTo>
                  <a:pt x="1125040" y="3638"/>
                </a:lnTo>
                <a:lnTo>
                  <a:pt x="1074255" y="8133"/>
                </a:lnTo>
                <a:lnTo>
                  <a:pt x="1024105" y="14362"/>
                </a:lnTo>
                <a:lnTo>
                  <a:pt x="974633" y="22290"/>
                </a:lnTo>
                <a:lnTo>
                  <a:pt x="925880" y="31881"/>
                </a:lnTo>
                <a:lnTo>
                  <a:pt x="877891" y="43098"/>
                </a:lnTo>
                <a:lnTo>
                  <a:pt x="830707" y="55904"/>
                </a:lnTo>
                <a:lnTo>
                  <a:pt x="784370" y="70265"/>
                </a:lnTo>
                <a:lnTo>
                  <a:pt x="738925" y="86143"/>
                </a:lnTo>
                <a:lnTo>
                  <a:pt x="694412" y="103503"/>
                </a:lnTo>
                <a:lnTo>
                  <a:pt x="650876" y="122308"/>
                </a:lnTo>
                <a:lnTo>
                  <a:pt x="608358" y="142522"/>
                </a:lnTo>
                <a:lnTo>
                  <a:pt x="566901" y="164108"/>
                </a:lnTo>
                <a:lnTo>
                  <a:pt x="526547" y="187031"/>
                </a:lnTo>
                <a:lnTo>
                  <a:pt x="487340" y="211254"/>
                </a:lnTo>
                <a:lnTo>
                  <a:pt x="449322" y="236742"/>
                </a:lnTo>
                <a:lnTo>
                  <a:pt x="412536" y="263457"/>
                </a:lnTo>
                <a:lnTo>
                  <a:pt x="377024" y="291363"/>
                </a:lnTo>
                <a:lnTo>
                  <a:pt x="342828" y="320425"/>
                </a:lnTo>
                <a:lnTo>
                  <a:pt x="309992" y="350606"/>
                </a:lnTo>
                <a:lnTo>
                  <a:pt x="278558" y="381870"/>
                </a:lnTo>
                <a:lnTo>
                  <a:pt x="248569" y="414181"/>
                </a:lnTo>
                <a:lnTo>
                  <a:pt x="220067" y="447502"/>
                </a:lnTo>
                <a:lnTo>
                  <a:pt x="193095" y="481797"/>
                </a:lnTo>
                <a:lnTo>
                  <a:pt x="167696" y="517031"/>
                </a:lnTo>
                <a:lnTo>
                  <a:pt x="143912" y="553166"/>
                </a:lnTo>
                <a:lnTo>
                  <a:pt x="121785" y="590166"/>
                </a:lnTo>
                <a:lnTo>
                  <a:pt x="101359" y="627996"/>
                </a:lnTo>
                <a:lnTo>
                  <a:pt x="82676" y="666619"/>
                </a:lnTo>
                <a:lnTo>
                  <a:pt x="65779" y="705999"/>
                </a:lnTo>
                <a:lnTo>
                  <a:pt x="50710" y="746100"/>
                </a:lnTo>
                <a:lnTo>
                  <a:pt x="37512" y="786885"/>
                </a:lnTo>
                <a:lnTo>
                  <a:pt x="26227" y="828318"/>
                </a:lnTo>
                <a:lnTo>
                  <a:pt x="16899" y="870363"/>
                </a:lnTo>
                <a:lnTo>
                  <a:pt x="9569" y="912984"/>
                </a:lnTo>
                <a:lnTo>
                  <a:pt x="4281" y="956145"/>
                </a:lnTo>
                <a:lnTo>
                  <a:pt x="1077" y="999809"/>
                </a:lnTo>
                <a:lnTo>
                  <a:pt x="0" y="1043940"/>
                </a:lnTo>
                <a:lnTo>
                  <a:pt x="1077" y="1088070"/>
                </a:lnTo>
                <a:lnTo>
                  <a:pt x="4281" y="1131734"/>
                </a:lnTo>
                <a:lnTo>
                  <a:pt x="9569" y="1174895"/>
                </a:lnTo>
                <a:lnTo>
                  <a:pt x="16899" y="1217516"/>
                </a:lnTo>
                <a:lnTo>
                  <a:pt x="26227" y="1259561"/>
                </a:lnTo>
                <a:lnTo>
                  <a:pt x="37512" y="1300994"/>
                </a:lnTo>
                <a:lnTo>
                  <a:pt x="50710" y="1341779"/>
                </a:lnTo>
                <a:lnTo>
                  <a:pt x="65779" y="1381880"/>
                </a:lnTo>
                <a:lnTo>
                  <a:pt x="82676" y="1421260"/>
                </a:lnTo>
                <a:lnTo>
                  <a:pt x="101359" y="1459883"/>
                </a:lnTo>
                <a:lnTo>
                  <a:pt x="121785" y="1497713"/>
                </a:lnTo>
                <a:lnTo>
                  <a:pt x="143912" y="1534713"/>
                </a:lnTo>
                <a:lnTo>
                  <a:pt x="167696" y="1570848"/>
                </a:lnTo>
                <a:lnTo>
                  <a:pt x="193095" y="1606082"/>
                </a:lnTo>
                <a:lnTo>
                  <a:pt x="220067" y="1640377"/>
                </a:lnTo>
                <a:lnTo>
                  <a:pt x="248569" y="1673698"/>
                </a:lnTo>
                <a:lnTo>
                  <a:pt x="278558" y="1706009"/>
                </a:lnTo>
                <a:lnTo>
                  <a:pt x="309992" y="1737273"/>
                </a:lnTo>
                <a:lnTo>
                  <a:pt x="342828" y="1767454"/>
                </a:lnTo>
                <a:lnTo>
                  <a:pt x="377024" y="1796516"/>
                </a:lnTo>
                <a:lnTo>
                  <a:pt x="412536" y="1824422"/>
                </a:lnTo>
                <a:lnTo>
                  <a:pt x="449322" y="1851137"/>
                </a:lnTo>
                <a:lnTo>
                  <a:pt x="487340" y="1876625"/>
                </a:lnTo>
                <a:lnTo>
                  <a:pt x="526547" y="1900848"/>
                </a:lnTo>
                <a:lnTo>
                  <a:pt x="566901" y="1923771"/>
                </a:lnTo>
                <a:lnTo>
                  <a:pt x="608358" y="1945357"/>
                </a:lnTo>
                <a:lnTo>
                  <a:pt x="650876" y="1965571"/>
                </a:lnTo>
                <a:lnTo>
                  <a:pt x="694412" y="1984376"/>
                </a:lnTo>
                <a:lnTo>
                  <a:pt x="738925" y="2001736"/>
                </a:lnTo>
                <a:lnTo>
                  <a:pt x="784370" y="2017614"/>
                </a:lnTo>
                <a:lnTo>
                  <a:pt x="830707" y="2031975"/>
                </a:lnTo>
                <a:lnTo>
                  <a:pt x="877891" y="2044781"/>
                </a:lnTo>
                <a:lnTo>
                  <a:pt x="925880" y="2055998"/>
                </a:lnTo>
                <a:lnTo>
                  <a:pt x="974633" y="2065589"/>
                </a:lnTo>
                <a:lnTo>
                  <a:pt x="1024105" y="2073517"/>
                </a:lnTo>
                <a:lnTo>
                  <a:pt x="1074255" y="2079746"/>
                </a:lnTo>
                <a:lnTo>
                  <a:pt x="1125040" y="2084241"/>
                </a:lnTo>
                <a:lnTo>
                  <a:pt x="1176417" y="2086964"/>
                </a:lnTo>
                <a:lnTo>
                  <a:pt x="1228343" y="2087880"/>
                </a:lnTo>
                <a:lnTo>
                  <a:pt x="1280270" y="2086964"/>
                </a:lnTo>
                <a:lnTo>
                  <a:pt x="1331647" y="2084241"/>
                </a:lnTo>
                <a:lnTo>
                  <a:pt x="1382432" y="2079746"/>
                </a:lnTo>
                <a:lnTo>
                  <a:pt x="1432582" y="2073517"/>
                </a:lnTo>
                <a:lnTo>
                  <a:pt x="1482054" y="2065589"/>
                </a:lnTo>
                <a:lnTo>
                  <a:pt x="1530807" y="2055998"/>
                </a:lnTo>
                <a:lnTo>
                  <a:pt x="1578796" y="2044781"/>
                </a:lnTo>
                <a:lnTo>
                  <a:pt x="1625980" y="2031975"/>
                </a:lnTo>
                <a:lnTo>
                  <a:pt x="1672317" y="2017614"/>
                </a:lnTo>
                <a:lnTo>
                  <a:pt x="1717762" y="2001736"/>
                </a:lnTo>
                <a:lnTo>
                  <a:pt x="1762275" y="1984376"/>
                </a:lnTo>
                <a:lnTo>
                  <a:pt x="1805811" y="1965571"/>
                </a:lnTo>
                <a:lnTo>
                  <a:pt x="1848329" y="1945357"/>
                </a:lnTo>
                <a:lnTo>
                  <a:pt x="1889786" y="1923771"/>
                </a:lnTo>
                <a:lnTo>
                  <a:pt x="1930140" y="1900848"/>
                </a:lnTo>
                <a:lnTo>
                  <a:pt x="1969347" y="1876625"/>
                </a:lnTo>
                <a:lnTo>
                  <a:pt x="2007365" y="1851137"/>
                </a:lnTo>
                <a:lnTo>
                  <a:pt x="2044151" y="1824422"/>
                </a:lnTo>
                <a:lnTo>
                  <a:pt x="2079663" y="1796516"/>
                </a:lnTo>
                <a:lnTo>
                  <a:pt x="2113859" y="1767454"/>
                </a:lnTo>
                <a:lnTo>
                  <a:pt x="2146695" y="1737273"/>
                </a:lnTo>
                <a:lnTo>
                  <a:pt x="2178129" y="1706009"/>
                </a:lnTo>
                <a:lnTo>
                  <a:pt x="2208118" y="1673698"/>
                </a:lnTo>
                <a:lnTo>
                  <a:pt x="2236620" y="1640377"/>
                </a:lnTo>
                <a:lnTo>
                  <a:pt x="2263592" y="1606082"/>
                </a:lnTo>
                <a:lnTo>
                  <a:pt x="2288991" y="1570848"/>
                </a:lnTo>
                <a:lnTo>
                  <a:pt x="2312775" y="1534713"/>
                </a:lnTo>
                <a:lnTo>
                  <a:pt x="2334902" y="1497713"/>
                </a:lnTo>
                <a:lnTo>
                  <a:pt x="2355328" y="1459883"/>
                </a:lnTo>
                <a:lnTo>
                  <a:pt x="2374011" y="1421260"/>
                </a:lnTo>
                <a:lnTo>
                  <a:pt x="2390908" y="1381880"/>
                </a:lnTo>
                <a:lnTo>
                  <a:pt x="2405977" y="1341779"/>
                </a:lnTo>
                <a:lnTo>
                  <a:pt x="2419175" y="1300994"/>
                </a:lnTo>
                <a:lnTo>
                  <a:pt x="2430460" y="1259561"/>
                </a:lnTo>
                <a:lnTo>
                  <a:pt x="2439788" y="1217516"/>
                </a:lnTo>
                <a:lnTo>
                  <a:pt x="2447118" y="1174895"/>
                </a:lnTo>
                <a:lnTo>
                  <a:pt x="2452406" y="1131734"/>
                </a:lnTo>
                <a:lnTo>
                  <a:pt x="2455610" y="1088070"/>
                </a:lnTo>
                <a:lnTo>
                  <a:pt x="2456688" y="1043940"/>
                </a:lnTo>
                <a:lnTo>
                  <a:pt x="2455610" y="999809"/>
                </a:lnTo>
                <a:lnTo>
                  <a:pt x="2452406" y="956145"/>
                </a:lnTo>
                <a:lnTo>
                  <a:pt x="2447118" y="912984"/>
                </a:lnTo>
                <a:lnTo>
                  <a:pt x="2439788" y="870363"/>
                </a:lnTo>
                <a:lnTo>
                  <a:pt x="2430460" y="828318"/>
                </a:lnTo>
                <a:lnTo>
                  <a:pt x="2419175" y="786885"/>
                </a:lnTo>
                <a:lnTo>
                  <a:pt x="2405977" y="746100"/>
                </a:lnTo>
                <a:lnTo>
                  <a:pt x="2390908" y="705999"/>
                </a:lnTo>
                <a:lnTo>
                  <a:pt x="2374011" y="666619"/>
                </a:lnTo>
                <a:lnTo>
                  <a:pt x="2355328" y="627996"/>
                </a:lnTo>
                <a:lnTo>
                  <a:pt x="2334902" y="590166"/>
                </a:lnTo>
                <a:lnTo>
                  <a:pt x="2312775" y="553166"/>
                </a:lnTo>
                <a:lnTo>
                  <a:pt x="2288991" y="517031"/>
                </a:lnTo>
                <a:lnTo>
                  <a:pt x="2263592" y="481797"/>
                </a:lnTo>
                <a:lnTo>
                  <a:pt x="2236620" y="447502"/>
                </a:lnTo>
                <a:lnTo>
                  <a:pt x="2208118" y="414181"/>
                </a:lnTo>
                <a:lnTo>
                  <a:pt x="2178129" y="381870"/>
                </a:lnTo>
                <a:lnTo>
                  <a:pt x="2146695" y="350606"/>
                </a:lnTo>
                <a:lnTo>
                  <a:pt x="2113859" y="320425"/>
                </a:lnTo>
                <a:lnTo>
                  <a:pt x="2079663" y="291363"/>
                </a:lnTo>
                <a:lnTo>
                  <a:pt x="2044151" y="263457"/>
                </a:lnTo>
                <a:lnTo>
                  <a:pt x="2007365" y="236742"/>
                </a:lnTo>
                <a:lnTo>
                  <a:pt x="1969347" y="211254"/>
                </a:lnTo>
                <a:lnTo>
                  <a:pt x="1930140" y="187031"/>
                </a:lnTo>
                <a:lnTo>
                  <a:pt x="1889786" y="164108"/>
                </a:lnTo>
                <a:lnTo>
                  <a:pt x="1848329" y="142522"/>
                </a:lnTo>
                <a:lnTo>
                  <a:pt x="1805811" y="122308"/>
                </a:lnTo>
                <a:lnTo>
                  <a:pt x="1762275" y="103503"/>
                </a:lnTo>
                <a:lnTo>
                  <a:pt x="1717762" y="86143"/>
                </a:lnTo>
                <a:lnTo>
                  <a:pt x="1672317" y="70265"/>
                </a:lnTo>
                <a:lnTo>
                  <a:pt x="1625980" y="55904"/>
                </a:lnTo>
                <a:lnTo>
                  <a:pt x="1578796" y="43098"/>
                </a:lnTo>
                <a:lnTo>
                  <a:pt x="1530807" y="31881"/>
                </a:lnTo>
                <a:lnTo>
                  <a:pt x="1482054" y="22290"/>
                </a:lnTo>
                <a:lnTo>
                  <a:pt x="1432582" y="14362"/>
                </a:lnTo>
                <a:lnTo>
                  <a:pt x="1382432" y="8133"/>
                </a:lnTo>
                <a:lnTo>
                  <a:pt x="1331647" y="3638"/>
                </a:lnTo>
                <a:lnTo>
                  <a:pt x="1280270" y="915"/>
                </a:lnTo>
                <a:lnTo>
                  <a:pt x="1228343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163061" y="1881962"/>
            <a:ext cx="1657350" cy="774700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algn="ctr" marL="12700" marR="5080" indent="1905">
              <a:lnSpc>
                <a:spcPct val="86400"/>
              </a:lnSpc>
              <a:spcBef>
                <a:spcPts val="395"/>
              </a:spcBef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Năng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lực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khung  </a:t>
            </a:r>
            <a:r>
              <a:rPr dirty="0" sz="1800" spc="5">
                <a:solidFill>
                  <a:srgbClr val="FFFFFF"/>
                </a:solidFill>
                <a:latin typeface="Times New Roman"/>
                <a:cs typeface="Times New Roman"/>
              </a:rPr>
              <a:t>yêu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cầu phát</a:t>
            </a:r>
            <a:r>
              <a:rPr dirty="0" sz="1800" spc="-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triển  trong thế kỉ</a:t>
            </a:r>
            <a:r>
              <a:rPr dirty="0" sz="18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Times New Roman"/>
                <a:cs typeface="Times New Roman"/>
              </a:rPr>
              <a:t>XXI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23055" y="3609339"/>
            <a:ext cx="738505" cy="737870"/>
          </a:xfrm>
          <a:custGeom>
            <a:avLst/>
            <a:gdLst/>
            <a:ahLst/>
            <a:cxnLst/>
            <a:rect l="l" t="t" r="r" b="b"/>
            <a:pathLst>
              <a:path w="738504" h="737870">
                <a:moveTo>
                  <a:pt x="738124" y="251460"/>
                </a:moveTo>
                <a:lnTo>
                  <a:pt x="487172" y="251460"/>
                </a:lnTo>
                <a:lnTo>
                  <a:pt x="487172" y="0"/>
                </a:lnTo>
                <a:lnTo>
                  <a:pt x="250952" y="0"/>
                </a:lnTo>
                <a:lnTo>
                  <a:pt x="250952" y="251460"/>
                </a:lnTo>
                <a:lnTo>
                  <a:pt x="0" y="251460"/>
                </a:lnTo>
                <a:lnTo>
                  <a:pt x="0" y="487680"/>
                </a:lnTo>
                <a:lnTo>
                  <a:pt x="250952" y="487680"/>
                </a:lnTo>
                <a:lnTo>
                  <a:pt x="250952" y="737870"/>
                </a:lnTo>
                <a:lnTo>
                  <a:pt x="487172" y="737870"/>
                </a:lnTo>
                <a:lnTo>
                  <a:pt x="487172" y="487680"/>
                </a:lnTo>
                <a:lnTo>
                  <a:pt x="738124" y="487680"/>
                </a:lnTo>
                <a:lnTo>
                  <a:pt x="738124" y="251460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722626" y="4621529"/>
            <a:ext cx="2540635" cy="2235835"/>
          </a:xfrm>
          <a:custGeom>
            <a:avLst/>
            <a:gdLst/>
            <a:ahLst/>
            <a:cxnLst/>
            <a:rect l="l" t="t" r="r" b="b"/>
            <a:pathLst>
              <a:path w="2540635" h="2235834">
                <a:moveTo>
                  <a:pt x="1270253" y="0"/>
                </a:moveTo>
                <a:lnTo>
                  <a:pt x="1219164" y="887"/>
                </a:lnTo>
                <a:lnTo>
                  <a:pt x="1168587" y="3528"/>
                </a:lnTo>
                <a:lnTo>
                  <a:pt x="1118560" y="7888"/>
                </a:lnTo>
                <a:lnTo>
                  <a:pt x="1069120" y="13935"/>
                </a:lnTo>
                <a:lnTo>
                  <a:pt x="1020307" y="21634"/>
                </a:lnTo>
                <a:lnTo>
                  <a:pt x="972158" y="30953"/>
                </a:lnTo>
                <a:lnTo>
                  <a:pt x="924710" y="41858"/>
                </a:lnTo>
                <a:lnTo>
                  <a:pt x="878002" y="54316"/>
                </a:lnTo>
                <a:lnTo>
                  <a:pt x="832072" y="68293"/>
                </a:lnTo>
                <a:lnTo>
                  <a:pt x="786957" y="83756"/>
                </a:lnTo>
                <a:lnTo>
                  <a:pt x="742697" y="100671"/>
                </a:lnTo>
                <a:lnTo>
                  <a:pt x="699327" y="119005"/>
                </a:lnTo>
                <a:lnTo>
                  <a:pt x="656887" y="138725"/>
                </a:lnTo>
                <a:lnTo>
                  <a:pt x="615415" y="159798"/>
                </a:lnTo>
                <a:lnTo>
                  <a:pt x="574948" y="182189"/>
                </a:lnTo>
                <a:lnTo>
                  <a:pt x="535524" y="205865"/>
                </a:lnTo>
                <a:lnTo>
                  <a:pt x="497182" y="230794"/>
                </a:lnTo>
                <a:lnTo>
                  <a:pt x="459959" y="256941"/>
                </a:lnTo>
                <a:lnTo>
                  <a:pt x="423892" y="284273"/>
                </a:lnTo>
                <a:lnTo>
                  <a:pt x="389021" y="312758"/>
                </a:lnTo>
                <a:lnTo>
                  <a:pt x="355384" y="342360"/>
                </a:lnTo>
                <a:lnTo>
                  <a:pt x="323017" y="373048"/>
                </a:lnTo>
                <a:lnTo>
                  <a:pt x="291959" y="404788"/>
                </a:lnTo>
                <a:lnTo>
                  <a:pt x="262247" y="437545"/>
                </a:lnTo>
                <a:lnTo>
                  <a:pt x="233921" y="471288"/>
                </a:lnTo>
                <a:lnTo>
                  <a:pt x="207018" y="505982"/>
                </a:lnTo>
                <a:lnTo>
                  <a:pt x="181575" y="541594"/>
                </a:lnTo>
                <a:lnTo>
                  <a:pt x="157631" y="578091"/>
                </a:lnTo>
                <a:lnTo>
                  <a:pt x="135223" y="615439"/>
                </a:lnTo>
                <a:lnTo>
                  <a:pt x="114390" y="653605"/>
                </a:lnTo>
                <a:lnTo>
                  <a:pt x="95170" y="692555"/>
                </a:lnTo>
                <a:lnTo>
                  <a:pt x="77600" y="732256"/>
                </a:lnTo>
                <a:lnTo>
                  <a:pt x="61718" y="772675"/>
                </a:lnTo>
                <a:lnTo>
                  <a:pt x="47563" y="813778"/>
                </a:lnTo>
                <a:lnTo>
                  <a:pt x="35171" y="855532"/>
                </a:lnTo>
                <a:lnTo>
                  <a:pt x="24583" y="897904"/>
                </a:lnTo>
                <a:lnTo>
                  <a:pt x="15834" y="940859"/>
                </a:lnTo>
                <a:lnTo>
                  <a:pt x="8963" y="984365"/>
                </a:lnTo>
                <a:lnTo>
                  <a:pt x="4009" y="1028389"/>
                </a:lnTo>
                <a:lnTo>
                  <a:pt x="1008" y="1072896"/>
                </a:lnTo>
                <a:lnTo>
                  <a:pt x="0" y="1117854"/>
                </a:lnTo>
                <a:lnTo>
                  <a:pt x="1008" y="1162813"/>
                </a:lnTo>
                <a:lnTo>
                  <a:pt x="4009" y="1207322"/>
                </a:lnTo>
                <a:lnTo>
                  <a:pt x="8963" y="1251347"/>
                </a:lnTo>
                <a:lnTo>
                  <a:pt x="15834" y="1294854"/>
                </a:lnTo>
                <a:lnTo>
                  <a:pt x="24583" y="1337810"/>
                </a:lnTo>
                <a:lnTo>
                  <a:pt x="35171" y="1380183"/>
                </a:lnTo>
                <a:lnTo>
                  <a:pt x="47563" y="1421938"/>
                </a:lnTo>
                <a:lnTo>
                  <a:pt x="61718" y="1463042"/>
                </a:lnTo>
                <a:lnTo>
                  <a:pt x="77600" y="1503461"/>
                </a:lnTo>
                <a:lnTo>
                  <a:pt x="95170" y="1543163"/>
                </a:lnTo>
                <a:lnTo>
                  <a:pt x="114390" y="1582113"/>
                </a:lnTo>
                <a:lnTo>
                  <a:pt x="135223" y="1620279"/>
                </a:lnTo>
                <a:lnTo>
                  <a:pt x="157631" y="1657627"/>
                </a:lnTo>
                <a:lnTo>
                  <a:pt x="181575" y="1694124"/>
                </a:lnTo>
                <a:lnTo>
                  <a:pt x="207018" y="1729736"/>
                </a:lnTo>
                <a:lnTo>
                  <a:pt x="233921" y="1764430"/>
                </a:lnTo>
                <a:lnTo>
                  <a:pt x="262247" y="1798172"/>
                </a:lnTo>
                <a:lnTo>
                  <a:pt x="291959" y="1830929"/>
                </a:lnTo>
                <a:lnTo>
                  <a:pt x="323017" y="1862669"/>
                </a:lnTo>
                <a:lnTo>
                  <a:pt x="355384" y="1893356"/>
                </a:lnTo>
                <a:lnTo>
                  <a:pt x="389021" y="1922958"/>
                </a:lnTo>
                <a:lnTo>
                  <a:pt x="423892" y="1951442"/>
                </a:lnTo>
                <a:lnTo>
                  <a:pt x="459959" y="1978774"/>
                </a:lnTo>
                <a:lnTo>
                  <a:pt x="497182" y="2004921"/>
                </a:lnTo>
                <a:lnTo>
                  <a:pt x="535524" y="2029848"/>
                </a:lnTo>
                <a:lnTo>
                  <a:pt x="574948" y="2053524"/>
                </a:lnTo>
                <a:lnTo>
                  <a:pt x="615415" y="2075915"/>
                </a:lnTo>
                <a:lnTo>
                  <a:pt x="656887" y="2096986"/>
                </a:lnTo>
                <a:lnTo>
                  <a:pt x="699327" y="2116706"/>
                </a:lnTo>
                <a:lnTo>
                  <a:pt x="742697" y="2135039"/>
                </a:lnTo>
                <a:lnTo>
                  <a:pt x="786957" y="2151954"/>
                </a:lnTo>
                <a:lnTo>
                  <a:pt x="832072" y="2167416"/>
                </a:lnTo>
                <a:lnTo>
                  <a:pt x="878002" y="2181393"/>
                </a:lnTo>
                <a:lnTo>
                  <a:pt x="924710" y="2193850"/>
                </a:lnTo>
                <a:lnTo>
                  <a:pt x="972158" y="2204754"/>
                </a:lnTo>
                <a:lnTo>
                  <a:pt x="1020307" y="2214073"/>
                </a:lnTo>
                <a:lnTo>
                  <a:pt x="1069120" y="2221772"/>
                </a:lnTo>
                <a:lnTo>
                  <a:pt x="1118560" y="2227818"/>
                </a:lnTo>
                <a:lnTo>
                  <a:pt x="1168587" y="2232179"/>
                </a:lnTo>
                <a:lnTo>
                  <a:pt x="1219164" y="2234819"/>
                </a:lnTo>
                <a:lnTo>
                  <a:pt x="1270253" y="2235707"/>
                </a:lnTo>
                <a:lnTo>
                  <a:pt x="1321343" y="2234819"/>
                </a:lnTo>
                <a:lnTo>
                  <a:pt x="1371920" y="2232179"/>
                </a:lnTo>
                <a:lnTo>
                  <a:pt x="1421947" y="2227818"/>
                </a:lnTo>
                <a:lnTo>
                  <a:pt x="1471387" y="2221772"/>
                </a:lnTo>
                <a:lnTo>
                  <a:pt x="1520200" y="2214073"/>
                </a:lnTo>
                <a:lnTo>
                  <a:pt x="1568349" y="2204754"/>
                </a:lnTo>
                <a:lnTo>
                  <a:pt x="1615797" y="2193850"/>
                </a:lnTo>
                <a:lnTo>
                  <a:pt x="1662505" y="2181393"/>
                </a:lnTo>
                <a:lnTo>
                  <a:pt x="1708435" y="2167416"/>
                </a:lnTo>
                <a:lnTo>
                  <a:pt x="1753550" y="2151954"/>
                </a:lnTo>
                <a:lnTo>
                  <a:pt x="1797810" y="2135039"/>
                </a:lnTo>
                <a:lnTo>
                  <a:pt x="1841180" y="2116706"/>
                </a:lnTo>
                <a:lnTo>
                  <a:pt x="1883620" y="2096986"/>
                </a:lnTo>
                <a:lnTo>
                  <a:pt x="1925092" y="2075915"/>
                </a:lnTo>
                <a:lnTo>
                  <a:pt x="1965559" y="2053524"/>
                </a:lnTo>
                <a:lnTo>
                  <a:pt x="2004983" y="2029848"/>
                </a:lnTo>
                <a:lnTo>
                  <a:pt x="2043325" y="2004921"/>
                </a:lnTo>
                <a:lnTo>
                  <a:pt x="2080548" y="1978774"/>
                </a:lnTo>
                <a:lnTo>
                  <a:pt x="2116615" y="1951442"/>
                </a:lnTo>
                <a:lnTo>
                  <a:pt x="2151486" y="1922958"/>
                </a:lnTo>
                <a:lnTo>
                  <a:pt x="2185123" y="1893356"/>
                </a:lnTo>
                <a:lnTo>
                  <a:pt x="2217490" y="1862669"/>
                </a:lnTo>
                <a:lnTo>
                  <a:pt x="2248548" y="1830929"/>
                </a:lnTo>
                <a:lnTo>
                  <a:pt x="2278260" y="1798172"/>
                </a:lnTo>
                <a:lnTo>
                  <a:pt x="2306586" y="1764430"/>
                </a:lnTo>
                <a:lnTo>
                  <a:pt x="2333489" y="1729736"/>
                </a:lnTo>
                <a:lnTo>
                  <a:pt x="2358932" y="1694124"/>
                </a:lnTo>
                <a:lnTo>
                  <a:pt x="2382876" y="1657627"/>
                </a:lnTo>
                <a:lnTo>
                  <a:pt x="2405284" y="1620279"/>
                </a:lnTo>
                <a:lnTo>
                  <a:pt x="2426117" y="1582113"/>
                </a:lnTo>
                <a:lnTo>
                  <a:pt x="2445337" y="1543163"/>
                </a:lnTo>
                <a:lnTo>
                  <a:pt x="2462907" y="1503461"/>
                </a:lnTo>
                <a:lnTo>
                  <a:pt x="2478789" y="1463042"/>
                </a:lnTo>
                <a:lnTo>
                  <a:pt x="2492944" y="1421938"/>
                </a:lnTo>
                <a:lnTo>
                  <a:pt x="2505336" y="1380183"/>
                </a:lnTo>
                <a:lnTo>
                  <a:pt x="2515924" y="1337810"/>
                </a:lnTo>
                <a:lnTo>
                  <a:pt x="2524673" y="1294854"/>
                </a:lnTo>
                <a:lnTo>
                  <a:pt x="2531544" y="1251347"/>
                </a:lnTo>
                <a:lnTo>
                  <a:pt x="2536498" y="1207322"/>
                </a:lnTo>
                <a:lnTo>
                  <a:pt x="2539499" y="1162813"/>
                </a:lnTo>
                <a:lnTo>
                  <a:pt x="2540508" y="1117854"/>
                </a:lnTo>
                <a:lnTo>
                  <a:pt x="2539499" y="1072896"/>
                </a:lnTo>
                <a:lnTo>
                  <a:pt x="2536498" y="1028389"/>
                </a:lnTo>
                <a:lnTo>
                  <a:pt x="2531544" y="984365"/>
                </a:lnTo>
                <a:lnTo>
                  <a:pt x="2524673" y="940859"/>
                </a:lnTo>
                <a:lnTo>
                  <a:pt x="2515924" y="897904"/>
                </a:lnTo>
                <a:lnTo>
                  <a:pt x="2505336" y="855532"/>
                </a:lnTo>
                <a:lnTo>
                  <a:pt x="2492944" y="813778"/>
                </a:lnTo>
                <a:lnTo>
                  <a:pt x="2478789" y="772675"/>
                </a:lnTo>
                <a:lnTo>
                  <a:pt x="2462907" y="732256"/>
                </a:lnTo>
                <a:lnTo>
                  <a:pt x="2445337" y="692555"/>
                </a:lnTo>
                <a:lnTo>
                  <a:pt x="2426117" y="653605"/>
                </a:lnTo>
                <a:lnTo>
                  <a:pt x="2405284" y="615439"/>
                </a:lnTo>
                <a:lnTo>
                  <a:pt x="2382876" y="578091"/>
                </a:lnTo>
                <a:lnTo>
                  <a:pt x="2358932" y="541594"/>
                </a:lnTo>
                <a:lnTo>
                  <a:pt x="2333489" y="505982"/>
                </a:lnTo>
                <a:lnTo>
                  <a:pt x="2306586" y="471288"/>
                </a:lnTo>
                <a:lnTo>
                  <a:pt x="2278260" y="437545"/>
                </a:lnTo>
                <a:lnTo>
                  <a:pt x="2248548" y="404788"/>
                </a:lnTo>
                <a:lnTo>
                  <a:pt x="2217490" y="373048"/>
                </a:lnTo>
                <a:lnTo>
                  <a:pt x="2185123" y="342360"/>
                </a:lnTo>
                <a:lnTo>
                  <a:pt x="2151486" y="312758"/>
                </a:lnTo>
                <a:lnTo>
                  <a:pt x="2116615" y="284273"/>
                </a:lnTo>
                <a:lnTo>
                  <a:pt x="2080548" y="256941"/>
                </a:lnTo>
                <a:lnTo>
                  <a:pt x="2043325" y="230794"/>
                </a:lnTo>
                <a:lnTo>
                  <a:pt x="2004983" y="205865"/>
                </a:lnTo>
                <a:lnTo>
                  <a:pt x="1965559" y="182189"/>
                </a:lnTo>
                <a:lnTo>
                  <a:pt x="1925092" y="159798"/>
                </a:lnTo>
                <a:lnTo>
                  <a:pt x="1883620" y="138725"/>
                </a:lnTo>
                <a:lnTo>
                  <a:pt x="1841180" y="119005"/>
                </a:lnTo>
                <a:lnTo>
                  <a:pt x="1797810" y="100671"/>
                </a:lnTo>
                <a:lnTo>
                  <a:pt x="1753550" y="83756"/>
                </a:lnTo>
                <a:lnTo>
                  <a:pt x="1708435" y="68293"/>
                </a:lnTo>
                <a:lnTo>
                  <a:pt x="1662505" y="54316"/>
                </a:lnTo>
                <a:lnTo>
                  <a:pt x="1615797" y="41858"/>
                </a:lnTo>
                <a:lnTo>
                  <a:pt x="1568349" y="30953"/>
                </a:lnTo>
                <a:lnTo>
                  <a:pt x="1520200" y="21634"/>
                </a:lnTo>
                <a:lnTo>
                  <a:pt x="1471387" y="13935"/>
                </a:lnTo>
                <a:lnTo>
                  <a:pt x="1421947" y="7888"/>
                </a:lnTo>
                <a:lnTo>
                  <a:pt x="1371920" y="3528"/>
                </a:lnTo>
                <a:lnTo>
                  <a:pt x="1321343" y="887"/>
                </a:lnTo>
                <a:lnTo>
                  <a:pt x="1270253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111754" y="5211267"/>
            <a:ext cx="1760220" cy="1010919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147955" marR="5080" indent="-135890">
              <a:lnSpc>
                <a:spcPct val="86200"/>
              </a:lnSpc>
              <a:spcBef>
                <a:spcPts val="400"/>
              </a:spcBef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Phẩm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chất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và</a:t>
            </a:r>
            <a:r>
              <a:rPr dirty="0" sz="18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FFFFFF"/>
                </a:solidFill>
                <a:latin typeface="Times New Roman"/>
                <a:cs typeface="Times New Roman"/>
              </a:rPr>
              <a:t>năng  lực cốt lõi trong  chương</a:t>
            </a:r>
            <a:r>
              <a:rPr dirty="0" sz="1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GDPT</a:t>
            </a:r>
            <a:endParaRPr sz="1800">
              <a:latin typeface="Times New Roman"/>
              <a:cs typeface="Times New Roman"/>
            </a:endParaRPr>
          </a:p>
          <a:p>
            <a:pPr algn="ctr" marL="1270">
              <a:lnSpc>
                <a:spcPts val="1870"/>
              </a:lnSpc>
            </a:pPr>
            <a:r>
              <a:rPr dirty="0" sz="1800" spc="-5">
                <a:solidFill>
                  <a:srgbClr val="FFFFFF"/>
                </a:solidFill>
                <a:latin typeface="Times New Roman"/>
                <a:cs typeface="Times New Roman"/>
              </a:rPr>
              <a:t>mới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21452" y="3730752"/>
            <a:ext cx="550545" cy="643255"/>
          </a:xfrm>
          <a:custGeom>
            <a:avLst/>
            <a:gdLst/>
            <a:ahLst/>
            <a:cxnLst/>
            <a:rect l="l" t="t" r="r" b="b"/>
            <a:pathLst>
              <a:path w="550545" h="643254">
                <a:moveTo>
                  <a:pt x="275082" y="0"/>
                </a:moveTo>
                <a:lnTo>
                  <a:pt x="275082" y="128650"/>
                </a:lnTo>
                <a:lnTo>
                  <a:pt x="0" y="128650"/>
                </a:lnTo>
                <a:lnTo>
                  <a:pt x="0" y="514477"/>
                </a:lnTo>
                <a:lnTo>
                  <a:pt x="275082" y="514477"/>
                </a:lnTo>
                <a:lnTo>
                  <a:pt x="275082" y="643128"/>
                </a:lnTo>
                <a:lnTo>
                  <a:pt x="550163" y="321564"/>
                </a:lnTo>
                <a:lnTo>
                  <a:pt x="275082" y="0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/>
          <p:cNvGrpSpPr/>
          <p:nvPr/>
        </p:nvGrpSpPr>
        <p:grpSpPr>
          <a:xfrm>
            <a:off x="6291071" y="2313432"/>
            <a:ext cx="3481070" cy="3479800"/>
            <a:chOff x="6291071" y="2313432"/>
            <a:chExt cx="3481070" cy="3479800"/>
          </a:xfrm>
        </p:grpSpPr>
        <p:sp>
          <p:nvSpPr>
            <p:cNvPr id="10" name="object 10"/>
            <p:cNvSpPr/>
            <p:nvPr/>
          </p:nvSpPr>
          <p:spPr>
            <a:xfrm>
              <a:off x="6300977" y="2323338"/>
              <a:ext cx="3461385" cy="3459479"/>
            </a:xfrm>
            <a:custGeom>
              <a:avLst/>
              <a:gdLst/>
              <a:ahLst/>
              <a:cxnLst/>
              <a:rect l="l" t="t" r="r" b="b"/>
              <a:pathLst>
                <a:path w="3461384" h="3459479">
                  <a:moveTo>
                    <a:pt x="1730502" y="0"/>
                  </a:moveTo>
                  <a:lnTo>
                    <a:pt x="1682067" y="664"/>
                  </a:lnTo>
                  <a:lnTo>
                    <a:pt x="1633961" y="2646"/>
                  </a:lnTo>
                  <a:lnTo>
                    <a:pt x="1586201" y="5928"/>
                  </a:lnTo>
                  <a:lnTo>
                    <a:pt x="1538806" y="10493"/>
                  </a:lnTo>
                  <a:lnTo>
                    <a:pt x="1491791" y="16324"/>
                  </a:lnTo>
                  <a:lnTo>
                    <a:pt x="1445175" y="23403"/>
                  </a:lnTo>
                  <a:lnTo>
                    <a:pt x="1398975" y="31712"/>
                  </a:lnTo>
                  <a:lnTo>
                    <a:pt x="1353208" y="41235"/>
                  </a:lnTo>
                  <a:lnTo>
                    <a:pt x="1307892" y="51955"/>
                  </a:lnTo>
                  <a:lnTo>
                    <a:pt x="1263043" y="63853"/>
                  </a:lnTo>
                  <a:lnTo>
                    <a:pt x="1218680" y="76912"/>
                  </a:lnTo>
                  <a:lnTo>
                    <a:pt x="1174819" y="91116"/>
                  </a:lnTo>
                  <a:lnTo>
                    <a:pt x="1131478" y="106446"/>
                  </a:lnTo>
                  <a:lnTo>
                    <a:pt x="1088675" y="122886"/>
                  </a:lnTo>
                  <a:lnTo>
                    <a:pt x="1046426" y="140418"/>
                  </a:lnTo>
                  <a:lnTo>
                    <a:pt x="1004749" y="159024"/>
                  </a:lnTo>
                  <a:lnTo>
                    <a:pt x="963662" y="178688"/>
                  </a:lnTo>
                  <a:lnTo>
                    <a:pt x="923181" y="199392"/>
                  </a:lnTo>
                  <a:lnTo>
                    <a:pt x="883324" y="221119"/>
                  </a:lnTo>
                  <a:lnTo>
                    <a:pt x="844109" y="243851"/>
                  </a:lnTo>
                  <a:lnTo>
                    <a:pt x="805552" y="267571"/>
                  </a:lnTo>
                  <a:lnTo>
                    <a:pt x="767672" y="292262"/>
                  </a:lnTo>
                  <a:lnTo>
                    <a:pt x="730485" y="317906"/>
                  </a:lnTo>
                  <a:lnTo>
                    <a:pt x="694009" y="344487"/>
                  </a:lnTo>
                  <a:lnTo>
                    <a:pt x="658261" y="371986"/>
                  </a:lnTo>
                  <a:lnTo>
                    <a:pt x="623259" y="400386"/>
                  </a:lnTo>
                  <a:lnTo>
                    <a:pt x="589020" y="429670"/>
                  </a:lnTo>
                  <a:lnTo>
                    <a:pt x="555560" y="459821"/>
                  </a:lnTo>
                  <a:lnTo>
                    <a:pt x="522899" y="490821"/>
                  </a:lnTo>
                  <a:lnTo>
                    <a:pt x="491052" y="522653"/>
                  </a:lnTo>
                  <a:lnTo>
                    <a:pt x="460038" y="555300"/>
                  </a:lnTo>
                  <a:lnTo>
                    <a:pt x="429873" y="588744"/>
                  </a:lnTo>
                  <a:lnTo>
                    <a:pt x="400575" y="622968"/>
                  </a:lnTo>
                  <a:lnTo>
                    <a:pt x="372162" y="657955"/>
                  </a:lnTo>
                  <a:lnTo>
                    <a:pt x="344650" y="693686"/>
                  </a:lnTo>
                  <a:lnTo>
                    <a:pt x="318058" y="730146"/>
                  </a:lnTo>
                  <a:lnTo>
                    <a:pt x="292401" y="767317"/>
                  </a:lnTo>
                  <a:lnTo>
                    <a:pt x="267699" y="805180"/>
                  </a:lnTo>
                  <a:lnTo>
                    <a:pt x="243968" y="843720"/>
                  </a:lnTo>
                  <a:lnTo>
                    <a:pt x="221225" y="882918"/>
                  </a:lnTo>
                  <a:lnTo>
                    <a:pt x="199488" y="922757"/>
                  </a:lnTo>
                  <a:lnTo>
                    <a:pt x="178774" y="963220"/>
                  </a:lnTo>
                  <a:lnTo>
                    <a:pt x="159101" y="1004289"/>
                  </a:lnTo>
                  <a:lnTo>
                    <a:pt x="140485" y="1045948"/>
                  </a:lnTo>
                  <a:lnTo>
                    <a:pt x="122945" y="1088179"/>
                  </a:lnTo>
                  <a:lnTo>
                    <a:pt x="106497" y="1130964"/>
                  </a:lnTo>
                  <a:lnTo>
                    <a:pt x="91160" y="1174286"/>
                  </a:lnTo>
                  <a:lnTo>
                    <a:pt x="76949" y="1218128"/>
                  </a:lnTo>
                  <a:lnTo>
                    <a:pt x="63884" y="1262473"/>
                  </a:lnTo>
                  <a:lnTo>
                    <a:pt x="51980" y="1307303"/>
                  </a:lnTo>
                  <a:lnTo>
                    <a:pt x="41256" y="1352600"/>
                  </a:lnTo>
                  <a:lnTo>
                    <a:pt x="31728" y="1398348"/>
                  </a:lnTo>
                  <a:lnTo>
                    <a:pt x="23414" y="1444529"/>
                  </a:lnTo>
                  <a:lnTo>
                    <a:pt x="16332" y="1491126"/>
                  </a:lnTo>
                  <a:lnTo>
                    <a:pt x="10499" y="1538121"/>
                  </a:lnTo>
                  <a:lnTo>
                    <a:pt x="5931" y="1585497"/>
                  </a:lnTo>
                  <a:lnTo>
                    <a:pt x="2647" y="1633238"/>
                  </a:lnTo>
                  <a:lnTo>
                    <a:pt x="664" y="1681324"/>
                  </a:lnTo>
                  <a:lnTo>
                    <a:pt x="0" y="1729739"/>
                  </a:lnTo>
                  <a:lnTo>
                    <a:pt x="664" y="1778155"/>
                  </a:lnTo>
                  <a:lnTo>
                    <a:pt x="2647" y="1826241"/>
                  </a:lnTo>
                  <a:lnTo>
                    <a:pt x="5931" y="1873982"/>
                  </a:lnTo>
                  <a:lnTo>
                    <a:pt x="10499" y="1921358"/>
                  </a:lnTo>
                  <a:lnTo>
                    <a:pt x="16332" y="1968353"/>
                  </a:lnTo>
                  <a:lnTo>
                    <a:pt x="23414" y="2014950"/>
                  </a:lnTo>
                  <a:lnTo>
                    <a:pt x="31728" y="2061131"/>
                  </a:lnTo>
                  <a:lnTo>
                    <a:pt x="41256" y="2106879"/>
                  </a:lnTo>
                  <a:lnTo>
                    <a:pt x="51980" y="2152176"/>
                  </a:lnTo>
                  <a:lnTo>
                    <a:pt x="63884" y="2197006"/>
                  </a:lnTo>
                  <a:lnTo>
                    <a:pt x="76949" y="2241351"/>
                  </a:lnTo>
                  <a:lnTo>
                    <a:pt x="91160" y="2285193"/>
                  </a:lnTo>
                  <a:lnTo>
                    <a:pt x="106497" y="2328515"/>
                  </a:lnTo>
                  <a:lnTo>
                    <a:pt x="122945" y="2371300"/>
                  </a:lnTo>
                  <a:lnTo>
                    <a:pt x="140485" y="2413531"/>
                  </a:lnTo>
                  <a:lnTo>
                    <a:pt x="159101" y="2455190"/>
                  </a:lnTo>
                  <a:lnTo>
                    <a:pt x="178774" y="2496259"/>
                  </a:lnTo>
                  <a:lnTo>
                    <a:pt x="199488" y="2536722"/>
                  </a:lnTo>
                  <a:lnTo>
                    <a:pt x="221225" y="2576561"/>
                  </a:lnTo>
                  <a:lnTo>
                    <a:pt x="243968" y="2615759"/>
                  </a:lnTo>
                  <a:lnTo>
                    <a:pt x="267699" y="2654299"/>
                  </a:lnTo>
                  <a:lnTo>
                    <a:pt x="292401" y="2692162"/>
                  </a:lnTo>
                  <a:lnTo>
                    <a:pt x="318058" y="2729333"/>
                  </a:lnTo>
                  <a:lnTo>
                    <a:pt x="344650" y="2765793"/>
                  </a:lnTo>
                  <a:lnTo>
                    <a:pt x="372162" y="2801524"/>
                  </a:lnTo>
                  <a:lnTo>
                    <a:pt x="400575" y="2836511"/>
                  </a:lnTo>
                  <a:lnTo>
                    <a:pt x="429873" y="2870735"/>
                  </a:lnTo>
                  <a:lnTo>
                    <a:pt x="460038" y="2904179"/>
                  </a:lnTo>
                  <a:lnTo>
                    <a:pt x="491052" y="2936826"/>
                  </a:lnTo>
                  <a:lnTo>
                    <a:pt x="522899" y="2968658"/>
                  </a:lnTo>
                  <a:lnTo>
                    <a:pt x="555560" y="2999658"/>
                  </a:lnTo>
                  <a:lnTo>
                    <a:pt x="589020" y="3029809"/>
                  </a:lnTo>
                  <a:lnTo>
                    <a:pt x="623259" y="3059093"/>
                  </a:lnTo>
                  <a:lnTo>
                    <a:pt x="658261" y="3087493"/>
                  </a:lnTo>
                  <a:lnTo>
                    <a:pt x="694009" y="3114992"/>
                  </a:lnTo>
                  <a:lnTo>
                    <a:pt x="730485" y="3141573"/>
                  </a:lnTo>
                  <a:lnTo>
                    <a:pt x="767672" y="3167217"/>
                  </a:lnTo>
                  <a:lnTo>
                    <a:pt x="805552" y="3191908"/>
                  </a:lnTo>
                  <a:lnTo>
                    <a:pt x="844109" y="3215628"/>
                  </a:lnTo>
                  <a:lnTo>
                    <a:pt x="883324" y="3238360"/>
                  </a:lnTo>
                  <a:lnTo>
                    <a:pt x="923181" y="3260087"/>
                  </a:lnTo>
                  <a:lnTo>
                    <a:pt x="963662" y="3280791"/>
                  </a:lnTo>
                  <a:lnTo>
                    <a:pt x="1004749" y="3300455"/>
                  </a:lnTo>
                  <a:lnTo>
                    <a:pt x="1046426" y="3319061"/>
                  </a:lnTo>
                  <a:lnTo>
                    <a:pt x="1088675" y="3336593"/>
                  </a:lnTo>
                  <a:lnTo>
                    <a:pt x="1131478" y="3353033"/>
                  </a:lnTo>
                  <a:lnTo>
                    <a:pt x="1174819" y="3368363"/>
                  </a:lnTo>
                  <a:lnTo>
                    <a:pt x="1218680" y="3382567"/>
                  </a:lnTo>
                  <a:lnTo>
                    <a:pt x="1263043" y="3395626"/>
                  </a:lnTo>
                  <a:lnTo>
                    <a:pt x="1307892" y="3407524"/>
                  </a:lnTo>
                  <a:lnTo>
                    <a:pt x="1353208" y="3418244"/>
                  </a:lnTo>
                  <a:lnTo>
                    <a:pt x="1398975" y="3427767"/>
                  </a:lnTo>
                  <a:lnTo>
                    <a:pt x="1445175" y="3436076"/>
                  </a:lnTo>
                  <a:lnTo>
                    <a:pt x="1491791" y="3443155"/>
                  </a:lnTo>
                  <a:lnTo>
                    <a:pt x="1538806" y="3448986"/>
                  </a:lnTo>
                  <a:lnTo>
                    <a:pt x="1586201" y="3453551"/>
                  </a:lnTo>
                  <a:lnTo>
                    <a:pt x="1633961" y="3456833"/>
                  </a:lnTo>
                  <a:lnTo>
                    <a:pt x="1682067" y="3458815"/>
                  </a:lnTo>
                  <a:lnTo>
                    <a:pt x="1730502" y="3459479"/>
                  </a:lnTo>
                  <a:lnTo>
                    <a:pt x="1778936" y="3458815"/>
                  </a:lnTo>
                  <a:lnTo>
                    <a:pt x="1827042" y="3456833"/>
                  </a:lnTo>
                  <a:lnTo>
                    <a:pt x="1874802" y="3453551"/>
                  </a:lnTo>
                  <a:lnTo>
                    <a:pt x="1922197" y="3448986"/>
                  </a:lnTo>
                  <a:lnTo>
                    <a:pt x="1969212" y="3443155"/>
                  </a:lnTo>
                  <a:lnTo>
                    <a:pt x="2015828" y="3436076"/>
                  </a:lnTo>
                  <a:lnTo>
                    <a:pt x="2062028" y="3427767"/>
                  </a:lnTo>
                  <a:lnTo>
                    <a:pt x="2107795" y="3418244"/>
                  </a:lnTo>
                  <a:lnTo>
                    <a:pt x="2153111" y="3407524"/>
                  </a:lnTo>
                  <a:lnTo>
                    <a:pt x="2197960" y="3395626"/>
                  </a:lnTo>
                  <a:lnTo>
                    <a:pt x="2242323" y="3382567"/>
                  </a:lnTo>
                  <a:lnTo>
                    <a:pt x="2286184" y="3368363"/>
                  </a:lnTo>
                  <a:lnTo>
                    <a:pt x="2329525" y="3353033"/>
                  </a:lnTo>
                  <a:lnTo>
                    <a:pt x="2372328" y="3336593"/>
                  </a:lnTo>
                  <a:lnTo>
                    <a:pt x="2414577" y="3319061"/>
                  </a:lnTo>
                  <a:lnTo>
                    <a:pt x="2456254" y="3300455"/>
                  </a:lnTo>
                  <a:lnTo>
                    <a:pt x="2497341" y="3280791"/>
                  </a:lnTo>
                  <a:lnTo>
                    <a:pt x="2537822" y="3260087"/>
                  </a:lnTo>
                  <a:lnTo>
                    <a:pt x="2577679" y="3238360"/>
                  </a:lnTo>
                  <a:lnTo>
                    <a:pt x="2616894" y="3215628"/>
                  </a:lnTo>
                  <a:lnTo>
                    <a:pt x="2655451" y="3191908"/>
                  </a:lnTo>
                  <a:lnTo>
                    <a:pt x="2693331" y="3167217"/>
                  </a:lnTo>
                  <a:lnTo>
                    <a:pt x="2730518" y="3141573"/>
                  </a:lnTo>
                  <a:lnTo>
                    <a:pt x="2766994" y="3114992"/>
                  </a:lnTo>
                  <a:lnTo>
                    <a:pt x="2802742" y="3087493"/>
                  </a:lnTo>
                  <a:lnTo>
                    <a:pt x="2837744" y="3059093"/>
                  </a:lnTo>
                  <a:lnTo>
                    <a:pt x="2871983" y="3029809"/>
                  </a:lnTo>
                  <a:lnTo>
                    <a:pt x="2905443" y="2999658"/>
                  </a:lnTo>
                  <a:lnTo>
                    <a:pt x="2938104" y="2968658"/>
                  </a:lnTo>
                  <a:lnTo>
                    <a:pt x="2969951" y="2936826"/>
                  </a:lnTo>
                  <a:lnTo>
                    <a:pt x="3000965" y="2904179"/>
                  </a:lnTo>
                  <a:lnTo>
                    <a:pt x="3031130" y="2870735"/>
                  </a:lnTo>
                  <a:lnTo>
                    <a:pt x="3060428" y="2836511"/>
                  </a:lnTo>
                  <a:lnTo>
                    <a:pt x="3088841" y="2801524"/>
                  </a:lnTo>
                  <a:lnTo>
                    <a:pt x="3116353" y="2765793"/>
                  </a:lnTo>
                  <a:lnTo>
                    <a:pt x="3142945" y="2729333"/>
                  </a:lnTo>
                  <a:lnTo>
                    <a:pt x="3168602" y="2692162"/>
                  </a:lnTo>
                  <a:lnTo>
                    <a:pt x="3193304" y="2654299"/>
                  </a:lnTo>
                  <a:lnTo>
                    <a:pt x="3217035" y="2615759"/>
                  </a:lnTo>
                  <a:lnTo>
                    <a:pt x="3239778" y="2576561"/>
                  </a:lnTo>
                  <a:lnTo>
                    <a:pt x="3261515" y="2536722"/>
                  </a:lnTo>
                  <a:lnTo>
                    <a:pt x="3282229" y="2496259"/>
                  </a:lnTo>
                  <a:lnTo>
                    <a:pt x="3301902" y="2455190"/>
                  </a:lnTo>
                  <a:lnTo>
                    <a:pt x="3320518" y="2413531"/>
                  </a:lnTo>
                  <a:lnTo>
                    <a:pt x="3338058" y="2371300"/>
                  </a:lnTo>
                  <a:lnTo>
                    <a:pt x="3354506" y="2328515"/>
                  </a:lnTo>
                  <a:lnTo>
                    <a:pt x="3369843" y="2285193"/>
                  </a:lnTo>
                  <a:lnTo>
                    <a:pt x="3384054" y="2241351"/>
                  </a:lnTo>
                  <a:lnTo>
                    <a:pt x="3397119" y="2197006"/>
                  </a:lnTo>
                  <a:lnTo>
                    <a:pt x="3409023" y="2152176"/>
                  </a:lnTo>
                  <a:lnTo>
                    <a:pt x="3419747" y="2106879"/>
                  </a:lnTo>
                  <a:lnTo>
                    <a:pt x="3429275" y="2061131"/>
                  </a:lnTo>
                  <a:lnTo>
                    <a:pt x="3437589" y="2014950"/>
                  </a:lnTo>
                  <a:lnTo>
                    <a:pt x="3444671" y="1968353"/>
                  </a:lnTo>
                  <a:lnTo>
                    <a:pt x="3450504" y="1921358"/>
                  </a:lnTo>
                  <a:lnTo>
                    <a:pt x="3455072" y="1873982"/>
                  </a:lnTo>
                  <a:lnTo>
                    <a:pt x="3458356" y="1826241"/>
                  </a:lnTo>
                  <a:lnTo>
                    <a:pt x="3460339" y="1778155"/>
                  </a:lnTo>
                  <a:lnTo>
                    <a:pt x="3461004" y="1729739"/>
                  </a:lnTo>
                  <a:lnTo>
                    <a:pt x="3460339" y="1681324"/>
                  </a:lnTo>
                  <a:lnTo>
                    <a:pt x="3458356" y="1633238"/>
                  </a:lnTo>
                  <a:lnTo>
                    <a:pt x="3455072" y="1585497"/>
                  </a:lnTo>
                  <a:lnTo>
                    <a:pt x="3450504" y="1538121"/>
                  </a:lnTo>
                  <a:lnTo>
                    <a:pt x="3444671" y="1491126"/>
                  </a:lnTo>
                  <a:lnTo>
                    <a:pt x="3437589" y="1444529"/>
                  </a:lnTo>
                  <a:lnTo>
                    <a:pt x="3429275" y="1398348"/>
                  </a:lnTo>
                  <a:lnTo>
                    <a:pt x="3419747" y="1352600"/>
                  </a:lnTo>
                  <a:lnTo>
                    <a:pt x="3409023" y="1307303"/>
                  </a:lnTo>
                  <a:lnTo>
                    <a:pt x="3397119" y="1262473"/>
                  </a:lnTo>
                  <a:lnTo>
                    <a:pt x="3384054" y="1218128"/>
                  </a:lnTo>
                  <a:lnTo>
                    <a:pt x="3369843" y="1174286"/>
                  </a:lnTo>
                  <a:lnTo>
                    <a:pt x="3354506" y="1130964"/>
                  </a:lnTo>
                  <a:lnTo>
                    <a:pt x="3338058" y="1088179"/>
                  </a:lnTo>
                  <a:lnTo>
                    <a:pt x="3320518" y="1045948"/>
                  </a:lnTo>
                  <a:lnTo>
                    <a:pt x="3301902" y="1004289"/>
                  </a:lnTo>
                  <a:lnTo>
                    <a:pt x="3282229" y="963220"/>
                  </a:lnTo>
                  <a:lnTo>
                    <a:pt x="3261515" y="922757"/>
                  </a:lnTo>
                  <a:lnTo>
                    <a:pt x="3239778" y="882918"/>
                  </a:lnTo>
                  <a:lnTo>
                    <a:pt x="3217035" y="843720"/>
                  </a:lnTo>
                  <a:lnTo>
                    <a:pt x="3193304" y="805180"/>
                  </a:lnTo>
                  <a:lnTo>
                    <a:pt x="3168602" y="767317"/>
                  </a:lnTo>
                  <a:lnTo>
                    <a:pt x="3142945" y="730146"/>
                  </a:lnTo>
                  <a:lnTo>
                    <a:pt x="3116353" y="693686"/>
                  </a:lnTo>
                  <a:lnTo>
                    <a:pt x="3088841" y="657955"/>
                  </a:lnTo>
                  <a:lnTo>
                    <a:pt x="3060428" y="622968"/>
                  </a:lnTo>
                  <a:lnTo>
                    <a:pt x="3031130" y="588744"/>
                  </a:lnTo>
                  <a:lnTo>
                    <a:pt x="3000965" y="555300"/>
                  </a:lnTo>
                  <a:lnTo>
                    <a:pt x="2969951" y="522653"/>
                  </a:lnTo>
                  <a:lnTo>
                    <a:pt x="2938104" y="490821"/>
                  </a:lnTo>
                  <a:lnTo>
                    <a:pt x="2905443" y="459821"/>
                  </a:lnTo>
                  <a:lnTo>
                    <a:pt x="2871983" y="429670"/>
                  </a:lnTo>
                  <a:lnTo>
                    <a:pt x="2837744" y="400386"/>
                  </a:lnTo>
                  <a:lnTo>
                    <a:pt x="2802742" y="371986"/>
                  </a:lnTo>
                  <a:lnTo>
                    <a:pt x="2766994" y="344487"/>
                  </a:lnTo>
                  <a:lnTo>
                    <a:pt x="2730518" y="317906"/>
                  </a:lnTo>
                  <a:lnTo>
                    <a:pt x="2693331" y="292262"/>
                  </a:lnTo>
                  <a:lnTo>
                    <a:pt x="2655451" y="267571"/>
                  </a:lnTo>
                  <a:lnTo>
                    <a:pt x="2616894" y="243851"/>
                  </a:lnTo>
                  <a:lnTo>
                    <a:pt x="2577679" y="221119"/>
                  </a:lnTo>
                  <a:lnTo>
                    <a:pt x="2537822" y="199392"/>
                  </a:lnTo>
                  <a:lnTo>
                    <a:pt x="2497341" y="178688"/>
                  </a:lnTo>
                  <a:lnTo>
                    <a:pt x="2456254" y="159024"/>
                  </a:lnTo>
                  <a:lnTo>
                    <a:pt x="2414577" y="140418"/>
                  </a:lnTo>
                  <a:lnTo>
                    <a:pt x="2372328" y="122886"/>
                  </a:lnTo>
                  <a:lnTo>
                    <a:pt x="2329525" y="106446"/>
                  </a:lnTo>
                  <a:lnTo>
                    <a:pt x="2286184" y="91116"/>
                  </a:lnTo>
                  <a:lnTo>
                    <a:pt x="2242323" y="76912"/>
                  </a:lnTo>
                  <a:lnTo>
                    <a:pt x="2197960" y="63853"/>
                  </a:lnTo>
                  <a:lnTo>
                    <a:pt x="2153111" y="51955"/>
                  </a:lnTo>
                  <a:lnTo>
                    <a:pt x="2107795" y="41235"/>
                  </a:lnTo>
                  <a:lnTo>
                    <a:pt x="2062028" y="31712"/>
                  </a:lnTo>
                  <a:lnTo>
                    <a:pt x="2015828" y="23403"/>
                  </a:lnTo>
                  <a:lnTo>
                    <a:pt x="1969212" y="16324"/>
                  </a:lnTo>
                  <a:lnTo>
                    <a:pt x="1922197" y="10493"/>
                  </a:lnTo>
                  <a:lnTo>
                    <a:pt x="1874802" y="5928"/>
                  </a:lnTo>
                  <a:lnTo>
                    <a:pt x="1827042" y="2646"/>
                  </a:lnTo>
                  <a:lnTo>
                    <a:pt x="1778936" y="664"/>
                  </a:lnTo>
                  <a:lnTo>
                    <a:pt x="1730502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300977" y="2323338"/>
              <a:ext cx="3461385" cy="3459479"/>
            </a:xfrm>
            <a:custGeom>
              <a:avLst/>
              <a:gdLst/>
              <a:ahLst/>
              <a:cxnLst/>
              <a:rect l="l" t="t" r="r" b="b"/>
              <a:pathLst>
                <a:path w="3461384" h="3459479">
                  <a:moveTo>
                    <a:pt x="0" y="1729739"/>
                  </a:moveTo>
                  <a:lnTo>
                    <a:pt x="664" y="1681324"/>
                  </a:lnTo>
                  <a:lnTo>
                    <a:pt x="2647" y="1633238"/>
                  </a:lnTo>
                  <a:lnTo>
                    <a:pt x="5931" y="1585497"/>
                  </a:lnTo>
                  <a:lnTo>
                    <a:pt x="10499" y="1538121"/>
                  </a:lnTo>
                  <a:lnTo>
                    <a:pt x="16332" y="1491126"/>
                  </a:lnTo>
                  <a:lnTo>
                    <a:pt x="23414" y="1444529"/>
                  </a:lnTo>
                  <a:lnTo>
                    <a:pt x="31728" y="1398348"/>
                  </a:lnTo>
                  <a:lnTo>
                    <a:pt x="41256" y="1352600"/>
                  </a:lnTo>
                  <a:lnTo>
                    <a:pt x="51980" y="1307303"/>
                  </a:lnTo>
                  <a:lnTo>
                    <a:pt x="63884" y="1262473"/>
                  </a:lnTo>
                  <a:lnTo>
                    <a:pt x="76949" y="1218128"/>
                  </a:lnTo>
                  <a:lnTo>
                    <a:pt x="91160" y="1174286"/>
                  </a:lnTo>
                  <a:lnTo>
                    <a:pt x="106497" y="1130964"/>
                  </a:lnTo>
                  <a:lnTo>
                    <a:pt x="122945" y="1088179"/>
                  </a:lnTo>
                  <a:lnTo>
                    <a:pt x="140485" y="1045948"/>
                  </a:lnTo>
                  <a:lnTo>
                    <a:pt x="159101" y="1004289"/>
                  </a:lnTo>
                  <a:lnTo>
                    <a:pt x="178774" y="963220"/>
                  </a:lnTo>
                  <a:lnTo>
                    <a:pt x="199488" y="922757"/>
                  </a:lnTo>
                  <a:lnTo>
                    <a:pt x="221225" y="882918"/>
                  </a:lnTo>
                  <a:lnTo>
                    <a:pt x="243968" y="843720"/>
                  </a:lnTo>
                  <a:lnTo>
                    <a:pt x="267699" y="805180"/>
                  </a:lnTo>
                  <a:lnTo>
                    <a:pt x="292401" y="767317"/>
                  </a:lnTo>
                  <a:lnTo>
                    <a:pt x="318058" y="730146"/>
                  </a:lnTo>
                  <a:lnTo>
                    <a:pt x="344650" y="693686"/>
                  </a:lnTo>
                  <a:lnTo>
                    <a:pt x="372162" y="657955"/>
                  </a:lnTo>
                  <a:lnTo>
                    <a:pt x="400575" y="622968"/>
                  </a:lnTo>
                  <a:lnTo>
                    <a:pt x="429873" y="588744"/>
                  </a:lnTo>
                  <a:lnTo>
                    <a:pt x="460038" y="555300"/>
                  </a:lnTo>
                  <a:lnTo>
                    <a:pt x="491052" y="522653"/>
                  </a:lnTo>
                  <a:lnTo>
                    <a:pt x="522899" y="490821"/>
                  </a:lnTo>
                  <a:lnTo>
                    <a:pt x="555560" y="459821"/>
                  </a:lnTo>
                  <a:lnTo>
                    <a:pt x="589020" y="429670"/>
                  </a:lnTo>
                  <a:lnTo>
                    <a:pt x="623259" y="400386"/>
                  </a:lnTo>
                  <a:lnTo>
                    <a:pt x="658261" y="371986"/>
                  </a:lnTo>
                  <a:lnTo>
                    <a:pt x="694009" y="344487"/>
                  </a:lnTo>
                  <a:lnTo>
                    <a:pt x="730485" y="317906"/>
                  </a:lnTo>
                  <a:lnTo>
                    <a:pt x="767672" y="292262"/>
                  </a:lnTo>
                  <a:lnTo>
                    <a:pt x="805552" y="267571"/>
                  </a:lnTo>
                  <a:lnTo>
                    <a:pt x="844109" y="243851"/>
                  </a:lnTo>
                  <a:lnTo>
                    <a:pt x="883324" y="221119"/>
                  </a:lnTo>
                  <a:lnTo>
                    <a:pt x="923181" y="199392"/>
                  </a:lnTo>
                  <a:lnTo>
                    <a:pt x="963662" y="178688"/>
                  </a:lnTo>
                  <a:lnTo>
                    <a:pt x="1004749" y="159024"/>
                  </a:lnTo>
                  <a:lnTo>
                    <a:pt x="1046426" y="140418"/>
                  </a:lnTo>
                  <a:lnTo>
                    <a:pt x="1088675" y="122886"/>
                  </a:lnTo>
                  <a:lnTo>
                    <a:pt x="1131478" y="106446"/>
                  </a:lnTo>
                  <a:lnTo>
                    <a:pt x="1174819" y="91116"/>
                  </a:lnTo>
                  <a:lnTo>
                    <a:pt x="1218680" y="76912"/>
                  </a:lnTo>
                  <a:lnTo>
                    <a:pt x="1263043" y="63853"/>
                  </a:lnTo>
                  <a:lnTo>
                    <a:pt x="1307892" y="51955"/>
                  </a:lnTo>
                  <a:lnTo>
                    <a:pt x="1353208" y="41235"/>
                  </a:lnTo>
                  <a:lnTo>
                    <a:pt x="1398975" y="31712"/>
                  </a:lnTo>
                  <a:lnTo>
                    <a:pt x="1445175" y="23403"/>
                  </a:lnTo>
                  <a:lnTo>
                    <a:pt x="1491791" y="16324"/>
                  </a:lnTo>
                  <a:lnTo>
                    <a:pt x="1538806" y="10493"/>
                  </a:lnTo>
                  <a:lnTo>
                    <a:pt x="1586201" y="5928"/>
                  </a:lnTo>
                  <a:lnTo>
                    <a:pt x="1633961" y="2646"/>
                  </a:lnTo>
                  <a:lnTo>
                    <a:pt x="1682067" y="664"/>
                  </a:lnTo>
                  <a:lnTo>
                    <a:pt x="1730502" y="0"/>
                  </a:lnTo>
                  <a:lnTo>
                    <a:pt x="1778936" y="664"/>
                  </a:lnTo>
                  <a:lnTo>
                    <a:pt x="1827042" y="2646"/>
                  </a:lnTo>
                  <a:lnTo>
                    <a:pt x="1874802" y="5928"/>
                  </a:lnTo>
                  <a:lnTo>
                    <a:pt x="1922197" y="10493"/>
                  </a:lnTo>
                  <a:lnTo>
                    <a:pt x="1969212" y="16324"/>
                  </a:lnTo>
                  <a:lnTo>
                    <a:pt x="2015828" y="23403"/>
                  </a:lnTo>
                  <a:lnTo>
                    <a:pt x="2062028" y="31712"/>
                  </a:lnTo>
                  <a:lnTo>
                    <a:pt x="2107795" y="41235"/>
                  </a:lnTo>
                  <a:lnTo>
                    <a:pt x="2153111" y="51955"/>
                  </a:lnTo>
                  <a:lnTo>
                    <a:pt x="2197960" y="63853"/>
                  </a:lnTo>
                  <a:lnTo>
                    <a:pt x="2242323" y="76912"/>
                  </a:lnTo>
                  <a:lnTo>
                    <a:pt x="2286184" y="91116"/>
                  </a:lnTo>
                  <a:lnTo>
                    <a:pt x="2329525" y="106446"/>
                  </a:lnTo>
                  <a:lnTo>
                    <a:pt x="2372328" y="122886"/>
                  </a:lnTo>
                  <a:lnTo>
                    <a:pt x="2414577" y="140418"/>
                  </a:lnTo>
                  <a:lnTo>
                    <a:pt x="2456254" y="159024"/>
                  </a:lnTo>
                  <a:lnTo>
                    <a:pt x="2497341" y="178688"/>
                  </a:lnTo>
                  <a:lnTo>
                    <a:pt x="2537822" y="199392"/>
                  </a:lnTo>
                  <a:lnTo>
                    <a:pt x="2577679" y="221119"/>
                  </a:lnTo>
                  <a:lnTo>
                    <a:pt x="2616894" y="243851"/>
                  </a:lnTo>
                  <a:lnTo>
                    <a:pt x="2655451" y="267571"/>
                  </a:lnTo>
                  <a:lnTo>
                    <a:pt x="2693331" y="292262"/>
                  </a:lnTo>
                  <a:lnTo>
                    <a:pt x="2730518" y="317906"/>
                  </a:lnTo>
                  <a:lnTo>
                    <a:pt x="2766994" y="344487"/>
                  </a:lnTo>
                  <a:lnTo>
                    <a:pt x="2802742" y="371986"/>
                  </a:lnTo>
                  <a:lnTo>
                    <a:pt x="2837744" y="400386"/>
                  </a:lnTo>
                  <a:lnTo>
                    <a:pt x="2871983" y="429670"/>
                  </a:lnTo>
                  <a:lnTo>
                    <a:pt x="2905443" y="459821"/>
                  </a:lnTo>
                  <a:lnTo>
                    <a:pt x="2938104" y="490821"/>
                  </a:lnTo>
                  <a:lnTo>
                    <a:pt x="2969951" y="522653"/>
                  </a:lnTo>
                  <a:lnTo>
                    <a:pt x="3000965" y="555300"/>
                  </a:lnTo>
                  <a:lnTo>
                    <a:pt x="3031130" y="588744"/>
                  </a:lnTo>
                  <a:lnTo>
                    <a:pt x="3060428" y="622968"/>
                  </a:lnTo>
                  <a:lnTo>
                    <a:pt x="3088841" y="657955"/>
                  </a:lnTo>
                  <a:lnTo>
                    <a:pt x="3116353" y="693686"/>
                  </a:lnTo>
                  <a:lnTo>
                    <a:pt x="3142945" y="730146"/>
                  </a:lnTo>
                  <a:lnTo>
                    <a:pt x="3168602" y="767317"/>
                  </a:lnTo>
                  <a:lnTo>
                    <a:pt x="3193304" y="805180"/>
                  </a:lnTo>
                  <a:lnTo>
                    <a:pt x="3217035" y="843720"/>
                  </a:lnTo>
                  <a:lnTo>
                    <a:pt x="3239778" y="882918"/>
                  </a:lnTo>
                  <a:lnTo>
                    <a:pt x="3261515" y="922757"/>
                  </a:lnTo>
                  <a:lnTo>
                    <a:pt x="3282229" y="963220"/>
                  </a:lnTo>
                  <a:lnTo>
                    <a:pt x="3301902" y="1004289"/>
                  </a:lnTo>
                  <a:lnTo>
                    <a:pt x="3320518" y="1045948"/>
                  </a:lnTo>
                  <a:lnTo>
                    <a:pt x="3338058" y="1088179"/>
                  </a:lnTo>
                  <a:lnTo>
                    <a:pt x="3354506" y="1130964"/>
                  </a:lnTo>
                  <a:lnTo>
                    <a:pt x="3369843" y="1174286"/>
                  </a:lnTo>
                  <a:lnTo>
                    <a:pt x="3384054" y="1218128"/>
                  </a:lnTo>
                  <a:lnTo>
                    <a:pt x="3397119" y="1262473"/>
                  </a:lnTo>
                  <a:lnTo>
                    <a:pt x="3409023" y="1307303"/>
                  </a:lnTo>
                  <a:lnTo>
                    <a:pt x="3419747" y="1352600"/>
                  </a:lnTo>
                  <a:lnTo>
                    <a:pt x="3429275" y="1398348"/>
                  </a:lnTo>
                  <a:lnTo>
                    <a:pt x="3437589" y="1444529"/>
                  </a:lnTo>
                  <a:lnTo>
                    <a:pt x="3444671" y="1491126"/>
                  </a:lnTo>
                  <a:lnTo>
                    <a:pt x="3450504" y="1538121"/>
                  </a:lnTo>
                  <a:lnTo>
                    <a:pt x="3455072" y="1585497"/>
                  </a:lnTo>
                  <a:lnTo>
                    <a:pt x="3458356" y="1633238"/>
                  </a:lnTo>
                  <a:lnTo>
                    <a:pt x="3460339" y="1681324"/>
                  </a:lnTo>
                  <a:lnTo>
                    <a:pt x="3461004" y="1729739"/>
                  </a:lnTo>
                  <a:lnTo>
                    <a:pt x="3460339" y="1778155"/>
                  </a:lnTo>
                  <a:lnTo>
                    <a:pt x="3458356" y="1826241"/>
                  </a:lnTo>
                  <a:lnTo>
                    <a:pt x="3455072" y="1873982"/>
                  </a:lnTo>
                  <a:lnTo>
                    <a:pt x="3450504" y="1921358"/>
                  </a:lnTo>
                  <a:lnTo>
                    <a:pt x="3444671" y="1968353"/>
                  </a:lnTo>
                  <a:lnTo>
                    <a:pt x="3437589" y="2014950"/>
                  </a:lnTo>
                  <a:lnTo>
                    <a:pt x="3429275" y="2061131"/>
                  </a:lnTo>
                  <a:lnTo>
                    <a:pt x="3419747" y="2106879"/>
                  </a:lnTo>
                  <a:lnTo>
                    <a:pt x="3409023" y="2152176"/>
                  </a:lnTo>
                  <a:lnTo>
                    <a:pt x="3397119" y="2197006"/>
                  </a:lnTo>
                  <a:lnTo>
                    <a:pt x="3384054" y="2241351"/>
                  </a:lnTo>
                  <a:lnTo>
                    <a:pt x="3369843" y="2285193"/>
                  </a:lnTo>
                  <a:lnTo>
                    <a:pt x="3354506" y="2328515"/>
                  </a:lnTo>
                  <a:lnTo>
                    <a:pt x="3338058" y="2371300"/>
                  </a:lnTo>
                  <a:lnTo>
                    <a:pt x="3320518" y="2413531"/>
                  </a:lnTo>
                  <a:lnTo>
                    <a:pt x="3301902" y="2455190"/>
                  </a:lnTo>
                  <a:lnTo>
                    <a:pt x="3282229" y="2496259"/>
                  </a:lnTo>
                  <a:lnTo>
                    <a:pt x="3261515" y="2536722"/>
                  </a:lnTo>
                  <a:lnTo>
                    <a:pt x="3239778" y="2576561"/>
                  </a:lnTo>
                  <a:lnTo>
                    <a:pt x="3217035" y="2615759"/>
                  </a:lnTo>
                  <a:lnTo>
                    <a:pt x="3193304" y="2654299"/>
                  </a:lnTo>
                  <a:lnTo>
                    <a:pt x="3168602" y="2692162"/>
                  </a:lnTo>
                  <a:lnTo>
                    <a:pt x="3142945" y="2729333"/>
                  </a:lnTo>
                  <a:lnTo>
                    <a:pt x="3116353" y="2765793"/>
                  </a:lnTo>
                  <a:lnTo>
                    <a:pt x="3088841" y="2801524"/>
                  </a:lnTo>
                  <a:lnTo>
                    <a:pt x="3060428" y="2836511"/>
                  </a:lnTo>
                  <a:lnTo>
                    <a:pt x="3031130" y="2870735"/>
                  </a:lnTo>
                  <a:lnTo>
                    <a:pt x="3000965" y="2904179"/>
                  </a:lnTo>
                  <a:lnTo>
                    <a:pt x="2969951" y="2936826"/>
                  </a:lnTo>
                  <a:lnTo>
                    <a:pt x="2938104" y="2968658"/>
                  </a:lnTo>
                  <a:lnTo>
                    <a:pt x="2905443" y="2999658"/>
                  </a:lnTo>
                  <a:lnTo>
                    <a:pt x="2871983" y="3029809"/>
                  </a:lnTo>
                  <a:lnTo>
                    <a:pt x="2837744" y="3059093"/>
                  </a:lnTo>
                  <a:lnTo>
                    <a:pt x="2802742" y="3087493"/>
                  </a:lnTo>
                  <a:lnTo>
                    <a:pt x="2766994" y="3114992"/>
                  </a:lnTo>
                  <a:lnTo>
                    <a:pt x="2730518" y="3141573"/>
                  </a:lnTo>
                  <a:lnTo>
                    <a:pt x="2693331" y="3167217"/>
                  </a:lnTo>
                  <a:lnTo>
                    <a:pt x="2655451" y="3191908"/>
                  </a:lnTo>
                  <a:lnTo>
                    <a:pt x="2616894" y="3215628"/>
                  </a:lnTo>
                  <a:lnTo>
                    <a:pt x="2577679" y="3238360"/>
                  </a:lnTo>
                  <a:lnTo>
                    <a:pt x="2537822" y="3260087"/>
                  </a:lnTo>
                  <a:lnTo>
                    <a:pt x="2497341" y="3280791"/>
                  </a:lnTo>
                  <a:lnTo>
                    <a:pt x="2456254" y="3300455"/>
                  </a:lnTo>
                  <a:lnTo>
                    <a:pt x="2414577" y="3319061"/>
                  </a:lnTo>
                  <a:lnTo>
                    <a:pt x="2372328" y="3336593"/>
                  </a:lnTo>
                  <a:lnTo>
                    <a:pt x="2329525" y="3353033"/>
                  </a:lnTo>
                  <a:lnTo>
                    <a:pt x="2286184" y="3368363"/>
                  </a:lnTo>
                  <a:lnTo>
                    <a:pt x="2242323" y="3382567"/>
                  </a:lnTo>
                  <a:lnTo>
                    <a:pt x="2197960" y="3395626"/>
                  </a:lnTo>
                  <a:lnTo>
                    <a:pt x="2153111" y="3407524"/>
                  </a:lnTo>
                  <a:lnTo>
                    <a:pt x="2107795" y="3418244"/>
                  </a:lnTo>
                  <a:lnTo>
                    <a:pt x="2062028" y="3427767"/>
                  </a:lnTo>
                  <a:lnTo>
                    <a:pt x="2015828" y="3436076"/>
                  </a:lnTo>
                  <a:lnTo>
                    <a:pt x="1969212" y="3443155"/>
                  </a:lnTo>
                  <a:lnTo>
                    <a:pt x="1922197" y="3448986"/>
                  </a:lnTo>
                  <a:lnTo>
                    <a:pt x="1874802" y="3453551"/>
                  </a:lnTo>
                  <a:lnTo>
                    <a:pt x="1827042" y="3456833"/>
                  </a:lnTo>
                  <a:lnTo>
                    <a:pt x="1778936" y="3458815"/>
                  </a:lnTo>
                  <a:lnTo>
                    <a:pt x="1730502" y="3459479"/>
                  </a:lnTo>
                  <a:lnTo>
                    <a:pt x="1682067" y="3458815"/>
                  </a:lnTo>
                  <a:lnTo>
                    <a:pt x="1633961" y="3456833"/>
                  </a:lnTo>
                  <a:lnTo>
                    <a:pt x="1586201" y="3453551"/>
                  </a:lnTo>
                  <a:lnTo>
                    <a:pt x="1538806" y="3448986"/>
                  </a:lnTo>
                  <a:lnTo>
                    <a:pt x="1491791" y="3443155"/>
                  </a:lnTo>
                  <a:lnTo>
                    <a:pt x="1445175" y="3436076"/>
                  </a:lnTo>
                  <a:lnTo>
                    <a:pt x="1398975" y="3427767"/>
                  </a:lnTo>
                  <a:lnTo>
                    <a:pt x="1353208" y="3418244"/>
                  </a:lnTo>
                  <a:lnTo>
                    <a:pt x="1307892" y="3407524"/>
                  </a:lnTo>
                  <a:lnTo>
                    <a:pt x="1263043" y="3395626"/>
                  </a:lnTo>
                  <a:lnTo>
                    <a:pt x="1218680" y="3382567"/>
                  </a:lnTo>
                  <a:lnTo>
                    <a:pt x="1174819" y="3368363"/>
                  </a:lnTo>
                  <a:lnTo>
                    <a:pt x="1131478" y="3353033"/>
                  </a:lnTo>
                  <a:lnTo>
                    <a:pt x="1088675" y="3336593"/>
                  </a:lnTo>
                  <a:lnTo>
                    <a:pt x="1046426" y="3319061"/>
                  </a:lnTo>
                  <a:lnTo>
                    <a:pt x="1004749" y="3300455"/>
                  </a:lnTo>
                  <a:lnTo>
                    <a:pt x="963662" y="3280791"/>
                  </a:lnTo>
                  <a:lnTo>
                    <a:pt x="923181" y="3260087"/>
                  </a:lnTo>
                  <a:lnTo>
                    <a:pt x="883324" y="3238360"/>
                  </a:lnTo>
                  <a:lnTo>
                    <a:pt x="844109" y="3215628"/>
                  </a:lnTo>
                  <a:lnTo>
                    <a:pt x="805552" y="3191908"/>
                  </a:lnTo>
                  <a:lnTo>
                    <a:pt x="767672" y="3167217"/>
                  </a:lnTo>
                  <a:lnTo>
                    <a:pt x="730485" y="3141573"/>
                  </a:lnTo>
                  <a:lnTo>
                    <a:pt x="694009" y="3114992"/>
                  </a:lnTo>
                  <a:lnTo>
                    <a:pt x="658261" y="3087493"/>
                  </a:lnTo>
                  <a:lnTo>
                    <a:pt x="623259" y="3059093"/>
                  </a:lnTo>
                  <a:lnTo>
                    <a:pt x="589020" y="3029809"/>
                  </a:lnTo>
                  <a:lnTo>
                    <a:pt x="555560" y="2999658"/>
                  </a:lnTo>
                  <a:lnTo>
                    <a:pt x="522899" y="2968658"/>
                  </a:lnTo>
                  <a:lnTo>
                    <a:pt x="491052" y="2936826"/>
                  </a:lnTo>
                  <a:lnTo>
                    <a:pt x="460038" y="2904179"/>
                  </a:lnTo>
                  <a:lnTo>
                    <a:pt x="429873" y="2870735"/>
                  </a:lnTo>
                  <a:lnTo>
                    <a:pt x="400575" y="2836511"/>
                  </a:lnTo>
                  <a:lnTo>
                    <a:pt x="372162" y="2801524"/>
                  </a:lnTo>
                  <a:lnTo>
                    <a:pt x="344650" y="2765793"/>
                  </a:lnTo>
                  <a:lnTo>
                    <a:pt x="318058" y="2729333"/>
                  </a:lnTo>
                  <a:lnTo>
                    <a:pt x="292401" y="2692162"/>
                  </a:lnTo>
                  <a:lnTo>
                    <a:pt x="267699" y="2654299"/>
                  </a:lnTo>
                  <a:lnTo>
                    <a:pt x="243968" y="2615759"/>
                  </a:lnTo>
                  <a:lnTo>
                    <a:pt x="221225" y="2576561"/>
                  </a:lnTo>
                  <a:lnTo>
                    <a:pt x="199488" y="2536722"/>
                  </a:lnTo>
                  <a:lnTo>
                    <a:pt x="178774" y="2496259"/>
                  </a:lnTo>
                  <a:lnTo>
                    <a:pt x="159101" y="2455190"/>
                  </a:lnTo>
                  <a:lnTo>
                    <a:pt x="140485" y="2413531"/>
                  </a:lnTo>
                  <a:lnTo>
                    <a:pt x="122945" y="2371300"/>
                  </a:lnTo>
                  <a:lnTo>
                    <a:pt x="106497" y="2328515"/>
                  </a:lnTo>
                  <a:lnTo>
                    <a:pt x="91160" y="2285193"/>
                  </a:lnTo>
                  <a:lnTo>
                    <a:pt x="76949" y="2241351"/>
                  </a:lnTo>
                  <a:lnTo>
                    <a:pt x="63884" y="2197006"/>
                  </a:lnTo>
                  <a:lnTo>
                    <a:pt x="51980" y="2152176"/>
                  </a:lnTo>
                  <a:lnTo>
                    <a:pt x="41256" y="2106879"/>
                  </a:lnTo>
                  <a:lnTo>
                    <a:pt x="31728" y="2061131"/>
                  </a:lnTo>
                  <a:lnTo>
                    <a:pt x="23414" y="2014950"/>
                  </a:lnTo>
                  <a:lnTo>
                    <a:pt x="16332" y="1968353"/>
                  </a:lnTo>
                  <a:lnTo>
                    <a:pt x="10499" y="1921358"/>
                  </a:lnTo>
                  <a:lnTo>
                    <a:pt x="5931" y="1873982"/>
                  </a:lnTo>
                  <a:lnTo>
                    <a:pt x="2647" y="1826241"/>
                  </a:lnTo>
                  <a:lnTo>
                    <a:pt x="664" y="1778155"/>
                  </a:lnTo>
                  <a:lnTo>
                    <a:pt x="0" y="1729739"/>
                  </a:lnTo>
                  <a:close/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6877557" y="2792729"/>
            <a:ext cx="2305050" cy="2419985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algn="ctr" marL="12700" marR="5080">
              <a:lnSpc>
                <a:spcPct val="91400"/>
              </a:lnSpc>
              <a:spcBef>
                <a:spcPts val="530"/>
              </a:spcBef>
            </a:pPr>
            <a:r>
              <a:rPr dirty="0" sz="4200" spc="-5">
                <a:solidFill>
                  <a:srgbClr val="FFFFFF"/>
                </a:solidFill>
                <a:latin typeface="Trebuchet MS"/>
                <a:cs typeface="Trebuchet MS"/>
              </a:rPr>
              <a:t>Năng</a:t>
            </a:r>
            <a:r>
              <a:rPr dirty="0" sz="4200" spc="-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4200" spc="-75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4200" spc="-75">
                <a:solidFill>
                  <a:srgbClr val="FFFFFF"/>
                </a:solidFill>
                <a:latin typeface="Arial"/>
                <a:cs typeface="Arial"/>
              </a:rPr>
              <a:t>ự</a:t>
            </a:r>
            <a:r>
              <a:rPr dirty="0" sz="4200" spc="-75">
                <a:solidFill>
                  <a:srgbClr val="FFFFFF"/>
                </a:solidFill>
                <a:latin typeface="Trebuchet MS"/>
                <a:cs typeface="Trebuchet MS"/>
              </a:rPr>
              <a:t>c,  </a:t>
            </a:r>
            <a:r>
              <a:rPr dirty="0" sz="4200" spc="-85">
                <a:solidFill>
                  <a:srgbClr val="FFFFFF"/>
                </a:solidFill>
                <a:latin typeface="Trebuchet MS"/>
                <a:cs typeface="Trebuchet MS"/>
              </a:rPr>
              <a:t>ph</a:t>
            </a:r>
            <a:r>
              <a:rPr dirty="0" sz="4200" spc="-85">
                <a:solidFill>
                  <a:srgbClr val="FFFFFF"/>
                </a:solidFill>
                <a:latin typeface="Arial"/>
                <a:cs typeface="Arial"/>
              </a:rPr>
              <a:t>ẩ</a:t>
            </a:r>
            <a:r>
              <a:rPr dirty="0" sz="4200" spc="-85">
                <a:solidFill>
                  <a:srgbClr val="FFFFFF"/>
                </a:solidFill>
                <a:latin typeface="Trebuchet MS"/>
                <a:cs typeface="Trebuchet MS"/>
              </a:rPr>
              <a:t>m  ch</a:t>
            </a:r>
            <a:r>
              <a:rPr dirty="0" sz="4200" spc="-85">
                <a:solidFill>
                  <a:srgbClr val="FFFFFF"/>
                </a:solidFill>
                <a:latin typeface="Arial"/>
                <a:cs typeface="Arial"/>
              </a:rPr>
              <a:t>ấ</a:t>
            </a:r>
            <a:r>
              <a:rPr dirty="0" sz="4200" spc="-85">
                <a:solidFill>
                  <a:srgbClr val="FFFFFF"/>
                </a:solidFill>
                <a:latin typeface="Trebuchet MS"/>
                <a:cs typeface="Trebuchet MS"/>
              </a:rPr>
              <a:t>t </a:t>
            </a:r>
            <a:r>
              <a:rPr dirty="0" sz="4200" spc="-45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4200" spc="-45">
                <a:solidFill>
                  <a:srgbClr val="FFFFFF"/>
                </a:solidFill>
                <a:latin typeface="Arial"/>
                <a:cs typeface="Arial"/>
              </a:rPr>
              <a:t>ọ</a:t>
            </a:r>
            <a:r>
              <a:rPr dirty="0" sz="4200" spc="-45">
                <a:solidFill>
                  <a:srgbClr val="FFFFFF"/>
                </a:solidFill>
                <a:latin typeface="Trebuchet MS"/>
                <a:cs typeface="Trebuchet MS"/>
              </a:rPr>
              <a:t>c  </a:t>
            </a:r>
            <a:r>
              <a:rPr dirty="0" sz="4200">
                <a:solidFill>
                  <a:srgbClr val="FFFFFF"/>
                </a:solidFill>
                <a:latin typeface="Trebuchet MS"/>
                <a:cs typeface="Trebuchet MS"/>
              </a:rPr>
              <a:t>sinh</a:t>
            </a:r>
            <a:endParaRPr sz="4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6355" y="1223518"/>
            <a:ext cx="4681855" cy="197738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90C225"/>
                </a:solidFill>
                <a:latin typeface="Times New Roman"/>
                <a:cs typeface="Times New Roman"/>
              </a:rPr>
              <a:t>CƠ </a:t>
            </a:r>
            <a:r>
              <a:rPr dirty="0" sz="3200" spc="-5">
                <a:solidFill>
                  <a:srgbClr val="90C225"/>
                </a:solidFill>
                <a:latin typeface="Times New Roman"/>
                <a:cs typeface="Times New Roman"/>
              </a:rPr>
              <a:t>SỞ </a:t>
            </a:r>
            <a:r>
              <a:rPr dirty="0" sz="3200">
                <a:solidFill>
                  <a:srgbClr val="90C225"/>
                </a:solidFill>
                <a:latin typeface="Times New Roman"/>
                <a:cs typeface="Times New Roman"/>
              </a:rPr>
              <a:t>KHOA </a:t>
            </a:r>
            <a:r>
              <a:rPr dirty="0" sz="3200" spc="-5">
                <a:solidFill>
                  <a:srgbClr val="90C225"/>
                </a:solidFill>
                <a:latin typeface="Times New Roman"/>
                <a:cs typeface="Times New Roman"/>
              </a:rPr>
              <a:t>HỌC</a:t>
            </a:r>
            <a:r>
              <a:rPr dirty="0" sz="3200" spc="525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dirty="0" sz="3200" spc="-5">
                <a:solidFill>
                  <a:srgbClr val="90C225"/>
                </a:solidFill>
                <a:latin typeface="Times New Roman"/>
                <a:cs typeface="Times New Roman"/>
              </a:rPr>
              <a:t>VÀ</a:t>
            </a:r>
            <a:endParaRPr sz="32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3200">
                <a:solidFill>
                  <a:srgbClr val="90C225"/>
                </a:solidFill>
                <a:latin typeface="Times New Roman"/>
                <a:cs typeface="Times New Roman"/>
              </a:rPr>
              <a:t>THỰC TIỄN TRIỂN </a:t>
            </a:r>
            <a:r>
              <a:rPr dirty="0" sz="3200" spc="-5">
                <a:solidFill>
                  <a:srgbClr val="90C225"/>
                </a:solidFill>
                <a:latin typeface="Times New Roman"/>
                <a:cs typeface="Times New Roman"/>
              </a:rPr>
              <a:t>KHAI  GIÁO DỤC STEM</a:t>
            </a:r>
            <a:r>
              <a:rPr dirty="0" sz="3200" spc="-114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90C225"/>
                </a:solidFill>
                <a:latin typeface="Times New Roman"/>
                <a:cs typeface="Times New Roman"/>
              </a:rPr>
              <a:t>TRONG  NHÀ</a:t>
            </a:r>
            <a:r>
              <a:rPr dirty="0" sz="3200" spc="-75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90C225"/>
                </a:solidFill>
                <a:latin typeface="Times New Roman"/>
                <a:cs typeface="Times New Roman"/>
              </a:rPr>
              <a:t>TRƯỜNG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67628" y="527304"/>
            <a:ext cx="4223004" cy="57820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2058" y="304545"/>
            <a:ext cx="4317365" cy="4679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900" b="1">
                <a:latin typeface="Times New Roman"/>
                <a:cs typeface="Times New Roman"/>
              </a:rPr>
              <a:t>Giáo dục STEM cấp</a:t>
            </a:r>
            <a:r>
              <a:rPr dirty="0" sz="2900" spc="-170" b="1">
                <a:latin typeface="Times New Roman"/>
                <a:cs typeface="Times New Roman"/>
              </a:rPr>
              <a:t> </a:t>
            </a:r>
            <a:r>
              <a:rPr dirty="0" sz="2900" b="1">
                <a:latin typeface="Times New Roman"/>
                <a:cs typeface="Times New Roman"/>
              </a:rPr>
              <a:t>THCS</a:t>
            </a:r>
            <a:endParaRPr sz="29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05000" y="981455"/>
            <a:ext cx="8305800" cy="5158740"/>
            <a:chOff x="1905000" y="981455"/>
            <a:chExt cx="8305800" cy="5158740"/>
          </a:xfrm>
        </p:grpSpPr>
        <p:sp>
          <p:nvSpPr>
            <p:cNvPr id="4" name="object 4"/>
            <p:cNvSpPr/>
            <p:nvPr/>
          </p:nvSpPr>
          <p:spPr>
            <a:xfrm>
              <a:off x="1905000" y="981455"/>
              <a:ext cx="2392679" cy="3276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733800" y="2124455"/>
              <a:ext cx="2209800" cy="30251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410200" y="3115055"/>
              <a:ext cx="2209800" cy="30251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543800" y="1644395"/>
              <a:ext cx="2667000" cy="36515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6109"/>
            <a:ext cx="7639050" cy="1164590"/>
          </a:xfrm>
          <a:prstGeom prst="rect"/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80"/>
              </a:spcBef>
            </a:pPr>
            <a:r>
              <a:rPr dirty="0" sz="3700" spc="10" b="1">
                <a:latin typeface="Times New Roman"/>
                <a:cs typeface="Times New Roman"/>
              </a:rPr>
              <a:t>Cở </a:t>
            </a:r>
            <a:r>
              <a:rPr dirty="0" sz="3700" spc="5" b="1">
                <a:latin typeface="Times New Roman"/>
                <a:cs typeface="Times New Roman"/>
              </a:rPr>
              <a:t>sở </a:t>
            </a:r>
            <a:r>
              <a:rPr dirty="0" sz="3700" spc="15" b="1">
                <a:latin typeface="Times New Roman"/>
                <a:cs typeface="Times New Roman"/>
              </a:rPr>
              <a:t>vật </a:t>
            </a:r>
            <a:r>
              <a:rPr dirty="0" sz="3700" spc="-95" b="1">
                <a:latin typeface="Times New Roman"/>
                <a:cs typeface="Times New Roman"/>
              </a:rPr>
              <a:t>chất, </a:t>
            </a:r>
            <a:r>
              <a:rPr dirty="0" sz="3700" spc="10" b="1">
                <a:latin typeface="Times New Roman"/>
                <a:cs typeface="Times New Roman"/>
              </a:rPr>
              <a:t>thiết </a:t>
            </a:r>
            <a:r>
              <a:rPr dirty="0" sz="3700" spc="5" b="1">
                <a:latin typeface="Times New Roman"/>
                <a:cs typeface="Times New Roman"/>
              </a:rPr>
              <a:t>bị </a:t>
            </a:r>
            <a:r>
              <a:rPr dirty="0" sz="3700" b="1">
                <a:latin typeface="Times New Roman"/>
                <a:cs typeface="Times New Roman"/>
              </a:rPr>
              <a:t>trong </a:t>
            </a:r>
            <a:r>
              <a:rPr dirty="0" sz="3700" spc="10" b="1">
                <a:latin typeface="Times New Roman"/>
                <a:cs typeface="Times New Roman"/>
              </a:rPr>
              <a:t>giáo dục  </a:t>
            </a:r>
            <a:r>
              <a:rPr dirty="0" sz="3700" spc="20" b="1">
                <a:latin typeface="Times New Roman"/>
                <a:cs typeface="Times New Roman"/>
              </a:rPr>
              <a:t>STEM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310" y="2060194"/>
            <a:ext cx="6760845" cy="827405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dirty="0" sz="1450" spc="235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>
                <a:latin typeface="Times New Roman"/>
                <a:cs typeface="Times New Roman"/>
              </a:rPr>
              <a:t>Phòng Lab Khoa học – không gian tổ chức hoạt động giáo dục</a:t>
            </a:r>
            <a:r>
              <a:rPr dirty="0" sz="1800" spc="-11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STEM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450" spc="235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 spc="-5">
                <a:latin typeface="Times New Roman"/>
                <a:cs typeface="Times New Roman"/>
              </a:rPr>
              <a:t>Phần mềm </a:t>
            </a:r>
            <a:r>
              <a:rPr dirty="0" sz="1800">
                <a:latin typeface="Times New Roman"/>
                <a:cs typeface="Times New Roman"/>
              </a:rPr>
              <a:t>hệ thống giáo dục</a:t>
            </a:r>
            <a:r>
              <a:rPr dirty="0" sz="1800" spc="-30">
                <a:latin typeface="Times New Roman"/>
                <a:cs typeface="Times New Roman"/>
              </a:rPr>
              <a:t> </a:t>
            </a:r>
            <a:r>
              <a:rPr dirty="0" sz="1800" spc="-5">
                <a:latin typeface="Times New Roman"/>
                <a:cs typeface="Times New Roman"/>
              </a:rPr>
              <a:t>STEM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851005" cy="1996439"/>
          </a:xfrm>
          <a:custGeom>
            <a:avLst/>
            <a:gdLst/>
            <a:ahLst/>
            <a:cxnLst/>
            <a:rect l="l" t="t" r="r" b="b"/>
            <a:pathLst>
              <a:path w="11851005" h="1996439">
                <a:moveTo>
                  <a:pt x="11850624" y="0"/>
                </a:moveTo>
                <a:lnTo>
                  <a:pt x="0" y="0"/>
                </a:lnTo>
                <a:lnTo>
                  <a:pt x="0" y="1996439"/>
                </a:lnTo>
                <a:lnTo>
                  <a:pt x="11850624" y="1996439"/>
                </a:lnTo>
                <a:lnTo>
                  <a:pt x="11850624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5290" y="136347"/>
            <a:ext cx="11423650" cy="1586230"/>
          </a:xfrm>
          <a:prstGeom prst="rect"/>
        </p:spPr>
        <p:txBody>
          <a:bodyPr wrap="square" lIns="0" tIns="132715" rIns="0" bIns="0" rtlCol="0" vert="horz">
            <a:spAutoFit/>
          </a:bodyPr>
          <a:lstStyle/>
          <a:p>
            <a:pPr marL="541020" marR="5080" indent="-528955">
              <a:lnSpc>
                <a:spcPts val="5690"/>
              </a:lnSpc>
              <a:spcBef>
                <a:spcPts val="1045"/>
              </a:spcBef>
            </a:pPr>
            <a:r>
              <a:rPr dirty="0" sz="5500" spc="-5">
                <a:solidFill>
                  <a:srgbClr val="FFFFFF"/>
                </a:solidFill>
              </a:rPr>
              <a:t>Có thể chia các thiết bị, vật tư trong hoạt  động các chủ đề </a:t>
            </a:r>
            <a:r>
              <a:rPr dirty="0" sz="5500" spc="-10">
                <a:solidFill>
                  <a:srgbClr val="FFFFFF"/>
                </a:solidFill>
              </a:rPr>
              <a:t>STEM </a:t>
            </a:r>
            <a:r>
              <a:rPr dirty="0" sz="5500" spc="-5">
                <a:solidFill>
                  <a:srgbClr val="FFFFFF"/>
                </a:solidFill>
              </a:rPr>
              <a:t>thành 3</a:t>
            </a:r>
            <a:r>
              <a:rPr dirty="0" sz="5500" spc="70">
                <a:solidFill>
                  <a:srgbClr val="FFFFFF"/>
                </a:solidFill>
              </a:rPr>
              <a:t> </a:t>
            </a:r>
            <a:r>
              <a:rPr dirty="0" sz="5500" spc="-5">
                <a:solidFill>
                  <a:srgbClr val="FFFFFF"/>
                </a:solidFill>
              </a:rPr>
              <a:t>dạng</a:t>
            </a:r>
            <a:endParaRPr sz="5500"/>
          </a:p>
        </p:txBody>
      </p:sp>
      <p:grpSp>
        <p:nvGrpSpPr>
          <p:cNvPr id="4" name="object 4"/>
          <p:cNvGrpSpPr/>
          <p:nvPr/>
        </p:nvGrpSpPr>
        <p:grpSpPr>
          <a:xfrm>
            <a:off x="-3301" y="1987042"/>
            <a:ext cx="3966210" cy="4214495"/>
            <a:chOff x="-3301" y="1987042"/>
            <a:chExt cx="3966210" cy="4214495"/>
          </a:xfrm>
        </p:grpSpPr>
        <p:sp>
          <p:nvSpPr>
            <p:cNvPr id="5" name="object 5"/>
            <p:cNvSpPr/>
            <p:nvPr/>
          </p:nvSpPr>
          <p:spPr>
            <a:xfrm>
              <a:off x="6858" y="1997202"/>
              <a:ext cx="3945890" cy="4194175"/>
            </a:xfrm>
            <a:custGeom>
              <a:avLst/>
              <a:gdLst/>
              <a:ahLst/>
              <a:cxnLst/>
              <a:rect l="l" t="t" r="r" b="b"/>
              <a:pathLst>
                <a:path w="3945890" h="4194175">
                  <a:moveTo>
                    <a:pt x="3945636" y="0"/>
                  </a:moveTo>
                  <a:lnTo>
                    <a:pt x="0" y="0"/>
                  </a:lnTo>
                  <a:lnTo>
                    <a:pt x="0" y="4194048"/>
                  </a:lnTo>
                  <a:lnTo>
                    <a:pt x="3945636" y="4194048"/>
                  </a:lnTo>
                  <a:lnTo>
                    <a:pt x="3945636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858" y="1997202"/>
              <a:ext cx="3945890" cy="4194175"/>
            </a:xfrm>
            <a:custGeom>
              <a:avLst/>
              <a:gdLst/>
              <a:ahLst/>
              <a:cxnLst/>
              <a:rect l="l" t="t" r="r" b="b"/>
              <a:pathLst>
                <a:path w="3945890" h="4194175">
                  <a:moveTo>
                    <a:pt x="0" y="4194048"/>
                  </a:moveTo>
                  <a:lnTo>
                    <a:pt x="3945636" y="4194048"/>
                  </a:lnTo>
                  <a:lnTo>
                    <a:pt x="3945636" y="0"/>
                  </a:lnTo>
                  <a:lnTo>
                    <a:pt x="0" y="0"/>
                  </a:lnTo>
                  <a:lnTo>
                    <a:pt x="0" y="419404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447243" y="2881325"/>
            <a:ext cx="3062605" cy="2875280"/>
          </a:xfrm>
          <a:prstGeom prst="rect">
            <a:avLst/>
          </a:prstGeom>
        </p:spPr>
        <p:txBody>
          <a:bodyPr wrap="square" lIns="0" tIns="100965" rIns="0" bIns="0" rtlCol="0" vert="horz">
            <a:spAutoFit/>
          </a:bodyPr>
          <a:lstStyle/>
          <a:p>
            <a:pPr marL="12700" marR="5080" indent="318135">
              <a:lnSpc>
                <a:spcPct val="86200"/>
              </a:lnSpc>
              <a:spcBef>
                <a:spcPts val="795"/>
              </a:spcBef>
              <a:tabLst>
                <a:tab pos="1049020" algn="l"/>
                <a:tab pos="2085975" algn="l"/>
              </a:tabLst>
            </a:pPr>
            <a:r>
              <a:rPr dirty="0" sz="4200">
                <a:solidFill>
                  <a:srgbClr val="FFFFFF"/>
                </a:solidFill>
                <a:latin typeface="Times New Roman"/>
                <a:cs typeface="Times New Roman"/>
              </a:rPr>
              <a:t>phục vụ thi  công, chế tạo  như </a:t>
            </a:r>
            <a:r>
              <a:rPr dirty="0" sz="4200" spc="-5">
                <a:solidFill>
                  <a:srgbClr val="FFFFFF"/>
                </a:solidFill>
                <a:latin typeface="Times New Roman"/>
                <a:cs typeface="Times New Roman"/>
              </a:rPr>
              <a:t>cưa, </a:t>
            </a:r>
            <a:r>
              <a:rPr dirty="0" sz="4200">
                <a:solidFill>
                  <a:srgbClr val="FFFFFF"/>
                </a:solidFill>
                <a:latin typeface="Times New Roman"/>
                <a:cs typeface="Times New Roman"/>
              </a:rPr>
              <a:t>dao,  đục,	kép,	kìm,</a:t>
            </a:r>
            <a:endParaRPr sz="4200">
              <a:latin typeface="Times New Roman"/>
              <a:cs typeface="Times New Roman"/>
            </a:endParaRPr>
          </a:p>
          <a:p>
            <a:pPr marL="537210">
              <a:lnSpc>
                <a:spcPts val="4355"/>
              </a:lnSpc>
            </a:pPr>
            <a:r>
              <a:rPr dirty="0" sz="4200">
                <a:solidFill>
                  <a:srgbClr val="FFFFFF"/>
                </a:solidFill>
                <a:latin typeface="Times New Roman"/>
                <a:cs typeface="Times New Roman"/>
              </a:rPr>
              <a:t>mỏ</a:t>
            </a:r>
            <a:r>
              <a:rPr dirty="0" sz="42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200">
                <a:solidFill>
                  <a:srgbClr val="FFFFFF"/>
                </a:solidFill>
                <a:latin typeface="Times New Roman"/>
                <a:cs typeface="Times New Roman"/>
              </a:rPr>
              <a:t>hàn...</a:t>
            </a:r>
            <a:endParaRPr sz="42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942334" y="1987042"/>
            <a:ext cx="3967479" cy="4214495"/>
            <a:chOff x="3942334" y="1987042"/>
            <a:chExt cx="3967479" cy="4214495"/>
          </a:xfrm>
        </p:grpSpPr>
        <p:sp>
          <p:nvSpPr>
            <p:cNvPr id="9" name="object 9"/>
            <p:cNvSpPr/>
            <p:nvPr/>
          </p:nvSpPr>
          <p:spPr>
            <a:xfrm>
              <a:off x="3952494" y="1997202"/>
              <a:ext cx="3947160" cy="4194175"/>
            </a:xfrm>
            <a:custGeom>
              <a:avLst/>
              <a:gdLst/>
              <a:ahLst/>
              <a:cxnLst/>
              <a:rect l="l" t="t" r="r" b="b"/>
              <a:pathLst>
                <a:path w="3947159" h="4194175">
                  <a:moveTo>
                    <a:pt x="3947159" y="0"/>
                  </a:moveTo>
                  <a:lnTo>
                    <a:pt x="0" y="0"/>
                  </a:lnTo>
                  <a:lnTo>
                    <a:pt x="0" y="4194048"/>
                  </a:lnTo>
                  <a:lnTo>
                    <a:pt x="3947159" y="4194048"/>
                  </a:lnTo>
                  <a:lnTo>
                    <a:pt x="3947159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952494" y="1997202"/>
              <a:ext cx="3947160" cy="4194175"/>
            </a:xfrm>
            <a:custGeom>
              <a:avLst/>
              <a:gdLst/>
              <a:ahLst/>
              <a:cxnLst/>
              <a:rect l="l" t="t" r="r" b="b"/>
              <a:pathLst>
                <a:path w="3947159" h="4194175">
                  <a:moveTo>
                    <a:pt x="0" y="4194048"/>
                  </a:moveTo>
                  <a:lnTo>
                    <a:pt x="3947159" y="4194048"/>
                  </a:lnTo>
                  <a:lnTo>
                    <a:pt x="3947159" y="0"/>
                  </a:lnTo>
                  <a:lnTo>
                    <a:pt x="0" y="0"/>
                  </a:lnTo>
                  <a:lnTo>
                    <a:pt x="0" y="419404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4557140" y="2881325"/>
            <a:ext cx="2736850" cy="2875280"/>
          </a:xfrm>
          <a:prstGeom prst="rect">
            <a:avLst/>
          </a:prstGeom>
        </p:spPr>
        <p:txBody>
          <a:bodyPr wrap="square" lIns="0" tIns="100330" rIns="0" bIns="0" rtlCol="0" vert="horz">
            <a:spAutoFit/>
          </a:bodyPr>
          <a:lstStyle/>
          <a:p>
            <a:pPr algn="ctr" marL="12065" marR="5080">
              <a:lnSpc>
                <a:spcPct val="86300"/>
              </a:lnSpc>
              <a:spcBef>
                <a:spcPts val="790"/>
              </a:spcBef>
              <a:tabLst>
                <a:tab pos="1338580" algn="l"/>
              </a:tabLst>
            </a:pPr>
            <a:r>
              <a:rPr dirty="0" sz="4200" spc="-5">
                <a:solidFill>
                  <a:srgbClr val="FFFFFF"/>
                </a:solidFill>
                <a:latin typeface="Times New Roman"/>
                <a:cs typeface="Times New Roman"/>
              </a:rPr>
              <a:t>tiêu </a:t>
            </a:r>
            <a:r>
              <a:rPr dirty="0" sz="4200">
                <a:solidFill>
                  <a:srgbClr val="FFFFFF"/>
                </a:solidFill>
                <a:latin typeface="Times New Roman"/>
                <a:cs typeface="Times New Roman"/>
              </a:rPr>
              <a:t>hao </a:t>
            </a:r>
            <a:r>
              <a:rPr dirty="0" sz="4200" spc="-5">
                <a:solidFill>
                  <a:srgbClr val="FFFFFF"/>
                </a:solidFill>
                <a:latin typeface="Times New Roman"/>
                <a:cs typeface="Times New Roman"/>
              </a:rPr>
              <a:t>như  </a:t>
            </a:r>
            <a:r>
              <a:rPr dirty="0" sz="4200" spc="-60">
                <a:solidFill>
                  <a:srgbClr val="FFFFFF"/>
                </a:solidFill>
                <a:latin typeface="Times New Roman"/>
                <a:cs typeface="Times New Roman"/>
              </a:rPr>
              <a:t>giấy, </a:t>
            </a:r>
            <a:r>
              <a:rPr dirty="0" sz="4200">
                <a:solidFill>
                  <a:srgbClr val="FFFFFF"/>
                </a:solidFill>
                <a:latin typeface="Times New Roman"/>
                <a:cs typeface="Times New Roman"/>
              </a:rPr>
              <a:t>tấm  formex,</a:t>
            </a:r>
            <a:r>
              <a:rPr dirty="0" sz="42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200" spc="-5">
                <a:solidFill>
                  <a:srgbClr val="FFFFFF"/>
                </a:solidFill>
                <a:latin typeface="Times New Roman"/>
                <a:cs typeface="Times New Roman"/>
              </a:rPr>
              <a:t>keo,  </a:t>
            </a:r>
            <a:r>
              <a:rPr dirty="0" sz="4200">
                <a:solidFill>
                  <a:srgbClr val="FFFFFF"/>
                </a:solidFill>
                <a:latin typeface="Times New Roman"/>
                <a:cs typeface="Times New Roman"/>
              </a:rPr>
              <a:t>nhựa,	dây  điện,...</a:t>
            </a:r>
            <a:endParaRPr sz="42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889493" y="1987042"/>
            <a:ext cx="3966210" cy="4214495"/>
            <a:chOff x="7889493" y="1987042"/>
            <a:chExt cx="3966210" cy="4214495"/>
          </a:xfrm>
        </p:grpSpPr>
        <p:sp>
          <p:nvSpPr>
            <p:cNvPr id="13" name="object 13"/>
            <p:cNvSpPr/>
            <p:nvPr/>
          </p:nvSpPr>
          <p:spPr>
            <a:xfrm>
              <a:off x="7899653" y="1997202"/>
              <a:ext cx="3945890" cy="4194175"/>
            </a:xfrm>
            <a:custGeom>
              <a:avLst/>
              <a:gdLst/>
              <a:ahLst/>
              <a:cxnLst/>
              <a:rect l="l" t="t" r="r" b="b"/>
              <a:pathLst>
                <a:path w="3945890" h="4194175">
                  <a:moveTo>
                    <a:pt x="3945636" y="0"/>
                  </a:moveTo>
                  <a:lnTo>
                    <a:pt x="0" y="0"/>
                  </a:lnTo>
                  <a:lnTo>
                    <a:pt x="0" y="4194048"/>
                  </a:lnTo>
                  <a:lnTo>
                    <a:pt x="3945636" y="4194048"/>
                  </a:lnTo>
                  <a:lnTo>
                    <a:pt x="3945636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899653" y="1997202"/>
              <a:ext cx="3945890" cy="4194175"/>
            </a:xfrm>
            <a:custGeom>
              <a:avLst/>
              <a:gdLst/>
              <a:ahLst/>
              <a:cxnLst/>
              <a:rect l="l" t="t" r="r" b="b"/>
              <a:pathLst>
                <a:path w="3945890" h="4194175">
                  <a:moveTo>
                    <a:pt x="0" y="4194048"/>
                  </a:moveTo>
                  <a:lnTo>
                    <a:pt x="3945636" y="4194048"/>
                  </a:lnTo>
                  <a:lnTo>
                    <a:pt x="3945636" y="0"/>
                  </a:lnTo>
                  <a:lnTo>
                    <a:pt x="0" y="0"/>
                  </a:lnTo>
                  <a:lnTo>
                    <a:pt x="0" y="419404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139903" y="2329637"/>
            <a:ext cx="11570335" cy="666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984625" algn="l"/>
                <a:tab pos="7931150" algn="l"/>
              </a:tabLst>
            </a:pPr>
            <a:r>
              <a:rPr dirty="0" sz="4200" spc="-5">
                <a:solidFill>
                  <a:srgbClr val="FFFFFF"/>
                </a:solidFill>
                <a:latin typeface="Times New Roman"/>
                <a:cs typeface="Times New Roman"/>
              </a:rPr>
              <a:t>Hệ </a:t>
            </a:r>
            <a:r>
              <a:rPr dirty="0" sz="4200">
                <a:solidFill>
                  <a:srgbClr val="FFFFFF"/>
                </a:solidFill>
                <a:latin typeface="Times New Roman"/>
                <a:cs typeface="Times New Roman"/>
              </a:rPr>
              <a:t>thống thiết</a:t>
            </a:r>
            <a:r>
              <a:rPr dirty="0" sz="42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200">
                <a:solidFill>
                  <a:srgbClr val="FFFFFF"/>
                </a:solidFill>
                <a:latin typeface="Times New Roman"/>
                <a:cs typeface="Times New Roman"/>
              </a:rPr>
              <a:t>bị	Hệ thống</a:t>
            </a:r>
            <a:r>
              <a:rPr dirty="0" sz="42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200">
                <a:solidFill>
                  <a:srgbClr val="FFFFFF"/>
                </a:solidFill>
                <a:latin typeface="Times New Roman"/>
                <a:cs typeface="Times New Roman"/>
              </a:rPr>
              <a:t>thiết bị	</a:t>
            </a:r>
            <a:r>
              <a:rPr dirty="0" baseline="28439" sz="6300">
                <a:solidFill>
                  <a:srgbClr val="FFFFFF"/>
                </a:solidFill>
                <a:latin typeface="Times New Roman"/>
                <a:cs typeface="Times New Roman"/>
              </a:rPr>
              <a:t>Hệ thống thiết</a:t>
            </a:r>
            <a:r>
              <a:rPr dirty="0" baseline="28439" sz="6300" spc="-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baseline="28439" sz="6300" spc="-7">
                <a:solidFill>
                  <a:srgbClr val="FFFFFF"/>
                </a:solidFill>
                <a:latin typeface="Times New Roman"/>
                <a:cs typeface="Times New Roman"/>
              </a:rPr>
              <a:t>bị</a:t>
            </a:r>
            <a:endParaRPr baseline="28439" sz="63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74279" y="2605785"/>
            <a:ext cx="3595370" cy="3426460"/>
          </a:xfrm>
          <a:prstGeom prst="rect">
            <a:avLst/>
          </a:prstGeom>
        </p:spPr>
        <p:txBody>
          <a:bodyPr wrap="square" lIns="0" tIns="100330" rIns="0" bIns="0" rtlCol="0" vert="horz">
            <a:spAutoFit/>
          </a:bodyPr>
          <a:lstStyle/>
          <a:p>
            <a:pPr algn="just" marL="12700" marR="5080" indent="170180">
              <a:lnSpc>
                <a:spcPct val="86300"/>
              </a:lnSpc>
              <a:spcBef>
                <a:spcPts val="790"/>
              </a:spcBef>
            </a:pPr>
            <a:r>
              <a:rPr dirty="0" sz="4200">
                <a:solidFill>
                  <a:srgbClr val="FFFFFF"/>
                </a:solidFill>
                <a:latin typeface="Times New Roman"/>
                <a:cs typeface="Times New Roman"/>
              </a:rPr>
              <a:t>nền </a:t>
            </a:r>
            <a:r>
              <a:rPr dirty="0" sz="4200" spc="-5">
                <a:solidFill>
                  <a:srgbClr val="FFFFFF"/>
                </a:solidFill>
                <a:latin typeface="Times New Roman"/>
                <a:cs typeface="Times New Roman"/>
              </a:rPr>
              <a:t>tảng, cơ sở  </a:t>
            </a:r>
            <a:r>
              <a:rPr dirty="0" sz="4200">
                <a:solidFill>
                  <a:srgbClr val="FFFFFF"/>
                </a:solidFill>
                <a:latin typeface="Times New Roman"/>
                <a:cs typeface="Times New Roman"/>
              </a:rPr>
              <a:t>phục vụ, kết nối  công nghệ </a:t>
            </a:r>
            <a:r>
              <a:rPr dirty="0" sz="4200" spc="-5">
                <a:solidFill>
                  <a:srgbClr val="FFFFFF"/>
                </a:solidFill>
                <a:latin typeface="Times New Roman"/>
                <a:cs typeface="Times New Roman"/>
              </a:rPr>
              <a:t>như  </a:t>
            </a:r>
            <a:r>
              <a:rPr dirty="0" sz="4200">
                <a:solidFill>
                  <a:srgbClr val="FFFFFF"/>
                </a:solidFill>
                <a:latin typeface="Times New Roman"/>
                <a:cs typeface="Times New Roman"/>
              </a:rPr>
              <a:t>giá thí </a:t>
            </a:r>
            <a:r>
              <a:rPr dirty="0" sz="4200" spc="-5">
                <a:solidFill>
                  <a:srgbClr val="FFFFFF"/>
                </a:solidFill>
                <a:latin typeface="Times New Roman"/>
                <a:cs typeface="Times New Roman"/>
              </a:rPr>
              <a:t>nghiệm,  </a:t>
            </a:r>
            <a:r>
              <a:rPr dirty="0" sz="4200">
                <a:solidFill>
                  <a:srgbClr val="FFFFFF"/>
                </a:solidFill>
                <a:latin typeface="Times New Roman"/>
                <a:cs typeface="Times New Roman"/>
              </a:rPr>
              <a:t>bình </a:t>
            </a:r>
            <a:r>
              <a:rPr dirty="0" sz="4200" spc="-5">
                <a:solidFill>
                  <a:srgbClr val="FFFFFF"/>
                </a:solidFill>
                <a:latin typeface="Times New Roman"/>
                <a:cs typeface="Times New Roman"/>
              </a:rPr>
              <a:t>chứa, </a:t>
            </a:r>
            <a:r>
              <a:rPr dirty="0" sz="4200" spc="-10">
                <a:solidFill>
                  <a:srgbClr val="FFFFFF"/>
                </a:solidFill>
                <a:latin typeface="Times New Roman"/>
                <a:cs typeface="Times New Roman"/>
              </a:rPr>
              <a:t>máy  </a:t>
            </a:r>
            <a:r>
              <a:rPr dirty="0" sz="4200" spc="-5">
                <a:solidFill>
                  <a:srgbClr val="FFFFFF"/>
                </a:solidFill>
                <a:latin typeface="Times New Roman"/>
                <a:cs typeface="Times New Roman"/>
              </a:rPr>
              <a:t>tính, cảm</a:t>
            </a:r>
            <a:r>
              <a:rPr dirty="0" sz="42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4200" spc="-5">
                <a:solidFill>
                  <a:srgbClr val="FFFFFF"/>
                </a:solidFill>
                <a:latin typeface="Times New Roman"/>
                <a:cs typeface="Times New Roman"/>
              </a:rPr>
              <a:t>biến…</a:t>
            </a:r>
            <a:endParaRPr sz="4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6190488"/>
            <a:ext cx="11851005" cy="466725"/>
          </a:xfrm>
          <a:custGeom>
            <a:avLst/>
            <a:gdLst/>
            <a:ahLst/>
            <a:cxnLst/>
            <a:rect l="l" t="t" r="r" b="b"/>
            <a:pathLst>
              <a:path w="11851005" h="466725">
                <a:moveTo>
                  <a:pt x="11850624" y="0"/>
                </a:moveTo>
                <a:lnTo>
                  <a:pt x="0" y="0"/>
                </a:lnTo>
                <a:lnTo>
                  <a:pt x="0" y="466344"/>
                </a:lnTo>
                <a:lnTo>
                  <a:pt x="11850624" y="466344"/>
                </a:lnTo>
                <a:lnTo>
                  <a:pt x="11850624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7280" y="598931"/>
            <a:ext cx="10119360" cy="55778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6109"/>
            <a:ext cx="7931784" cy="59436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700" spc="10" b="1">
                <a:latin typeface="Times New Roman"/>
                <a:cs typeface="Times New Roman"/>
              </a:rPr>
              <a:t>Cài </a:t>
            </a:r>
            <a:r>
              <a:rPr dirty="0" sz="3700" spc="15" b="1">
                <a:latin typeface="Times New Roman"/>
                <a:cs typeface="Times New Roman"/>
              </a:rPr>
              <a:t>phần mềm </a:t>
            </a:r>
            <a:r>
              <a:rPr dirty="0" sz="3700" spc="10" b="1">
                <a:latin typeface="Times New Roman"/>
                <a:cs typeface="Times New Roman"/>
              </a:rPr>
              <a:t>và tải </a:t>
            </a:r>
            <a:r>
              <a:rPr dirty="0" sz="3700" spc="5" b="1">
                <a:latin typeface="Times New Roman"/>
                <a:cs typeface="Times New Roman"/>
              </a:rPr>
              <a:t>các </a:t>
            </a:r>
            <a:r>
              <a:rPr dirty="0" sz="3700" spc="15" b="1">
                <a:latin typeface="Times New Roman"/>
                <a:cs typeface="Times New Roman"/>
              </a:rPr>
              <a:t>chủ </a:t>
            </a:r>
            <a:r>
              <a:rPr dirty="0" sz="3700" spc="5" b="1">
                <a:latin typeface="Times New Roman"/>
                <a:cs typeface="Times New Roman"/>
              </a:rPr>
              <a:t>đề</a:t>
            </a:r>
            <a:r>
              <a:rPr dirty="0" sz="3700" spc="-30" b="1">
                <a:latin typeface="Times New Roman"/>
                <a:cs typeface="Times New Roman"/>
              </a:rPr>
              <a:t> </a:t>
            </a:r>
            <a:r>
              <a:rPr dirty="0" sz="3700" spc="20" b="1">
                <a:latin typeface="Times New Roman"/>
                <a:cs typeface="Times New Roman"/>
              </a:rPr>
              <a:t>STEM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310" y="1652473"/>
            <a:ext cx="9385300" cy="33337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97865" marR="5080" indent="-685800">
              <a:lnSpc>
                <a:spcPct val="100000"/>
              </a:lnSpc>
              <a:spcBef>
                <a:spcPts val="100"/>
              </a:spcBef>
              <a:tabLst>
                <a:tab pos="697865" algn="l"/>
              </a:tabLst>
            </a:pPr>
            <a:r>
              <a:rPr dirty="0" sz="1900" spc="35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2400" spc="-5" b="1">
                <a:solidFill>
                  <a:srgbClr val="404040"/>
                </a:solidFill>
                <a:latin typeface="Times New Roman"/>
                <a:cs typeface="Times New Roman"/>
              </a:rPr>
              <a:t>Phần </a:t>
            </a:r>
            <a:r>
              <a:rPr dirty="0" sz="2400" b="1">
                <a:solidFill>
                  <a:srgbClr val="404040"/>
                </a:solidFill>
                <a:latin typeface="Times New Roman"/>
                <a:cs typeface="Times New Roman"/>
              </a:rPr>
              <a:t>mềm: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Coach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– Môi trường thiết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kế và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triển khai hoạt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động học, 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tích hợp các công cụ khoa học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như: Đo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lượng, Phân tích </a:t>
            </a:r>
            <a:r>
              <a:rPr dirty="0" sz="2400" spc="-25">
                <a:solidFill>
                  <a:srgbClr val="404040"/>
                </a:solidFill>
                <a:latin typeface="Times New Roman"/>
                <a:cs typeface="Times New Roman"/>
              </a:rPr>
              <a:t>Video,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Mô 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hình hóa, </a:t>
            </a:r>
            <a:r>
              <a:rPr dirty="0" sz="2400" spc="-10">
                <a:solidFill>
                  <a:srgbClr val="404040"/>
                </a:solidFill>
                <a:latin typeface="Times New Roman"/>
                <a:cs typeface="Times New Roman"/>
              </a:rPr>
              <a:t>mô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phỏng,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điều khiển.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“Phiếu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học tập” điện tử cho hoạt</a:t>
            </a:r>
            <a:r>
              <a:rPr dirty="0" sz="2400" spc="-114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động  học trong và ngoài lớp</a:t>
            </a:r>
            <a:r>
              <a:rPr dirty="0" sz="2400" spc="-4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học.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697865" algn="l"/>
              </a:tabLst>
            </a:pPr>
            <a:r>
              <a:rPr dirty="0" sz="1900" spc="35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2400" b="1">
                <a:solidFill>
                  <a:srgbClr val="404040"/>
                </a:solidFill>
                <a:latin typeface="Times New Roman"/>
                <a:cs typeface="Times New Roman"/>
              </a:rPr>
              <a:t>Phần </a:t>
            </a:r>
            <a:r>
              <a:rPr dirty="0" sz="2400" spc="-5" b="1">
                <a:solidFill>
                  <a:srgbClr val="404040"/>
                </a:solidFill>
                <a:latin typeface="Times New Roman"/>
                <a:cs typeface="Times New Roman"/>
              </a:rPr>
              <a:t>cứng: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Thiết bị ghép nối/cảm biến/các dụng cụ chấp</a:t>
            </a:r>
            <a:r>
              <a:rPr dirty="0" sz="2400" spc="-19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hành.</a:t>
            </a:r>
            <a:endParaRPr sz="2400">
              <a:latin typeface="Times New Roman"/>
              <a:cs typeface="Times New Roman"/>
            </a:endParaRPr>
          </a:p>
          <a:p>
            <a:pPr marL="697865" marR="262255" indent="-685800">
              <a:lnSpc>
                <a:spcPct val="100000"/>
              </a:lnSpc>
              <a:spcBef>
                <a:spcPts val="1010"/>
              </a:spcBef>
              <a:tabLst>
                <a:tab pos="697865" algn="l"/>
              </a:tabLst>
            </a:pPr>
            <a:r>
              <a:rPr dirty="0" sz="1900" spc="35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2400" spc="-5" b="1">
                <a:solidFill>
                  <a:srgbClr val="404040"/>
                </a:solidFill>
                <a:latin typeface="Times New Roman"/>
                <a:cs typeface="Times New Roman"/>
              </a:rPr>
              <a:t>Các </a:t>
            </a:r>
            <a:r>
              <a:rPr dirty="0" sz="2400" b="1">
                <a:solidFill>
                  <a:srgbClr val="404040"/>
                </a:solidFill>
                <a:latin typeface="Times New Roman"/>
                <a:cs typeface="Times New Roman"/>
              </a:rPr>
              <a:t>thiết </a:t>
            </a:r>
            <a:r>
              <a:rPr dirty="0" sz="2400" spc="-5" b="1">
                <a:solidFill>
                  <a:srgbClr val="404040"/>
                </a:solidFill>
                <a:latin typeface="Times New Roman"/>
                <a:cs typeface="Times New Roman"/>
              </a:rPr>
              <a:t>bị </a:t>
            </a:r>
            <a:r>
              <a:rPr dirty="0" sz="2400" spc="-10" b="1">
                <a:solidFill>
                  <a:srgbClr val="404040"/>
                </a:solidFill>
                <a:latin typeface="Times New Roman"/>
                <a:cs typeface="Times New Roman"/>
              </a:rPr>
              <a:t>trong </a:t>
            </a:r>
            <a:r>
              <a:rPr dirty="0" sz="2400" spc="-5" b="1">
                <a:solidFill>
                  <a:srgbClr val="404040"/>
                </a:solidFill>
                <a:latin typeface="Times New Roman"/>
                <a:cs typeface="Times New Roman"/>
              </a:rPr>
              <a:t>phòng thí nghiệm: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Các thiết bị cần dùng cho các  hoạt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động</a:t>
            </a:r>
            <a:r>
              <a:rPr dirty="0" sz="2400" spc="-2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STEM.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697865" algn="l"/>
              </a:tabLst>
            </a:pPr>
            <a:r>
              <a:rPr dirty="0" sz="1900" spc="35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2400" b="1">
                <a:solidFill>
                  <a:srgbClr val="404040"/>
                </a:solidFill>
                <a:latin typeface="Times New Roman"/>
                <a:cs typeface="Times New Roman"/>
              </a:rPr>
              <a:t>Tài liệu giảng </a:t>
            </a:r>
            <a:r>
              <a:rPr dirty="0" sz="2400" spc="-5" b="1">
                <a:solidFill>
                  <a:srgbClr val="404040"/>
                </a:solidFill>
                <a:latin typeface="Times New Roman"/>
                <a:cs typeface="Times New Roman"/>
              </a:rPr>
              <a:t>dạy: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Các giáo án, phiếu học tập sáng tạo, hiện</a:t>
            </a:r>
            <a:r>
              <a:rPr dirty="0" sz="2400" spc="-14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đại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9158"/>
            <a:ext cx="370459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5">
                <a:latin typeface="Trebuchet MS"/>
                <a:cs typeface="Trebuchet MS"/>
              </a:rPr>
              <a:t>Phâ</a:t>
            </a:r>
            <a:r>
              <a:rPr dirty="0" spc="-35">
                <a:latin typeface="Arial"/>
                <a:cs typeface="Arial"/>
              </a:rPr>
              <a:t>̀</a:t>
            </a:r>
            <a:r>
              <a:rPr dirty="0" spc="-35">
                <a:latin typeface="Trebuchet MS"/>
                <a:cs typeface="Trebuchet MS"/>
              </a:rPr>
              <a:t>n </a:t>
            </a:r>
            <a:r>
              <a:rPr dirty="0" spc="-5">
                <a:latin typeface="Trebuchet MS"/>
                <a:cs typeface="Trebuchet MS"/>
              </a:rPr>
              <a:t>mê</a:t>
            </a:r>
            <a:r>
              <a:rPr dirty="0" spc="-5">
                <a:latin typeface="Arial"/>
                <a:cs typeface="Arial"/>
              </a:rPr>
              <a:t>̀</a:t>
            </a:r>
            <a:r>
              <a:rPr dirty="0" spc="-5">
                <a:latin typeface="Trebuchet MS"/>
                <a:cs typeface="Trebuchet MS"/>
              </a:rPr>
              <a:t>m</a:t>
            </a:r>
            <a:r>
              <a:rPr dirty="0" spc="-70">
                <a:latin typeface="Trebuchet MS"/>
                <a:cs typeface="Trebuchet MS"/>
              </a:rPr>
              <a:t> </a:t>
            </a:r>
            <a:r>
              <a:rPr dirty="0" spc="-5">
                <a:latin typeface="Trebuchet MS"/>
                <a:cs typeface="Trebuchet MS"/>
              </a:rPr>
              <a:t>COACH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310" y="2180589"/>
            <a:ext cx="8329930" cy="2465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550" spc="445">
                <a:solidFill>
                  <a:srgbClr val="90C225"/>
                </a:solidFill>
                <a:latin typeface="Arial"/>
                <a:cs typeface="Arial"/>
              </a:rPr>
              <a:t></a:t>
            </a:r>
            <a:r>
              <a:rPr dirty="0" sz="2550" spc="-409">
                <a:solidFill>
                  <a:srgbClr val="90C225"/>
                </a:solidFill>
                <a:latin typeface="Arial"/>
                <a:cs typeface="Arial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Máy tính; phần mềm </a:t>
            </a:r>
            <a:r>
              <a:rPr dirty="0" sz="3200" spc="5">
                <a:latin typeface="Times New Roman"/>
                <a:cs typeface="Times New Roman"/>
              </a:rPr>
              <a:t>chuyên </a:t>
            </a:r>
            <a:r>
              <a:rPr dirty="0" sz="3200">
                <a:latin typeface="Times New Roman"/>
                <a:cs typeface="Times New Roman"/>
              </a:rPr>
              <a:t>dụng; thiết </a:t>
            </a:r>
            <a:r>
              <a:rPr dirty="0" sz="3200" spc="5">
                <a:latin typeface="Times New Roman"/>
                <a:cs typeface="Times New Roman"/>
              </a:rPr>
              <a:t>bị</a:t>
            </a:r>
            <a:endParaRPr sz="3200">
              <a:latin typeface="Times New Roman"/>
              <a:cs typeface="Times New Roman"/>
            </a:endParaRPr>
          </a:p>
          <a:p>
            <a:pPr marL="355600" marR="5080">
              <a:lnSpc>
                <a:spcPct val="100000"/>
              </a:lnSpc>
            </a:pPr>
            <a:r>
              <a:rPr dirty="0" sz="3200" spc="5">
                <a:latin typeface="Times New Roman"/>
                <a:cs typeface="Times New Roman"/>
              </a:rPr>
              <a:t>chuyển đổi </a:t>
            </a:r>
            <a:r>
              <a:rPr dirty="0" sz="3200">
                <a:latin typeface="Times New Roman"/>
                <a:cs typeface="Times New Roman"/>
              </a:rPr>
              <a:t>tương </a:t>
            </a:r>
            <a:r>
              <a:rPr dirty="0" sz="3200" spc="-5">
                <a:latin typeface="Times New Roman"/>
                <a:cs typeface="Times New Roman"/>
              </a:rPr>
              <a:t>tự </a:t>
            </a:r>
            <a:r>
              <a:rPr dirty="0" sz="3200">
                <a:latin typeface="Times New Roman"/>
                <a:cs typeface="Times New Roman"/>
              </a:rPr>
              <a:t>số; </a:t>
            </a:r>
            <a:r>
              <a:rPr dirty="0" sz="3200" spc="5">
                <a:latin typeface="Times New Roman"/>
                <a:cs typeface="Times New Roman"/>
              </a:rPr>
              <a:t>các </a:t>
            </a:r>
            <a:r>
              <a:rPr dirty="0" sz="3200">
                <a:latin typeface="Times New Roman"/>
                <a:cs typeface="Times New Roman"/>
              </a:rPr>
              <a:t>đầu đo cảm biến  nhiệt độ, ánh sáng, pH, cảm biến lực, Cảm biến  </a:t>
            </a:r>
            <a:r>
              <a:rPr dirty="0" sz="3200" spc="5">
                <a:latin typeface="Times New Roman"/>
                <a:cs typeface="Times New Roman"/>
              </a:rPr>
              <a:t>chuyển </a:t>
            </a:r>
            <a:r>
              <a:rPr dirty="0" sz="3200">
                <a:latin typeface="Times New Roman"/>
                <a:cs typeface="Times New Roman"/>
              </a:rPr>
              <a:t>động,… giúp </a:t>
            </a:r>
            <a:r>
              <a:rPr dirty="0" sz="3200" spc="5">
                <a:latin typeface="Times New Roman"/>
                <a:cs typeface="Times New Roman"/>
              </a:rPr>
              <a:t>học </a:t>
            </a:r>
            <a:r>
              <a:rPr dirty="0" sz="3200">
                <a:latin typeface="Times New Roman"/>
                <a:cs typeface="Times New Roman"/>
              </a:rPr>
              <a:t>sinh thực hiện </a:t>
            </a:r>
            <a:r>
              <a:rPr dirty="0" sz="3200" spc="5">
                <a:latin typeface="Times New Roman"/>
                <a:cs typeface="Times New Roman"/>
              </a:rPr>
              <a:t>các</a:t>
            </a:r>
            <a:r>
              <a:rPr dirty="0" sz="3200" spc="-15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hoạt  động nghiên cứu khoa học và hoạt động</a:t>
            </a:r>
            <a:r>
              <a:rPr dirty="0" sz="3200" spc="-16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STEM.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6480" y="847090"/>
            <a:ext cx="24384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dirty="0" sz="1450" spc="235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>
                <a:latin typeface="Times New Roman"/>
                <a:cs typeface="Times New Roman"/>
              </a:rPr>
              <a:t>Quy trình tiến hành</a:t>
            </a:r>
            <a:r>
              <a:rPr dirty="0" sz="1800" spc="-11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đo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21308" y="2314955"/>
            <a:ext cx="9549384" cy="2636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5173" y="592582"/>
            <a:ext cx="595439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latin typeface="Arial"/>
                <a:cs typeface="Arial"/>
              </a:rPr>
              <a:t>Tìm tòi khám </a:t>
            </a:r>
            <a:r>
              <a:rPr dirty="0" sz="3200" spc="-5">
                <a:latin typeface="Arial"/>
                <a:cs typeface="Arial"/>
              </a:rPr>
              <a:t>phá trong </a:t>
            </a:r>
            <a:r>
              <a:rPr dirty="0" sz="3200">
                <a:latin typeface="Arial"/>
                <a:cs typeface="Arial"/>
              </a:rPr>
              <a:t>khoa</a:t>
            </a:r>
            <a:r>
              <a:rPr dirty="0" sz="3200" spc="-16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học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05239" y="5639262"/>
            <a:ext cx="158750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65"/>
              </a:lnSpc>
            </a:pPr>
            <a:r>
              <a:rPr dirty="0" sz="1200" spc="-10">
                <a:solidFill>
                  <a:srgbClr val="90C225"/>
                </a:solidFill>
                <a:latin typeface="Trebuchet MS"/>
                <a:cs typeface="Trebuchet MS"/>
              </a:rPr>
              <a:t>38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65392" y="3744467"/>
            <a:ext cx="3785615" cy="2470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632193" y="3214242"/>
            <a:ext cx="347662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390">
                <a:latin typeface="Arial"/>
                <a:cs typeface="Arial"/>
              </a:rPr>
              <a:t>Sử </a:t>
            </a:r>
            <a:r>
              <a:rPr dirty="0" sz="2800" spc="-135">
                <a:latin typeface="Arial"/>
                <a:cs typeface="Arial"/>
              </a:rPr>
              <a:t>dụng </a:t>
            </a:r>
            <a:r>
              <a:rPr dirty="0" sz="2800" spc="-10">
                <a:latin typeface="Carlito"/>
                <a:cs typeface="Carlito"/>
              </a:rPr>
              <a:t>mô hình </a:t>
            </a:r>
            <a:r>
              <a:rPr dirty="0" sz="2800" spc="-5">
                <a:latin typeface="Carlito"/>
                <a:cs typeface="Carlito"/>
              </a:rPr>
              <a:t>toán</a:t>
            </a:r>
            <a:r>
              <a:rPr dirty="0" sz="2800" spc="-90">
                <a:latin typeface="Carlito"/>
                <a:cs typeface="Carlito"/>
              </a:rPr>
              <a:t> </a:t>
            </a:r>
            <a:r>
              <a:rPr dirty="0" sz="2800" spc="-15">
                <a:latin typeface="Carlito"/>
                <a:cs typeface="Carlito"/>
              </a:rPr>
              <a:t>lí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19045" y="1436954"/>
            <a:ext cx="468439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latin typeface="Carlito"/>
                <a:cs typeface="Carlito"/>
              </a:rPr>
              <a:t>Phân tích </a:t>
            </a:r>
            <a:r>
              <a:rPr dirty="0" sz="2800" spc="-10">
                <a:latin typeface="Carlito"/>
                <a:cs typeface="Carlito"/>
              </a:rPr>
              <a:t>video </a:t>
            </a:r>
            <a:r>
              <a:rPr dirty="0" sz="2800" spc="-90">
                <a:latin typeface="Arial"/>
                <a:cs typeface="Arial"/>
              </a:rPr>
              <a:t>hiện </a:t>
            </a:r>
            <a:r>
              <a:rPr dirty="0" sz="2800" spc="-100">
                <a:latin typeface="Arial"/>
                <a:cs typeface="Arial"/>
              </a:rPr>
              <a:t>tượng</a:t>
            </a:r>
            <a:r>
              <a:rPr dirty="0" sz="2800" spc="-125">
                <a:latin typeface="Arial"/>
                <a:cs typeface="Arial"/>
              </a:rPr>
              <a:t> </a:t>
            </a:r>
            <a:r>
              <a:rPr dirty="0" sz="2800" spc="-90">
                <a:latin typeface="Arial"/>
                <a:cs typeface="Arial"/>
              </a:rPr>
              <a:t>thực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43327" y="1850135"/>
            <a:ext cx="4149852" cy="2439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3994" y="1745107"/>
            <a:ext cx="4998720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dirty="0" sz="1450" spc="235">
                <a:latin typeface="Arial"/>
                <a:cs typeface="Arial"/>
              </a:rPr>
              <a:t>	</a:t>
            </a:r>
            <a:r>
              <a:rPr dirty="0" sz="1800" spc="-5">
                <a:solidFill>
                  <a:srgbClr val="000000"/>
                </a:solidFill>
              </a:rPr>
              <a:t>Một số </a:t>
            </a:r>
            <a:r>
              <a:rPr dirty="0" sz="1800">
                <a:solidFill>
                  <a:srgbClr val="000000"/>
                </a:solidFill>
              </a:rPr>
              <a:t>thiết bị thí nghiệm trong phòng Lab</a:t>
            </a:r>
            <a:r>
              <a:rPr dirty="0" sz="1800" spc="-75">
                <a:solidFill>
                  <a:srgbClr val="000000"/>
                </a:solidFill>
              </a:rPr>
              <a:t> </a:t>
            </a:r>
            <a:r>
              <a:rPr dirty="0" sz="1800" spc="-5">
                <a:solidFill>
                  <a:srgbClr val="000000"/>
                </a:solidFill>
              </a:rPr>
              <a:t>STEM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0" y="2209800"/>
            <a:ext cx="1702307" cy="1194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14800" y="2220467"/>
            <a:ext cx="1699260" cy="1184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019800" y="2252472"/>
            <a:ext cx="1702307" cy="11750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988807" y="2252472"/>
            <a:ext cx="1700783" cy="11750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286000" y="4186428"/>
            <a:ext cx="1702307" cy="1219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114800" y="4186428"/>
            <a:ext cx="1699260" cy="12298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054852" y="4186428"/>
            <a:ext cx="1760220" cy="1219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8077200" y="4186428"/>
            <a:ext cx="1648968" cy="1219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369311" y="3455619"/>
            <a:ext cx="15252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Times New Roman"/>
                <a:cs typeface="Times New Roman"/>
              </a:rPr>
              <a:t>Cảm biến nhiệt</a:t>
            </a:r>
            <a:r>
              <a:rPr dirty="0" sz="1600" spc="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độ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94175" y="3455619"/>
            <a:ext cx="14116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Times New Roman"/>
                <a:cs typeface="Times New Roman"/>
              </a:rPr>
              <a:t>Cảm biến độ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đục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33846" y="3455619"/>
            <a:ext cx="126301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Times New Roman"/>
                <a:cs typeface="Times New Roman"/>
              </a:rPr>
              <a:t>Cảm biến</a:t>
            </a:r>
            <a:r>
              <a:rPr dirty="0" sz="1600" spc="-3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CO</a:t>
            </a:r>
            <a:r>
              <a:rPr dirty="0" baseline="-21164" sz="1575">
                <a:latin typeface="Times New Roman"/>
                <a:cs typeface="Times New Roman"/>
              </a:rPr>
              <a:t>2</a:t>
            </a:r>
            <a:endParaRPr baseline="-21164" sz="1575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56829" y="3455619"/>
            <a:ext cx="141224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Times New Roman"/>
                <a:cs typeface="Times New Roman"/>
              </a:rPr>
              <a:t>Cảm biến </a:t>
            </a:r>
            <a:r>
              <a:rPr dirty="0" sz="1600">
                <a:latin typeface="Times New Roman"/>
                <a:cs typeface="Times New Roman"/>
              </a:rPr>
              <a:t>đo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góc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56829" y="5591047"/>
            <a:ext cx="136461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Times New Roman"/>
                <a:cs typeface="Times New Roman"/>
              </a:rPr>
              <a:t>Cảm biến </a:t>
            </a:r>
            <a:r>
              <a:rPr dirty="0" sz="1600">
                <a:latin typeface="Times New Roman"/>
                <a:cs typeface="Times New Roman"/>
              </a:rPr>
              <a:t>độ</a:t>
            </a:r>
            <a:r>
              <a:rPr dirty="0" sz="1600" spc="-40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ẩm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42405" y="5591047"/>
            <a:ext cx="170942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Times New Roman"/>
                <a:cs typeface="Times New Roman"/>
              </a:rPr>
              <a:t>Cảm biến </a:t>
            </a:r>
            <a:r>
              <a:rPr dirty="0" sz="1600">
                <a:latin typeface="Times New Roman"/>
                <a:cs typeface="Times New Roman"/>
              </a:rPr>
              <a:t>đo </a:t>
            </a:r>
            <a:r>
              <a:rPr dirty="0" sz="1600" spc="-5">
                <a:latin typeface="Times New Roman"/>
                <a:cs typeface="Times New Roman"/>
              </a:rPr>
              <a:t>điện</a:t>
            </a:r>
            <a:r>
              <a:rPr dirty="0" sz="1600" spc="-25">
                <a:latin typeface="Times New Roman"/>
                <a:cs typeface="Times New Roman"/>
              </a:rPr>
              <a:t> </a:t>
            </a:r>
            <a:r>
              <a:rPr dirty="0" sz="1600" spc="-10">
                <a:latin typeface="Times New Roman"/>
                <a:cs typeface="Times New Roman"/>
              </a:rPr>
              <a:t>áp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17975" y="5591047"/>
            <a:ext cx="157924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Times New Roman"/>
                <a:cs typeface="Times New Roman"/>
              </a:rPr>
              <a:t>Cảm biến ánh</a:t>
            </a:r>
            <a:r>
              <a:rPr dirty="0" sz="1600" spc="-15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sáng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87270" y="5591047"/>
            <a:ext cx="1675764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Times New Roman"/>
                <a:cs typeface="Times New Roman"/>
              </a:rPr>
              <a:t>Cảm biến tốc </a:t>
            </a:r>
            <a:r>
              <a:rPr dirty="0" sz="1600">
                <a:latin typeface="Times New Roman"/>
                <a:cs typeface="Times New Roman"/>
              </a:rPr>
              <a:t>độ</a:t>
            </a:r>
            <a:r>
              <a:rPr dirty="0" sz="1600" spc="-10">
                <a:latin typeface="Times New Roman"/>
                <a:cs typeface="Times New Roman"/>
              </a:rPr>
              <a:t> </a:t>
            </a:r>
            <a:r>
              <a:rPr dirty="0" sz="1600" spc="-5">
                <a:latin typeface="Times New Roman"/>
                <a:cs typeface="Times New Roman"/>
              </a:rPr>
              <a:t>gió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98432" y="6139688"/>
            <a:ext cx="825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90C225"/>
                </a:solidFill>
                <a:latin typeface="Times New Roman"/>
                <a:cs typeface="Times New Roman"/>
              </a:rPr>
              <a:t>4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9661" y="487425"/>
            <a:ext cx="1983105" cy="6381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61009">
              <a:lnSpc>
                <a:spcPts val="2955"/>
              </a:lnSpc>
              <a:spcBef>
                <a:spcPts val="95"/>
              </a:spcBef>
            </a:pPr>
            <a:r>
              <a:rPr dirty="0" sz="2500" spc="-5" b="1">
                <a:solidFill>
                  <a:srgbClr val="293C46"/>
                </a:solidFill>
                <a:latin typeface="Times New Roman"/>
                <a:cs typeface="Times New Roman"/>
              </a:rPr>
              <a:t>Định</a:t>
            </a:r>
            <a:r>
              <a:rPr dirty="0" sz="2500" spc="-65" b="1">
                <a:solidFill>
                  <a:srgbClr val="293C46"/>
                </a:solidFill>
                <a:latin typeface="Times New Roman"/>
                <a:cs typeface="Times New Roman"/>
              </a:rPr>
              <a:t> </a:t>
            </a:r>
            <a:r>
              <a:rPr dirty="0" sz="2500" spc="-5" b="1">
                <a:solidFill>
                  <a:srgbClr val="293C46"/>
                </a:solidFill>
                <a:latin typeface="Times New Roman"/>
                <a:cs typeface="Times New Roman"/>
              </a:rPr>
              <a:t>nghĩa</a:t>
            </a: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ts val="1875"/>
              </a:lnSpc>
            </a:pPr>
            <a:r>
              <a:rPr dirty="0" sz="1600" spc="-20">
                <a:solidFill>
                  <a:srgbClr val="585858"/>
                </a:solidFill>
                <a:latin typeface="Times New Roman"/>
                <a:cs typeface="Times New Roman"/>
              </a:rPr>
              <a:t>(Tardif,</a:t>
            </a:r>
            <a:r>
              <a:rPr dirty="0" sz="1600" spc="25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585858"/>
                </a:solidFill>
                <a:latin typeface="Times New Roman"/>
                <a:cs typeface="Times New Roman"/>
              </a:rPr>
              <a:t>2006)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227321" y="450850"/>
            <a:ext cx="2439035" cy="887730"/>
            <a:chOff x="4227321" y="450850"/>
            <a:chExt cx="2439035" cy="887730"/>
          </a:xfrm>
        </p:grpSpPr>
        <p:sp>
          <p:nvSpPr>
            <p:cNvPr id="5" name="object 5"/>
            <p:cNvSpPr/>
            <p:nvPr/>
          </p:nvSpPr>
          <p:spPr>
            <a:xfrm>
              <a:off x="4233671" y="457200"/>
              <a:ext cx="2426335" cy="875030"/>
            </a:xfrm>
            <a:custGeom>
              <a:avLst/>
              <a:gdLst/>
              <a:ahLst/>
              <a:cxnLst/>
              <a:rect l="l" t="t" r="r" b="b"/>
              <a:pathLst>
                <a:path w="2426334" h="875030">
                  <a:moveTo>
                    <a:pt x="2280411" y="0"/>
                  </a:moveTo>
                  <a:lnTo>
                    <a:pt x="145795" y="0"/>
                  </a:lnTo>
                  <a:lnTo>
                    <a:pt x="99714" y="7433"/>
                  </a:lnTo>
                  <a:lnTo>
                    <a:pt x="59692" y="28131"/>
                  </a:lnTo>
                  <a:lnTo>
                    <a:pt x="28131" y="59692"/>
                  </a:lnTo>
                  <a:lnTo>
                    <a:pt x="7433" y="99714"/>
                  </a:lnTo>
                  <a:lnTo>
                    <a:pt x="0" y="145796"/>
                  </a:lnTo>
                  <a:lnTo>
                    <a:pt x="0" y="728979"/>
                  </a:lnTo>
                  <a:lnTo>
                    <a:pt x="7433" y="775061"/>
                  </a:lnTo>
                  <a:lnTo>
                    <a:pt x="28131" y="815083"/>
                  </a:lnTo>
                  <a:lnTo>
                    <a:pt x="59692" y="846644"/>
                  </a:lnTo>
                  <a:lnTo>
                    <a:pt x="99714" y="867342"/>
                  </a:lnTo>
                  <a:lnTo>
                    <a:pt x="145795" y="874776"/>
                  </a:lnTo>
                  <a:lnTo>
                    <a:pt x="2280411" y="874776"/>
                  </a:lnTo>
                  <a:lnTo>
                    <a:pt x="2326493" y="867342"/>
                  </a:lnTo>
                  <a:lnTo>
                    <a:pt x="2366515" y="846644"/>
                  </a:lnTo>
                  <a:lnTo>
                    <a:pt x="2398076" y="815083"/>
                  </a:lnTo>
                  <a:lnTo>
                    <a:pt x="2418774" y="775061"/>
                  </a:lnTo>
                  <a:lnTo>
                    <a:pt x="2426207" y="728979"/>
                  </a:lnTo>
                  <a:lnTo>
                    <a:pt x="2426207" y="145796"/>
                  </a:lnTo>
                  <a:lnTo>
                    <a:pt x="2418774" y="99714"/>
                  </a:lnTo>
                  <a:lnTo>
                    <a:pt x="2398076" y="59692"/>
                  </a:lnTo>
                  <a:lnTo>
                    <a:pt x="2366515" y="28131"/>
                  </a:lnTo>
                  <a:lnTo>
                    <a:pt x="2326493" y="7433"/>
                  </a:lnTo>
                  <a:lnTo>
                    <a:pt x="228041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233671" y="457200"/>
              <a:ext cx="2426335" cy="875030"/>
            </a:xfrm>
            <a:custGeom>
              <a:avLst/>
              <a:gdLst/>
              <a:ahLst/>
              <a:cxnLst/>
              <a:rect l="l" t="t" r="r" b="b"/>
              <a:pathLst>
                <a:path w="2426334" h="875030">
                  <a:moveTo>
                    <a:pt x="0" y="145796"/>
                  </a:moveTo>
                  <a:lnTo>
                    <a:pt x="7433" y="99714"/>
                  </a:lnTo>
                  <a:lnTo>
                    <a:pt x="28131" y="59692"/>
                  </a:lnTo>
                  <a:lnTo>
                    <a:pt x="59692" y="28131"/>
                  </a:lnTo>
                  <a:lnTo>
                    <a:pt x="99714" y="7433"/>
                  </a:lnTo>
                  <a:lnTo>
                    <a:pt x="145795" y="0"/>
                  </a:lnTo>
                  <a:lnTo>
                    <a:pt x="2280411" y="0"/>
                  </a:lnTo>
                  <a:lnTo>
                    <a:pt x="2326493" y="7433"/>
                  </a:lnTo>
                  <a:lnTo>
                    <a:pt x="2366515" y="28131"/>
                  </a:lnTo>
                  <a:lnTo>
                    <a:pt x="2398076" y="59692"/>
                  </a:lnTo>
                  <a:lnTo>
                    <a:pt x="2418774" y="99714"/>
                  </a:lnTo>
                  <a:lnTo>
                    <a:pt x="2426207" y="145796"/>
                  </a:lnTo>
                  <a:lnTo>
                    <a:pt x="2426207" y="728979"/>
                  </a:lnTo>
                  <a:lnTo>
                    <a:pt x="2418774" y="775061"/>
                  </a:lnTo>
                  <a:lnTo>
                    <a:pt x="2398076" y="815083"/>
                  </a:lnTo>
                  <a:lnTo>
                    <a:pt x="2366515" y="846644"/>
                  </a:lnTo>
                  <a:lnTo>
                    <a:pt x="2326493" y="867342"/>
                  </a:lnTo>
                  <a:lnTo>
                    <a:pt x="2280411" y="874776"/>
                  </a:lnTo>
                  <a:lnTo>
                    <a:pt x="145795" y="874776"/>
                  </a:lnTo>
                  <a:lnTo>
                    <a:pt x="99714" y="867342"/>
                  </a:lnTo>
                  <a:lnTo>
                    <a:pt x="59692" y="846644"/>
                  </a:lnTo>
                  <a:lnTo>
                    <a:pt x="28131" y="815083"/>
                  </a:lnTo>
                  <a:lnTo>
                    <a:pt x="7433" y="775061"/>
                  </a:lnTo>
                  <a:lnTo>
                    <a:pt x="0" y="728979"/>
                  </a:lnTo>
                  <a:lnTo>
                    <a:pt x="0" y="145796"/>
                  </a:lnTo>
                  <a:close/>
                </a:path>
              </a:pathLst>
            </a:custGeom>
            <a:ln w="12191">
              <a:solidFill>
                <a:srgbClr val="AC4D1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389246" y="537209"/>
            <a:ext cx="2115185" cy="67691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250" spc="5" b="1">
                <a:solidFill>
                  <a:srgbClr val="000000"/>
                </a:solidFill>
                <a:latin typeface="Times New Roman"/>
                <a:cs typeface="Times New Roman"/>
              </a:rPr>
              <a:t>Năng</a:t>
            </a:r>
            <a:r>
              <a:rPr dirty="0" sz="4250" spc="-6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4250" spc="5" b="1">
                <a:solidFill>
                  <a:srgbClr val="000000"/>
                </a:solidFill>
                <a:latin typeface="Times New Roman"/>
                <a:cs typeface="Times New Roman"/>
              </a:rPr>
              <a:t>lực</a:t>
            </a:r>
            <a:endParaRPr sz="425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30098" y="2102866"/>
            <a:ext cx="2439035" cy="887730"/>
            <a:chOff x="530098" y="2102866"/>
            <a:chExt cx="2439035" cy="887730"/>
          </a:xfrm>
        </p:grpSpPr>
        <p:sp>
          <p:nvSpPr>
            <p:cNvPr id="9" name="object 9"/>
            <p:cNvSpPr/>
            <p:nvPr/>
          </p:nvSpPr>
          <p:spPr>
            <a:xfrm>
              <a:off x="536448" y="2109216"/>
              <a:ext cx="2426335" cy="875030"/>
            </a:xfrm>
            <a:custGeom>
              <a:avLst/>
              <a:gdLst/>
              <a:ahLst/>
              <a:cxnLst/>
              <a:rect l="l" t="t" r="r" b="b"/>
              <a:pathLst>
                <a:path w="2426335" h="875030">
                  <a:moveTo>
                    <a:pt x="2280412" y="0"/>
                  </a:moveTo>
                  <a:lnTo>
                    <a:pt x="145795" y="0"/>
                  </a:lnTo>
                  <a:lnTo>
                    <a:pt x="99714" y="7433"/>
                  </a:lnTo>
                  <a:lnTo>
                    <a:pt x="59692" y="28131"/>
                  </a:lnTo>
                  <a:lnTo>
                    <a:pt x="28131" y="59692"/>
                  </a:lnTo>
                  <a:lnTo>
                    <a:pt x="7433" y="99714"/>
                  </a:lnTo>
                  <a:lnTo>
                    <a:pt x="0" y="145796"/>
                  </a:lnTo>
                  <a:lnTo>
                    <a:pt x="0" y="728980"/>
                  </a:lnTo>
                  <a:lnTo>
                    <a:pt x="7433" y="775061"/>
                  </a:lnTo>
                  <a:lnTo>
                    <a:pt x="28131" y="815083"/>
                  </a:lnTo>
                  <a:lnTo>
                    <a:pt x="59692" y="846644"/>
                  </a:lnTo>
                  <a:lnTo>
                    <a:pt x="99714" y="867342"/>
                  </a:lnTo>
                  <a:lnTo>
                    <a:pt x="145795" y="874776"/>
                  </a:lnTo>
                  <a:lnTo>
                    <a:pt x="2280412" y="874776"/>
                  </a:lnTo>
                  <a:lnTo>
                    <a:pt x="2326493" y="867342"/>
                  </a:lnTo>
                  <a:lnTo>
                    <a:pt x="2366515" y="846644"/>
                  </a:lnTo>
                  <a:lnTo>
                    <a:pt x="2398076" y="815083"/>
                  </a:lnTo>
                  <a:lnTo>
                    <a:pt x="2418774" y="775061"/>
                  </a:lnTo>
                  <a:lnTo>
                    <a:pt x="2426208" y="728980"/>
                  </a:lnTo>
                  <a:lnTo>
                    <a:pt x="2426208" y="145796"/>
                  </a:lnTo>
                  <a:lnTo>
                    <a:pt x="2418774" y="99714"/>
                  </a:lnTo>
                  <a:lnTo>
                    <a:pt x="2398076" y="59692"/>
                  </a:lnTo>
                  <a:lnTo>
                    <a:pt x="2366515" y="28131"/>
                  </a:lnTo>
                  <a:lnTo>
                    <a:pt x="2326493" y="7433"/>
                  </a:lnTo>
                  <a:lnTo>
                    <a:pt x="228041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36448" y="2109216"/>
              <a:ext cx="2426335" cy="875030"/>
            </a:xfrm>
            <a:custGeom>
              <a:avLst/>
              <a:gdLst/>
              <a:ahLst/>
              <a:cxnLst/>
              <a:rect l="l" t="t" r="r" b="b"/>
              <a:pathLst>
                <a:path w="2426335" h="875030">
                  <a:moveTo>
                    <a:pt x="0" y="145796"/>
                  </a:moveTo>
                  <a:lnTo>
                    <a:pt x="7433" y="99714"/>
                  </a:lnTo>
                  <a:lnTo>
                    <a:pt x="28131" y="59692"/>
                  </a:lnTo>
                  <a:lnTo>
                    <a:pt x="59692" y="28131"/>
                  </a:lnTo>
                  <a:lnTo>
                    <a:pt x="99714" y="7433"/>
                  </a:lnTo>
                  <a:lnTo>
                    <a:pt x="145795" y="0"/>
                  </a:lnTo>
                  <a:lnTo>
                    <a:pt x="2280412" y="0"/>
                  </a:lnTo>
                  <a:lnTo>
                    <a:pt x="2326493" y="7433"/>
                  </a:lnTo>
                  <a:lnTo>
                    <a:pt x="2366515" y="28131"/>
                  </a:lnTo>
                  <a:lnTo>
                    <a:pt x="2398076" y="59692"/>
                  </a:lnTo>
                  <a:lnTo>
                    <a:pt x="2418774" y="99714"/>
                  </a:lnTo>
                  <a:lnTo>
                    <a:pt x="2426208" y="145796"/>
                  </a:lnTo>
                  <a:lnTo>
                    <a:pt x="2426208" y="728980"/>
                  </a:lnTo>
                  <a:lnTo>
                    <a:pt x="2418774" y="775061"/>
                  </a:lnTo>
                  <a:lnTo>
                    <a:pt x="2398076" y="815083"/>
                  </a:lnTo>
                  <a:lnTo>
                    <a:pt x="2366515" y="846644"/>
                  </a:lnTo>
                  <a:lnTo>
                    <a:pt x="2326493" y="867342"/>
                  </a:lnTo>
                  <a:lnTo>
                    <a:pt x="2280412" y="874776"/>
                  </a:lnTo>
                  <a:lnTo>
                    <a:pt x="145795" y="874776"/>
                  </a:lnTo>
                  <a:lnTo>
                    <a:pt x="99714" y="867342"/>
                  </a:lnTo>
                  <a:lnTo>
                    <a:pt x="59692" y="846644"/>
                  </a:lnTo>
                  <a:lnTo>
                    <a:pt x="28131" y="815083"/>
                  </a:lnTo>
                  <a:lnTo>
                    <a:pt x="7433" y="775061"/>
                  </a:lnTo>
                  <a:lnTo>
                    <a:pt x="0" y="728980"/>
                  </a:lnTo>
                  <a:lnTo>
                    <a:pt x="0" y="145796"/>
                  </a:lnTo>
                  <a:close/>
                </a:path>
              </a:pathLst>
            </a:custGeom>
            <a:ln w="12191">
              <a:solidFill>
                <a:srgbClr val="AC4D1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969060" y="2117217"/>
            <a:ext cx="1560195" cy="837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57785">
              <a:lnSpc>
                <a:spcPct val="100499"/>
              </a:lnSpc>
              <a:spcBef>
                <a:spcPts val="95"/>
              </a:spcBef>
            </a:pPr>
            <a:r>
              <a:rPr dirty="0" sz="2650" b="1">
                <a:latin typeface="Times New Roman"/>
                <a:cs typeface="Times New Roman"/>
              </a:rPr>
              <a:t>Khả năng  hành</a:t>
            </a:r>
            <a:r>
              <a:rPr dirty="0" sz="2650" spc="-25" b="1">
                <a:latin typeface="Times New Roman"/>
                <a:cs typeface="Times New Roman"/>
              </a:rPr>
              <a:t> </a:t>
            </a:r>
            <a:r>
              <a:rPr dirty="0" sz="2650" spc="-5" b="1">
                <a:latin typeface="Times New Roman"/>
                <a:cs typeface="Times New Roman"/>
              </a:rPr>
              <a:t>động</a:t>
            </a:r>
            <a:endParaRPr sz="265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229867" y="886713"/>
            <a:ext cx="3010535" cy="1222375"/>
            <a:chOff x="1229867" y="886713"/>
            <a:chExt cx="3010535" cy="1222375"/>
          </a:xfrm>
        </p:grpSpPr>
        <p:sp>
          <p:nvSpPr>
            <p:cNvPr id="13" name="object 13"/>
            <p:cNvSpPr/>
            <p:nvPr/>
          </p:nvSpPr>
          <p:spPr>
            <a:xfrm>
              <a:off x="1699386" y="886713"/>
              <a:ext cx="2540635" cy="1222375"/>
            </a:xfrm>
            <a:custGeom>
              <a:avLst/>
              <a:gdLst/>
              <a:ahLst/>
              <a:cxnLst/>
              <a:rect l="l" t="t" r="r" b="b"/>
              <a:pathLst>
                <a:path w="2540635" h="1222375">
                  <a:moveTo>
                    <a:pt x="55317" y="1215898"/>
                  </a:moveTo>
                  <a:lnTo>
                    <a:pt x="48060" y="1215898"/>
                  </a:lnTo>
                  <a:lnTo>
                    <a:pt x="51688" y="1222121"/>
                  </a:lnTo>
                  <a:lnTo>
                    <a:pt x="55317" y="1215898"/>
                  </a:lnTo>
                  <a:close/>
                </a:path>
                <a:path w="2540635" h="1222375">
                  <a:moveTo>
                    <a:pt x="47958" y="1215723"/>
                  </a:moveTo>
                  <a:lnTo>
                    <a:pt x="48060" y="1215898"/>
                  </a:lnTo>
                  <a:lnTo>
                    <a:pt x="47958" y="1215723"/>
                  </a:lnTo>
                  <a:close/>
                </a:path>
                <a:path w="2540635" h="1222375">
                  <a:moveTo>
                    <a:pt x="45338" y="1186125"/>
                  </a:moveTo>
                  <a:lnTo>
                    <a:pt x="45338" y="1211230"/>
                  </a:lnTo>
                  <a:lnTo>
                    <a:pt x="47958" y="1215723"/>
                  </a:lnTo>
                  <a:lnTo>
                    <a:pt x="48132" y="1215898"/>
                  </a:lnTo>
                  <a:lnTo>
                    <a:pt x="55244" y="1215898"/>
                  </a:lnTo>
                  <a:lnTo>
                    <a:pt x="55419" y="1215723"/>
                  </a:lnTo>
                  <a:lnTo>
                    <a:pt x="58038" y="1211230"/>
                  </a:lnTo>
                  <a:lnTo>
                    <a:pt x="58038" y="1206373"/>
                  </a:lnTo>
                  <a:lnTo>
                    <a:pt x="46227" y="1206373"/>
                  </a:lnTo>
                  <a:lnTo>
                    <a:pt x="51688" y="1197011"/>
                  </a:lnTo>
                  <a:lnTo>
                    <a:pt x="45338" y="1186125"/>
                  </a:lnTo>
                  <a:close/>
                </a:path>
                <a:path w="2540635" h="1222375">
                  <a:moveTo>
                    <a:pt x="55419" y="1215723"/>
                  </a:moveTo>
                  <a:lnTo>
                    <a:pt x="55244" y="1215898"/>
                  </a:lnTo>
                  <a:lnTo>
                    <a:pt x="55419" y="1215723"/>
                  </a:lnTo>
                  <a:close/>
                </a:path>
                <a:path w="2540635" h="1222375">
                  <a:moveTo>
                    <a:pt x="45338" y="1211230"/>
                  </a:moveTo>
                  <a:lnTo>
                    <a:pt x="45338" y="1213103"/>
                  </a:lnTo>
                  <a:lnTo>
                    <a:pt x="47958" y="1215723"/>
                  </a:lnTo>
                  <a:lnTo>
                    <a:pt x="45338" y="1211230"/>
                  </a:lnTo>
                  <a:close/>
                </a:path>
                <a:path w="2540635" h="1222375">
                  <a:moveTo>
                    <a:pt x="58038" y="1211230"/>
                  </a:moveTo>
                  <a:lnTo>
                    <a:pt x="55419" y="1215723"/>
                  </a:lnTo>
                  <a:lnTo>
                    <a:pt x="58038" y="1213103"/>
                  </a:lnTo>
                  <a:lnTo>
                    <a:pt x="58038" y="1211230"/>
                  </a:lnTo>
                  <a:close/>
                </a:path>
                <a:path w="2540635" h="1222375">
                  <a:moveTo>
                    <a:pt x="7112" y="1126109"/>
                  </a:moveTo>
                  <a:lnTo>
                    <a:pt x="1015" y="1129664"/>
                  </a:lnTo>
                  <a:lnTo>
                    <a:pt x="0" y="1133602"/>
                  </a:lnTo>
                  <a:lnTo>
                    <a:pt x="1777" y="1136523"/>
                  </a:lnTo>
                  <a:lnTo>
                    <a:pt x="45338" y="1211230"/>
                  </a:lnTo>
                  <a:lnTo>
                    <a:pt x="45338" y="1186125"/>
                  </a:lnTo>
                  <a:lnTo>
                    <a:pt x="10921" y="1127125"/>
                  </a:lnTo>
                  <a:lnTo>
                    <a:pt x="7112" y="1126109"/>
                  </a:lnTo>
                  <a:close/>
                </a:path>
                <a:path w="2540635" h="1222375">
                  <a:moveTo>
                    <a:pt x="96265" y="1126109"/>
                  </a:moveTo>
                  <a:lnTo>
                    <a:pt x="92456" y="1127125"/>
                  </a:lnTo>
                  <a:lnTo>
                    <a:pt x="58038" y="1186125"/>
                  </a:lnTo>
                  <a:lnTo>
                    <a:pt x="58038" y="1211230"/>
                  </a:lnTo>
                  <a:lnTo>
                    <a:pt x="101600" y="1136523"/>
                  </a:lnTo>
                  <a:lnTo>
                    <a:pt x="103377" y="1133602"/>
                  </a:lnTo>
                  <a:lnTo>
                    <a:pt x="102362" y="1129664"/>
                  </a:lnTo>
                  <a:lnTo>
                    <a:pt x="96265" y="1126109"/>
                  </a:lnTo>
                  <a:close/>
                </a:path>
                <a:path w="2540635" h="1222375">
                  <a:moveTo>
                    <a:pt x="51688" y="1197011"/>
                  </a:moveTo>
                  <a:lnTo>
                    <a:pt x="46227" y="1206373"/>
                  </a:lnTo>
                  <a:lnTo>
                    <a:pt x="57150" y="1206373"/>
                  </a:lnTo>
                  <a:lnTo>
                    <a:pt x="51688" y="1197011"/>
                  </a:lnTo>
                  <a:close/>
                </a:path>
                <a:path w="2540635" h="1222375">
                  <a:moveTo>
                    <a:pt x="58038" y="1186125"/>
                  </a:moveTo>
                  <a:lnTo>
                    <a:pt x="51688" y="1197011"/>
                  </a:lnTo>
                  <a:lnTo>
                    <a:pt x="57150" y="1206373"/>
                  </a:lnTo>
                  <a:lnTo>
                    <a:pt x="58038" y="1206373"/>
                  </a:lnTo>
                  <a:lnTo>
                    <a:pt x="58038" y="1186125"/>
                  </a:lnTo>
                  <a:close/>
                </a:path>
                <a:path w="2540635" h="1222375">
                  <a:moveTo>
                    <a:pt x="2537841" y="0"/>
                  </a:moveTo>
                  <a:lnTo>
                    <a:pt x="48132" y="0"/>
                  </a:lnTo>
                  <a:lnTo>
                    <a:pt x="45338" y="2794"/>
                  </a:lnTo>
                  <a:lnTo>
                    <a:pt x="45338" y="1186125"/>
                  </a:lnTo>
                  <a:lnTo>
                    <a:pt x="51688" y="1197011"/>
                  </a:lnTo>
                  <a:lnTo>
                    <a:pt x="58038" y="1186125"/>
                  </a:lnTo>
                  <a:lnTo>
                    <a:pt x="58038" y="12700"/>
                  </a:lnTo>
                  <a:lnTo>
                    <a:pt x="51688" y="12700"/>
                  </a:lnTo>
                  <a:lnTo>
                    <a:pt x="58038" y="6350"/>
                  </a:lnTo>
                  <a:lnTo>
                    <a:pt x="2540635" y="6350"/>
                  </a:lnTo>
                  <a:lnTo>
                    <a:pt x="2540635" y="2794"/>
                  </a:lnTo>
                  <a:lnTo>
                    <a:pt x="2537841" y="0"/>
                  </a:lnTo>
                  <a:close/>
                </a:path>
                <a:path w="2540635" h="1222375">
                  <a:moveTo>
                    <a:pt x="58038" y="6350"/>
                  </a:moveTo>
                  <a:lnTo>
                    <a:pt x="51688" y="12700"/>
                  </a:lnTo>
                  <a:lnTo>
                    <a:pt x="58038" y="12700"/>
                  </a:lnTo>
                  <a:lnTo>
                    <a:pt x="58038" y="6350"/>
                  </a:lnTo>
                  <a:close/>
                </a:path>
                <a:path w="2540635" h="1222375">
                  <a:moveTo>
                    <a:pt x="2540635" y="6350"/>
                  </a:moveTo>
                  <a:lnTo>
                    <a:pt x="58038" y="6350"/>
                  </a:lnTo>
                  <a:lnTo>
                    <a:pt x="58038" y="12700"/>
                  </a:lnTo>
                  <a:lnTo>
                    <a:pt x="2537841" y="12700"/>
                  </a:lnTo>
                  <a:lnTo>
                    <a:pt x="2540635" y="9906"/>
                  </a:lnTo>
                  <a:lnTo>
                    <a:pt x="2540635" y="6350"/>
                  </a:lnTo>
                  <a:close/>
                </a:path>
              </a:pathLst>
            </a:custGeom>
            <a:solidFill>
              <a:srgbClr val="9222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229867" y="1234439"/>
              <a:ext cx="1039494" cy="388620"/>
            </a:xfrm>
            <a:custGeom>
              <a:avLst/>
              <a:gdLst/>
              <a:ahLst/>
              <a:cxnLst/>
              <a:rect l="l" t="t" r="r" b="b"/>
              <a:pathLst>
                <a:path w="1039494" h="388619">
                  <a:moveTo>
                    <a:pt x="1039368" y="0"/>
                  </a:moveTo>
                  <a:lnTo>
                    <a:pt x="0" y="0"/>
                  </a:lnTo>
                  <a:lnTo>
                    <a:pt x="0" y="388620"/>
                  </a:lnTo>
                  <a:lnTo>
                    <a:pt x="1039368" y="388620"/>
                  </a:lnTo>
                  <a:lnTo>
                    <a:pt x="10393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1229867" y="1234439"/>
            <a:ext cx="1039494" cy="388620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wrap="square" lIns="0" tIns="825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50"/>
              </a:spcBef>
            </a:pPr>
            <a:r>
              <a:rPr dirty="0" sz="1400" b="1">
                <a:solidFill>
                  <a:srgbClr val="585858"/>
                </a:solidFill>
                <a:latin typeface="Times New Roman"/>
                <a:cs typeface="Times New Roman"/>
              </a:rPr>
              <a:t>là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98450" y="4241038"/>
            <a:ext cx="2902585" cy="1374140"/>
            <a:chOff x="298450" y="4241038"/>
            <a:chExt cx="2902585" cy="1374140"/>
          </a:xfrm>
        </p:grpSpPr>
        <p:sp>
          <p:nvSpPr>
            <p:cNvPr id="17" name="object 17"/>
            <p:cNvSpPr/>
            <p:nvPr/>
          </p:nvSpPr>
          <p:spPr>
            <a:xfrm>
              <a:off x="304800" y="4247388"/>
              <a:ext cx="2889885" cy="1361440"/>
            </a:xfrm>
            <a:custGeom>
              <a:avLst/>
              <a:gdLst/>
              <a:ahLst/>
              <a:cxnLst/>
              <a:rect l="l" t="t" r="r" b="b"/>
              <a:pathLst>
                <a:path w="2889885" h="1361439">
                  <a:moveTo>
                    <a:pt x="2662682" y="0"/>
                  </a:moveTo>
                  <a:lnTo>
                    <a:pt x="226822" y="0"/>
                  </a:lnTo>
                  <a:lnTo>
                    <a:pt x="181108" y="4610"/>
                  </a:lnTo>
                  <a:lnTo>
                    <a:pt x="138531" y="17831"/>
                  </a:lnTo>
                  <a:lnTo>
                    <a:pt x="100002" y="38750"/>
                  </a:lnTo>
                  <a:lnTo>
                    <a:pt x="66433" y="66452"/>
                  </a:lnTo>
                  <a:lnTo>
                    <a:pt x="38736" y="100024"/>
                  </a:lnTo>
                  <a:lnTo>
                    <a:pt x="17824" y="138553"/>
                  </a:lnTo>
                  <a:lnTo>
                    <a:pt x="4608" y="181123"/>
                  </a:lnTo>
                  <a:lnTo>
                    <a:pt x="0" y="226822"/>
                  </a:lnTo>
                  <a:lnTo>
                    <a:pt x="0" y="1134110"/>
                  </a:lnTo>
                  <a:lnTo>
                    <a:pt x="4608" y="1179808"/>
                  </a:lnTo>
                  <a:lnTo>
                    <a:pt x="17824" y="1222378"/>
                  </a:lnTo>
                  <a:lnTo>
                    <a:pt x="38736" y="1260907"/>
                  </a:lnTo>
                  <a:lnTo>
                    <a:pt x="66433" y="1294479"/>
                  </a:lnTo>
                  <a:lnTo>
                    <a:pt x="100002" y="1322181"/>
                  </a:lnTo>
                  <a:lnTo>
                    <a:pt x="138531" y="1343100"/>
                  </a:lnTo>
                  <a:lnTo>
                    <a:pt x="181108" y="1356321"/>
                  </a:lnTo>
                  <a:lnTo>
                    <a:pt x="226822" y="1360932"/>
                  </a:lnTo>
                  <a:lnTo>
                    <a:pt x="2662682" y="1360932"/>
                  </a:lnTo>
                  <a:lnTo>
                    <a:pt x="2708380" y="1356321"/>
                  </a:lnTo>
                  <a:lnTo>
                    <a:pt x="2750950" y="1343100"/>
                  </a:lnTo>
                  <a:lnTo>
                    <a:pt x="2789479" y="1322181"/>
                  </a:lnTo>
                  <a:lnTo>
                    <a:pt x="2823051" y="1294479"/>
                  </a:lnTo>
                  <a:lnTo>
                    <a:pt x="2850753" y="1260907"/>
                  </a:lnTo>
                  <a:lnTo>
                    <a:pt x="2871672" y="1222378"/>
                  </a:lnTo>
                  <a:lnTo>
                    <a:pt x="2884893" y="1179808"/>
                  </a:lnTo>
                  <a:lnTo>
                    <a:pt x="2889504" y="1134110"/>
                  </a:lnTo>
                  <a:lnTo>
                    <a:pt x="2889504" y="226822"/>
                  </a:lnTo>
                  <a:lnTo>
                    <a:pt x="2884893" y="181123"/>
                  </a:lnTo>
                  <a:lnTo>
                    <a:pt x="2871672" y="138553"/>
                  </a:lnTo>
                  <a:lnTo>
                    <a:pt x="2850753" y="100024"/>
                  </a:lnTo>
                  <a:lnTo>
                    <a:pt x="2823051" y="66452"/>
                  </a:lnTo>
                  <a:lnTo>
                    <a:pt x="2789479" y="38750"/>
                  </a:lnTo>
                  <a:lnTo>
                    <a:pt x="2750950" y="17831"/>
                  </a:lnTo>
                  <a:lnTo>
                    <a:pt x="2708380" y="4610"/>
                  </a:lnTo>
                  <a:lnTo>
                    <a:pt x="266268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04800" y="4247388"/>
              <a:ext cx="2889885" cy="1361440"/>
            </a:xfrm>
            <a:custGeom>
              <a:avLst/>
              <a:gdLst/>
              <a:ahLst/>
              <a:cxnLst/>
              <a:rect l="l" t="t" r="r" b="b"/>
              <a:pathLst>
                <a:path w="2889885" h="1361439">
                  <a:moveTo>
                    <a:pt x="0" y="226822"/>
                  </a:moveTo>
                  <a:lnTo>
                    <a:pt x="4608" y="181123"/>
                  </a:lnTo>
                  <a:lnTo>
                    <a:pt x="17824" y="138553"/>
                  </a:lnTo>
                  <a:lnTo>
                    <a:pt x="38736" y="100024"/>
                  </a:lnTo>
                  <a:lnTo>
                    <a:pt x="66433" y="66452"/>
                  </a:lnTo>
                  <a:lnTo>
                    <a:pt x="100002" y="38750"/>
                  </a:lnTo>
                  <a:lnTo>
                    <a:pt x="138531" y="17831"/>
                  </a:lnTo>
                  <a:lnTo>
                    <a:pt x="181108" y="4610"/>
                  </a:lnTo>
                  <a:lnTo>
                    <a:pt x="226822" y="0"/>
                  </a:lnTo>
                  <a:lnTo>
                    <a:pt x="2662682" y="0"/>
                  </a:lnTo>
                  <a:lnTo>
                    <a:pt x="2708380" y="4610"/>
                  </a:lnTo>
                  <a:lnTo>
                    <a:pt x="2750950" y="17831"/>
                  </a:lnTo>
                  <a:lnTo>
                    <a:pt x="2789479" y="38750"/>
                  </a:lnTo>
                  <a:lnTo>
                    <a:pt x="2823051" y="66452"/>
                  </a:lnTo>
                  <a:lnTo>
                    <a:pt x="2850753" y="100024"/>
                  </a:lnTo>
                  <a:lnTo>
                    <a:pt x="2871672" y="138553"/>
                  </a:lnTo>
                  <a:lnTo>
                    <a:pt x="2884893" y="181123"/>
                  </a:lnTo>
                  <a:lnTo>
                    <a:pt x="2889504" y="226822"/>
                  </a:lnTo>
                  <a:lnTo>
                    <a:pt x="2889504" y="1134110"/>
                  </a:lnTo>
                  <a:lnTo>
                    <a:pt x="2884893" y="1179808"/>
                  </a:lnTo>
                  <a:lnTo>
                    <a:pt x="2871672" y="1222378"/>
                  </a:lnTo>
                  <a:lnTo>
                    <a:pt x="2850753" y="1260907"/>
                  </a:lnTo>
                  <a:lnTo>
                    <a:pt x="2823051" y="1294479"/>
                  </a:lnTo>
                  <a:lnTo>
                    <a:pt x="2789479" y="1322181"/>
                  </a:lnTo>
                  <a:lnTo>
                    <a:pt x="2750950" y="1343100"/>
                  </a:lnTo>
                  <a:lnTo>
                    <a:pt x="2708380" y="1356321"/>
                  </a:lnTo>
                  <a:lnTo>
                    <a:pt x="2662682" y="1360932"/>
                  </a:lnTo>
                  <a:lnTo>
                    <a:pt x="226822" y="1360932"/>
                  </a:lnTo>
                  <a:lnTo>
                    <a:pt x="181108" y="1356321"/>
                  </a:lnTo>
                  <a:lnTo>
                    <a:pt x="138531" y="1343100"/>
                  </a:lnTo>
                  <a:lnTo>
                    <a:pt x="100002" y="1322181"/>
                  </a:lnTo>
                  <a:lnTo>
                    <a:pt x="66433" y="1294479"/>
                  </a:lnTo>
                  <a:lnTo>
                    <a:pt x="38736" y="1260907"/>
                  </a:lnTo>
                  <a:lnTo>
                    <a:pt x="17824" y="1222378"/>
                  </a:lnTo>
                  <a:lnTo>
                    <a:pt x="4608" y="1179808"/>
                  </a:lnTo>
                  <a:lnTo>
                    <a:pt x="0" y="1134110"/>
                  </a:lnTo>
                  <a:lnTo>
                    <a:pt x="0" y="226822"/>
                  </a:lnTo>
                  <a:close/>
                </a:path>
              </a:pathLst>
            </a:custGeom>
            <a:ln w="12192">
              <a:solidFill>
                <a:srgbClr val="AC4D1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612444" y="4295089"/>
            <a:ext cx="2273935" cy="4318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650" b="1">
                <a:latin typeface="Times New Roman"/>
                <a:cs typeface="Times New Roman"/>
              </a:rPr>
              <a:t>Sự huy động </a:t>
            </a:r>
            <a:r>
              <a:rPr dirty="0" sz="2650" spc="5" b="1">
                <a:latin typeface="Times New Roman"/>
                <a:cs typeface="Times New Roman"/>
              </a:rPr>
              <a:t>va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39241" y="4701032"/>
            <a:ext cx="2021205" cy="83883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737870" marR="5080" indent="-725805">
              <a:lnSpc>
                <a:spcPct val="100800"/>
              </a:lnSpc>
              <a:spcBef>
                <a:spcPts val="85"/>
              </a:spcBef>
            </a:pPr>
            <a:r>
              <a:rPr dirty="0" sz="2650" b="1">
                <a:latin typeface="Times New Roman"/>
                <a:cs typeface="Times New Roman"/>
              </a:rPr>
              <a:t>phối hợp hiệu  quả</a:t>
            </a:r>
            <a:endParaRPr sz="265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882396" y="2979166"/>
            <a:ext cx="1734820" cy="1270000"/>
            <a:chOff x="882396" y="2979166"/>
            <a:chExt cx="1734820" cy="1270000"/>
          </a:xfrm>
        </p:grpSpPr>
        <p:sp>
          <p:nvSpPr>
            <p:cNvPr id="22" name="object 22"/>
            <p:cNvSpPr/>
            <p:nvPr/>
          </p:nvSpPr>
          <p:spPr>
            <a:xfrm>
              <a:off x="1696338" y="2979166"/>
              <a:ext cx="103505" cy="1270000"/>
            </a:xfrm>
            <a:custGeom>
              <a:avLst/>
              <a:gdLst/>
              <a:ahLst/>
              <a:cxnLst/>
              <a:rect l="l" t="t" r="r" b="b"/>
              <a:pathLst>
                <a:path w="103505" h="1270000">
                  <a:moveTo>
                    <a:pt x="47781" y="1263044"/>
                  </a:moveTo>
                  <a:lnTo>
                    <a:pt x="51688" y="1269746"/>
                  </a:lnTo>
                  <a:lnTo>
                    <a:pt x="55391" y="1263396"/>
                  </a:lnTo>
                  <a:lnTo>
                    <a:pt x="48133" y="1263396"/>
                  </a:lnTo>
                  <a:lnTo>
                    <a:pt x="47781" y="1263044"/>
                  </a:lnTo>
                  <a:close/>
                </a:path>
                <a:path w="103505" h="1270000">
                  <a:moveTo>
                    <a:pt x="45339" y="1233623"/>
                  </a:moveTo>
                  <a:lnTo>
                    <a:pt x="45338" y="1258855"/>
                  </a:lnTo>
                  <a:lnTo>
                    <a:pt x="47781" y="1263044"/>
                  </a:lnTo>
                  <a:lnTo>
                    <a:pt x="48133" y="1263396"/>
                  </a:lnTo>
                  <a:lnTo>
                    <a:pt x="55244" y="1263396"/>
                  </a:lnTo>
                  <a:lnTo>
                    <a:pt x="55596" y="1263044"/>
                  </a:lnTo>
                  <a:lnTo>
                    <a:pt x="58038" y="1258855"/>
                  </a:lnTo>
                  <a:lnTo>
                    <a:pt x="58038" y="1253871"/>
                  </a:lnTo>
                  <a:lnTo>
                    <a:pt x="46228" y="1253871"/>
                  </a:lnTo>
                  <a:lnTo>
                    <a:pt x="51688" y="1244509"/>
                  </a:lnTo>
                  <a:lnTo>
                    <a:pt x="45339" y="1233623"/>
                  </a:lnTo>
                  <a:close/>
                </a:path>
                <a:path w="103505" h="1270000">
                  <a:moveTo>
                    <a:pt x="55596" y="1263044"/>
                  </a:moveTo>
                  <a:lnTo>
                    <a:pt x="55244" y="1263396"/>
                  </a:lnTo>
                  <a:lnTo>
                    <a:pt x="55391" y="1263396"/>
                  </a:lnTo>
                  <a:lnTo>
                    <a:pt x="55596" y="1263044"/>
                  </a:lnTo>
                  <a:close/>
                </a:path>
                <a:path w="103505" h="1270000">
                  <a:moveTo>
                    <a:pt x="58038" y="1258855"/>
                  </a:moveTo>
                  <a:lnTo>
                    <a:pt x="55596" y="1263044"/>
                  </a:lnTo>
                  <a:lnTo>
                    <a:pt x="58038" y="1260602"/>
                  </a:lnTo>
                  <a:lnTo>
                    <a:pt x="58038" y="1258855"/>
                  </a:lnTo>
                  <a:close/>
                </a:path>
                <a:path w="103505" h="1270000">
                  <a:moveTo>
                    <a:pt x="45338" y="1258855"/>
                  </a:moveTo>
                  <a:lnTo>
                    <a:pt x="45338" y="1260602"/>
                  </a:lnTo>
                  <a:lnTo>
                    <a:pt x="47781" y="1263044"/>
                  </a:lnTo>
                  <a:lnTo>
                    <a:pt x="45338" y="1258855"/>
                  </a:lnTo>
                  <a:close/>
                </a:path>
                <a:path w="103505" h="1270000">
                  <a:moveTo>
                    <a:pt x="7112" y="1173607"/>
                  </a:moveTo>
                  <a:lnTo>
                    <a:pt x="1016" y="1177163"/>
                  </a:lnTo>
                  <a:lnTo>
                    <a:pt x="0" y="1181100"/>
                  </a:lnTo>
                  <a:lnTo>
                    <a:pt x="45338" y="1258855"/>
                  </a:lnTo>
                  <a:lnTo>
                    <a:pt x="45338" y="1233623"/>
                  </a:lnTo>
                  <a:lnTo>
                    <a:pt x="10922" y="1174623"/>
                  </a:lnTo>
                  <a:lnTo>
                    <a:pt x="7112" y="1173607"/>
                  </a:lnTo>
                  <a:close/>
                </a:path>
                <a:path w="103505" h="1270000">
                  <a:moveTo>
                    <a:pt x="96266" y="1173607"/>
                  </a:moveTo>
                  <a:lnTo>
                    <a:pt x="92456" y="1174623"/>
                  </a:lnTo>
                  <a:lnTo>
                    <a:pt x="58038" y="1233623"/>
                  </a:lnTo>
                  <a:lnTo>
                    <a:pt x="58038" y="1258855"/>
                  </a:lnTo>
                  <a:lnTo>
                    <a:pt x="103378" y="1181100"/>
                  </a:lnTo>
                  <a:lnTo>
                    <a:pt x="102362" y="1177163"/>
                  </a:lnTo>
                  <a:lnTo>
                    <a:pt x="96266" y="1173607"/>
                  </a:lnTo>
                  <a:close/>
                </a:path>
                <a:path w="103505" h="1270000">
                  <a:moveTo>
                    <a:pt x="51688" y="1244509"/>
                  </a:moveTo>
                  <a:lnTo>
                    <a:pt x="46228" y="1253871"/>
                  </a:lnTo>
                  <a:lnTo>
                    <a:pt x="57150" y="1253871"/>
                  </a:lnTo>
                  <a:lnTo>
                    <a:pt x="51688" y="1244509"/>
                  </a:lnTo>
                  <a:close/>
                </a:path>
                <a:path w="103505" h="1270000">
                  <a:moveTo>
                    <a:pt x="58038" y="1233623"/>
                  </a:moveTo>
                  <a:lnTo>
                    <a:pt x="51688" y="1244509"/>
                  </a:lnTo>
                  <a:lnTo>
                    <a:pt x="57150" y="1253871"/>
                  </a:lnTo>
                  <a:lnTo>
                    <a:pt x="58038" y="1253871"/>
                  </a:lnTo>
                  <a:lnTo>
                    <a:pt x="58038" y="1233623"/>
                  </a:lnTo>
                  <a:close/>
                </a:path>
                <a:path w="103505" h="1270000">
                  <a:moveTo>
                    <a:pt x="47879" y="631952"/>
                  </a:moveTo>
                  <a:lnTo>
                    <a:pt x="45338" y="634492"/>
                  </a:lnTo>
                  <a:lnTo>
                    <a:pt x="45339" y="1233623"/>
                  </a:lnTo>
                  <a:lnTo>
                    <a:pt x="51688" y="1244509"/>
                  </a:lnTo>
                  <a:lnTo>
                    <a:pt x="58038" y="1233623"/>
                  </a:lnTo>
                  <a:lnTo>
                    <a:pt x="58038" y="644398"/>
                  </a:lnTo>
                  <a:lnTo>
                    <a:pt x="51688" y="644398"/>
                  </a:lnTo>
                  <a:lnTo>
                    <a:pt x="58038" y="638048"/>
                  </a:lnTo>
                  <a:lnTo>
                    <a:pt x="47879" y="638048"/>
                  </a:lnTo>
                  <a:lnTo>
                    <a:pt x="47879" y="631952"/>
                  </a:lnTo>
                  <a:close/>
                </a:path>
                <a:path w="103505" h="1270000">
                  <a:moveTo>
                    <a:pt x="58038" y="638048"/>
                  </a:moveTo>
                  <a:lnTo>
                    <a:pt x="51688" y="644398"/>
                  </a:lnTo>
                  <a:lnTo>
                    <a:pt x="57785" y="644398"/>
                  </a:lnTo>
                  <a:lnTo>
                    <a:pt x="58038" y="644132"/>
                  </a:lnTo>
                  <a:lnTo>
                    <a:pt x="58038" y="638048"/>
                  </a:lnTo>
                  <a:close/>
                </a:path>
                <a:path w="103505" h="1270000">
                  <a:moveTo>
                    <a:pt x="58038" y="644132"/>
                  </a:moveTo>
                  <a:lnTo>
                    <a:pt x="57785" y="644398"/>
                  </a:lnTo>
                  <a:lnTo>
                    <a:pt x="58038" y="644398"/>
                  </a:lnTo>
                  <a:lnTo>
                    <a:pt x="58038" y="644132"/>
                  </a:lnTo>
                  <a:close/>
                </a:path>
                <a:path w="103505" h="1270000">
                  <a:moveTo>
                    <a:pt x="60579" y="631698"/>
                  </a:moveTo>
                  <a:lnTo>
                    <a:pt x="54229" y="631698"/>
                  </a:lnTo>
                  <a:lnTo>
                    <a:pt x="47879" y="638048"/>
                  </a:lnTo>
                  <a:lnTo>
                    <a:pt x="58038" y="638048"/>
                  </a:lnTo>
                  <a:lnTo>
                    <a:pt x="58038" y="644132"/>
                  </a:lnTo>
                  <a:lnTo>
                    <a:pt x="60579" y="641477"/>
                  </a:lnTo>
                  <a:lnTo>
                    <a:pt x="60579" y="631698"/>
                  </a:lnTo>
                  <a:close/>
                </a:path>
                <a:path w="103505" h="1270000">
                  <a:moveTo>
                    <a:pt x="54229" y="631698"/>
                  </a:moveTo>
                  <a:lnTo>
                    <a:pt x="48133" y="631698"/>
                  </a:lnTo>
                  <a:lnTo>
                    <a:pt x="47879" y="631952"/>
                  </a:lnTo>
                  <a:lnTo>
                    <a:pt x="47879" y="638048"/>
                  </a:lnTo>
                  <a:lnTo>
                    <a:pt x="54229" y="631698"/>
                  </a:lnTo>
                  <a:close/>
                </a:path>
                <a:path w="103505" h="1270000">
                  <a:moveTo>
                    <a:pt x="57785" y="0"/>
                  </a:moveTo>
                  <a:lnTo>
                    <a:pt x="50800" y="0"/>
                  </a:lnTo>
                  <a:lnTo>
                    <a:pt x="47879" y="2794"/>
                  </a:lnTo>
                  <a:lnTo>
                    <a:pt x="47879" y="631952"/>
                  </a:lnTo>
                  <a:lnTo>
                    <a:pt x="48133" y="631698"/>
                  </a:lnTo>
                  <a:lnTo>
                    <a:pt x="60579" y="631698"/>
                  </a:lnTo>
                  <a:lnTo>
                    <a:pt x="60579" y="2794"/>
                  </a:lnTo>
                  <a:lnTo>
                    <a:pt x="57785" y="0"/>
                  </a:lnTo>
                  <a:close/>
                </a:path>
              </a:pathLst>
            </a:custGeom>
            <a:solidFill>
              <a:srgbClr val="9222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882396" y="3372612"/>
              <a:ext cx="1734820" cy="486409"/>
            </a:xfrm>
            <a:custGeom>
              <a:avLst/>
              <a:gdLst/>
              <a:ahLst/>
              <a:cxnLst/>
              <a:rect l="l" t="t" r="r" b="b"/>
              <a:pathLst>
                <a:path w="1734820" h="486410">
                  <a:moveTo>
                    <a:pt x="1734312" y="0"/>
                  </a:moveTo>
                  <a:lnTo>
                    <a:pt x="0" y="0"/>
                  </a:lnTo>
                  <a:lnTo>
                    <a:pt x="0" y="486156"/>
                  </a:lnTo>
                  <a:lnTo>
                    <a:pt x="1734312" y="486156"/>
                  </a:lnTo>
                  <a:lnTo>
                    <a:pt x="17343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882396" y="3372611"/>
            <a:ext cx="1734820" cy="486409"/>
          </a:xfrm>
          <a:prstGeom prst="rect">
            <a:avLst/>
          </a:prstGeom>
          <a:ln w="12191">
            <a:solidFill>
              <a:srgbClr val="000000"/>
            </a:solidFill>
          </a:ln>
        </p:spPr>
        <p:txBody>
          <a:bodyPr wrap="square" lIns="0" tIns="131445" rIns="0" bIns="0" rtlCol="0" vert="horz">
            <a:spAutoFit/>
          </a:bodyPr>
          <a:lstStyle/>
          <a:p>
            <a:pPr marL="523875">
              <a:lnSpc>
                <a:spcPct val="100000"/>
              </a:lnSpc>
              <a:spcBef>
                <a:spcPts val="1035"/>
              </a:spcBef>
            </a:pPr>
            <a:r>
              <a:rPr dirty="0" sz="1400" spc="-5" b="1">
                <a:solidFill>
                  <a:srgbClr val="585858"/>
                </a:solidFill>
                <a:latin typeface="Times New Roman"/>
                <a:cs typeface="Times New Roman"/>
              </a:rPr>
              <a:t>Dựa</a:t>
            </a:r>
            <a:r>
              <a:rPr dirty="0" sz="1400" spc="-10" b="1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585858"/>
                </a:solidFill>
                <a:latin typeface="Times New Roman"/>
                <a:cs typeface="Times New Roman"/>
              </a:rPr>
              <a:t>trên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457446" y="3171189"/>
            <a:ext cx="2439035" cy="887730"/>
            <a:chOff x="4457446" y="3171189"/>
            <a:chExt cx="2439035" cy="887730"/>
          </a:xfrm>
        </p:grpSpPr>
        <p:sp>
          <p:nvSpPr>
            <p:cNvPr id="26" name="object 26"/>
            <p:cNvSpPr/>
            <p:nvPr/>
          </p:nvSpPr>
          <p:spPr>
            <a:xfrm>
              <a:off x="4463796" y="3177539"/>
              <a:ext cx="2426335" cy="875030"/>
            </a:xfrm>
            <a:custGeom>
              <a:avLst/>
              <a:gdLst/>
              <a:ahLst/>
              <a:cxnLst/>
              <a:rect l="l" t="t" r="r" b="b"/>
              <a:pathLst>
                <a:path w="2426334" h="875029">
                  <a:moveTo>
                    <a:pt x="2280411" y="0"/>
                  </a:moveTo>
                  <a:lnTo>
                    <a:pt x="145795" y="0"/>
                  </a:lnTo>
                  <a:lnTo>
                    <a:pt x="99714" y="7433"/>
                  </a:lnTo>
                  <a:lnTo>
                    <a:pt x="59692" y="28131"/>
                  </a:lnTo>
                  <a:lnTo>
                    <a:pt x="28131" y="59692"/>
                  </a:lnTo>
                  <a:lnTo>
                    <a:pt x="7433" y="99714"/>
                  </a:lnTo>
                  <a:lnTo>
                    <a:pt x="0" y="145796"/>
                  </a:lnTo>
                  <a:lnTo>
                    <a:pt x="0" y="728980"/>
                  </a:lnTo>
                  <a:lnTo>
                    <a:pt x="7433" y="775061"/>
                  </a:lnTo>
                  <a:lnTo>
                    <a:pt x="28131" y="815083"/>
                  </a:lnTo>
                  <a:lnTo>
                    <a:pt x="59692" y="846644"/>
                  </a:lnTo>
                  <a:lnTo>
                    <a:pt x="99714" y="867342"/>
                  </a:lnTo>
                  <a:lnTo>
                    <a:pt x="145795" y="874776"/>
                  </a:lnTo>
                  <a:lnTo>
                    <a:pt x="2280411" y="874776"/>
                  </a:lnTo>
                  <a:lnTo>
                    <a:pt x="2326493" y="867342"/>
                  </a:lnTo>
                  <a:lnTo>
                    <a:pt x="2366515" y="846644"/>
                  </a:lnTo>
                  <a:lnTo>
                    <a:pt x="2398076" y="815083"/>
                  </a:lnTo>
                  <a:lnTo>
                    <a:pt x="2418774" y="775061"/>
                  </a:lnTo>
                  <a:lnTo>
                    <a:pt x="2426207" y="728980"/>
                  </a:lnTo>
                  <a:lnTo>
                    <a:pt x="2426207" y="145796"/>
                  </a:lnTo>
                  <a:lnTo>
                    <a:pt x="2418774" y="99714"/>
                  </a:lnTo>
                  <a:lnTo>
                    <a:pt x="2398076" y="59692"/>
                  </a:lnTo>
                  <a:lnTo>
                    <a:pt x="2366515" y="28131"/>
                  </a:lnTo>
                  <a:lnTo>
                    <a:pt x="2326493" y="7433"/>
                  </a:lnTo>
                  <a:lnTo>
                    <a:pt x="228041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4463796" y="3177539"/>
              <a:ext cx="2426335" cy="875030"/>
            </a:xfrm>
            <a:custGeom>
              <a:avLst/>
              <a:gdLst/>
              <a:ahLst/>
              <a:cxnLst/>
              <a:rect l="l" t="t" r="r" b="b"/>
              <a:pathLst>
                <a:path w="2426334" h="875029">
                  <a:moveTo>
                    <a:pt x="0" y="145796"/>
                  </a:moveTo>
                  <a:lnTo>
                    <a:pt x="7433" y="99714"/>
                  </a:lnTo>
                  <a:lnTo>
                    <a:pt x="28131" y="59692"/>
                  </a:lnTo>
                  <a:lnTo>
                    <a:pt x="59692" y="28131"/>
                  </a:lnTo>
                  <a:lnTo>
                    <a:pt x="99714" y="7433"/>
                  </a:lnTo>
                  <a:lnTo>
                    <a:pt x="145795" y="0"/>
                  </a:lnTo>
                  <a:lnTo>
                    <a:pt x="2280411" y="0"/>
                  </a:lnTo>
                  <a:lnTo>
                    <a:pt x="2326493" y="7433"/>
                  </a:lnTo>
                  <a:lnTo>
                    <a:pt x="2366515" y="28131"/>
                  </a:lnTo>
                  <a:lnTo>
                    <a:pt x="2398076" y="59692"/>
                  </a:lnTo>
                  <a:lnTo>
                    <a:pt x="2418774" y="99714"/>
                  </a:lnTo>
                  <a:lnTo>
                    <a:pt x="2426207" y="145796"/>
                  </a:lnTo>
                  <a:lnTo>
                    <a:pt x="2426207" y="728980"/>
                  </a:lnTo>
                  <a:lnTo>
                    <a:pt x="2418774" y="775061"/>
                  </a:lnTo>
                  <a:lnTo>
                    <a:pt x="2398076" y="815083"/>
                  </a:lnTo>
                  <a:lnTo>
                    <a:pt x="2366515" y="846644"/>
                  </a:lnTo>
                  <a:lnTo>
                    <a:pt x="2326493" y="867342"/>
                  </a:lnTo>
                  <a:lnTo>
                    <a:pt x="2280411" y="874776"/>
                  </a:lnTo>
                  <a:lnTo>
                    <a:pt x="145795" y="874776"/>
                  </a:lnTo>
                  <a:lnTo>
                    <a:pt x="99714" y="867342"/>
                  </a:lnTo>
                  <a:lnTo>
                    <a:pt x="59692" y="846644"/>
                  </a:lnTo>
                  <a:lnTo>
                    <a:pt x="28131" y="815083"/>
                  </a:lnTo>
                  <a:lnTo>
                    <a:pt x="7433" y="775061"/>
                  </a:lnTo>
                  <a:lnTo>
                    <a:pt x="0" y="728980"/>
                  </a:lnTo>
                  <a:lnTo>
                    <a:pt x="0" y="145796"/>
                  </a:lnTo>
                  <a:close/>
                </a:path>
              </a:pathLst>
            </a:custGeom>
            <a:ln w="12192">
              <a:solidFill>
                <a:srgbClr val="AC4D1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4687315" y="3346196"/>
            <a:ext cx="1980564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latin typeface="Times New Roman"/>
                <a:cs typeface="Times New Roman"/>
              </a:rPr>
              <a:t>Tài</a:t>
            </a:r>
            <a:r>
              <a:rPr dirty="0" sz="3200" spc="-9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nguyên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187954" y="3564763"/>
            <a:ext cx="1277620" cy="1369060"/>
          </a:xfrm>
          <a:custGeom>
            <a:avLst/>
            <a:gdLst/>
            <a:ahLst/>
            <a:cxnLst/>
            <a:rect l="l" t="t" r="r" b="b"/>
            <a:pathLst>
              <a:path w="1277620" h="1369060">
                <a:moveTo>
                  <a:pt x="635381" y="1356106"/>
                </a:moveTo>
                <a:lnTo>
                  <a:pt x="2793" y="1356106"/>
                </a:lnTo>
                <a:lnTo>
                  <a:pt x="0" y="1359027"/>
                </a:lnTo>
                <a:lnTo>
                  <a:pt x="0" y="1366012"/>
                </a:lnTo>
                <a:lnTo>
                  <a:pt x="2793" y="1368806"/>
                </a:lnTo>
                <a:lnTo>
                  <a:pt x="645286" y="1368806"/>
                </a:lnTo>
                <a:lnTo>
                  <a:pt x="648081" y="1366012"/>
                </a:lnTo>
                <a:lnTo>
                  <a:pt x="648081" y="1362456"/>
                </a:lnTo>
                <a:lnTo>
                  <a:pt x="635381" y="1362456"/>
                </a:lnTo>
                <a:lnTo>
                  <a:pt x="635381" y="1356106"/>
                </a:lnTo>
                <a:close/>
              </a:path>
              <a:path w="1277620" h="1369060">
                <a:moveTo>
                  <a:pt x="1241116" y="45338"/>
                </a:moveTo>
                <a:lnTo>
                  <a:pt x="638301" y="45338"/>
                </a:lnTo>
                <a:lnTo>
                  <a:pt x="635381" y="48132"/>
                </a:lnTo>
                <a:lnTo>
                  <a:pt x="635381" y="1362456"/>
                </a:lnTo>
                <a:lnTo>
                  <a:pt x="641731" y="1356106"/>
                </a:lnTo>
                <a:lnTo>
                  <a:pt x="648081" y="1356106"/>
                </a:lnTo>
                <a:lnTo>
                  <a:pt x="648081" y="58038"/>
                </a:lnTo>
                <a:lnTo>
                  <a:pt x="641731" y="58038"/>
                </a:lnTo>
                <a:lnTo>
                  <a:pt x="648080" y="51689"/>
                </a:lnTo>
                <a:lnTo>
                  <a:pt x="1252002" y="51689"/>
                </a:lnTo>
                <a:lnTo>
                  <a:pt x="1241116" y="45338"/>
                </a:lnTo>
                <a:close/>
              </a:path>
              <a:path w="1277620" h="1369060">
                <a:moveTo>
                  <a:pt x="648081" y="1356106"/>
                </a:moveTo>
                <a:lnTo>
                  <a:pt x="641731" y="1356106"/>
                </a:lnTo>
                <a:lnTo>
                  <a:pt x="635381" y="1362456"/>
                </a:lnTo>
                <a:lnTo>
                  <a:pt x="648081" y="1362456"/>
                </a:lnTo>
                <a:lnTo>
                  <a:pt x="648081" y="1356106"/>
                </a:lnTo>
                <a:close/>
              </a:path>
              <a:path w="1277620" h="1369060">
                <a:moveTo>
                  <a:pt x="1252002" y="51689"/>
                </a:moveTo>
                <a:lnTo>
                  <a:pt x="1182116" y="92456"/>
                </a:lnTo>
                <a:lnTo>
                  <a:pt x="1181099" y="96266"/>
                </a:lnTo>
                <a:lnTo>
                  <a:pt x="1184656" y="102362"/>
                </a:lnTo>
                <a:lnTo>
                  <a:pt x="1188593" y="103378"/>
                </a:lnTo>
                <a:lnTo>
                  <a:pt x="1267873" y="57150"/>
                </a:lnTo>
                <a:lnTo>
                  <a:pt x="1261363" y="57150"/>
                </a:lnTo>
                <a:lnTo>
                  <a:pt x="1252002" y="51689"/>
                </a:lnTo>
                <a:close/>
              </a:path>
              <a:path w="1277620" h="1369060">
                <a:moveTo>
                  <a:pt x="648081" y="51689"/>
                </a:moveTo>
                <a:lnTo>
                  <a:pt x="641731" y="58038"/>
                </a:lnTo>
                <a:lnTo>
                  <a:pt x="648081" y="58038"/>
                </a:lnTo>
                <a:lnTo>
                  <a:pt x="648081" y="51689"/>
                </a:lnTo>
                <a:close/>
              </a:path>
              <a:path w="1277620" h="1369060">
                <a:moveTo>
                  <a:pt x="1252002" y="51689"/>
                </a:moveTo>
                <a:lnTo>
                  <a:pt x="648081" y="51689"/>
                </a:lnTo>
                <a:lnTo>
                  <a:pt x="648081" y="58038"/>
                </a:lnTo>
                <a:lnTo>
                  <a:pt x="1241116" y="58038"/>
                </a:lnTo>
                <a:lnTo>
                  <a:pt x="1252002" y="51689"/>
                </a:lnTo>
                <a:close/>
              </a:path>
              <a:path w="1277620" h="1369060">
                <a:moveTo>
                  <a:pt x="1270537" y="55596"/>
                </a:moveTo>
                <a:lnTo>
                  <a:pt x="1266348" y="58038"/>
                </a:lnTo>
                <a:lnTo>
                  <a:pt x="1268095" y="58038"/>
                </a:lnTo>
                <a:lnTo>
                  <a:pt x="1270537" y="55596"/>
                </a:lnTo>
                <a:close/>
              </a:path>
              <a:path w="1277620" h="1369060">
                <a:moveTo>
                  <a:pt x="1261363" y="46228"/>
                </a:moveTo>
                <a:lnTo>
                  <a:pt x="1252002" y="51689"/>
                </a:lnTo>
                <a:lnTo>
                  <a:pt x="1261363" y="57150"/>
                </a:lnTo>
                <a:lnTo>
                  <a:pt x="1261363" y="46228"/>
                </a:lnTo>
                <a:close/>
              </a:path>
              <a:path w="1277620" h="1369060">
                <a:moveTo>
                  <a:pt x="1267873" y="46228"/>
                </a:moveTo>
                <a:lnTo>
                  <a:pt x="1261363" y="46228"/>
                </a:lnTo>
                <a:lnTo>
                  <a:pt x="1261363" y="57150"/>
                </a:lnTo>
                <a:lnTo>
                  <a:pt x="1267873" y="57150"/>
                </a:lnTo>
                <a:lnTo>
                  <a:pt x="1270537" y="55596"/>
                </a:lnTo>
                <a:lnTo>
                  <a:pt x="1270888" y="55244"/>
                </a:lnTo>
                <a:lnTo>
                  <a:pt x="1270888" y="48132"/>
                </a:lnTo>
                <a:lnTo>
                  <a:pt x="1270537" y="47781"/>
                </a:lnTo>
                <a:lnTo>
                  <a:pt x="1267873" y="46228"/>
                </a:lnTo>
                <a:close/>
              </a:path>
              <a:path w="1277620" h="1369060">
                <a:moveTo>
                  <a:pt x="1270537" y="47781"/>
                </a:moveTo>
                <a:lnTo>
                  <a:pt x="1270888" y="48132"/>
                </a:lnTo>
                <a:lnTo>
                  <a:pt x="1270888" y="55244"/>
                </a:lnTo>
                <a:lnTo>
                  <a:pt x="1270537" y="55596"/>
                </a:lnTo>
                <a:lnTo>
                  <a:pt x="1277238" y="51689"/>
                </a:lnTo>
                <a:lnTo>
                  <a:pt x="1270537" y="47781"/>
                </a:lnTo>
                <a:close/>
              </a:path>
              <a:path w="1277620" h="1369060">
                <a:moveTo>
                  <a:pt x="1188593" y="0"/>
                </a:moveTo>
                <a:lnTo>
                  <a:pt x="1184656" y="1015"/>
                </a:lnTo>
                <a:lnTo>
                  <a:pt x="1181099" y="7112"/>
                </a:lnTo>
                <a:lnTo>
                  <a:pt x="1182116" y="10922"/>
                </a:lnTo>
                <a:lnTo>
                  <a:pt x="1252002" y="51689"/>
                </a:lnTo>
                <a:lnTo>
                  <a:pt x="1261363" y="46228"/>
                </a:lnTo>
                <a:lnTo>
                  <a:pt x="1267873" y="46228"/>
                </a:lnTo>
                <a:lnTo>
                  <a:pt x="1188593" y="0"/>
                </a:lnTo>
                <a:close/>
              </a:path>
              <a:path w="1277620" h="1369060">
                <a:moveTo>
                  <a:pt x="1268095" y="45338"/>
                </a:moveTo>
                <a:lnTo>
                  <a:pt x="1266348" y="45338"/>
                </a:lnTo>
                <a:lnTo>
                  <a:pt x="1270537" y="47781"/>
                </a:lnTo>
                <a:lnTo>
                  <a:pt x="1268095" y="45338"/>
                </a:lnTo>
                <a:close/>
              </a:path>
            </a:pathLst>
          </a:custGeom>
          <a:solidFill>
            <a:srgbClr val="9222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3424428" y="4149852"/>
            <a:ext cx="809625" cy="388620"/>
          </a:xfrm>
          <a:prstGeom prst="rect">
            <a:avLst/>
          </a:prstGeom>
          <a:solidFill>
            <a:srgbClr val="FFFFFF"/>
          </a:solidFill>
          <a:ln w="12192">
            <a:solidFill>
              <a:srgbClr val="000000"/>
            </a:solidFill>
          </a:ln>
        </p:spPr>
        <p:txBody>
          <a:bodyPr wrap="square" lIns="0" tIns="831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55"/>
              </a:spcBef>
            </a:pPr>
            <a:r>
              <a:rPr dirty="0" sz="1400" b="1">
                <a:solidFill>
                  <a:srgbClr val="585858"/>
                </a:solidFill>
                <a:latin typeface="Times New Roman"/>
                <a:cs typeface="Times New Roman"/>
              </a:rPr>
              <a:t>các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308603" y="5218176"/>
            <a:ext cx="2426335" cy="1183005"/>
          </a:xfrm>
          <a:custGeom>
            <a:avLst/>
            <a:gdLst/>
            <a:ahLst/>
            <a:cxnLst/>
            <a:rect l="l" t="t" r="r" b="b"/>
            <a:pathLst>
              <a:path w="2426335" h="1183004">
                <a:moveTo>
                  <a:pt x="0" y="197104"/>
                </a:moveTo>
                <a:lnTo>
                  <a:pt x="5206" y="151915"/>
                </a:lnTo>
                <a:lnTo>
                  <a:pt x="20037" y="110430"/>
                </a:lnTo>
                <a:lnTo>
                  <a:pt x="43307" y="73833"/>
                </a:lnTo>
                <a:lnTo>
                  <a:pt x="73833" y="43307"/>
                </a:lnTo>
                <a:lnTo>
                  <a:pt x="110430" y="20037"/>
                </a:lnTo>
                <a:lnTo>
                  <a:pt x="151915" y="5206"/>
                </a:lnTo>
                <a:lnTo>
                  <a:pt x="197104" y="0"/>
                </a:lnTo>
                <a:lnTo>
                  <a:pt x="2229104" y="0"/>
                </a:lnTo>
                <a:lnTo>
                  <a:pt x="2274292" y="5206"/>
                </a:lnTo>
                <a:lnTo>
                  <a:pt x="2315777" y="20037"/>
                </a:lnTo>
                <a:lnTo>
                  <a:pt x="2352374" y="43307"/>
                </a:lnTo>
                <a:lnTo>
                  <a:pt x="2382900" y="73833"/>
                </a:lnTo>
                <a:lnTo>
                  <a:pt x="2406170" y="110430"/>
                </a:lnTo>
                <a:lnTo>
                  <a:pt x="2421001" y="151915"/>
                </a:lnTo>
                <a:lnTo>
                  <a:pt x="2426208" y="197104"/>
                </a:lnTo>
                <a:lnTo>
                  <a:pt x="2426208" y="985519"/>
                </a:lnTo>
                <a:lnTo>
                  <a:pt x="2421001" y="1030712"/>
                </a:lnTo>
                <a:lnTo>
                  <a:pt x="2406170" y="1072198"/>
                </a:lnTo>
                <a:lnTo>
                  <a:pt x="2382900" y="1108796"/>
                </a:lnTo>
                <a:lnTo>
                  <a:pt x="2352374" y="1139320"/>
                </a:lnTo>
                <a:lnTo>
                  <a:pt x="2315777" y="1162589"/>
                </a:lnTo>
                <a:lnTo>
                  <a:pt x="2274292" y="1177418"/>
                </a:lnTo>
                <a:lnTo>
                  <a:pt x="2229104" y="1182624"/>
                </a:lnTo>
                <a:lnTo>
                  <a:pt x="197104" y="1182624"/>
                </a:lnTo>
                <a:lnTo>
                  <a:pt x="151915" y="1177418"/>
                </a:lnTo>
                <a:lnTo>
                  <a:pt x="110430" y="1162589"/>
                </a:lnTo>
                <a:lnTo>
                  <a:pt x="73833" y="1139320"/>
                </a:lnTo>
                <a:lnTo>
                  <a:pt x="43307" y="1108796"/>
                </a:lnTo>
                <a:lnTo>
                  <a:pt x="20037" y="1072198"/>
                </a:lnTo>
                <a:lnTo>
                  <a:pt x="5206" y="1030712"/>
                </a:lnTo>
                <a:lnTo>
                  <a:pt x="0" y="985519"/>
                </a:lnTo>
                <a:lnTo>
                  <a:pt x="0" y="197104"/>
                </a:lnTo>
                <a:close/>
              </a:path>
            </a:pathLst>
          </a:custGeom>
          <a:ln w="12192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3523869" y="5220461"/>
            <a:ext cx="1997075" cy="11645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dirty="0" sz="1850" spc="10">
                <a:latin typeface="Times New Roman"/>
                <a:cs typeface="Times New Roman"/>
              </a:rPr>
              <a:t>Bên</a:t>
            </a:r>
            <a:r>
              <a:rPr dirty="0" sz="1850" spc="-10">
                <a:latin typeface="Times New Roman"/>
                <a:cs typeface="Times New Roman"/>
              </a:rPr>
              <a:t> </a:t>
            </a:r>
            <a:r>
              <a:rPr dirty="0" sz="1850" spc="5">
                <a:latin typeface="Times New Roman"/>
                <a:cs typeface="Times New Roman"/>
              </a:rPr>
              <a:t>trong</a:t>
            </a:r>
            <a:endParaRPr sz="1850">
              <a:latin typeface="Times New Roman"/>
              <a:cs typeface="Times New Roman"/>
            </a:endParaRPr>
          </a:p>
          <a:p>
            <a:pPr algn="ctr" marL="12700" marR="5080">
              <a:lnSpc>
                <a:spcPct val="101099"/>
              </a:lnSpc>
            </a:pPr>
            <a:r>
              <a:rPr dirty="0" sz="1850" spc="5">
                <a:latin typeface="Times New Roman"/>
                <a:cs typeface="Times New Roman"/>
              </a:rPr>
              <a:t>Kiến thức; Kỹ năng;  Thái </a:t>
            </a:r>
            <a:r>
              <a:rPr dirty="0" sz="1850">
                <a:latin typeface="Times New Roman"/>
                <a:cs typeface="Times New Roman"/>
              </a:rPr>
              <a:t>độ; </a:t>
            </a:r>
            <a:r>
              <a:rPr dirty="0" sz="1850" spc="5">
                <a:latin typeface="Times New Roman"/>
                <a:cs typeface="Times New Roman"/>
              </a:rPr>
              <a:t>Chiến</a:t>
            </a:r>
            <a:r>
              <a:rPr dirty="0" sz="1850" spc="-75">
                <a:latin typeface="Times New Roman"/>
                <a:cs typeface="Times New Roman"/>
              </a:rPr>
              <a:t> </a:t>
            </a:r>
            <a:r>
              <a:rPr dirty="0" sz="1850" spc="5">
                <a:latin typeface="Times New Roman"/>
                <a:cs typeface="Times New Roman"/>
              </a:rPr>
              <a:t>lược;</a:t>
            </a:r>
            <a:endParaRPr sz="1850">
              <a:latin typeface="Times New Roman"/>
              <a:cs typeface="Times New Roman"/>
            </a:endParaRPr>
          </a:p>
          <a:p>
            <a:pPr algn="ctr" marL="1270">
              <a:lnSpc>
                <a:spcPct val="100000"/>
              </a:lnSpc>
              <a:spcBef>
                <a:spcPts val="10"/>
              </a:spcBef>
            </a:pPr>
            <a:r>
              <a:rPr dirty="0" sz="1850" spc="20">
                <a:latin typeface="Times New Roman"/>
                <a:cs typeface="Times New Roman"/>
              </a:rPr>
              <a:t>…</a:t>
            </a:r>
            <a:endParaRPr sz="1850">
              <a:latin typeface="Times New Roman"/>
              <a:cs typeface="Times New Roman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775705" y="5211826"/>
            <a:ext cx="2439035" cy="1276350"/>
            <a:chOff x="5775705" y="5211826"/>
            <a:chExt cx="2439035" cy="1276350"/>
          </a:xfrm>
        </p:grpSpPr>
        <p:sp>
          <p:nvSpPr>
            <p:cNvPr id="34" name="object 34"/>
            <p:cNvSpPr/>
            <p:nvPr/>
          </p:nvSpPr>
          <p:spPr>
            <a:xfrm>
              <a:off x="5782055" y="5218176"/>
              <a:ext cx="2426335" cy="1263650"/>
            </a:xfrm>
            <a:custGeom>
              <a:avLst/>
              <a:gdLst/>
              <a:ahLst/>
              <a:cxnLst/>
              <a:rect l="l" t="t" r="r" b="b"/>
              <a:pathLst>
                <a:path w="2426334" h="1263650">
                  <a:moveTo>
                    <a:pt x="2215642" y="0"/>
                  </a:moveTo>
                  <a:lnTo>
                    <a:pt x="210566" y="0"/>
                  </a:lnTo>
                  <a:lnTo>
                    <a:pt x="162272" y="5559"/>
                  </a:lnTo>
                  <a:lnTo>
                    <a:pt x="117947" y="21395"/>
                  </a:lnTo>
                  <a:lnTo>
                    <a:pt x="78851" y="46246"/>
                  </a:lnTo>
                  <a:lnTo>
                    <a:pt x="46246" y="78851"/>
                  </a:lnTo>
                  <a:lnTo>
                    <a:pt x="21395" y="117947"/>
                  </a:lnTo>
                  <a:lnTo>
                    <a:pt x="5559" y="162272"/>
                  </a:lnTo>
                  <a:lnTo>
                    <a:pt x="0" y="210565"/>
                  </a:lnTo>
                  <a:lnTo>
                    <a:pt x="0" y="1052830"/>
                  </a:lnTo>
                  <a:lnTo>
                    <a:pt x="5559" y="1101111"/>
                  </a:lnTo>
                  <a:lnTo>
                    <a:pt x="21395" y="1145432"/>
                  </a:lnTo>
                  <a:lnTo>
                    <a:pt x="46246" y="1184528"/>
                  </a:lnTo>
                  <a:lnTo>
                    <a:pt x="78851" y="1217137"/>
                  </a:lnTo>
                  <a:lnTo>
                    <a:pt x="117947" y="1241994"/>
                  </a:lnTo>
                  <a:lnTo>
                    <a:pt x="162272" y="1257834"/>
                  </a:lnTo>
                  <a:lnTo>
                    <a:pt x="210566" y="1263396"/>
                  </a:lnTo>
                  <a:lnTo>
                    <a:pt x="2215642" y="1263396"/>
                  </a:lnTo>
                  <a:lnTo>
                    <a:pt x="2263935" y="1257834"/>
                  </a:lnTo>
                  <a:lnTo>
                    <a:pt x="2308260" y="1241994"/>
                  </a:lnTo>
                  <a:lnTo>
                    <a:pt x="2347356" y="1217137"/>
                  </a:lnTo>
                  <a:lnTo>
                    <a:pt x="2379961" y="1184528"/>
                  </a:lnTo>
                  <a:lnTo>
                    <a:pt x="2404812" y="1145432"/>
                  </a:lnTo>
                  <a:lnTo>
                    <a:pt x="2420648" y="1101111"/>
                  </a:lnTo>
                  <a:lnTo>
                    <a:pt x="2426208" y="1052830"/>
                  </a:lnTo>
                  <a:lnTo>
                    <a:pt x="2426208" y="210565"/>
                  </a:lnTo>
                  <a:lnTo>
                    <a:pt x="2420648" y="162272"/>
                  </a:lnTo>
                  <a:lnTo>
                    <a:pt x="2404812" y="117947"/>
                  </a:lnTo>
                  <a:lnTo>
                    <a:pt x="2379961" y="78851"/>
                  </a:lnTo>
                  <a:lnTo>
                    <a:pt x="2347356" y="46246"/>
                  </a:lnTo>
                  <a:lnTo>
                    <a:pt x="2308260" y="21395"/>
                  </a:lnTo>
                  <a:lnTo>
                    <a:pt x="2263935" y="5559"/>
                  </a:lnTo>
                  <a:lnTo>
                    <a:pt x="22156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5782055" y="5218176"/>
              <a:ext cx="2426335" cy="1263650"/>
            </a:xfrm>
            <a:custGeom>
              <a:avLst/>
              <a:gdLst/>
              <a:ahLst/>
              <a:cxnLst/>
              <a:rect l="l" t="t" r="r" b="b"/>
              <a:pathLst>
                <a:path w="2426334" h="1263650">
                  <a:moveTo>
                    <a:pt x="0" y="210565"/>
                  </a:moveTo>
                  <a:lnTo>
                    <a:pt x="5559" y="162272"/>
                  </a:lnTo>
                  <a:lnTo>
                    <a:pt x="21395" y="117947"/>
                  </a:lnTo>
                  <a:lnTo>
                    <a:pt x="46246" y="78851"/>
                  </a:lnTo>
                  <a:lnTo>
                    <a:pt x="78851" y="46246"/>
                  </a:lnTo>
                  <a:lnTo>
                    <a:pt x="117947" y="21395"/>
                  </a:lnTo>
                  <a:lnTo>
                    <a:pt x="162272" y="5559"/>
                  </a:lnTo>
                  <a:lnTo>
                    <a:pt x="210566" y="0"/>
                  </a:lnTo>
                  <a:lnTo>
                    <a:pt x="2215642" y="0"/>
                  </a:lnTo>
                  <a:lnTo>
                    <a:pt x="2263935" y="5559"/>
                  </a:lnTo>
                  <a:lnTo>
                    <a:pt x="2308260" y="21395"/>
                  </a:lnTo>
                  <a:lnTo>
                    <a:pt x="2347356" y="46246"/>
                  </a:lnTo>
                  <a:lnTo>
                    <a:pt x="2379961" y="78851"/>
                  </a:lnTo>
                  <a:lnTo>
                    <a:pt x="2404812" y="117947"/>
                  </a:lnTo>
                  <a:lnTo>
                    <a:pt x="2420648" y="162272"/>
                  </a:lnTo>
                  <a:lnTo>
                    <a:pt x="2426208" y="210565"/>
                  </a:lnTo>
                  <a:lnTo>
                    <a:pt x="2426208" y="1052830"/>
                  </a:lnTo>
                  <a:lnTo>
                    <a:pt x="2420648" y="1101111"/>
                  </a:lnTo>
                  <a:lnTo>
                    <a:pt x="2404812" y="1145432"/>
                  </a:lnTo>
                  <a:lnTo>
                    <a:pt x="2379961" y="1184528"/>
                  </a:lnTo>
                  <a:lnTo>
                    <a:pt x="2347356" y="1217137"/>
                  </a:lnTo>
                  <a:lnTo>
                    <a:pt x="2308260" y="1241994"/>
                  </a:lnTo>
                  <a:lnTo>
                    <a:pt x="2263935" y="1257834"/>
                  </a:lnTo>
                  <a:lnTo>
                    <a:pt x="2215642" y="1263396"/>
                  </a:lnTo>
                  <a:lnTo>
                    <a:pt x="210566" y="1263396"/>
                  </a:lnTo>
                  <a:lnTo>
                    <a:pt x="162272" y="1257834"/>
                  </a:lnTo>
                  <a:lnTo>
                    <a:pt x="117947" y="1241994"/>
                  </a:lnTo>
                  <a:lnTo>
                    <a:pt x="78851" y="1217137"/>
                  </a:lnTo>
                  <a:lnTo>
                    <a:pt x="46246" y="1184528"/>
                  </a:lnTo>
                  <a:lnTo>
                    <a:pt x="21395" y="1145432"/>
                  </a:lnTo>
                  <a:lnTo>
                    <a:pt x="5559" y="1101111"/>
                  </a:lnTo>
                  <a:lnTo>
                    <a:pt x="0" y="1052830"/>
                  </a:lnTo>
                  <a:lnTo>
                    <a:pt x="0" y="21056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/>
          <p:cNvSpPr txBox="1"/>
          <p:nvPr/>
        </p:nvSpPr>
        <p:spPr>
          <a:xfrm>
            <a:off x="6004052" y="5342635"/>
            <a:ext cx="1983739" cy="1000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25450">
              <a:lnSpc>
                <a:spcPct val="101400"/>
              </a:lnSpc>
              <a:spcBef>
                <a:spcPts val="100"/>
              </a:spcBef>
            </a:pPr>
            <a:r>
              <a:rPr dirty="0" sz="2100" spc="15">
                <a:latin typeface="Times New Roman"/>
                <a:cs typeface="Times New Roman"/>
              </a:rPr>
              <a:t>Bên </a:t>
            </a:r>
            <a:r>
              <a:rPr dirty="0" sz="2100" spc="10">
                <a:latin typeface="Times New Roman"/>
                <a:cs typeface="Times New Roman"/>
              </a:rPr>
              <a:t>ngoài  </a:t>
            </a:r>
            <a:r>
              <a:rPr dirty="0" sz="2100" spc="15">
                <a:latin typeface="Times New Roman"/>
                <a:cs typeface="Times New Roman"/>
              </a:rPr>
              <a:t>Cộng </a:t>
            </a:r>
            <a:r>
              <a:rPr dirty="0" sz="2100" spc="5">
                <a:latin typeface="Times New Roman"/>
                <a:cs typeface="Times New Roman"/>
              </a:rPr>
              <a:t>sự; </a:t>
            </a:r>
            <a:r>
              <a:rPr dirty="0" sz="2100" spc="10">
                <a:latin typeface="Times New Roman"/>
                <a:cs typeface="Times New Roman"/>
              </a:rPr>
              <a:t>Tài</a:t>
            </a:r>
            <a:r>
              <a:rPr dirty="0" sz="2100" spc="-95">
                <a:latin typeface="Times New Roman"/>
                <a:cs typeface="Times New Roman"/>
              </a:rPr>
              <a:t> </a:t>
            </a:r>
            <a:r>
              <a:rPr dirty="0" sz="2100" spc="5">
                <a:latin typeface="Times New Roman"/>
                <a:cs typeface="Times New Roman"/>
              </a:rPr>
              <a:t>liệu;</a:t>
            </a:r>
            <a:endParaRPr sz="2100">
              <a:latin typeface="Times New Roman"/>
              <a:cs typeface="Times New Roman"/>
            </a:endParaRPr>
          </a:p>
          <a:p>
            <a:pPr marL="477520">
              <a:lnSpc>
                <a:spcPct val="100000"/>
              </a:lnSpc>
              <a:spcBef>
                <a:spcPts val="35"/>
              </a:spcBef>
            </a:pPr>
            <a:r>
              <a:rPr dirty="0" sz="2100" spc="10">
                <a:latin typeface="Times New Roman"/>
                <a:cs typeface="Times New Roman"/>
              </a:rPr>
              <a:t>Vật </a:t>
            </a:r>
            <a:r>
              <a:rPr dirty="0" sz="2100" spc="5">
                <a:latin typeface="Times New Roman"/>
                <a:cs typeface="Times New Roman"/>
              </a:rPr>
              <a:t>tư;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 spc="10">
                <a:latin typeface="Times New Roman"/>
                <a:cs typeface="Times New Roman"/>
              </a:rPr>
              <a:t>...</a:t>
            </a:r>
            <a:endParaRPr sz="2100">
              <a:latin typeface="Times New Roman"/>
              <a:cs typeface="Times New Roman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515358" y="4045965"/>
            <a:ext cx="6771640" cy="1179195"/>
            <a:chOff x="4515358" y="4045965"/>
            <a:chExt cx="6771640" cy="1179195"/>
          </a:xfrm>
        </p:grpSpPr>
        <p:sp>
          <p:nvSpPr>
            <p:cNvPr id="38" name="object 38"/>
            <p:cNvSpPr/>
            <p:nvPr/>
          </p:nvSpPr>
          <p:spPr>
            <a:xfrm>
              <a:off x="4521708" y="4052315"/>
              <a:ext cx="1155700" cy="1166495"/>
            </a:xfrm>
            <a:custGeom>
              <a:avLst/>
              <a:gdLst/>
              <a:ahLst/>
              <a:cxnLst/>
              <a:rect l="l" t="t" r="r" b="b"/>
              <a:pathLst>
                <a:path w="1155700" h="1166495">
                  <a:moveTo>
                    <a:pt x="1155318" y="0"/>
                  </a:moveTo>
                  <a:lnTo>
                    <a:pt x="1155318" y="583056"/>
                  </a:lnTo>
                  <a:lnTo>
                    <a:pt x="0" y="583056"/>
                  </a:lnTo>
                  <a:lnTo>
                    <a:pt x="0" y="1166113"/>
                  </a:lnTo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5676900" y="4052315"/>
              <a:ext cx="1317625" cy="1166495"/>
            </a:xfrm>
            <a:custGeom>
              <a:avLst/>
              <a:gdLst/>
              <a:ahLst/>
              <a:cxnLst/>
              <a:rect l="l" t="t" r="r" b="b"/>
              <a:pathLst>
                <a:path w="1317625" h="1166495">
                  <a:moveTo>
                    <a:pt x="0" y="0"/>
                  </a:moveTo>
                  <a:lnTo>
                    <a:pt x="1317498" y="0"/>
                  </a:lnTo>
                  <a:lnTo>
                    <a:pt x="1317498" y="1166113"/>
                  </a:lnTo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8970264" y="4344923"/>
              <a:ext cx="2310765" cy="873760"/>
            </a:xfrm>
            <a:custGeom>
              <a:avLst/>
              <a:gdLst/>
              <a:ahLst/>
              <a:cxnLst/>
              <a:rect l="l" t="t" r="r" b="b"/>
              <a:pathLst>
                <a:path w="2310765" h="873760">
                  <a:moveTo>
                    <a:pt x="2164841" y="0"/>
                  </a:moveTo>
                  <a:lnTo>
                    <a:pt x="145541" y="0"/>
                  </a:lnTo>
                  <a:lnTo>
                    <a:pt x="99535" y="7418"/>
                  </a:lnTo>
                  <a:lnTo>
                    <a:pt x="59582" y="28078"/>
                  </a:lnTo>
                  <a:lnTo>
                    <a:pt x="28078" y="59582"/>
                  </a:lnTo>
                  <a:lnTo>
                    <a:pt x="7418" y="99535"/>
                  </a:lnTo>
                  <a:lnTo>
                    <a:pt x="0" y="145542"/>
                  </a:lnTo>
                  <a:lnTo>
                    <a:pt x="0" y="727709"/>
                  </a:lnTo>
                  <a:lnTo>
                    <a:pt x="7418" y="773716"/>
                  </a:lnTo>
                  <a:lnTo>
                    <a:pt x="28078" y="813669"/>
                  </a:lnTo>
                  <a:lnTo>
                    <a:pt x="59582" y="845173"/>
                  </a:lnTo>
                  <a:lnTo>
                    <a:pt x="99535" y="865833"/>
                  </a:lnTo>
                  <a:lnTo>
                    <a:pt x="145541" y="873251"/>
                  </a:lnTo>
                  <a:lnTo>
                    <a:pt x="2164841" y="873251"/>
                  </a:lnTo>
                  <a:lnTo>
                    <a:pt x="2210848" y="865833"/>
                  </a:lnTo>
                  <a:lnTo>
                    <a:pt x="2250801" y="845173"/>
                  </a:lnTo>
                  <a:lnTo>
                    <a:pt x="2282305" y="813669"/>
                  </a:lnTo>
                  <a:lnTo>
                    <a:pt x="2302965" y="773716"/>
                  </a:lnTo>
                  <a:lnTo>
                    <a:pt x="2310383" y="727709"/>
                  </a:lnTo>
                  <a:lnTo>
                    <a:pt x="2310383" y="145542"/>
                  </a:lnTo>
                  <a:lnTo>
                    <a:pt x="2302965" y="99535"/>
                  </a:lnTo>
                  <a:lnTo>
                    <a:pt x="2282305" y="59582"/>
                  </a:lnTo>
                  <a:lnTo>
                    <a:pt x="2250801" y="28078"/>
                  </a:lnTo>
                  <a:lnTo>
                    <a:pt x="2210848" y="7418"/>
                  </a:lnTo>
                  <a:lnTo>
                    <a:pt x="216484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8970264" y="4344923"/>
              <a:ext cx="2310765" cy="873760"/>
            </a:xfrm>
            <a:custGeom>
              <a:avLst/>
              <a:gdLst/>
              <a:ahLst/>
              <a:cxnLst/>
              <a:rect l="l" t="t" r="r" b="b"/>
              <a:pathLst>
                <a:path w="2310765" h="873760">
                  <a:moveTo>
                    <a:pt x="0" y="145542"/>
                  </a:moveTo>
                  <a:lnTo>
                    <a:pt x="7418" y="99535"/>
                  </a:lnTo>
                  <a:lnTo>
                    <a:pt x="28078" y="59582"/>
                  </a:lnTo>
                  <a:lnTo>
                    <a:pt x="59582" y="28078"/>
                  </a:lnTo>
                  <a:lnTo>
                    <a:pt x="99535" y="7418"/>
                  </a:lnTo>
                  <a:lnTo>
                    <a:pt x="145541" y="0"/>
                  </a:lnTo>
                  <a:lnTo>
                    <a:pt x="2164841" y="0"/>
                  </a:lnTo>
                  <a:lnTo>
                    <a:pt x="2210848" y="7418"/>
                  </a:lnTo>
                  <a:lnTo>
                    <a:pt x="2250801" y="28078"/>
                  </a:lnTo>
                  <a:lnTo>
                    <a:pt x="2282305" y="59582"/>
                  </a:lnTo>
                  <a:lnTo>
                    <a:pt x="2302965" y="99535"/>
                  </a:lnTo>
                  <a:lnTo>
                    <a:pt x="2310383" y="145542"/>
                  </a:lnTo>
                  <a:lnTo>
                    <a:pt x="2310383" y="727709"/>
                  </a:lnTo>
                  <a:lnTo>
                    <a:pt x="2302965" y="773716"/>
                  </a:lnTo>
                  <a:lnTo>
                    <a:pt x="2282305" y="813669"/>
                  </a:lnTo>
                  <a:lnTo>
                    <a:pt x="2250801" y="845173"/>
                  </a:lnTo>
                  <a:lnTo>
                    <a:pt x="2210848" y="865833"/>
                  </a:lnTo>
                  <a:lnTo>
                    <a:pt x="2164841" y="873251"/>
                  </a:lnTo>
                  <a:lnTo>
                    <a:pt x="145541" y="873251"/>
                  </a:lnTo>
                  <a:lnTo>
                    <a:pt x="99535" y="865833"/>
                  </a:lnTo>
                  <a:lnTo>
                    <a:pt x="59582" y="845173"/>
                  </a:lnTo>
                  <a:lnTo>
                    <a:pt x="28078" y="813669"/>
                  </a:lnTo>
                  <a:lnTo>
                    <a:pt x="7418" y="773716"/>
                  </a:lnTo>
                  <a:lnTo>
                    <a:pt x="0" y="727709"/>
                  </a:lnTo>
                  <a:lnTo>
                    <a:pt x="0" y="145542"/>
                  </a:lnTo>
                  <a:close/>
                </a:path>
              </a:pathLst>
            </a:custGeom>
            <a:ln w="12192">
              <a:solidFill>
                <a:srgbClr val="AC4D1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/>
          <p:cNvSpPr txBox="1"/>
          <p:nvPr/>
        </p:nvSpPr>
        <p:spPr>
          <a:xfrm>
            <a:off x="2835275" y="4352620"/>
            <a:ext cx="8169275" cy="4318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  <a:tabLst>
                <a:tab pos="6449695" algn="l"/>
              </a:tabLst>
            </a:pPr>
            <a:r>
              <a:rPr dirty="0" baseline="9433" sz="3975" b="1">
                <a:latin typeface="Times New Roman"/>
                <a:cs typeface="Times New Roman"/>
              </a:rPr>
              <a:t>̀	</a:t>
            </a:r>
            <a:r>
              <a:rPr dirty="0" sz="2650" b="1">
                <a:latin typeface="Times New Roman"/>
                <a:cs typeface="Times New Roman"/>
              </a:rPr>
              <a:t>Tình</a:t>
            </a:r>
            <a:r>
              <a:rPr dirty="0" sz="2650" spc="-40" b="1">
                <a:latin typeface="Times New Roman"/>
                <a:cs typeface="Times New Roman"/>
              </a:rPr>
              <a:t> </a:t>
            </a:r>
            <a:r>
              <a:rPr dirty="0" sz="2650" spc="-5" b="1">
                <a:latin typeface="Times New Roman"/>
                <a:cs typeface="Times New Roman"/>
              </a:rPr>
              <a:t>huống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425178" y="4758004"/>
            <a:ext cx="1404620" cy="4318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650" b="1">
                <a:latin typeface="Times New Roman"/>
                <a:cs typeface="Times New Roman"/>
              </a:rPr>
              <a:t>phức</a:t>
            </a:r>
            <a:r>
              <a:rPr dirty="0" sz="2650" spc="-35" b="1">
                <a:latin typeface="Times New Roman"/>
                <a:cs typeface="Times New Roman"/>
              </a:rPr>
              <a:t> </a:t>
            </a:r>
            <a:r>
              <a:rPr dirty="0" sz="2650" b="1">
                <a:latin typeface="Times New Roman"/>
                <a:cs typeface="Times New Roman"/>
              </a:rPr>
              <a:t>hợp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883654" y="3610102"/>
            <a:ext cx="2085975" cy="1224280"/>
          </a:xfrm>
          <a:custGeom>
            <a:avLst/>
            <a:gdLst/>
            <a:ahLst/>
            <a:cxnLst/>
            <a:rect l="l" t="t" r="r" b="b"/>
            <a:pathLst>
              <a:path w="2085975" h="1224279">
                <a:moveTo>
                  <a:pt x="2060738" y="1172464"/>
                </a:moveTo>
                <a:lnTo>
                  <a:pt x="1990852" y="1213231"/>
                </a:lnTo>
                <a:lnTo>
                  <a:pt x="1989836" y="1217168"/>
                </a:lnTo>
                <a:lnTo>
                  <a:pt x="1991614" y="1220089"/>
                </a:lnTo>
                <a:lnTo>
                  <a:pt x="1993392" y="1223137"/>
                </a:lnTo>
                <a:lnTo>
                  <a:pt x="1997328" y="1224153"/>
                </a:lnTo>
                <a:lnTo>
                  <a:pt x="2000250" y="1222375"/>
                </a:lnTo>
                <a:lnTo>
                  <a:pt x="2076482" y="1177925"/>
                </a:lnTo>
                <a:lnTo>
                  <a:pt x="2070100" y="1177925"/>
                </a:lnTo>
                <a:lnTo>
                  <a:pt x="2060738" y="1172464"/>
                </a:lnTo>
                <a:close/>
              </a:path>
              <a:path w="2085975" h="1224279">
                <a:moveTo>
                  <a:pt x="1039749" y="6350"/>
                </a:moveTo>
                <a:lnTo>
                  <a:pt x="1039749" y="1176020"/>
                </a:lnTo>
                <a:lnTo>
                  <a:pt x="1042543" y="1178814"/>
                </a:lnTo>
                <a:lnTo>
                  <a:pt x="2049852" y="1178814"/>
                </a:lnTo>
                <a:lnTo>
                  <a:pt x="2060738" y="1172464"/>
                </a:lnTo>
                <a:lnTo>
                  <a:pt x="1052449" y="1172464"/>
                </a:lnTo>
                <a:lnTo>
                  <a:pt x="1046099" y="1166114"/>
                </a:lnTo>
                <a:lnTo>
                  <a:pt x="1052449" y="1166114"/>
                </a:lnTo>
                <a:lnTo>
                  <a:pt x="1052449" y="12700"/>
                </a:lnTo>
                <a:lnTo>
                  <a:pt x="1046099" y="12700"/>
                </a:lnTo>
                <a:lnTo>
                  <a:pt x="1039749" y="6350"/>
                </a:lnTo>
                <a:close/>
              </a:path>
              <a:path w="2085975" h="1224279">
                <a:moveTo>
                  <a:pt x="2079450" y="1176194"/>
                </a:moveTo>
                <a:lnTo>
                  <a:pt x="2074957" y="1178814"/>
                </a:lnTo>
                <a:lnTo>
                  <a:pt x="2076830" y="1178814"/>
                </a:lnTo>
                <a:lnTo>
                  <a:pt x="2079450" y="1176194"/>
                </a:lnTo>
                <a:close/>
              </a:path>
              <a:path w="2085975" h="1224279">
                <a:moveTo>
                  <a:pt x="2070100" y="1167003"/>
                </a:moveTo>
                <a:lnTo>
                  <a:pt x="2060738" y="1172464"/>
                </a:lnTo>
                <a:lnTo>
                  <a:pt x="2070100" y="1177925"/>
                </a:lnTo>
                <a:lnTo>
                  <a:pt x="2070100" y="1167003"/>
                </a:lnTo>
                <a:close/>
              </a:path>
              <a:path w="2085975" h="1224279">
                <a:moveTo>
                  <a:pt x="2076482" y="1167003"/>
                </a:moveTo>
                <a:lnTo>
                  <a:pt x="2070100" y="1167003"/>
                </a:lnTo>
                <a:lnTo>
                  <a:pt x="2070100" y="1177925"/>
                </a:lnTo>
                <a:lnTo>
                  <a:pt x="2076482" y="1177925"/>
                </a:lnTo>
                <a:lnTo>
                  <a:pt x="2079450" y="1176194"/>
                </a:lnTo>
                <a:lnTo>
                  <a:pt x="2079625" y="1176020"/>
                </a:lnTo>
                <a:lnTo>
                  <a:pt x="2079625" y="1169035"/>
                </a:lnTo>
                <a:lnTo>
                  <a:pt x="2079193" y="1168583"/>
                </a:lnTo>
                <a:lnTo>
                  <a:pt x="2076482" y="1167003"/>
                </a:lnTo>
                <a:close/>
              </a:path>
              <a:path w="2085975" h="1224279">
                <a:moveTo>
                  <a:pt x="2079193" y="1168583"/>
                </a:moveTo>
                <a:lnTo>
                  <a:pt x="2079625" y="1169035"/>
                </a:lnTo>
                <a:lnTo>
                  <a:pt x="2079625" y="1176020"/>
                </a:lnTo>
                <a:lnTo>
                  <a:pt x="2079450" y="1176194"/>
                </a:lnTo>
                <a:lnTo>
                  <a:pt x="2085848" y="1172464"/>
                </a:lnTo>
                <a:lnTo>
                  <a:pt x="2079193" y="1168583"/>
                </a:lnTo>
                <a:close/>
              </a:path>
              <a:path w="2085975" h="1224279">
                <a:moveTo>
                  <a:pt x="1052449" y="1166114"/>
                </a:moveTo>
                <a:lnTo>
                  <a:pt x="1046099" y="1166114"/>
                </a:lnTo>
                <a:lnTo>
                  <a:pt x="1052449" y="1172464"/>
                </a:lnTo>
                <a:lnTo>
                  <a:pt x="1052449" y="1166114"/>
                </a:lnTo>
                <a:close/>
              </a:path>
              <a:path w="2085975" h="1224279">
                <a:moveTo>
                  <a:pt x="2049852" y="1166114"/>
                </a:moveTo>
                <a:lnTo>
                  <a:pt x="1052449" y="1166114"/>
                </a:lnTo>
                <a:lnTo>
                  <a:pt x="1052449" y="1172464"/>
                </a:lnTo>
                <a:lnTo>
                  <a:pt x="2060738" y="1172464"/>
                </a:lnTo>
                <a:lnTo>
                  <a:pt x="2049852" y="1166114"/>
                </a:lnTo>
                <a:close/>
              </a:path>
              <a:path w="2085975" h="1224279">
                <a:moveTo>
                  <a:pt x="1997328" y="1120775"/>
                </a:moveTo>
                <a:lnTo>
                  <a:pt x="1993392" y="1121791"/>
                </a:lnTo>
                <a:lnTo>
                  <a:pt x="1989836" y="1127887"/>
                </a:lnTo>
                <a:lnTo>
                  <a:pt x="1990852" y="1131697"/>
                </a:lnTo>
                <a:lnTo>
                  <a:pt x="2060738" y="1172464"/>
                </a:lnTo>
                <a:lnTo>
                  <a:pt x="2070100" y="1167003"/>
                </a:lnTo>
                <a:lnTo>
                  <a:pt x="2076482" y="1167003"/>
                </a:lnTo>
                <a:lnTo>
                  <a:pt x="2000250" y="1122553"/>
                </a:lnTo>
                <a:lnTo>
                  <a:pt x="1997328" y="1120775"/>
                </a:lnTo>
                <a:close/>
              </a:path>
              <a:path w="2085975" h="1224279">
                <a:moveTo>
                  <a:pt x="2076830" y="1166114"/>
                </a:moveTo>
                <a:lnTo>
                  <a:pt x="2074957" y="1166114"/>
                </a:lnTo>
                <a:lnTo>
                  <a:pt x="2079193" y="1168583"/>
                </a:lnTo>
                <a:lnTo>
                  <a:pt x="2076830" y="1166114"/>
                </a:lnTo>
                <a:close/>
              </a:path>
              <a:path w="2085975" h="1224279">
                <a:moveTo>
                  <a:pt x="1049654" y="0"/>
                </a:moveTo>
                <a:lnTo>
                  <a:pt x="2794" y="0"/>
                </a:lnTo>
                <a:lnTo>
                  <a:pt x="0" y="2793"/>
                </a:lnTo>
                <a:lnTo>
                  <a:pt x="0" y="9906"/>
                </a:lnTo>
                <a:lnTo>
                  <a:pt x="2794" y="12700"/>
                </a:lnTo>
                <a:lnTo>
                  <a:pt x="1039749" y="12700"/>
                </a:lnTo>
                <a:lnTo>
                  <a:pt x="1039749" y="6350"/>
                </a:lnTo>
                <a:lnTo>
                  <a:pt x="1052449" y="6350"/>
                </a:lnTo>
                <a:lnTo>
                  <a:pt x="1052449" y="2793"/>
                </a:lnTo>
                <a:lnTo>
                  <a:pt x="1049654" y="0"/>
                </a:lnTo>
                <a:close/>
              </a:path>
              <a:path w="2085975" h="1224279">
                <a:moveTo>
                  <a:pt x="1052449" y="6350"/>
                </a:moveTo>
                <a:lnTo>
                  <a:pt x="1039749" y="6350"/>
                </a:lnTo>
                <a:lnTo>
                  <a:pt x="1046099" y="12700"/>
                </a:lnTo>
                <a:lnTo>
                  <a:pt x="1052449" y="12700"/>
                </a:lnTo>
                <a:lnTo>
                  <a:pt x="1052449" y="6350"/>
                </a:lnTo>
                <a:close/>
              </a:path>
            </a:pathLst>
          </a:custGeom>
          <a:solidFill>
            <a:srgbClr val="9222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7121652" y="3858767"/>
            <a:ext cx="1732914" cy="486409"/>
          </a:xfrm>
          <a:prstGeom prst="rect">
            <a:avLst/>
          </a:prstGeom>
          <a:solidFill>
            <a:srgbClr val="FFFFFF"/>
          </a:solidFill>
          <a:ln w="12192">
            <a:solidFill>
              <a:srgbClr val="000000"/>
            </a:solidFill>
          </a:ln>
        </p:spPr>
        <p:txBody>
          <a:bodyPr wrap="square" lIns="0" tIns="130810" rIns="0" bIns="0" rtlCol="0" vert="horz">
            <a:spAutoFit/>
          </a:bodyPr>
          <a:lstStyle/>
          <a:p>
            <a:pPr marL="314960">
              <a:lnSpc>
                <a:spcPct val="100000"/>
              </a:lnSpc>
              <a:spcBef>
                <a:spcPts val="1030"/>
              </a:spcBef>
            </a:pPr>
            <a:r>
              <a:rPr dirty="0" sz="1400" spc="-5" b="1">
                <a:solidFill>
                  <a:srgbClr val="585858"/>
                </a:solidFill>
                <a:latin typeface="Times New Roman"/>
                <a:cs typeface="Times New Roman"/>
              </a:rPr>
              <a:t>Để </a:t>
            </a:r>
            <a:r>
              <a:rPr dirty="0" sz="1400" b="1">
                <a:solidFill>
                  <a:srgbClr val="585858"/>
                </a:solidFill>
                <a:latin typeface="Times New Roman"/>
                <a:cs typeface="Times New Roman"/>
              </a:rPr>
              <a:t>đối phó</a:t>
            </a:r>
            <a:r>
              <a:rPr dirty="0" sz="1400" spc="-40" b="1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585858"/>
                </a:solidFill>
                <a:latin typeface="Times New Roman"/>
                <a:cs typeface="Times New Roman"/>
              </a:rPr>
              <a:t>với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8848090" y="2102866"/>
            <a:ext cx="2555240" cy="887730"/>
            <a:chOff x="8848090" y="2102866"/>
            <a:chExt cx="2555240" cy="887730"/>
          </a:xfrm>
        </p:grpSpPr>
        <p:sp>
          <p:nvSpPr>
            <p:cNvPr id="47" name="object 47"/>
            <p:cNvSpPr/>
            <p:nvPr/>
          </p:nvSpPr>
          <p:spPr>
            <a:xfrm>
              <a:off x="8854440" y="2109216"/>
              <a:ext cx="2542540" cy="875030"/>
            </a:xfrm>
            <a:custGeom>
              <a:avLst/>
              <a:gdLst/>
              <a:ahLst/>
              <a:cxnLst/>
              <a:rect l="l" t="t" r="r" b="b"/>
              <a:pathLst>
                <a:path w="2542540" h="875030">
                  <a:moveTo>
                    <a:pt x="2396235" y="0"/>
                  </a:moveTo>
                  <a:lnTo>
                    <a:pt x="145795" y="0"/>
                  </a:lnTo>
                  <a:lnTo>
                    <a:pt x="99714" y="7433"/>
                  </a:lnTo>
                  <a:lnTo>
                    <a:pt x="59692" y="28131"/>
                  </a:lnTo>
                  <a:lnTo>
                    <a:pt x="28131" y="59692"/>
                  </a:lnTo>
                  <a:lnTo>
                    <a:pt x="7433" y="99714"/>
                  </a:lnTo>
                  <a:lnTo>
                    <a:pt x="0" y="145796"/>
                  </a:lnTo>
                  <a:lnTo>
                    <a:pt x="0" y="728980"/>
                  </a:lnTo>
                  <a:lnTo>
                    <a:pt x="7433" y="775061"/>
                  </a:lnTo>
                  <a:lnTo>
                    <a:pt x="28131" y="815083"/>
                  </a:lnTo>
                  <a:lnTo>
                    <a:pt x="59692" y="846644"/>
                  </a:lnTo>
                  <a:lnTo>
                    <a:pt x="99714" y="867342"/>
                  </a:lnTo>
                  <a:lnTo>
                    <a:pt x="145795" y="874776"/>
                  </a:lnTo>
                  <a:lnTo>
                    <a:pt x="2396235" y="874776"/>
                  </a:lnTo>
                  <a:lnTo>
                    <a:pt x="2442317" y="867342"/>
                  </a:lnTo>
                  <a:lnTo>
                    <a:pt x="2482339" y="846644"/>
                  </a:lnTo>
                  <a:lnTo>
                    <a:pt x="2513900" y="815083"/>
                  </a:lnTo>
                  <a:lnTo>
                    <a:pt x="2534598" y="775061"/>
                  </a:lnTo>
                  <a:lnTo>
                    <a:pt x="2542031" y="728980"/>
                  </a:lnTo>
                  <a:lnTo>
                    <a:pt x="2542031" y="145796"/>
                  </a:lnTo>
                  <a:lnTo>
                    <a:pt x="2534598" y="99714"/>
                  </a:lnTo>
                  <a:lnTo>
                    <a:pt x="2513900" y="59692"/>
                  </a:lnTo>
                  <a:lnTo>
                    <a:pt x="2482339" y="28131"/>
                  </a:lnTo>
                  <a:lnTo>
                    <a:pt x="2442317" y="7433"/>
                  </a:lnTo>
                  <a:lnTo>
                    <a:pt x="239623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8854440" y="2109216"/>
              <a:ext cx="2542540" cy="875030"/>
            </a:xfrm>
            <a:custGeom>
              <a:avLst/>
              <a:gdLst/>
              <a:ahLst/>
              <a:cxnLst/>
              <a:rect l="l" t="t" r="r" b="b"/>
              <a:pathLst>
                <a:path w="2542540" h="875030">
                  <a:moveTo>
                    <a:pt x="0" y="145796"/>
                  </a:moveTo>
                  <a:lnTo>
                    <a:pt x="7433" y="99714"/>
                  </a:lnTo>
                  <a:lnTo>
                    <a:pt x="28131" y="59692"/>
                  </a:lnTo>
                  <a:lnTo>
                    <a:pt x="59692" y="28131"/>
                  </a:lnTo>
                  <a:lnTo>
                    <a:pt x="99714" y="7433"/>
                  </a:lnTo>
                  <a:lnTo>
                    <a:pt x="145795" y="0"/>
                  </a:lnTo>
                  <a:lnTo>
                    <a:pt x="2396235" y="0"/>
                  </a:lnTo>
                  <a:lnTo>
                    <a:pt x="2442317" y="7433"/>
                  </a:lnTo>
                  <a:lnTo>
                    <a:pt x="2482339" y="28131"/>
                  </a:lnTo>
                  <a:lnTo>
                    <a:pt x="2513900" y="59692"/>
                  </a:lnTo>
                  <a:lnTo>
                    <a:pt x="2534598" y="99714"/>
                  </a:lnTo>
                  <a:lnTo>
                    <a:pt x="2542031" y="145796"/>
                  </a:lnTo>
                  <a:lnTo>
                    <a:pt x="2542031" y="728980"/>
                  </a:lnTo>
                  <a:lnTo>
                    <a:pt x="2534598" y="775061"/>
                  </a:lnTo>
                  <a:lnTo>
                    <a:pt x="2513900" y="815083"/>
                  </a:lnTo>
                  <a:lnTo>
                    <a:pt x="2482339" y="846644"/>
                  </a:lnTo>
                  <a:lnTo>
                    <a:pt x="2442317" y="867342"/>
                  </a:lnTo>
                  <a:lnTo>
                    <a:pt x="2396235" y="874776"/>
                  </a:lnTo>
                  <a:lnTo>
                    <a:pt x="145795" y="874776"/>
                  </a:lnTo>
                  <a:lnTo>
                    <a:pt x="99714" y="867342"/>
                  </a:lnTo>
                  <a:lnTo>
                    <a:pt x="59692" y="846644"/>
                  </a:lnTo>
                  <a:lnTo>
                    <a:pt x="28131" y="815083"/>
                  </a:lnTo>
                  <a:lnTo>
                    <a:pt x="7433" y="775061"/>
                  </a:lnTo>
                  <a:lnTo>
                    <a:pt x="0" y="728980"/>
                  </a:lnTo>
                  <a:lnTo>
                    <a:pt x="0" y="145796"/>
                  </a:lnTo>
                  <a:close/>
                </a:path>
              </a:pathLst>
            </a:custGeom>
            <a:ln w="12192">
              <a:solidFill>
                <a:srgbClr val="AC4D1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9" name="object 49"/>
          <p:cNvSpPr txBox="1"/>
          <p:nvPr/>
        </p:nvSpPr>
        <p:spPr>
          <a:xfrm>
            <a:off x="8995409" y="2117217"/>
            <a:ext cx="2262505" cy="837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858519" marR="5080" indent="-845819">
              <a:lnSpc>
                <a:spcPct val="100499"/>
              </a:lnSpc>
              <a:spcBef>
                <a:spcPts val="95"/>
              </a:spcBef>
            </a:pPr>
            <a:r>
              <a:rPr dirty="0" sz="2650" b="1">
                <a:latin typeface="Times New Roman"/>
                <a:cs typeface="Times New Roman"/>
              </a:rPr>
              <a:t>Cuộc sống thực  tiễn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0075544" y="2985516"/>
            <a:ext cx="103505" cy="1367155"/>
          </a:xfrm>
          <a:custGeom>
            <a:avLst/>
            <a:gdLst/>
            <a:ahLst/>
            <a:cxnLst/>
            <a:rect l="l" t="t" r="r" b="b"/>
            <a:pathLst>
              <a:path w="103504" h="1367154">
                <a:moveTo>
                  <a:pt x="51895" y="25124"/>
                </a:moveTo>
                <a:lnTo>
                  <a:pt x="45504" y="36002"/>
                </a:lnTo>
                <a:lnTo>
                  <a:pt x="40512" y="1360424"/>
                </a:lnTo>
                <a:lnTo>
                  <a:pt x="40512" y="1363980"/>
                </a:lnTo>
                <a:lnTo>
                  <a:pt x="43306" y="1366774"/>
                </a:lnTo>
                <a:lnTo>
                  <a:pt x="46862" y="1366901"/>
                </a:lnTo>
                <a:lnTo>
                  <a:pt x="50291" y="1366901"/>
                </a:lnTo>
                <a:lnTo>
                  <a:pt x="53212" y="1363980"/>
                </a:lnTo>
                <a:lnTo>
                  <a:pt x="53213" y="1360424"/>
                </a:lnTo>
                <a:lnTo>
                  <a:pt x="58204" y="36051"/>
                </a:lnTo>
                <a:lnTo>
                  <a:pt x="51895" y="25124"/>
                </a:lnTo>
                <a:close/>
              </a:path>
              <a:path w="103504" h="1367154">
                <a:moveTo>
                  <a:pt x="58293" y="10959"/>
                </a:moveTo>
                <a:lnTo>
                  <a:pt x="58204" y="36051"/>
                </a:lnTo>
                <a:lnTo>
                  <a:pt x="90550" y="92075"/>
                </a:lnTo>
                <a:lnTo>
                  <a:pt x="92328" y="95123"/>
                </a:lnTo>
                <a:lnTo>
                  <a:pt x="96265" y="96138"/>
                </a:lnTo>
                <a:lnTo>
                  <a:pt x="99313" y="94487"/>
                </a:lnTo>
                <a:lnTo>
                  <a:pt x="102361" y="92710"/>
                </a:lnTo>
                <a:lnTo>
                  <a:pt x="103377" y="88773"/>
                </a:lnTo>
                <a:lnTo>
                  <a:pt x="58293" y="10959"/>
                </a:lnTo>
                <a:close/>
              </a:path>
              <a:path w="103504" h="1367154">
                <a:moveTo>
                  <a:pt x="45593" y="10803"/>
                </a:moveTo>
                <a:lnTo>
                  <a:pt x="0" y="88392"/>
                </a:lnTo>
                <a:lnTo>
                  <a:pt x="1015" y="92329"/>
                </a:lnTo>
                <a:lnTo>
                  <a:pt x="3936" y="94107"/>
                </a:lnTo>
                <a:lnTo>
                  <a:pt x="6984" y="95885"/>
                </a:lnTo>
                <a:lnTo>
                  <a:pt x="10922" y="94869"/>
                </a:lnTo>
                <a:lnTo>
                  <a:pt x="45476" y="36051"/>
                </a:lnTo>
                <a:lnTo>
                  <a:pt x="45593" y="10803"/>
                </a:lnTo>
                <a:close/>
              </a:path>
              <a:path w="103504" h="1367154">
                <a:moveTo>
                  <a:pt x="58281" y="15748"/>
                </a:moveTo>
                <a:lnTo>
                  <a:pt x="57403" y="15748"/>
                </a:lnTo>
                <a:lnTo>
                  <a:pt x="51895" y="25124"/>
                </a:lnTo>
                <a:lnTo>
                  <a:pt x="58204" y="36051"/>
                </a:lnTo>
                <a:lnTo>
                  <a:pt x="58281" y="15748"/>
                </a:lnTo>
                <a:close/>
              </a:path>
              <a:path w="103504" h="1367154">
                <a:moveTo>
                  <a:pt x="55499" y="6223"/>
                </a:moveTo>
                <a:lnTo>
                  <a:pt x="48513" y="6223"/>
                </a:lnTo>
                <a:lnTo>
                  <a:pt x="47991" y="6723"/>
                </a:lnTo>
                <a:lnTo>
                  <a:pt x="45593" y="10803"/>
                </a:lnTo>
                <a:lnTo>
                  <a:pt x="45504" y="36002"/>
                </a:lnTo>
                <a:lnTo>
                  <a:pt x="51895" y="25124"/>
                </a:lnTo>
                <a:lnTo>
                  <a:pt x="46481" y="15748"/>
                </a:lnTo>
                <a:lnTo>
                  <a:pt x="58281" y="15748"/>
                </a:lnTo>
                <a:lnTo>
                  <a:pt x="58202" y="10803"/>
                </a:lnTo>
                <a:lnTo>
                  <a:pt x="55616" y="6340"/>
                </a:lnTo>
                <a:close/>
              </a:path>
              <a:path w="103504" h="1367154">
                <a:moveTo>
                  <a:pt x="57403" y="15748"/>
                </a:moveTo>
                <a:lnTo>
                  <a:pt x="46481" y="15748"/>
                </a:lnTo>
                <a:lnTo>
                  <a:pt x="51895" y="25124"/>
                </a:lnTo>
                <a:lnTo>
                  <a:pt x="57403" y="15748"/>
                </a:lnTo>
                <a:close/>
              </a:path>
              <a:path w="103504" h="1367154">
                <a:moveTo>
                  <a:pt x="55616" y="6340"/>
                </a:moveTo>
                <a:lnTo>
                  <a:pt x="58293" y="10959"/>
                </a:lnTo>
                <a:lnTo>
                  <a:pt x="58293" y="9017"/>
                </a:lnTo>
                <a:lnTo>
                  <a:pt x="55616" y="6340"/>
                </a:lnTo>
                <a:close/>
              </a:path>
              <a:path w="103504" h="1367154">
                <a:moveTo>
                  <a:pt x="47991" y="6723"/>
                </a:moveTo>
                <a:lnTo>
                  <a:pt x="45593" y="9017"/>
                </a:lnTo>
                <a:lnTo>
                  <a:pt x="45593" y="10803"/>
                </a:lnTo>
                <a:lnTo>
                  <a:pt x="47991" y="6723"/>
                </a:lnTo>
                <a:close/>
              </a:path>
              <a:path w="103504" h="1367154">
                <a:moveTo>
                  <a:pt x="51943" y="0"/>
                </a:moveTo>
                <a:lnTo>
                  <a:pt x="47991" y="6723"/>
                </a:lnTo>
                <a:lnTo>
                  <a:pt x="48513" y="6223"/>
                </a:lnTo>
                <a:lnTo>
                  <a:pt x="55548" y="6223"/>
                </a:lnTo>
                <a:lnTo>
                  <a:pt x="51943" y="0"/>
                </a:lnTo>
                <a:close/>
              </a:path>
              <a:path w="103504" h="1367154">
                <a:moveTo>
                  <a:pt x="55548" y="6223"/>
                </a:moveTo>
                <a:close/>
              </a:path>
            </a:pathLst>
          </a:custGeom>
          <a:solidFill>
            <a:srgbClr val="9222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9316211" y="3470147"/>
            <a:ext cx="1732914" cy="388620"/>
          </a:xfrm>
          <a:prstGeom prst="rect">
            <a:avLst/>
          </a:prstGeom>
          <a:solidFill>
            <a:srgbClr val="FFFFFF"/>
          </a:solidFill>
          <a:ln w="12192">
            <a:solidFill>
              <a:srgbClr val="000000"/>
            </a:solidFill>
          </a:ln>
        </p:spPr>
        <p:txBody>
          <a:bodyPr wrap="square" lIns="0" tIns="82550" rIns="0" bIns="0" rtlCol="0" vert="horz">
            <a:spAutoFit/>
          </a:bodyPr>
          <a:lstStyle/>
          <a:p>
            <a:pPr marL="381000">
              <a:lnSpc>
                <a:spcPct val="100000"/>
              </a:lnSpc>
              <a:spcBef>
                <a:spcPts val="650"/>
              </a:spcBef>
            </a:pPr>
            <a:r>
              <a:rPr dirty="0" sz="1400" spc="-5" b="1">
                <a:solidFill>
                  <a:srgbClr val="585858"/>
                </a:solidFill>
                <a:latin typeface="Times New Roman"/>
                <a:cs typeface="Times New Roman"/>
              </a:rPr>
              <a:t>Xuất phát</a:t>
            </a:r>
            <a:r>
              <a:rPr dirty="0" sz="1400" spc="-50" b="1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585858"/>
                </a:solidFill>
                <a:latin typeface="Times New Roman"/>
                <a:cs typeface="Times New Roman"/>
              </a:rPr>
              <a:t>từ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659880" y="841375"/>
            <a:ext cx="3472179" cy="1273810"/>
          </a:xfrm>
          <a:custGeom>
            <a:avLst/>
            <a:gdLst/>
            <a:ahLst/>
            <a:cxnLst/>
            <a:rect l="l" t="t" r="r" b="b"/>
            <a:pathLst>
              <a:path w="3472179" h="1273810">
                <a:moveTo>
                  <a:pt x="3469386" y="1235710"/>
                </a:moveTo>
                <a:lnTo>
                  <a:pt x="3462401" y="1235710"/>
                </a:lnTo>
                <a:lnTo>
                  <a:pt x="3459479" y="1238630"/>
                </a:lnTo>
                <a:lnTo>
                  <a:pt x="3459479" y="1271015"/>
                </a:lnTo>
                <a:lnTo>
                  <a:pt x="3462401" y="1273810"/>
                </a:lnTo>
                <a:lnTo>
                  <a:pt x="3469386" y="1273810"/>
                </a:lnTo>
                <a:lnTo>
                  <a:pt x="3472179" y="1271015"/>
                </a:lnTo>
                <a:lnTo>
                  <a:pt x="3472179" y="1238630"/>
                </a:lnTo>
                <a:lnTo>
                  <a:pt x="3469386" y="1235710"/>
                </a:lnTo>
                <a:close/>
              </a:path>
              <a:path w="3472179" h="1273810">
                <a:moveTo>
                  <a:pt x="3469386" y="1184910"/>
                </a:moveTo>
                <a:lnTo>
                  <a:pt x="3462401" y="1184910"/>
                </a:lnTo>
                <a:lnTo>
                  <a:pt x="3459479" y="1187830"/>
                </a:lnTo>
                <a:lnTo>
                  <a:pt x="3459479" y="1220215"/>
                </a:lnTo>
                <a:lnTo>
                  <a:pt x="3462401" y="1223010"/>
                </a:lnTo>
                <a:lnTo>
                  <a:pt x="3469386" y="1223010"/>
                </a:lnTo>
                <a:lnTo>
                  <a:pt x="3472179" y="1220215"/>
                </a:lnTo>
                <a:lnTo>
                  <a:pt x="3472179" y="1187830"/>
                </a:lnTo>
                <a:lnTo>
                  <a:pt x="3469386" y="1184910"/>
                </a:lnTo>
                <a:close/>
              </a:path>
              <a:path w="3472179" h="1273810">
                <a:moveTo>
                  <a:pt x="3469386" y="1134110"/>
                </a:moveTo>
                <a:lnTo>
                  <a:pt x="3462401" y="1134110"/>
                </a:lnTo>
                <a:lnTo>
                  <a:pt x="3459479" y="1137030"/>
                </a:lnTo>
                <a:lnTo>
                  <a:pt x="3459479" y="1169415"/>
                </a:lnTo>
                <a:lnTo>
                  <a:pt x="3462401" y="1172210"/>
                </a:lnTo>
                <a:lnTo>
                  <a:pt x="3469386" y="1172210"/>
                </a:lnTo>
                <a:lnTo>
                  <a:pt x="3472179" y="1169415"/>
                </a:lnTo>
                <a:lnTo>
                  <a:pt x="3472179" y="1137030"/>
                </a:lnTo>
                <a:lnTo>
                  <a:pt x="3469386" y="1134110"/>
                </a:lnTo>
                <a:close/>
              </a:path>
              <a:path w="3472179" h="1273810">
                <a:moveTo>
                  <a:pt x="3469386" y="1083310"/>
                </a:moveTo>
                <a:lnTo>
                  <a:pt x="3462401" y="1083310"/>
                </a:lnTo>
                <a:lnTo>
                  <a:pt x="3459479" y="1086230"/>
                </a:lnTo>
                <a:lnTo>
                  <a:pt x="3459479" y="1118615"/>
                </a:lnTo>
                <a:lnTo>
                  <a:pt x="3462401" y="1121410"/>
                </a:lnTo>
                <a:lnTo>
                  <a:pt x="3469386" y="1121410"/>
                </a:lnTo>
                <a:lnTo>
                  <a:pt x="3472179" y="1118615"/>
                </a:lnTo>
                <a:lnTo>
                  <a:pt x="3472179" y="1086230"/>
                </a:lnTo>
                <a:lnTo>
                  <a:pt x="3469386" y="1083310"/>
                </a:lnTo>
                <a:close/>
              </a:path>
              <a:path w="3472179" h="1273810">
                <a:moveTo>
                  <a:pt x="3469386" y="1032510"/>
                </a:moveTo>
                <a:lnTo>
                  <a:pt x="3462401" y="1032510"/>
                </a:lnTo>
                <a:lnTo>
                  <a:pt x="3459479" y="1035430"/>
                </a:lnTo>
                <a:lnTo>
                  <a:pt x="3459479" y="1067815"/>
                </a:lnTo>
                <a:lnTo>
                  <a:pt x="3462401" y="1070610"/>
                </a:lnTo>
                <a:lnTo>
                  <a:pt x="3469386" y="1070610"/>
                </a:lnTo>
                <a:lnTo>
                  <a:pt x="3472179" y="1067815"/>
                </a:lnTo>
                <a:lnTo>
                  <a:pt x="3472179" y="1035430"/>
                </a:lnTo>
                <a:lnTo>
                  <a:pt x="3469386" y="1032510"/>
                </a:lnTo>
                <a:close/>
              </a:path>
              <a:path w="3472179" h="1273810">
                <a:moveTo>
                  <a:pt x="3469386" y="981710"/>
                </a:moveTo>
                <a:lnTo>
                  <a:pt x="3462401" y="981710"/>
                </a:lnTo>
                <a:lnTo>
                  <a:pt x="3459479" y="984630"/>
                </a:lnTo>
                <a:lnTo>
                  <a:pt x="3459479" y="1017015"/>
                </a:lnTo>
                <a:lnTo>
                  <a:pt x="3462401" y="1019810"/>
                </a:lnTo>
                <a:lnTo>
                  <a:pt x="3469386" y="1019810"/>
                </a:lnTo>
                <a:lnTo>
                  <a:pt x="3472179" y="1017015"/>
                </a:lnTo>
                <a:lnTo>
                  <a:pt x="3472179" y="984630"/>
                </a:lnTo>
                <a:lnTo>
                  <a:pt x="3469386" y="981710"/>
                </a:lnTo>
                <a:close/>
              </a:path>
              <a:path w="3472179" h="1273810">
                <a:moveTo>
                  <a:pt x="3469386" y="930910"/>
                </a:moveTo>
                <a:lnTo>
                  <a:pt x="3462401" y="930910"/>
                </a:lnTo>
                <a:lnTo>
                  <a:pt x="3459479" y="933830"/>
                </a:lnTo>
                <a:lnTo>
                  <a:pt x="3459479" y="966215"/>
                </a:lnTo>
                <a:lnTo>
                  <a:pt x="3462401" y="969010"/>
                </a:lnTo>
                <a:lnTo>
                  <a:pt x="3469386" y="969010"/>
                </a:lnTo>
                <a:lnTo>
                  <a:pt x="3472179" y="966215"/>
                </a:lnTo>
                <a:lnTo>
                  <a:pt x="3472179" y="933830"/>
                </a:lnTo>
                <a:lnTo>
                  <a:pt x="3469386" y="930910"/>
                </a:lnTo>
                <a:close/>
              </a:path>
              <a:path w="3472179" h="1273810">
                <a:moveTo>
                  <a:pt x="3469386" y="880110"/>
                </a:moveTo>
                <a:lnTo>
                  <a:pt x="3462401" y="880110"/>
                </a:lnTo>
                <a:lnTo>
                  <a:pt x="3459479" y="883030"/>
                </a:lnTo>
                <a:lnTo>
                  <a:pt x="3459479" y="915415"/>
                </a:lnTo>
                <a:lnTo>
                  <a:pt x="3462401" y="918210"/>
                </a:lnTo>
                <a:lnTo>
                  <a:pt x="3469386" y="918210"/>
                </a:lnTo>
                <a:lnTo>
                  <a:pt x="3472179" y="915415"/>
                </a:lnTo>
                <a:lnTo>
                  <a:pt x="3472179" y="883030"/>
                </a:lnTo>
                <a:lnTo>
                  <a:pt x="3469386" y="880110"/>
                </a:lnTo>
                <a:close/>
              </a:path>
              <a:path w="3472179" h="1273810">
                <a:moveTo>
                  <a:pt x="3469386" y="829310"/>
                </a:moveTo>
                <a:lnTo>
                  <a:pt x="3462401" y="829310"/>
                </a:lnTo>
                <a:lnTo>
                  <a:pt x="3459479" y="832230"/>
                </a:lnTo>
                <a:lnTo>
                  <a:pt x="3459479" y="864615"/>
                </a:lnTo>
                <a:lnTo>
                  <a:pt x="3462401" y="867410"/>
                </a:lnTo>
                <a:lnTo>
                  <a:pt x="3469386" y="867410"/>
                </a:lnTo>
                <a:lnTo>
                  <a:pt x="3472179" y="864615"/>
                </a:lnTo>
                <a:lnTo>
                  <a:pt x="3472179" y="832230"/>
                </a:lnTo>
                <a:lnTo>
                  <a:pt x="3469386" y="829310"/>
                </a:lnTo>
                <a:close/>
              </a:path>
              <a:path w="3472179" h="1273810">
                <a:moveTo>
                  <a:pt x="3469386" y="778510"/>
                </a:moveTo>
                <a:lnTo>
                  <a:pt x="3462401" y="778510"/>
                </a:lnTo>
                <a:lnTo>
                  <a:pt x="3459479" y="781430"/>
                </a:lnTo>
                <a:lnTo>
                  <a:pt x="3459479" y="813815"/>
                </a:lnTo>
                <a:lnTo>
                  <a:pt x="3462401" y="816610"/>
                </a:lnTo>
                <a:lnTo>
                  <a:pt x="3469386" y="816610"/>
                </a:lnTo>
                <a:lnTo>
                  <a:pt x="3472179" y="813815"/>
                </a:lnTo>
                <a:lnTo>
                  <a:pt x="3472179" y="781430"/>
                </a:lnTo>
                <a:lnTo>
                  <a:pt x="3469386" y="778510"/>
                </a:lnTo>
                <a:close/>
              </a:path>
              <a:path w="3472179" h="1273810">
                <a:moveTo>
                  <a:pt x="3469386" y="727710"/>
                </a:moveTo>
                <a:lnTo>
                  <a:pt x="3462401" y="727710"/>
                </a:lnTo>
                <a:lnTo>
                  <a:pt x="3459479" y="730630"/>
                </a:lnTo>
                <a:lnTo>
                  <a:pt x="3459479" y="763015"/>
                </a:lnTo>
                <a:lnTo>
                  <a:pt x="3462401" y="765810"/>
                </a:lnTo>
                <a:lnTo>
                  <a:pt x="3469386" y="765810"/>
                </a:lnTo>
                <a:lnTo>
                  <a:pt x="3472179" y="763015"/>
                </a:lnTo>
                <a:lnTo>
                  <a:pt x="3472179" y="730630"/>
                </a:lnTo>
                <a:lnTo>
                  <a:pt x="3469386" y="727710"/>
                </a:lnTo>
                <a:close/>
              </a:path>
              <a:path w="3472179" h="1273810">
                <a:moveTo>
                  <a:pt x="3469386" y="676910"/>
                </a:moveTo>
                <a:lnTo>
                  <a:pt x="3462401" y="676910"/>
                </a:lnTo>
                <a:lnTo>
                  <a:pt x="3459479" y="679830"/>
                </a:lnTo>
                <a:lnTo>
                  <a:pt x="3459479" y="712215"/>
                </a:lnTo>
                <a:lnTo>
                  <a:pt x="3462401" y="715010"/>
                </a:lnTo>
                <a:lnTo>
                  <a:pt x="3469386" y="715010"/>
                </a:lnTo>
                <a:lnTo>
                  <a:pt x="3472179" y="712215"/>
                </a:lnTo>
                <a:lnTo>
                  <a:pt x="3472179" y="679830"/>
                </a:lnTo>
                <a:lnTo>
                  <a:pt x="3469386" y="676910"/>
                </a:lnTo>
                <a:close/>
              </a:path>
              <a:path w="3472179" h="1273810">
                <a:moveTo>
                  <a:pt x="3469386" y="626110"/>
                </a:moveTo>
                <a:lnTo>
                  <a:pt x="3462401" y="626110"/>
                </a:lnTo>
                <a:lnTo>
                  <a:pt x="3459479" y="629030"/>
                </a:lnTo>
                <a:lnTo>
                  <a:pt x="3459479" y="661415"/>
                </a:lnTo>
                <a:lnTo>
                  <a:pt x="3462401" y="664210"/>
                </a:lnTo>
                <a:lnTo>
                  <a:pt x="3469386" y="664210"/>
                </a:lnTo>
                <a:lnTo>
                  <a:pt x="3472179" y="661415"/>
                </a:lnTo>
                <a:lnTo>
                  <a:pt x="3472179" y="629030"/>
                </a:lnTo>
                <a:lnTo>
                  <a:pt x="3469386" y="626110"/>
                </a:lnTo>
                <a:close/>
              </a:path>
              <a:path w="3472179" h="1273810">
                <a:moveTo>
                  <a:pt x="3469386" y="575310"/>
                </a:moveTo>
                <a:lnTo>
                  <a:pt x="3462401" y="575310"/>
                </a:lnTo>
                <a:lnTo>
                  <a:pt x="3459479" y="578230"/>
                </a:lnTo>
                <a:lnTo>
                  <a:pt x="3459479" y="610615"/>
                </a:lnTo>
                <a:lnTo>
                  <a:pt x="3462401" y="613410"/>
                </a:lnTo>
                <a:lnTo>
                  <a:pt x="3469386" y="613410"/>
                </a:lnTo>
                <a:lnTo>
                  <a:pt x="3472179" y="610615"/>
                </a:lnTo>
                <a:lnTo>
                  <a:pt x="3472179" y="578230"/>
                </a:lnTo>
                <a:lnTo>
                  <a:pt x="3469386" y="575310"/>
                </a:lnTo>
                <a:close/>
              </a:path>
              <a:path w="3472179" h="1273810">
                <a:moveTo>
                  <a:pt x="3469386" y="524510"/>
                </a:moveTo>
                <a:lnTo>
                  <a:pt x="3462401" y="524510"/>
                </a:lnTo>
                <a:lnTo>
                  <a:pt x="3459479" y="527430"/>
                </a:lnTo>
                <a:lnTo>
                  <a:pt x="3459479" y="559815"/>
                </a:lnTo>
                <a:lnTo>
                  <a:pt x="3462401" y="562610"/>
                </a:lnTo>
                <a:lnTo>
                  <a:pt x="3469386" y="562610"/>
                </a:lnTo>
                <a:lnTo>
                  <a:pt x="3472179" y="559815"/>
                </a:lnTo>
                <a:lnTo>
                  <a:pt x="3472179" y="527430"/>
                </a:lnTo>
                <a:lnTo>
                  <a:pt x="3469386" y="524510"/>
                </a:lnTo>
                <a:close/>
              </a:path>
              <a:path w="3472179" h="1273810">
                <a:moveTo>
                  <a:pt x="3469386" y="473710"/>
                </a:moveTo>
                <a:lnTo>
                  <a:pt x="3462401" y="473710"/>
                </a:lnTo>
                <a:lnTo>
                  <a:pt x="3459479" y="476630"/>
                </a:lnTo>
                <a:lnTo>
                  <a:pt x="3459479" y="509015"/>
                </a:lnTo>
                <a:lnTo>
                  <a:pt x="3462401" y="511810"/>
                </a:lnTo>
                <a:lnTo>
                  <a:pt x="3469386" y="511810"/>
                </a:lnTo>
                <a:lnTo>
                  <a:pt x="3472179" y="509015"/>
                </a:lnTo>
                <a:lnTo>
                  <a:pt x="3472179" y="476630"/>
                </a:lnTo>
                <a:lnTo>
                  <a:pt x="3469386" y="473710"/>
                </a:lnTo>
                <a:close/>
              </a:path>
              <a:path w="3472179" h="1273810">
                <a:moveTo>
                  <a:pt x="3469386" y="422910"/>
                </a:moveTo>
                <a:lnTo>
                  <a:pt x="3462401" y="422910"/>
                </a:lnTo>
                <a:lnTo>
                  <a:pt x="3459479" y="425830"/>
                </a:lnTo>
                <a:lnTo>
                  <a:pt x="3459479" y="458215"/>
                </a:lnTo>
                <a:lnTo>
                  <a:pt x="3462401" y="461010"/>
                </a:lnTo>
                <a:lnTo>
                  <a:pt x="3469386" y="461010"/>
                </a:lnTo>
                <a:lnTo>
                  <a:pt x="3472179" y="458215"/>
                </a:lnTo>
                <a:lnTo>
                  <a:pt x="3472179" y="425830"/>
                </a:lnTo>
                <a:lnTo>
                  <a:pt x="3469386" y="422910"/>
                </a:lnTo>
                <a:close/>
              </a:path>
              <a:path w="3472179" h="1273810">
                <a:moveTo>
                  <a:pt x="3469386" y="372110"/>
                </a:moveTo>
                <a:lnTo>
                  <a:pt x="3462401" y="372110"/>
                </a:lnTo>
                <a:lnTo>
                  <a:pt x="3459479" y="375030"/>
                </a:lnTo>
                <a:lnTo>
                  <a:pt x="3459479" y="407415"/>
                </a:lnTo>
                <a:lnTo>
                  <a:pt x="3462401" y="410210"/>
                </a:lnTo>
                <a:lnTo>
                  <a:pt x="3469386" y="410210"/>
                </a:lnTo>
                <a:lnTo>
                  <a:pt x="3472179" y="407415"/>
                </a:lnTo>
                <a:lnTo>
                  <a:pt x="3472179" y="375030"/>
                </a:lnTo>
                <a:lnTo>
                  <a:pt x="3469386" y="372110"/>
                </a:lnTo>
                <a:close/>
              </a:path>
              <a:path w="3472179" h="1273810">
                <a:moveTo>
                  <a:pt x="3469386" y="321310"/>
                </a:moveTo>
                <a:lnTo>
                  <a:pt x="3462401" y="321310"/>
                </a:lnTo>
                <a:lnTo>
                  <a:pt x="3459479" y="324230"/>
                </a:lnTo>
                <a:lnTo>
                  <a:pt x="3459479" y="356615"/>
                </a:lnTo>
                <a:lnTo>
                  <a:pt x="3462401" y="359410"/>
                </a:lnTo>
                <a:lnTo>
                  <a:pt x="3469386" y="359410"/>
                </a:lnTo>
                <a:lnTo>
                  <a:pt x="3472179" y="356615"/>
                </a:lnTo>
                <a:lnTo>
                  <a:pt x="3472179" y="324230"/>
                </a:lnTo>
                <a:lnTo>
                  <a:pt x="3469386" y="321310"/>
                </a:lnTo>
                <a:close/>
              </a:path>
              <a:path w="3472179" h="1273810">
                <a:moveTo>
                  <a:pt x="3469386" y="270510"/>
                </a:moveTo>
                <a:lnTo>
                  <a:pt x="3462401" y="270510"/>
                </a:lnTo>
                <a:lnTo>
                  <a:pt x="3459479" y="273430"/>
                </a:lnTo>
                <a:lnTo>
                  <a:pt x="3459479" y="305815"/>
                </a:lnTo>
                <a:lnTo>
                  <a:pt x="3462401" y="308610"/>
                </a:lnTo>
                <a:lnTo>
                  <a:pt x="3469386" y="308610"/>
                </a:lnTo>
                <a:lnTo>
                  <a:pt x="3472179" y="305815"/>
                </a:lnTo>
                <a:lnTo>
                  <a:pt x="3472179" y="273430"/>
                </a:lnTo>
                <a:lnTo>
                  <a:pt x="3469386" y="270510"/>
                </a:lnTo>
                <a:close/>
              </a:path>
              <a:path w="3472179" h="1273810">
                <a:moveTo>
                  <a:pt x="3469386" y="219710"/>
                </a:moveTo>
                <a:lnTo>
                  <a:pt x="3462401" y="219710"/>
                </a:lnTo>
                <a:lnTo>
                  <a:pt x="3459479" y="222630"/>
                </a:lnTo>
                <a:lnTo>
                  <a:pt x="3459479" y="255015"/>
                </a:lnTo>
                <a:lnTo>
                  <a:pt x="3462401" y="257810"/>
                </a:lnTo>
                <a:lnTo>
                  <a:pt x="3469386" y="257810"/>
                </a:lnTo>
                <a:lnTo>
                  <a:pt x="3472179" y="255015"/>
                </a:lnTo>
                <a:lnTo>
                  <a:pt x="3472179" y="222630"/>
                </a:lnTo>
                <a:lnTo>
                  <a:pt x="3469386" y="219710"/>
                </a:lnTo>
                <a:close/>
              </a:path>
              <a:path w="3472179" h="1273810">
                <a:moveTo>
                  <a:pt x="3469386" y="168910"/>
                </a:moveTo>
                <a:lnTo>
                  <a:pt x="3462401" y="168910"/>
                </a:lnTo>
                <a:lnTo>
                  <a:pt x="3459479" y="171830"/>
                </a:lnTo>
                <a:lnTo>
                  <a:pt x="3459479" y="204215"/>
                </a:lnTo>
                <a:lnTo>
                  <a:pt x="3462401" y="207010"/>
                </a:lnTo>
                <a:lnTo>
                  <a:pt x="3469386" y="207010"/>
                </a:lnTo>
                <a:lnTo>
                  <a:pt x="3472179" y="204215"/>
                </a:lnTo>
                <a:lnTo>
                  <a:pt x="3472179" y="171830"/>
                </a:lnTo>
                <a:lnTo>
                  <a:pt x="3469386" y="168910"/>
                </a:lnTo>
                <a:close/>
              </a:path>
              <a:path w="3472179" h="1273810">
                <a:moveTo>
                  <a:pt x="3469386" y="118110"/>
                </a:moveTo>
                <a:lnTo>
                  <a:pt x="3462401" y="118110"/>
                </a:lnTo>
                <a:lnTo>
                  <a:pt x="3459479" y="121030"/>
                </a:lnTo>
                <a:lnTo>
                  <a:pt x="3459479" y="153415"/>
                </a:lnTo>
                <a:lnTo>
                  <a:pt x="3462401" y="156210"/>
                </a:lnTo>
                <a:lnTo>
                  <a:pt x="3469386" y="156210"/>
                </a:lnTo>
                <a:lnTo>
                  <a:pt x="3472179" y="153415"/>
                </a:lnTo>
                <a:lnTo>
                  <a:pt x="3472179" y="121030"/>
                </a:lnTo>
                <a:lnTo>
                  <a:pt x="3469386" y="118110"/>
                </a:lnTo>
                <a:close/>
              </a:path>
              <a:path w="3472179" h="1273810">
                <a:moveTo>
                  <a:pt x="3469386" y="67310"/>
                </a:moveTo>
                <a:lnTo>
                  <a:pt x="3462401" y="67310"/>
                </a:lnTo>
                <a:lnTo>
                  <a:pt x="3459479" y="70230"/>
                </a:lnTo>
                <a:lnTo>
                  <a:pt x="3459479" y="102615"/>
                </a:lnTo>
                <a:lnTo>
                  <a:pt x="3462401" y="105410"/>
                </a:lnTo>
                <a:lnTo>
                  <a:pt x="3469386" y="105410"/>
                </a:lnTo>
                <a:lnTo>
                  <a:pt x="3472179" y="102615"/>
                </a:lnTo>
                <a:lnTo>
                  <a:pt x="3472179" y="70230"/>
                </a:lnTo>
                <a:lnTo>
                  <a:pt x="3469386" y="67310"/>
                </a:lnTo>
                <a:close/>
              </a:path>
              <a:path w="3472179" h="1273810">
                <a:moveTo>
                  <a:pt x="3465956" y="45338"/>
                </a:moveTo>
                <a:lnTo>
                  <a:pt x="3433572" y="45338"/>
                </a:lnTo>
                <a:lnTo>
                  <a:pt x="3430778" y="48133"/>
                </a:lnTo>
                <a:lnTo>
                  <a:pt x="3430778" y="55245"/>
                </a:lnTo>
                <a:lnTo>
                  <a:pt x="3433572" y="58038"/>
                </a:lnTo>
                <a:lnTo>
                  <a:pt x="3465956" y="58038"/>
                </a:lnTo>
                <a:lnTo>
                  <a:pt x="3468878" y="55245"/>
                </a:lnTo>
                <a:lnTo>
                  <a:pt x="3468878" y="48133"/>
                </a:lnTo>
                <a:lnTo>
                  <a:pt x="3465956" y="45338"/>
                </a:lnTo>
                <a:close/>
              </a:path>
              <a:path w="3472179" h="1273810">
                <a:moveTo>
                  <a:pt x="3415156" y="45338"/>
                </a:moveTo>
                <a:lnTo>
                  <a:pt x="3382772" y="45338"/>
                </a:lnTo>
                <a:lnTo>
                  <a:pt x="3379978" y="48133"/>
                </a:lnTo>
                <a:lnTo>
                  <a:pt x="3379978" y="55245"/>
                </a:lnTo>
                <a:lnTo>
                  <a:pt x="3382772" y="58038"/>
                </a:lnTo>
                <a:lnTo>
                  <a:pt x="3415156" y="58038"/>
                </a:lnTo>
                <a:lnTo>
                  <a:pt x="3418078" y="55245"/>
                </a:lnTo>
                <a:lnTo>
                  <a:pt x="3418078" y="48133"/>
                </a:lnTo>
                <a:lnTo>
                  <a:pt x="3415156" y="45338"/>
                </a:lnTo>
                <a:close/>
              </a:path>
              <a:path w="3472179" h="1273810">
                <a:moveTo>
                  <a:pt x="3364356" y="45338"/>
                </a:moveTo>
                <a:lnTo>
                  <a:pt x="3331972" y="45338"/>
                </a:lnTo>
                <a:lnTo>
                  <a:pt x="3329178" y="48133"/>
                </a:lnTo>
                <a:lnTo>
                  <a:pt x="3329178" y="55245"/>
                </a:lnTo>
                <a:lnTo>
                  <a:pt x="3331972" y="58038"/>
                </a:lnTo>
                <a:lnTo>
                  <a:pt x="3364356" y="58038"/>
                </a:lnTo>
                <a:lnTo>
                  <a:pt x="3367278" y="55245"/>
                </a:lnTo>
                <a:lnTo>
                  <a:pt x="3367278" y="48133"/>
                </a:lnTo>
                <a:lnTo>
                  <a:pt x="3364356" y="45338"/>
                </a:lnTo>
                <a:close/>
              </a:path>
              <a:path w="3472179" h="1273810">
                <a:moveTo>
                  <a:pt x="3313556" y="45338"/>
                </a:moveTo>
                <a:lnTo>
                  <a:pt x="3281172" y="45338"/>
                </a:lnTo>
                <a:lnTo>
                  <a:pt x="3278378" y="48133"/>
                </a:lnTo>
                <a:lnTo>
                  <a:pt x="3278378" y="55245"/>
                </a:lnTo>
                <a:lnTo>
                  <a:pt x="3281172" y="58038"/>
                </a:lnTo>
                <a:lnTo>
                  <a:pt x="3313556" y="58038"/>
                </a:lnTo>
                <a:lnTo>
                  <a:pt x="3316478" y="55245"/>
                </a:lnTo>
                <a:lnTo>
                  <a:pt x="3316478" y="48133"/>
                </a:lnTo>
                <a:lnTo>
                  <a:pt x="3313556" y="45338"/>
                </a:lnTo>
                <a:close/>
              </a:path>
              <a:path w="3472179" h="1273810">
                <a:moveTo>
                  <a:pt x="3262756" y="45338"/>
                </a:moveTo>
                <a:lnTo>
                  <a:pt x="3230372" y="45338"/>
                </a:lnTo>
                <a:lnTo>
                  <a:pt x="3227578" y="48133"/>
                </a:lnTo>
                <a:lnTo>
                  <a:pt x="3227578" y="55245"/>
                </a:lnTo>
                <a:lnTo>
                  <a:pt x="3230372" y="58038"/>
                </a:lnTo>
                <a:lnTo>
                  <a:pt x="3262756" y="58038"/>
                </a:lnTo>
                <a:lnTo>
                  <a:pt x="3265678" y="55245"/>
                </a:lnTo>
                <a:lnTo>
                  <a:pt x="3265678" y="48133"/>
                </a:lnTo>
                <a:lnTo>
                  <a:pt x="3262756" y="45338"/>
                </a:lnTo>
                <a:close/>
              </a:path>
              <a:path w="3472179" h="1273810">
                <a:moveTo>
                  <a:pt x="3211956" y="45338"/>
                </a:moveTo>
                <a:lnTo>
                  <a:pt x="3179572" y="45338"/>
                </a:lnTo>
                <a:lnTo>
                  <a:pt x="3176778" y="48133"/>
                </a:lnTo>
                <a:lnTo>
                  <a:pt x="3176778" y="55245"/>
                </a:lnTo>
                <a:lnTo>
                  <a:pt x="3179572" y="58038"/>
                </a:lnTo>
                <a:lnTo>
                  <a:pt x="3211956" y="58038"/>
                </a:lnTo>
                <a:lnTo>
                  <a:pt x="3214878" y="55245"/>
                </a:lnTo>
                <a:lnTo>
                  <a:pt x="3214878" y="48133"/>
                </a:lnTo>
                <a:lnTo>
                  <a:pt x="3211956" y="45338"/>
                </a:lnTo>
                <a:close/>
              </a:path>
              <a:path w="3472179" h="1273810">
                <a:moveTo>
                  <a:pt x="3161156" y="45338"/>
                </a:moveTo>
                <a:lnTo>
                  <a:pt x="3128772" y="45338"/>
                </a:lnTo>
                <a:lnTo>
                  <a:pt x="3125978" y="48133"/>
                </a:lnTo>
                <a:lnTo>
                  <a:pt x="3125978" y="55245"/>
                </a:lnTo>
                <a:lnTo>
                  <a:pt x="3128772" y="58038"/>
                </a:lnTo>
                <a:lnTo>
                  <a:pt x="3161156" y="58038"/>
                </a:lnTo>
                <a:lnTo>
                  <a:pt x="3164078" y="55245"/>
                </a:lnTo>
                <a:lnTo>
                  <a:pt x="3164078" y="48133"/>
                </a:lnTo>
                <a:lnTo>
                  <a:pt x="3161156" y="45338"/>
                </a:lnTo>
                <a:close/>
              </a:path>
              <a:path w="3472179" h="1273810">
                <a:moveTo>
                  <a:pt x="3110356" y="45338"/>
                </a:moveTo>
                <a:lnTo>
                  <a:pt x="3077972" y="45338"/>
                </a:lnTo>
                <a:lnTo>
                  <a:pt x="3075178" y="48133"/>
                </a:lnTo>
                <a:lnTo>
                  <a:pt x="3075178" y="55245"/>
                </a:lnTo>
                <a:lnTo>
                  <a:pt x="3077972" y="58038"/>
                </a:lnTo>
                <a:lnTo>
                  <a:pt x="3110356" y="58038"/>
                </a:lnTo>
                <a:lnTo>
                  <a:pt x="3113278" y="55245"/>
                </a:lnTo>
                <a:lnTo>
                  <a:pt x="3113278" y="48133"/>
                </a:lnTo>
                <a:lnTo>
                  <a:pt x="3110356" y="45338"/>
                </a:lnTo>
                <a:close/>
              </a:path>
              <a:path w="3472179" h="1273810">
                <a:moveTo>
                  <a:pt x="3059556" y="45338"/>
                </a:moveTo>
                <a:lnTo>
                  <a:pt x="3027172" y="45338"/>
                </a:lnTo>
                <a:lnTo>
                  <a:pt x="3024378" y="48133"/>
                </a:lnTo>
                <a:lnTo>
                  <a:pt x="3024378" y="55245"/>
                </a:lnTo>
                <a:lnTo>
                  <a:pt x="3027172" y="58038"/>
                </a:lnTo>
                <a:lnTo>
                  <a:pt x="3059556" y="58038"/>
                </a:lnTo>
                <a:lnTo>
                  <a:pt x="3062478" y="55245"/>
                </a:lnTo>
                <a:lnTo>
                  <a:pt x="3062478" y="48133"/>
                </a:lnTo>
                <a:lnTo>
                  <a:pt x="3059556" y="45338"/>
                </a:lnTo>
                <a:close/>
              </a:path>
              <a:path w="3472179" h="1273810">
                <a:moveTo>
                  <a:pt x="3008756" y="45338"/>
                </a:moveTo>
                <a:lnTo>
                  <a:pt x="2976372" y="45338"/>
                </a:lnTo>
                <a:lnTo>
                  <a:pt x="2973578" y="48133"/>
                </a:lnTo>
                <a:lnTo>
                  <a:pt x="2973578" y="55245"/>
                </a:lnTo>
                <a:lnTo>
                  <a:pt x="2976372" y="58038"/>
                </a:lnTo>
                <a:lnTo>
                  <a:pt x="3008756" y="58038"/>
                </a:lnTo>
                <a:lnTo>
                  <a:pt x="3011678" y="55245"/>
                </a:lnTo>
                <a:lnTo>
                  <a:pt x="3011678" y="48133"/>
                </a:lnTo>
                <a:lnTo>
                  <a:pt x="3008756" y="45338"/>
                </a:lnTo>
                <a:close/>
              </a:path>
              <a:path w="3472179" h="1273810">
                <a:moveTo>
                  <a:pt x="2957956" y="45338"/>
                </a:moveTo>
                <a:lnTo>
                  <a:pt x="2925572" y="45338"/>
                </a:lnTo>
                <a:lnTo>
                  <a:pt x="2922778" y="48133"/>
                </a:lnTo>
                <a:lnTo>
                  <a:pt x="2922778" y="55245"/>
                </a:lnTo>
                <a:lnTo>
                  <a:pt x="2925572" y="58038"/>
                </a:lnTo>
                <a:lnTo>
                  <a:pt x="2957956" y="58038"/>
                </a:lnTo>
                <a:lnTo>
                  <a:pt x="2960878" y="55245"/>
                </a:lnTo>
                <a:lnTo>
                  <a:pt x="2960878" y="48133"/>
                </a:lnTo>
                <a:lnTo>
                  <a:pt x="2957956" y="45338"/>
                </a:lnTo>
                <a:close/>
              </a:path>
              <a:path w="3472179" h="1273810">
                <a:moveTo>
                  <a:pt x="2907156" y="45338"/>
                </a:moveTo>
                <a:lnTo>
                  <a:pt x="2874772" y="45338"/>
                </a:lnTo>
                <a:lnTo>
                  <a:pt x="2871978" y="48133"/>
                </a:lnTo>
                <a:lnTo>
                  <a:pt x="2871978" y="55245"/>
                </a:lnTo>
                <a:lnTo>
                  <a:pt x="2874772" y="58038"/>
                </a:lnTo>
                <a:lnTo>
                  <a:pt x="2907156" y="58038"/>
                </a:lnTo>
                <a:lnTo>
                  <a:pt x="2910078" y="55245"/>
                </a:lnTo>
                <a:lnTo>
                  <a:pt x="2910078" y="48133"/>
                </a:lnTo>
                <a:lnTo>
                  <a:pt x="2907156" y="45338"/>
                </a:lnTo>
                <a:close/>
              </a:path>
              <a:path w="3472179" h="1273810">
                <a:moveTo>
                  <a:pt x="2856356" y="45338"/>
                </a:moveTo>
                <a:lnTo>
                  <a:pt x="2823972" y="45338"/>
                </a:lnTo>
                <a:lnTo>
                  <a:pt x="2821178" y="48133"/>
                </a:lnTo>
                <a:lnTo>
                  <a:pt x="2821178" y="55245"/>
                </a:lnTo>
                <a:lnTo>
                  <a:pt x="2823972" y="58038"/>
                </a:lnTo>
                <a:lnTo>
                  <a:pt x="2856356" y="58038"/>
                </a:lnTo>
                <a:lnTo>
                  <a:pt x="2859278" y="55245"/>
                </a:lnTo>
                <a:lnTo>
                  <a:pt x="2859278" y="48133"/>
                </a:lnTo>
                <a:lnTo>
                  <a:pt x="2856356" y="45338"/>
                </a:lnTo>
                <a:close/>
              </a:path>
              <a:path w="3472179" h="1273810">
                <a:moveTo>
                  <a:pt x="2805556" y="45338"/>
                </a:moveTo>
                <a:lnTo>
                  <a:pt x="2773172" y="45338"/>
                </a:lnTo>
                <a:lnTo>
                  <a:pt x="2770378" y="48133"/>
                </a:lnTo>
                <a:lnTo>
                  <a:pt x="2770378" y="55245"/>
                </a:lnTo>
                <a:lnTo>
                  <a:pt x="2773172" y="58038"/>
                </a:lnTo>
                <a:lnTo>
                  <a:pt x="2805556" y="58038"/>
                </a:lnTo>
                <a:lnTo>
                  <a:pt x="2808478" y="55245"/>
                </a:lnTo>
                <a:lnTo>
                  <a:pt x="2808478" y="48133"/>
                </a:lnTo>
                <a:lnTo>
                  <a:pt x="2805556" y="45338"/>
                </a:lnTo>
                <a:close/>
              </a:path>
              <a:path w="3472179" h="1273810">
                <a:moveTo>
                  <a:pt x="2754756" y="45338"/>
                </a:moveTo>
                <a:lnTo>
                  <a:pt x="2722372" y="45338"/>
                </a:lnTo>
                <a:lnTo>
                  <a:pt x="2719578" y="48133"/>
                </a:lnTo>
                <a:lnTo>
                  <a:pt x="2719578" y="55245"/>
                </a:lnTo>
                <a:lnTo>
                  <a:pt x="2722372" y="58038"/>
                </a:lnTo>
                <a:lnTo>
                  <a:pt x="2754756" y="58038"/>
                </a:lnTo>
                <a:lnTo>
                  <a:pt x="2757678" y="55245"/>
                </a:lnTo>
                <a:lnTo>
                  <a:pt x="2757678" y="48133"/>
                </a:lnTo>
                <a:lnTo>
                  <a:pt x="2754756" y="45338"/>
                </a:lnTo>
                <a:close/>
              </a:path>
              <a:path w="3472179" h="1273810">
                <a:moveTo>
                  <a:pt x="2703956" y="45338"/>
                </a:moveTo>
                <a:lnTo>
                  <a:pt x="2671572" y="45338"/>
                </a:lnTo>
                <a:lnTo>
                  <a:pt x="2668778" y="48133"/>
                </a:lnTo>
                <a:lnTo>
                  <a:pt x="2668778" y="55245"/>
                </a:lnTo>
                <a:lnTo>
                  <a:pt x="2671572" y="58038"/>
                </a:lnTo>
                <a:lnTo>
                  <a:pt x="2703956" y="58038"/>
                </a:lnTo>
                <a:lnTo>
                  <a:pt x="2706878" y="55245"/>
                </a:lnTo>
                <a:lnTo>
                  <a:pt x="2706878" y="48133"/>
                </a:lnTo>
                <a:lnTo>
                  <a:pt x="2703956" y="45338"/>
                </a:lnTo>
                <a:close/>
              </a:path>
              <a:path w="3472179" h="1273810">
                <a:moveTo>
                  <a:pt x="2653156" y="45338"/>
                </a:moveTo>
                <a:lnTo>
                  <a:pt x="2620772" y="45338"/>
                </a:lnTo>
                <a:lnTo>
                  <a:pt x="2617978" y="48133"/>
                </a:lnTo>
                <a:lnTo>
                  <a:pt x="2617978" y="55245"/>
                </a:lnTo>
                <a:lnTo>
                  <a:pt x="2620772" y="58038"/>
                </a:lnTo>
                <a:lnTo>
                  <a:pt x="2653156" y="58038"/>
                </a:lnTo>
                <a:lnTo>
                  <a:pt x="2656078" y="55245"/>
                </a:lnTo>
                <a:lnTo>
                  <a:pt x="2656078" y="48133"/>
                </a:lnTo>
                <a:lnTo>
                  <a:pt x="2653156" y="45338"/>
                </a:lnTo>
                <a:close/>
              </a:path>
              <a:path w="3472179" h="1273810">
                <a:moveTo>
                  <a:pt x="2602356" y="45338"/>
                </a:moveTo>
                <a:lnTo>
                  <a:pt x="2569972" y="45338"/>
                </a:lnTo>
                <a:lnTo>
                  <a:pt x="2567178" y="48133"/>
                </a:lnTo>
                <a:lnTo>
                  <a:pt x="2567178" y="55245"/>
                </a:lnTo>
                <a:lnTo>
                  <a:pt x="2569972" y="58038"/>
                </a:lnTo>
                <a:lnTo>
                  <a:pt x="2602356" y="58038"/>
                </a:lnTo>
                <a:lnTo>
                  <a:pt x="2605278" y="55245"/>
                </a:lnTo>
                <a:lnTo>
                  <a:pt x="2605278" y="48133"/>
                </a:lnTo>
                <a:lnTo>
                  <a:pt x="2602356" y="45338"/>
                </a:lnTo>
                <a:close/>
              </a:path>
              <a:path w="3472179" h="1273810">
                <a:moveTo>
                  <a:pt x="2551556" y="45338"/>
                </a:moveTo>
                <a:lnTo>
                  <a:pt x="2519172" y="45338"/>
                </a:lnTo>
                <a:lnTo>
                  <a:pt x="2516378" y="48133"/>
                </a:lnTo>
                <a:lnTo>
                  <a:pt x="2516378" y="55245"/>
                </a:lnTo>
                <a:lnTo>
                  <a:pt x="2519172" y="58038"/>
                </a:lnTo>
                <a:lnTo>
                  <a:pt x="2551556" y="58038"/>
                </a:lnTo>
                <a:lnTo>
                  <a:pt x="2554478" y="55245"/>
                </a:lnTo>
                <a:lnTo>
                  <a:pt x="2554478" y="48133"/>
                </a:lnTo>
                <a:lnTo>
                  <a:pt x="2551556" y="45338"/>
                </a:lnTo>
                <a:close/>
              </a:path>
              <a:path w="3472179" h="1273810">
                <a:moveTo>
                  <a:pt x="2500756" y="45338"/>
                </a:moveTo>
                <a:lnTo>
                  <a:pt x="2468372" y="45338"/>
                </a:lnTo>
                <a:lnTo>
                  <a:pt x="2465578" y="48133"/>
                </a:lnTo>
                <a:lnTo>
                  <a:pt x="2465578" y="55245"/>
                </a:lnTo>
                <a:lnTo>
                  <a:pt x="2468372" y="58038"/>
                </a:lnTo>
                <a:lnTo>
                  <a:pt x="2500756" y="58038"/>
                </a:lnTo>
                <a:lnTo>
                  <a:pt x="2503678" y="55245"/>
                </a:lnTo>
                <a:lnTo>
                  <a:pt x="2503678" y="48133"/>
                </a:lnTo>
                <a:lnTo>
                  <a:pt x="2500756" y="45338"/>
                </a:lnTo>
                <a:close/>
              </a:path>
              <a:path w="3472179" h="1273810">
                <a:moveTo>
                  <a:pt x="2449956" y="45338"/>
                </a:moveTo>
                <a:lnTo>
                  <a:pt x="2417572" y="45338"/>
                </a:lnTo>
                <a:lnTo>
                  <a:pt x="2414778" y="48133"/>
                </a:lnTo>
                <a:lnTo>
                  <a:pt x="2414778" y="55245"/>
                </a:lnTo>
                <a:lnTo>
                  <a:pt x="2417572" y="58038"/>
                </a:lnTo>
                <a:lnTo>
                  <a:pt x="2449956" y="58038"/>
                </a:lnTo>
                <a:lnTo>
                  <a:pt x="2452878" y="55245"/>
                </a:lnTo>
                <a:lnTo>
                  <a:pt x="2452878" y="48133"/>
                </a:lnTo>
                <a:lnTo>
                  <a:pt x="2449956" y="45338"/>
                </a:lnTo>
                <a:close/>
              </a:path>
              <a:path w="3472179" h="1273810">
                <a:moveTo>
                  <a:pt x="2399156" y="45338"/>
                </a:moveTo>
                <a:lnTo>
                  <a:pt x="2366772" y="45338"/>
                </a:lnTo>
                <a:lnTo>
                  <a:pt x="2363978" y="48133"/>
                </a:lnTo>
                <a:lnTo>
                  <a:pt x="2363978" y="55245"/>
                </a:lnTo>
                <a:lnTo>
                  <a:pt x="2366772" y="58038"/>
                </a:lnTo>
                <a:lnTo>
                  <a:pt x="2399156" y="58038"/>
                </a:lnTo>
                <a:lnTo>
                  <a:pt x="2402078" y="55245"/>
                </a:lnTo>
                <a:lnTo>
                  <a:pt x="2402078" y="48133"/>
                </a:lnTo>
                <a:lnTo>
                  <a:pt x="2399156" y="45338"/>
                </a:lnTo>
                <a:close/>
              </a:path>
              <a:path w="3472179" h="1273810">
                <a:moveTo>
                  <a:pt x="2348356" y="45338"/>
                </a:moveTo>
                <a:lnTo>
                  <a:pt x="2315972" y="45338"/>
                </a:lnTo>
                <a:lnTo>
                  <a:pt x="2313178" y="48133"/>
                </a:lnTo>
                <a:lnTo>
                  <a:pt x="2313178" y="55245"/>
                </a:lnTo>
                <a:lnTo>
                  <a:pt x="2315972" y="58038"/>
                </a:lnTo>
                <a:lnTo>
                  <a:pt x="2348356" y="58038"/>
                </a:lnTo>
                <a:lnTo>
                  <a:pt x="2351278" y="55245"/>
                </a:lnTo>
                <a:lnTo>
                  <a:pt x="2351278" y="48133"/>
                </a:lnTo>
                <a:lnTo>
                  <a:pt x="2348356" y="45338"/>
                </a:lnTo>
                <a:close/>
              </a:path>
              <a:path w="3472179" h="1273810">
                <a:moveTo>
                  <a:pt x="2297556" y="45338"/>
                </a:moveTo>
                <a:lnTo>
                  <a:pt x="2265172" y="45338"/>
                </a:lnTo>
                <a:lnTo>
                  <a:pt x="2262378" y="48133"/>
                </a:lnTo>
                <a:lnTo>
                  <a:pt x="2262378" y="55245"/>
                </a:lnTo>
                <a:lnTo>
                  <a:pt x="2265172" y="58038"/>
                </a:lnTo>
                <a:lnTo>
                  <a:pt x="2297556" y="58038"/>
                </a:lnTo>
                <a:lnTo>
                  <a:pt x="2300478" y="55245"/>
                </a:lnTo>
                <a:lnTo>
                  <a:pt x="2300478" y="48133"/>
                </a:lnTo>
                <a:lnTo>
                  <a:pt x="2297556" y="45338"/>
                </a:lnTo>
                <a:close/>
              </a:path>
              <a:path w="3472179" h="1273810">
                <a:moveTo>
                  <a:pt x="2246756" y="45338"/>
                </a:moveTo>
                <a:lnTo>
                  <a:pt x="2214372" y="45338"/>
                </a:lnTo>
                <a:lnTo>
                  <a:pt x="2211578" y="48133"/>
                </a:lnTo>
                <a:lnTo>
                  <a:pt x="2211578" y="55245"/>
                </a:lnTo>
                <a:lnTo>
                  <a:pt x="2214372" y="58038"/>
                </a:lnTo>
                <a:lnTo>
                  <a:pt x="2246756" y="58038"/>
                </a:lnTo>
                <a:lnTo>
                  <a:pt x="2249678" y="55245"/>
                </a:lnTo>
                <a:lnTo>
                  <a:pt x="2249678" y="48133"/>
                </a:lnTo>
                <a:lnTo>
                  <a:pt x="2246756" y="45338"/>
                </a:lnTo>
                <a:close/>
              </a:path>
              <a:path w="3472179" h="1273810">
                <a:moveTo>
                  <a:pt x="2195956" y="45338"/>
                </a:moveTo>
                <a:lnTo>
                  <a:pt x="2163572" y="45338"/>
                </a:lnTo>
                <a:lnTo>
                  <a:pt x="2160778" y="48133"/>
                </a:lnTo>
                <a:lnTo>
                  <a:pt x="2160778" y="55245"/>
                </a:lnTo>
                <a:lnTo>
                  <a:pt x="2163572" y="58038"/>
                </a:lnTo>
                <a:lnTo>
                  <a:pt x="2195956" y="58038"/>
                </a:lnTo>
                <a:lnTo>
                  <a:pt x="2198878" y="55245"/>
                </a:lnTo>
                <a:lnTo>
                  <a:pt x="2198878" y="48133"/>
                </a:lnTo>
                <a:lnTo>
                  <a:pt x="2195956" y="45338"/>
                </a:lnTo>
                <a:close/>
              </a:path>
              <a:path w="3472179" h="1273810">
                <a:moveTo>
                  <a:pt x="2145156" y="45338"/>
                </a:moveTo>
                <a:lnTo>
                  <a:pt x="2112772" y="45338"/>
                </a:lnTo>
                <a:lnTo>
                  <a:pt x="2109978" y="48133"/>
                </a:lnTo>
                <a:lnTo>
                  <a:pt x="2109978" y="55245"/>
                </a:lnTo>
                <a:lnTo>
                  <a:pt x="2112772" y="58038"/>
                </a:lnTo>
                <a:lnTo>
                  <a:pt x="2145156" y="58038"/>
                </a:lnTo>
                <a:lnTo>
                  <a:pt x="2148078" y="55245"/>
                </a:lnTo>
                <a:lnTo>
                  <a:pt x="2148078" y="48133"/>
                </a:lnTo>
                <a:lnTo>
                  <a:pt x="2145156" y="45338"/>
                </a:lnTo>
                <a:close/>
              </a:path>
              <a:path w="3472179" h="1273810">
                <a:moveTo>
                  <a:pt x="2094356" y="45338"/>
                </a:moveTo>
                <a:lnTo>
                  <a:pt x="2061972" y="45338"/>
                </a:lnTo>
                <a:lnTo>
                  <a:pt x="2059177" y="48133"/>
                </a:lnTo>
                <a:lnTo>
                  <a:pt x="2059177" y="55245"/>
                </a:lnTo>
                <a:lnTo>
                  <a:pt x="2061972" y="58038"/>
                </a:lnTo>
                <a:lnTo>
                  <a:pt x="2094356" y="58038"/>
                </a:lnTo>
                <a:lnTo>
                  <a:pt x="2097278" y="55245"/>
                </a:lnTo>
                <a:lnTo>
                  <a:pt x="2097278" y="48133"/>
                </a:lnTo>
                <a:lnTo>
                  <a:pt x="2094356" y="45338"/>
                </a:lnTo>
                <a:close/>
              </a:path>
              <a:path w="3472179" h="1273810">
                <a:moveTo>
                  <a:pt x="2043556" y="45338"/>
                </a:moveTo>
                <a:lnTo>
                  <a:pt x="2011172" y="45338"/>
                </a:lnTo>
                <a:lnTo>
                  <a:pt x="2008377" y="48133"/>
                </a:lnTo>
                <a:lnTo>
                  <a:pt x="2008377" y="55245"/>
                </a:lnTo>
                <a:lnTo>
                  <a:pt x="2011172" y="58038"/>
                </a:lnTo>
                <a:lnTo>
                  <a:pt x="2043556" y="58038"/>
                </a:lnTo>
                <a:lnTo>
                  <a:pt x="2046477" y="55245"/>
                </a:lnTo>
                <a:lnTo>
                  <a:pt x="2046477" y="48133"/>
                </a:lnTo>
                <a:lnTo>
                  <a:pt x="2043556" y="45338"/>
                </a:lnTo>
                <a:close/>
              </a:path>
              <a:path w="3472179" h="1273810">
                <a:moveTo>
                  <a:pt x="1992756" y="45338"/>
                </a:moveTo>
                <a:lnTo>
                  <a:pt x="1960372" y="45338"/>
                </a:lnTo>
                <a:lnTo>
                  <a:pt x="1957577" y="48133"/>
                </a:lnTo>
                <a:lnTo>
                  <a:pt x="1957577" y="55245"/>
                </a:lnTo>
                <a:lnTo>
                  <a:pt x="1960372" y="58038"/>
                </a:lnTo>
                <a:lnTo>
                  <a:pt x="1992756" y="58038"/>
                </a:lnTo>
                <a:lnTo>
                  <a:pt x="1995677" y="55245"/>
                </a:lnTo>
                <a:lnTo>
                  <a:pt x="1995677" y="48133"/>
                </a:lnTo>
                <a:lnTo>
                  <a:pt x="1992756" y="45338"/>
                </a:lnTo>
                <a:close/>
              </a:path>
              <a:path w="3472179" h="1273810">
                <a:moveTo>
                  <a:pt x="1941956" y="45338"/>
                </a:moveTo>
                <a:lnTo>
                  <a:pt x="1909572" y="45338"/>
                </a:lnTo>
                <a:lnTo>
                  <a:pt x="1906777" y="48133"/>
                </a:lnTo>
                <a:lnTo>
                  <a:pt x="1906777" y="55245"/>
                </a:lnTo>
                <a:lnTo>
                  <a:pt x="1909572" y="58038"/>
                </a:lnTo>
                <a:lnTo>
                  <a:pt x="1941956" y="58038"/>
                </a:lnTo>
                <a:lnTo>
                  <a:pt x="1944877" y="55245"/>
                </a:lnTo>
                <a:lnTo>
                  <a:pt x="1944877" y="48133"/>
                </a:lnTo>
                <a:lnTo>
                  <a:pt x="1941956" y="45338"/>
                </a:lnTo>
                <a:close/>
              </a:path>
              <a:path w="3472179" h="1273810">
                <a:moveTo>
                  <a:pt x="1891156" y="45338"/>
                </a:moveTo>
                <a:lnTo>
                  <a:pt x="1858772" y="45338"/>
                </a:lnTo>
                <a:lnTo>
                  <a:pt x="1855977" y="48133"/>
                </a:lnTo>
                <a:lnTo>
                  <a:pt x="1855977" y="55245"/>
                </a:lnTo>
                <a:lnTo>
                  <a:pt x="1858772" y="58038"/>
                </a:lnTo>
                <a:lnTo>
                  <a:pt x="1891156" y="58038"/>
                </a:lnTo>
                <a:lnTo>
                  <a:pt x="1894077" y="55245"/>
                </a:lnTo>
                <a:lnTo>
                  <a:pt x="1894077" y="48133"/>
                </a:lnTo>
                <a:lnTo>
                  <a:pt x="1891156" y="45338"/>
                </a:lnTo>
                <a:close/>
              </a:path>
              <a:path w="3472179" h="1273810">
                <a:moveTo>
                  <a:pt x="1840356" y="45338"/>
                </a:moveTo>
                <a:lnTo>
                  <a:pt x="1807972" y="45338"/>
                </a:lnTo>
                <a:lnTo>
                  <a:pt x="1805177" y="48133"/>
                </a:lnTo>
                <a:lnTo>
                  <a:pt x="1805177" y="55245"/>
                </a:lnTo>
                <a:lnTo>
                  <a:pt x="1807972" y="58038"/>
                </a:lnTo>
                <a:lnTo>
                  <a:pt x="1840356" y="58038"/>
                </a:lnTo>
                <a:lnTo>
                  <a:pt x="1843277" y="55245"/>
                </a:lnTo>
                <a:lnTo>
                  <a:pt x="1843277" y="48133"/>
                </a:lnTo>
                <a:lnTo>
                  <a:pt x="1840356" y="45338"/>
                </a:lnTo>
                <a:close/>
              </a:path>
              <a:path w="3472179" h="1273810">
                <a:moveTo>
                  <a:pt x="1789556" y="45338"/>
                </a:moveTo>
                <a:lnTo>
                  <a:pt x="1757172" y="45338"/>
                </a:lnTo>
                <a:lnTo>
                  <a:pt x="1754377" y="48133"/>
                </a:lnTo>
                <a:lnTo>
                  <a:pt x="1754377" y="55245"/>
                </a:lnTo>
                <a:lnTo>
                  <a:pt x="1757172" y="58038"/>
                </a:lnTo>
                <a:lnTo>
                  <a:pt x="1789556" y="58038"/>
                </a:lnTo>
                <a:lnTo>
                  <a:pt x="1792477" y="55245"/>
                </a:lnTo>
                <a:lnTo>
                  <a:pt x="1792477" y="48133"/>
                </a:lnTo>
                <a:lnTo>
                  <a:pt x="1789556" y="45338"/>
                </a:lnTo>
                <a:close/>
              </a:path>
              <a:path w="3472179" h="1273810">
                <a:moveTo>
                  <a:pt x="1738756" y="45338"/>
                </a:moveTo>
                <a:lnTo>
                  <a:pt x="1706372" y="45338"/>
                </a:lnTo>
                <a:lnTo>
                  <a:pt x="1703577" y="48133"/>
                </a:lnTo>
                <a:lnTo>
                  <a:pt x="1703577" y="55245"/>
                </a:lnTo>
                <a:lnTo>
                  <a:pt x="1706372" y="58038"/>
                </a:lnTo>
                <a:lnTo>
                  <a:pt x="1738756" y="58038"/>
                </a:lnTo>
                <a:lnTo>
                  <a:pt x="1741677" y="55245"/>
                </a:lnTo>
                <a:lnTo>
                  <a:pt x="1741677" y="48133"/>
                </a:lnTo>
                <a:lnTo>
                  <a:pt x="1738756" y="45338"/>
                </a:lnTo>
                <a:close/>
              </a:path>
              <a:path w="3472179" h="1273810">
                <a:moveTo>
                  <a:pt x="1687956" y="45338"/>
                </a:moveTo>
                <a:lnTo>
                  <a:pt x="1655572" y="45338"/>
                </a:lnTo>
                <a:lnTo>
                  <a:pt x="1652777" y="48133"/>
                </a:lnTo>
                <a:lnTo>
                  <a:pt x="1652777" y="55245"/>
                </a:lnTo>
                <a:lnTo>
                  <a:pt x="1655572" y="58038"/>
                </a:lnTo>
                <a:lnTo>
                  <a:pt x="1687956" y="58038"/>
                </a:lnTo>
                <a:lnTo>
                  <a:pt x="1690877" y="55245"/>
                </a:lnTo>
                <a:lnTo>
                  <a:pt x="1690877" y="48133"/>
                </a:lnTo>
                <a:lnTo>
                  <a:pt x="1687956" y="45338"/>
                </a:lnTo>
                <a:close/>
              </a:path>
              <a:path w="3472179" h="1273810">
                <a:moveTo>
                  <a:pt x="1637156" y="45338"/>
                </a:moveTo>
                <a:lnTo>
                  <a:pt x="1604772" y="45338"/>
                </a:lnTo>
                <a:lnTo>
                  <a:pt x="1601977" y="48133"/>
                </a:lnTo>
                <a:lnTo>
                  <a:pt x="1601977" y="55245"/>
                </a:lnTo>
                <a:lnTo>
                  <a:pt x="1604772" y="58038"/>
                </a:lnTo>
                <a:lnTo>
                  <a:pt x="1637156" y="58038"/>
                </a:lnTo>
                <a:lnTo>
                  <a:pt x="1640077" y="55245"/>
                </a:lnTo>
                <a:lnTo>
                  <a:pt x="1640077" y="48133"/>
                </a:lnTo>
                <a:lnTo>
                  <a:pt x="1637156" y="45338"/>
                </a:lnTo>
                <a:close/>
              </a:path>
              <a:path w="3472179" h="1273810">
                <a:moveTo>
                  <a:pt x="1586356" y="45338"/>
                </a:moveTo>
                <a:lnTo>
                  <a:pt x="1553972" y="45338"/>
                </a:lnTo>
                <a:lnTo>
                  <a:pt x="1551177" y="48133"/>
                </a:lnTo>
                <a:lnTo>
                  <a:pt x="1551177" y="55245"/>
                </a:lnTo>
                <a:lnTo>
                  <a:pt x="1553972" y="58038"/>
                </a:lnTo>
                <a:lnTo>
                  <a:pt x="1586356" y="58038"/>
                </a:lnTo>
                <a:lnTo>
                  <a:pt x="1589277" y="55245"/>
                </a:lnTo>
                <a:lnTo>
                  <a:pt x="1589277" y="48133"/>
                </a:lnTo>
                <a:lnTo>
                  <a:pt x="1586356" y="45338"/>
                </a:lnTo>
                <a:close/>
              </a:path>
              <a:path w="3472179" h="1273810">
                <a:moveTo>
                  <a:pt x="1535556" y="45338"/>
                </a:moveTo>
                <a:lnTo>
                  <a:pt x="1503172" y="45338"/>
                </a:lnTo>
                <a:lnTo>
                  <a:pt x="1500377" y="48133"/>
                </a:lnTo>
                <a:lnTo>
                  <a:pt x="1500377" y="55245"/>
                </a:lnTo>
                <a:lnTo>
                  <a:pt x="1503172" y="58038"/>
                </a:lnTo>
                <a:lnTo>
                  <a:pt x="1535556" y="58038"/>
                </a:lnTo>
                <a:lnTo>
                  <a:pt x="1538477" y="55245"/>
                </a:lnTo>
                <a:lnTo>
                  <a:pt x="1538477" y="48133"/>
                </a:lnTo>
                <a:lnTo>
                  <a:pt x="1535556" y="45338"/>
                </a:lnTo>
                <a:close/>
              </a:path>
              <a:path w="3472179" h="1273810">
                <a:moveTo>
                  <a:pt x="1484756" y="45338"/>
                </a:moveTo>
                <a:lnTo>
                  <a:pt x="1452372" y="45338"/>
                </a:lnTo>
                <a:lnTo>
                  <a:pt x="1449577" y="48133"/>
                </a:lnTo>
                <a:lnTo>
                  <a:pt x="1449577" y="55245"/>
                </a:lnTo>
                <a:lnTo>
                  <a:pt x="1452372" y="58038"/>
                </a:lnTo>
                <a:lnTo>
                  <a:pt x="1484756" y="58038"/>
                </a:lnTo>
                <a:lnTo>
                  <a:pt x="1487677" y="55245"/>
                </a:lnTo>
                <a:lnTo>
                  <a:pt x="1487677" y="48133"/>
                </a:lnTo>
                <a:lnTo>
                  <a:pt x="1484756" y="45338"/>
                </a:lnTo>
                <a:close/>
              </a:path>
              <a:path w="3472179" h="1273810">
                <a:moveTo>
                  <a:pt x="1433956" y="45338"/>
                </a:moveTo>
                <a:lnTo>
                  <a:pt x="1401572" y="45338"/>
                </a:lnTo>
                <a:lnTo>
                  <a:pt x="1398777" y="48133"/>
                </a:lnTo>
                <a:lnTo>
                  <a:pt x="1398777" y="55245"/>
                </a:lnTo>
                <a:lnTo>
                  <a:pt x="1401572" y="58038"/>
                </a:lnTo>
                <a:lnTo>
                  <a:pt x="1433956" y="58038"/>
                </a:lnTo>
                <a:lnTo>
                  <a:pt x="1436877" y="55245"/>
                </a:lnTo>
                <a:lnTo>
                  <a:pt x="1436877" y="48133"/>
                </a:lnTo>
                <a:lnTo>
                  <a:pt x="1433956" y="45338"/>
                </a:lnTo>
                <a:close/>
              </a:path>
              <a:path w="3472179" h="1273810">
                <a:moveTo>
                  <a:pt x="1383156" y="45338"/>
                </a:moveTo>
                <a:lnTo>
                  <a:pt x="1350772" y="45338"/>
                </a:lnTo>
                <a:lnTo>
                  <a:pt x="1347977" y="48133"/>
                </a:lnTo>
                <a:lnTo>
                  <a:pt x="1347977" y="55245"/>
                </a:lnTo>
                <a:lnTo>
                  <a:pt x="1350772" y="58038"/>
                </a:lnTo>
                <a:lnTo>
                  <a:pt x="1383156" y="58038"/>
                </a:lnTo>
                <a:lnTo>
                  <a:pt x="1386077" y="55245"/>
                </a:lnTo>
                <a:lnTo>
                  <a:pt x="1386077" y="48133"/>
                </a:lnTo>
                <a:lnTo>
                  <a:pt x="1383156" y="45338"/>
                </a:lnTo>
                <a:close/>
              </a:path>
              <a:path w="3472179" h="1273810">
                <a:moveTo>
                  <a:pt x="1332356" y="45338"/>
                </a:moveTo>
                <a:lnTo>
                  <a:pt x="1299972" y="45338"/>
                </a:lnTo>
                <a:lnTo>
                  <a:pt x="1297177" y="48133"/>
                </a:lnTo>
                <a:lnTo>
                  <a:pt x="1297177" y="55245"/>
                </a:lnTo>
                <a:lnTo>
                  <a:pt x="1299972" y="58038"/>
                </a:lnTo>
                <a:lnTo>
                  <a:pt x="1332356" y="58038"/>
                </a:lnTo>
                <a:lnTo>
                  <a:pt x="1335277" y="55245"/>
                </a:lnTo>
                <a:lnTo>
                  <a:pt x="1335277" y="48133"/>
                </a:lnTo>
                <a:lnTo>
                  <a:pt x="1332356" y="45338"/>
                </a:lnTo>
                <a:close/>
              </a:path>
              <a:path w="3472179" h="1273810">
                <a:moveTo>
                  <a:pt x="1281556" y="45338"/>
                </a:moveTo>
                <a:lnTo>
                  <a:pt x="1249172" y="45338"/>
                </a:lnTo>
                <a:lnTo>
                  <a:pt x="1246377" y="48133"/>
                </a:lnTo>
                <a:lnTo>
                  <a:pt x="1246377" y="55245"/>
                </a:lnTo>
                <a:lnTo>
                  <a:pt x="1249172" y="58038"/>
                </a:lnTo>
                <a:lnTo>
                  <a:pt x="1281556" y="58038"/>
                </a:lnTo>
                <a:lnTo>
                  <a:pt x="1284477" y="55245"/>
                </a:lnTo>
                <a:lnTo>
                  <a:pt x="1284477" y="48133"/>
                </a:lnTo>
                <a:lnTo>
                  <a:pt x="1281556" y="45338"/>
                </a:lnTo>
                <a:close/>
              </a:path>
              <a:path w="3472179" h="1273810">
                <a:moveTo>
                  <a:pt x="1230756" y="45338"/>
                </a:moveTo>
                <a:lnTo>
                  <a:pt x="1198372" y="45338"/>
                </a:lnTo>
                <a:lnTo>
                  <a:pt x="1195577" y="48133"/>
                </a:lnTo>
                <a:lnTo>
                  <a:pt x="1195577" y="55245"/>
                </a:lnTo>
                <a:lnTo>
                  <a:pt x="1198372" y="58038"/>
                </a:lnTo>
                <a:lnTo>
                  <a:pt x="1230756" y="58038"/>
                </a:lnTo>
                <a:lnTo>
                  <a:pt x="1233677" y="55245"/>
                </a:lnTo>
                <a:lnTo>
                  <a:pt x="1233677" y="48133"/>
                </a:lnTo>
                <a:lnTo>
                  <a:pt x="1230756" y="45338"/>
                </a:lnTo>
                <a:close/>
              </a:path>
              <a:path w="3472179" h="1273810">
                <a:moveTo>
                  <a:pt x="1179956" y="45338"/>
                </a:moveTo>
                <a:lnTo>
                  <a:pt x="1147572" y="45338"/>
                </a:lnTo>
                <a:lnTo>
                  <a:pt x="1144777" y="48133"/>
                </a:lnTo>
                <a:lnTo>
                  <a:pt x="1144777" y="55245"/>
                </a:lnTo>
                <a:lnTo>
                  <a:pt x="1147572" y="58038"/>
                </a:lnTo>
                <a:lnTo>
                  <a:pt x="1179956" y="58038"/>
                </a:lnTo>
                <a:lnTo>
                  <a:pt x="1182877" y="55245"/>
                </a:lnTo>
                <a:lnTo>
                  <a:pt x="1182877" y="48133"/>
                </a:lnTo>
                <a:lnTo>
                  <a:pt x="1179956" y="45338"/>
                </a:lnTo>
                <a:close/>
              </a:path>
              <a:path w="3472179" h="1273810">
                <a:moveTo>
                  <a:pt x="1129156" y="45338"/>
                </a:moveTo>
                <a:lnTo>
                  <a:pt x="1096772" y="45338"/>
                </a:lnTo>
                <a:lnTo>
                  <a:pt x="1093977" y="48133"/>
                </a:lnTo>
                <a:lnTo>
                  <a:pt x="1093977" y="55245"/>
                </a:lnTo>
                <a:lnTo>
                  <a:pt x="1096772" y="58038"/>
                </a:lnTo>
                <a:lnTo>
                  <a:pt x="1129156" y="58038"/>
                </a:lnTo>
                <a:lnTo>
                  <a:pt x="1132077" y="55245"/>
                </a:lnTo>
                <a:lnTo>
                  <a:pt x="1132077" y="48133"/>
                </a:lnTo>
                <a:lnTo>
                  <a:pt x="1129156" y="45338"/>
                </a:lnTo>
                <a:close/>
              </a:path>
              <a:path w="3472179" h="1273810">
                <a:moveTo>
                  <a:pt x="1078356" y="45338"/>
                </a:moveTo>
                <a:lnTo>
                  <a:pt x="1045972" y="45338"/>
                </a:lnTo>
                <a:lnTo>
                  <a:pt x="1043177" y="48133"/>
                </a:lnTo>
                <a:lnTo>
                  <a:pt x="1043177" y="55245"/>
                </a:lnTo>
                <a:lnTo>
                  <a:pt x="1045972" y="58038"/>
                </a:lnTo>
                <a:lnTo>
                  <a:pt x="1078356" y="58038"/>
                </a:lnTo>
                <a:lnTo>
                  <a:pt x="1081277" y="55245"/>
                </a:lnTo>
                <a:lnTo>
                  <a:pt x="1081277" y="48133"/>
                </a:lnTo>
                <a:lnTo>
                  <a:pt x="1078356" y="45338"/>
                </a:lnTo>
                <a:close/>
              </a:path>
              <a:path w="3472179" h="1273810">
                <a:moveTo>
                  <a:pt x="1027556" y="45338"/>
                </a:moveTo>
                <a:lnTo>
                  <a:pt x="995172" y="45338"/>
                </a:lnTo>
                <a:lnTo>
                  <a:pt x="992377" y="48133"/>
                </a:lnTo>
                <a:lnTo>
                  <a:pt x="992377" y="55245"/>
                </a:lnTo>
                <a:lnTo>
                  <a:pt x="995172" y="58038"/>
                </a:lnTo>
                <a:lnTo>
                  <a:pt x="1027556" y="58038"/>
                </a:lnTo>
                <a:lnTo>
                  <a:pt x="1030477" y="55245"/>
                </a:lnTo>
                <a:lnTo>
                  <a:pt x="1030477" y="48133"/>
                </a:lnTo>
                <a:lnTo>
                  <a:pt x="1027556" y="45338"/>
                </a:lnTo>
                <a:close/>
              </a:path>
              <a:path w="3472179" h="1273810">
                <a:moveTo>
                  <a:pt x="976756" y="45338"/>
                </a:moveTo>
                <a:lnTo>
                  <a:pt x="944372" y="45338"/>
                </a:lnTo>
                <a:lnTo>
                  <a:pt x="941577" y="48133"/>
                </a:lnTo>
                <a:lnTo>
                  <a:pt x="941577" y="55245"/>
                </a:lnTo>
                <a:lnTo>
                  <a:pt x="944372" y="58038"/>
                </a:lnTo>
                <a:lnTo>
                  <a:pt x="976756" y="58038"/>
                </a:lnTo>
                <a:lnTo>
                  <a:pt x="979677" y="55245"/>
                </a:lnTo>
                <a:lnTo>
                  <a:pt x="979677" y="48133"/>
                </a:lnTo>
                <a:lnTo>
                  <a:pt x="976756" y="45338"/>
                </a:lnTo>
                <a:close/>
              </a:path>
              <a:path w="3472179" h="1273810">
                <a:moveTo>
                  <a:pt x="925956" y="45338"/>
                </a:moveTo>
                <a:lnTo>
                  <a:pt x="893572" y="45338"/>
                </a:lnTo>
                <a:lnTo>
                  <a:pt x="890777" y="48133"/>
                </a:lnTo>
                <a:lnTo>
                  <a:pt x="890777" y="55245"/>
                </a:lnTo>
                <a:lnTo>
                  <a:pt x="893572" y="58038"/>
                </a:lnTo>
                <a:lnTo>
                  <a:pt x="925956" y="58038"/>
                </a:lnTo>
                <a:lnTo>
                  <a:pt x="928877" y="55245"/>
                </a:lnTo>
                <a:lnTo>
                  <a:pt x="928877" y="48133"/>
                </a:lnTo>
                <a:lnTo>
                  <a:pt x="925956" y="45338"/>
                </a:lnTo>
                <a:close/>
              </a:path>
              <a:path w="3472179" h="1273810">
                <a:moveTo>
                  <a:pt x="875156" y="45338"/>
                </a:moveTo>
                <a:lnTo>
                  <a:pt x="842772" y="45338"/>
                </a:lnTo>
                <a:lnTo>
                  <a:pt x="839977" y="48133"/>
                </a:lnTo>
                <a:lnTo>
                  <a:pt x="839977" y="55245"/>
                </a:lnTo>
                <a:lnTo>
                  <a:pt x="842772" y="58038"/>
                </a:lnTo>
                <a:lnTo>
                  <a:pt x="875156" y="58038"/>
                </a:lnTo>
                <a:lnTo>
                  <a:pt x="878077" y="55245"/>
                </a:lnTo>
                <a:lnTo>
                  <a:pt x="878077" y="48133"/>
                </a:lnTo>
                <a:lnTo>
                  <a:pt x="875156" y="45338"/>
                </a:lnTo>
                <a:close/>
              </a:path>
              <a:path w="3472179" h="1273810">
                <a:moveTo>
                  <a:pt x="824356" y="45338"/>
                </a:moveTo>
                <a:lnTo>
                  <a:pt x="791972" y="45338"/>
                </a:lnTo>
                <a:lnTo>
                  <a:pt x="789177" y="48133"/>
                </a:lnTo>
                <a:lnTo>
                  <a:pt x="789177" y="55245"/>
                </a:lnTo>
                <a:lnTo>
                  <a:pt x="791972" y="58038"/>
                </a:lnTo>
                <a:lnTo>
                  <a:pt x="824356" y="58038"/>
                </a:lnTo>
                <a:lnTo>
                  <a:pt x="827277" y="55245"/>
                </a:lnTo>
                <a:lnTo>
                  <a:pt x="827277" y="48133"/>
                </a:lnTo>
                <a:lnTo>
                  <a:pt x="824356" y="45338"/>
                </a:lnTo>
                <a:close/>
              </a:path>
              <a:path w="3472179" h="1273810">
                <a:moveTo>
                  <a:pt x="773556" y="45338"/>
                </a:moveTo>
                <a:lnTo>
                  <a:pt x="741172" y="45338"/>
                </a:lnTo>
                <a:lnTo>
                  <a:pt x="738377" y="48133"/>
                </a:lnTo>
                <a:lnTo>
                  <a:pt x="738377" y="55245"/>
                </a:lnTo>
                <a:lnTo>
                  <a:pt x="741172" y="58038"/>
                </a:lnTo>
                <a:lnTo>
                  <a:pt x="773556" y="58038"/>
                </a:lnTo>
                <a:lnTo>
                  <a:pt x="776477" y="55245"/>
                </a:lnTo>
                <a:lnTo>
                  <a:pt x="776477" y="48133"/>
                </a:lnTo>
                <a:lnTo>
                  <a:pt x="773556" y="45338"/>
                </a:lnTo>
                <a:close/>
              </a:path>
              <a:path w="3472179" h="1273810">
                <a:moveTo>
                  <a:pt x="722756" y="45338"/>
                </a:moveTo>
                <a:lnTo>
                  <a:pt x="690372" y="45338"/>
                </a:lnTo>
                <a:lnTo>
                  <a:pt x="687577" y="48133"/>
                </a:lnTo>
                <a:lnTo>
                  <a:pt x="687577" y="55245"/>
                </a:lnTo>
                <a:lnTo>
                  <a:pt x="690372" y="58038"/>
                </a:lnTo>
                <a:lnTo>
                  <a:pt x="722756" y="58038"/>
                </a:lnTo>
                <a:lnTo>
                  <a:pt x="725677" y="55245"/>
                </a:lnTo>
                <a:lnTo>
                  <a:pt x="725677" y="48133"/>
                </a:lnTo>
                <a:lnTo>
                  <a:pt x="722756" y="45338"/>
                </a:lnTo>
                <a:close/>
              </a:path>
              <a:path w="3472179" h="1273810">
                <a:moveTo>
                  <a:pt x="671956" y="45338"/>
                </a:moveTo>
                <a:lnTo>
                  <a:pt x="639572" y="45338"/>
                </a:lnTo>
                <a:lnTo>
                  <a:pt x="636777" y="48133"/>
                </a:lnTo>
                <a:lnTo>
                  <a:pt x="636777" y="55245"/>
                </a:lnTo>
                <a:lnTo>
                  <a:pt x="639572" y="58038"/>
                </a:lnTo>
                <a:lnTo>
                  <a:pt x="671956" y="58038"/>
                </a:lnTo>
                <a:lnTo>
                  <a:pt x="674877" y="55245"/>
                </a:lnTo>
                <a:lnTo>
                  <a:pt x="674877" y="48133"/>
                </a:lnTo>
                <a:lnTo>
                  <a:pt x="671956" y="45338"/>
                </a:lnTo>
                <a:close/>
              </a:path>
              <a:path w="3472179" h="1273810">
                <a:moveTo>
                  <a:pt x="621156" y="45338"/>
                </a:moveTo>
                <a:lnTo>
                  <a:pt x="588772" y="45338"/>
                </a:lnTo>
                <a:lnTo>
                  <a:pt x="585977" y="48133"/>
                </a:lnTo>
                <a:lnTo>
                  <a:pt x="585977" y="55245"/>
                </a:lnTo>
                <a:lnTo>
                  <a:pt x="588772" y="58038"/>
                </a:lnTo>
                <a:lnTo>
                  <a:pt x="621156" y="58038"/>
                </a:lnTo>
                <a:lnTo>
                  <a:pt x="624077" y="55245"/>
                </a:lnTo>
                <a:lnTo>
                  <a:pt x="624077" y="48133"/>
                </a:lnTo>
                <a:lnTo>
                  <a:pt x="621156" y="45338"/>
                </a:lnTo>
                <a:close/>
              </a:path>
              <a:path w="3472179" h="1273810">
                <a:moveTo>
                  <a:pt x="570356" y="45338"/>
                </a:moveTo>
                <a:lnTo>
                  <a:pt x="537972" y="45338"/>
                </a:lnTo>
                <a:lnTo>
                  <a:pt x="535177" y="48133"/>
                </a:lnTo>
                <a:lnTo>
                  <a:pt x="535177" y="55245"/>
                </a:lnTo>
                <a:lnTo>
                  <a:pt x="537972" y="58038"/>
                </a:lnTo>
                <a:lnTo>
                  <a:pt x="570356" y="58038"/>
                </a:lnTo>
                <a:lnTo>
                  <a:pt x="573277" y="55245"/>
                </a:lnTo>
                <a:lnTo>
                  <a:pt x="573277" y="48133"/>
                </a:lnTo>
                <a:lnTo>
                  <a:pt x="570356" y="45338"/>
                </a:lnTo>
                <a:close/>
              </a:path>
              <a:path w="3472179" h="1273810">
                <a:moveTo>
                  <a:pt x="519556" y="45338"/>
                </a:moveTo>
                <a:lnTo>
                  <a:pt x="487172" y="45338"/>
                </a:lnTo>
                <a:lnTo>
                  <a:pt x="484377" y="48133"/>
                </a:lnTo>
                <a:lnTo>
                  <a:pt x="484377" y="55245"/>
                </a:lnTo>
                <a:lnTo>
                  <a:pt x="487172" y="58038"/>
                </a:lnTo>
                <a:lnTo>
                  <a:pt x="519556" y="58038"/>
                </a:lnTo>
                <a:lnTo>
                  <a:pt x="522477" y="55245"/>
                </a:lnTo>
                <a:lnTo>
                  <a:pt x="522477" y="48133"/>
                </a:lnTo>
                <a:lnTo>
                  <a:pt x="519556" y="45338"/>
                </a:lnTo>
                <a:close/>
              </a:path>
              <a:path w="3472179" h="1273810">
                <a:moveTo>
                  <a:pt x="468756" y="45338"/>
                </a:moveTo>
                <a:lnTo>
                  <a:pt x="436372" y="45338"/>
                </a:lnTo>
                <a:lnTo>
                  <a:pt x="433577" y="48133"/>
                </a:lnTo>
                <a:lnTo>
                  <a:pt x="433577" y="55245"/>
                </a:lnTo>
                <a:lnTo>
                  <a:pt x="436372" y="58038"/>
                </a:lnTo>
                <a:lnTo>
                  <a:pt x="468756" y="58038"/>
                </a:lnTo>
                <a:lnTo>
                  <a:pt x="471677" y="55245"/>
                </a:lnTo>
                <a:lnTo>
                  <a:pt x="471677" y="48133"/>
                </a:lnTo>
                <a:lnTo>
                  <a:pt x="468756" y="45338"/>
                </a:lnTo>
                <a:close/>
              </a:path>
              <a:path w="3472179" h="1273810">
                <a:moveTo>
                  <a:pt x="417956" y="45338"/>
                </a:moveTo>
                <a:lnTo>
                  <a:pt x="385572" y="45338"/>
                </a:lnTo>
                <a:lnTo>
                  <a:pt x="382777" y="48133"/>
                </a:lnTo>
                <a:lnTo>
                  <a:pt x="382777" y="55245"/>
                </a:lnTo>
                <a:lnTo>
                  <a:pt x="385572" y="58038"/>
                </a:lnTo>
                <a:lnTo>
                  <a:pt x="417956" y="58038"/>
                </a:lnTo>
                <a:lnTo>
                  <a:pt x="420877" y="55245"/>
                </a:lnTo>
                <a:lnTo>
                  <a:pt x="420877" y="48133"/>
                </a:lnTo>
                <a:lnTo>
                  <a:pt x="417956" y="45338"/>
                </a:lnTo>
                <a:close/>
              </a:path>
              <a:path w="3472179" h="1273810">
                <a:moveTo>
                  <a:pt x="367156" y="45338"/>
                </a:moveTo>
                <a:lnTo>
                  <a:pt x="334772" y="45338"/>
                </a:lnTo>
                <a:lnTo>
                  <a:pt x="331977" y="48133"/>
                </a:lnTo>
                <a:lnTo>
                  <a:pt x="331977" y="55245"/>
                </a:lnTo>
                <a:lnTo>
                  <a:pt x="334772" y="58038"/>
                </a:lnTo>
                <a:lnTo>
                  <a:pt x="367156" y="58038"/>
                </a:lnTo>
                <a:lnTo>
                  <a:pt x="370077" y="55245"/>
                </a:lnTo>
                <a:lnTo>
                  <a:pt x="370077" y="48133"/>
                </a:lnTo>
                <a:lnTo>
                  <a:pt x="367156" y="45338"/>
                </a:lnTo>
                <a:close/>
              </a:path>
              <a:path w="3472179" h="1273810">
                <a:moveTo>
                  <a:pt x="316356" y="45338"/>
                </a:moveTo>
                <a:lnTo>
                  <a:pt x="283972" y="45338"/>
                </a:lnTo>
                <a:lnTo>
                  <a:pt x="281177" y="48133"/>
                </a:lnTo>
                <a:lnTo>
                  <a:pt x="281177" y="55245"/>
                </a:lnTo>
                <a:lnTo>
                  <a:pt x="283972" y="58038"/>
                </a:lnTo>
                <a:lnTo>
                  <a:pt x="316356" y="58038"/>
                </a:lnTo>
                <a:lnTo>
                  <a:pt x="319277" y="55245"/>
                </a:lnTo>
                <a:lnTo>
                  <a:pt x="319277" y="48133"/>
                </a:lnTo>
                <a:lnTo>
                  <a:pt x="316356" y="45338"/>
                </a:lnTo>
                <a:close/>
              </a:path>
              <a:path w="3472179" h="1273810">
                <a:moveTo>
                  <a:pt x="265556" y="45338"/>
                </a:moveTo>
                <a:lnTo>
                  <a:pt x="233172" y="45338"/>
                </a:lnTo>
                <a:lnTo>
                  <a:pt x="230377" y="48133"/>
                </a:lnTo>
                <a:lnTo>
                  <a:pt x="230377" y="55245"/>
                </a:lnTo>
                <a:lnTo>
                  <a:pt x="233172" y="58038"/>
                </a:lnTo>
                <a:lnTo>
                  <a:pt x="265556" y="58038"/>
                </a:lnTo>
                <a:lnTo>
                  <a:pt x="268477" y="55245"/>
                </a:lnTo>
                <a:lnTo>
                  <a:pt x="268477" y="48133"/>
                </a:lnTo>
                <a:lnTo>
                  <a:pt x="265556" y="45338"/>
                </a:lnTo>
                <a:close/>
              </a:path>
              <a:path w="3472179" h="1273810">
                <a:moveTo>
                  <a:pt x="214756" y="45338"/>
                </a:moveTo>
                <a:lnTo>
                  <a:pt x="182372" y="45338"/>
                </a:lnTo>
                <a:lnTo>
                  <a:pt x="179577" y="48133"/>
                </a:lnTo>
                <a:lnTo>
                  <a:pt x="179577" y="55245"/>
                </a:lnTo>
                <a:lnTo>
                  <a:pt x="182372" y="58038"/>
                </a:lnTo>
                <a:lnTo>
                  <a:pt x="214756" y="58038"/>
                </a:lnTo>
                <a:lnTo>
                  <a:pt x="217677" y="55245"/>
                </a:lnTo>
                <a:lnTo>
                  <a:pt x="217677" y="48133"/>
                </a:lnTo>
                <a:lnTo>
                  <a:pt x="214756" y="45338"/>
                </a:lnTo>
                <a:close/>
              </a:path>
              <a:path w="3472179" h="1273810">
                <a:moveTo>
                  <a:pt x="163956" y="45338"/>
                </a:moveTo>
                <a:lnTo>
                  <a:pt x="131572" y="45338"/>
                </a:lnTo>
                <a:lnTo>
                  <a:pt x="128777" y="48133"/>
                </a:lnTo>
                <a:lnTo>
                  <a:pt x="128777" y="55245"/>
                </a:lnTo>
                <a:lnTo>
                  <a:pt x="131572" y="58038"/>
                </a:lnTo>
                <a:lnTo>
                  <a:pt x="163956" y="58038"/>
                </a:lnTo>
                <a:lnTo>
                  <a:pt x="166877" y="55245"/>
                </a:lnTo>
                <a:lnTo>
                  <a:pt x="166877" y="48133"/>
                </a:lnTo>
                <a:lnTo>
                  <a:pt x="163956" y="45338"/>
                </a:lnTo>
                <a:close/>
              </a:path>
              <a:path w="3472179" h="1273810">
                <a:moveTo>
                  <a:pt x="88646" y="0"/>
                </a:moveTo>
                <a:lnTo>
                  <a:pt x="0" y="51688"/>
                </a:lnTo>
                <a:lnTo>
                  <a:pt x="88646" y="103377"/>
                </a:lnTo>
                <a:lnTo>
                  <a:pt x="92455" y="102362"/>
                </a:lnTo>
                <a:lnTo>
                  <a:pt x="96012" y="96265"/>
                </a:lnTo>
                <a:lnTo>
                  <a:pt x="94996" y="92455"/>
                </a:lnTo>
                <a:lnTo>
                  <a:pt x="35995" y="58038"/>
                </a:lnTo>
                <a:lnTo>
                  <a:pt x="29972" y="58038"/>
                </a:lnTo>
                <a:lnTo>
                  <a:pt x="29082" y="57150"/>
                </a:lnTo>
                <a:lnTo>
                  <a:pt x="15748" y="57150"/>
                </a:lnTo>
                <a:lnTo>
                  <a:pt x="15748" y="46227"/>
                </a:lnTo>
                <a:lnTo>
                  <a:pt x="29083" y="46227"/>
                </a:lnTo>
                <a:lnTo>
                  <a:pt x="29972" y="45338"/>
                </a:lnTo>
                <a:lnTo>
                  <a:pt x="35995" y="45338"/>
                </a:lnTo>
                <a:lnTo>
                  <a:pt x="94996" y="10922"/>
                </a:lnTo>
                <a:lnTo>
                  <a:pt x="96012" y="7112"/>
                </a:lnTo>
                <a:lnTo>
                  <a:pt x="92455" y="1015"/>
                </a:lnTo>
                <a:lnTo>
                  <a:pt x="88646" y="0"/>
                </a:lnTo>
                <a:close/>
              </a:path>
              <a:path w="3472179" h="1273810">
                <a:moveTo>
                  <a:pt x="27177" y="52895"/>
                </a:moveTo>
                <a:lnTo>
                  <a:pt x="27177" y="55245"/>
                </a:lnTo>
                <a:lnTo>
                  <a:pt x="29972" y="58038"/>
                </a:lnTo>
                <a:lnTo>
                  <a:pt x="35995" y="58038"/>
                </a:lnTo>
                <a:lnTo>
                  <a:pt x="27177" y="52895"/>
                </a:lnTo>
                <a:close/>
              </a:path>
              <a:path w="3472179" h="1273810">
                <a:moveTo>
                  <a:pt x="62356" y="45338"/>
                </a:moveTo>
                <a:lnTo>
                  <a:pt x="35995" y="45338"/>
                </a:lnTo>
                <a:lnTo>
                  <a:pt x="27177" y="50482"/>
                </a:lnTo>
                <a:lnTo>
                  <a:pt x="27177" y="52895"/>
                </a:lnTo>
                <a:lnTo>
                  <a:pt x="35995" y="58038"/>
                </a:lnTo>
                <a:lnTo>
                  <a:pt x="62356" y="58038"/>
                </a:lnTo>
                <a:lnTo>
                  <a:pt x="65277" y="55245"/>
                </a:lnTo>
                <a:lnTo>
                  <a:pt x="65277" y="48133"/>
                </a:lnTo>
                <a:lnTo>
                  <a:pt x="62356" y="45338"/>
                </a:lnTo>
                <a:close/>
              </a:path>
              <a:path w="3472179" h="1273810">
                <a:moveTo>
                  <a:pt x="113156" y="45338"/>
                </a:moveTo>
                <a:lnTo>
                  <a:pt x="80772" y="45338"/>
                </a:lnTo>
                <a:lnTo>
                  <a:pt x="77977" y="48133"/>
                </a:lnTo>
                <a:lnTo>
                  <a:pt x="77977" y="55245"/>
                </a:lnTo>
                <a:lnTo>
                  <a:pt x="80772" y="58038"/>
                </a:lnTo>
                <a:lnTo>
                  <a:pt x="113156" y="58038"/>
                </a:lnTo>
                <a:lnTo>
                  <a:pt x="116077" y="55245"/>
                </a:lnTo>
                <a:lnTo>
                  <a:pt x="116077" y="48133"/>
                </a:lnTo>
                <a:lnTo>
                  <a:pt x="113156" y="45338"/>
                </a:lnTo>
                <a:close/>
              </a:path>
              <a:path w="3472179" h="1273810">
                <a:moveTo>
                  <a:pt x="15748" y="46227"/>
                </a:moveTo>
                <a:lnTo>
                  <a:pt x="15748" y="57150"/>
                </a:lnTo>
                <a:lnTo>
                  <a:pt x="25109" y="51688"/>
                </a:lnTo>
                <a:lnTo>
                  <a:pt x="15748" y="46227"/>
                </a:lnTo>
                <a:close/>
              </a:path>
              <a:path w="3472179" h="1273810">
                <a:moveTo>
                  <a:pt x="25109" y="51688"/>
                </a:moveTo>
                <a:lnTo>
                  <a:pt x="15748" y="57150"/>
                </a:lnTo>
                <a:lnTo>
                  <a:pt x="29082" y="57150"/>
                </a:lnTo>
                <a:lnTo>
                  <a:pt x="27177" y="55245"/>
                </a:lnTo>
                <a:lnTo>
                  <a:pt x="27177" y="52895"/>
                </a:lnTo>
                <a:lnTo>
                  <a:pt x="25109" y="51688"/>
                </a:lnTo>
                <a:close/>
              </a:path>
              <a:path w="3472179" h="1273810">
                <a:moveTo>
                  <a:pt x="29083" y="46227"/>
                </a:moveTo>
                <a:lnTo>
                  <a:pt x="15748" y="46227"/>
                </a:lnTo>
                <a:lnTo>
                  <a:pt x="25109" y="51688"/>
                </a:lnTo>
                <a:lnTo>
                  <a:pt x="27177" y="50482"/>
                </a:lnTo>
                <a:lnTo>
                  <a:pt x="27177" y="48133"/>
                </a:lnTo>
                <a:lnTo>
                  <a:pt x="29083" y="46227"/>
                </a:lnTo>
                <a:close/>
              </a:path>
              <a:path w="3472179" h="1273810">
                <a:moveTo>
                  <a:pt x="35995" y="45338"/>
                </a:moveTo>
                <a:lnTo>
                  <a:pt x="29972" y="45338"/>
                </a:lnTo>
                <a:lnTo>
                  <a:pt x="27177" y="48133"/>
                </a:lnTo>
                <a:lnTo>
                  <a:pt x="27177" y="50482"/>
                </a:lnTo>
                <a:lnTo>
                  <a:pt x="35995" y="45338"/>
                </a:lnTo>
                <a:close/>
              </a:path>
            </a:pathLst>
          </a:custGeom>
          <a:solidFill>
            <a:srgbClr val="9222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9200388" y="1136903"/>
            <a:ext cx="1734820" cy="584200"/>
          </a:xfrm>
          <a:prstGeom prst="rect">
            <a:avLst/>
          </a:prstGeom>
          <a:solidFill>
            <a:srgbClr val="FFFFFF"/>
          </a:solidFill>
          <a:ln w="12192">
            <a:solidFill>
              <a:srgbClr val="000000"/>
            </a:solidFill>
          </a:ln>
        </p:spPr>
        <p:txBody>
          <a:bodyPr wrap="square" lIns="0" tIns="73025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575"/>
              </a:spcBef>
            </a:pPr>
            <a:r>
              <a:rPr dirty="0" sz="1400" b="1">
                <a:solidFill>
                  <a:srgbClr val="585858"/>
                </a:solidFill>
                <a:latin typeface="Times New Roman"/>
                <a:cs typeface="Times New Roman"/>
              </a:rPr>
              <a:t>Ảnh hưởng đến</a:t>
            </a:r>
            <a:r>
              <a:rPr dirty="0" sz="1400" spc="-85" b="1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585858"/>
                </a:solidFill>
                <a:latin typeface="Times New Roman"/>
                <a:cs typeface="Times New Roman"/>
              </a:rPr>
              <a:t>sự</a:t>
            </a:r>
            <a:endParaRPr sz="1400">
              <a:latin typeface="Times New Roman"/>
              <a:cs typeface="Times New Roman"/>
            </a:endParaRPr>
          </a:p>
          <a:p>
            <a:pPr algn="ctr" marL="1270">
              <a:lnSpc>
                <a:spcPct val="100000"/>
              </a:lnSpc>
              <a:spcBef>
                <a:spcPts val="5"/>
              </a:spcBef>
            </a:pPr>
            <a:r>
              <a:rPr dirty="0" sz="1400" spc="-5" b="1">
                <a:solidFill>
                  <a:srgbClr val="585858"/>
                </a:solidFill>
                <a:latin typeface="Times New Roman"/>
                <a:cs typeface="Times New Roman"/>
              </a:rPr>
              <a:t>phát</a:t>
            </a:r>
            <a:r>
              <a:rPr dirty="0" sz="1400" spc="-30" b="1">
                <a:solidFill>
                  <a:srgbClr val="585858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585858"/>
                </a:solidFill>
                <a:latin typeface="Times New Roman"/>
                <a:cs typeface="Times New Roman"/>
              </a:rPr>
              <a:t>triển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3418078" y="1907794"/>
            <a:ext cx="1977389" cy="499109"/>
            <a:chOff x="3418078" y="1907794"/>
            <a:chExt cx="1977389" cy="499109"/>
          </a:xfrm>
        </p:grpSpPr>
        <p:sp>
          <p:nvSpPr>
            <p:cNvPr id="55" name="object 55"/>
            <p:cNvSpPr/>
            <p:nvPr/>
          </p:nvSpPr>
          <p:spPr>
            <a:xfrm>
              <a:off x="3424428" y="1914144"/>
              <a:ext cx="1964689" cy="486409"/>
            </a:xfrm>
            <a:custGeom>
              <a:avLst/>
              <a:gdLst/>
              <a:ahLst/>
              <a:cxnLst/>
              <a:rect l="l" t="t" r="r" b="b"/>
              <a:pathLst>
                <a:path w="1964689" h="486410">
                  <a:moveTo>
                    <a:pt x="1883410" y="0"/>
                  </a:moveTo>
                  <a:lnTo>
                    <a:pt x="81025" y="0"/>
                  </a:lnTo>
                  <a:lnTo>
                    <a:pt x="49506" y="6373"/>
                  </a:lnTo>
                  <a:lnTo>
                    <a:pt x="23749" y="23749"/>
                  </a:lnTo>
                  <a:lnTo>
                    <a:pt x="6373" y="49506"/>
                  </a:lnTo>
                  <a:lnTo>
                    <a:pt x="0" y="81025"/>
                  </a:lnTo>
                  <a:lnTo>
                    <a:pt x="0" y="405129"/>
                  </a:lnTo>
                  <a:lnTo>
                    <a:pt x="6373" y="436649"/>
                  </a:lnTo>
                  <a:lnTo>
                    <a:pt x="23749" y="462406"/>
                  </a:lnTo>
                  <a:lnTo>
                    <a:pt x="49506" y="479782"/>
                  </a:lnTo>
                  <a:lnTo>
                    <a:pt x="81025" y="486155"/>
                  </a:lnTo>
                  <a:lnTo>
                    <a:pt x="1883410" y="486155"/>
                  </a:lnTo>
                  <a:lnTo>
                    <a:pt x="1914929" y="479782"/>
                  </a:lnTo>
                  <a:lnTo>
                    <a:pt x="1940687" y="462406"/>
                  </a:lnTo>
                  <a:lnTo>
                    <a:pt x="1958062" y="436649"/>
                  </a:lnTo>
                  <a:lnTo>
                    <a:pt x="1964436" y="405129"/>
                  </a:lnTo>
                  <a:lnTo>
                    <a:pt x="1964436" y="81025"/>
                  </a:lnTo>
                  <a:lnTo>
                    <a:pt x="1958062" y="49506"/>
                  </a:lnTo>
                  <a:lnTo>
                    <a:pt x="1940687" y="23748"/>
                  </a:lnTo>
                  <a:lnTo>
                    <a:pt x="1914929" y="6373"/>
                  </a:lnTo>
                  <a:lnTo>
                    <a:pt x="188341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3424428" y="1914144"/>
              <a:ext cx="1964689" cy="486409"/>
            </a:xfrm>
            <a:custGeom>
              <a:avLst/>
              <a:gdLst/>
              <a:ahLst/>
              <a:cxnLst/>
              <a:rect l="l" t="t" r="r" b="b"/>
              <a:pathLst>
                <a:path w="1964689" h="486410">
                  <a:moveTo>
                    <a:pt x="0" y="81025"/>
                  </a:moveTo>
                  <a:lnTo>
                    <a:pt x="6373" y="49506"/>
                  </a:lnTo>
                  <a:lnTo>
                    <a:pt x="23749" y="23749"/>
                  </a:lnTo>
                  <a:lnTo>
                    <a:pt x="49506" y="6373"/>
                  </a:lnTo>
                  <a:lnTo>
                    <a:pt x="81025" y="0"/>
                  </a:lnTo>
                  <a:lnTo>
                    <a:pt x="1883410" y="0"/>
                  </a:lnTo>
                  <a:lnTo>
                    <a:pt x="1914929" y="6373"/>
                  </a:lnTo>
                  <a:lnTo>
                    <a:pt x="1940687" y="23748"/>
                  </a:lnTo>
                  <a:lnTo>
                    <a:pt x="1958062" y="49506"/>
                  </a:lnTo>
                  <a:lnTo>
                    <a:pt x="1964436" y="81025"/>
                  </a:lnTo>
                  <a:lnTo>
                    <a:pt x="1964436" y="405129"/>
                  </a:lnTo>
                  <a:lnTo>
                    <a:pt x="1958062" y="436649"/>
                  </a:lnTo>
                  <a:lnTo>
                    <a:pt x="1940687" y="462406"/>
                  </a:lnTo>
                  <a:lnTo>
                    <a:pt x="1914929" y="479782"/>
                  </a:lnTo>
                  <a:lnTo>
                    <a:pt x="1883410" y="486155"/>
                  </a:lnTo>
                  <a:lnTo>
                    <a:pt x="81025" y="486155"/>
                  </a:lnTo>
                  <a:lnTo>
                    <a:pt x="49506" y="479782"/>
                  </a:lnTo>
                  <a:lnTo>
                    <a:pt x="23749" y="462406"/>
                  </a:lnTo>
                  <a:lnTo>
                    <a:pt x="6373" y="436649"/>
                  </a:lnTo>
                  <a:lnTo>
                    <a:pt x="0" y="405129"/>
                  </a:lnTo>
                  <a:lnTo>
                    <a:pt x="0" y="8102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7" name="object 57"/>
          <p:cNvSpPr txBox="1"/>
          <p:nvPr/>
        </p:nvSpPr>
        <p:spPr>
          <a:xfrm>
            <a:off x="3612896" y="1926082"/>
            <a:ext cx="1588135" cy="4527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626745" marR="5080" indent="-61468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AC4D12"/>
                </a:solidFill>
                <a:latin typeface="Times New Roman"/>
                <a:cs typeface="Times New Roman"/>
              </a:rPr>
              <a:t>Chuyên biệt/</a:t>
            </a:r>
            <a:r>
              <a:rPr dirty="0" sz="1400" spc="-110" b="1">
                <a:solidFill>
                  <a:srgbClr val="AC4D12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AC4D12"/>
                </a:solidFill>
                <a:latin typeface="Times New Roman"/>
                <a:cs typeface="Times New Roman"/>
              </a:rPr>
              <a:t>chuyên  </a:t>
            </a:r>
            <a:r>
              <a:rPr dirty="0" sz="1400" spc="-5" b="1">
                <a:solidFill>
                  <a:srgbClr val="AC4D12"/>
                </a:solidFill>
                <a:latin typeface="Times New Roman"/>
                <a:cs typeface="Times New Roman"/>
              </a:rPr>
              <a:t>môn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5612638" y="1907794"/>
            <a:ext cx="2092960" cy="499109"/>
            <a:chOff x="5612638" y="1907794"/>
            <a:chExt cx="2092960" cy="499109"/>
          </a:xfrm>
        </p:grpSpPr>
        <p:sp>
          <p:nvSpPr>
            <p:cNvPr id="59" name="object 59"/>
            <p:cNvSpPr/>
            <p:nvPr/>
          </p:nvSpPr>
          <p:spPr>
            <a:xfrm>
              <a:off x="5618988" y="1914144"/>
              <a:ext cx="2080260" cy="486409"/>
            </a:xfrm>
            <a:custGeom>
              <a:avLst/>
              <a:gdLst/>
              <a:ahLst/>
              <a:cxnLst/>
              <a:rect l="l" t="t" r="r" b="b"/>
              <a:pathLst>
                <a:path w="2080259" h="486410">
                  <a:moveTo>
                    <a:pt x="1999234" y="0"/>
                  </a:moveTo>
                  <a:lnTo>
                    <a:pt x="81025" y="0"/>
                  </a:lnTo>
                  <a:lnTo>
                    <a:pt x="49506" y="6373"/>
                  </a:lnTo>
                  <a:lnTo>
                    <a:pt x="23749" y="23749"/>
                  </a:lnTo>
                  <a:lnTo>
                    <a:pt x="6373" y="49506"/>
                  </a:lnTo>
                  <a:lnTo>
                    <a:pt x="0" y="81025"/>
                  </a:lnTo>
                  <a:lnTo>
                    <a:pt x="0" y="405129"/>
                  </a:lnTo>
                  <a:lnTo>
                    <a:pt x="6373" y="436649"/>
                  </a:lnTo>
                  <a:lnTo>
                    <a:pt x="23749" y="462406"/>
                  </a:lnTo>
                  <a:lnTo>
                    <a:pt x="49506" y="479782"/>
                  </a:lnTo>
                  <a:lnTo>
                    <a:pt x="81025" y="486155"/>
                  </a:lnTo>
                  <a:lnTo>
                    <a:pt x="1999234" y="486155"/>
                  </a:lnTo>
                  <a:lnTo>
                    <a:pt x="2030753" y="479782"/>
                  </a:lnTo>
                  <a:lnTo>
                    <a:pt x="2056511" y="462406"/>
                  </a:lnTo>
                  <a:lnTo>
                    <a:pt x="2073886" y="436649"/>
                  </a:lnTo>
                  <a:lnTo>
                    <a:pt x="2080260" y="405129"/>
                  </a:lnTo>
                  <a:lnTo>
                    <a:pt x="2080260" y="81025"/>
                  </a:lnTo>
                  <a:lnTo>
                    <a:pt x="2073886" y="49506"/>
                  </a:lnTo>
                  <a:lnTo>
                    <a:pt x="2056511" y="23748"/>
                  </a:lnTo>
                  <a:lnTo>
                    <a:pt x="2030753" y="6373"/>
                  </a:lnTo>
                  <a:lnTo>
                    <a:pt x="19992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5618988" y="1914144"/>
              <a:ext cx="2080260" cy="486409"/>
            </a:xfrm>
            <a:custGeom>
              <a:avLst/>
              <a:gdLst/>
              <a:ahLst/>
              <a:cxnLst/>
              <a:rect l="l" t="t" r="r" b="b"/>
              <a:pathLst>
                <a:path w="2080259" h="486410">
                  <a:moveTo>
                    <a:pt x="0" y="81025"/>
                  </a:moveTo>
                  <a:lnTo>
                    <a:pt x="6373" y="49506"/>
                  </a:lnTo>
                  <a:lnTo>
                    <a:pt x="23749" y="23749"/>
                  </a:lnTo>
                  <a:lnTo>
                    <a:pt x="49506" y="6373"/>
                  </a:lnTo>
                  <a:lnTo>
                    <a:pt x="81025" y="0"/>
                  </a:lnTo>
                  <a:lnTo>
                    <a:pt x="1999234" y="0"/>
                  </a:lnTo>
                  <a:lnTo>
                    <a:pt x="2030753" y="6373"/>
                  </a:lnTo>
                  <a:lnTo>
                    <a:pt x="2056511" y="23748"/>
                  </a:lnTo>
                  <a:lnTo>
                    <a:pt x="2073886" y="49506"/>
                  </a:lnTo>
                  <a:lnTo>
                    <a:pt x="2080260" y="81025"/>
                  </a:lnTo>
                  <a:lnTo>
                    <a:pt x="2080260" y="405129"/>
                  </a:lnTo>
                  <a:lnTo>
                    <a:pt x="2073886" y="436649"/>
                  </a:lnTo>
                  <a:lnTo>
                    <a:pt x="2056511" y="462406"/>
                  </a:lnTo>
                  <a:lnTo>
                    <a:pt x="2030753" y="479782"/>
                  </a:lnTo>
                  <a:lnTo>
                    <a:pt x="1999234" y="486155"/>
                  </a:lnTo>
                  <a:lnTo>
                    <a:pt x="81025" y="486155"/>
                  </a:lnTo>
                  <a:lnTo>
                    <a:pt x="49506" y="479782"/>
                  </a:lnTo>
                  <a:lnTo>
                    <a:pt x="23749" y="462406"/>
                  </a:lnTo>
                  <a:lnTo>
                    <a:pt x="6373" y="436649"/>
                  </a:lnTo>
                  <a:lnTo>
                    <a:pt x="0" y="405129"/>
                  </a:lnTo>
                  <a:lnTo>
                    <a:pt x="0" y="81025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1" name="object 61"/>
          <p:cNvSpPr txBox="1"/>
          <p:nvPr/>
        </p:nvSpPr>
        <p:spPr>
          <a:xfrm>
            <a:off x="5783071" y="2032762"/>
            <a:ext cx="175323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AC4D12"/>
                </a:solidFill>
                <a:latin typeface="Times New Roman"/>
                <a:cs typeface="Times New Roman"/>
              </a:rPr>
              <a:t>Chung/nền tảng/cốt</a:t>
            </a:r>
            <a:r>
              <a:rPr dirty="0" sz="1400" spc="-130" b="1">
                <a:solidFill>
                  <a:srgbClr val="AC4D12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AC4D12"/>
                </a:solidFill>
                <a:latin typeface="Times New Roman"/>
                <a:cs typeface="Times New Roman"/>
              </a:rPr>
              <a:t>lõi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4405884" y="1331975"/>
            <a:ext cx="2254250" cy="583565"/>
          </a:xfrm>
          <a:custGeom>
            <a:avLst/>
            <a:gdLst/>
            <a:ahLst/>
            <a:cxnLst/>
            <a:rect l="l" t="t" r="r" b="b"/>
            <a:pathLst>
              <a:path w="2254250" h="583564">
                <a:moveTo>
                  <a:pt x="1039749" y="0"/>
                </a:moveTo>
                <a:lnTo>
                  <a:pt x="1039749" y="291591"/>
                </a:lnTo>
                <a:lnTo>
                  <a:pt x="0" y="291591"/>
                </a:lnTo>
                <a:lnTo>
                  <a:pt x="0" y="583057"/>
                </a:lnTo>
              </a:path>
              <a:path w="2254250" h="583564">
                <a:moveTo>
                  <a:pt x="1039367" y="0"/>
                </a:moveTo>
                <a:lnTo>
                  <a:pt x="1039367" y="291591"/>
                </a:lnTo>
                <a:lnTo>
                  <a:pt x="2253741" y="291591"/>
                </a:lnTo>
                <a:lnTo>
                  <a:pt x="2253741" y="583057"/>
                </a:lnTo>
              </a:path>
            </a:pathLst>
          </a:custGeom>
          <a:ln w="12192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24749" y="1055941"/>
            <a:ext cx="3621404" cy="2384425"/>
            <a:chOff x="1424749" y="1055941"/>
            <a:chExt cx="3621404" cy="2384425"/>
          </a:xfrm>
        </p:grpSpPr>
        <p:sp>
          <p:nvSpPr>
            <p:cNvPr id="3" name="object 3"/>
            <p:cNvSpPr/>
            <p:nvPr/>
          </p:nvSpPr>
          <p:spPr>
            <a:xfrm>
              <a:off x="1429511" y="1060703"/>
              <a:ext cx="3611879" cy="2374900"/>
            </a:xfrm>
            <a:custGeom>
              <a:avLst/>
              <a:gdLst/>
              <a:ahLst/>
              <a:cxnLst/>
              <a:rect l="l" t="t" r="r" b="b"/>
              <a:pathLst>
                <a:path w="3611879" h="2374900">
                  <a:moveTo>
                    <a:pt x="3216148" y="0"/>
                  </a:moveTo>
                  <a:lnTo>
                    <a:pt x="395731" y="0"/>
                  </a:lnTo>
                  <a:lnTo>
                    <a:pt x="349579" y="2662"/>
                  </a:lnTo>
                  <a:lnTo>
                    <a:pt x="304991" y="10451"/>
                  </a:lnTo>
                  <a:lnTo>
                    <a:pt x="262263" y="23069"/>
                  </a:lnTo>
                  <a:lnTo>
                    <a:pt x="221694" y="40220"/>
                  </a:lnTo>
                  <a:lnTo>
                    <a:pt x="183580" y="61608"/>
                  </a:lnTo>
                  <a:lnTo>
                    <a:pt x="148217" y="86934"/>
                  </a:lnTo>
                  <a:lnTo>
                    <a:pt x="115903" y="115903"/>
                  </a:lnTo>
                  <a:lnTo>
                    <a:pt x="86934" y="148217"/>
                  </a:lnTo>
                  <a:lnTo>
                    <a:pt x="61608" y="183580"/>
                  </a:lnTo>
                  <a:lnTo>
                    <a:pt x="40220" y="221694"/>
                  </a:lnTo>
                  <a:lnTo>
                    <a:pt x="23069" y="262263"/>
                  </a:lnTo>
                  <a:lnTo>
                    <a:pt x="10451" y="304991"/>
                  </a:lnTo>
                  <a:lnTo>
                    <a:pt x="2662" y="349579"/>
                  </a:lnTo>
                  <a:lnTo>
                    <a:pt x="0" y="395732"/>
                  </a:lnTo>
                  <a:lnTo>
                    <a:pt x="0" y="1978660"/>
                  </a:lnTo>
                  <a:lnTo>
                    <a:pt x="2662" y="2024812"/>
                  </a:lnTo>
                  <a:lnTo>
                    <a:pt x="10451" y="2069400"/>
                  </a:lnTo>
                  <a:lnTo>
                    <a:pt x="23069" y="2112128"/>
                  </a:lnTo>
                  <a:lnTo>
                    <a:pt x="40220" y="2152697"/>
                  </a:lnTo>
                  <a:lnTo>
                    <a:pt x="61608" y="2190811"/>
                  </a:lnTo>
                  <a:lnTo>
                    <a:pt x="86934" y="2226174"/>
                  </a:lnTo>
                  <a:lnTo>
                    <a:pt x="115903" y="2258488"/>
                  </a:lnTo>
                  <a:lnTo>
                    <a:pt x="148217" y="2287457"/>
                  </a:lnTo>
                  <a:lnTo>
                    <a:pt x="183580" y="2312783"/>
                  </a:lnTo>
                  <a:lnTo>
                    <a:pt x="221694" y="2334171"/>
                  </a:lnTo>
                  <a:lnTo>
                    <a:pt x="262263" y="2351322"/>
                  </a:lnTo>
                  <a:lnTo>
                    <a:pt x="304991" y="2363940"/>
                  </a:lnTo>
                  <a:lnTo>
                    <a:pt x="349579" y="2371729"/>
                  </a:lnTo>
                  <a:lnTo>
                    <a:pt x="395731" y="2374392"/>
                  </a:lnTo>
                  <a:lnTo>
                    <a:pt x="3216148" y="2374392"/>
                  </a:lnTo>
                  <a:lnTo>
                    <a:pt x="3262300" y="2371729"/>
                  </a:lnTo>
                  <a:lnTo>
                    <a:pt x="3306888" y="2363940"/>
                  </a:lnTo>
                  <a:lnTo>
                    <a:pt x="3349616" y="2351322"/>
                  </a:lnTo>
                  <a:lnTo>
                    <a:pt x="3390185" y="2334171"/>
                  </a:lnTo>
                  <a:lnTo>
                    <a:pt x="3428299" y="2312783"/>
                  </a:lnTo>
                  <a:lnTo>
                    <a:pt x="3463662" y="2287457"/>
                  </a:lnTo>
                  <a:lnTo>
                    <a:pt x="3495976" y="2258488"/>
                  </a:lnTo>
                  <a:lnTo>
                    <a:pt x="3524945" y="2226174"/>
                  </a:lnTo>
                  <a:lnTo>
                    <a:pt x="3550271" y="2190811"/>
                  </a:lnTo>
                  <a:lnTo>
                    <a:pt x="3571659" y="2152697"/>
                  </a:lnTo>
                  <a:lnTo>
                    <a:pt x="3588810" y="2112128"/>
                  </a:lnTo>
                  <a:lnTo>
                    <a:pt x="3601428" y="2069400"/>
                  </a:lnTo>
                  <a:lnTo>
                    <a:pt x="3609217" y="2024812"/>
                  </a:lnTo>
                  <a:lnTo>
                    <a:pt x="3611879" y="1978660"/>
                  </a:lnTo>
                  <a:lnTo>
                    <a:pt x="3611879" y="395732"/>
                  </a:lnTo>
                  <a:lnTo>
                    <a:pt x="3609217" y="349579"/>
                  </a:lnTo>
                  <a:lnTo>
                    <a:pt x="3601428" y="304991"/>
                  </a:lnTo>
                  <a:lnTo>
                    <a:pt x="3588810" y="262263"/>
                  </a:lnTo>
                  <a:lnTo>
                    <a:pt x="3571659" y="221694"/>
                  </a:lnTo>
                  <a:lnTo>
                    <a:pt x="3550271" y="183580"/>
                  </a:lnTo>
                  <a:lnTo>
                    <a:pt x="3524945" y="148217"/>
                  </a:lnTo>
                  <a:lnTo>
                    <a:pt x="3495976" y="115903"/>
                  </a:lnTo>
                  <a:lnTo>
                    <a:pt x="3463662" y="86934"/>
                  </a:lnTo>
                  <a:lnTo>
                    <a:pt x="3428299" y="61608"/>
                  </a:lnTo>
                  <a:lnTo>
                    <a:pt x="3390185" y="40220"/>
                  </a:lnTo>
                  <a:lnTo>
                    <a:pt x="3349616" y="23069"/>
                  </a:lnTo>
                  <a:lnTo>
                    <a:pt x="3306888" y="10451"/>
                  </a:lnTo>
                  <a:lnTo>
                    <a:pt x="3262300" y="2662"/>
                  </a:lnTo>
                  <a:lnTo>
                    <a:pt x="3216148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429511" y="1060703"/>
              <a:ext cx="3611879" cy="2374900"/>
            </a:xfrm>
            <a:custGeom>
              <a:avLst/>
              <a:gdLst/>
              <a:ahLst/>
              <a:cxnLst/>
              <a:rect l="l" t="t" r="r" b="b"/>
              <a:pathLst>
                <a:path w="3611879" h="2374900">
                  <a:moveTo>
                    <a:pt x="0" y="395732"/>
                  </a:moveTo>
                  <a:lnTo>
                    <a:pt x="2662" y="349579"/>
                  </a:lnTo>
                  <a:lnTo>
                    <a:pt x="10451" y="304991"/>
                  </a:lnTo>
                  <a:lnTo>
                    <a:pt x="23069" y="262263"/>
                  </a:lnTo>
                  <a:lnTo>
                    <a:pt x="40220" y="221694"/>
                  </a:lnTo>
                  <a:lnTo>
                    <a:pt x="61608" y="183580"/>
                  </a:lnTo>
                  <a:lnTo>
                    <a:pt x="86934" y="148217"/>
                  </a:lnTo>
                  <a:lnTo>
                    <a:pt x="115903" y="115903"/>
                  </a:lnTo>
                  <a:lnTo>
                    <a:pt x="148217" y="86934"/>
                  </a:lnTo>
                  <a:lnTo>
                    <a:pt x="183580" y="61608"/>
                  </a:lnTo>
                  <a:lnTo>
                    <a:pt x="221694" y="40220"/>
                  </a:lnTo>
                  <a:lnTo>
                    <a:pt x="262263" y="23069"/>
                  </a:lnTo>
                  <a:lnTo>
                    <a:pt x="304991" y="10451"/>
                  </a:lnTo>
                  <a:lnTo>
                    <a:pt x="349579" y="2662"/>
                  </a:lnTo>
                  <a:lnTo>
                    <a:pt x="395731" y="0"/>
                  </a:lnTo>
                  <a:lnTo>
                    <a:pt x="3216148" y="0"/>
                  </a:lnTo>
                  <a:lnTo>
                    <a:pt x="3262300" y="2662"/>
                  </a:lnTo>
                  <a:lnTo>
                    <a:pt x="3306888" y="10451"/>
                  </a:lnTo>
                  <a:lnTo>
                    <a:pt x="3349616" y="23069"/>
                  </a:lnTo>
                  <a:lnTo>
                    <a:pt x="3390185" y="40220"/>
                  </a:lnTo>
                  <a:lnTo>
                    <a:pt x="3428299" y="61608"/>
                  </a:lnTo>
                  <a:lnTo>
                    <a:pt x="3463662" y="86934"/>
                  </a:lnTo>
                  <a:lnTo>
                    <a:pt x="3495976" y="115903"/>
                  </a:lnTo>
                  <a:lnTo>
                    <a:pt x="3524945" y="148217"/>
                  </a:lnTo>
                  <a:lnTo>
                    <a:pt x="3550271" y="183580"/>
                  </a:lnTo>
                  <a:lnTo>
                    <a:pt x="3571659" y="221694"/>
                  </a:lnTo>
                  <a:lnTo>
                    <a:pt x="3588810" y="262263"/>
                  </a:lnTo>
                  <a:lnTo>
                    <a:pt x="3601428" y="304991"/>
                  </a:lnTo>
                  <a:lnTo>
                    <a:pt x="3609217" y="349579"/>
                  </a:lnTo>
                  <a:lnTo>
                    <a:pt x="3611879" y="395732"/>
                  </a:lnTo>
                  <a:lnTo>
                    <a:pt x="3611879" y="1978660"/>
                  </a:lnTo>
                  <a:lnTo>
                    <a:pt x="3609217" y="2024812"/>
                  </a:lnTo>
                  <a:lnTo>
                    <a:pt x="3601428" y="2069400"/>
                  </a:lnTo>
                  <a:lnTo>
                    <a:pt x="3588810" y="2112128"/>
                  </a:lnTo>
                  <a:lnTo>
                    <a:pt x="3571659" y="2152697"/>
                  </a:lnTo>
                  <a:lnTo>
                    <a:pt x="3550271" y="2190811"/>
                  </a:lnTo>
                  <a:lnTo>
                    <a:pt x="3524945" y="2226174"/>
                  </a:lnTo>
                  <a:lnTo>
                    <a:pt x="3495976" y="2258488"/>
                  </a:lnTo>
                  <a:lnTo>
                    <a:pt x="3463662" y="2287457"/>
                  </a:lnTo>
                  <a:lnTo>
                    <a:pt x="3428299" y="2312783"/>
                  </a:lnTo>
                  <a:lnTo>
                    <a:pt x="3390185" y="2334171"/>
                  </a:lnTo>
                  <a:lnTo>
                    <a:pt x="3349616" y="2351322"/>
                  </a:lnTo>
                  <a:lnTo>
                    <a:pt x="3306888" y="2363940"/>
                  </a:lnTo>
                  <a:lnTo>
                    <a:pt x="3262300" y="2371729"/>
                  </a:lnTo>
                  <a:lnTo>
                    <a:pt x="3216148" y="2374392"/>
                  </a:lnTo>
                  <a:lnTo>
                    <a:pt x="395731" y="2374392"/>
                  </a:lnTo>
                  <a:lnTo>
                    <a:pt x="349579" y="2371729"/>
                  </a:lnTo>
                  <a:lnTo>
                    <a:pt x="304991" y="2363940"/>
                  </a:lnTo>
                  <a:lnTo>
                    <a:pt x="262263" y="2351322"/>
                  </a:lnTo>
                  <a:lnTo>
                    <a:pt x="221694" y="2334171"/>
                  </a:lnTo>
                  <a:lnTo>
                    <a:pt x="183580" y="2312783"/>
                  </a:lnTo>
                  <a:lnTo>
                    <a:pt x="148217" y="2287457"/>
                  </a:lnTo>
                  <a:lnTo>
                    <a:pt x="115903" y="2258488"/>
                  </a:lnTo>
                  <a:lnTo>
                    <a:pt x="86934" y="2226174"/>
                  </a:lnTo>
                  <a:lnTo>
                    <a:pt x="61608" y="2190811"/>
                  </a:lnTo>
                  <a:lnTo>
                    <a:pt x="40220" y="2152697"/>
                  </a:lnTo>
                  <a:lnTo>
                    <a:pt x="23069" y="2112128"/>
                  </a:lnTo>
                  <a:lnTo>
                    <a:pt x="10451" y="2069400"/>
                  </a:lnTo>
                  <a:lnTo>
                    <a:pt x="2662" y="2024812"/>
                  </a:lnTo>
                  <a:lnTo>
                    <a:pt x="0" y="1978660"/>
                  </a:lnTo>
                  <a:lnTo>
                    <a:pt x="0" y="39573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676526" y="1176274"/>
            <a:ext cx="311848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latin typeface="Arial"/>
                <a:cs typeface="Arial"/>
              </a:rPr>
              <a:t>Các hoạt </a:t>
            </a:r>
            <a:r>
              <a:rPr dirty="0" sz="2000" spc="-5" b="1">
                <a:latin typeface="Arial"/>
                <a:cs typeface="Arial"/>
              </a:rPr>
              <a:t>động </a:t>
            </a:r>
            <a:r>
              <a:rPr dirty="0" sz="2000" b="1">
                <a:latin typeface="Arial"/>
                <a:cs typeface="Arial"/>
              </a:rPr>
              <a:t>điều</a:t>
            </a:r>
            <a:r>
              <a:rPr dirty="0" sz="2000" spc="-85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khiển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632204" y="984313"/>
            <a:ext cx="6898005" cy="2439035"/>
            <a:chOff x="1632204" y="984313"/>
            <a:chExt cx="6898005" cy="2439035"/>
          </a:xfrm>
        </p:grpSpPr>
        <p:sp>
          <p:nvSpPr>
            <p:cNvPr id="7" name="object 7"/>
            <p:cNvSpPr/>
            <p:nvPr/>
          </p:nvSpPr>
          <p:spPr>
            <a:xfrm>
              <a:off x="2770632" y="2097023"/>
              <a:ext cx="2167127" cy="9738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32204" y="1583435"/>
              <a:ext cx="1210056" cy="18394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184648" y="989075"/>
              <a:ext cx="3340735" cy="2196465"/>
            </a:xfrm>
            <a:custGeom>
              <a:avLst/>
              <a:gdLst/>
              <a:ahLst/>
              <a:cxnLst/>
              <a:rect l="l" t="t" r="r" b="b"/>
              <a:pathLst>
                <a:path w="3340734" h="2196465">
                  <a:moveTo>
                    <a:pt x="2974594" y="0"/>
                  </a:moveTo>
                  <a:lnTo>
                    <a:pt x="366013" y="0"/>
                  </a:lnTo>
                  <a:lnTo>
                    <a:pt x="320094" y="2851"/>
                  </a:lnTo>
                  <a:lnTo>
                    <a:pt x="275878" y="11175"/>
                  </a:lnTo>
                  <a:lnTo>
                    <a:pt x="233710" y="24631"/>
                  </a:lnTo>
                  <a:lnTo>
                    <a:pt x="193931" y="42876"/>
                  </a:lnTo>
                  <a:lnTo>
                    <a:pt x="156884" y="65566"/>
                  </a:lnTo>
                  <a:lnTo>
                    <a:pt x="122913" y="92359"/>
                  </a:lnTo>
                  <a:lnTo>
                    <a:pt x="92359" y="122913"/>
                  </a:lnTo>
                  <a:lnTo>
                    <a:pt x="65566" y="156884"/>
                  </a:lnTo>
                  <a:lnTo>
                    <a:pt x="42876" y="193931"/>
                  </a:lnTo>
                  <a:lnTo>
                    <a:pt x="24631" y="233710"/>
                  </a:lnTo>
                  <a:lnTo>
                    <a:pt x="11175" y="275878"/>
                  </a:lnTo>
                  <a:lnTo>
                    <a:pt x="2851" y="320094"/>
                  </a:lnTo>
                  <a:lnTo>
                    <a:pt x="0" y="366013"/>
                  </a:lnTo>
                  <a:lnTo>
                    <a:pt x="0" y="1830070"/>
                  </a:lnTo>
                  <a:lnTo>
                    <a:pt x="2851" y="1875964"/>
                  </a:lnTo>
                  <a:lnTo>
                    <a:pt x="11175" y="1920163"/>
                  </a:lnTo>
                  <a:lnTo>
                    <a:pt x="24631" y="1962321"/>
                  </a:lnTo>
                  <a:lnTo>
                    <a:pt x="42876" y="2002096"/>
                  </a:lnTo>
                  <a:lnTo>
                    <a:pt x="65566" y="2039143"/>
                  </a:lnTo>
                  <a:lnTo>
                    <a:pt x="92359" y="2073119"/>
                  </a:lnTo>
                  <a:lnTo>
                    <a:pt x="122913" y="2103680"/>
                  </a:lnTo>
                  <a:lnTo>
                    <a:pt x="156884" y="2130482"/>
                  </a:lnTo>
                  <a:lnTo>
                    <a:pt x="193931" y="2153182"/>
                  </a:lnTo>
                  <a:lnTo>
                    <a:pt x="233710" y="2171436"/>
                  </a:lnTo>
                  <a:lnTo>
                    <a:pt x="275878" y="2184900"/>
                  </a:lnTo>
                  <a:lnTo>
                    <a:pt x="320094" y="2193230"/>
                  </a:lnTo>
                  <a:lnTo>
                    <a:pt x="366013" y="2196084"/>
                  </a:lnTo>
                  <a:lnTo>
                    <a:pt x="2974594" y="2196084"/>
                  </a:lnTo>
                  <a:lnTo>
                    <a:pt x="3020513" y="2193230"/>
                  </a:lnTo>
                  <a:lnTo>
                    <a:pt x="3064729" y="2184900"/>
                  </a:lnTo>
                  <a:lnTo>
                    <a:pt x="3106897" y="2171436"/>
                  </a:lnTo>
                  <a:lnTo>
                    <a:pt x="3146676" y="2153182"/>
                  </a:lnTo>
                  <a:lnTo>
                    <a:pt x="3183723" y="2130482"/>
                  </a:lnTo>
                  <a:lnTo>
                    <a:pt x="3217694" y="2103680"/>
                  </a:lnTo>
                  <a:lnTo>
                    <a:pt x="3248248" y="2073119"/>
                  </a:lnTo>
                  <a:lnTo>
                    <a:pt x="3275041" y="2039143"/>
                  </a:lnTo>
                  <a:lnTo>
                    <a:pt x="3297731" y="2002096"/>
                  </a:lnTo>
                  <a:lnTo>
                    <a:pt x="3315976" y="1962321"/>
                  </a:lnTo>
                  <a:lnTo>
                    <a:pt x="3329431" y="1920163"/>
                  </a:lnTo>
                  <a:lnTo>
                    <a:pt x="3337756" y="1875964"/>
                  </a:lnTo>
                  <a:lnTo>
                    <a:pt x="3340607" y="1830070"/>
                  </a:lnTo>
                  <a:lnTo>
                    <a:pt x="3340607" y="366013"/>
                  </a:lnTo>
                  <a:lnTo>
                    <a:pt x="3337756" y="320094"/>
                  </a:lnTo>
                  <a:lnTo>
                    <a:pt x="3329431" y="275878"/>
                  </a:lnTo>
                  <a:lnTo>
                    <a:pt x="3315976" y="233710"/>
                  </a:lnTo>
                  <a:lnTo>
                    <a:pt x="3297731" y="193931"/>
                  </a:lnTo>
                  <a:lnTo>
                    <a:pt x="3275041" y="156884"/>
                  </a:lnTo>
                  <a:lnTo>
                    <a:pt x="3248248" y="122913"/>
                  </a:lnTo>
                  <a:lnTo>
                    <a:pt x="3217694" y="92359"/>
                  </a:lnTo>
                  <a:lnTo>
                    <a:pt x="3183723" y="65566"/>
                  </a:lnTo>
                  <a:lnTo>
                    <a:pt x="3146676" y="42876"/>
                  </a:lnTo>
                  <a:lnTo>
                    <a:pt x="3106897" y="24631"/>
                  </a:lnTo>
                  <a:lnTo>
                    <a:pt x="3064729" y="11175"/>
                  </a:lnTo>
                  <a:lnTo>
                    <a:pt x="3020513" y="2851"/>
                  </a:lnTo>
                  <a:lnTo>
                    <a:pt x="2974594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184648" y="989075"/>
              <a:ext cx="3340735" cy="2196465"/>
            </a:xfrm>
            <a:custGeom>
              <a:avLst/>
              <a:gdLst/>
              <a:ahLst/>
              <a:cxnLst/>
              <a:rect l="l" t="t" r="r" b="b"/>
              <a:pathLst>
                <a:path w="3340734" h="2196465">
                  <a:moveTo>
                    <a:pt x="0" y="366013"/>
                  </a:moveTo>
                  <a:lnTo>
                    <a:pt x="2851" y="320094"/>
                  </a:lnTo>
                  <a:lnTo>
                    <a:pt x="11175" y="275878"/>
                  </a:lnTo>
                  <a:lnTo>
                    <a:pt x="24631" y="233710"/>
                  </a:lnTo>
                  <a:lnTo>
                    <a:pt x="42876" y="193931"/>
                  </a:lnTo>
                  <a:lnTo>
                    <a:pt x="65566" y="156884"/>
                  </a:lnTo>
                  <a:lnTo>
                    <a:pt x="92359" y="122913"/>
                  </a:lnTo>
                  <a:lnTo>
                    <a:pt x="122913" y="92359"/>
                  </a:lnTo>
                  <a:lnTo>
                    <a:pt x="156884" y="65566"/>
                  </a:lnTo>
                  <a:lnTo>
                    <a:pt x="193931" y="42876"/>
                  </a:lnTo>
                  <a:lnTo>
                    <a:pt x="233710" y="24631"/>
                  </a:lnTo>
                  <a:lnTo>
                    <a:pt x="275878" y="11175"/>
                  </a:lnTo>
                  <a:lnTo>
                    <a:pt x="320094" y="2851"/>
                  </a:lnTo>
                  <a:lnTo>
                    <a:pt x="366013" y="0"/>
                  </a:lnTo>
                  <a:lnTo>
                    <a:pt x="2974594" y="0"/>
                  </a:lnTo>
                  <a:lnTo>
                    <a:pt x="3020513" y="2851"/>
                  </a:lnTo>
                  <a:lnTo>
                    <a:pt x="3064729" y="11175"/>
                  </a:lnTo>
                  <a:lnTo>
                    <a:pt x="3106897" y="24631"/>
                  </a:lnTo>
                  <a:lnTo>
                    <a:pt x="3146676" y="42876"/>
                  </a:lnTo>
                  <a:lnTo>
                    <a:pt x="3183723" y="65566"/>
                  </a:lnTo>
                  <a:lnTo>
                    <a:pt x="3217694" y="92359"/>
                  </a:lnTo>
                  <a:lnTo>
                    <a:pt x="3248248" y="122913"/>
                  </a:lnTo>
                  <a:lnTo>
                    <a:pt x="3275041" y="156884"/>
                  </a:lnTo>
                  <a:lnTo>
                    <a:pt x="3297731" y="193931"/>
                  </a:lnTo>
                  <a:lnTo>
                    <a:pt x="3315976" y="233710"/>
                  </a:lnTo>
                  <a:lnTo>
                    <a:pt x="3329431" y="275878"/>
                  </a:lnTo>
                  <a:lnTo>
                    <a:pt x="3337756" y="320094"/>
                  </a:lnTo>
                  <a:lnTo>
                    <a:pt x="3340607" y="366013"/>
                  </a:lnTo>
                  <a:lnTo>
                    <a:pt x="3340607" y="1830070"/>
                  </a:lnTo>
                  <a:lnTo>
                    <a:pt x="3337756" y="1875964"/>
                  </a:lnTo>
                  <a:lnTo>
                    <a:pt x="3329431" y="1920163"/>
                  </a:lnTo>
                  <a:lnTo>
                    <a:pt x="3315976" y="1962321"/>
                  </a:lnTo>
                  <a:lnTo>
                    <a:pt x="3297731" y="2002096"/>
                  </a:lnTo>
                  <a:lnTo>
                    <a:pt x="3275041" y="2039143"/>
                  </a:lnTo>
                  <a:lnTo>
                    <a:pt x="3248248" y="2073119"/>
                  </a:lnTo>
                  <a:lnTo>
                    <a:pt x="3217694" y="2103680"/>
                  </a:lnTo>
                  <a:lnTo>
                    <a:pt x="3183723" y="2130482"/>
                  </a:lnTo>
                  <a:lnTo>
                    <a:pt x="3146676" y="2153182"/>
                  </a:lnTo>
                  <a:lnTo>
                    <a:pt x="3106897" y="2171436"/>
                  </a:lnTo>
                  <a:lnTo>
                    <a:pt x="3064729" y="2184900"/>
                  </a:lnTo>
                  <a:lnTo>
                    <a:pt x="3020513" y="2193230"/>
                  </a:lnTo>
                  <a:lnTo>
                    <a:pt x="2974594" y="2196084"/>
                  </a:lnTo>
                  <a:lnTo>
                    <a:pt x="366013" y="2196084"/>
                  </a:lnTo>
                  <a:lnTo>
                    <a:pt x="320094" y="2193230"/>
                  </a:lnTo>
                  <a:lnTo>
                    <a:pt x="275878" y="2184900"/>
                  </a:lnTo>
                  <a:lnTo>
                    <a:pt x="233710" y="2171436"/>
                  </a:lnTo>
                  <a:lnTo>
                    <a:pt x="193931" y="2153182"/>
                  </a:lnTo>
                  <a:lnTo>
                    <a:pt x="156884" y="2130482"/>
                  </a:lnTo>
                  <a:lnTo>
                    <a:pt x="122913" y="2103680"/>
                  </a:lnTo>
                  <a:lnTo>
                    <a:pt x="92359" y="2073119"/>
                  </a:lnTo>
                  <a:lnTo>
                    <a:pt x="65566" y="2039143"/>
                  </a:lnTo>
                  <a:lnTo>
                    <a:pt x="42876" y="2002096"/>
                  </a:lnTo>
                  <a:lnTo>
                    <a:pt x="24631" y="1962321"/>
                  </a:lnTo>
                  <a:lnTo>
                    <a:pt x="11175" y="1920163"/>
                  </a:lnTo>
                  <a:lnTo>
                    <a:pt x="2851" y="1875964"/>
                  </a:lnTo>
                  <a:lnTo>
                    <a:pt x="0" y="1830070"/>
                  </a:lnTo>
                  <a:lnTo>
                    <a:pt x="0" y="3660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6005321" y="1108709"/>
            <a:ext cx="16986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Trebuchet MS"/>
                <a:cs typeface="Trebuchet MS"/>
              </a:rPr>
              <a:t>Phân </a:t>
            </a:r>
            <a:r>
              <a:rPr dirty="0" sz="1800" spc="-5" b="1">
                <a:latin typeface="Trebuchet MS"/>
                <a:cs typeface="Trebuchet MS"/>
              </a:rPr>
              <a:t>tích</a:t>
            </a:r>
            <a:r>
              <a:rPr dirty="0" sz="1800" spc="-90" b="1">
                <a:latin typeface="Trebuchet MS"/>
                <a:cs typeface="Trebuchet MS"/>
              </a:rPr>
              <a:t> </a:t>
            </a:r>
            <a:r>
              <a:rPr dirty="0" sz="1800" spc="-15" b="1">
                <a:latin typeface="Trebuchet MS"/>
                <a:cs typeface="Trebuchet MS"/>
              </a:rPr>
              <a:t>Video</a:t>
            </a:r>
            <a:endParaRPr sz="180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8650033" y="1098613"/>
            <a:ext cx="3146425" cy="2072005"/>
            <a:chOff x="8650033" y="1098613"/>
            <a:chExt cx="3146425" cy="2072005"/>
          </a:xfrm>
        </p:grpSpPr>
        <p:sp>
          <p:nvSpPr>
            <p:cNvPr id="13" name="object 13"/>
            <p:cNvSpPr/>
            <p:nvPr/>
          </p:nvSpPr>
          <p:spPr>
            <a:xfrm>
              <a:off x="8654795" y="1103375"/>
              <a:ext cx="3136900" cy="2062480"/>
            </a:xfrm>
            <a:custGeom>
              <a:avLst/>
              <a:gdLst/>
              <a:ahLst/>
              <a:cxnLst/>
              <a:rect l="l" t="t" r="r" b="b"/>
              <a:pathLst>
                <a:path w="3136900" h="2062480">
                  <a:moveTo>
                    <a:pt x="2792729" y="0"/>
                  </a:moveTo>
                  <a:lnTo>
                    <a:pt x="343661" y="0"/>
                  </a:lnTo>
                  <a:lnTo>
                    <a:pt x="297041" y="3138"/>
                  </a:lnTo>
                  <a:lnTo>
                    <a:pt x="252324" y="12280"/>
                  </a:lnTo>
                  <a:lnTo>
                    <a:pt x="209919" y="27015"/>
                  </a:lnTo>
                  <a:lnTo>
                    <a:pt x="170236" y="46933"/>
                  </a:lnTo>
                  <a:lnTo>
                    <a:pt x="133686" y="71624"/>
                  </a:lnTo>
                  <a:lnTo>
                    <a:pt x="100679" y="100679"/>
                  </a:lnTo>
                  <a:lnTo>
                    <a:pt x="71624" y="133686"/>
                  </a:lnTo>
                  <a:lnTo>
                    <a:pt x="46933" y="170236"/>
                  </a:lnTo>
                  <a:lnTo>
                    <a:pt x="27015" y="209919"/>
                  </a:lnTo>
                  <a:lnTo>
                    <a:pt x="12280" y="252324"/>
                  </a:lnTo>
                  <a:lnTo>
                    <a:pt x="3138" y="297041"/>
                  </a:lnTo>
                  <a:lnTo>
                    <a:pt x="0" y="343662"/>
                  </a:lnTo>
                  <a:lnTo>
                    <a:pt x="0" y="1718310"/>
                  </a:lnTo>
                  <a:lnTo>
                    <a:pt x="3138" y="1764930"/>
                  </a:lnTo>
                  <a:lnTo>
                    <a:pt x="12280" y="1809647"/>
                  </a:lnTo>
                  <a:lnTo>
                    <a:pt x="27015" y="1852052"/>
                  </a:lnTo>
                  <a:lnTo>
                    <a:pt x="46933" y="1891735"/>
                  </a:lnTo>
                  <a:lnTo>
                    <a:pt x="71624" y="1928285"/>
                  </a:lnTo>
                  <a:lnTo>
                    <a:pt x="100679" y="1961292"/>
                  </a:lnTo>
                  <a:lnTo>
                    <a:pt x="133686" y="1990347"/>
                  </a:lnTo>
                  <a:lnTo>
                    <a:pt x="170236" y="2015038"/>
                  </a:lnTo>
                  <a:lnTo>
                    <a:pt x="209919" y="2034956"/>
                  </a:lnTo>
                  <a:lnTo>
                    <a:pt x="252324" y="2049691"/>
                  </a:lnTo>
                  <a:lnTo>
                    <a:pt x="297041" y="2058833"/>
                  </a:lnTo>
                  <a:lnTo>
                    <a:pt x="343661" y="2061972"/>
                  </a:lnTo>
                  <a:lnTo>
                    <a:pt x="2792729" y="2061972"/>
                  </a:lnTo>
                  <a:lnTo>
                    <a:pt x="2839350" y="2058833"/>
                  </a:lnTo>
                  <a:lnTo>
                    <a:pt x="2884067" y="2049691"/>
                  </a:lnTo>
                  <a:lnTo>
                    <a:pt x="2926472" y="2034956"/>
                  </a:lnTo>
                  <a:lnTo>
                    <a:pt x="2966155" y="2015038"/>
                  </a:lnTo>
                  <a:lnTo>
                    <a:pt x="3002705" y="1990347"/>
                  </a:lnTo>
                  <a:lnTo>
                    <a:pt x="3035712" y="1961292"/>
                  </a:lnTo>
                  <a:lnTo>
                    <a:pt x="3064767" y="1928285"/>
                  </a:lnTo>
                  <a:lnTo>
                    <a:pt x="3089458" y="1891735"/>
                  </a:lnTo>
                  <a:lnTo>
                    <a:pt x="3109376" y="1852052"/>
                  </a:lnTo>
                  <a:lnTo>
                    <a:pt x="3124111" y="1809647"/>
                  </a:lnTo>
                  <a:lnTo>
                    <a:pt x="3133253" y="1764930"/>
                  </a:lnTo>
                  <a:lnTo>
                    <a:pt x="3136392" y="1718310"/>
                  </a:lnTo>
                  <a:lnTo>
                    <a:pt x="3136392" y="343662"/>
                  </a:lnTo>
                  <a:lnTo>
                    <a:pt x="3133253" y="297041"/>
                  </a:lnTo>
                  <a:lnTo>
                    <a:pt x="3124111" y="252324"/>
                  </a:lnTo>
                  <a:lnTo>
                    <a:pt x="3109376" y="209919"/>
                  </a:lnTo>
                  <a:lnTo>
                    <a:pt x="3089458" y="170236"/>
                  </a:lnTo>
                  <a:lnTo>
                    <a:pt x="3064767" y="133686"/>
                  </a:lnTo>
                  <a:lnTo>
                    <a:pt x="3035712" y="100679"/>
                  </a:lnTo>
                  <a:lnTo>
                    <a:pt x="3002705" y="71624"/>
                  </a:lnTo>
                  <a:lnTo>
                    <a:pt x="2966155" y="46933"/>
                  </a:lnTo>
                  <a:lnTo>
                    <a:pt x="2926472" y="27015"/>
                  </a:lnTo>
                  <a:lnTo>
                    <a:pt x="2884067" y="12280"/>
                  </a:lnTo>
                  <a:lnTo>
                    <a:pt x="2839350" y="3138"/>
                  </a:lnTo>
                  <a:lnTo>
                    <a:pt x="2792729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654795" y="1103375"/>
              <a:ext cx="3136900" cy="2062480"/>
            </a:xfrm>
            <a:custGeom>
              <a:avLst/>
              <a:gdLst/>
              <a:ahLst/>
              <a:cxnLst/>
              <a:rect l="l" t="t" r="r" b="b"/>
              <a:pathLst>
                <a:path w="3136900" h="2062480">
                  <a:moveTo>
                    <a:pt x="0" y="343662"/>
                  </a:moveTo>
                  <a:lnTo>
                    <a:pt x="3138" y="297041"/>
                  </a:lnTo>
                  <a:lnTo>
                    <a:pt x="12280" y="252324"/>
                  </a:lnTo>
                  <a:lnTo>
                    <a:pt x="27015" y="209919"/>
                  </a:lnTo>
                  <a:lnTo>
                    <a:pt x="46933" y="170236"/>
                  </a:lnTo>
                  <a:lnTo>
                    <a:pt x="71624" y="133686"/>
                  </a:lnTo>
                  <a:lnTo>
                    <a:pt x="100679" y="100679"/>
                  </a:lnTo>
                  <a:lnTo>
                    <a:pt x="133686" y="71624"/>
                  </a:lnTo>
                  <a:lnTo>
                    <a:pt x="170236" y="46933"/>
                  </a:lnTo>
                  <a:lnTo>
                    <a:pt x="209919" y="27015"/>
                  </a:lnTo>
                  <a:lnTo>
                    <a:pt x="252324" y="12280"/>
                  </a:lnTo>
                  <a:lnTo>
                    <a:pt x="297041" y="3138"/>
                  </a:lnTo>
                  <a:lnTo>
                    <a:pt x="343661" y="0"/>
                  </a:lnTo>
                  <a:lnTo>
                    <a:pt x="2792729" y="0"/>
                  </a:lnTo>
                  <a:lnTo>
                    <a:pt x="2839350" y="3138"/>
                  </a:lnTo>
                  <a:lnTo>
                    <a:pt x="2884067" y="12280"/>
                  </a:lnTo>
                  <a:lnTo>
                    <a:pt x="2926472" y="27015"/>
                  </a:lnTo>
                  <a:lnTo>
                    <a:pt x="2966155" y="46933"/>
                  </a:lnTo>
                  <a:lnTo>
                    <a:pt x="3002705" y="71624"/>
                  </a:lnTo>
                  <a:lnTo>
                    <a:pt x="3035712" y="100679"/>
                  </a:lnTo>
                  <a:lnTo>
                    <a:pt x="3064767" y="133686"/>
                  </a:lnTo>
                  <a:lnTo>
                    <a:pt x="3089458" y="170236"/>
                  </a:lnTo>
                  <a:lnTo>
                    <a:pt x="3109376" y="209919"/>
                  </a:lnTo>
                  <a:lnTo>
                    <a:pt x="3124111" y="252324"/>
                  </a:lnTo>
                  <a:lnTo>
                    <a:pt x="3133253" y="297041"/>
                  </a:lnTo>
                  <a:lnTo>
                    <a:pt x="3136392" y="343662"/>
                  </a:lnTo>
                  <a:lnTo>
                    <a:pt x="3136392" y="1718310"/>
                  </a:lnTo>
                  <a:lnTo>
                    <a:pt x="3133253" y="1764930"/>
                  </a:lnTo>
                  <a:lnTo>
                    <a:pt x="3124111" y="1809647"/>
                  </a:lnTo>
                  <a:lnTo>
                    <a:pt x="3109376" y="1852052"/>
                  </a:lnTo>
                  <a:lnTo>
                    <a:pt x="3089458" y="1891735"/>
                  </a:lnTo>
                  <a:lnTo>
                    <a:pt x="3064767" y="1928285"/>
                  </a:lnTo>
                  <a:lnTo>
                    <a:pt x="3035712" y="1961292"/>
                  </a:lnTo>
                  <a:lnTo>
                    <a:pt x="3002705" y="1990347"/>
                  </a:lnTo>
                  <a:lnTo>
                    <a:pt x="2966155" y="2015038"/>
                  </a:lnTo>
                  <a:lnTo>
                    <a:pt x="2926472" y="2034956"/>
                  </a:lnTo>
                  <a:lnTo>
                    <a:pt x="2884067" y="2049691"/>
                  </a:lnTo>
                  <a:lnTo>
                    <a:pt x="2839350" y="2058833"/>
                  </a:lnTo>
                  <a:lnTo>
                    <a:pt x="2792729" y="2061972"/>
                  </a:lnTo>
                  <a:lnTo>
                    <a:pt x="343661" y="2061972"/>
                  </a:lnTo>
                  <a:lnTo>
                    <a:pt x="297041" y="2058833"/>
                  </a:lnTo>
                  <a:lnTo>
                    <a:pt x="252324" y="2049691"/>
                  </a:lnTo>
                  <a:lnTo>
                    <a:pt x="209919" y="2034956"/>
                  </a:lnTo>
                  <a:lnTo>
                    <a:pt x="170236" y="2015038"/>
                  </a:lnTo>
                  <a:lnTo>
                    <a:pt x="133686" y="1990347"/>
                  </a:lnTo>
                  <a:lnTo>
                    <a:pt x="100679" y="1961292"/>
                  </a:lnTo>
                  <a:lnTo>
                    <a:pt x="71624" y="1928285"/>
                  </a:lnTo>
                  <a:lnTo>
                    <a:pt x="46933" y="1891735"/>
                  </a:lnTo>
                  <a:lnTo>
                    <a:pt x="27015" y="1852052"/>
                  </a:lnTo>
                  <a:lnTo>
                    <a:pt x="12280" y="1809647"/>
                  </a:lnTo>
                  <a:lnTo>
                    <a:pt x="3138" y="1764930"/>
                  </a:lnTo>
                  <a:lnTo>
                    <a:pt x="0" y="1718310"/>
                  </a:lnTo>
                  <a:lnTo>
                    <a:pt x="0" y="34366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/>
          <p:cNvGrpSpPr/>
          <p:nvPr/>
        </p:nvGrpSpPr>
        <p:grpSpPr>
          <a:xfrm>
            <a:off x="4990909" y="1426463"/>
            <a:ext cx="3456940" cy="4083050"/>
            <a:chOff x="4990909" y="1426463"/>
            <a:chExt cx="3456940" cy="4083050"/>
          </a:xfrm>
        </p:grpSpPr>
        <p:sp>
          <p:nvSpPr>
            <p:cNvPr id="16" name="object 16"/>
            <p:cNvSpPr/>
            <p:nvPr/>
          </p:nvSpPr>
          <p:spPr>
            <a:xfrm>
              <a:off x="4995671" y="3238499"/>
              <a:ext cx="3447415" cy="2266315"/>
            </a:xfrm>
            <a:custGeom>
              <a:avLst/>
              <a:gdLst/>
              <a:ahLst/>
              <a:cxnLst/>
              <a:rect l="l" t="t" r="r" b="b"/>
              <a:pathLst>
                <a:path w="3447415" h="2266315">
                  <a:moveTo>
                    <a:pt x="3069589" y="0"/>
                  </a:moveTo>
                  <a:lnTo>
                    <a:pt x="377698" y="0"/>
                  </a:lnTo>
                  <a:lnTo>
                    <a:pt x="330332" y="2943"/>
                  </a:lnTo>
                  <a:lnTo>
                    <a:pt x="284719" y="11539"/>
                  </a:lnTo>
                  <a:lnTo>
                    <a:pt x="241213" y="25431"/>
                  </a:lnTo>
                  <a:lnTo>
                    <a:pt x="200168" y="44265"/>
                  </a:lnTo>
                  <a:lnTo>
                    <a:pt x="161938" y="67688"/>
                  </a:lnTo>
                  <a:lnTo>
                    <a:pt x="126878" y="95343"/>
                  </a:lnTo>
                  <a:lnTo>
                    <a:pt x="95343" y="126878"/>
                  </a:lnTo>
                  <a:lnTo>
                    <a:pt x="67688" y="161938"/>
                  </a:lnTo>
                  <a:lnTo>
                    <a:pt x="44265" y="200168"/>
                  </a:lnTo>
                  <a:lnTo>
                    <a:pt x="25431" y="241213"/>
                  </a:lnTo>
                  <a:lnTo>
                    <a:pt x="11539" y="284719"/>
                  </a:lnTo>
                  <a:lnTo>
                    <a:pt x="2943" y="330332"/>
                  </a:lnTo>
                  <a:lnTo>
                    <a:pt x="0" y="377698"/>
                  </a:lnTo>
                  <a:lnTo>
                    <a:pt x="0" y="1888489"/>
                  </a:lnTo>
                  <a:lnTo>
                    <a:pt x="2943" y="1935855"/>
                  </a:lnTo>
                  <a:lnTo>
                    <a:pt x="11539" y="1981468"/>
                  </a:lnTo>
                  <a:lnTo>
                    <a:pt x="25431" y="2024974"/>
                  </a:lnTo>
                  <a:lnTo>
                    <a:pt x="44265" y="2066019"/>
                  </a:lnTo>
                  <a:lnTo>
                    <a:pt x="67688" y="2104249"/>
                  </a:lnTo>
                  <a:lnTo>
                    <a:pt x="95343" y="2139309"/>
                  </a:lnTo>
                  <a:lnTo>
                    <a:pt x="126878" y="2170844"/>
                  </a:lnTo>
                  <a:lnTo>
                    <a:pt x="161938" y="2198499"/>
                  </a:lnTo>
                  <a:lnTo>
                    <a:pt x="200168" y="2221922"/>
                  </a:lnTo>
                  <a:lnTo>
                    <a:pt x="241213" y="2240756"/>
                  </a:lnTo>
                  <a:lnTo>
                    <a:pt x="284719" y="2254648"/>
                  </a:lnTo>
                  <a:lnTo>
                    <a:pt x="330332" y="2263244"/>
                  </a:lnTo>
                  <a:lnTo>
                    <a:pt x="377698" y="2266188"/>
                  </a:lnTo>
                  <a:lnTo>
                    <a:pt x="3069589" y="2266188"/>
                  </a:lnTo>
                  <a:lnTo>
                    <a:pt x="3116955" y="2263244"/>
                  </a:lnTo>
                  <a:lnTo>
                    <a:pt x="3162568" y="2254648"/>
                  </a:lnTo>
                  <a:lnTo>
                    <a:pt x="3206074" y="2240756"/>
                  </a:lnTo>
                  <a:lnTo>
                    <a:pt x="3247119" y="2221922"/>
                  </a:lnTo>
                  <a:lnTo>
                    <a:pt x="3285349" y="2198499"/>
                  </a:lnTo>
                  <a:lnTo>
                    <a:pt x="3320409" y="2170844"/>
                  </a:lnTo>
                  <a:lnTo>
                    <a:pt x="3351944" y="2139309"/>
                  </a:lnTo>
                  <a:lnTo>
                    <a:pt x="3379599" y="2104249"/>
                  </a:lnTo>
                  <a:lnTo>
                    <a:pt x="3403022" y="2066019"/>
                  </a:lnTo>
                  <a:lnTo>
                    <a:pt x="3421856" y="2024974"/>
                  </a:lnTo>
                  <a:lnTo>
                    <a:pt x="3435748" y="1981468"/>
                  </a:lnTo>
                  <a:lnTo>
                    <a:pt x="3444344" y="1935855"/>
                  </a:lnTo>
                  <a:lnTo>
                    <a:pt x="3447287" y="1888489"/>
                  </a:lnTo>
                  <a:lnTo>
                    <a:pt x="3447287" y="377698"/>
                  </a:lnTo>
                  <a:lnTo>
                    <a:pt x="3444344" y="330332"/>
                  </a:lnTo>
                  <a:lnTo>
                    <a:pt x="3435748" y="284719"/>
                  </a:lnTo>
                  <a:lnTo>
                    <a:pt x="3421856" y="241213"/>
                  </a:lnTo>
                  <a:lnTo>
                    <a:pt x="3403022" y="200168"/>
                  </a:lnTo>
                  <a:lnTo>
                    <a:pt x="3379599" y="161938"/>
                  </a:lnTo>
                  <a:lnTo>
                    <a:pt x="3351944" y="126878"/>
                  </a:lnTo>
                  <a:lnTo>
                    <a:pt x="3320409" y="95343"/>
                  </a:lnTo>
                  <a:lnTo>
                    <a:pt x="3285349" y="67688"/>
                  </a:lnTo>
                  <a:lnTo>
                    <a:pt x="3247119" y="44265"/>
                  </a:lnTo>
                  <a:lnTo>
                    <a:pt x="3206074" y="25431"/>
                  </a:lnTo>
                  <a:lnTo>
                    <a:pt x="3162568" y="11539"/>
                  </a:lnTo>
                  <a:lnTo>
                    <a:pt x="3116955" y="2943"/>
                  </a:lnTo>
                  <a:lnTo>
                    <a:pt x="3069589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646419" y="1426463"/>
              <a:ext cx="2409444" cy="16703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995671" y="3238499"/>
              <a:ext cx="3447415" cy="2266315"/>
            </a:xfrm>
            <a:custGeom>
              <a:avLst/>
              <a:gdLst/>
              <a:ahLst/>
              <a:cxnLst/>
              <a:rect l="l" t="t" r="r" b="b"/>
              <a:pathLst>
                <a:path w="3447415" h="2266315">
                  <a:moveTo>
                    <a:pt x="0" y="377698"/>
                  </a:moveTo>
                  <a:lnTo>
                    <a:pt x="2943" y="330332"/>
                  </a:lnTo>
                  <a:lnTo>
                    <a:pt x="11539" y="284719"/>
                  </a:lnTo>
                  <a:lnTo>
                    <a:pt x="25431" y="241213"/>
                  </a:lnTo>
                  <a:lnTo>
                    <a:pt x="44265" y="200168"/>
                  </a:lnTo>
                  <a:lnTo>
                    <a:pt x="67688" y="161938"/>
                  </a:lnTo>
                  <a:lnTo>
                    <a:pt x="95343" y="126878"/>
                  </a:lnTo>
                  <a:lnTo>
                    <a:pt x="126878" y="95343"/>
                  </a:lnTo>
                  <a:lnTo>
                    <a:pt x="161938" y="67688"/>
                  </a:lnTo>
                  <a:lnTo>
                    <a:pt x="200168" y="44265"/>
                  </a:lnTo>
                  <a:lnTo>
                    <a:pt x="241213" y="25431"/>
                  </a:lnTo>
                  <a:lnTo>
                    <a:pt x="284719" y="11539"/>
                  </a:lnTo>
                  <a:lnTo>
                    <a:pt x="330332" y="2943"/>
                  </a:lnTo>
                  <a:lnTo>
                    <a:pt x="377698" y="0"/>
                  </a:lnTo>
                  <a:lnTo>
                    <a:pt x="3069589" y="0"/>
                  </a:lnTo>
                  <a:lnTo>
                    <a:pt x="3116955" y="2943"/>
                  </a:lnTo>
                  <a:lnTo>
                    <a:pt x="3162568" y="11539"/>
                  </a:lnTo>
                  <a:lnTo>
                    <a:pt x="3206074" y="25431"/>
                  </a:lnTo>
                  <a:lnTo>
                    <a:pt x="3247119" y="44265"/>
                  </a:lnTo>
                  <a:lnTo>
                    <a:pt x="3285349" y="67688"/>
                  </a:lnTo>
                  <a:lnTo>
                    <a:pt x="3320409" y="95343"/>
                  </a:lnTo>
                  <a:lnTo>
                    <a:pt x="3351944" y="126878"/>
                  </a:lnTo>
                  <a:lnTo>
                    <a:pt x="3379599" y="161938"/>
                  </a:lnTo>
                  <a:lnTo>
                    <a:pt x="3403022" y="200168"/>
                  </a:lnTo>
                  <a:lnTo>
                    <a:pt x="3421856" y="241213"/>
                  </a:lnTo>
                  <a:lnTo>
                    <a:pt x="3435748" y="284719"/>
                  </a:lnTo>
                  <a:lnTo>
                    <a:pt x="3444344" y="330332"/>
                  </a:lnTo>
                  <a:lnTo>
                    <a:pt x="3447287" y="377698"/>
                  </a:lnTo>
                  <a:lnTo>
                    <a:pt x="3447287" y="1888489"/>
                  </a:lnTo>
                  <a:lnTo>
                    <a:pt x="3444344" y="1935855"/>
                  </a:lnTo>
                  <a:lnTo>
                    <a:pt x="3435748" y="1981468"/>
                  </a:lnTo>
                  <a:lnTo>
                    <a:pt x="3421856" y="2024974"/>
                  </a:lnTo>
                  <a:lnTo>
                    <a:pt x="3403022" y="2066019"/>
                  </a:lnTo>
                  <a:lnTo>
                    <a:pt x="3379599" y="2104249"/>
                  </a:lnTo>
                  <a:lnTo>
                    <a:pt x="3351944" y="2139309"/>
                  </a:lnTo>
                  <a:lnTo>
                    <a:pt x="3320409" y="2170844"/>
                  </a:lnTo>
                  <a:lnTo>
                    <a:pt x="3285349" y="2198499"/>
                  </a:lnTo>
                  <a:lnTo>
                    <a:pt x="3247119" y="2221922"/>
                  </a:lnTo>
                  <a:lnTo>
                    <a:pt x="3206074" y="2240756"/>
                  </a:lnTo>
                  <a:lnTo>
                    <a:pt x="3162568" y="2254648"/>
                  </a:lnTo>
                  <a:lnTo>
                    <a:pt x="3116955" y="2263244"/>
                  </a:lnTo>
                  <a:lnTo>
                    <a:pt x="3069589" y="2266188"/>
                  </a:lnTo>
                  <a:lnTo>
                    <a:pt x="377698" y="2266188"/>
                  </a:lnTo>
                  <a:lnTo>
                    <a:pt x="330332" y="2263244"/>
                  </a:lnTo>
                  <a:lnTo>
                    <a:pt x="284719" y="2254648"/>
                  </a:lnTo>
                  <a:lnTo>
                    <a:pt x="241213" y="2240756"/>
                  </a:lnTo>
                  <a:lnTo>
                    <a:pt x="200168" y="2221922"/>
                  </a:lnTo>
                  <a:lnTo>
                    <a:pt x="161938" y="2198499"/>
                  </a:lnTo>
                  <a:lnTo>
                    <a:pt x="126878" y="2170844"/>
                  </a:lnTo>
                  <a:lnTo>
                    <a:pt x="95343" y="2139309"/>
                  </a:lnTo>
                  <a:lnTo>
                    <a:pt x="67688" y="2104249"/>
                  </a:lnTo>
                  <a:lnTo>
                    <a:pt x="44265" y="2066019"/>
                  </a:lnTo>
                  <a:lnTo>
                    <a:pt x="25431" y="2024974"/>
                  </a:lnTo>
                  <a:lnTo>
                    <a:pt x="11539" y="1981468"/>
                  </a:lnTo>
                  <a:lnTo>
                    <a:pt x="2943" y="1935855"/>
                  </a:lnTo>
                  <a:lnTo>
                    <a:pt x="0" y="1888489"/>
                  </a:lnTo>
                  <a:lnTo>
                    <a:pt x="0" y="37769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9563227" y="1170889"/>
            <a:ext cx="132143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Trebuchet MS"/>
                <a:cs typeface="Trebuchet MS"/>
              </a:rPr>
              <a:t>Mô hình</a:t>
            </a:r>
            <a:r>
              <a:rPr dirty="0" sz="1800" spc="-120" b="1">
                <a:latin typeface="Trebuchet MS"/>
                <a:cs typeface="Trebuchet MS"/>
              </a:rPr>
              <a:t> </a:t>
            </a:r>
            <a:r>
              <a:rPr dirty="0" sz="1800" spc="-5" b="1">
                <a:latin typeface="Trebuchet MS"/>
                <a:cs typeface="Trebuchet MS"/>
              </a:rPr>
              <a:t>hóa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105900" y="1452372"/>
            <a:ext cx="2261616" cy="14996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21" name="object 21"/>
          <p:cNvGrpSpPr/>
          <p:nvPr/>
        </p:nvGrpSpPr>
        <p:grpSpPr>
          <a:xfrm>
            <a:off x="1066609" y="3494341"/>
            <a:ext cx="3719195" cy="2447925"/>
            <a:chOff x="1066609" y="3494341"/>
            <a:chExt cx="3719195" cy="2447925"/>
          </a:xfrm>
        </p:grpSpPr>
        <p:sp>
          <p:nvSpPr>
            <p:cNvPr id="22" name="object 22"/>
            <p:cNvSpPr/>
            <p:nvPr/>
          </p:nvSpPr>
          <p:spPr>
            <a:xfrm>
              <a:off x="1071372" y="3499103"/>
              <a:ext cx="3709670" cy="2438400"/>
            </a:xfrm>
            <a:custGeom>
              <a:avLst/>
              <a:gdLst/>
              <a:ahLst/>
              <a:cxnLst/>
              <a:rect l="l" t="t" r="r" b="b"/>
              <a:pathLst>
                <a:path w="3709670" h="2438400">
                  <a:moveTo>
                    <a:pt x="3303016" y="0"/>
                  </a:moveTo>
                  <a:lnTo>
                    <a:pt x="406400" y="0"/>
                  </a:lnTo>
                  <a:lnTo>
                    <a:pt x="359005" y="2734"/>
                  </a:lnTo>
                  <a:lnTo>
                    <a:pt x="313216" y="10735"/>
                  </a:lnTo>
                  <a:lnTo>
                    <a:pt x="269338" y="23696"/>
                  </a:lnTo>
                  <a:lnTo>
                    <a:pt x="227676" y="41313"/>
                  </a:lnTo>
                  <a:lnTo>
                    <a:pt x="188534" y="63281"/>
                  </a:lnTo>
                  <a:lnTo>
                    <a:pt x="152218" y="89293"/>
                  </a:lnTo>
                  <a:lnTo>
                    <a:pt x="119032" y="119046"/>
                  </a:lnTo>
                  <a:lnTo>
                    <a:pt x="89281" y="152234"/>
                  </a:lnTo>
                  <a:lnTo>
                    <a:pt x="63271" y="188551"/>
                  </a:lnTo>
                  <a:lnTo>
                    <a:pt x="41307" y="227692"/>
                  </a:lnTo>
                  <a:lnTo>
                    <a:pt x="23692" y="269353"/>
                  </a:lnTo>
                  <a:lnTo>
                    <a:pt x="10733" y="313228"/>
                  </a:lnTo>
                  <a:lnTo>
                    <a:pt x="2734" y="359012"/>
                  </a:lnTo>
                  <a:lnTo>
                    <a:pt x="0" y="406400"/>
                  </a:lnTo>
                  <a:lnTo>
                    <a:pt x="0" y="2032000"/>
                  </a:lnTo>
                  <a:lnTo>
                    <a:pt x="2734" y="2079394"/>
                  </a:lnTo>
                  <a:lnTo>
                    <a:pt x="10733" y="2125183"/>
                  </a:lnTo>
                  <a:lnTo>
                    <a:pt x="23692" y="2169061"/>
                  </a:lnTo>
                  <a:lnTo>
                    <a:pt x="41307" y="2210723"/>
                  </a:lnTo>
                  <a:lnTo>
                    <a:pt x="63271" y="2249865"/>
                  </a:lnTo>
                  <a:lnTo>
                    <a:pt x="89281" y="2286181"/>
                  </a:lnTo>
                  <a:lnTo>
                    <a:pt x="119032" y="2319367"/>
                  </a:lnTo>
                  <a:lnTo>
                    <a:pt x="152218" y="2349118"/>
                  </a:lnTo>
                  <a:lnTo>
                    <a:pt x="188534" y="2375128"/>
                  </a:lnTo>
                  <a:lnTo>
                    <a:pt x="227676" y="2397092"/>
                  </a:lnTo>
                  <a:lnTo>
                    <a:pt x="269338" y="2414707"/>
                  </a:lnTo>
                  <a:lnTo>
                    <a:pt x="313216" y="2427666"/>
                  </a:lnTo>
                  <a:lnTo>
                    <a:pt x="359005" y="2435665"/>
                  </a:lnTo>
                  <a:lnTo>
                    <a:pt x="406400" y="2438400"/>
                  </a:lnTo>
                  <a:lnTo>
                    <a:pt x="3303016" y="2438400"/>
                  </a:lnTo>
                  <a:lnTo>
                    <a:pt x="3350403" y="2435665"/>
                  </a:lnTo>
                  <a:lnTo>
                    <a:pt x="3396187" y="2427666"/>
                  </a:lnTo>
                  <a:lnTo>
                    <a:pt x="3440062" y="2414707"/>
                  </a:lnTo>
                  <a:lnTo>
                    <a:pt x="3481723" y="2397092"/>
                  </a:lnTo>
                  <a:lnTo>
                    <a:pt x="3520864" y="2375128"/>
                  </a:lnTo>
                  <a:lnTo>
                    <a:pt x="3557181" y="2349118"/>
                  </a:lnTo>
                  <a:lnTo>
                    <a:pt x="3590369" y="2319367"/>
                  </a:lnTo>
                  <a:lnTo>
                    <a:pt x="3620122" y="2286181"/>
                  </a:lnTo>
                  <a:lnTo>
                    <a:pt x="3646134" y="2249865"/>
                  </a:lnTo>
                  <a:lnTo>
                    <a:pt x="3668102" y="2210723"/>
                  </a:lnTo>
                  <a:lnTo>
                    <a:pt x="3685719" y="2169061"/>
                  </a:lnTo>
                  <a:lnTo>
                    <a:pt x="3698680" y="2125183"/>
                  </a:lnTo>
                  <a:lnTo>
                    <a:pt x="3706681" y="2079394"/>
                  </a:lnTo>
                  <a:lnTo>
                    <a:pt x="3709416" y="2032000"/>
                  </a:lnTo>
                  <a:lnTo>
                    <a:pt x="3709416" y="406400"/>
                  </a:lnTo>
                  <a:lnTo>
                    <a:pt x="3706681" y="359012"/>
                  </a:lnTo>
                  <a:lnTo>
                    <a:pt x="3698680" y="313228"/>
                  </a:lnTo>
                  <a:lnTo>
                    <a:pt x="3685719" y="269353"/>
                  </a:lnTo>
                  <a:lnTo>
                    <a:pt x="3668102" y="227692"/>
                  </a:lnTo>
                  <a:lnTo>
                    <a:pt x="3646134" y="188551"/>
                  </a:lnTo>
                  <a:lnTo>
                    <a:pt x="3620122" y="152234"/>
                  </a:lnTo>
                  <a:lnTo>
                    <a:pt x="3590369" y="119046"/>
                  </a:lnTo>
                  <a:lnTo>
                    <a:pt x="3557181" y="89293"/>
                  </a:lnTo>
                  <a:lnTo>
                    <a:pt x="3520864" y="63281"/>
                  </a:lnTo>
                  <a:lnTo>
                    <a:pt x="3481723" y="41313"/>
                  </a:lnTo>
                  <a:lnTo>
                    <a:pt x="3440062" y="23696"/>
                  </a:lnTo>
                  <a:lnTo>
                    <a:pt x="3396187" y="10735"/>
                  </a:lnTo>
                  <a:lnTo>
                    <a:pt x="3350403" y="2734"/>
                  </a:lnTo>
                  <a:lnTo>
                    <a:pt x="3303016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071372" y="3499103"/>
              <a:ext cx="3709670" cy="2438400"/>
            </a:xfrm>
            <a:custGeom>
              <a:avLst/>
              <a:gdLst/>
              <a:ahLst/>
              <a:cxnLst/>
              <a:rect l="l" t="t" r="r" b="b"/>
              <a:pathLst>
                <a:path w="3709670" h="2438400">
                  <a:moveTo>
                    <a:pt x="0" y="406400"/>
                  </a:moveTo>
                  <a:lnTo>
                    <a:pt x="2734" y="359012"/>
                  </a:lnTo>
                  <a:lnTo>
                    <a:pt x="10733" y="313228"/>
                  </a:lnTo>
                  <a:lnTo>
                    <a:pt x="23692" y="269353"/>
                  </a:lnTo>
                  <a:lnTo>
                    <a:pt x="41307" y="227692"/>
                  </a:lnTo>
                  <a:lnTo>
                    <a:pt x="63271" y="188551"/>
                  </a:lnTo>
                  <a:lnTo>
                    <a:pt x="89281" y="152234"/>
                  </a:lnTo>
                  <a:lnTo>
                    <a:pt x="119032" y="119046"/>
                  </a:lnTo>
                  <a:lnTo>
                    <a:pt x="152218" y="89293"/>
                  </a:lnTo>
                  <a:lnTo>
                    <a:pt x="188534" y="63281"/>
                  </a:lnTo>
                  <a:lnTo>
                    <a:pt x="227676" y="41313"/>
                  </a:lnTo>
                  <a:lnTo>
                    <a:pt x="269338" y="23696"/>
                  </a:lnTo>
                  <a:lnTo>
                    <a:pt x="313216" y="10735"/>
                  </a:lnTo>
                  <a:lnTo>
                    <a:pt x="359005" y="2734"/>
                  </a:lnTo>
                  <a:lnTo>
                    <a:pt x="406400" y="0"/>
                  </a:lnTo>
                  <a:lnTo>
                    <a:pt x="3303016" y="0"/>
                  </a:lnTo>
                  <a:lnTo>
                    <a:pt x="3350403" y="2734"/>
                  </a:lnTo>
                  <a:lnTo>
                    <a:pt x="3396187" y="10735"/>
                  </a:lnTo>
                  <a:lnTo>
                    <a:pt x="3440062" y="23696"/>
                  </a:lnTo>
                  <a:lnTo>
                    <a:pt x="3481723" y="41313"/>
                  </a:lnTo>
                  <a:lnTo>
                    <a:pt x="3520864" y="63281"/>
                  </a:lnTo>
                  <a:lnTo>
                    <a:pt x="3557181" y="89293"/>
                  </a:lnTo>
                  <a:lnTo>
                    <a:pt x="3590369" y="119046"/>
                  </a:lnTo>
                  <a:lnTo>
                    <a:pt x="3620122" y="152234"/>
                  </a:lnTo>
                  <a:lnTo>
                    <a:pt x="3646134" y="188551"/>
                  </a:lnTo>
                  <a:lnTo>
                    <a:pt x="3668102" y="227692"/>
                  </a:lnTo>
                  <a:lnTo>
                    <a:pt x="3685719" y="269353"/>
                  </a:lnTo>
                  <a:lnTo>
                    <a:pt x="3698680" y="313228"/>
                  </a:lnTo>
                  <a:lnTo>
                    <a:pt x="3706681" y="359012"/>
                  </a:lnTo>
                  <a:lnTo>
                    <a:pt x="3709416" y="406400"/>
                  </a:lnTo>
                  <a:lnTo>
                    <a:pt x="3709416" y="2032000"/>
                  </a:lnTo>
                  <a:lnTo>
                    <a:pt x="3706681" y="2079394"/>
                  </a:lnTo>
                  <a:lnTo>
                    <a:pt x="3698680" y="2125183"/>
                  </a:lnTo>
                  <a:lnTo>
                    <a:pt x="3685719" y="2169061"/>
                  </a:lnTo>
                  <a:lnTo>
                    <a:pt x="3668102" y="2210723"/>
                  </a:lnTo>
                  <a:lnTo>
                    <a:pt x="3646134" y="2249865"/>
                  </a:lnTo>
                  <a:lnTo>
                    <a:pt x="3620122" y="2286181"/>
                  </a:lnTo>
                  <a:lnTo>
                    <a:pt x="3590369" y="2319367"/>
                  </a:lnTo>
                  <a:lnTo>
                    <a:pt x="3557181" y="2349118"/>
                  </a:lnTo>
                  <a:lnTo>
                    <a:pt x="3520864" y="2375128"/>
                  </a:lnTo>
                  <a:lnTo>
                    <a:pt x="3481723" y="2397092"/>
                  </a:lnTo>
                  <a:lnTo>
                    <a:pt x="3440062" y="2414707"/>
                  </a:lnTo>
                  <a:lnTo>
                    <a:pt x="3396187" y="2427666"/>
                  </a:lnTo>
                  <a:lnTo>
                    <a:pt x="3350403" y="2435665"/>
                  </a:lnTo>
                  <a:lnTo>
                    <a:pt x="3303016" y="2438400"/>
                  </a:lnTo>
                  <a:lnTo>
                    <a:pt x="406400" y="2438400"/>
                  </a:lnTo>
                  <a:lnTo>
                    <a:pt x="359005" y="2435665"/>
                  </a:lnTo>
                  <a:lnTo>
                    <a:pt x="313216" y="2427666"/>
                  </a:lnTo>
                  <a:lnTo>
                    <a:pt x="269338" y="2414707"/>
                  </a:lnTo>
                  <a:lnTo>
                    <a:pt x="227676" y="2397092"/>
                  </a:lnTo>
                  <a:lnTo>
                    <a:pt x="188534" y="2375128"/>
                  </a:lnTo>
                  <a:lnTo>
                    <a:pt x="152218" y="2349118"/>
                  </a:lnTo>
                  <a:lnTo>
                    <a:pt x="119032" y="2319367"/>
                  </a:lnTo>
                  <a:lnTo>
                    <a:pt x="89281" y="2286181"/>
                  </a:lnTo>
                  <a:lnTo>
                    <a:pt x="63271" y="2249865"/>
                  </a:lnTo>
                  <a:lnTo>
                    <a:pt x="41307" y="2210723"/>
                  </a:lnTo>
                  <a:lnTo>
                    <a:pt x="23692" y="2169061"/>
                  </a:lnTo>
                  <a:lnTo>
                    <a:pt x="10733" y="2125183"/>
                  </a:lnTo>
                  <a:lnTo>
                    <a:pt x="2734" y="2079394"/>
                  </a:lnTo>
                  <a:lnTo>
                    <a:pt x="0" y="2032000"/>
                  </a:lnTo>
                  <a:lnTo>
                    <a:pt x="0" y="4064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1938020" y="3624452"/>
            <a:ext cx="1977389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Trebuchet MS"/>
                <a:cs typeface="Trebuchet MS"/>
              </a:rPr>
              <a:t>Thu </a:t>
            </a:r>
            <a:r>
              <a:rPr dirty="0" sz="2000" spc="-35" b="1">
                <a:latin typeface="Trebuchet MS"/>
                <a:cs typeface="Trebuchet MS"/>
              </a:rPr>
              <a:t>th</a:t>
            </a:r>
            <a:r>
              <a:rPr dirty="0" sz="2000" spc="-35" b="1">
                <a:latin typeface="Arial"/>
                <a:cs typeface="Arial"/>
              </a:rPr>
              <a:t>ậ</a:t>
            </a:r>
            <a:r>
              <a:rPr dirty="0" sz="2000" spc="-35" b="1">
                <a:latin typeface="Trebuchet MS"/>
                <a:cs typeface="Trebuchet MS"/>
              </a:rPr>
              <a:t>p </a:t>
            </a:r>
            <a:r>
              <a:rPr dirty="0" sz="2000" spc="-75" b="1">
                <a:latin typeface="Trebuchet MS"/>
                <a:cs typeface="Trebuchet MS"/>
              </a:rPr>
              <a:t>d</a:t>
            </a:r>
            <a:r>
              <a:rPr dirty="0" sz="2000" spc="-75" b="1">
                <a:latin typeface="Arial"/>
                <a:cs typeface="Arial"/>
              </a:rPr>
              <a:t>ữ</a:t>
            </a:r>
            <a:r>
              <a:rPr dirty="0" sz="2000" spc="-10" b="1">
                <a:latin typeface="Arial"/>
                <a:cs typeface="Arial"/>
              </a:rPr>
              <a:t> </a:t>
            </a:r>
            <a:r>
              <a:rPr dirty="0" sz="2000" spc="-30" b="1">
                <a:latin typeface="Trebuchet MS"/>
                <a:cs typeface="Trebuchet MS"/>
              </a:rPr>
              <a:t>li</a:t>
            </a:r>
            <a:r>
              <a:rPr dirty="0" sz="2000" spc="-30" b="1">
                <a:latin typeface="Arial"/>
                <a:cs typeface="Arial"/>
              </a:rPr>
              <a:t>ệ</a:t>
            </a:r>
            <a:r>
              <a:rPr dirty="0" sz="2000" spc="-30" b="1">
                <a:latin typeface="Trebuchet MS"/>
                <a:cs typeface="Trebuchet MS"/>
              </a:rPr>
              <a:t>u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604772" y="4015740"/>
            <a:ext cx="2711195" cy="18547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5223128" y="3429076"/>
            <a:ext cx="299148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 b="1">
                <a:latin typeface="Trebuchet MS"/>
                <a:cs typeface="Trebuchet MS"/>
              </a:rPr>
              <a:t>Phân tích </a:t>
            </a:r>
            <a:r>
              <a:rPr dirty="0" sz="2000" b="1">
                <a:latin typeface="Trebuchet MS"/>
                <a:cs typeface="Trebuchet MS"/>
              </a:rPr>
              <a:t>và </a:t>
            </a:r>
            <a:r>
              <a:rPr dirty="0" sz="2000" spc="-80" b="1">
                <a:latin typeface="Trebuchet MS"/>
                <a:cs typeface="Trebuchet MS"/>
              </a:rPr>
              <a:t>x</a:t>
            </a:r>
            <a:r>
              <a:rPr dirty="0" sz="2000" spc="-80" b="1">
                <a:latin typeface="Arial"/>
                <a:cs typeface="Arial"/>
              </a:rPr>
              <a:t>ử </a:t>
            </a:r>
            <a:r>
              <a:rPr dirty="0" sz="2000" spc="-5" b="1">
                <a:latin typeface="Trebuchet MS"/>
                <a:cs typeface="Trebuchet MS"/>
              </a:rPr>
              <a:t>lí </a:t>
            </a:r>
            <a:r>
              <a:rPr dirty="0" sz="2000" spc="-80" b="1">
                <a:latin typeface="Trebuchet MS"/>
                <a:cs typeface="Trebuchet MS"/>
              </a:rPr>
              <a:t>d</a:t>
            </a:r>
            <a:r>
              <a:rPr dirty="0" sz="2000" spc="-80" b="1">
                <a:latin typeface="Arial"/>
                <a:cs typeface="Arial"/>
              </a:rPr>
              <a:t>ữ</a:t>
            </a:r>
            <a:r>
              <a:rPr dirty="0" sz="2000" spc="110" b="1">
                <a:latin typeface="Arial"/>
                <a:cs typeface="Arial"/>
              </a:rPr>
              <a:t> </a:t>
            </a:r>
            <a:r>
              <a:rPr dirty="0" sz="2000" spc="-30" b="1">
                <a:latin typeface="Trebuchet MS"/>
                <a:cs typeface="Trebuchet MS"/>
              </a:rPr>
              <a:t>li</a:t>
            </a:r>
            <a:r>
              <a:rPr dirty="0" sz="2000" spc="-30" b="1">
                <a:latin typeface="Arial"/>
                <a:cs typeface="Arial"/>
              </a:rPr>
              <a:t>ệ</a:t>
            </a:r>
            <a:r>
              <a:rPr dirty="0" sz="2000" spc="-30" b="1">
                <a:latin typeface="Trebuchet MS"/>
                <a:cs typeface="Trebuchet MS"/>
              </a:rPr>
              <a:t>u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093208" y="3233737"/>
            <a:ext cx="6718300" cy="2165985"/>
            <a:chOff x="5093208" y="3233737"/>
            <a:chExt cx="6718300" cy="2165985"/>
          </a:xfrm>
        </p:grpSpPr>
        <p:sp>
          <p:nvSpPr>
            <p:cNvPr id="28" name="object 28"/>
            <p:cNvSpPr/>
            <p:nvPr/>
          </p:nvSpPr>
          <p:spPr>
            <a:xfrm>
              <a:off x="5093208" y="4027931"/>
              <a:ext cx="3249167" cy="12329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8525255" y="3238500"/>
              <a:ext cx="3281679" cy="2156460"/>
            </a:xfrm>
            <a:custGeom>
              <a:avLst/>
              <a:gdLst/>
              <a:ahLst/>
              <a:cxnLst/>
              <a:rect l="l" t="t" r="r" b="b"/>
              <a:pathLst>
                <a:path w="3281679" h="2156460">
                  <a:moveTo>
                    <a:pt x="2921762" y="0"/>
                  </a:moveTo>
                  <a:lnTo>
                    <a:pt x="359410" y="0"/>
                  </a:lnTo>
                  <a:lnTo>
                    <a:pt x="310639" y="3280"/>
                  </a:lnTo>
                  <a:lnTo>
                    <a:pt x="263863" y="12838"/>
                  </a:lnTo>
                  <a:lnTo>
                    <a:pt x="219509" y="28243"/>
                  </a:lnTo>
                  <a:lnTo>
                    <a:pt x="178006" y="49069"/>
                  </a:lnTo>
                  <a:lnTo>
                    <a:pt x="139783" y="74886"/>
                  </a:lnTo>
                  <a:lnTo>
                    <a:pt x="105267" y="105267"/>
                  </a:lnTo>
                  <a:lnTo>
                    <a:pt x="74886" y="139783"/>
                  </a:lnTo>
                  <a:lnTo>
                    <a:pt x="49069" y="178006"/>
                  </a:lnTo>
                  <a:lnTo>
                    <a:pt x="28243" y="219509"/>
                  </a:lnTo>
                  <a:lnTo>
                    <a:pt x="12838" y="263863"/>
                  </a:lnTo>
                  <a:lnTo>
                    <a:pt x="3280" y="310639"/>
                  </a:lnTo>
                  <a:lnTo>
                    <a:pt x="0" y="359410"/>
                  </a:lnTo>
                  <a:lnTo>
                    <a:pt x="0" y="1797050"/>
                  </a:lnTo>
                  <a:lnTo>
                    <a:pt x="3280" y="1845820"/>
                  </a:lnTo>
                  <a:lnTo>
                    <a:pt x="12838" y="1892596"/>
                  </a:lnTo>
                  <a:lnTo>
                    <a:pt x="28243" y="1936950"/>
                  </a:lnTo>
                  <a:lnTo>
                    <a:pt x="49069" y="1978453"/>
                  </a:lnTo>
                  <a:lnTo>
                    <a:pt x="74886" y="2016676"/>
                  </a:lnTo>
                  <a:lnTo>
                    <a:pt x="105267" y="2051192"/>
                  </a:lnTo>
                  <a:lnTo>
                    <a:pt x="139783" y="2081573"/>
                  </a:lnTo>
                  <a:lnTo>
                    <a:pt x="178006" y="2107390"/>
                  </a:lnTo>
                  <a:lnTo>
                    <a:pt x="219509" y="2128216"/>
                  </a:lnTo>
                  <a:lnTo>
                    <a:pt x="263863" y="2143621"/>
                  </a:lnTo>
                  <a:lnTo>
                    <a:pt x="310639" y="2153179"/>
                  </a:lnTo>
                  <a:lnTo>
                    <a:pt x="359410" y="2156460"/>
                  </a:lnTo>
                  <a:lnTo>
                    <a:pt x="2921762" y="2156460"/>
                  </a:lnTo>
                  <a:lnTo>
                    <a:pt x="2970532" y="2153179"/>
                  </a:lnTo>
                  <a:lnTo>
                    <a:pt x="3017308" y="2143621"/>
                  </a:lnTo>
                  <a:lnTo>
                    <a:pt x="3061662" y="2128216"/>
                  </a:lnTo>
                  <a:lnTo>
                    <a:pt x="3103165" y="2107390"/>
                  </a:lnTo>
                  <a:lnTo>
                    <a:pt x="3141388" y="2081573"/>
                  </a:lnTo>
                  <a:lnTo>
                    <a:pt x="3175904" y="2051192"/>
                  </a:lnTo>
                  <a:lnTo>
                    <a:pt x="3206285" y="2016676"/>
                  </a:lnTo>
                  <a:lnTo>
                    <a:pt x="3232102" y="1978453"/>
                  </a:lnTo>
                  <a:lnTo>
                    <a:pt x="3252928" y="1936950"/>
                  </a:lnTo>
                  <a:lnTo>
                    <a:pt x="3268333" y="1892596"/>
                  </a:lnTo>
                  <a:lnTo>
                    <a:pt x="3277891" y="1845820"/>
                  </a:lnTo>
                  <a:lnTo>
                    <a:pt x="3281172" y="1797050"/>
                  </a:lnTo>
                  <a:lnTo>
                    <a:pt x="3281172" y="359410"/>
                  </a:lnTo>
                  <a:lnTo>
                    <a:pt x="3277891" y="310639"/>
                  </a:lnTo>
                  <a:lnTo>
                    <a:pt x="3268333" y="263863"/>
                  </a:lnTo>
                  <a:lnTo>
                    <a:pt x="3252928" y="219509"/>
                  </a:lnTo>
                  <a:lnTo>
                    <a:pt x="3232102" y="178006"/>
                  </a:lnTo>
                  <a:lnTo>
                    <a:pt x="3206285" y="139783"/>
                  </a:lnTo>
                  <a:lnTo>
                    <a:pt x="3175904" y="105267"/>
                  </a:lnTo>
                  <a:lnTo>
                    <a:pt x="3141388" y="74886"/>
                  </a:lnTo>
                  <a:lnTo>
                    <a:pt x="3103165" y="49069"/>
                  </a:lnTo>
                  <a:lnTo>
                    <a:pt x="3061662" y="28243"/>
                  </a:lnTo>
                  <a:lnTo>
                    <a:pt x="3017308" y="12838"/>
                  </a:lnTo>
                  <a:lnTo>
                    <a:pt x="2970532" y="3280"/>
                  </a:lnTo>
                  <a:lnTo>
                    <a:pt x="2921762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8525255" y="3238500"/>
              <a:ext cx="3281679" cy="2156460"/>
            </a:xfrm>
            <a:custGeom>
              <a:avLst/>
              <a:gdLst/>
              <a:ahLst/>
              <a:cxnLst/>
              <a:rect l="l" t="t" r="r" b="b"/>
              <a:pathLst>
                <a:path w="3281679" h="2156460">
                  <a:moveTo>
                    <a:pt x="0" y="359410"/>
                  </a:moveTo>
                  <a:lnTo>
                    <a:pt x="3280" y="310639"/>
                  </a:lnTo>
                  <a:lnTo>
                    <a:pt x="12838" y="263863"/>
                  </a:lnTo>
                  <a:lnTo>
                    <a:pt x="28243" y="219509"/>
                  </a:lnTo>
                  <a:lnTo>
                    <a:pt x="49069" y="178006"/>
                  </a:lnTo>
                  <a:lnTo>
                    <a:pt x="74886" y="139783"/>
                  </a:lnTo>
                  <a:lnTo>
                    <a:pt x="105267" y="105267"/>
                  </a:lnTo>
                  <a:lnTo>
                    <a:pt x="139783" y="74886"/>
                  </a:lnTo>
                  <a:lnTo>
                    <a:pt x="178006" y="49069"/>
                  </a:lnTo>
                  <a:lnTo>
                    <a:pt x="219509" y="28243"/>
                  </a:lnTo>
                  <a:lnTo>
                    <a:pt x="263863" y="12838"/>
                  </a:lnTo>
                  <a:lnTo>
                    <a:pt x="310639" y="3280"/>
                  </a:lnTo>
                  <a:lnTo>
                    <a:pt x="359410" y="0"/>
                  </a:lnTo>
                  <a:lnTo>
                    <a:pt x="2921762" y="0"/>
                  </a:lnTo>
                  <a:lnTo>
                    <a:pt x="2970532" y="3280"/>
                  </a:lnTo>
                  <a:lnTo>
                    <a:pt x="3017308" y="12838"/>
                  </a:lnTo>
                  <a:lnTo>
                    <a:pt x="3061662" y="28243"/>
                  </a:lnTo>
                  <a:lnTo>
                    <a:pt x="3103165" y="49069"/>
                  </a:lnTo>
                  <a:lnTo>
                    <a:pt x="3141388" y="74886"/>
                  </a:lnTo>
                  <a:lnTo>
                    <a:pt x="3175904" y="105267"/>
                  </a:lnTo>
                  <a:lnTo>
                    <a:pt x="3206285" y="139783"/>
                  </a:lnTo>
                  <a:lnTo>
                    <a:pt x="3232102" y="178006"/>
                  </a:lnTo>
                  <a:lnTo>
                    <a:pt x="3252928" y="219509"/>
                  </a:lnTo>
                  <a:lnTo>
                    <a:pt x="3268333" y="263863"/>
                  </a:lnTo>
                  <a:lnTo>
                    <a:pt x="3277891" y="310639"/>
                  </a:lnTo>
                  <a:lnTo>
                    <a:pt x="3281172" y="359410"/>
                  </a:lnTo>
                  <a:lnTo>
                    <a:pt x="3281172" y="1797050"/>
                  </a:lnTo>
                  <a:lnTo>
                    <a:pt x="3277891" y="1845820"/>
                  </a:lnTo>
                  <a:lnTo>
                    <a:pt x="3268333" y="1892596"/>
                  </a:lnTo>
                  <a:lnTo>
                    <a:pt x="3252928" y="1936950"/>
                  </a:lnTo>
                  <a:lnTo>
                    <a:pt x="3232102" y="1978453"/>
                  </a:lnTo>
                  <a:lnTo>
                    <a:pt x="3206285" y="2016676"/>
                  </a:lnTo>
                  <a:lnTo>
                    <a:pt x="3175904" y="2051192"/>
                  </a:lnTo>
                  <a:lnTo>
                    <a:pt x="3141388" y="2081573"/>
                  </a:lnTo>
                  <a:lnTo>
                    <a:pt x="3103165" y="2107390"/>
                  </a:lnTo>
                  <a:lnTo>
                    <a:pt x="3061662" y="2128216"/>
                  </a:lnTo>
                  <a:lnTo>
                    <a:pt x="3017308" y="2143621"/>
                  </a:lnTo>
                  <a:lnTo>
                    <a:pt x="2970532" y="2153179"/>
                  </a:lnTo>
                  <a:lnTo>
                    <a:pt x="2921762" y="2156460"/>
                  </a:lnTo>
                  <a:lnTo>
                    <a:pt x="359410" y="2156460"/>
                  </a:lnTo>
                  <a:lnTo>
                    <a:pt x="310639" y="2153179"/>
                  </a:lnTo>
                  <a:lnTo>
                    <a:pt x="263863" y="2143621"/>
                  </a:lnTo>
                  <a:lnTo>
                    <a:pt x="219509" y="2128216"/>
                  </a:lnTo>
                  <a:lnTo>
                    <a:pt x="178006" y="2107390"/>
                  </a:lnTo>
                  <a:lnTo>
                    <a:pt x="139783" y="2081573"/>
                  </a:lnTo>
                  <a:lnTo>
                    <a:pt x="105267" y="2051192"/>
                  </a:lnTo>
                  <a:lnTo>
                    <a:pt x="74886" y="2016676"/>
                  </a:lnTo>
                  <a:lnTo>
                    <a:pt x="49069" y="1978453"/>
                  </a:lnTo>
                  <a:lnTo>
                    <a:pt x="28243" y="1936950"/>
                  </a:lnTo>
                  <a:lnTo>
                    <a:pt x="12838" y="1892596"/>
                  </a:lnTo>
                  <a:lnTo>
                    <a:pt x="3280" y="1845820"/>
                  </a:lnTo>
                  <a:lnTo>
                    <a:pt x="0" y="1797050"/>
                  </a:lnTo>
                  <a:lnTo>
                    <a:pt x="0" y="35941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9648825" y="3332226"/>
            <a:ext cx="103631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Trebuchet MS"/>
                <a:cs typeface="Trebuchet MS"/>
              </a:rPr>
              <a:t>Mô</a:t>
            </a:r>
            <a:r>
              <a:rPr dirty="0" sz="1800" spc="-75" b="1">
                <a:latin typeface="Trebuchet MS"/>
                <a:cs typeface="Trebuchet MS"/>
              </a:rPr>
              <a:t> </a:t>
            </a:r>
            <a:r>
              <a:rPr dirty="0" sz="1800" spc="-30" b="1">
                <a:latin typeface="Trebuchet MS"/>
                <a:cs typeface="Trebuchet MS"/>
              </a:rPr>
              <a:t>ph</a:t>
            </a:r>
            <a:r>
              <a:rPr dirty="0" sz="1800" spc="-30" b="1">
                <a:latin typeface="Arial"/>
                <a:cs typeface="Arial"/>
              </a:rPr>
              <a:t>ỏ</a:t>
            </a:r>
            <a:r>
              <a:rPr dirty="0" sz="1800" spc="-30" b="1">
                <a:latin typeface="Trebuchet MS"/>
                <a:cs typeface="Trebuchet MS"/>
              </a:rPr>
              <a:t>ng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951976" y="3704844"/>
            <a:ext cx="2343912" cy="16398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44061" y="2530601"/>
            <a:ext cx="4837430" cy="2941320"/>
          </a:xfrm>
          <a:custGeom>
            <a:avLst/>
            <a:gdLst/>
            <a:ahLst/>
            <a:cxnLst/>
            <a:rect l="l" t="t" r="r" b="b"/>
            <a:pathLst>
              <a:path w="4837430" h="2941320">
                <a:moveTo>
                  <a:pt x="0" y="490220"/>
                </a:moveTo>
                <a:lnTo>
                  <a:pt x="2243" y="443004"/>
                </a:lnTo>
                <a:lnTo>
                  <a:pt x="8838" y="397060"/>
                </a:lnTo>
                <a:lnTo>
                  <a:pt x="19578" y="352591"/>
                </a:lnTo>
                <a:lnTo>
                  <a:pt x="34259" y="309804"/>
                </a:lnTo>
                <a:lnTo>
                  <a:pt x="52674" y="268903"/>
                </a:lnTo>
                <a:lnTo>
                  <a:pt x="74618" y="230095"/>
                </a:lnTo>
                <a:lnTo>
                  <a:pt x="99887" y="193583"/>
                </a:lnTo>
                <a:lnTo>
                  <a:pt x="128274" y="159575"/>
                </a:lnTo>
                <a:lnTo>
                  <a:pt x="159575" y="128274"/>
                </a:lnTo>
                <a:lnTo>
                  <a:pt x="193583" y="99887"/>
                </a:lnTo>
                <a:lnTo>
                  <a:pt x="230095" y="74618"/>
                </a:lnTo>
                <a:lnTo>
                  <a:pt x="268903" y="52674"/>
                </a:lnTo>
                <a:lnTo>
                  <a:pt x="309804" y="34259"/>
                </a:lnTo>
                <a:lnTo>
                  <a:pt x="352591" y="19578"/>
                </a:lnTo>
                <a:lnTo>
                  <a:pt x="397060" y="8838"/>
                </a:lnTo>
                <a:lnTo>
                  <a:pt x="443004" y="2243"/>
                </a:lnTo>
                <a:lnTo>
                  <a:pt x="490220" y="0"/>
                </a:lnTo>
                <a:lnTo>
                  <a:pt x="4346956" y="0"/>
                </a:lnTo>
                <a:lnTo>
                  <a:pt x="4394171" y="2243"/>
                </a:lnTo>
                <a:lnTo>
                  <a:pt x="4440115" y="8838"/>
                </a:lnTo>
                <a:lnTo>
                  <a:pt x="4484584" y="19578"/>
                </a:lnTo>
                <a:lnTo>
                  <a:pt x="4527371" y="34259"/>
                </a:lnTo>
                <a:lnTo>
                  <a:pt x="4568272" y="52674"/>
                </a:lnTo>
                <a:lnTo>
                  <a:pt x="4607080" y="74618"/>
                </a:lnTo>
                <a:lnTo>
                  <a:pt x="4643592" y="99887"/>
                </a:lnTo>
                <a:lnTo>
                  <a:pt x="4677600" y="128274"/>
                </a:lnTo>
                <a:lnTo>
                  <a:pt x="4708901" y="159575"/>
                </a:lnTo>
                <a:lnTo>
                  <a:pt x="4737288" y="193583"/>
                </a:lnTo>
                <a:lnTo>
                  <a:pt x="4762557" y="230095"/>
                </a:lnTo>
                <a:lnTo>
                  <a:pt x="4784501" y="268903"/>
                </a:lnTo>
                <a:lnTo>
                  <a:pt x="4802916" y="309804"/>
                </a:lnTo>
                <a:lnTo>
                  <a:pt x="4817597" y="352591"/>
                </a:lnTo>
                <a:lnTo>
                  <a:pt x="4828337" y="397060"/>
                </a:lnTo>
                <a:lnTo>
                  <a:pt x="4834932" y="443004"/>
                </a:lnTo>
                <a:lnTo>
                  <a:pt x="4837176" y="490220"/>
                </a:lnTo>
                <a:lnTo>
                  <a:pt x="4837176" y="2451100"/>
                </a:lnTo>
                <a:lnTo>
                  <a:pt x="4834932" y="2498315"/>
                </a:lnTo>
                <a:lnTo>
                  <a:pt x="4828337" y="2544259"/>
                </a:lnTo>
                <a:lnTo>
                  <a:pt x="4817597" y="2588728"/>
                </a:lnTo>
                <a:lnTo>
                  <a:pt x="4802916" y="2631515"/>
                </a:lnTo>
                <a:lnTo>
                  <a:pt x="4784501" y="2672416"/>
                </a:lnTo>
                <a:lnTo>
                  <a:pt x="4762557" y="2711224"/>
                </a:lnTo>
                <a:lnTo>
                  <a:pt x="4737288" y="2747736"/>
                </a:lnTo>
                <a:lnTo>
                  <a:pt x="4708901" y="2781744"/>
                </a:lnTo>
                <a:lnTo>
                  <a:pt x="4677600" y="2813045"/>
                </a:lnTo>
                <a:lnTo>
                  <a:pt x="4643592" y="2841432"/>
                </a:lnTo>
                <a:lnTo>
                  <a:pt x="4607080" y="2866701"/>
                </a:lnTo>
                <a:lnTo>
                  <a:pt x="4568272" y="2888645"/>
                </a:lnTo>
                <a:lnTo>
                  <a:pt x="4527371" y="2907060"/>
                </a:lnTo>
                <a:lnTo>
                  <a:pt x="4484584" y="2921741"/>
                </a:lnTo>
                <a:lnTo>
                  <a:pt x="4440115" y="2932481"/>
                </a:lnTo>
                <a:lnTo>
                  <a:pt x="4394171" y="2939076"/>
                </a:lnTo>
                <a:lnTo>
                  <a:pt x="4346956" y="2941320"/>
                </a:lnTo>
                <a:lnTo>
                  <a:pt x="490220" y="2941320"/>
                </a:lnTo>
                <a:lnTo>
                  <a:pt x="443004" y="2939076"/>
                </a:lnTo>
                <a:lnTo>
                  <a:pt x="397060" y="2932481"/>
                </a:lnTo>
                <a:lnTo>
                  <a:pt x="352591" y="2921741"/>
                </a:lnTo>
                <a:lnTo>
                  <a:pt x="309804" y="2907060"/>
                </a:lnTo>
                <a:lnTo>
                  <a:pt x="268903" y="2888645"/>
                </a:lnTo>
                <a:lnTo>
                  <a:pt x="230095" y="2866701"/>
                </a:lnTo>
                <a:lnTo>
                  <a:pt x="193583" y="2841432"/>
                </a:lnTo>
                <a:lnTo>
                  <a:pt x="159575" y="2813045"/>
                </a:lnTo>
                <a:lnTo>
                  <a:pt x="128274" y="2781744"/>
                </a:lnTo>
                <a:lnTo>
                  <a:pt x="99887" y="2747736"/>
                </a:lnTo>
                <a:lnTo>
                  <a:pt x="74618" y="2711224"/>
                </a:lnTo>
                <a:lnTo>
                  <a:pt x="52674" y="2672416"/>
                </a:lnTo>
                <a:lnTo>
                  <a:pt x="34259" y="2631515"/>
                </a:lnTo>
                <a:lnTo>
                  <a:pt x="19578" y="2588728"/>
                </a:lnTo>
                <a:lnTo>
                  <a:pt x="8838" y="2544259"/>
                </a:lnTo>
                <a:lnTo>
                  <a:pt x="2243" y="2498315"/>
                </a:lnTo>
                <a:lnTo>
                  <a:pt x="0" y="2451100"/>
                </a:lnTo>
                <a:lnTo>
                  <a:pt x="0" y="490220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990213" y="3328797"/>
            <a:ext cx="3947160" cy="13055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2800" spc="-130" b="1">
                <a:solidFill>
                  <a:srgbClr val="FF0000"/>
                </a:solidFill>
                <a:latin typeface="Trebuchet MS"/>
                <a:cs typeface="Trebuchet MS"/>
              </a:rPr>
              <a:t>TI</a:t>
            </a:r>
            <a:r>
              <a:rPr dirty="0" sz="2800" spc="-130" b="1">
                <a:solidFill>
                  <a:srgbClr val="FF0000"/>
                </a:solidFill>
                <a:latin typeface="Arial"/>
                <a:cs typeface="Arial"/>
              </a:rPr>
              <a:t>Ế</a:t>
            </a:r>
            <a:r>
              <a:rPr dirty="0" sz="2800" spc="-130" b="1">
                <a:solidFill>
                  <a:srgbClr val="FF0000"/>
                </a:solidFill>
                <a:latin typeface="Trebuchet MS"/>
                <a:cs typeface="Trebuchet MS"/>
              </a:rPr>
              <a:t>N </a:t>
            </a:r>
            <a:r>
              <a:rPr dirty="0" sz="2800" spc="-5" b="1">
                <a:solidFill>
                  <a:srgbClr val="FF0000"/>
                </a:solidFill>
                <a:latin typeface="Trebuchet MS"/>
                <a:cs typeface="Trebuchet MS"/>
              </a:rPr>
              <a:t>TRÌNH </a:t>
            </a:r>
            <a:r>
              <a:rPr dirty="0" sz="2800" spc="-90" b="1">
                <a:solidFill>
                  <a:srgbClr val="FF0000"/>
                </a:solidFill>
                <a:latin typeface="Trebuchet MS"/>
                <a:cs typeface="Trebuchet MS"/>
              </a:rPr>
              <a:t>HO</a:t>
            </a:r>
            <a:r>
              <a:rPr dirty="0" sz="2800" spc="-90" b="1">
                <a:solidFill>
                  <a:srgbClr val="FF0000"/>
                </a:solidFill>
                <a:latin typeface="Arial"/>
                <a:cs typeface="Arial"/>
              </a:rPr>
              <a:t>Ạ</a:t>
            </a:r>
            <a:r>
              <a:rPr dirty="0" sz="2800" spc="-90" b="1">
                <a:solidFill>
                  <a:srgbClr val="FF0000"/>
                </a:solidFill>
                <a:latin typeface="Trebuchet MS"/>
                <a:cs typeface="Trebuchet MS"/>
              </a:rPr>
              <a:t>T</a:t>
            </a:r>
            <a:r>
              <a:rPr dirty="0" sz="2800" spc="-15" b="1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dirty="0" sz="2800" spc="-70" b="1">
                <a:solidFill>
                  <a:srgbClr val="FF0000"/>
                </a:solidFill>
                <a:latin typeface="Trebuchet MS"/>
                <a:cs typeface="Trebuchet MS"/>
              </a:rPr>
              <a:t>Đ</a:t>
            </a:r>
            <a:r>
              <a:rPr dirty="0" sz="2800" spc="-70" b="1">
                <a:solidFill>
                  <a:srgbClr val="FF0000"/>
                </a:solidFill>
                <a:latin typeface="Arial"/>
                <a:cs typeface="Arial"/>
              </a:rPr>
              <a:t>Ộ</a:t>
            </a:r>
            <a:r>
              <a:rPr dirty="0" sz="2800" spc="-70" b="1">
                <a:solidFill>
                  <a:srgbClr val="FF0000"/>
                </a:solidFill>
                <a:latin typeface="Trebuchet MS"/>
                <a:cs typeface="Trebuchet MS"/>
              </a:rPr>
              <a:t>NG</a:t>
            </a:r>
            <a:endParaRPr sz="2800">
              <a:latin typeface="Trebuchet MS"/>
              <a:cs typeface="Trebuchet MS"/>
            </a:endParaRPr>
          </a:p>
          <a:p>
            <a:pPr algn="ctr" marL="574675" marR="571500">
              <a:lnSpc>
                <a:spcPct val="100000"/>
              </a:lnSpc>
            </a:pPr>
            <a:r>
              <a:rPr dirty="0" sz="2800" spc="-10">
                <a:solidFill>
                  <a:srgbClr val="006FC0"/>
                </a:solidFill>
                <a:latin typeface="Trebuchet MS"/>
                <a:cs typeface="Trebuchet MS"/>
              </a:rPr>
              <a:t>Tìm </a:t>
            </a:r>
            <a:r>
              <a:rPr dirty="0" sz="2800" spc="-5">
                <a:solidFill>
                  <a:srgbClr val="006FC0"/>
                </a:solidFill>
                <a:latin typeface="Trebuchet MS"/>
                <a:cs typeface="Trebuchet MS"/>
              </a:rPr>
              <a:t>tòi </a:t>
            </a:r>
            <a:r>
              <a:rPr dirty="0" sz="2800" spc="-10">
                <a:solidFill>
                  <a:srgbClr val="006FC0"/>
                </a:solidFill>
                <a:latin typeface="Trebuchet MS"/>
                <a:cs typeface="Trebuchet MS"/>
              </a:rPr>
              <a:t>khoa</a:t>
            </a:r>
            <a:r>
              <a:rPr dirty="0" sz="2800" spc="-5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2800" spc="-25">
                <a:solidFill>
                  <a:srgbClr val="006FC0"/>
                </a:solidFill>
                <a:latin typeface="Trebuchet MS"/>
                <a:cs typeface="Trebuchet MS"/>
              </a:rPr>
              <a:t>h</a:t>
            </a:r>
            <a:r>
              <a:rPr dirty="0" sz="2800" spc="-25">
                <a:solidFill>
                  <a:srgbClr val="006FC0"/>
                </a:solidFill>
                <a:latin typeface="Arial"/>
                <a:cs typeface="Arial"/>
              </a:rPr>
              <a:t>ọ</a:t>
            </a:r>
            <a:r>
              <a:rPr dirty="0" sz="2800" spc="-25">
                <a:solidFill>
                  <a:srgbClr val="006FC0"/>
                </a:solidFill>
                <a:latin typeface="Trebuchet MS"/>
                <a:cs typeface="Trebuchet MS"/>
              </a:rPr>
              <a:t>c,  </a:t>
            </a:r>
            <a:r>
              <a:rPr dirty="0" sz="2800" spc="-40">
                <a:solidFill>
                  <a:srgbClr val="006FC0"/>
                </a:solidFill>
                <a:latin typeface="Trebuchet MS"/>
                <a:cs typeface="Trebuchet MS"/>
              </a:rPr>
              <a:t>Thi</a:t>
            </a:r>
            <a:r>
              <a:rPr dirty="0" sz="2800" spc="-40">
                <a:solidFill>
                  <a:srgbClr val="006FC0"/>
                </a:solidFill>
                <a:latin typeface="Arial"/>
                <a:cs typeface="Arial"/>
              </a:rPr>
              <a:t>ế</a:t>
            </a:r>
            <a:r>
              <a:rPr dirty="0" sz="2800" spc="-40">
                <a:solidFill>
                  <a:srgbClr val="006FC0"/>
                </a:solidFill>
                <a:latin typeface="Trebuchet MS"/>
                <a:cs typeface="Trebuchet MS"/>
              </a:rPr>
              <a:t>t </a:t>
            </a:r>
            <a:r>
              <a:rPr dirty="0" sz="2800" spc="-80">
                <a:solidFill>
                  <a:srgbClr val="006FC0"/>
                </a:solidFill>
                <a:latin typeface="Trebuchet MS"/>
                <a:cs typeface="Trebuchet MS"/>
              </a:rPr>
              <a:t>k</a:t>
            </a:r>
            <a:r>
              <a:rPr dirty="0" sz="2800" spc="-80">
                <a:solidFill>
                  <a:srgbClr val="006FC0"/>
                </a:solidFill>
                <a:latin typeface="Arial"/>
                <a:cs typeface="Arial"/>
              </a:rPr>
              <a:t>ế </a:t>
            </a:r>
            <a:r>
              <a:rPr dirty="0" sz="2800" spc="-5">
                <a:solidFill>
                  <a:srgbClr val="006FC0"/>
                </a:solidFill>
                <a:latin typeface="Trebuchet MS"/>
                <a:cs typeface="Trebuchet MS"/>
              </a:rPr>
              <a:t>kĩ</a:t>
            </a:r>
            <a:r>
              <a:rPr dirty="0" sz="2800" spc="11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dirty="0" sz="2800" spc="-50">
                <a:solidFill>
                  <a:srgbClr val="006FC0"/>
                </a:solidFill>
                <a:latin typeface="Trebuchet MS"/>
                <a:cs typeface="Trebuchet MS"/>
              </a:rPr>
              <a:t>thu</a:t>
            </a:r>
            <a:r>
              <a:rPr dirty="0" sz="2800" spc="-50">
                <a:solidFill>
                  <a:srgbClr val="006FC0"/>
                </a:solidFill>
                <a:latin typeface="Arial"/>
                <a:cs typeface="Arial"/>
              </a:rPr>
              <a:t>ậ</a:t>
            </a:r>
            <a:r>
              <a:rPr dirty="0" sz="2800" spc="-50">
                <a:solidFill>
                  <a:srgbClr val="006FC0"/>
                </a:solidFill>
                <a:latin typeface="Trebuchet MS"/>
                <a:cs typeface="Trebuchet MS"/>
              </a:rPr>
              <a:t>t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14565" y="1650301"/>
            <a:ext cx="3268345" cy="2152650"/>
            <a:chOff x="714565" y="1650301"/>
            <a:chExt cx="3268345" cy="2152650"/>
          </a:xfrm>
        </p:grpSpPr>
        <p:sp>
          <p:nvSpPr>
            <p:cNvPr id="5" name="object 5"/>
            <p:cNvSpPr/>
            <p:nvPr/>
          </p:nvSpPr>
          <p:spPr>
            <a:xfrm>
              <a:off x="719327" y="1655064"/>
              <a:ext cx="3258820" cy="2143125"/>
            </a:xfrm>
            <a:custGeom>
              <a:avLst/>
              <a:gdLst/>
              <a:ahLst/>
              <a:cxnLst/>
              <a:rect l="l" t="t" r="r" b="b"/>
              <a:pathLst>
                <a:path w="3258820" h="2143125">
                  <a:moveTo>
                    <a:pt x="2901188" y="0"/>
                  </a:moveTo>
                  <a:lnTo>
                    <a:pt x="357136" y="0"/>
                  </a:lnTo>
                  <a:lnTo>
                    <a:pt x="308674" y="3260"/>
                  </a:lnTo>
                  <a:lnTo>
                    <a:pt x="262194" y="12757"/>
                  </a:lnTo>
                  <a:lnTo>
                    <a:pt x="218121" y="28065"/>
                  </a:lnTo>
                  <a:lnTo>
                    <a:pt x="176881" y="48758"/>
                  </a:lnTo>
                  <a:lnTo>
                    <a:pt x="138900" y="74412"/>
                  </a:lnTo>
                  <a:lnTo>
                    <a:pt x="104601" y="104600"/>
                  </a:lnTo>
                  <a:lnTo>
                    <a:pt x="74413" y="138897"/>
                  </a:lnTo>
                  <a:lnTo>
                    <a:pt x="48759" y="176878"/>
                  </a:lnTo>
                  <a:lnTo>
                    <a:pt x="28065" y="218116"/>
                  </a:lnTo>
                  <a:lnTo>
                    <a:pt x="12757" y="262187"/>
                  </a:lnTo>
                  <a:lnTo>
                    <a:pt x="3260" y="308665"/>
                  </a:lnTo>
                  <a:lnTo>
                    <a:pt x="0" y="357124"/>
                  </a:lnTo>
                  <a:lnTo>
                    <a:pt x="0" y="1785620"/>
                  </a:lnTo>
                  <a:lnTo>
                    <a:pt x="3260" y="1834078"/>
                  </a:lnTo>
                  <a:lnTo>
                    <a:pt x="12757" y="1880556"/>
                  </a:lnTo>
                  <a:lnTo>
                    <a:pt x="28065" y="1924627"/>
                  </a:lnTo>
                  <a:lnTo>
                    <a:pt x="48759" y="1965865"/>
                  </a:lnTo>
                  <a:lnTo>
                    <a:pt x="74413" y="2003846"/>
                  </a:lnTo>
                  <a:lnTo>
                    <a:pt x="104601" y="2038143"/>
                  </a:lnTo>
                  <a:lnTo>
                    <a:pt x="138900" y="2068331"/>
                  </a:lnTo>
                  <a:lnTo>
                    <a:pt x="176881" y="2093985"/>
                  </a:lnTo>
                  <a:lnTo>
                    <a:pt x="218121" y="2114678"/>
                  </a:lnTo>
                  <a:lnTo>
                    <a:pt x="262194" y="2129986"/>
                  </a:lnTo>
                  <a:lnTo>
                    <a:pt x="308674" y="2139483"/>
                  </a:lnTo>
                  <a:lnTo>
                    <a:pt x="357136" y="2142744"/>
                  </a:lnTo>
                  <a:lnTo>
                    <a:pt x="2901188" y="2142744"/>
                  </a:lnTo>
                  <a:lnTo>
                    <a:pt x="2949646" y="2139483"/>
                  </a:lnTo>
                  <a:lnTo>
                    <a:pt x="2996124" y="2129986"/>
                  </a:lnTo>
                  <a:lnTo>
                    <a:pt x="3040195" y="2114678"/>
                  </a:lnTo>
                  <a:lnTo>
                    <a:pt x="3081433" y="2093985"/>
                  </a:lnTo>
                  <a:lnTo>
                    <a:pt x="3119414" y="2068331"/>
                  </a:lnTo>
                  <a:lnTo>
                    <a:pt x="3153711" y="2038143"/>
                  </a:lnTo>
                  <a:lnTo>
                    <a:pt x="3183899" y="2003846"/>
                  </a:lnTo>
                  <a:lnTo>
                    <a:pt x="3209553" y="1965865"/>
                  </a:lnTo>
                  <a:lnTo>
                    <a:pt x="3230246" y="1924627"/>
                  </a:lnTo>
                  <a:lnTo>
                    <a:pt x="3245554" y="1880556"/>
                  </a:lnTo>
                  <a:lnTo>
                    <a:pt x="3255051" y="1834078"/>
                  </a:lnTo>
                  <a:lnTo>
                    <a:pt x="3258312" y="1785620"/>
                  </a:lnTo>
                  <a:lnTo>
                    <a:pt x="3258312" y="357124"/>
                  </a:lnTo>
                  <a:lnTo>
                    <a:pt x="3255051" y="308665"/>
                  </a:lnTo>
                  <a:lnTo>
                    <a:pt x="3245554" y="262187"/>
                  </a:lnTo>
                  <a:lnTo>
                    <a:pt x="3230246" y="218116"/>
                  </a:lnTo>
                  <a:lnTo>
                    <a:pt x="3209553" y="176878"/>
                  </a:lnTo>
                  <a:lnTo>
                    <a:pt x="3183899" y="138897"/>
                  </a:lnTo>
                  <a:lnTo>
                    <a:pt x="3153711" y="104600"/>
                  </a:lnTo>
                  <a:lnTo>
                    <a:pt x="3119414" y="74412"/>
                  </a:lnTo>
                  <a:lnTo>
                    <a:pt x="3081433" y="48758"/>
                  </a:lnTo>
                  <a:lnTo>
                    <a:pt x="3040195" y="28065"/>
                  </a:lnTo>
                  <a:lnTo>
                    <a:pt x="2996124" y="12757"/>
                  </a:lnTo>
                  <a:lnTo>
                    <a:pt x="2949646" y="3260"/>
                  </a:lnTo>
                  <a:lnTo>
                    <a:pt x="2901188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19327" y="1655064"/>
              <a:ext cx="3258820" cy="2143125"/>
            </a:xfrm>
            <a:custGeom>
              <a:avLst/>
              <a:gdLst/>
              <a:ahLst/>
              <a:cxnLst/>
              <a:rect l="l" t="t" r="r" b="b"/>
              <a:pathLst>
                <a:path w="3258820" h="2143125">
                  <a:moveTo>
                    <a:pt x="0" y="357124"/>
                  </a:moveTo>
                  <a:lnTo>
                    <a:pt x="3260" y="308665"/>
                  </a:lnTo>
                  <a:lnTo>
                    <a:pt x="12757" y="262187"/>
                  </a:lnTo>
                  <a:lnTo>
                    <a:pt x="28065" y="218116"/>
                  </a:lnTo>
                  <a:lnTo>
                    <a:pt x="48759" y="176878"/>
                  </a:lnTo>
                  <a:lnTo>
                    <a:pt x="74413" y="138897"/>
                  </a:lnTo>
                  <a:lnTo>
                    <a:pt x="104601" y="104600"/>
                  </a:lnTo>
                  <a:lnTo>
                    <a:pt x="138900" y="74412"/>
                  </a:lnTo>
                  <a:lnTo>
                    <a:pt x="176881" y="48758"/>
                  </a:lnTo>
                  <a:lnTo>
                    <a:pt x="218121" y="28065"/>
                  </a:lnTo>
                  <a:lnTo>
                    <a:pt x="262194" y="12757"/>
                  </a:lnTo>
                  <a:lnTo>
                    <a:pt x="308674" y="3260"/>
                  </a:lnTo>
                  <a:lnTo>
                    <a:pt x="357136" y="0"/>
                  </a:lnTo>
                  <a:lnTo>
                    <a:pt x="2901188" y="0"/>
                  </a:lnTo>
                  <a:lnTo>
                    <a:pt x="2949646" y="3260"/>
                  </a:lnTo>
                  <a:lnTo>
                    <a:pt x="2996124" y="12757"/>
                  </a:lnTo>
                  <a:lnTo>
                    <a:pt x="3040195" y="28065"/>
                  </a:lnTo>
                  <a:lnTo>
                    <a:pt x="3081433" y="48758"/>
                  </a:lnTo>
                  <a:lnTo>
                    <a:pt x="3119414" y="74412"/>
                  </a:lnTo>
                  <a:lnTo>
                    <a:pt x="3153711" y="104600"/>
                  </a:lnTo>
                  <a:lnTo>
                    <a:pt x="3183899" y="138897"/>
                  </a:lnTo>
                  <a:lnTo>
                    <a:pt x="3209553" y="176878"/>
                  </a:lnTo>
                  <a:lnTo>
                    <a:pt x="3230246" y="218116"/>
                  </a:lnTo>
                  <a:lnTo>
                    <a:pt x="3245554" y="262187"/>
                  </a:lnTo>
                  <a:lnTo>
                    <a:pt x="3255051" y="308665"/>
                  </a:lnTo>
                  <a:lnTo>
                    <a:pt x="3258312" y="357124"/>
                  </a:lnTo>
                  <a:lnTo>
                    <a:pt x="3258312" y="1785620"/>
                  </a:lnTo>
                  <a:lnTo>
                    <a:pt x="3255051" y="1834078"/>
                  </a:lnTo>
                  <a:lnTo>
                    <a:pt x="3245554" y="1880556"/>
                  </a:lnTo>
                  <a:lnTo>
                    <a:pt x="3230246" y="1924627"/>
                  </a:lnTo>
                  <a:lnTo>
                    <a:pt x="3209553" y="1965865"/>
                  </a:lnTo>
                  <a:lnTo>
                    <a:pt x="3183899" y="2003846"/>
                  </a:lnTo>
                  <a:lnTo>
                    <a:pt x="3153711" y="2038143"/>
                  </a:lnTo>
                  <a:lnTo>
                    <a:pt x="3119414" y="2068331"/>
                  </a:lnTo>
                  <a:lnTo>
                    <a:pt x="3081433" y="2093985"/>
                  </a:lnTo>
                  <a:lnTo>
                    <a:pt x="3040195" y="2114678"/>
                  </a:lnTo>
                  <a:lnTo>
                    <a:pt x="2996124" y="2129986"/>
                  </a:lnTo>
                  <a:lnTo>
                    <a:pt x="2949646" y="2139483"/>
                  </a:lnTo>
                  <a:lnTo>
                    <a:pt x="2901188" y="2142744"/>
                  </a:lnTo>
                  <a:lnTo>
                    <a:pt x="357136" y="2142744"/>
                  </a:lnTo>
                  <a:lnTo>
                    <a:pt x="308674" y="2139483"/>
                  </a:lnTo>
                  <a:lnTo>
                    <a:pt x="262194" y="2129986"/>
                  </a:lnTo>
                  <a:lnTo>
                    <a:pt x="218121" y="2114678"/>
                  </a:lnTo>
                  <a:lnTo>
                    <a:pt x="176881" y="2093985"/>
                  </a:lnTo>
                  <a:lnTo>
                    <a:pt x="138900" y="2068331"/>
                  </a:lnTo>
                  <a:lnTo>
                    <a:pt x="104601" y="2038143"/>
                  </a:lnTo>
                  <a:lnTo>
                    <a:pt x="74413" y="2003846"/>
                  </a:lnTo>
                  <a:lnTo>
                    <a:pt x="48759" y="1965865"/>
                  </a:lnTo>
                  <a:lnTo>
                    <a:pt x="28065" y="1924627"/>
                  </a:lnTo>
                  <a:lnTo>
                    <a:pt x="12757" y="1880556"/>
                  </a:lnTo>
                  <a:lnTo>
                    <a:pt x="3260" y="1834078"/>
                  </a:lnTo>
                  <a:lnTo>
                    <a:pt x="0" y="1785620"/>
                  </a:lnTo>
                  <a:lnTo>
                    <a:pt x="0" y="35712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700910" y="1655445"/>
            <a:ext cx="129730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45" b="1">
                <a:latin typeface="Trebuchet MS"/>
                <a:cs typeface="Trebuchet MS"/>
              </a:rPr>
              <a:t>Tranh,</a:t>
            </a:r>
            <a:r>
              <a:rPr dirty="0" sz="2000" spc="-95" b="1">
                <a:latin typeface="Trebuchet MS"/>
                <a:cs typeface="Trebuchet MS"/>
              </a:rPr>
              <a:t> </a:t>
            </a:r>
            <a:r>
              <a:rPr dirty="0" sz="2000" b="1">
                <a:latin typeface="Trebuchet MS"/>
                <a:cs typeface="Trebuchet MS"/>
              </a:rPr>
              <a:t>a</a:t>
            </a:r>
            <a:r>
              <a:rPr dirty="0" sz="2000" b="1">
                <a:latin typeface="Arial"/>
                <a:cs typeface="Arial"/>
              </a:rPr>
              <a:t>̉</a:t>
            </a:r>
            <a:r>
              <a:rPr dirty="0" sz="2000" b="1">
                <a:latin typeface="Trebuchet MS"/>
                <a:cs typeface="Trebuchet MS"/>
              </a:rPr>
              <a:t>nh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91183" y="1389697"/>
            <a:ext cx="10367010" cy="2335530"/>
            <a:chOff x="1091183" y="1389697"/>
            <a:chExt cx="10367010" cy="2335530"/>
          </a:xfrm>
        </p:grpSpPr>
        <p:sp>
          <p:nvSpPr>
            <p:cNvPr id="9" name="object 9"/>
            <p:cNvSpPr/>
            <p:nvPr/>
          </p:nvSpPr>
          <p:spPr>
            <a:xfrm>
              <a:off x="1091183" y="2072640"/>
              <a:ext cx="2404872" cy="16520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997952" y="1394460"/>
              <a:ext cx="3455035" cy="2272665"/>
            </a:xfrm>
            <a:custGeom>
              <a:avLst/>
              <a:gdLst/>
              <a:ahLst/>
              <a:cxnLst/>
              <a:rect l="l" t="t" r="r" b="b"/>
              <a:pathLst>
                <a:path w="3455034" h="2272665">
                  <a:moveTo>
                    <a:pt x="3076194" y="0"/>
                  </a:moveTo>
                  <a:lnTo>
                    <a:pt x="378714" y="0"/>
                  </a:lnTo>
                  <a:lnTo>
                    <a:pt x="331206" y="2950"/>
                  </a:lnTo>
                  <a:lnTo>
                    <a:pt x="285461" y="11565"/>
                  </a:lnTo>
                  <a:lnTo>
                    <a:pt x="241831" y="25490"/>
                  </a:lnTo>
                  <a:lnTo>
                    <a:pt x="200673" y="44370"/>
                  </a:lnTo>
                  <a:lnTo>
                    <a:pt x="162341" y="67849"/>
                  </a:lnTo>
                  <a:lnTo>
                    <a:pt x="127190" y="95574"/>
                  </a:lnTo>
                  <a:lnTo>
                    <a:pt x="95574" y="127190"/>
                  </a:lnTo>
                  <a:lnTo>
                    <a:pt x="67849" y="162341"/>
                  </a:lnTo>
                  <a:lnTo>
                    <a:pt x="44370" y="200673"/>
                  </a:lnTo>
                  <a:lnTo>
                    <a:pt x="25490" y="241831"/>
                  </a:lnTo>
                  <a:lnTo>
                    <a:pt x="11565" y="285461"/>
                  </a:lnTo>
                  <a:lnTo>
                    <a:pt x="2950" y="331206"/>
                  </a:lnTo>
                  <a:lnTo>
                    <a:pt x="0" y="378713"/>
                  </a:lnTo>
                  <a:lnTo>
                    <a:pt x="0" y="1893569"/>
                  </a:lnTo>
                  <a:lnTo>
                    <a:pt x="2950" y="1941077"/>
                  </a:lnTo>
                  <a:lnTo>
                    <a:pt x="11565" y="1986822"/>
                  </a:lnTo>
                  <a:lnTo>
                    <a:pt x="25490" y="2030452"/>
                  </a:lnTo>
                  <a:lnTo>
                    <a:pt x="44370" y="2071610"/>
                  </a:lnTo>
                  <a:lnTo>
                    <a:pt x="67849" y="2109942"/>
                  </a:lnTo>
                  <a:lnTo>
                    <a:pt x="95574" y="2145093"/>
                  </a:lnTo>
                  <a:lnTo>
                    <a:pt x="127190" y="2176709"/>
                  </a:lnTo>
                  <a:lnTo>
                    <a:pt x="162341" y="2204434"/>
                  </a:lnTo>
                  <a:lnTo>
                    <a:pt x="200673" y="2227913"/>
                  </a:lnTo>
                  <a:lnTo>
                    <a:pt x="241831" y="2246793"/>
                  </a:lnTo>
                  <a:lnTo>
                    <a:pt x="285461" y="2260718"/>
                  </a:lnTo>
                  <a:lnTo>
                    <a:pt x="331206" y="2269333"/>
                  </a:lnTo>
                  <a:lnTo>
                    <a:pt x="378714" y="2272284"/>
                  </a:lnTo>
                  <a:lnTo>
                    <a:pt x="3076194" y="2272284"/>
                  </a:lnTo>
                  <a:lnTo>
                    <a:pt x="3123701" y="2269333"/>
                  </a:lnTo>
                  <a:lnTo>
                    <a:pt x="3169446" y="2260718"/>
                  </a:lnTo>
                  <a:lnTo>
                    <a:pt x="3213076" y="2246793"/>
                  </a:lnTo>
                  <a:lnTo>
                    <a:pt x="3254234" y="2227913"/>
                  </a:lnTo>
                  <a:lnTo>
                    <a:pt x="3292566" y="2204434"/>
                  </a:lnTo>
                  <a:lnTo>
                    <a:pt x="3327717" y="2176709"/>
                  </a:lnTo>
                  <a:lnTo>
                    <a:pt x="3359333" y="2145093"/>
                  </a:lnTo>
                  <a:lnTo>
                    <a:pt x="3387058" y="2109942"/>
                  </a:lnTo>
                  <a:lnTo>
                    <a:pt x="3410537" y="2071610"/>
                  </a:lnTo>
                  <a:lnTo>
                    <a:pt x="3429417" y="2030452"/>
                  </a:lnTo>
                  <a:lnTo>
                    <a:pt x="3443342" y="1986822"/>
                  </a:lnTo>
                  <a:lnTo>
                    <a:pt x="3451957" y="1941077"/>
                  </a:lnTo>
                  <a:lnTo>
                    <a:pt x="3454907" y="1893569"/>
                  </a:lnTo>
                  <a:lnTo>
                    <a:pt x="3454907" y="378713"/>
                  </a:lnTo>
                  <a:lnTo>
                    <a:pt x="3451957" y="331206"/>
                  </a:lnTo>
                  <a:lnTo>
                    <a:pt x="3443342" y="285461"/>
                  </a:lnTo>
                  <a:lnTo>
                    <a:pt x="3429417" y="241831"/>
                  </a:lnTo>
                  <a:lnTo>
                    <a:pt x="3410537" y="200673"/>
                  </a:lnTo>
                  <a:lnTo>
                    <a:pt x="3387058" y="162341"/>
                  </a:lnTo>
                  <a:lnTo>
                    <a:pt x="3359333" y="127190"/>
                  </a:lnTo>
                  <a:lnTo>
                    <a:pt x="3327717" y="95574"/>
                  </a:lnTo>
                  <a:lnTo>
                    <a:pt x="3292566" y="67849"/>
                  </a:lnTo>
                  <a:lnTo>
                    <a:pt x="3254234" y="44370"/>
                  </a:lnTo>
                  <a:lnTo>
                    <a:pt x="3213076" y="25490"/>
                  </a:lnTo>
                  <a:lnTo>
                    <a:pt x="3169446" y="11565"/>
                  </a:lnTo>
                  <a:lnTo>
                    <a:pt x="3123701" y="2950"/>
                  </a:lnTo>
                  <a:lnTo>
                    <a:pt x="3076194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997952" y="1394460"/>
              <a:ext cx="3455035" cy="2272665"/>
            </a:xfrm>
            <a:custGeom>
              <a:avLst/>
              <a:gdLst/>
              <a:ahLst/>
              <a:cxnLst/>
              <a:rect l="l" t="t" r="r" b="b"/>
              <a:pathLst>
                <a:path w="3455034" h="2272665">
                  <a:moveTo>
                    <a:pt x="0" y="378713"/>
                  </a:moveTo>
                  <a:lnTo>
                    <a:pt x="2950" y="331206"/>
                  </a:lnTo>
                  <a:lnTo>
                    <a:pt x="11565" y="285461"/>
                  </a:lnTo>
                  <a:lnTo>
                    <a:pt x="25490" y="241831"/>
                  </a:lnTo>
                  <a:lnTo>
                    <a:pt x="44370" y="200673"/>
                  </a:lnTo>
                  <a:lnTo>
                    <a:pt x="67849" y="162341"/>
                  </a:lnTo>
                  <a:lnTo>
                    <a:pt x="95574" y="127190"/>
                  </a:lnTo>
                  <a:lnTo>
                    <a:pt x="127190" y="95574"/>
                  </a:lnTo>
                  <a:lnTo>
                    <a:pt x="162341" y="67849"/>
                  </a:lnTo>
                  <a:lnTo>
                    <a:pt x="200673" y="44370"/>
                  </a:lnTo>
                  <a:lnTo>
                    <a:pt x="241831" y="25490"/>
                  </a:lnTo>
                  <a:lnTo>
                    <a:pt x="285461" y="11565"/>
                  </a:lnTo>
                  <a:lnTo>
                    <a:pt x="331206" y="2950"/>
                  </a:lnTo>
                  <a:lnTo>
                    <a:pt x="378714" y="0"/>
                  </a:lnTo>
                  <a:lnTo>
                    <a:pt x="3076194" y="0"/>
                  </a:lnTo>
                  <a:lnTo>
                    <a:pt x="3123701" y="2950"/>
                  </a:lnTo>
                  <a:lnTo>
                    <a:pt x="3169446" y="11565"/>
                  </a:lnTo>
                  <a:lnTo>
                    <a:pt x="3213076" y="25490"/>
                  </a:lnTo>
                  <a:lnTo>
                    <a:pt x="3254234" y="44370"/>
                  </a:lnTo>
                  <a:lnTo>
                    <a:pt x="3292566" y="67849"/>
                  </a:lnTo>
                  <a:lnTo>
                    <a:pt x="3327717" y="95574"/>
                  </a:lnTo>
                  <a:lnTo>
                    <a:pt x="3359333" y="127190"/>
                  </a:lnTo>
                  <a:lnTo>
                    <a:pt x="3387058" y="162341"/>
                  </a:lnTo>
                  <a:lnTo>
                    <a:pt x="3410537" y="200673"/>
                  </a:lnTo>
                  <a:lnTo>
                    <a:pt x="3429417" y="241831"/>
                  </a:lnTo>
                  <a:lnTo>
                    <a:pt x="3443342" y="285461"/>
                  </a:lnTo>
                  <a:lnTo>
                    <a:pt x="3451957" y="331206"/>
                  </a:lnTo>
                  <a:lnTo>
                    <a:pt x="3454907" y="378713"/>
                  </a:lnTo>
                  <a:lnTo>
                    <a:pt x="3454907" y="1893569"/>
                  </a:lnTo>
                  <a:lnTo>
                    <a:pt x="3451957" y="1941077"/>
                  </a:lnTo>
                  <a:lnTo>
                    <a:pt x="3443342" y="1986822"/>
                  </a:lnTo>
                  <a:lnTo>
                    <a:pt x="3429417" y="2030452"/>
                  </a:lnTo>
                  <a:lnTo>
                    <a:pt x="3410537" y="2071610"/>
                  </a:lnTo>
                  <a:lnTo>
                    <a:pt x="3387058" y="2109942"/>
                  </a:lnTo>
                  <a:lnTo>
                    <a:pt x="3359333" y="2145093"/>
                  </a:lnTo>
                  <a:lnTo>
                    <a:pt x="3327717" y="2176709"/>
                  </a:lnTo>
                  <a:lnTo>
                    <a:pt x="3292566" y="2204434"/>
                  </a:lnTo>
                  <a:lnTo>
                    <a:pt x="3254234" y="2227913"/>
                  </a:lnTo>
                  <a:lnTo>
                    <a:pt x="3213076" y="2246793"/>
                  </a:lnTo>
                  <a:lnTo>
                    <a:pt x="3169446" y="2260718"/>
                  </a:lnTo>
                  <a:lnTo>
                    <a:pt x="3123701" y="2269333"/>
                  </a:lnTo>
                  <a:lnTo>
                    <a:pt x="3076194" y="2272284"/>
                  </a:lnTo>
                  <a:lnTo>
                    <a:pt x="378714" y="2272284"/>
                  </a:lnTo>
                  <a:lnTo>
                    <a:pt x="331206" y="2269333"/>
                  </a:lnTo>
                  <a:lnTo>
                    <a:pt x="285461" y="2260718"/>
                  </a:lnTo>
                  <a:lnTo>
                    <a:pt x="241831" y="2246793"/>
                  </a:lnTo>
                  <a:lnTo>
                    <a:pt x="200673" y="2227913"/>
                  </a:lnTo>
                  <a:lnTo>
                    <a:pt x="162341" y="2204434"/>
                  </a:lnTo>
                  <a:lnTo>
                    <a:pt x="127190" y="2176709"/>
                  </a:lnTo>
                  <a:lnTo>
                    <a:pt x="95574" y="2145093"/>
                  </a:lnTo>
                  <a:lnTo>
                    <a:pt x="67849" y="2109942"/>
                  </a:lnTo>
                  <a:lnTo>
                    <a:pt x="44370" y="2071610"/>
                  </a:lnTo>
                  <a:lnTo>
                    <a:pt x="25490" y="2030452"/>
                  </a:lnTo>
                  <a:lnTo>
                    <a:pt x="11565" y="1986822"/>
                  </a:lnTo>
                  <a:lnTo>
                    <a:pt x="2950" y="1941077"/>
                  </a:lnTo>
                  <a:lnTo>
                    <a:pt x="0" y="1893569"/>
                  </a:lnTo>
                  <a:lnTo>
                    <a:pt x="0" y="378713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237726" y="1443989"/>
            <a:ext cx="977265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000000"/>
                </a:solidFill>
                <a:latin typeface="Trebuchet MS"/>
                <a:cs typeface="Trebuchet MS"/>
              </a:rPr>
              <a:t>Văn</a:t>
            </a:r>
            <a:r>
              <a:rPr dirty="0" sz="2000" spc="-105" b="1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dirty="0" sz="2000" b="1">
                <a:solidFill>
                  <a:srgbClr val="000000"/>
                </a:solidFill>
                <a:latin typeface="Trebuchet MS"/>
                <a:cs typeface="Trebuchet MS"/>
              </a:rPr>
              <a:t>ba</a:t>
            </a:r>
            <a:r>
              <a:rPr dirty="0" sz="2000" b="1">
                <a:solidFill>
                  <a:srgbClr val="000000"/>
                </a:solidFill>
                <a:latin typeface="Arial"/>
                <a:cs typeface="Arial"/>
              </a:rPr>
              <a:t>̉</a:t>
            </a:r>
            <a:r>
              <a:rPr dirty="0" sz="2000" b="1">
                <a:solidFill>
                  <a:srgbClr val="000000"/>
                </a:solidFill>
                <a:latin typeface="Trebuchet MS"/>
                <a:cs typeface="Trebuchet MS"/>
              </a:rPr>
              <a:t>n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773733" y="1866900"/>
            <a:ext cx="3373120" cy="4261485"/>
            <a:chOff x="7773733" y="1866900"/>
            <a:chExt cx="3373120" cy="4261485"/>
          </a:xfrm>
        </p:grpSpPr>
        <p:sp>
          <p:nvSpPr>
            <p:cNvPr id="14" name="object 14"/>
            <p:cNvSpPr/>
            <p:nvPr/>
          </p:nvSpPr>
          <p:spPr>
            <a:xfrm>
              <a:off x="8552687" y="1866900"/>
              <a:ext cx="2511552" cy="17510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778495" y="3912107"/>
              <a:ext cx="3363595" cy="2211705"/>
            </a:xfrm>
            <a:custGeom>
              <a:avLst/>
              <a:gdLst/>
              <a:ahLst/>
              <a:cxnLst/>
              <a:rect l="l" t="t" r="r" b="b"/>
              <a:pathLst>
                <a:path w="3363595" h="2211704">
                  <a:moveTo>
                    <a:pt x="2994913" y="0"/>
                  </a:moveTo>
                  <a:lnTo>
                    <a:pt x="368553" y="0"/>
                  </a:lnTo>
                  <a:lnTo>
                    <a:pt x="322316" y="2870"/>
                  </a:lnTo>
                  <a:lnTo>
                    <a:pt x="277795" y="11253"/>
                  </a:lnTo>
                  <a:lnTo>
                    <a:pt x="235334" y="24803"/>
                  </a:lnTo>
                  <a:lnTo>
                    <a:pt x="195279" y="43175"/>
                  </a:lnTo>
                  <a:lnTo>
                    <a:pt x="157976" y="66023"/>
                  </a:lnTo>
                  <a:lnTo>
                    <a:pt x="123768" y="93002"/>
                  </a:lnTo>
                  <a:lnTo>
                    <a:pt x="93002" y="123768"/>
                  </a:lnTo>
                  <a:lnTo>
                    <a:pt x="66023" y="157976"/>
                  </a:lnTo>
                  <a:lnTo>
                    <a:pt x="43175" y="195279"/>
                  </a:lnTo>
                  <a:lnTo>
                    <a:pt x="24803" y="235334"/>
                  </a:lnTo>
                  <a:lnTo>
                    <a:pt x="11253" y="277795"/>
                  </a:lnTo>
                  <a:lnTo>
                    <a:pt x="2870" y="322316"/>
                  </a:lnTo>
                  <a:lnTo>
                    <a:pt x="0" y="368554"/>
                  </a:lnTo>
                  <a:lnTo>
                    <a:pt x="0" y="1842706"/>
                  </a:lnTo>
                  <a:lnTo>
                    <a:pt x="2870" y="1888936"/>
                  </a:lnTo>
                  <a:lnTo>
                    <a:pt x="11253" y="1933452"/>
                  </a:lnTo>
                  <a:lnTo>
                    <a:pt x="24803" y="1975910"/>
                  </a:lnTo>
                  <a:lnTo>
                    <a:pt x="43175" y="2015963"/>
                  </a:lnTo>
                  <a:lnTo>
                    <a:pt x="66023" y="2053267"/>
                  </a:lnTo>
                  <a:lnTo>
                    <a:pt x="93002" y="2087476"/>
                  </a:lnTo>
                  <a:lnTo>
                    <a:pt x="123768" y="2118244"/>
                  </a:lnTo>
                  <a:lnTo>
                    <a:pt x="157976" y="2145226"/>
                  </a:lnTo>
                  <a:lnTo>
                    <a:pt x="195279" y="2168077"/>
                  </a:lnTo>
                  <a:lnTo>
                    <a:pt x="235334" y="2186452"/>
                  </a:lnTo>
                  <a:lnTo>
                    <a:pt x="277795" y="2200004"/>
                  </a:lnTo>
                  <a:lnTo>
                    <a:pt x="322316" y="2208388"/>
                  </a:lnTo>
                  <a:lnTo>
                    <a:pt x="368553" y="2211260"/>
                  </a:lnTo>
                  <a:lnTo>
                    <a:pt x="2994913" y="2211260"/>
                  </a:lnTo>
                  <a:lnTo>
                    <a:pt x="3041151" y="2208388"/>
                  </a:lnTo>
                  <a:lnTo>
                    <a:pt x="3085672" y="2200004"/>
                  </a:lnTo>
                  <a:lnTo>
                    <a:pt x="3128133" y="2186452"/>
                  </a:lnTo>
                  <a:lnTo>
                    <a:pt x="3168188" y="2168077"/>
                  </a:lnTo>
                  <a:lnTo>
                    <a:pt x="3205491" y="2145226"/>
                  </a:lnTo>
                  <a:lnTo>
                    <a:pt x="3239699" y="2118244"/>
                  </a:lnTo>
                  <a:lnTo>
                    <a:pt x="3270465" y="2087476"/>
                  </a:lnTo>
                  <a:lnTo>
                    <a:pt x="3297444" y="2053267"/>
                  </a:lnTo>
                  <a:lnTo>
                    <a:pt x="3320292" y="2015963"/>
                  </a:lnTo>
                  <a:lnTo>
                    <a:pt x="3338664" y="1975910"/>
                  </a:lnTo>
                  <a:lnTo>
                    <a:pt x="3352214" y="1933452"/>
                  </a:lnTo>
                  <a:lnTo>
                    <a:pt x="3360597" y="1888936"/>
                  </a:lnTo>
                  <a:lnTo>
                    <a:pt x="3363468" y="1842706"/>
                  </a:lnTo>
                  <a:lnTo>
                    <a:pt x="3363468" y="368554"/>
                  </a:lnTo>
                  <a:lnTo>
                    <a:pt x="3360597" y="322316"/>
                  </a:lnTo>
                  <a:lnTo>
                    <a:pt x="3352214" y="277795"/>
                  </a:lnTo>
                  <a:lnTo>
                    <a:pt x="3338664" y="235334"/>
                  </a:lnTo>
                  <a:lnTo>
                    <a:pt x="3320292" y="195279"/>
                  </a:lnTo>
                  <a:lnTo>
                    <a:pt x="3297444" y="157976"/>
                  </a:lnTo>
                  <a:lnTo>
                    <a:pt x="3270465" y="123768"/>
                  </a:lnTo>
                  <a:lnTo>
                    <a:pt x="3239699" y="93002"/>
                  </a:lnTo>
                  <a:lnTo>
                    <a:pt x="3205491" y="66023"/>
                  </a:lnTo>
                  <a:lnTo>
                    <a:pt x="3168188" y="43175"/>
                  </a:lnTo>
                  <a:lnTo>
                    <a:pt x="3128133" y="24803"/>
                  </a:lnTo>
                  <a:lnTo>
                    <a:pt x="3085672" y="11253"/>
                  </a:lnTo>
                  <a:lnTo>
                    <a:pt x="3041151" y="2870"/>
                  </a:lnTo>
                  <a:lnTo>
                    <a:pt x="2994913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778495" y="3912107"/>
              <a:ext cx="3363595" cy="2211705"/>
            </a:xfrm>
            <a:custGeom>
              <a:avLst/>
              <a:gdLst/>
              <a:ahLst/>
              <a:cxnLst/>
              <a:rect l="l" t="t" r="r" b="b"/>
              <a:pathLst>
                <a:path w="3363595" h="2211704">
                  <a:moveTo>
                    <a:pt x="0" y="368554"/>
                  </a:moveTo>
                  <a:lnTo>
                    <a:pt x="2870" y="322316"/>
                  </a:lnTo>
                  <a:lnTo>
                    <a:pt x="11253" y="277795"/>
                  </a:lnTo>
                  <a:lnTo>
                    <a:pt x="24803" y="235334"/>
                  </a:lnTo>
                  <a:lnTo>
                    <a:pt x="43175" y="195279"/>
                  </a:lnTo>
                  <a:lnTo>
                    <a:pt x="66023" y="157976"/>
                  </a:lnTo>
                  <a:lnTo>
                    <a:pt x="93002" y="123768"/>
                  </a:lnTo>
                  <a:lnTo>
                    <a:pt x="123768" y="93002"/>
                  </a:lnTo>
                  <a:lnTo>
                    <a:pt x="157976" y="66023"/>
                  </a:lnTo>
                  <a:lnTo>
                    <a:pt x="195279" y="43175"/>
                  </a:lnTo>
                  <a:lnTo>
                    <a:pt x="235334" y="24803"/>
                  </a:lnTo>
                  <a:lnTo>
                    <a:pt x="277795" y="11253"/>
                  </a:lnTo>
                  <a:lnTo>
                    <a:pt x="322316" y="2870"/>
                  </a:lnTo>
                  <a:lnTo>
                    <a:pt x="368553" y="0"/>
                  </a:lnTo>
                  <a:lnTo>
                    <a:pt x="2994913" y="0"/>
                  </a:lnTo>
                  <a:lnTo>
                    <a:pt x="3041151" y="2870"/>
                  </a:lnTo>
                  <a:lnTo>
                    <a:pt x="3085672" y="11253"/>
                  </a:lnTo>
                  <a:lnTo>
                    <a:pt x="3128133" y="24803"/>
                  </a:lnTo>
                  <a:lnTo>
                    <a:pt x="3168188" y="43175"/>
                  </a:lnTo>
                  <a:lnTo>
                    <a:pt x="3205491" y="66023"/>
                  </a:lnTo>
                  <a:lnTo>
                    <a:pt x="3239699" y="93002"/>
                  </a:lnTo>
                  <a:lnTo>
                    <a:pt x="3270465" y="123768"/>
                  </a:lnTo>
                  <a:lnTo>
                    <a:pt x="3297444" y="157976"/>
                  </a:lnTo>
                  <a:lnTo>
                    <a:pt x="3320292" y="195279"/>
                  </a:lnTo>
                  <a:lnTo>
                    <a:pt x="3338664" y="235334"/>
                  </a:lnTo>
                  <a:lnTo>
                    <a:pt x="3352214" y="277795"/>
                  </a:lnTo>
                  <a:lnTo>
                    <a:pt x="3360597" y="322316"/>
                  </a:lnTo>
                  <a:lnTo>
                    <a:pt x="3363468" y="368554"/>
                  </a:lnTo>
                  <a:lnTo>
                    <a:pt x="3363468" y="1842706"/>
                  </a:lnTo>
                  <a:lnTo>
                    <a:pt x="3360597" y="1888936"/>
                  </a:lnTo>
                  <a:lnTo>
                    <a:pt x="3352214" y="1933452"/>
                  </a:lnTo>
                  <a:lnTo>
                    <a:pt x="3338664" y="1975910"/>
                  </a:lnTo>
                  <a:lnTo>
                    <a:pt x="3320292" y="2015963"/>
                  </a:lnTo>
                  <a:lnTo>
                    <a:pt x="3297444" y="2053267"/>
                  </a:lnTo>
                  <a:lnTo>
                    <a:pt x="3270465" y="2087476"/>
                  </a:lnTo>
                  <a:lnTo>
                    <a:pt x="3239699" y="2118244"/>
                  </a:lnTo>
                  <a:lnTo>
                    <a:pt x="3205491" y="2145226"/>
                  </a:lnTo>
                  <a:lnTo>
                    <a:pt x="3168188" y="2168077"/>
                  </a:lnTo>
                  <a:lnTo>
                    <a:pt x="3128133" y="2186452"/>
                  </a:lnTo>
                  <a:lnTo>
                    <a:pt x="3085672" y="2200004"/>
                  </a:lnTo>
                  <a:lnTo>
                    <a:pt x="3041151" y="2208388"/>
                  </a:lnTo>
                  <a:lnTo>
                    <a:pt x="2994913" y="2211260"/>
                  </a:lnTo>
                  <a:lnTo>
                    <a:pt x="368553" y="2211260"/>
                  </a:lnTo>
                  <a:lnTo>
                    <a:pt x="322316" y="2208388"/>
                  </a:lnTo>
                  <a:lnTo>
                    <a:pt x="277795" y="2200004"/>
                  </a:lnTo>
                  <a:lnTo>
                    <a:pt x="235334" y="2186452"/>
                  </a:lnTo>
                  <a:lnTo>
                    <a:pt x="195279" y="2168077"/>
                  </a:lnTo>
                  <a:lnTo>
                    <a:pt x="157976" y="2145226"/>
                  </a:lnTo>
                  <a:lnTo>
                    <a:pt x="123768" y="2118244"/>
                  </a:lnTo>
                  <a:lnTo>
                    <a:pt x="93002" y="2087476"/>
                  </a:lnTo>
                  <a:lnTo>
                    <a:pt x="66023" y="2053267"/>
                  </a:lnTo>
                  <a:lnTo>
                    <a:pt x="43175" y="2015963"/>
                  </a:lnTo>
                  <a:lnTo>
                    <a:pt x="24803" y="1975910"/>
                  </a:lnTo>
                  <a:lnTo>
                    <a:pt x="11253" y="1933452"/>
                  </a:lnTo>
                  <a:lnTo>
                    <a:pt x="2870" y="1888936"/>
                  </a:lnTo>
                  <a:lnTo>
                    <a:pt x="0" y="1842706"/>
                  </a:lnTo>
                  <a:lnTo>
                    <a:pt x="0" y="368554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8497569" y="3931665"/>
            <a:ext cx="192913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Trebuchet MS"/>
                <a:cs typeface="Trebuchet MS"/>
              </a:rPr>
              <a:t>Đoa</a:t>
            </a:r>
            <a:r>
              <a:rPr dirty="0" sz="2000" b="1">
                <a:latin typeface="Arial"/>
                <a:cs typeface="Arial"/>
              </a:rPr>
              <a:t>̣</a:t>
            </a:r>
            <a:r>
              <a:rPr dirty="0" sz="2000" b="1">
                <a:latin typeface="Trebuchet MS"/>
                <a:cs typeface="Trebuchet MS"/>
              </a:rPr>
              <a:t>n phim</a:t>
            </a:r>
            <a:r>
              <a:rPr dirty="0" sz="2000" spc="-85" b="1">
                <a:latin typeface="Trebuchet MS"/>
                <a:cs typeface="Trebuchet MS"/>
              </a:rPr>
              <a:t> </a:t>
            </a:r>
            <a:r>
              <a:rPr dirty="0" sz="2000" b="1">
                <a:latin typeface="Trebuchet MS"/>
                <a:cs typeface="Trebuchet MS"/>
              </a:rPr>
              <a:t>ngă</a:t>
            </a:r>
            <a:r>
              <a:rPr dirty="0" sz="2000" b="1">
                <a:latin typeface="Arial"/>
                <a:cs typeface="Arial"/>
              </a:rPr>
              <a:t>́</a:t>
            </a:r>
            <a:r>
              <a:rPr dirty="0" sz="2000" b="1">
                <a:latin typeface="Trebuchet MS"/>
                <a:cs typeface="Trebuchet MS"/>
              </a:rPr>
              <a:t>n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122997" y="4035361"/>
            <a:ext cx="9653270" cy="2092960"/>
            <a:chOff x="1122997" y="4035361"/>
            <a:chExt cx="9653270" cy="2092960"/>
          </a:xfrm>
        </p:grpSpPr>
        <p:sp>
          <p:nvSpPr>
            <p:cNvPr id="19" name="object 19"/>
            <p:cNvSpPr/>
            <p:nvPr/>
          </p:nvSpPr>
          <p:spPr>
            <a:xfrm>
              <a:off x="8380476" y="4297679"/>
              <a:ext cx="2395728" cy="17053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127760" y="4040123"/>
              <a:ext cx="3169920" cy="2083435"/>
            </a:xfrm>
            <a:custGeom>
              <a:avLst/>
              <a:gdLst/>
              <a:ahLst/>
              <a:cxnLst/>
              <a:rect l="l" t="t" r="r" b="b"/>
              <a:pathLst>
                <a:path w="3169920" h="2083435">
                  <a:moveTo>
                    <a:pt x="2822702" y="0"/>
                  </a:moveTo>
                  <a:lnTo>
                    <a:pt x="347218" y="0"/>
                  </a:lnTo>
                  <a:lnTo>
                    <a:pt x="300101" y="3169"/>
                  </a:lnTo>
                  <a:lnTo>
                    <a:pt x="254911" y="12402"/>
                  </a:lnTo>
                  <a:lnTo>
                    <a:pt x="212062" y="27285"/>
                  </a:lnTo>
                  <a:lnTo>
                    <a:pt x="171967" y="47403"/>
                  </a:lnTo>
                  <a:lnTo>
                    <a:pt x="135040" y="72345"/>
                  </a:lnTo>
                  <a:lnTo>
                    <a:pt x="101695" y="101695"/>
                  </a:lnTo>
                  <a:lnTo>
                    <a:pt x="72345" y="135040"/>
                  </a:lnTo>
                  <a:lnTo>
                    <a:pt x="47403" y="171967"/>
                  </a:lnTo>
                  <a:lnTo>
                    <a:pt x="27285" y="212062"/>
                  </a:lnTo>
                  <a:lnTo>
                    <a:pt x="12402" y="254911"/>
                  </a:lnTo>
                  <a:lnTo>
                    <a:pt x="3169" y="300101"/>
                  </a:lnTo>
                  <a:lnTo>
                    <a:pt x="0" y="347218"/>
                  </a:lnTo>
                  <a:lnTo>
                    <a:pt x="0" y="1736115"/>
                  </a:lnTo>
                  <a:lnTo>
                    <a:pt x="3169" y="1783232"/>
                  </a:lnTo>
                  <a:lnTo>
                    <a:pt x="12402" y="1828422"/>
                  </a:lnTo>
                  <a:lnTo>
                    <a:pt x="27285" y="1871273"/>
                  </a:lnTo>
                  <a:lnTo>
                    <a:pt x="47403" y="1911369"/>
                  </a:lnTo>
                  <a:lnTo>
                    <a:pt x="72345" y="1948297"/>
                  </a:lnTo>
                  <a:lnTo>
                    <a:pt x="101695" y="1981644"/>
                  </a:lnTo>
                  <a:lnTo>
                    <a:pt x="135040" y="2010996"/>
                  </a:lnTo>
                  <a:lnTo>
                    <a:pt x="171967" y="2035938"/>
                  </a:lnTo>
                  <a:lnTo>
                    <a:pt x="212062" y="2056058"/>
                  </a:lnTo>
                  <a:lnTo>
                    <a:pt x="254911" y="2070942"/>
                  </a:lnTo>
                  <a:lnTo>
                    <a:pt x="300101" y="2080176"/>
                  </a:lnTo>
                  <a:lnTo>
                    <a:pt x="347218" y="2083346"/>
                  </a:lnTo>
                  <a:lnTo>
                    <a:pt x="2822702" y="2083346"/>
                  </a:lnTo>
                  <a:lnTo>
                    <a:pt x="2869818" y="2080176"/>
                  </a:lnTo>
                  <a:lnTo>
                    <a:pt x="2915008" y="2070942"/>
                  </a:lnTo>
                  <a:lnTo>
                    <a:pt x="2957857" y="2056058"/>
                  </a:lnTo>
                  <a:lnTo>
                    <a:pt x="2997952" y="2035938"/>
                  </a:lnTo>
                  <a:lnTo>
                    <a:pt x="3034879" y="2010996"/>
                  </a:lnTo>
                  <a:lnTo>
                    <a:pt x="3068224" y="1981644"/>
                  </a:lnTo>
                  <a:lnTo>
                    <a:pt x="3097574" y="1948297"/>
                  </a:lnTo>
                  <a:lnTo>
                    <a:pt x="3122516" y="1911369"/>
                  </a:lnTo>
                  <a:lnTo>
                    <a:pt x="3142634" y="1871273"/>
                  </a:lnTo>
                  <a:lnTo>
                    <a:pt x="3157517" y="1828422"/>
                  </a:lnTo>
                  <a:lnTo>
                    <a:pt x="3166750" y="1783232"/>
                  </a:lnTo>
                  <a:lnTo>
                    <a:pt x="3169919" y="1736115"/>
                  </a:lnTo>
                  <a:lnTo>
                    <a:pt x="3169919" y="347218"/>
                  </a:lnTo>
                  <a:lnTo>
                    <a:pt x="3166750" y="300101"/>
                  </a:lnTo>
                  <a:lnTo>
                    <a:pt x="3157517" y="254911"/>
                  </a:lnTo>
                  <a:lnTo>
                    <a:pt x="3142634" y="212062"/>
                  </a:lnTo>
                  <a:lnTo>
                    <a:pt x="3122516" y="171967"/>
                  </a:lnTo>
                  <a:lnTo>
                    <a:pt x="3097574" y="135040"/>
                  </a:lnTo>
                  <a:lnTo>
                    <a:pt x="3068224" y="101695"/>
                  </a:lnTo>
                  <a:lnTo>
                    <a:pt x="3034879" y="72345"/>
                  </a:lnTo>
                  <a:lnTo>
                    <a:pt x="2997952" y="47403"/>
                  </a:lnTo>
                  <a:lnTo>
                    <a:pt x="2957857" y="27285"/>
                  </a:lnTo>
                  <a:lnTo>
                    <a:pt x="2915008" y="12402"/>
                  </a:lnTo>
                  <a:lnTo>
                    <a:pt x="2869818" y="3169"/>
                  </a:lnTo>
                  <a:lnTo>
                    <a:pt x="2822702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127760" y="4040123"/>
              <a:ext cx="3169920" cy="2083435"/>
            </a:xfrm>
            <a:custGeom>
              <a:avLst/>
              <a:gdLst/>
              <a:ahLst/>
              <a:cxnLst/>
              <a:rect l="l" t="t" r="r" b="b"/>
              <a:pathLst>
                <a:path w="3169920" h="2083435">
                  <a:moveTo>
                    <a:pt x="0" y="347218"/>
                  </a:moveTo>
                  <a:lnTo>
                    <a:pt x="3169" y="300101"/>
                  </a:lnTo>
                  <a:lnTo>
                    <a:pt x="12402" y="254911"/>
                  </a:lnTo>
                  <a:lnTo>
                    <a:pt x="27285" y="212062"/>
                  </a:lnTo>
                  <a:lnTo>
                    <a:pt x="47403" y="171967"/>
                  </a:lnTo>
                  <a:lnTo>
                    <a:pt x="72345" y="135040"/>
                  </a:lnTo>
                  <a:lnTo>
                    <a:pt x="101695" y="101695"/>
                  </a:lnTo>
                  <a:lnTo>
                    <a:pt x="135040" y="72345"/>
                  </a:lnTo>
                  <a:lnTo>
                    <a:pt x="171967" y="47403"/>
                  </a:lnTo>
                  <a:lnTo>
                    <a:pt x="212062" y="27285"/>
                  </a:lnTo>
                  <a:lnTo>
                    <a:pt x="254911" y="12402"/>
                  </a:lnTo>
                  <a:lnTo>
                    <a:pt x="300101" y="3169"/>
                  </a:lnTo>
                  <a:lnTo>
                    <a:pt x="347218" y="0"/>
                  </a:lnTo>
                  <a:lnTo>
                    <a:pt x="2822702" y="0"/>
                  </a:lnTo>
                  <a:lnTo>
                    <a:pt x="2869818" y="3169"/>
                  </a:lnTo>
                  <a:lnTo>
                    <a:pt x="2915008" y="12402"/>
                  </a:lnTo>
                  <a:lnTo>
                    <a:pt x="2957857" y="27285"/>
                  </a:lnTo>
                  <a:lnTo>
                    <a:pt x="2997952" y="47403"/>
                  </a:lnTo>
                  <a:lnTo>
                    <a:pt x="3034879" y="72345"/>
                  </a:lnTo>
                  <a:lnTo>
                    <a:pt x="3068224" y="101695"/>
                  </a:lnTo>
                  <a:lnTo>
                    <a:pt x="3097574" y="135040"/>
                  </a:lnTo>
                  <a:lnTo>
                    <a:pt x="3122516" y="171967"/>
                  </a:lnTo>
                  <a:lnTo>
                    <a:pt x="3142634" y="212062"/>
                  </a:lnTo>
                  <a:lnTo>
                    <a:pt x="3157517" y="254911"/>
                  </a:lnTo>
                  <a:lnTo>
                    <a:pt x="3166750" y="300101"/>
                  </a:lnTo>
                  <a:lnTo>
                    <a:pt x="3169919" y="347218"/>
                  </a:lnTo>
                  <a:lnTo>
                    <a:pt x="3169919" y="1736115"/>
                  </a:lnTo>
                  <a:lnTo>
                    <a:pt x="3166750" y="1783232"/>
                  </a:lnTo>
                  <a:lnTo>
                    <a:pt x="3157517" y="1828422"/>
                  </a:lnTo>
                  <a:lnTo>
                    <a:pt x="3142634" y="1871273"/>
                  </a:lnTo>
                  <a:lnTo>
                    <a:pt x="3122516" y="1911369"/>
                  </a:lnTo>
                  <a:lnTo>
                    <a:pt x="3097574" y="1948297"/>
                  </a:lnTo>
                  <a:lnTo>
                    <a:pt x="3068224" y="1981644"/>
                  </a:lnTo>
                  <a:lnTo>
                    <a:pt x="3034879" y="2010996"/>
                  </a:lnTo>
                  <a:lnTo>
                    <a:pt x="2997952" y="2035938"/>
                  </a:lnTo>
                  <a:lnTo>
                    <a:pt x="2957857" y="2056058"/>
                  </a:lnTo>
                  <a:lnTo>
                    <a:pt x="2915008" y="2070942"/>
                  </a:lnTo>
                  <a:lnTo>
                    <a:pt x="2869818" y="2080176"/>
                  </a:lnTo>
                  <a:lnTo>
                    <a:pt x="2822702" y="2083346"/>
                  </a:lnTo>
                  <a:lnTo>
                    <a:pt x="347218" y="2083346"/>
                  </a:lnTo>
                  <a:lnTo>
                    <a:pt x="300101" y="2080176"/>
                  </a:lnTo>
                  <a:lnTo>
                    <a:pt x="254911" y="2070942"/>
                  </a:lnTo>
                  <a:lnTo>
                    <a:pt x="212062" y="2056058"/>
                  </a:lnTo>
                  <a:lnTo>
                    <a:pt x="171967" y="2035938"/>
                  </a:lnTo>
                  <a:lnTo>
                    <a:pt x="135040" y="2010996"/>
                  </a:lnTo>
                  <a:lnTo>
                    <a:pt x="101695" y="1981644"/>
                  </a:lnTo>
                  <a:lnTo>
                    <a:pt x="72345" y="1948297"/>
                  </a:lnTo>
                  <a:lnTo>
                    <a:pt x="47403" y="1911369"/>
                  </a:lnTo>
                  <a:lnTo>
                    <a:pt x="27285" y="1871273"/>
                  </a:lnTo>
                  <a:lnTo>
                    <a:pt x="12402" y="1828422"/>
                  </a:lnTo>
                  <a:lnTo>
                    <a:pt x="3169" y="1783232"/>
                  </a:lnTo>
                  <a:lnTo>
                    <a:pt x="0" y="1736115"/>
                  </a:lnTo>
                  <a:lnTo>
                    <a:pt x="0" y="34721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2057780" y="4010659"/>
            <a:ext cx="123634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5" b="1">
                <a:latin typeface="Trebuchet MS"/>
                <a:cs typeface="Trebuchet MS"/>
              </a:rPr>
              <a:t>Trang</a:t>
            </a:r>
            <a:r>
              <a:rPr dirty="0" sz="2000" spc="-105" b="1">
                <a:latin typeface="Trebuchet MS"/>
                <a:cs typeface="Trebuchet MS"/>
              </a:rPr>
              <a:t> </a:t>
            </a:r>
            <a:r>
              <a:rPr dirty="0" sz="2000" b="1">
                <a:latin typeface="Trebuchet MS"/>
                <a:cs typeface="Trebuchet MS"/>
              </a:rPr>
              <a:t>web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671827" y="4402835"/>
            <a:ext cx="2170176" cy="16062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8258" y="1869889"/>
            <a:ext cx="2405676" cy="1210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24178" y="630681"/>
            <a:ext cx="702945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>
                <a:latin typeface="Trebuchet MS"/>
                <a:cs typeface="Trebuchet MS"/>
              </a:rPr>
              <a:t>Thu </a:t>
            </a:r>
            <a:r>
              <a:rPr dirty="0" sz="4000" spc="-80">
                <a:latin typeface="Trebuchet MS"/>
                <a:cs typeface="Trebuchet MS"/>
              </a:rPr>
              <a:t>th</a:t>
            </a:r>
            <a:r>
              <a:rPr dirty="0" sz="4000" spc="-80">
                <a:latin typeface="Arial"/>
                <a:cs typeface="Arial"/>
              </a:rPr>
              <a:t>ậ</a:t>
            </a:r>
            <a:r>
              <a:rPr dirty="0" sz="4000" spc="-80">
                <a:latin typeface="Trebuchet MS"/>
                <a:cs typeface="Trebuchet MS"/>
              </a:rPr>
              <a:t>p </a:t>
            </a:r>
            <a:r>
              <a:rPr dirty="0" sz="4000" spc="-60">
                <a:latin typeface="Trebuchet MS"/>
                <a:cs typeface="Trebuchet MS"/>
              </a:rPr>
              <a:t>s</a:t>
            </a:r>
            <a:r>
              <a:rPr dirty="0" sz="4000" spc="-60">
                <a:latin typeface="Arial"/>
                <a:cs typeface="Arial"/>
              </a:rPr>
              <a:t>ố </a:t>
            </a:r>
            <a:r>
              <a:rPr dirty="0" sz="4000" spc="-65">
                <a:latin typeface="Trebuchet MS"/>
                <a:cs typeface="Trebuchet MS"/>
              </a:rPr>
              <a:t>li</a:t>
            </a:r>
            <a:r>
              <a:rPr dirty="0" sz="4000" spc="-65">
                <a:latin typeface="Arial"/>
                <a:cs typeface="Arial"/>
              </a:rPr>
              <a:t>ệ</a:t>
            </a:r>
            <a:r>
              <a:rPr dirty="0" sz="4000" spc="-65">
                <a:latin typeface="Trebuchet MS"/>
                <a:cs typeface="Trebuchet MS"/>
              </a:rPr>
              <a:t>u </a:t>
            </a:r>
            <a:r>
              <a:rPr dirty="0" sz="4000" spc="-80">
                <a:latin typeface="Trebuchet MS"/>
                <a:cs typeface="Trebuchet MS"/>
              </a:rPr>
              <a:t>b</a:t>
            </a:r>
            <a:r>
              <a:rPr dirty="0" sz="4000" spc="-80">
                <a:latin typeface="Arial"/>
                <a:cs typeface="Arial"/>
              </a:rPr>
              <a:t>ằ</a:t>
            </a:r>
            <a:r>
              <a:rPr dirty="0" sz="4000" spc="-80">
                <a:latin typeface="Trebuchet MS"/>
                <a:cs typeface="Trebuchet MS"/>
              </a:rPr>
              <a:t>ng </a:t>
            </a:r>
            <a:r>
              <a:rPr dirty="0" sz="4000" spc="-105">
                <a:latin typeface="Trebuchet MS"/>
                <a:cs typeface="Trebuchet MS"/>
              </a:rPr>
              <a:t>c</a:t>
            </a:r>
            <a:r>
              <a:rPr dirty="0" sz="4000" spc="-105">
                <a:latin typeface="Arial"/>
                <a:cs typeface="Arial"/>
              </a:rPr>
              <a:t>ả</a:t>
            </a:r>
            <a:r>
              <a:rPr dirty="0" sz="4000" spc="-105">
                <a:latin typeface="Trebuchet MS"/>
                <a:cs typeface="Trebuchet MS"/>
              </a:rPr>
              <a:t>m</a:t>
            </a:r>
            <a:r>
              <a:rPr dirty="0" sz="4000" spc="305">
                <a:latin typeface="Trebuchet MS"/>
                <a:cs typeface="Trebuchet MS"/>
              </a:rPr>
              <a:t> </a:t>
            </a:r>
            <a:r>
              <a:rPr dirty="0" sz="4000" spc="-60">
                <a:latin typeface="Trebuchet MS"/>
                <a:cs typeface="Trebuchet MS"/>
              </a:rPr>
              <a:t>bi</a:t>
            </a:r>
            <a:r>
              <a:rPr dirty="0" sz="4000" spc="-60">
                <a:latin typeface="Arial"/>
                <a:cs typeface="Arial"/>
              </a:rPr>
              <a:t>ế</a:t>
            </a:r>
            <a:r>
              <a:rPr dirty="0" sz="4000" spc="-60">
                <a:latin typeface="Trebuchet MS"/>
                <a:cs typeface="Trebuchet MS"/>
              </a:rPr>
              <a:t>n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43505" y="2248026"/>
            <a:ext cx="107759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Cảm</a:t>
            </a:r>
            <a:r>
              <a:rPr dirty="0" sz="2000" spc="-9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biến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38513" y="2147167"/>
            <a:ext cx="567919" cy="6427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745659" y="1869889"/>
            <a:ext cx="2401208" cy="12109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884801" y="2248026"/>
            <a:ext cx="212344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Thiết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bị chuyển</a:t>
            </a:r>
            <a:r>
              <a:rPr dirty="0" sz="2000" spc="-7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đổi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299805" y="2147167"/>
            <a:ext cx="565066" cy="6427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955280" y="1856232"/>
            <a:ext cx="2490978" cy="12382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144382" y="2116582"/>
            <a:ext cx="2115820" cy="594995"/>
          </a:xfrm>
          <a:prstGeom prst="rect">
            <a:avLst/>
          </a:prstGeom>
        </p:spPr>
        <p:txBody>
          <a:bodyPr wrap="square" lIns="0" tIns="55880" rIns="0" bIns="0" rtlCol="0" vert="horz">
            <a:spAutoFit/>
          </a:bodyPr>
          <a:lstStyle/>
          <a:p>
            <a:pPr marL="483234" marR="5080" indent="-471170">
              <a:lnSpc>
                <a:spcPts val="2080"/>
              </a:lnSpc>
              <a:spcBef>
                <a:spcPts val="440"/>
              </a:spcBef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Máy tính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có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cài</a:t>
            </a:r>
            <a:r>
              <a:rPr dirty="0" sz="2000" spc="-10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đặt  phần</a:t>
            </a:r>
            <a:r>
              <a:rPr dirty="0" sz="2000" spc="-3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mềm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14300" y="3102864"/>
            <a:ext cx="4388485" cy="3154680"/>
            <a:chOff x="114300" y="3102864"/>
            <a:chExt cx="4388485" cy="3154680"/>
          </a:xfrm>
        </p:grpSpPr>
        <p:sp>
          <p:nvSpPr>
            <p:cNvPr id="12" name="object 12"/>
            <p:cNvSpPr/>
            <p:nvPr/>
          </p:nvSpPr>
          <p:spPr>
            <a:xfrm>
              <a:off x="114300" y="3102864"/>
              <a:ext cx="3681984" cy="315468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843408" y="4672185"/>
              <a:ext cx="658753" cy="5050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880103" y="4674108"/>
              <a:ext cx="595884" cy="44653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880103" y="4674108"/>
              <a:ext cx="596265" cy="447040"/>
            </a:xfrm>
            <a:custGeom>
              <a:avLst/>
              <a:gdLst/>
              <a:ahLst/>
              <a:cxnLst/>
              <a:rect l="l" t="t" r="r" b="b"/>
              <a:pathLst>
                <a:path w="596264" h="447039">
                  <a:moveTo>
                    <a:pt x="0" y="111633"/>
                  </a:moveTo>
                  <a:lnTo>
                    <a:pt x="372618" y="111633"/>
                  </a:lnTo>
                  <a:lnTo>
                    <a:pt x="372618" y="0"/>
                  </a:lnTo>
                  <a:lnTo>
                    <a:pt x="595884" y="223266"/>
                  </a:lnTo>
                  <a:lnTo>
                    <a:pt x="372618" y="446532"/>
                  </a:lnTo>
                  <a:lnTo>
                    <a:pt x="372618" y="334899"/>
                  </a:lnTo>
                  <a:lnTo>
                    <a:pt x="0" y="334899"/>
                  </a:lnTo>
                  <a:lnTo>
                    <a:pt x="0" y="111633"/>
                  </a:lnTo>
                  <a:close/>
                </a:path>
              </a:pathLst>
            </a:custGeom>
            <a:ln w="12192">
              <a:solidFill>
                <a:srgbClr val="90C22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/>
          <p:cNvGrpSpPr/>
          <p:nvPr/>
        </p:nvGrpSpPr>
        <p:grpSpPr>
          <a:xfrm>
            <a:off x="4558284" y="2948939"/>
            <a:ext cx="6724015" cy="3546475"/>
            <a:chOff x="4558284" y="2948939"/>
            <a:chExt cx="6724015" cy="3546475"/>
          </a:xfrm>
        </p:grpSpPr>
        <p:sp>
          <p:nvSpPr>
            <p:cNvPr id="17" name="object 17"/>
            <p:cNvSpPr/>
            <p:nvPr/>
          </p:nvSpPr>
          <p:spPr>
            <a:xfrm>
              <a:off x="4558284" y="3099815"/>
              <a:ext cx="2709671" cy="179679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592568" y="2948939"/>
              <a:ext cx="3689604" cy="313944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8174736" y="3159251"/>
              <a:ext cx="2532887" cy="156514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4558284" y="4998719"/>
              <a:ext cx="2709671" cy="149656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7306056" y="4645126"/>
              <a:ext cx="685825" cy="55018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7351776" y="4674107"/>
              <a:ext cx="595883" cy="44653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7351776" y="4674107"/>
              <a:ext cx="596265" cy="447040"/>
            </a:xfrm>
            <a:custGeom>
              <a:avLst/>
              <a:gdLst/>
              <a:ahLst/>
              <a:cxnLst/>
              <a:rect l="l" t="t" r="r" b="b"/>
              <a:pathLst>
                <a:path w="596265" h="447039">
                  <a:moveTo>
                    <a:pt x="0" y="111633"/>
                  </a:moveTo>
                  <a:lnTo>
                    <a:pt x="372618" y="111633"/>
                  </a:lnTo>
                  <a:lnTo>
                    <a:pt x="372618" y="0"/>
                  </a:lnTo>
                  <a:lnTo>
                    <a:pt x="595883" y="223266"/>
                  </a:lnTo>
                  <a:lnTo>
                    <a:pt x="372618" y="446532"/>
                  </a:lnTo>
                  <a:lnTo>
                    <a:pt x="372618" y="334899"/>
                  </a:lnTo>
                  <a:lnTo>
                    <a:pt x="0" y="334899"/>
                  </a:lnTo>
                  <a:lnTo>
                    <a:pt x="0" y="111633"/>
                  </a:lnTo>
                  <a:close/>
                </a:path>
              </a:pathLst>
            </a:custGeom>
            <a:ln w="12192">
              <a:solidFill>
                <a:srgbClr val="90C22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9728" y="425958"/>
            <a:ext cx="8646795" cy="9194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45">
                <a:latin typeface="Trebuchet MS"/>
                <a:cs typeface="Trebuchet MS"/>
              </a:rPr>
              <a:t>Thi</a:t>
            </a:r>
            <a:r>
              <a:rPr dirty="0" spc="-45">
                <a:latin typeface="Arial"/>
                <a:cs typeface="Arial"/>
              </a:rPr>
              <a:t>ế</a:t>
            </a:r>
            <a:r>
              <a:rPr dirty="0" spc="-45">
                <a:latin typeface="Trebuchet MS"/>
                <a:cs typeface="Trebuchet MS"/>
              </a:rPr>
              <a:t>t </a:t>
            </a:r>
            <a:r>
              <a:rPr dirty="0" spc="10">
                <a:latin typeface="Trebuchet MS"/>
                <a:cs typeface="Trebuchet MS"/>
              </a:rPr>
              <a:t>b</a:t>
            </a:r>
            <a:r>
              <a:rPr dirty="0" spc="10">
                <a:latin typeface="Arial"/>
                <a:cs typeface="Arial"/>
              </a:rPr>
              <a:t>ị </a:t>
            </a:r>
            <a:r>
              <a:rPr dirty="0" spc="-40">
                <a:latin typeface="Trebuchet MS"/>
                <a:cs typeface="Trebuchet MS"/>
              </a:rPr>
              <a:t>chuy</a:t>
            </a:r>
            <a:r>
              <a:rPr dirty="0" spc="-40">
                <a:latin typeface="Arial"/>
                <a:cs typeface="Arial"/>
              </a:rPr>
              <a:t>ể</a:t>
            </a:r>
            <a:r>
              <a:rPr dirty="0" spc="-40">
                <a:latin typeface="Trebuchet MS"/>
                <a:cs typeface="Trebuchet MS"/>
              </a:rPr>
              <a:t>n</a:t>
            </a:r>
            <a:r>
              <a:rPr dirty="0" spc="70">
                <a:latin typeface="Trebuchet MS"/>
                <a:cs typeface="Trebuchet MS"/>
              </a:rPr>
              <a:t> </a:t>
            </a:r>
            <a:r>
              <a:rPr dirty="0" spc="-40">
                <a:latin typeface="Trebuchet MS"/>
                <a:cs typeface="Trebuchet MS"/>
              </a:rPr>
              <a:t>đ</a:t>
            </a:r>
            <a:r>
              <a:rPr dirty="0" spc="-40">
                <a:latin typeface="Arial"/>
                <a:cs typeface="Arial"/>
              </a:rPr>
              <a:t>ổ</a:t>
            </a:r>
            <a:r>
              <a:rPr dirty="0" spc="-40">
                <a:latin typeface="Trebuchet MS"/>
                <a:cs typeface="Trebuchet MS"/>
              </a:rPr>
              <a:t>i</a:t>
            </a: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dirty="0" sz="2200" spc="-45">
                <a:latin typeface="Trebuchet MS"/>
                <a:cs typeface="Trebuchet MS"/>
              </a:rPr>
              <a:t>v</a:t>
            </a:r>
            <a:r>
              <a:rPr dirty="0" sz="2200" spc="-45">
                <a:latin typeface="Arial"/>
                <a:cs typeface="Arial"/>
              </a:rPr>
              <a:t>ớ</a:t>
            </a:r>
            <a:r>
              <a:rPr dirty="0" sz="2200" spc="-45">
                <a:latin typeface="Trebuchet MS"/>
                <a:cs typeface="Trebuchet MS"/>
              </a:rPr>
              <a:t>i </a:t>
            </a:r>
            <a:r>
              <a:rPr dirty="0" sz="2200" spc="-60">
                <a:latin typeface="Trebuchet MS"/>
                <a:cs typeface="Trebuchet MS"/>
              </a:rPr>
              <a:t>ph</a:t>
            </a:r>
            <a:r>
              <a:rPr dirty="0" sz="2200" spc="-60">
                <a:latin typeface="Arial"/>
                <a:cs typeface="Arial"/>
              </a:rPr>
              <a:t>ươ</a:t>
            </a:r>
            <a:r>
              <a:rPr dirty="0" sz="2200" spc="-60">
                <a:latin typeface="Trebuchet MS"/>
                <a:cs typeface="Trebuchet MS"/>
              </a:rPr>
              <a:t>ng </a:t>
            </a:r>
            <a:r>
              <a:rPr dirty="0" sz="2200" spc="-35">
                <a:latin typeface="Trebuchet MS"/>
                <a:cs typeface="Trebuchet MS"/>
              </a:rPr>
              <a:t>th</a:t>
            </a:r>
            <a:r>
              <a:rPr dirty="0" sz="2200" spc="-35">
                <a:latin typeface="Arial"/>
                <a:cs typeface="Arial"/>
              </a:rPr>
              <a:t>ứ</a:t>
            </a:r>
            <a:r>
              <a:rPr dirty="0" sz="2200" spc="-35">
                <a:latin typeface="Trebuchet MS"/>
                <a:cs typeface="Trebuchet MS"/>
              </a:rPr>
              <a:t>c </a:t>
            </a:r>
            <a:r>
              <a:rPr dirty="0" sz="2200" spc="-50">
                <a:latin typeface="Trebuchet MS"/>
                <a:cs typeface="Trebuchet MS"/>
              </a:rPr>
              <a:t>k</a:t>
            </a:r>
            <a:r>
              <a:rPr dirty="0" sz="2200" spc="-50">
                <a:latin typeface="Arial"/>
                <a:cs typeface="Arial"/>
              </a:rPr>
              <a:t>ế</a:t>
            </a:r>
            <a:r>
              <a:rPr dirty="0" sz="2200" spc="-50">
                <a:latin typeface="Trebuchet MS"/>
                <a:cs typeface="Trebuchet MS"/>
              </a:rPr>
              <a:t>t </a:t>
            </a:r>
            <a:r>
              <a:rPr dirty="0" sz="2200" spc="-25">
                <a:latin typeface="Trebuchet MS"/>
                <a:cs typeface="Trebuchet MS"/>
              </a:rPr>
              <a:t>n</a:t>
            </a:r>
            <a:r>
              <a:rPr dirty="0" sz="2200" spc="-25">
                <a:latin typeface="Arial"/>
                <a:cs typeface="Arial"/>
              </a:rPr>
              <a:t>ố</a:t>
            </a:r>
            <a:r>
              <a:rPr dirty="0" sz="2200" spc="-25">
                <a:latin typeface="Trebuchet MS"/>
                <a:cs typeface="Trebuchet MS"/>
              </a:rPr>
              <a:t>i </a:t>
            </a:r>
            <a:r>
              <a:rPr dirty="0" sz="2200" spc="-5">
                <a:latin typeface="Trebuchet MS"/>
                <a:cs typeface="Trebuchet MS"/>
              </a:rPr>
              <a:t>đa </a:t>
            </a:r>
            <a:r>
              <a:rPr dirty="0" sz="2200" spc="-40">
                <a:latin typeface="Trebuchet MS"/>
                <a:cs typeface="Trebuchet MS"/>
              </a:rPr>
              <a:t>d</a:t>
            </a:r>
            <a:r>
              <a:rPr dirty="0" sz="2200" spc="-40">
                <a:latin typeface="Arial"/>
                <a:cs typeface="Arial"/>
              </a:rPr>
              <a:t>ạ</a:t>
            </a:r>
            <a:r>
              <a:rPr dirty="0" sz="2200" spc="-40">
                <a:latin typeface="Trebuchet MS"/>
                <a:cs typeface="Trebuchet MS"/>
              </a:rPr>
              <a:t>ng, </a:t>
            </a:r>
            <a:r>
              <a:rPr dirty="0" sz="2200" spc="-5">
                <a:latin typeface="Trebuchet MS"/>
                <a:cs typeface="Trebuchet MS"/>
              </a:rPr>
              <a:t>phù </a:t>
            </a:r>
            <a:r>
              <a:rPr dirty="0" sz="2200" spc="-45">
                <a:latin typeface="Trebuchet MS"/>
                <a:cs typeface="Trebuchet MS"/>
              </a:rPr>
              <a:t>h</a:t>
            </a:r>
            <a:r>
              <a:rPr dirty="0" sz="2200" spc="-45">
                <a:latin typeface="Arial"/>
                <a:cs typeface="Arial"/>
              </a:rPr>
              <a:t>ợ</a:t>
            </a:r>
            <a:r>
              <a:rPr dirty="0" sz="2200" spc="-45">
                <a:latin typeface="Trebuchet MS"/>
                <a:cs typeface="Trebuchet MS"/>
              </a:rPr>
              <a:t>p v</a:t>
            </a:r>
            <a:r>
              <a:rPr dirty="0" sz="2200" spc="-45">
                <a:latin typeface="Arial"/>
                <a:cs typeface="Arial"/>
              </a:rPr>
              <a:t>ớ</a:t>
            </a:r>
            <a:r>
              <a:rPr dirty="0" sz="2200" spc="-45">
                <a:latin typeface="Trebuchet MS"/>
                <a:cs typeface="Trebuchet MS"/>
              </a:rPr>
              <a:t>i </a:t>
            </a:r>
            <a:r>
              <a:rPr dirty="0" sz="2200" spc="-30">
                <a:latin typeface="Trebuchet MS"/>
                <a:cs typeface="Trebuchet MS"/>
              </a:rPr>
              <a:t>nhi</a:t>
            </a:r>
            <a:r>
              <a:rPr dirty="0" sz="2200" spc="-30">
                <a:latin typeface="Arial"/>
                <a:cs typeface="Arial"/>
              </a:rPr>
              <a:t>ề</a:t>
            </a:r>
            <a:r>
              <a:rPr dirty="0" sz="2200" spc="-30">
                <a:latin typeface="Trebuchet MS"/>
                <a:cs typeface="Trebuchet MS"/>
              </a:rPr>
              <a:t>u </a:t>
            </a:r>
            <a:r>
              <a:rPr dirty="0" sz="2200" spc="-40">
                <a:latin typeface="Trebuchet MS"/>
                <a:cs typeface="Trebuchet MS"/>
              </a:rPr>
              <a:t>l</a:t>
            </a:r>
            <a:r>
              <a:rPr dirty="0" sz="2200" spc="-40">
                <a:latin typeface="Arial"/>
                <a:cs typeface="Arial"/>
              </a:rPr>
              <a:t>ứ</a:t>
            </a:r>
            <a:r>
              <a:rPr dirty="0" sz="2200" spc="-40">
                <a:latin typeface="Trebuchet MS"/>
                <a:cs typeface="Trebuchet MS"/>
              </a:rPr>
              <a:t>a </a:t>
            </a:r>
            <a:r>
              <a:rPr dirty="0" sz="2200" spc="-20">
                <a:latin typeface="Trebuchet MS"/>
                <a:cs typeface="Trebuchet MS"/>
              </a:rPr>
              <a:t>tu</a:t>
            </a:r>
            <a:r>
              <a:rPr dirty="0" sz="2200" spc="-20">
                <a:latin typeface="Arial"/>
                <a:cs typeface="Arial"/>
              </a:rPr>
              <a:t>ổ</a:t>
            </a:r>
            <a:r>
              <a:rPr dirty="0" sz="2200" spc="-20">
                <a:latin typeface="Trebuchet MS"/>
                <a:cs typeface="Trebuchet MS"/>
              </a:rPr>
              <a:t>i </a:t>
            </a:r>
            <a:r>
              <a:rPr dirty="0" sz="2200" spc="-25">
                <a:latin typeface="Trebuchet MS"/>
                <a:cs typeface="Trebuchet MS"/>
              </a:rPr>
              <a:t>h</a:t>
            </a:r>
            <a:r>
              <a:rPr dirty="0" sz="2200" spc="-25">
                <a:latin typeface="Arial"/>
                <a:cs typeface="Arial"/>
              </a:rPr>
              <a:t>ọ</a:t>
            </a:r>
            <a:r>
              <a:rPr dirty="0" sz="2200" spc="-25">
                <a:latin typeface="Trebuchet MS"/>
                <a:cs typeface="Trebuchet MS"/>
              </a:rPr>
              <a:t>c</a:t>
            </a:r>
            <a:r>
              <a:rPr dirty="0" sz="2200" spc="490">
                <a:latin typeface="Trebuchet MS"/>
                <a:cs typeface="Trebuchet MS"/>
              </a:rPr>
              <a:t> </a:t>
            </a:r>
            <a:r>
              <a:rPr dirty="0" sz="2200" spc="-5">
                <a:latin typeface="Trebuchet MS"/>
                <a:cs typeface="Trebuchet MS"/>
              </a:rPr>
              <a:t>sinh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79448" y="1944623"/>
            <a:ext cx="2595372" cy="1589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64379" y="1944623"/>
            <a:ext cx="2596896" cy="1580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431023" y="1938527"/>
            <a:ext cx="2596896" cy="15880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487167" y="4146803"/>
            <a:ext cx="3396996" cy="21275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565654" y="3539693"/>
            <a:ext cx="853440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6600"/>
                </a:solidFill>
                <a:latin typeface="Trebuchet MS"/>
                <a:cs typeface="Trebuchet MS"/>
              </a:rPr>
              <a:t>E</a:t>
            </a:r>
            <a:r>
              <a:rPr dirty="0" sz="2000" spc="-10" b="1">
                <a:solidFill>
                  <a:srgbClr val="FF6600"/>
                </a:solidFill>
                <a:latin typeface="Trebuchet MS"/>
                <a:cs typeface="Trebuchet MS"/>
              </a:rPr>
              <a:t>S</a:t>
            </a:r>
            <a:r>
              <a:rPr dirty="0" sz="2000" b="1">
                <a:solidFill>
                  <a:srgbClr val="FF6600"/>
                </a:solidFill>
                <a:latin typeface="Trebuchet MS"/>
                <a:cs typeface="Trebuchet MS"/>
              </a:rPr>
              <a:t>ense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25433" y="3536060"/>
            <a:ext cx="63373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6600"/>
                </a:solidFill>
                <a:latin typeface="Trebuchet MS"/>
                <a:cs typeface="Trebuchet MS"/>
              </a:rPr>
              <a:t>C</a:t>
            </a:r>
            <a:r>
              <a:rPr dirty="0" sz="2000" spc="-10" b="1">
                <a:solidFill>
                  <a:srgbClr val="FF6600"/>
                </a:solidFill>
                <a:latin typeface="Trebuchet MS"/>
                <a:cs typeface="Trebuchet MS"/>
              </a:rPr>
              <a:t>L</a:t>
            </a:r>
            <a:r>
              <a:rPr dirty="0" sz="2000" spc="-5" b="1">
                <a:solidFill>
                  <a:srgbClr val="FF6600"/>
                </a:solidFill>
                <a:latin typeface="Trebuchet MS"/>
                <a:cs typeface="Trebuchet MS"/>
              </a:rPr>
              <a:t>AB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16833" y="6373774"/>
            <a:ext cx="1017905" cy="636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6600"/>
                </a:solidFill>
                <a:latin typeface="Trebuchet MS"/>
                <a:cs typeface="Trebuchet MS"/>
              </a:rPr>
              <a:t>Coa</a:t>
            </a:r>
            <a:r>
              <a:rPr dirty="0" sz="2000" spc="-10" b="1">
                <a:solidFill>
                  <a:srgbClr val="FF6600"/>
                </a:solidFill>
                <a:latin typeface="Trebuchet MS"/>
                <a:cs typeface="Trebuchet MS"/>
              </a:rPr>
              <a:t>c</a:t>
            </a:r>
            <a:r>
              <a:rPr dirty="0" sz="2000" b="1">
                <a:solidFill>
                  <a:srgbClr val="FF6600"/>
                </a:solidFill>
                <a:latin typeface="Trebuchet MS"/>
                <a:cs typeface="Trebuchet MS"/>
              </a:rPr>
              <a:t>h</a:t>
            </a:r>
            <a:r>
              <a:rPr dirty="0" sz="2000" spc="-10" b="1">
                <a:solidFill>
                  <a:srgbClr val="FF6600"/>
                </a:solidFill>
                <a:latin typeface="Trebuchet MS"/>
                <a:cs typeface="Trebuchet MS"/>
              </a:rPr>
              <a:t>L</a:t>
            </a:r>
            <a:r>
              <a:rPr dirty="0" sz="2000" b="1">
                <a:solidFill>
                  <a:srgbClr val="FF6600"/>
                </a:solidFill>
                <a:latin typeface="Trebuchet MS"/>
                <a:cs typeface="Trebuchet MS"/>
              </a:rPr>
              <a:t>a</a:t>
            </a: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FF6600"/>
                </a:solidFill>
                <a:latin typeface="Trebuchet MS"/>
                <a:cs typeface="Trebuchet MS"/>
              </a:rPr>
              <a:t>b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14793" y="6333845"/>
            <a:ext cx="97536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solidFill>
                  <a:srgbClr val="FF6600"/>
                </a:solidFill>
                <a:latin typeface="Trebuchet MS"/>
                <a:cs typeface="Trebuchet MS"/>
              </a:rPr>
              <a:t>Vincilab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92622" y="3539693"/>
            <a:ext cx="68643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6600"/>
                </a:solidFill>
                <a:latin typeface="Trebuchet MS"/>
                <a:cs typeface="Trebuchet MS"/>
              </a:rPr>
              <a:t>Wilab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75375" y="1995932"/>
            <a:ext cx="64325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1F5F"/>
                </a:solidFill>
                <a:latin typeface="Trebuchet MS"/>
                <a:cs typeface="Trebuchet MS"/>
              </a:rPr>
              <a:t>Kh</a:t>
            </a:r>
            <a:r>
              <a:rPr dirty="0" sz="1800" spc="-15">
                <a:solidFill>
                  <a:srgbClr val="001F5F"/>
                </a:solidFill>
                <a:latin typeface="Trebuchet MS"/>
                <a:cs typeface="Trebuchet MS"/>
              </a:rPr>
              <a:t>ô</a:t>
            </a:r>
            <a:r>
              <a:rPr dirty="0" sz="1800" spc="-5">
                <a:solidFill>
                  <a:srgbClr val="001F5F"/>
                </a:solidFill>
                <a:latin typeface="Trebuchet MS"/>
                <a:cs typeface="Trebuchet MS"/>
              </a:rPr>
              <a:t>ng  dây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37395" y="4174363"/>
            <a:ext cx="1073150" cy="111696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 marR="5080">
              <a:lnSpc>
                <a:spcPct val="99300"/>
              </a:lnSpc>
              <a:spcBef>
                <a:spcPts val="114"/>
              </a:spcBef>
            </a:pPr>
            <a:r>
              <a:rPr dirty="0" sz="1800" spc="-5">
                <a:solidFill>
                  <a:srgbClr val="001F5F"/>
                </a:solidFill>
                <a:latin typeface="Trebuchet MS"/>
                <a:cs typeface="Trebuchet MS"/>
              </a:rPr>
              <a:t>Không</a:t>
            </a:r>
            <a:r>
              <a:rPr dirty="0" sz="1800" spc="-85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001F5F"/>
                </a:solidFill>
                <a:latin typeface="Trebuchet MS"/>
                <a:cs typeface="Trebuchet MS"/>
              </a:rPr>
              <a:t>dây  Có màn  hình  Ngoài</a:t>
            </a:r>
            <a:r>
              <a:rPr dirty="0" sz="1800" spc="-65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dirty="0" sz="1800" spc="-30">
                <a:solidFill>
                  <a:srgbClr val="001F5F"/>
                </a:solidFill>
                <a:latin typeface="Trebuchet MS"/>
                <a:cs typeface="Trebuchet MS"/>
              </a:rPr>
              <a:t>tr</a:t>
            </a:r>
            <a:r>
              <a:rPr dirty="0" sz="1800" spc="-30">
                <a:solidFill>
                  <a:srgbClr val="001F5F"/>
                </a:solidFill>
                <a:latin typeface="Arial"/>
                <a:cs typeface="Arial"/>
              </a:rPr>
              <a:t>ờ</a:t>
            </a:r>
            <a:r>
              <a:rPr dirty="0" sz="1800" spc="-30">
                <a:solidFill>
                  <a:srgbClr val="001F5F"/>
                </a:solidFill>
                <a:latin typeface="Trebuchet MS"/>
                <a:cs typeface="Trebuchet MS"/>
              </a:rPr>
              <a:t>i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995415" y="4146803"/>
            <a:ext cx="2951988" cy="21579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8471" y="475234"/>
            <a:ext cx="210439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10">
                <a:latin typeface="Trebuchet MS"/>
                <a:cs typeface="Trebuchet MS"/>
              </a:rPr>
              <a:t>C</a:t>
            </a:r>
            <a:r>
              <a:rPr dirty="0" sz="4000" spc="-110">
                <a:latin typeface="Arial"/>
                <a:cs typeface="Arial"/>
              </a:rPr>
              <a:t>ả</a:t>
            </a:r>
            <a:r>
              <a:rPr dirty="0" sz="4000" spc="-110">
                <a:latin typeface="Trebuchet MS"/>
                <a:cs typeface="Trebuchet MS"/>
              </a:rPr>
              <a:t>m</a:t>
            </a:r>
            <a:r>
              <a:rPr dirty="0" sz="4000" spc="-95">
                <a:latin typeface="Trebuchet MS"/>
                <a:cs typeface="Trebuchet MS"/>
              </a:rPr>
              <a:t> </a:t>
            </a:r>
            <a:r>
              <a:rPr dirty="0" sz="4000" spc="-60">
                <a:latin typeface="Trebuchet MS"/>
                <a:cs typeface="Trebuchet MS"/>
              </a:rPr>
              <a:t>bi</a:t>
            </a:r>
            <a:r>
              <a:rPr dirty="0" sz="4000" spc="-60">
                <a:latin typeface="Arial"/>
                <a:cs typeface="Arial"/>
              </a:rPr>
              <a:t>ế</a:t>
            </a:r>
            <a:r>
              <a:rPr dirty="0" sz="4000" spc="-60">
                <a:latin typeface="Trebuchet MS"/>
                <a:cs typeface="Trebuchet MS"/>
              </a:rPr>
              <a:t>n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8471" y="1093673"/>
            <a:ext cx="827659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30">
                <a:solidFill>
                  <a:srgbClr val="90C225"/>
                </a:solidFill>
                <a:latin typeface="Trebuchet MS"/>
                <a:cs typeface="Trebuchet MS"/>
              </a:rPr>
              <a:t>d</a:t>
            </a:r>
            <a:r>
              <a:rPr dirty="0" sz="2800" spc="-30">
                <a:solidFill>
                  <a:srgbClr val="90C225"/>
                </a:solidFill>
                <a:latin typeface="Arial"/>
                <a:cs typeface="Arial"/>
              </a:rPr>
              <a:t>ụ</a:t>
            </a:r>
            <a:r>
              <a:rPr dirty="0" sz="2800" spc="-30">
                <a:solidFill>
                  <a:srgbClr val="90C225"/>
                </a:solidFill>
                <a:latin typeface="Trebuchet MS"/>
                <a:cs typeface="Trebuchet MS"/>
              </a:rPr>
              <a:t>ng </a:t>
            </a:r>
            <a:r>
              <a:rPr dirty="0" sz="2800" spc="-50">
                <a:solidFill>
                  <a:srgbClr val="90C225"/>
                </a:solidFill>
                <a:latin typeface="Trebuchet MS"/>
                <a:cs typeface="Trebuchet MS"/>
              </a:rPr>
              <a:t>c</a:t>
            </a:r>
            <a:r>
              <a:rPr dirty="0" sz="2800" spc="-50">
                <a:solidFill>
                  <a:srgbClr val="90C225"/>
                </a:solidFill>
                <a:latin typeface="Arial"/>
                <a:cs typeface="Arial"/>
              </a:rPr>
              <a:t>ụ </a:t>
            </a:r>
            <a:r>
              <a:rPr dirty="0" sz="2800" spc="-5">
                <a:solidFill>
                  <a:srgbClr val="90C225"/>
                </a:solidFill>
                <a:latin typeface="Trebuchet MS"/>
                <a:cs typeface="Trebuchet MS"/>
              </a:rPr>
              <a:t>đo </a:t>
            </a:r>
            <a:r>
              <a:rPr dirty="0" sz="2800" spc="-100">
                <a:solidFill>
                  <a:srgbClr val="90C225"/>
                </a:solidFill>
                <a:latin typeface="Trebuchet MS"/>
                <a:cs typeface="Trebuchet MS"/>
              </a:rPr>
              <a:t>t</a:t>
            </a:r>
            <a:r>
              <a:rPr dirty="0" sz="2800" spc="-100">
                <a:solidFill>
                  <a:srgbClr val="90C225"/>
                </a:solidFill>
                <a:latin typeface="Arial"/>
                <a:cs typeface="Arial"/>
              </a:rPr>
              <a:t>ự </a:t>
            </a:r>
            <a:r>
              <a:rPr dirty="0" sz="2800" spc="-20">
                <a:solidFill>
                  <a:srgbClr val="90C225"/>
                </a:solidFill>
                <a:latin typeface="Trebuchet MS"/>
                <a:cs typeface="Trebuchet MS"/>
              </a:rPr>
              <a:t>đ</a:t>
            </a:r>
            <a:r>
              <a:rPr dirty="0" sz="2800" spc="-20">
                <a:solidFill>
                  <a:srgbClr val="90C225"/>
                </a:solidFill>
                <a:latin typeface="Arial"/>
                <a:cs typeface="Arial"/>
              </a:rPr>
              <a:t>ộ</a:t>
            </a:r>
            <a:r>
              <a:rPr dirty="0" sz="2800" spc="-20">
                <a:solidFill>
                  <a:srgbClr val="90C225"/>
                </a:solidFill>
                <a:latin typeface="Trebuchet MS"/>
                <a:cs typeface="Trebuchet MS"/>
              </a:rPr>
              <a:t>ng, </a:t>
            </a:r>
            <a:r>
              <a:rPr dirty="0" sz="2800" spc="-114">
                <a:solidFill>
                  <a:srgbClr val="90C225"/>
                </a:solidFill>
                <a:latin typeface="Trebuchet MS"/>
                <a:cs typeface="Trebuchet MS"/>
              </a:rPr>
              <a:t>nh</a:t>
            </a:r>
            <a:r>
              <a:rPr dirty="0" sz="2800" spc="-114">
                <a:solidFill>
                  <a:srgbClr val="90C225"/>
                </a:solidFill>
                <a:latin typeface="Arial"/>
                <a:cs typeface="Arial"/>
              </a:rPr>
              <a:t>ạ</a:t>
            </a:r>
            <a:r>
              <a:rPr dirty="0" sz="2800" spc="-114">
                <a:solidFill>
                  <a:srgbClr val="90C225"/>
                </a:solidFill>
                <a:latin typeface="Trebuchet MS"/>
                <a:cs typeface="Trebuchet MS"/>
              </a:rPr>
              <a:t>y, </a:t>
            </a:r>
            <a:r>
              <a:rPr dirty="0" sz="2800" spc="-10">
                <a:solidFill>
                  <a:srgbClr val="90C225"/>
                </a:solidFill>
                <a:latin typeface="Trebuchet MS"/>
                <a:cs typeface="Trebuchet MS"/>
              </a:rPr>
              <a:t>chính </a:t>
            </a:r>
            <a:r>
              <a:rPr dirty="0" sz="2800" spc="-5">
                <a:solidFill>
                  <a:srgbClr val="90C225"/>
                </a:solidFill>
                <a:latin typeface="Trebuchet MS"/>
                <a:cs typeface="Trebuchet MS"/>
              </a:rPr>
              <a:t>xác, </a:t>
            </a:r>
            <a:r>
              <a:rPr dirty="0" sz="2800" spc="-45">
                <a:solidFill>
                  <a:srgbClr val="90C225"/>
                </a:solidFill>
                <a:latin typeface="Arial"/>
                <a:cs typeface="Arial"/>
              </a:rPr>
              <a:t>ổ</a:t>
            </a:r>
            <a:r>
              <a:rPr dirty="0" sz="2800" spc="-45">
                <a:solidFill>
                  <a:srgbClr val="90C225"/>
                </a:solidFill>
                <a:latin typeface="Trebuchet MS"/>
                <a:cs typeface="Trebuchet MS"/>
              </a:rPr>
              <a:t>n </a:t>
            </a:r>
            <a:r>
              <a:rPr dirty="0" sz="2800">
                <a:solidFill>
                  <a:srgbClr val="90C225"/>
                </a:solidFill>
                <a:latin typeface="Trebuchet MS"/>
                <a:cs typeface="Trebuchet MS"/>
              </a:rPr>
              <a:t>đ</a:t>
            </a:r>
            <a:r>
              <a:rPr dirty="0" sz="2800">
                <a:solidFill>
                  <a:srgbClr val="90C225"/>
                </a:solidFill>
                <a:latin typeface="Arial"/>
                <a:cs typeface="Arial"/>
              </a:rPr>
              <a:t>ị</a:t>
            </a:r>
            <a:r>
              <a:rPr dirty="0" sz="2800">
                <a:solidFill>
                  <a:srgbClr val="90C225"/>
                </a:solidFill>
                <a:latin typeface="Trebuchet MS"/>
                <a:cs typeface="Trebuchet MS"/>
              </a:rPr>
              <a:t>nh </a:t>
            </a:r>
            <a:r>
              <a:rPr dirty="0" sz="2800" spc="-5">
                <a:solidFill>
                  <a:srgbClr val="90C225"/>
                </a:solidFill>
                <a:latin typeface="Trebuchet MS"/>
                <a:cs typeface="Trebuchet MS"/>
              </a:rPr>
              <a:t>và</a:t>
            </a:r>
            <a:r>
              <a:rPr dirty="0" sz="2800" spc="44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dirty="0" sz="2800" spc="-60">
                <a:solidFill>
                  <a:srgbClr val="90C225"/>
                </a:solidFill>
                <a:latin typeface="Trebuchet MS"/>
                <a:cs typeface="Trebuchet MS"/>
              </a:rPr>
              <a:t>b</a:t>
            </a:r>
            <a:r>
              <a:rPr dirty="0" sz="2800" spc="-60">
                <a:solidFill>
                  <a:srgbClr val="90C225"/>
                </a:solidFill>
                <a:latin typeface="Arial"/>
                <a:cs typeface="Arial"/>
              </a:rPr>
              <a:t>ề</a:t>
            </a:r>
            <a:r>
              <a:rPr dirty="0" sz="2800" spc="-60">
                <a:solidFill>
                  <a:srgbClr val="90C225"/>
                </a:solidFill>
                <a:latin typeface="Trebuchet MS"/>
                <a:cs typeface="Trebuchet MS"/>
              </a:rPr>
              <a:t>n</a:t>
            </a:r>
            <a:endParaRPr sz="28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96542" y="1689861"/>
            <a:ext cx="4694555" cy="2110105"/>
            <a:chOff x="1796542" y="1689861"/>
            <a:chExt cx="4694555" cy="2110105"/>
          </a:xfrm>
        </p:grpSpPr>
        <p:sp>
          <p:nvSpPr>
            <p:cNvPr id="5" name="object 5"/>
            <p:cNvSpPr/>
            <p:nvPr/>
          </p:nvSpPr>
          <p:spPr>
            <a:xfrm>
              <a:off x="1802892" y="1696211"/>
              <a:ext cx="4681855" cy="2097405"/>
            </a:xfrm>
            <a:custGeom>
              <a:avLst/>
              <a:gdLst/>
              <a:ahLst/>
              <a:cxnLst/>
              <a:rect l="l" t="t" r="r" b="b"/>
              <a:pathLst>
                <a:path w="4681855" h="2097404">
                  <a:moveTo>
                    <a:pt x="4681728" y="0"/>
                  </a:moveTo>
                  <a:lnTo>
                    <a:pt x="0" y="0"/>
                  </a:lnTo>
                  <a:lnTo>
                    <a:pt x="0" y="2097024"/>
                  </a:lnTo>
                  <a:lnTo>
                    <a:pt x="4681728" y="2097024"/>
                  </a:lnTo>
                  <a:lnTo>
                    <a:pt x="4681728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802892" y="1696211"/>
              <a:ext cx="4681855" cy="2097405"/>
            </a:xfrm>
            <a:custGeom>
              <a:avLst/>
              <a:gdLst/>
              <a:ahLst/>
              <a:cxnLst/>
              <a:rect l="l" t="t" r="r" b="b"/>
              <a:pathLst>
                <a:path w="4681855" h="2097404">
                  <a:moveTo>
                    <a:pt x="0" y="2097024"/>
                  </a:moveTo>
                  <a:lnTo>
                    <a:pt x="4681728" y="2097024"/>
                  </a:lnTo>
                  <a:lnTo>
                    <a:pt x="4681728" y="0"/>
                  </a:lnTo>
                  <a:lnTo>
                    <a:pt x="0" y="0"/>
                  </a:lnTo>
                  <a:lnTo>
                    <a:pt x="0" y="2097024"/>
                  </a:lnTo>
                  <a:close/>
                </a:path>
              </a:pathLst>
            </a:custGeom>
            <a:ln w="12192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796795" y="1690116"/>
            <a:ext cx="4693920" cy="210947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92710">
              <a:lnSpc>
                <a:spcPct val="100000"/>
              </a:lnSpc>
              <a:spcBef>
                <a:spcPts val="700"/>
              </a:spcBef>
            </a:pPr>
            <a:r>
              <a:rPr dirty="0" sz="2800" spc="-5" b="1">
                <a:solidFill>
                  <a:srgbClr val="FFFFFF"/>
                </a:solidFill>
                <a:latin typeface="Trebuchet MS"/>
                <a:cs typeface="Trebuchet MS"/>
              </a:rPr>
              <a:t>Sinh</a:t>
            </a:r>
            <a:r>
              <a:rPr dirty="0" sz="2800" spc="-10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800" spc="-60" b="1">
                <a:solidFill>
                  <a:srgbClr val="FFFFFF"/>
                </a:solidFill>
                <a:latin typeface="Trebuchet MS"/>
                <a:cs typeface="Trebuchet MS"/>
              </a:rPr>
              <a:t>h</a:t>
            </a:r>
            <a:r>
              <a:rPr dirty="0" sz="2800" spc="-60" b="1">
                <a:solidFill>
                  <a:srgbClr val="FFFFFF"/>
                </a:solidFill>
                <a:latin typeface="Arial"/>
                <a:cs typeface="Arial"/>
              </a:rPr>
              <a:t>ọ</a:t>
            </a:r>
            <a:r>
              <a:rPr dirty="0" sz="2800" spc="-60" b="1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2000" spc="-6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2000">
              <a:latin typeface="Trebuchet MS"/>
              <a:cs typeface="Trebuchet MS"/>
            </a:endParaRPr>
          </a:p>
          <a:p>
            <a:pPr marL="92710" marR="388620">
              <a:lnSpc>
                <a:spcPct val="100000"/>
              </a:lnSpc>
              <a:spcBef>
                <a:spcPts val="45"/>
              </a:spcBef>
            </a:pPr>
            <a:r>
              <a:rPr dirty="0" sz="2000" spc="-5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ả</a:t>
            </a:r>
            <a:r>
              <a:rPr dirty="0" sz="2000" spc="-50">
                <a:solidFill>
                  <a:srgbClr val="FFFFFF"/>
                </a:solidFill>
                <a:latin typeface="Trebuchet MS"/>
                <a:cs typeface="Trebuchet MS"/>
              </a:rPr>
              <a:t>m </a:t>
            </a:r>
            <a:r>
              <a:rPr dirty="0" sz="2000" spc="-30">
                <a:solidFill>
                  <a:srgbClr val="FFFFFF"/>
                </a:solidFill>
                <a:latin typeface="Trebuchet MS"/>
                <a:cs typeface="Trebuchet MS"/>
              </a:rPr>
              <a:t>bi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ế</a:t>
            </a:r>
            <a:r>
              <a:rPr dirty="0" sz="2000" spc="-30">
                <a:solidFill>
                  <a:srgbClr val="FFFFFF"/>
                </a:solidFill>
                <a:latin typeface="Trebuchet MS"/>
                <a:cs typeface="Trebuchet MS"/>
              </a:rPr>
              <a:t>n huy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ế</a:t>
            </a:r>
            <a:r>
              <a:rPr dirty="0" sz="2000" spc="-30">
                <a:solidFill>
                  <a:srgbClr val="FFFFFF"/>
                </a:solidFill>
                <a:latin typeface="Trebuchet MS"/>
                <a:cs typeface="Trebuchet MS"/>
              </a:rPr>
              <a:t>t </a:t>
            </a:r>
            <a:r>
              <a:rPr dirty="0" sz="2000">
                <a:solidFill>
                  <a:srgbClr val="FFFFFF"/>
                </a:solidFill>
                <a:latin typeface="Trebuchet MS"/>
                <a:cs typeface="Trebuchet MS"/>
              </a:rPr>
              <a:t>áp, </a:t>
            </a:r>
            <a:r>
              <a:rPr dirty="0" sz="2000" spc="-5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ả</a:t>
            </a:r>
            <a:r>
              <a:rPr dirty="0" sz="2000" spc="-50">
                <a:solidFill>
                  <a:srgbClr val="FFFFFF"/>
                </a:solidFill>
                <a:latin typeface="Trebuchet MS"/>
                <a:cs typeface="Trebuchet MS"/>
              </a:rPr>
              <a:t>m </a:t>
            </a:r>
            <a:r>
              <a:rPr dirty="0" sz="2000" spc="-30">
                <a:solidFill>
                  <a:srgbClr val="FFFFFF"/>
                </a:solidFill>
                <a:latin typeface="Trebuchet MS"/>
                <a:cs typeface="Trebuchet MS"/>
              </a:rPr>
              <a:t>bi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ế</a:t>
            </a:r>
            <a:r>
              <a:rPr dirty="0" sz="2000" spc="-30">
                <a:solidFill>
                  <a:srgbClr val="FFFFFF"/>
                </a:solidFill>
                <a:latin typeface="Trebuchet MS"/>
                <a:cs typeface="Trebuchet MS"/>
              </a:rPr>
              <a:t>n đ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ộ </a:t>
            </a:r>
            <a:r>
              <a:rPr dirty="0" sz="2000" spc="-40">
                <a:solidFill>
                  <a:srgbClr val="FFFFFF"/>
                </a:solidFill>
                <a:latin typeface="Trebuchet MS"/>
                <a:cs typeface="Trebuchet MS"/>
              </a:rPr>
              <a:t>d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ẫ</a:t>
            </a:r>
            <a:r>
              <a:rPr dirty="0" sz="2000" spc="-40">
                <a:solidFill>
                  <a:srgbClr val="FFFFFF"/>
                </a:solidFill>
                <a:latin typeface="Trebuchet MS"/>
                <a:cs typeface="Trebuchet MS"/>
              </a:rPr>
              <a:t>n,  </a:t>
            </a:r>
            <a:r>
              <a:rPr dirty="0" sz="2000" spc="-5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ả</a:t>
            </a:r>
            <a:r>
              <a:rPr dirty="0" sz="2000" spc="-50">
                <a:solidFill>
                  <a:srgbClr val="FFFFFF"/>
                </a:solidFill>
                <a:latin typeface="Trebuchet MS"/>
                <a:cs typeface="Trebuchet MS"/>
              </a:rPr>
              <a:t>m </a:t>
            </a:r>
            <a:r>
              <a:rPr dirty="0" sz="2000" spc="-30">
                <a:solidFill>
                  <a:srgbClr val="FFFFFF"/>
                </a:solidFill>
                <a:latin typeface="Trebuchet MS"/>
                <a:cs typeface="Trebuchet MS"/>
              </a:rPr>
              <a:t>bi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ế</a:t>
            </a:r>
            <a:r>
              <a:rPr dirty="0" sz="2000" spc="-30">
                <a:solidFill>
                  <a:srgbClr val="FFFFFF"/>
                </a:solidFill>
                <a:latin typeface="Trebuchet MS"/>
                <a:cs typeface="Trebuchet MS"/>
              </a:rPr>
              <a:t>n </a:t>
            </a:r>
            <a:r>
              <a:rPr dirty="0" sz="2000" spc="5">
                <a:solidFill>
                  <a:srgbClr val="FFFFFF"/>
                </a:solidFill>
                <a:latin typeface="Trebuchet MS"/>
                <a:cs typeface="Trebuchet MS"/>
              </a:rPr>
              <a:t>CO</a:t>
            </a:r>
            <a:r>
              <a:rPr dirty="0" baseline="-21367" sz="1950" spc="7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dirty="0" sz="2000" spc="5">
                <a:solidFill>
                  <a:srgbClr val="FFFFFF"/>
                </a:solidFill>
                <a:latin typeface="Trebuchet MS"/>
                <a:cs typeface="Trebuchet MS"/>
              </a:rPr>
              <a:t>, </a:t>
            </a:r>
            <a:r>
              <a:rPr dirty="0" sz="2000" spc="-5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dirty="0" sz="2000" spc="-50">
                <a:solidFill>
                  <a:srgbClr val="FFFFFF"/>
                </a:solidFill>
                <a:latin typeface="Arial"/>
                <a:cs typeface="Arial"/>
              </a:rPr>
              <a:t>ả</a:t>
            </a:r>
            <a:r>
              <a:rPr dirty="0" sz="2000" spc="-50">
                <a:solidFill>
                  <a:srgbClr val="FFFFFF"/>
                </a:solidFill>
                <a:latin typeface="Trebuchet MS"/>
                <a:cs typeface="Trebuchet MS"/>
              </a:rPr>
              <a:t>m </a:t>
            </a:r>
            <a:r>
              <a:rPr dirty="0" sz="2000" spc="-30">
                <a:solidFill>
                  <a:srgbClr val="FFFFFF"/>
                </a:solidFill>
                <a:latin typeface="Trebuchet MS"/>
                <a:cs typeface="Trebuchet MS"/>
              </a:rPr>
              <a:t>bi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ế</a:t>
            </a:r>
            <a:r>
              <a:rPr dirty="0" sz="2000" spc="-30">
                <a:solidFill>
                  <a:srgbClr val="FFFFFF"/>
                </a:solidFill>
                <a:latin typeface="Trebuchet MS"/>
                <a:cs typeface="Trebuchet MS"/>
              </a:rPr>
              <a:t>n </a:t>
            </a:r>
            <a:r>
              <a:rPr dirty="0" sz="2000">
                <a:solidFill>
                  <a:srgbClr val="FFFFFF"/>
                </a:solidFill>
                <a:latin typeface="Trebuchet MS"/>
                <a:cs typeface="Trebuchet MS"/>
              </a:rPr>
              <a:t>nh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ị</a:t>
            </a:r>
            <a:r>
              <a:rPr dirty="0" sz="200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2000" spc="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00">
                <a:solidFill>
                  <a:srgbClr val="FFFFFF"/>
                </a:solidFill>
                <a:latin typeface="Trebuchet MS"/>
                <a:cs typeface="Trebuchet MS"/>
              </a:rPr>
              <a:t>tim…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894332" y="2956560"/>
            <a:ext cx="4535805" cy="762000"/>
            <a:chOff x="1894332" y="2956560"/>
            <a:chExt cx="4535805" cy="762000"/>
          </a:xfrm>
        </p:grpSpPr>
        <p:sp>
          <p:nvSpPr>
            <p:cNvPr id="9" name="object 9"/>
            <p:cNvSpPr/>
            <p:nvPr/>
          </p:nvSpPr>
          <p:spPr>
            <a:xfrm>
              <a:off x="4939283" y="2958084"/>
              <a:ext cx="1490472" cy="7604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393948" y="2956560"/>
              <a:ext cx="1484376" cy="7528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894332" y="2976372"/>
              <a:ext cx="1395983" cy="7132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1750822" y="3971290"/>
            <a:ext cx="4709795" cy="2614295"/>
            <a:chOff x="1750822" y="3971290"/>
            <a:chExt cx="4709795" cy="2614295"/>
          </a:xfrm>
        </p:grpSpPr>
        <p:sp>
          <p:nvSpPr>
            <p:cNvPr id="13" name="object 13"/>
            <p:cNvSpPr/>
            <p:nvPr/>
          </p:nvSpPr>
          <p:spPr>
            <a:xfrm>
              <a:off x="1757172" y="3977640"/>
              <a:ext cx="4697095" cy="2601595"/>
            </a:xfrm>
            <a:custGeom>
              <a:avLst/>
              <a:gdLst/>
              <a:ahLst/>
              <a:cxnLst/>
              <a:rect l="l" t="t" r="r" b="b"/>
              <a:pathLst>
                <a:path w="4697095" h="2601595">
                  <a:moveTo>
                    <a:pt x="4696968" y="0"/>
                  </a:moveTo>
                  <a:lnTo>
                    <a:pt x="0" y="0"/>
                  </a:lnTo>
                  <a:lnTo>
                    <a:pt x="0" y="2601468"/>
                  </a:lnTo>
                  <a:lnTo>
                    <a:pt x="4696968" y="2601468"/>
                  </a:lnTo>
                  <a:lnTo>
                    <a:pt x="4696968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757172" y="3977640"/>
              <a:ext cx="4697095" cy="2601595"/>
            </a:xfrm>
            <a:custGeom>
              <a:avLst/>
              <a:gdLst/>
              <a:ahLst/>
              <a:cxnLst/>
              <a:rect l="l" t="t" r="r" b="b"/>
              <a:pathLst>
                <a:path w="4697095" h="2601595">
                  <a:moveTo>
                    <a:pt x="0" y="2601468"/>
                  </a:moveTo>
                  <a:lnTo>
                    <a:pt x="4696968" y="2601468"/>
                  </a:lnTo>
                  <a:lnTo>
                    <a:pt x="4696968" y="0"/>
                  </a:lnTo>
                  <a:lnTo>
                    <a:pt x="0" y="0"/>
                  </a:lnTo>
                  <a:lnTo>
                    <a:pt x="0" y="2601468"/>
                  </a:lnTo>
                  <a:close/>
                </a:path>
              </a:pathLst>
            </a:custGeom>
            <a:ln w="12191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1751076" y="3971544"/>
            <a:ext cx="4709160" cy="261366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marL="147320">
              <a:lnSpc>
                <a:spcPct val="100000"/>
              </a:lnSpc>
              <a:spcBef>
                <a:spcPts val="260"/>
              </a:spcBef>
            </a:pPr>
            <a:r>
              <a:rPr dirty="0" sz="2800" spc="-5" b="1">
                <a:solidFill>
                  <a:srgbClr val="EAEAEA"/>
                </a:solidFill>
                <a:latin typeface="Trebuchet MS"/>
                <a:cs typeface="Trebuchet MS"/>
              </a:rPr>
              <a:t>Hóa</a:t>
            </a:r>
            <a:r>
              <a:rPr dirty="0" sz="2800" spc="-15" b="1">
                <a:solidFill>
                  <a:srgbClr val="EAEAEA"/>
                </a:solidFill>
                <a:latin typeface="Trebuchet MS"/>
                <a:cs typeface="Trebuchet MS"/>
              </a:rPr>
              <a:t> </a:t>
            </a:r>
            <a:r>
              <a:rPr dirty="0" sz="2800" spc="-60" b="1">
                <a:solidFill>
                  <a:srgbClr val="EAEAEA"/>
                </a:solidFill>
                <a:latin typeface="Trebuchet MS"/>
                <a:cs typeface="Trebuchet MS"/>
              </a:rPr>
              <a:t>h</a:t>
            </a:r>
            <a:r>
              <a:rPr dirty="0" sz="2800" spc="-60" b="1">
                <a:solidFill>
                  <a:srgbClr val="EAEAEA"/>
                </a:solidFill>
                <a:latin typeface="Arial"/>
                <a:cs typeface="Arial"/>
              </a:rPr>
              <a:t>ọ</a:t>
            </a:r>
            <a:r>
              <a:rPr dirty="0" sz="2800" spc="-60" b="1">
                <a:solidFill>
                  <a:srgbClr val="EAEAEA"/>
                </a:solidFill>
                <a:latin typeface="Trebuchet MS"/>
                <a:cs typeface="Trebuchet MS"/>
              </a:rPr>
              <a:t>c</a:t>
            </a:r>
            <a:r>
              <a:rPr dirty="0" sz="2000" spc="-60">
                <a:solidFill>
                  <a:srgbClr val="EAEAEA"/>
                </a:solidFill>
                <a:latin typeface="Trebuchet MS"/>
                <a:cs typeface="Trebuchet MS"/>
              </a:rPr>
              <a:t>:</a:t>
            </a:r>
            <a:endParaRPr sz="2000">
              <a:latin typeface="Trebuchet MS"/>
              <a:cs typeface="Trebuchet MS"/>
            </a:endParaRPr>
          </a:p>
          <a:p>
            <a:pPr marL="147320" marR="238125">
              <a:lnSpc>
                <a:spcPct val="100000"/>
              </a:lnSpc>
              <a:spcBef>
                <a:spcPts val="45"/>
              </a:spcBef>
            </a:pPr>
            <a:r>
              <a:rPr dirty="0" sz="2000" spc="-50">
                <a:solidFill>
                  <a:srgbClr val="EAEAEA"/>
                </a:solidFill>
                <a:latin typeface="Trebuchet MS"/>
                <a:cs typeface="Trebuchet MS"/>
              </a:rPr>
              <a:t>C</a:t>
            </a:r>
            <a:r>
              <a:rPr dirty="0" sz="2000" spc="-50">
                <a:solidFill>
                  <a:srgbClr val="EAEAEA"/>
                </a:solidFill>
                <a:latin typeface="Arial"/>
                <a:cs typeface="Arial"/>
              </a:rPr>
              <a:t>ả</a:t>
            </a:r>
            <a:r>
              <a:rPr dirty="0" sz="2000" spc="-50">
                <a:solidFill>
                  <a:srgbClr val="EAEAEA"/>
                </a:solidFill>
                <a:latin typeface="Trebuchet MS"/>
                <a:cs typeface="Trebuchet MS"/>
              </a:rPr>
              <a:t>m 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bi</a:t>
            </a:r>
            <a:r>
              <a:rPr dirty="0" sz="2000" spc="-30">
                <a:solidFill>
                  <a:srgbClr val="EAEAEA"/>
                </a:solidFill>
                <a:latin typeface="Arial"/>
                <a:cs typeface="Arial"/>
              </a:rPr>
              <a:t>ế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n </a:t>
            </a:r>
            <a:r>
              <a:rPr dirty="0" sz="2000">
                <a:solidFill>
                  <a:srgbClr val="EAEAEA"/>
                </a:solidFill>
                <a:latin typeface="Trebuchet MS"/>
                <a:cs typeface="Trebuchet MS"/>
              </a:rPr>
              <a:t>màu, </a:t>
            </a:r>
            <a:r>
              <a:rPr dirty="0" sz="2000" spc="-50">
                <a:solidFill>
                  <a:srgbClr val="EAEAEA"/>
                </a:solidFill>
                <a:latin typeface="Trebuchet MS"/>
                <a:cs typeface="Trebuchet MS"/>
              </a:rPr>
              <a:t>C</a:t>
            </a:r>
            <a:r>
              <a:rPr dirty="0" sz="2000" spc="-50">
                <a:solidFill>
                  <a:srgbClr val="EAEAEA"/>
                </a:solidFill>
                <a:latin typeface="Arial"/>
                <a:cs typeface="Arial"/>
              </a:rPr>
              <a:t>ả</a:t>
            </a:r>
            <a:r>
              <a:rPr dirty="0" sz="2000" spc="-50">
                <a:solidFill>
                  <a:srgbClr val="EAEAEA"/>
                </a:solidFill>
                <a:latin typeface="Trebuchet MS"/>
                <a:cs typeface="Trebuchet MS"/>
              </a:rPr>
              <a:t>m 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bi</a:t>
            </a:r>
            <a:r>
              <a:rPr dirty="0" sz="2000" spc="-30">
                <a:solidFill>
                  <a:srgbClr val="EAEAEA"/>
                </a:solidFill>
                <a:latin typeface="Arial"/>
                <a:cs typeface="Arial"/>
              </a:rPr>
              <a:t>ế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n đ</a:t>
            </a:r>
            <a:r>
              <a:rPr dirty="0" sz="2000" spc="-30">
                <a:solidFill>
                  <a:srgbClr val="EAEAEA"/>
                </a:solidFill>
                <a:latin typeface="Arial"/>
                <a:cs typeface="Arial"/>
              </a:rPr>
              <a:t>ộ </a:t>
            </a:r>
            <a:r>
              <a:rPr dirty="0" sz="2000" spc="-40">
                <a:solidFill>
                  <a:srgbClr val="EAEAEA"/>
                </a:solidFill>
                <a:latin typeface="Trebuchet MS"/>
                <a:cs typeface="Trebuchet MS"/>
              </a:rPr>
              <a:t>d</a:t>
            </a:r>
            <a:r>
              <a:rPr dirty="0" sz="2000" spc="-40">
                <a:solidFill>
                  <a:srgbClr val="EAEAEA"/>
                </a:solidFill>
                <a:latin typeface="Arial"/>
                <a:cs typeface="Arial"/>
              </a:rPr>
              <a:t>ẫ</a:t>
            </a:r>
            <a:r>
              <a:rPr dirty="0" sz="2000" spc="-40">
                <a:solidFill>
                  <a:srgbClr val="EAEAEA"/>
                </a:solidFill>
                <a:latin typeface="Trebuchet MS"/>
                <a:cs typeface="Trebuchet MS"/>
              </a:rPr>
              <a:t>n, </a:t>
            </a:r>
            <a:r>
              <a:rPr dirty="0" sz="2000" spc="-100">
                <a:solidFill>
                  <a:srgbClr val="EAEAEA"/>
                </a:solidFill>
                <a:latin typeface="Trebuchet MS"/>
                <a:cs typeface="Trebuchet MS"/>
              </a:rPr>
              <a:t>ORP,  </a:t>
            </a:r>
            <a:r>
              <a:rPr dirty="0" sz="2000" spc="-5">
                <a:solidFill>
                  <a:srgbClr val="EAEAEA"/>
                </a:solidFill>
                <a:latin typeface="Trebuchet MS"/>
                <a:cs typeface="Trebuchet MS"/>
              </a:rPr>
              <a:t>pH, </a:t>
            </a:r>
            <a:r>
              <a:rPr dirty="0" sz="2000">
                <a:solidFill>
                  <a:srgbClr val="EAEAEA"/>
                </a:solidFill>
                <a:latin typeface="Trebuchet MS"/>
                <a:cs typeface="Trebuchet MS"/>
              </a:rPr>
              <a:t>áp </a:t>
            </a:r>
            <a:r>
              <a:rPr dirty="0" sz="2000" spc="-35">
                <a:solidFill>
                  <a:srgbClr val="EAEAEA"/>
                </a:solidFill>
                <a:latin typeface="Trebuchet MS"/>
                <a:cs typeface="Trebuchet MS"/>
              </a:rPr>
              <a:t>su</a:t>
            </a:r>
            <a:r>
              <a:rPr dirty="0" sz="2000" spc="-35">
                <a:solidFill>
                  <a:srgbClr val="EAEAEA"/>
                </a:solidFill>
                <a:latin typeface="Arial"/>
                <a:cs typeface="Arial"/>
              </a:rPr>
              <a:t>ấ</a:t>
            </a:r>
            <a:r>
              <a:rPr dirty="0" sz="2000" spc="-35">
                <a:solidFill>
                  <a:srgbClr val="EAEAEA"/>
                </a:solidFill>
                <a:latin typeface="Trebuchet MS"/>
                <a:cs typeface="Trebuchet MS"/>
              </a:rPr>
              <a:t>t, 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đ</a:t>
            </a:r>
            <a:r>
              <a:rPr dirty="0" sz="2000" spc="-30">
                <a:solidFill>
                  <a:srgbClr val="EAEAEA"/>
                </a:solidFill>
                <a:latin typeface="Arial"/>
                <a:cs typeface="Arial"/>
              </a:rPr>
              <a:t>ộ </a:t>
            </a:r>
            <a:r>
              <a:rPr dirty="0" sz="2000" spc="-40">
                <a:solidFill>
                  <a:srgbClr val="EAEAEA"/>
                </a:solidFill>
                <a:latin typeface="Trebuchet MS"/>
                <a:cs typeface="Trebuchet MS"/>
              </a:rPr>
              <a:t>m</a:t>
            </a:r>
            <a:r>
              <a:rPr dirty="0" sz="2000" spc="-40">
                <a:solidFill>
                  <a:srgbClr val="EAEAEA"/>
                </a:solidFill>
                <a:latin typeface="Arial"/>
                <a:cs typeface="Arial"/>
              </a:rPr>
              <a:t>ặ</a:t>
            </a:r>
            <a:r>
              <a:rPr dirty="0" sz="2000" spc="-40">
                <a:solidFill>
                  <a:srgbClr val="EAEAEA"/>
                </a:solidFill>
                <a:latin typeface="Trebuchet MS"/>
                <a:cs typeface="Trebuchet MS"/>
              </a:rPr>
              <a:t>n, </a:t>
            </a:r>
            <a:r>
              <a:rPr dirty="0" sz="2000" spc="-25">
                <a:solidFill>
                  <a:srgbClr val="EAEAEA"/>
                </a:solidFill>
                <a:latin typeface="Trebuchet MS"/>
                <a:cs typeface="Trebuchet MS"/>
              </a:rPr>
              <a:t>nhi</a:t>
            </a:r>
            <a:r>
              <a:rPr dirty="0" sz="2000" spc="-25">
                <a:solidFill>
                  <a:srgbClr val="EAEAEA"/>
                </a:solidFill>
                <a:latin typeface="Arial"/>
                <a:cs typeface="Arial"/>
              </a:rPr>
              <a:t>ệ</a:t>
            </a:r>
            <a:r>
              <a:rPr dirty="0" sz="2000" spc="-25">
                <a:solidFill>
                  <a:srgbClr val="EAEAEA"/>
                </a:solidFill>
                <a:latin typeface="Trebuchet MS"/>
                <a:cs typeface="Trebuchet MS"/>
              </a:rPr>
              <a:t>t đ</a:t>
            </a:r>
            <a:r>
              <a:rPr dirty="0" sz="2000" spc="-25">
                <a:solidFill>
                  <a:srgbClr val="EAEAEA"/>
                </a:solidFill>
                <a:latin typeface="Arial"/>
                <a:cs typeface="Arial"/>
              </a:rPr>
              <a:t>ộ</a:t>
            </a:r>
            <a:r>
              <a:rPr dirty="0" sz="2000" spc="-25">
                <a:solidFill>
                  <a:srgbClr val="EAEAEA"/>
                </a:solidFill>
                <a:latin typeface="Trebuchet MS"/>
                <a:cs typeface="Trebuchet MS"/>
              </a:rPr>
              <a:t>, 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đ</a:t>
            </a:r>
            <a:r>
              <a:rPr dirty="0" sz="2000" spc="-30">
                <a:solidFill>
                  <a:srgbClr val="EAEAEA"/>
                </a:solidFill>
                <a:latin typeface="Arial"/>
                <a:cs typeface="Arial"/>
              </a:rPr>
              <a:t>ộ  </a:t>
            </a:r>
            <a:r>
              <a:rPr dirty="0" sz="2000" spc="-15">
                <a:solidFill>
                  <a:srgbClr val="EAEAEA"/>
                </a:solidFill>
                <a:latin typeface="Trebuchet MS"/>
                <a:cs typeface="Trebuchet MS"/>
              </a:rPr>
              <a:t>đ</a:t>
            </a:r>
            <a:r>
              <a:rPr dirty="0" sz="2000" spc="-15">
                <a:solidFill>
                  <a:srgbClr val="EAEAEA"/>
                </a:solidFill>
                <a:latin typeface="Arial"/>
                <a:cs typeface="Arial"/>
              </a:rPr>
              <a:t>ụ</a:t>
            </a:r>
            <a:r>
              <a:rPr dirty="0" sz="2000" spc="-15">
                <a:solidFill>
                  <a:srgbClr val="EAEAEA"/>
                </a:solidFill>
                <a:latin typeface="Trebuchet MS"/>
                <a:cs typeface="Trebuchet MS"/>
              </a:rPr>
              <a:t>c, 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hi</a:t>
            </a:r>
            <a:r>
              <a:rPr dirty="0" sz="2000" spc="-30">
                <a:solidFill>
                  <a:srgbClr val="EAEAEA"/>
                </a:solidFill>
                <a:latin typeface="Arial"/>
                <a:cs typeface="Arial"/>
              </a:rPr>
              <a:t>ệ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u đi</a:t>
            </a:r>
            <a:r>
              <a:rPr dirty="0" sz="2000" spc="-30">
                <a:solidFill>
                  <a:srgbClr val="EAEAEA"/>
                </a:solidFill>
                <a:latin typeface="Arial"/>
                <a:cs typeface="Arial"/>
              </a:rPr>
              <a:t>ệ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n</a:t>
            </a:r>
            <a:r>
              <a:rPr dirty="0" sz="2000" spc="-15">
                <a:solidFill>
                  <a:srgbClr val="EAEAEA"/>
                </a:solidFill>
                <a:latin typeface="Trebuchet MS"/>
                <a:cs typeface="Trebuchet MS"/>
              </a:rPr>
              <a:t> </a:t>
            </a:r>
            <a:r>
              <a:rPr dirty="0" sz="2000" spc="-35">
                <a:solidFill>
                  <a:srgbClr val="EAEAEA"/>
                </a:solidFill>
                <a:latin typeface="Trebuchet MS"/>
                <a:cs typeface="Trebuchet MS"/>
              </a:rPr>
              <a:t>th</a:t>
            </a:r>
            <a:r>
              <a:rPr dirty="0" sz="2000" spc="-35">
                <a:solidFill>
                  <a:srgbClr val="EAEAEA"/>
                </a:solidFill>
                <a:latin typeface="Arial"/>
                <a:cs typeface="Arial"/>
              </a:rPr>
              <a:t>ế</a:t>
            </a:r>
            <a:r>
              <a:rPr dirty="0" sz="2000" spc="-35">
                <a:solidFill>
                  <a:srgbClr val="EAEAEA"/>
                </a:solidFill>
                <a:latin typeface="Trebuchet MS"/>
                <a:cs typeface="Trebuchet MS"/>
              </a:rPr>
              <a:t>…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837944" y="5559552"/>
            <a:ext cx="4555490" cy="940435"/>
            <a:chOff x="1837944" y="5559552"/>
            <a:chExt cx="4555490" cy="940435"/>
          </a:xfrm>
        </p:grpSpPr>
        <p:sp>
          <p:nvSpPr>
            <p:cNvPr id="17" name="object 17"/>
            <p:cNvSpPr/>
            <p:nvPr/>
          </p:nvSpPr>
          <p:spPr>
            <a:xfrm>
              <a:off x="1837944" y="5573268"/>
              <a:ext cx="1470659" cy="9265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387852" y="5571744"/>
              <a:ext cx="1469136" cy="92811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922520" y="5559552"/>
              <a:ext cx="1470660" cy="9265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/>
          <p:cNvGrpSpPr/>
          <p:nvPr/>
        </p:nvGrpSpPr>
        <p:grpSpPr>
          <a:xfrm>
            <a:off x="6728206" y="3957573"/>
            <a:ext cx="4206875" cy="2613025"/>
            <a:chOff x="6728206" y="3957573"/>
            <a:chExt cx="4206875" cy="2613025"/>
          </a:xfrm>
        </p:grpSpPr>
        <p:sp>
          <p:nvSpPr>
            <p:cNvPr id="21" name="object 21"/>
            <p:cNvSpPr/>
            <p:nvPr/>
          </p:nvSpPr>
          <p:spPr>
            <a:xfrm>
              <a:off x="6734556" y="3963923"/>
              <a:ext cx="4194175" cy="2600325"/>
            </a:xfrm>
            <a:custGeom>
              <a:avLst/>
              <a:gdLst/>
              <a:ahLst/>
              <a:cxnLst/>
              <a:rect l="l" t="t" r="r" b="b"/>
              <a:pathLst>
                <a:path w="4194175" h="2600325">
                  <a:moveTo>
                    <a:pt x="4194048" y="0"/>
                  </a:moveTo>
                  <a:lnTo>
                    <a:pt x="0" y="0"/>
                  </a:lnTo>
                  <a:lnTo>
                    <a:pt x="0" y="2599944"/>
                  </a:lnTo>
                  <a:lnTo>
                    <a:pt x="4194048" y="2599944"/>
                  </a:lnTo>
                  <a:lnTo>
                    <a:pt x="419404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6734556" y="3963923"/>
              <a:ext cx="4194175" cy="2600325"/>
            </a:xfrm>
            <a:custGeom>
              <a:avLst/>
              <a:gdLst/>
              <a:ahLst/>
              <a:cxnLst/>
              <a:rect l="l" t="t" r="r" b="b"/>
              <a:pathLst>
                <a:path w="4194175" h="2600325">
                  <a:moveTo>
                    <a:pt x="0" y="2599944"/>
                  </a:moveTo>
                  <a:lnTo>
                    <a:pt x="4194048" y="2599944"/>
                  </a:lnTo>
                  <a:lnTo>
                    <a:pt x="4194048" y="0"/>
                  </a:lnTo>
                  <a:lnTo>
                    <a:pt x="0" y="0"/>
                  </a:lnTo>
                  <a:lnTo>
                    <a:pt x="0" y="2599944"/>
                  </a:lnTo>
                  <a:close/>
                </a:path>
              </a:pathLst>
            </a:custGeom>
            <a:ln w="1219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6728459" y="3957828"/>
            <a:ext cx="4206240" cy="2612390"/>
          </a:xfrm>
          <a:prstGeom prst="rect">
            <a:avLst/>
          </a:prstGeom>
        </p:spPr>
        <p:txBody>
          <a:bodyPr wrap="square" lIns="0" tIns="145415" rIns="0" bIns="0" rtlCol="0" vert="horz">
            <a:spAutoFit/>
          </a:bodyPr>
          <a:lstStyle/>
          <a:p>
            <a:pPr marL="158750">
              <a:lnSpc>
                <a:spcPts val="3340"/>
              </a:lnSpc>
              <a:spcBef>
                <a:spcPts val="1145"/>
              </a:spcBef>
            </a:pPr>
            <a:r>
              <a:rPr dirty="0" sz="2800" spc="-10" b="1">
                <a:solidFill>
                  <a:srgbClr val="EAEAEA"/>
                </a:solidFill>
                <a:latin typeface="Trebuchet MS"/>
                <a:cs typeface="Trebuchet MS"/>
              </a:rPr>
              <a:t>Vâ</a:t>
            </a:r>
            <a:r>
              <a:rPr dirty="0" sz="2800" spc="-10" b="1">
                <a:solidFill>
                  <a:srgbClr val="EAEAEA"/>
                </a:solidFill>
                <a:latin typeface="Arial"/>
                <a:cs typeface="Arial"/>
              </a:rPr>
              <a:t>̣</a:t>
            </a:r>
            <a:r>
              <a:rPr dirty="0" sz="2800" spc="-10" b="1">
                <a:solidFill>
                  <a:srgbClr val="EAEAEA"/>
                </a:solidFill>
                <a:latin typeface="Trebuchet MS"/>
                <a:cs typeface="Trebuchet MS"/>
              </a:rPr>
              <a:t>t</a:t>
            </a:r>
            <a:r>
              <a:rPr dirty="0" sz="2800" spc="-15" b="1">
                <a:solidFill>
                  <a:srgbClr val="EAEAEA"/>
                </a:solidFill>
                <a:latin typeface="Trebuchet MS"/>
                <a:cs typeface="Trebuchet MS"/>
              </a:rPr>
              <a:t> </a:t>
            </a:r>
            <a:r>
              <a:rPr dirty="0" sz="2800" b="1">
                <a:solidFill>
                  <a:srgbClr val="EAEAEA"/>
                </a:solidFill>
                <a:latin typeface="Trebuchet MS"/>
                <a:cs typeface="Trebuchet MS"/>
              </a:rPr>
              <a:t>li</a:t>
            </a:r>
            <a:r>
              <a:rPr dirty="0" sz="2800" b="1">
                <a:solidFill>
                  <a:srgbClr val="EAEAEA"/>
                </a:solidFill>
                <a:latin typeface="Arial"/>
                <a:cs typeface="Arial"/>
              </a:rPr>
              <a:t>́</a:t>
            </a:r>
            <a:r>
              <a:rPr dirty="0" sz="2000">
                <a:solidFill>
                  <a:srgbClr val="EAEAEA"/>
                </a:solidFill>
                <a:latin typeface="Trebuchet MS"/>
                <a:cs typeface="Trebuchet MS"/>
              </a:rPr>
              <a:t>:</a:t>
            </a:r>
            <a:endParaRPr sz="2000">
              <a:latin typeface="Trebuchet MS"/>
              <a:cs typeface="Trebuchet MS"/>
            </a:endParaRPr>
          </a:p>
          <a:p>
            <a:pPr marL="158750" marR="334645">
              <a:lnSpc>
                <a:spcPts val="2400"/>
              </a:lnSpc>
              <a:spcBef>
                <a:spcPts val="60"/>
              </a:spcBef>
            </a:pPr>
            <a:r>
              <a:rPr dirty="0" sz="2000">
                <a:solidFill>
                  <a:srgbClr val="EAEAEA"/>
                </a:solidFill>
                <a:latin typeface="Trebuchet MS"/>
                <a:cs typeface="Trebuchet MS"/>
              </a:rPr>
              <a:t>Ca</a:t>
            </a:r>
            <a:r>
              <a:rPr dirty="0" sz="2000">
                <a:solidFill>
                  <a:srgbClr val="EAEAEA"/>
                </a:solidFill>
                <a:latin typeface="Arial"/>
                <a:cs typeface="Arial"/>
              </a:rPr>
              <a:t>̉</a:t>
            </a:r>
            <a:r>
              <a:rPr dirty="0" sz="2000">
                <a:solidFill>
                  <a:srgbClr val="EAEAEA"/>
                </a:solidFill>
                <a:latin typeface="Trebuchet MS"/>
                <a:cs typeface="Trebuchet MS"/>
              </a:rPr>
              <a:t>m </a:t>
            </a:r>
            <a:r>
              <a:rPr dirty="0" sz="2000" spc="-5">
                <a:solidFill>
                  <a:srgbClr val="EAEAEA"/>
                </a:solidFill>
                <a:latin typeface="Trebuchet MS"/>
                <a:cs typeface="Trebuchet MS"/>
              </a:rPr>
              <a:t>biê</a:t>
            </a:r>
            <a:r>
              <a:rPr dirty="0" sz="2000" spc="-5">
                <a:solidFill>
                  <a:srgbClr val="EAEAEA"/>
                </a:solidFill>
                <a:latin typeface="Arial"/>
                <a:cs typeface="Arial"/>
              </a:rPr>
              <a:t>́</a:t>
            </a:r>
            <a:r>
              <a:rPr dirty="0" sz="2000" spc="-5">
                <a:solidFill>
                  <a:srgbClr val="EAEAEA"/>
                </a:solidFill>
                <a:latin typeface="Trebuchet MS"/>
                <a:cs typeface="Trebuchet MS"/>
              </a:rPr>
              <a:t>n </a:t>
            </a:r>
            <a:r>
              <a:rPr dirty="0" sz="2000">
                <a:solidFill>
                  <a:srgbClr val="EAEAEA"/>
                </a:solidFill>
                <a:latin typeface="Trebuchet MS"/>
                <a:cs typeface="Trebuchet MS"/>
              </a:rPr>
              <a:t>gia tô</a:t>
            </a:r>
            <a:r>
              <a:rPr dirty="0" sz="2000">
                <a:solidFill>
                  <a:srgbClr val="EAEAEA"/>
                </a:solidFill>
                <a:latin typeface="Arial"/>
                <a:cs typeface="Arial"/>
              </a:rPr>
              <a:t>́</a:t>
            </a:r>
            <a:r>
              <a:rPr dirty="0" sz="2000">
                <a:solidFill>
                  <a:srgbClr val="EAEAEA"/>
                </a:solidFill>
                <a:latin typeface="Trebuchet MS"/>
                <a:cs typeface="Trebuchet MS"/>
              </a:rPr>
              <a:t>c, </a:t>
            </a:r>
            <a:r>
              <a:rPr dirty="0" sz="2000" spc="-50">
                <a:solidFill>
                  <a:srgbClr val="EAEAEA"/>
                </a:solidFill>
                <a:latin typeface="Trebuchet MS"/>
                <a:cs typeface="Trebuchet MS"/>
              </a:rPr>
              <a:t>c</a:t>
            </a:r>
            <a:r>
              <a:rPr dirty="0" sz="2000" spc="-50">
                <a:solidFill>
                  <a:srgbClr val="EAEAEA"/>
                </a:solidFill>
                <a:latin typeface="Arial"/>
                <a:cs typeface="Arial"/>
              </a:rPr>
              <a:t>ả</a:t>
            </a:r>
            <a:r>
              <a:rPr dirty="0" sz="2000" spc="-50">
                <a:solidFill>
                  <a:srgbClr val="EAEAEA"/>
                </a:solidFill>
                <a:latin typeface="Trebuchet MS"/>
                <a:cs typeface="Trebuchet MS"/>
              </a:rPr>
              <a:t>m 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bi</a:t>
            </a:r>
            <a:r>
              <a:rPr dirty="0" sz="2000" spc="-30">
                <a:solidFill>
                  <a:srgbClr val="EAEAEA"/>
                </a:solidFill>
                <a:latin typeface="Arial"/>
                <a:cs typeface="Arial"/>
              </a:rPr>
              <a:t>ế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n </a:t>
            </a:r>
            <a:r>
              <a:rPr dirty="0" sz="2000" spc="-35">
                <a:solidFill>
                  <a:srgbClr val="EAEAEA"/>
                </a:solidFill>
                <a:latin typeface="Trebuchet MS"/>
                <a:cs typeface="Trebuchet MS"/>
              </a:rPr>
              <a:t>l</a:t>
            </a:r>
            <a:r>
              <a:rPr dirty="0" sz="2000" spc="-35">
                <a:solidFill>
                  <a:srgbClr val="EAEAEA"/>
                </a:solidFill>
                <a:latin typeface="Arial"/>
                <a:cs typeface="Arial"/>
              </a:rPr>
              <a:t>ự</a:t>
            </a:r>
            <a:r>
              <a:rPr dirty="0" sz="2000" spc="-35">
                <a:solidFill>
                  <a:srgbClr val="EAEAEA"/>
                </a:solidFill>
                <a:latin typeface="Trebuchet MS"/>
                <a:cs typeface="Trebuchet MS"/>
              </a:rPr>
              <a:t>c,  </a:t>
            </a:r>
            <a:r>
              <a:rPr dirty="0" sz="2000" spc="-50">
                <a:solidFill>
                  <a:srgbClr val="EAEAEA"/>
                </a:solidFill>
                <a:latin typeface="Trebuchet MS"/>
                <a:cs typeface="Trebuchet MS"/>
              </a:rPr>
              <a:t>c</a:t>
            </a:r>
            <a:r>
              <a:rPr dirty="0" sz="2000" spc="-50">
                <a:solidFill>
                  <a:srgbClr val="EAEAEA"/>
                </a:solidFill>
                <a:latin typeface="Arial"/>
                <a:cs typeface="Arial"/>
              </a:rPr>
              <a:t>ả</a:t>
            </a:r>
            <a:r>
              <a:rPr dirty="0" sz="2000" spc="-50">
                <a:solidFill>
                  <a:srgbClr val="EAEAEA"/>
                </a:solidFill>
                <a:latin typeface="Trebuchet MS"/>
                <a:cs typeface="Trebuchet MS"/>
              </a:rPr>
              <a:t>m 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bi</a:t>
            </a:r>
            <a:r>
              <a:rPr dirty="0" sz="2000" spc="-30">
                <a:solidFill>
                  <a:srgbClr val="EAEAEA"/>
                </a:solidFill>
                <a:latin typeface="Arial"/>
                <a:cs typeface="Arial"/>
              </a:rPr>
              <a:t>ế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n </a:t>
            </a:r>
            <a:r>
              <a:rPr dirty="0" sz="2000">
                <a:solidFill>
                  <a:srgbClr val="EAEAEA"/>
                </a:solidFill>
                <a:latin typeface="Trebuchet MS"/>
                <a:cs typeface="Trebuchet MS"/>
              </a:rPr>
              <a:t>âm </a:t>
            </a:r>
            <a:r>
              <a:rPr dirty="0" sz="2000" spc="-5">
                <a:solidFill>
                  <a:srgbClr val="EAEAEA"/>
                </a:solidFill>
                <a:latin typeface="Trebuchet MS"/>
                <a:cs typeface="Trebuchet MS"/>
              </a:rPr>
              <a:t>thanh, </a:t>
            </a:r>
            <a:r>
              <a:rPr dirty="0" sz="2000" spc="-15">
                <a:solidFill>
                  <a:srgbClr val="EAEAEA"/>
                </a:solidFill>
                <a:latin typeface="Trebuchet MS"/>
                <a:cs typeface="Trebuchet MS"/>
              </a:rPr>
              <a:t>c</a:t>
            </a:r>
            <a:r>
              <a:rPr dirty="0" sz="2000" spc="-15">
                <a:solidFill>
                  <a:srgbClr val="EAEAEA"/>
                </a:solidFill>
                <a:latin typeface="Arial"/>
                <a:cs typeface="Arial"/>
              </a:rPr>
              <a:t>ổ</a:t>
            </a:r>
            <a:r>
              <a:rPr dirty="0" sz="2000" spc="-15">
                <a:solidFill>
                  <a:srgbClr val="EAEAEA"/>
                </a:solidFill>
                <a:latin typeface="Trebuchet MS"/>
                <a:cs typeface="Trebuchet MS"/>
              </a:rPr>
              <a:t>ng </a:t>
            </a:r>
            <a:r>
              <a:rPr dirty="0" sz="2000" spc="-5">
                <a:solidFill>
                  <a:srgbClr val="EAEAEA"/>
                </a:solidFill>
                <a:latin typeface="Trebuchet MS"/>
                <a:cs typeface="Trebuchet MS"/>
              </a:rPr>
              <a:t>quang,  </a:t>
            </a:r>
            <a:r>
              <a:rPr dirty="0" sz="2000" spc="-50">
                <a:solidFill>
                  <a:srgbClr val="EAEAEA"/>
                </a:solidFill>
                <a:latin typeface="Trebuchet MS"/>
                <a:cs typeface="Trebuchet MS"/>
              </a:rPr>
              <a:t>c</a:t>
            </a:r>
            <a:r>
              <a:rPr dirty="0" sz="2000" spc="-50">
                <a:solidFill>
                  <a:srgbClr val="EAEAEA"/>
                </a:solidFill>
                <a:latin typeface="Arial"/>
                <a:cs typeface="Arial"/>
              </a:rPr>
              <a:t>ả</a:t>
            </a:r>
            <a:r>
              <a:rPr dirty="0" sz="2000" spc="-50">
                <a:solidFill>
                  <a:srgbClr val="EAEAEA"/>
                </a:solidFill>
                <a:latin typeface="Trebuchet MS"/>
                <a:cs typeface="Trebuchet MS"/>
              </a:rPr>
              <a:t>m 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bi</a:t>
            </a:r>
            <a:r>
              <a:rPr dirty="0" sz="2000" spc="-30">
                <a:solidFill>
                  <a:srgbClr val="EAEAEA"/>
                </a:solidFill>
                <a:latin typeface="Arial"/>
                <a:cs typeface="Arial"/>
              </a:rPr>
              <a:t>ế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n hi</a:t>
            </a:r>
            <a:r>
              <a:rPr dirty="0" sz="2000" spc="-30">
                <a:solidFill>
                  <a:srgbClr val="EAEAEA"/>
                </a:solidFill>
                <a:latin typeface="Arial"/>
                <a:cs typeface="Arial"/>
              </a:rPr>
              <a:t>ệ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u đi</a:t>
            </a:r>
            <a:r>
              <a:rPr dirty="0" sz="2000" spc="-30">
                <a:solidFill>
                  <a:srgbClr val="EAEAEA"/>
                </a:solidFill>
                <a:latin typeface="Arial"/>
                <a:cs typeface="Arial"/>
              </a:rPr>
              <a:t>ệ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n</a:t>
            </a:r>
            <a:r>
              <a:rPr dirty="0" sz="2000" spc="40">
                <a:solidFill>
                  <a:srgbClr val="EAEAEA"/>
                </a:solidFill>
                <a:latin typeface="Trebuchet MS"/>
                <a:cs typeface="Trebuchet MS"/>
              </a:rPr>
              <a:t> </a:t>
            </a:r>
            <a:r>
              <a:rPr dirty="0" sz="2000" spc="-35">
                <a:solidFill>
                  <a:srgbClr val="EAEAEA"/>
                </a:solidFill>
                <a:latin typeface="Trebuchet MS"/>
                <a:cs typeface="Trebuchet MS"/>
              </a:rPr>
              <a:t>th</a:t>
            </a:r>
            <a:r>
              <a:rPr dirty="0" sz="2000" spc="-35">
                <a:solidFill>
                  <a:srgbClr val="EAEAEA"/>
                </a:solidFill>
                <a:latin typeface="Arial"/>
                <a:cs typeface="Arial"/>
              </a:rPr>
              <a:t>ế</a:t>
            </a:r>
            <a:r>
              <a:rPr dirty="0" sz="2000" spc="-35">
                <a:solidFill>
                  <a:srgbClr val="EAEAEA"/>
                </a:solidFill>
                <a:latin typeface="Trebuchet MS"/>
                <a:cs typeface="Trebuchet MS"/>
              </a:rPr>
              <a:t>…</a:t>
            </a:r>
            <a:endParaRPr sz="2000">
              <a:latin typeface="Trebuchet MS"/>
              <a:cs typeface="Trebuchet MS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819900" y="5634228"/>
            <a:ext cx="4013200" cy="868680"/>
            <a:chOff x="6819900" y="5634228"/>
            <a:chExt cx="4013200" cy="868680"/>
          </a:xfrm>
        </p:grpSpPr>
        <p:sp>
          <p:nvSpPr>
            <p:cNvPr id="25" name="object 25"/>
            <p:cNvSpPr/>
            <p:nvPr/>
          </p:nvSpPr>
          <p:spPr>
            <a:xfrm>
              <a:off x="6819900" y="5646420"/>
              <a:ext cx="1283207" cy="85496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8193024" y="5646420"/>
              <a:ext cx="1281683" cy="85648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9552432" y="5634228"/>
              <a:ext cx="1280159" cy="85648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/>
          <p:nvPr/>
        </p:nvSpPr>
        <p:spPr>
          <a:xfrm>
            <a:off x="6748271" y="1725167"/>
            <a:ext cx="4188460" cy="2087880"/>
          </a:xfrm>
          <a:custGeom>
            <a:avLst/>
            <a:gdLst/>
            <a:ahLst/>
            <a:cxnLst/>
            <a:rect l="l" t="t" r="r" b="b"/>
            <a:pathLst>
              <a:path w="4188459" h="2087879">
                <a:moveTo>
                  <a:pt x="4187952" y="0"/>
                </a:moveTo>
                <a:lnTo>
                  <a:pt x="0" y="0"/>
                </a:lnTo>
                <a:lnTo>
                  <a:pt x="0" y="2087879"/>
                </a:lnTo>
                <a:lnTo>
                  <a:pt x="4187952" y="2087879"/>
                </a:lnTo>
                <a:lnTo>
                  <a:pt x="4187952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6748271" y="1725167"/>
            <a:ext cx="4188460" cy="208788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98425">
              <a:lnSpc>
                <a:spcPct val="100000"/>
              </a:lnSpc>
              <a:spcBef>
                <a:spcPts val="204"/>
              </a:spcBef>
            </a:pPr>
            <a:r>
              <a:rPr dirty="0" sz="2800" b="1">
                <a:solidFill>
                  <a:srgbClr val="EAEAEA"/>
                </a:solidFill>
                <a:latin typeface="Trebuchet MS"/>
                <a:cs typeface="Trebuchet MS"/>
              </a:rPr>
              <a:t>Công</a:t>
            </a:r>
            <a:r>
              <a:rPr dirty="0" sz="2800" spc="-20" b="1">
                <a:solidFill>
                  <a:srgbClr val="EAEAEA"/>
                </a:solidFill>
                <a:latin typeface="Trebuchet MS"/>
                <a:cs typeface="Trebuchet MS"/>
              </a:rPr>
              <a:t> </a:t>
            </a:r>
            <a:r>
              <a:rPr dirty="0" sz="2800" spc="-35" b="1">
                <a:solidFill>
                  <a:srgbClr val="EAEAEA"/>
                </a:solidFill>
                <a:latin typeface="Trebuchet MS"/>
                <a:cs typeface="Trebuchet MS"/>
              </a:rPr>
              <a:t>ngh</a:t>
            </a:r>
            <a:r>
              <a:rPr dirty="0" sz="2800" spc="-35" b="1">
                <a:solidFill>
                  <a:srgbClr val="EAEAEA"/>
                </a:solidFill>
                <a:latin typeface="Arial"/>
                <a:cs typeface="Arial"/>
              </a:rPr>
              <a:t>ệ</a:t>
            </a:r>
            <a:r>
              <a:rPr dirty="0" sz="2000" spc="-35">
                <a:solidFill>
                  <a:srgbClr val="EAEAEA"/>
                </a:solidFill>
                <a:latin typeface="Trebuchet MS"/>
                <a:cs typeface="Trebuchet MS"/>
              </a:rPr>
              <a:t>:</a:t>
            </a:r>
            <a:endParaRPr sz="2000">
              <a:latin typeface="Trebuchet MS"/>
              <a:cs typeface="Trebuchet MS"/>
            </a:endParaRPr>
          </a:p>
          <a:p>
            <a:pPr marL="98425" marR="221615">
              <a:lnSpc>
                <a:spcPct val="100000"/>
              </a:lnSpc>
              <a:spcBef>
                <a:spcPts val="45"/>
              </a:spcBef>
            </a:pPr>
            <a:r>
              <a:rPr dirty="0" sz="2000" spc="-25">
                <a:solidFill>
                  <a:srgbClr val="EAEAEA"/>
                </a:solidFill>
                <a:latin typeface="Trebuchet MS"/>
                <a:cs typeface="Trebuchet MS"/>
              </a:rPr>
              <a:t>B</a:t>
            </a:r>
            <a:r>
              <a:rPr dirty="0" sz="2000" spc="-25">
                <a:solidFill>
                  <a:srgbClr val="EAEAEA"/>
                </a:solidFill>
                <a:latin typeface="Arial"/>
                <a:cs typeface="Arial"/>
              </a:rPr>
              <a:t>ộ </a:t>
            </a:r>
            <a:r>
              <a:rPr dirty="0" sz="2000" spc="-20">
                <a:solidFill>
                  <a:srgbClr val="EAEAEA"/>
                </a:solidFill>
                <a:latin typeface="Trebuchet MS"/>
                <a:cs typeface="Trebuchet MS"/>
              </a:rPr>
              <a:t>d</a:t>
            </a:r>
            <a:r>
              <a:rPr dirty="0" sz="2000" spc="-20">
                <a:solidFill>
                  <a:srgbClr val="EAEAEA"/>
                </a:solidFill>
                <a:latin typeface="Arial"/>
                <a:cs typeface="Arial"/>
              </a:rPr>
              <a:t>ụ</a:t>
            </a:r>
            <a:r>
              <a:rPr dirty="0" sz="2000" spc="-20">
                <a:solidFill>
                  <a:srgbClr val="EAEAEA"/>
                </a:solidFill>
                <a:latin typeface="Trebuchet MS"/>
                <a:cs typeface="Trebuchet MS"/>
              </a:rPr>
              <a:t>ng 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c</a:t>
            </a:r>
            <a:r>
              <a:rPr dirty="0" sz="2000" spc="-30">
                <a:solidFill>
                  <a:srgbClr val="EAEAEA"/>
                </a:solidFill>
                <a:latin typeface="Arial"/>
                <a:cs typeface="Arial"/>
              </a:rPr>
              <a:t>ụ </a:t>
            </a:r>
            <a:r>
              <a:rPr dirty="0" sz="2000" spc="-40">
                <a:solidFill>
                  <a:srgbClr val="EAEAEA"/>
                </a:solidFill>
                <a:latin typeface="Trebuchet MS"/>
                <a:cs typeface="Trebuchet MS"/>
              </a:rPr>
              <a:t>ch</a:t>
            </a:r>
            <a:r>
              <a:rPr dirty="0" sz="2000" spc="-40">
                <a:solidFill>
                  <a:srgbClr val="EAEAEA"/>
                </a:solidFill>
                <a:latin typeface="Arial"/>
                <a:cs typeface="Arial"/>
              </a:rPr>
              <a:t>ấ</a:t>
            </a:r>
            <a:r>
              <a:rPr dirty="0" sz="2000" spc="-40">
                <a:solidFill>
                  <a:srgbClr val="EAEAEA"/>
                </a:solidFill>
                <a:latin typeface="Trebuchet MS"/>
                <a:cs typeface="Trebuchet MS"/>
              </a:rPr>
              <a:t>p </a:t>
            </a:r>
            <a:r>
              <a:rPr dirty="0" sz="2000" spc="-5">
                <a:solidFill>
                  <a:srgbClr val="EAEAEA"/>
                </a:solidFill>
                <a:latin typeface="Trebuchet MS"/>
                <a:cs typeface="Trebuchet MS"/>
              </a:rPr>
              <a:t>hành: đèn, </a:t>
            </a:r>
            <a:r>
              <a:rPr dirty="0" sz="2000">
                <a:solidFill>
                  <a:srgbClr val="EAEAEA"/>
                </a:solidFill>
                <a:latin typeface="Trebuchet MS"/>
                <a:cs typeface="Trebuchet MS"/>
              </a:rPr>
              <a:t>còi,  </a:t>
            </a:r>
            <a:r>
              <a:rPr dirty="0" sz="2000" spc="-35">
                <a:solidFill>
                  <a:srgbClr val="EAEAEA"/>
                </a:solidFill>
                <a:latin typeface="Trebuchet MS"/>
                <a:cs typeface="Trebuchet MS"/>
              </a:rPr>
              <a:t>qu</a:t>
            </a:r>
            <a:r>
              <a:rPr dirty="0" sz="2000" spc="-35">
                <a:solidFill>
                  <a:srgbClr val="EAEAEA"/>
                </a:solidFill>
                <a:latin typeface="Arial"/>
                <a:cs typeface="Arial"/>
              </a:rPr>
              <a:t>ạ</a:t>
            </a:r>
            <a:r>
              <a:rPr dirty="0" sz="2000" spc="-35">
                <a:solidFill>
                  <a:srgbClr val="EAEAEA"/>
                </a:solidFill>
                <a:latin typeface="Trebuchet MS"/>
                <a:cs typeface="Trebuchet MS"/>
              </a:rPr>
              <a:t>t, </a:t>
            </a:r>
            <a:r>
              <a:rPr dirty="0" sz="2000" spc="-30">
                <a:solidFill>
                  <a:srgbClr val="EAEAEA"/>
                </a:solidFill>
                <a:latin typeface="Trebuchet MS"/>
                <a:cs typeface="Trebuchet MS"/>
              </a:rPr>
              <a:t>b</a:t>
            </a:r>
            <a:r>
              <a:rPr dirty="0" sz="2000" spc="-30">
                <a:solidFill>
                  <a:srgbClr val="EAEAEA"/>
                </a:solidFill>
                <a:latin typeface="Arial"/>
                <a:cs typeface="Arial"/>
              </a:rPr>
              <a:t>ộ </a:t>
            </a:r>
            <a:r>
              <a:rPr dirty="0" sz="2000">
                <a:solidFill>
                  <a:srgbClr val="EAEAEA"/>
                </a:solidFill>
                <a:latin typeface="Trebuchet MS"/>
                <a:cs typeface="Trebuchet MS"/>
              </a:rPr>
              <a:t>công </a:t>
            </a:r>
            <a:r>
              <a:rPr dirty="0" sz="2000" spc="-55">
                <a:solidFill>
                  <a:srgbClr val="EAEAEA"/>
                </a:solidFill>
                <a:latin typeface="Trebuchet MS"/>
                <a:cs typeface="Trebuchet MS"/>
              </a:rPr>
              <a:t>t</a:t>
            </a:r>
            <a:r>
              <a:rPr dirty="0" sz="2000" spc="-55">
                <a:solidFill>
                  <a:srgbClr val="EAEAEA"/>
                </a:solidFill>
                <a:latin typeface="Arial"/>
                <a:cs typeface="Arial"/>
              </a:rPr>
              <a:t>ắ</a:t>
            </a:r>
            <a:r>
              <a:rPr dirty="0" sz="2000" spc="-55">
                <a:solidFill>
                  <a:srgbClr val="EAEAEA"/>
                </a:solidFill>
                <a:latin typeface="Trebuchet MS"/>
                <a:cs typeface="Trebuchet MS"/>
              </a:rPr>
              <a:t>c </a:t>
            </a:r>
            <a:r>
              <a:rPr dirty="0" sz="2000" spc="-25">
                <a:solidFill>
                  <a:srgbClr val="EAEAEA"/>
                </a:solidFill>
                <a:latin typeface="Trebuchet MS"/>
                <a:cs typeface="Trebuchet MS"/>
              </a:rPr>
              <a:t>đ</a:t>
            </a:r>
            <a:r>
              <a:rPr dirty="0" sz="2000" spc="-25">
                <a:solidFill>
                  <a:srgbClr val="EAEAEA"/>
                </a:solidFill>
                <a:latin typeface="Arial"/>
                <a:cs typeface="Arial"/>
              </a:rPr>
              <a:t>ổ</a:t>
            </a:r>
            <a:r>
              <a:rPr dirty="0" sz="2000" spc="-25">
                <a:solidFill>
                  <a:srgbClr val="EAEAEA"/>
                </a:solidFill>
                <a:latin typeface="Trebuchet MS"/>
                <a:cs typeface="Trebuchet MS"/>
              </a:rPr>
              <a:t>i </a:t>
            </a:r>
            <a:r>
              <a:rPr dirty="0" sz="2000" spc="-15">
                <a:solidFill>
                  <a:srgbClr val="EAEAEA"/>
                </a:solidFill>
                <a:latin typeface="Trebuchet MS"/>
                <a:cs typeface="Trebuchet MS"/>
              </a:rPr>
              <a:t>ngu</a:t>
            </a:r>
            <a:r>
              <a:rPr dirty="0" sz="2000" spc="-15">
                <a:solidFill>
                  <a:srgbClr val="EAEAEA"/>
                </a:solidFill>
                <a:latin typeface="Arial"/>
                <a:cs typeface="Arial"/>
              </a:rPr>
              <a:t>ồ</a:t>
            </a:r>
            <a:r>
              <a:rPr dirty="0" sz="2000" spc="-15">
                <a:solidFill>
                  <a:srgbClr val="EAEAEA"/>
                </a:solidFill>
                <a:latin typeface="Trebuchet MS"/>
                <a:cs typeface="Trebuchet MS"/>
              </a:rPr>
              <a:t>n, </a:t>
            </a:r>
            <a:r>
              <a:rPr dirty="0" sz="2000" spc="-20">
                <a:solidFill>
                  <a:srgbClr val="EAEAEA"/>
                </a:solidFill>
                <a:latin typeface="Trebuchet MS"/>
                <a:cs typeface="Trebuchet MS"/>
              </a:rPr>
              <a:t>đ</a:t>
            </a:r>
            <a:r>
              <a:rPr dirty="0" sz="2000" spc="-20">
                <a:solidFill>
                  <a:srgbClr val="EAEAEA"/>
                </a:solidFill>
                <a:latin typeface="Arial"/>
                <a:cs typeface="Arial"/>
              </a:rPr>
              <a:t>ộ</a:t>
            </a:r>
            <a:r>
              <a:rPr dirty="0" sz="2000" spc="-20">
                <a:solidFill>
                  <a:srgbClr val="EAEAEA"/>
                </a:solidFill>
                <a:latin typeface="Trebuchet MS"/>
                <a:cs typeface="Trebuchet MS"/>
              </a:rPr>
              <a:t>ng  </a:t>
            </a:r>
            <a:r>
              <a:rPr dirty="0" sz="2000" spc="-80">
                <a:solidFill>
                  <a:srgbClr val="EAEAEA"/>
                </a:solidFill>
                <a:latin typeface="Trebuchet MS"/>
                <a:cs typeface="Trebuchet MS"/>
              </a:rPr>
              <a:t>c</a:t>
            </a:r>
            <a:r>
              <a:rPr dirty="0" sz="2000" spc="-80">
                <a:solidFill>
                  <a:srgbClr val="EAEAEA"/>
                </a:solidFill>
                <a:latin typeface="Arial"/>
                <a:cs typeface="Arial"/>
              </a:rPr>
              <a:t>ơ</a:t>
            </a:r>
            <a:r>
              <a:rPr dirty="0" sz="2000" spc="3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EAEAEA"/>
                </a:solidFill>
                <a:latin typeface="Trebuchet MS"/>
                <a:cs typeface="Trebuchet MS"/>
              </a:rPr>
              <a:t>b</a:t>
            </a:r>
            <a:r>
              <a:rPr dirty="0" sz="2000" spc="-50">
                <a:solidFill>
                  <a:srgbClr val="EAEAEA"/>
                </a:solidFill>
                <a:latin typeface="Arial"/>
                <a:cs typeface="Arial"/>
              </a:rPr>
              <a:t>ướ</a:t>
            </a:r>
            <a:r>
              <a:rPr dirty="0" sz="2000" spc="-50">
                <a:solidFill>
                  <a:srgbClr val="EAEAEA"/>
                </a:solidFill>
                <a:latin typeface="Trebuchet MS"/>
                <a:cs typeface="Trebuchet MS"/>
              </a:rPr>
              <a:t>c.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821423" y="2967227"/>
            <a:ext cx="1283207" cy="7665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1" name="object 31"/>
          <p:cNvGrpSpPr/>
          <p:nvPr/>
        </p:nvGrpSpPr>
        <p:grpSpPr>
          <a:xfrm>
            <a:off x="8232647" y="2977895"/>
            <a:ext cx="2597150" cy="779145"/>
            <a:chOff x="8232647" y="2977895"/>
            <a:chExt cx="2597150" cy="779145"/>
          </a:xfrm>
        </p:grpSpPr>
        <p:sp>
          <p:nvSpPr>
            <p:cNvPr id="32" name="object 32"/>
            <p:cNvSpPr/>
            <p:nvPr/>
          </p:nvSpPr>
          <p:spPr>
            <a:xfrm>
              <a:off x="8232647" y="2977895"/>
              <a:ext cx="1208531" cy="77876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9582911" y="2977895"/>
              <a:ext cx="1246631" cy="77876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2614" y="1106881"/>
            <a:ext cx="4881880" cy="431800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650" spc="5">
                <a:latin typeface="Trebuchet MS"/>
                <a:cs typeface="Trebuchet MS"/>
              </a:rPr>
              <a:t>MÔ</a:t>
            </a:r>
            <a:r>
              <a:rPr dirty="0" sz="2650" spc="5">
                <a:latin typeface="Arial"/>
                <a:cs typeface="Arial"/>
              </a:rPr>
              <a:t>̣</a:t>
            </a:r>
            <a:r>
              <a:rPr dirty="0" sz="2650" spc="5">
                <a:latin typeface="Trebuchet MS"/>
                <a:cs typeface="Trebuchet MS"/>
              </a:rPr>
              <a:t>T SÔ</a:t>
            </a:r>
            <a:r>
              <a:rPr dirty="0" sz="2650" spc="5">
                <a:latin typeface="Arial"/>
                <a:cs typeface="Arial"/>
              </a:rPr>
              <a:t>́ </a:t>
            </a:r>
            <a:r>
              <a:rPr dirty="0" sz="2650" spc="5">
                <a:latin typeface="Trebuchet MS"/>
                <a:cs typeface="Trebuchet MS"/>
              </a:rPr>
              <a:t>CHU</a:t>
            </a:r>
            <a:r>
              <a:rPr dirty="0" sz="2650" spc="5">
                <a:latin typeface="Arial"/>
                <a:cs typeface="Arial"/>
              </a:rPr>
              <a:t>̉ </a:t>
            </a:r>
            <a:r>
              <a:rPr dirty="0" sz="2650">
                <a:latin typeface="Trebuchet MS"/>
                <a:cs typeface="Trebuchet MS"/>
              </a:rPr>
              <a:t>ĐÊ</a:t>
            </a:r>
            <a:r>
              <a:rPr dirty="0" sz="2650">
                <a:latin typeface="Arial"/>
                <a:cs typeface="Arial"/>
              </a:rPr>
              <a:t>̀ </a:t>
            </a:r>
            <a:r>
              <a:rPr dirty="0" sz="2650" spc="5">
                <a:latin typeface="Trebuchet MS"/>
                <a:cs typeface="Trebuchet MS"/>
              </a:rPr>
              <a:t>GIA</a:t>
            </a:r>
            <a:r>
              <a:rPr dirty="0" sz="2650" spc="5">
                <a:latin typeface="Arial"/>
                <a:cs typeface="Arial"/>
              </a:rPr>
              <a:t>́</a:t>
            </a:r>
            <a:r>
              <a:rPr dirty="0" sz="2650" spc="5">
                <a:latin typeface="Trebuchet MS"/>
                <a:cs typeface="Trebuchet MS"/>
              </a:rPr>
              <a:t>O DU</a:t>
            </a:r>
            <a:r>
              <a:rPr dirty="0" sz="2650" spc="5">
                <a:latin typeface="Arial"/>
                <a:cs typeface="Arial"/>
              </a:rPr>
              <a:t>̣</a:t>
            </a:r>
            <a:r>
              <a:rPr dirty="0" sz="2650" spc="5">
                <a:latin typeface="Trebuchet MS"/>
                <a:cs typeface="Trebuchet MS"/>
              </a:rPr>
              <a:t>C</a:t>
            </a:r>
            <a:r>
              <a:rPr dirty="0" sz="2650" spc="75">
                <a:latin typeface="Trebuchet MS"/>
                <a:cs typeface="Trebuchet MS"/>
              </a:rPr>
              <a:t> </a:t>
            </a:r>
            <a:r>
              <a:rPr dirty="0" sz="2650" spc="5">
                <a:latin typeface="Trebuchet MS"/>
                <a:cs typeface="Trebuchet MS"/>
              </a:rPr>
              <a:t>STEM</a:t>
            </a:r>
            <a:endParaRPr sz="265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20000" y="2450592"/>
            <a:ext cx="3169920" cy="3235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697991" y="2450592"/>
            <a:ext cx="6664959" cy="3472179"/>
            <a:chOff x="697991" y="2450592"/>
            <a:chExt cx="6664959" cy="3472179"/>
          </a:xfrm>
        </p:grpSpPr>
        <p:sp>
          <p:nvSpPr>
            <p:cNvPr id="5" name="object 5"/>
            <p:cNvSpPr/>
            <p:nvPr/>
          </p:nvSpPr>
          <p:spPr>
            <a:xfrm>
              <a:off x="697991" y="2450592"/>
              <a:ext cx="2599944" cy="18470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297936" y="2450592"/>
              <a:ext cx="4064508" cy="34716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29371" y="527304"/>
            <a:ext cx="2692907" cy="1879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33315" y="751331"/>
            <a:ext cx="2691384" cy="1879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417052" y="2519172"/>
            <a:ext cx="3038855" cy="13395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57655" y="751331"/>
            <a:ext cx="3054096" cy="1568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12291" y="2406395"/>
            <a:ext cx="3214116" cy="24109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493252" y="4024884"/>
            <a:ext cx="3214116" cy="21320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02835" y="3076955"/>
            <a:ext cx="3186684" cy="17846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72219" y="1984959"/>
            <a:ext cx="2171700" cy="3318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0480">
              <a:lnSpc>
                <a:spcPct val="100000"/>
              </a:lnSpc>
              <a:spcBef>
                <a:spcPts val="100"/>
              </a:spcBef>
            </a:pPr>
            <a:r>
              <a:rPr dirty="0" sz="3600" spc="-325">
                <a:solidFill>
                  <a:srgbClr val="90C225"/>
                </a:solidFill>
                <a:latin typeface="Trebuchet MS"/>
                <a:cs typeface="Trebuchet MS"/>
              </a:rPr>
              <a:t>H</a:t>
            </a:r>
            <a:r>
              <a:rPr dirty="0" sz="3600" spc="-325">
                <a:solidFill>
                  <a:srgbClr val="90C225"/>
                </a:solidFill>
                <a:latin typeface="Arial"/>
                <a:cs typeface="Arial"/>
              </a:rPr>
              <a:t>Ệ </a:t>
            </a:r>
            <a:r>
              <a:rPr dirty="0" sz="3600" spc="-90">
                <a:solidFill>
                  <a:srgbClr val="90C225"/>
                </a:solidFill>
                <a:latin typeface="Trebuchet MS"/>
                <a:cs typeface="Trebuchet MS"/>
              </a:rPr>
              <a:t>TH</a:t>
            </a:r>
            <a:r>
              <a:rPr dirty="0" sz="3600" spc="-90">
                <a:solidFill>
                  <a:srgbClr val="90C225"/>
                </a:solidFill>
                <a:latin typeface="Arial"/>
                <a:cs typeface="Arial"/>
              </a:rPr>
              <a:t>Ố</a:t>
            </a:r>
            <a:r>
              <a:rPr dirty="0" sz="3600" spc="-90">
                <a:solidFill>
                  <a:srgbClr val="90C225"/>
                </a:solidFill>
                <a:latin typeface="Trebuchet MS"/>
                <a:cs typeface="Trebuchet MS"/>
              </a:rPr>
              <a:t>NG  </a:t>
            </a:r>
            <a:r>
              <a:rPr dirty="0" sz="3600" spc="-85">
                <a:solidFill>
                  <a:srgbClr val="90C225"/>
                </a:solidFill>
                <a:latin typeface="Trebuchet MS"/>
                <a:cs typeface="Trebuchet MS"/>
              </a:rPr>
              <a:t>GI</a:t>
            </a:r>
            <a:r>
              <a:rPr dirty="0" sz="3600" spc="-85">
                <a:solidFill>
                  <a:srgbClr val="90C225"/>
                </a:solidFill>
                <a:latin typeface="Arial"/>
                <a:cs typeface="Arial"/>
              </a:rPr>
              <a:t>Ả</a:t>
            </a:r>
            <a:r>
              <a:rPr dirty="0" sz="3600" spc="-85">
                <a:solidFill>
                  <a:srgbClr val="90C225"/>
                </a:solidFill>
                <a:latin typeface="Trebuchet MS"/>
                <a:cs typeface="Trebuchet MS"/>
              </a:rPr>
              <a:t>I</a:t>
            </a:r>
            <a:r>
              <a:rPr dirty="0" sz="3600" spc="-6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dirty="0" sz="3600">
                <a:solidFill>
                  <a:srgbClr val="90C225"/>
                </a:solidFill>
                <a:latin typeface="Trebuchet MS"/>
                <a:cs typeface="Trebuchet MS"/>
              </a:rPr>
              <a:t>PHÁP</a:t>
            </a:r>
            <a:endParaRPr sz="36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3600" spc="-45">
                <a:solidFill>
                  <a:srgbClr val="90C225"/>
                </a:solidFill>
                <a:latin typeface="Trebuchet MS"/>
                <a:cs typeface="Trebuchet MS"/>
              </a:rPr>
              <a:t>Thi</a:t>
            </a:r>
            <a:r>
              <a:rPr dirty="0" sz="3600" spc="-45">
                <a:solidFill>
                  <a:srgbClr val="90C225"/>
                </a:solidFill>
                <a:latin typeface="Arial"/>
                <a:cs typeface="Arial"/>
              </a:rPr>
              <a:t>ế</a:t>
            </a:r>
            <a:r>
              <a:rPr dirty="0" sz="3600" spc="-45">
                <a:solidFill>
                  <a:srgbClr val="90C225"/>
                </a:solidFill>
                <a:latin typeface="Trebuchet MS"/>
                <a:cs typeface="Trebuchet MS"/>
              </a:rPr>
              <a:t>t </a:t>
            </a:r>
            <a:r>
              <a:rPr dirty="0" sz="3600" spc="-110">
                <a:solidFill>
                  <a:srgbClr val="90C225"/>
                </a:solidFill>
                <a:latin typeface="Trebuchet MS"/>
                <a:cs typeface="Trebuchet MS"/>
              </a:rPr>
              <a:t>k</a:t>
            </a:r>
            <a:r>
              <a:rPr dirty="0" sz="3600" spc="-110">
                <a:solidFill>
                  <a:srgbClr val="90C225"/>
                </a:solidFill>
                <a:latin typeface="Arial"/>
                <a:cs typeface="Arial"/>
              </a:rPr>
              <a:t>ế </a:t>
            </a:r>
            <a:r>
              <a:rPr dirty="0" sz="3600" spc="-5">
                <a:solidFill>
                  <a:srgbClr val="90C225"/>
                </a:solidFill>
                <a:latin typeface="Trebuchet MS"/>
                <a:cs typeface="Trebuchet MS"/>
              </a:rPr>
              <a:t>kĩ  </a:t>
            </a:r>
            <a:r>
              <a:rPr dirty="0" sz="3600" spc="-60">
                <a:solidFill>
                  <a:srgbClr val="90C225"/>
                </a:solidFill>
                <a:latin typeface="Trebuchet MS"/>
                <a:cs typeface="Trebuchet MS"/>
              </a:rPr>
              <a:t>thu</a:t>
            </a:r>
            <a:r>
              <a:rPr dirty="0" sz="3600" spc="-60">
                <a:solidFill>
                  <a:srgbClr val="90C225"/>
                </a:solidFill>
                <a:latin typeface="Arial"/>
                <a:cs typeface="Arial"/>
              </a:rPr>
              <a:t>ậ</a:t>
            </a:r>
            <a:r>
              <a:rPr dirty="0" sz="3600" spc="-60">
                <a:solidFill>
                  <a:srgbClr val="90C225"/>
                </a:solidFill>
                <a:latin typeface="Trebuchet MS"/>
                <a:cs typeface="Trebuchet MS"/>
              </a:rPr>
              <a:t>t </a:t>
            </a:r>
            <a:r>
              <a:rPr dirty="0" sz="3600" spc="-70">
                <a:solidFill>
                  <a:srgbClr val="90C225"/>
                </a:solidFill>
                <a:latin typeface="Trebuchet MS"/>
                <a:cs typeface="Trebuchet MS"/>
              </a:rPr>
              <a:t>gi</a:t>
            </a:r>
            <a:r>
              <a:rPr dirty="0" sz="3600" spc="-70">
                <a:solidFill>
                  <a:srgbClr val="90C225"/>
                </a:solidFill>
                <a:latin typeface="Arial"/>
                <a:cs typeface="Arial"/>
              </a:rPr>
              <a:t>ả</a:t>
            </a:r>
            <a:r>
              <a:rPr dirty="0" sz="3600" spc="-70">
                <a:solidFill>
                  <a:srgbClr val="90C225"/>
                </a:solidFill>
                <a:latin typeface="Trebuchet MS"/>
                <a:cs typeface="Trebuchet MS"/>
              </a:rPr>
              <a:t>i  </a:t>
            </a:r>
            <a:r>
              <a:rPr dirty="0" sz="3600" spc="-50">
                <a:solidFill>
                  <a:srgbClr val="90C225"/>
                </a:solidFill>
                <a:latin typeface="Trebuchet MS"/>
                <a:cs typeface="Trebuchet MS"/>
              </a:rPr>
              <a:t>quy</a:t>
            </a:r>
            <a:r>
              <a:rPr dirty="0" sz="3600" spc="-50">
                <a:solidFill>
                  <a:srgbClr val="90C225"/>
                </a:solidFill>
                <a:latin typeface="Arial"/>
                <a:cs typeface="Arial"/>
              </a:rPr>
              <a:t>ế</a:t>
            </a:r>
            <a:r>
              <a:rPr dirty="0" sz="3600" spc="-50">
                <a:solidFill>
                  <a:srgbClr val="90C225"/>
                </a:solidFill>
                <a:latin typeface="Trebuchet MS"/>
                <a:cs typeface="Trebuchet MS"/>
              </a:rPr>
              <a:t>t </a:t>
            </a:r>
            <a:r>
              <a:rPr dirty="0" sz="3600" spc="-95">
                <a:solidFill>
                  <a:srgbClr val="90C225"/>
                </a:solidFill>
                <a:latin typeface="Trebuchet MS"/>
                <a:cs typeface="Trebuchet MS"/>
              </a:rPr>
              <a:t>v</a:t>
            </a:r>
            <a:r>
              <a:rPr dirty="0" sz="3600" spc="-95">
                <a:solidFill>
                  <a:srgbClr val="90C225"/>
                </a:solidFill>
                <a:latin typeface="Arial"/>
                <a:cs typeface="Arial"/>
              </a:rPr>
              <a:t>ấ</a:t>
            </a:r>
            <a:r>
              <a:rPr dirty="0" sz="3600" spc="-95">
                <a:solidFill>
                  <a:srgbClr val="90C225"/>
                </a:solidFill>
                <a:latin typeface="Trebuchet MS"/>
                <a:cs typeface="Trebuchet MS"/>
              </a:rPr>
              <a:t>n  </a:t>
            </a:r>
            <a:r>
              <a:rPr dirty="0" sz="3600" spc="-110">
                <a:solidFill>
                  <a:srgbClr val="90C225"/>
                </a:solidFill>
                <a:latin typeface="Trebuchet MS"/>
                <a:cs typeface="Trebuchet MS"/>
              </a:rPr>
              <a:t>đ</a:t>
            </a:r>
            <a:r>
              <a:rPr dirty="0" sz="3600" spc="-110">
                <a:solidFill>
                  <a:srgbClr val="90C225"/>
                </a:solidFill>
                <a:latin typeface="Arial"/>
                <a:cs typeface="Arial"/>
              </a:rPr>
              <a:t>ề </a:t>
            </a:r>
            <a:r>
              <a:rPr dirty="0" sz="3600" spc="-65">
                <a:solidFill>
                  <a:srgbClr val="90C225"/>
                </a:solidFill>
                <a:latin typeface="Trebuchet MS"/>
                <a:cs typeface="Trebuchet MS"/>
              </a:rPr>
              <a:t>th</a:t>
            </a:r>
            <a:r>
              <a:rPr dirty="0" sz="3600" spc="-65">
                <a:solidFill>
                  <a:srgbClr val="90C225"/>
                </a:solidFill>
                <a:latin typeface="Arial"/>
                <a:cs typeface="Arial"/>
              </a:rPr>
              <a:t>ự</a:t>
            </a:r>
            <a:r>
              <a:rPr dirty="0" sz="3600" spc="-65">
                <a:solidFill>
                  <a:srgbClr val="90C225"/>
                </a:solidFill>
                <a:latin typeface="Trebuchet MS"/>
                <a:cs typeface="Trebuchet MS"/>
              </a:rPr>
              <a:t>c</a:t>
            </a:r>
            <a:r>
              <a:rPr dirty="0" sz="3600" spc="114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dirty="0" sz="3600" spc="-110">
                <a:solidFill>
                  <a:srgbClr val="90C225"/>
                </a:solidFill>
                <a:latin typeface="Trebuchet MS"/>
                <a:cs typeface="Trebuchet MS"/>
              </a:rPr>
              <a:t>t</a:t>
            </a:r>
            <a:r>
              <a:rPr dirty="0" sz="3600" spc="-110">
                <a:solidFill>
                  <a:srgbClr val="90C225"/>
                </a:solidFill>
                <a:latin typeface="Arial"/>
                <a:cs typeface="Arial"/>
              </a:rPr>
              <a:t>ế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5172" y="678180"/>
            <a:ext cx="7670292" cy="5111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21697" y="1045210"/>
            <a:ext cx="141414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solidFill>
                  <a:srgbClr val="61170D"/>
                </a:solidFill>
                <a:latin typeface="Tahoma"/>
                <a:cs typeface="Tahoma"/>
              </a:rPr>
              <a:t>Nhà</a:t>
            </a:r>
            <a:r>
              <a:rPr dirty="0" sz="2800" spc="-50">
                <a:solidFill>
                  <a:srgbClr val="61170D"/>
                </a:solidFill>
                <a:latin typeface="Tahoma"/>
                <a:cs typeface="Tahoma"/>
              </a:rPr>
              <a:t> </a:t>
            </a:r>
            <a:r>
              <a:rPr dirty="0" sz="2800" spc="-10">
                <a:solidFill>
                  <a:srgbClr val="61170D"/>
                </a:solidFill>
                <a:latin typeface="Tahoma"/>
                <a:cs typeface="Tahoma"/>
              </a:rPr>
              <a:t>kính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93519" y="679704"/>
            <a:ext cx="7260335" cy="5337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83800" y="2334974"/>
            <a:ext cx="1468120" cy="17627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just" marL="106680" marR="5080" indent="-94615">
              <a:lnSpc>
                <a:spcPct val="135800"/>
              </a:lnSpc>
              <a:spcBef>
                <a:spcPts val="95"/>
              </a:spcBef>
            </a:pPr>
            <a:r>
              <a:rPr dirty="0" sz="2800" spc="-670">
                <a:solidFill>
                  <a:srgbClr val="61170D"/>
                </a:solidFill>
                <a:latin typeface="Tahoma"/>
                <a:cs typeface="Tahoma"/>
              </a:rPr>
              <a:t>Hệ </a:t>
            </a:r>
            <a:r>
              <a:rPr dirty="0" sz="2800" spc="-260">
                <a:solidFill>
                  <a:srgbClr val="61170D"/>
                </a:solidFill>
                <a:latin typeface="Tahoma"/>
                <a:cs typeface="Tahoma"/>
              </a:rPr>
              <a:t>thống  </a:t>
            </a:r>
            <a:r>
              <a:rPr dirty="0" sz="2800" spc="-590">
                <a:solidFill>
                  <a:srgbClr val="61170D"/>
                </a:solidFill>
                <a:latin typeface="Tahoma"/>
                <a:cs typeface="Tahoma"/>
              </a:rPr>
              <a:t>tưới </a:t>
            </a:r>
            <a:r>
              <a:rPr dirty="0" sz="2800" spc="-10">
                <a:solidFill>
                  <a:srgbClr val="61170D"/>
                </a:solidFill>
                <a:latin typeface="Tahoma"/>
                <a:cs typeface="Tahoma"/>
              </a:rPr>
              <a:t>cây  </a:t>
            </a:r>
            <a:r>
              <a:rPr dirty="0" sz="2800" spc="-555">
                <a:solidFill>
                  <a:srgbClr val="61170D"/>
                </a:solidFill>
                <a:latin typeface="Tahoma"/>
                <a:cs typeface="Tahoma"/>
              </a:rPr>
              <a:t>tự</a:t>
            </a:r>
            <a:r>
              <a:rPr dirty="0" sz="2800" spc="-350">
                <a:solidFill>
                  <a:srgbClr val="61170D"/>
                </a:solidFill>
                <a:latin typeface="Tahoma"/>
                <a:cs typeface="Tahoma"/>
              </a:rPr>
              <a:t> </a:t>
            </a:r>
            <a:r>
              <a:rPr dirty="0" sz="2800" spc="-310">
                <a:solidFill>
                  <a:srgbClr val="61170D"/>
                </a:solidFill>
                <a:latin typeface="Tahoma"/>
                <a:cs typeface="Tahoma"/>
              </a:rPr>
              <a:t>động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43355" y="745236"/>
            <a:ext cx="8962644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2994" y="20523"/>
            <a:ext cx="619887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 b="1">
                <a:solidFill>
                  <a:srgbClr val="C00000"/>
                </a:solidFill>
                <a:latin typeface="Arial"/>
                <a:cs typeface="Arial"/>
              </a:rPr>
              <a:t>Mô hình </a:t>
            </a:r>
            <a:r>
              <a:rPr dirty="0" b="1">
                <a:solidFill>
                  <a:srgbClr val="C00000"/>
                </a:solidFill>
                <a:latin typeface="Arial"/>
                <a:cs typeface="Arial"/>
              </a:rPr>
              <a:t>năng lực </a:t>
            </a:r>
            <a:r>
              <a:rPr dirty="0" spc="-5" b="1">
                <a:solidFill>
                  <a:srgbClr val="C00000"/>
                </a:solidFill>
                <a:latin typeface="Arial"/>
                <a:cs typeface="Arial"/>
              </a:rPr>
              <a:t>của</a:t>
            </a:r>
            <a:r>
              <a:rPr dirty="0" spc="-6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pc="-5" b="1">
                <a:solidFill>
                  <a:srgbClr val="C00000"/>
                </a:solidFill>
                <a:latin typeface="Arial"/>
                <a:cs typeface="Arial"/>
              </a:rPr>
              <a:t>OECD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23553" y="6160888"/>
            <a:ext cx="60325" cy="132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25"/>
              </a:lnSpc>
            </a:pPr>
            <a:r>
              <a:rPr dirty="0" sz="900">
                <a:solidFill>
                  <a:srgbClr val="90C225"/>
                </a:solidFill>
                <a:latin typeface="Trebuchet MS"/>
                <a:cs typeface="Trebuchet MS"/>
              </a:rPr>
              <a:t>5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9955" y="1156716"/>
            <a:ext cx="10954512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71271" y="1486027"/>
            <a:ext cx="18834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Times New Roman"/>
                <a:cs typeface="Times New Roman"/>
              </a:rPr>
              <a:t>Kiến thức môn</a:t>
            </a:r>
            <a:r>
              <a:rPr dirty="0" sz="1800" spc="-10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Times New Roman"/>
                <a:cs typeface="Times New Roman"/>
              </a:rPr>
              <a:t>học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1271" y="2034921"/>
            <a:ext cx="20732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Times New Roman"/>
                <a:cs typeface="Times New Roman"/>
              </a:rPr>
              <a:t>Kiến thức liên</a:t>
            </a:r>
            <a:r>
              <a:rPr dirty="0" sz="1800" spc="-9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Times New Roman"/>
                <a:cs typeface="Times New Roman"/>
              </a:rPr>
              <a:t>ngành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10203" y="1917319"/>
            <a:ext cx="13157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Kiến</a:t>
            </a:r>
            <a:r>
              <a:rPr dirty="0" sz="2400" spc="-1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thức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5246" y="2583560"/>
            <a:ext cx="2874645" cy="7537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8419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Times New Roman"/>
                <a:cs typeface="Times New Roman"/>
              </a:rPr>
              <a:t>Kiến thức thực</a:t>
            </a:r>
            <a:r>
              <a:rPr dirty="0" sz="18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FFFFFF"/>
                </a:solidFill>
                <a:latin typeface="Times New Roman"/>
                <a:cs typeface="Times New Roman"/>
              </a:rPr>
              <a:t>tế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-5" b="1">
                <a:solidFill>
                  <a:srgbClr val="FFFFFF"/>
                </a:solidFill>
                <a:latin typeface="Times New Roman"/>
                <a:cs typeface="Times New Roman"/>
              </a:rPr>
              <a:t>Kĩ năng nhận </a:t>
            </a: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thức và siêu </a:t>
            </a:r>
            <a:r>
              <a:rPr dirty="0" sz="1400" spc="-5" b="1">
                <a:solidFill>
                  <a:srgbClr val="FFFFFF"/>
                </a:solidFill>
                <a:latin typeface="Times New Roman"/>
                <a:cs typeface="Times New Roman"/>
              </a:rPr>
              <a:t>nhận</a:t>
            </a:r>
            <a:r>
              <a:rPr dirty="0" sz="1400" spc="2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thức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1050" y="3737609"/>
            <a:ext cx="203073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FFFFFF"/>
                </a:solidFill>
                <a:latin typeface="Times New Roman"/>
                <a:cs typeface="Times New Roman"/>
              </a:rPr>
              <a:t>Kĩ năng </a:t>
            </a: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xã </a:t>
            </a:r>
            <a:r>
              <a:rPr dirty="0" sz="1400" spc="-50" b="1">
                <a:solidFill>
                  <a:srgbClr val="FFFFFF"/>
                </a:solidFill>
                <a:latin typeface="Times New Roman"/>
                <a:cs typeface="Times New Roman"/>
              </a:rPr>
              <a:t>hội </a:t>
            </a: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và cảm</a:t>
            </a:r>
            <a:r>
              <a:rPr dirty="0" sz="1400" spc="12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xúc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1050" y="4164025"/>
            <a:ext cx="222504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5" b="1">
                <a:solidFill>
                  <a:srgbClr val="FFFFFF"/>
                </a:solidFill>
                <a:latin typeface="Times New Roman"/>
                <a:cs typeface="Times New Roman"/>
              </a:rPr>
              <a:t>Kĩ năng </a:t>
            </a: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thể chất và thực</a:t>
            </a:r>
            <a:r>
              <a:rPr dirty="0" sz="1400" spc="-1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FFFFFF"/>
                </a:solidFill>
                <a:latin typeface="Times New Roman"/>
                <a:cs typeface="Times New Roman"/>
              </a:rPr>
              <a:t>tiễn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92829" y="3572002"/>
            <a:ext cx="10655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Kĩ</a:t>
            </a:r>
            <a:r>
              <a:rPr dirty="0" sz="2400" spc="-10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năng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20103" y="3453460"/>
            <a:ext cx="120078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Năng</a:t>
            </a:r>
            <a:r>
              <a:rPr dirty="0" sz="2400" spc="-7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lực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00868" y="3398901"/>
            <a:ext cx="634365" cy="6356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Hà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nh  </a:t>
            </a:r>
            <a:r>
              <a:rPr dirty="0" sz="2000" spc="-5" b="1">
                <a:solidFill>
                  <a:srgbClr val="FFFFFF"/>
                </a:solidFill>
                <a:latin typeface="Times New Roman"/>
                <a:cs typeface="Times New Roman"/>
              </a:rPr>
              <a:t>động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418141" y="780097"/>
            <a:ext cx="6562725" cy="753745"/>
            <a:chOff x="3418141" y="780097"/>
            <a:chExt cx="6562725" cy="753745"/>
          </a:xfrm>
        </p:grpSpPr>
        <p:sp>
          <p:nvSpPr>
            <p:cNvPr id="15" name="object 15"/>
            <p:cNvSpPr/>
            <p:nvPr/>
          </p:nvSpPr>
          <p:spPr>
            <a:xfrm>
              <a:off x="3422903" y="784859"/>
              <a:ext cx="6553200" cy="744220"/>
            </a:xfrm>
            <a:custGeom>
              <a:avLst/>
              <a:gdLst/>
              <a:ahLst/>
              <a:cxnLst/>
              <a:rect l="l" t="t" r="r" b="b"/>
              <a:pathLst>
                <a:path w="6553200" h="744219">
                  <a:moveTo>
                    <a:pt x="6181344" y="0"/>
                  </a:moveTo>
                  <a:lnTo>
                    <a:pt x="6181344" y="185927"/>
                  </a:lnTo>
                  <a:lnTo>
                    <a:pt x="0" y="185927"/>
                  </a:lnTo>
                  <a:lnTo>
                    <a:pt x="0" y="557784"/>
                  </a:lnTo>
                  <a:lnTo>
                    <a:pt x="6181344" y="557784"/>
                  </a:lnTo>
                  <a:lnTo>
                    <a:pt x="6181344" y="743712"/>
                  </a:lnTo>
                  <a:lnTo>
                    <a:pt x="6553200" y="371855"/>
                  </a:lnTo>
                  <a:lnTo>
                    <a:pt x="618134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3422903" y="784859"/>
              <a:ext cx="6553200" cy="744220"/>
            </a:xfrm>
            <a:custGeom>
              <a:avLst/>
              <a:gdLst/>
              <a:ahLst/>
              <a:cxnLst/>
              <a:rect l="l" t="t" r="r" b="b"/>
              <a:pathLst>
                <a:path w="6553200" h="744219">
                  <a:moveTo>
                    <a:pt x="0" y="185927"/>
                  </a:moveTo>
                  <a:lnTo>
                    <a:pt x="6181344" y="185927"/>
                  </a:lnTo>
                  <a:lnTo>
                    <a:pt x="6181344" y="0"/>
                  </a:lnTo>
                  <a:lnTo>
                    <a:pt x="6553200" y="371855"/>
                  </a:lnTo>
                  <a:lnTo>
                    <a:pt x="6181344" y="743712"/>
                  </a:lnTo>
                  <a:lnTo>
                    <a:pt x="6181344" y="557784"/>
                  </a:lnTo>
                  <a:lnTo>
                    <a:pt x="0" y="557784"/>
                  </a:lnTo>
                  <a:lnTo>
                    <a:pt x="0" y="185927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3501644" y="854405"/>
            <a:ext cx="568198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77310" algn="l"/>
              </a:tabLst>
            </a:pPr>
            <a:r>
              <a:rPr dirty="0" sz="3600" spc="-5">
                <a:solidFill>
                  <a:srgbClr val="001F5F"/>
                </a:solidFill>
                <a:latin typeface="Times New Roman"/>
                <a:cs typeface="Times New Roman"/>
              </a:rPr>
              <a:t>Hướng</a:t>
            </a:r>
            <a:r>
              <a:rPr dirty="0" sz="3600" spc="-1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3600" spc="-5">
                <a:solidFill>
                  <a:srgbClr val="001F5F"/>
                </a:solidFill>
                <a:latin typeface="Times New Roman"/>
                <a:cs typeface="Times New Roman"/>
              </a:rPr>
              <a:t>Nhận</a:t>
            </a:r>
            <a:r>
              <a:rPr dirty="0" sz="3600" spc="1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3600">
                <a:solidFill>
                  <a:srgbClr val="001F5F"/>
                </a:solidFill>
                <a:latin typeface="Times New Roman"/>
                <a:cs typeface="Times New Roman"/>
              </a:rPr>
              <a:t>thức	</a:t>
            </a:r>
            <a:r>
              <a:rPr dirty="0" sz="3600" spc="-5">
                <a:solidFill>
                  <a:srgbClr val="001F5F"/>
                </a:solidFill>
                <a:latin typeface="Times New Roman"/>
                <a:cs typeface="Times New Roman"/>
              </a:rPr>
              <a:t>Vận</a:t>
            </a:r>
            <a:r>
              <a:rPr dirty="0" sz="3600" spc="-6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3600" spc="-5">
                <a:solidFill>
                  <a:srgbClr val="001F5F"/>
                </a:solidFill>
                <a:latin typeface="Times New Roman"/>
                <a:cs typeface="Times New Roman"/>
              </a:rPr>
              <a:t>dụng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632959" y="5943600"/>
            <a:ext cx="5800725" cy="809625"/>
            <a:chOff x="4632959" y="5943600"/>
            <a:chExt cx="5800725" cy="809625"/>
          </a:xfrm>
        </p:grpSpPr>
        <p:sp>
          <p:nvSpPr>
            <p:cNvPr id="19" name="object 19"/>
            <p:cNvSpPr/>
            <p:nvPr/>
          </p:nvSpPr>
          <p:spPr>
            <a:xfrm>
              <a:off x="4637531" y="5948172"/>
              <a:ext cx="5791200" cy="800100"/>
            </a:xfrm>
            <a:custGeom>
              <a:avLst/>
              <a:gdLst/>
              <a:ahLst/>
              <a:cxnLst/>
              <a:rect l="l" t="t" r="r" b="b"/>
              <a:pathLst>
                <a:path w="5791200" h="800100">
                  <a:moveTo>
                    <a:pt x="400050" y="0"/>
                  </a:moveTo>
                  <a:lnTo>
                    <a:pt x="0" y="400049"/>
                  </a:lnTo>
                  <a:lnTo>
                    <a:pt x="400050" y="800099"/>
                  </a:lnTo>
                  <a:lnTo>
                    <a:pt x="400050" y="600074"/>
                  </a:lnTo>
                  <a:lnTo>
                    <a:pt x="5791199" y="600074"/>
                  </a:lnTo>
                  <a:lnTo>
                    <a:pt x="5791199" y="200024"/>
                  </a:lnTo>
                  <a:lnTo>
                    <a:pt x="400050" y="200024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4637531" y="5948172"/>
              <a:ext cx="5791200" cy="800100"/>
            </a:xfrm>
            <a:custGeom>
              <a:avLst/>
              <a:gdLst/>
              <a:ahLst/>
              <a:cxnLst/>
              <a:rect l="l" t="t" r="r" b="b"/>
              <a:pathLst>
                <a:path w="5791200" h="800100">
                  <a:moveTo>
                    <a:pt x="0" y="400049"/>
                  </a:moveTo>
                  <a:lnTo>
                    <a:pt x="400050" y="0"/>
                  </a:lnTo>
                  <a:lnTo>
                    <a:pt x="400050" y="200024"/>
                  </a:lnTo>
                  <a:lnTo>
                    <a:pt x="5791199" y="200024"/>
                  </a:lnTo>
                  <a:lnTo>
                    <a:pt x="5791199" y="600074"/>
                  </a:lnTo>
                  <a:lnTo>
                    <a:pt x="400050" y="600074"/>
                  </a:lnTo>
                  <a:lnTo>
                    <a:pt x="400050" y="800099"/>
                  </a:lnTo>
                  <a:lnTo>
                    <a:pt x="0" y="40004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2954782" y="4841875"/>
            <a:ext cx="7394575" cy="17214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035675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Thái độ</a:t>
            </a:r>
            <a:r>
              <a:rPr dirty="0" sz="2400" spc="-7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&amp;  Giá</a:t>
            </a:r>
            <a:r>
              <a:rPr dirty="0" sz="2400" spc="-4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trị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650">
              <a:latin typeface="Times New Roman"/>
              <a:cs typeface="Times New Roman"/>
            </a:endParaRPr>
          </a:p>
          <a:p>
            <a:pPr marL="2679700">
              <a:lnSpc>
                <a:spcPct val="100000"/>
              </a:lnSpc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Hướng LEARNING BY</a:t>
            </a:r>
            <a:r>
              <a:rPr dirty="0" sz="2800" spc="-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DOING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81288" y="653795"/>
            <a:ext cx="3261359" cy="3067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546091" y="653795"/>
            <a:ext cx="4090416" cy="3067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681728" y="3854196"/>
            <a:ext cx="3351276" cy="25130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098535" y="3854196"/>
            <a:ext cx="3848100" cy="25115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9352" y="716280"/>
            <a:ext cx="4133088" cy="29428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75487" y="3721608"/>
            <a:ext cx="3482340" cy="26090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6109"/>
            <a:ext cx="4919345" cy="1164590"/>
          </a:xfrm>
          <a:prstGeom prst="rect"/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80"/>
              </a:spcBef>
            </a:pPr>
            <a:r>
              <a:rPr dirty="0" sz="3700" spc="15"/>
              <a:t>GIÁO DỤC </a:t>
            </a:r>
            <a:r>
              <a:rPr dirty="0" sz="3700" spc="20"/>
              <a:t>STEM  TRONG NHÀ</a:t>
            </a:r>
            <a:r>
              <a:rPr dirty="0" sz="3700" spc="-95"/>
              <a:t> </a:t>
            </a:r>
            <a:r>
              <a:rPr dirty="0" sz="3700" spc="15"/>
              <a:t>TRƯỜNG</a:t>
            </a:r>
            <a:endParaRPr sz="3700"/>
          </a:p>
        </p:txBody>
      </p:sp>
      <p:sp>
        <p:nvSpPr>
          <p:cNvPr id="3" name="object 3"/>
          <p:cNvSpPr txBox="1"/>
          <p:nvPr/>
        </p:nvSpPr>
        <p:spPr>
          <a:xfrm>
            <a:off x="756310" y="2057145"/>
            <a:ext cx="5725160" cy="1996439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4965" algn="l"/>
              </a:tabLst>
            </a:pPr>
            <a:r>
              <a:rPr dirty="0" sz="1900" spc="35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Dạy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học các </a:t>
            </a:r>
            <a:r>
              <a:rPr dirty="0" sz="2400" spc="-10">
                <a:solidFill>
                  <a:srgbClr val="404040"/>
                </a:solidFill>
                <a:latin typeface="Times New Roman"/>
                <a:cs typeface="Times New Roman"/>
              </a:rPr>
              <a:t>môn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học thuộc lĩnh vực</a:t>
            </a:r>
            <a:r>
              <a:rPr dirty="0" sz="2400" spc="-10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STEM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900" spc="35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Hoạt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động trải nghiệm</a:t>
            </a:r>
            <a:r>
              <a:rPr dirty="0" sz="2400" spc="-5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STEM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dirty="0" sz="1900" spc="35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Hoạt động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nghiên cứu khoa</a:t>
            </a:r>
            <a:r>
              <a:rPr dirty="0" sz="2400" spc="-4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học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dirty="0" sz="1900" spc="35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2400" spc="-5">
                <a:solidFill>
                  <a:srgbClr val="404040"/>
                </a:solidFill>
                <a:latin typeface="Times New Roman"/>
                <a:cs typeface="Times New Roman"/>
              </a:rPr>
              <a:t>Dạy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học buổi 2/ câu lạc</a:t>
            </a:r>
            <a:r>
              <a:rPr dirty="0" sz="2400" spc="-5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404040"/>
                </a:solidFill>
                <a:latin typeface="Times New Roman"/>
                <a:cs typeface="Times New Roman"/>
              </a:rPr>
              <a:t>bộ/…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9808" y="534923"/>
            <a:ext cx="10597896" cy="5612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2899" y="963244"/>
            <a:ext cx="7315200" cy="614680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850" b="1">
                <a:solidFill>
                  <a:srgbClr val="000000"/>
                </a:solidFill>
                <a:latin typeface="Times New Roman"/>
                <a:cs typeface="Times New Roman"/>
              </a:rPr>
              <a:t>Giáo dục </a:t>
            </a:r>
            <a:r>
              <a:rPr dirty="0" sz="3850" spc="10" b="1">
                <a:solidFill>
                  <a:srgbClr val="000000"/>
                </a:solidFill>
                <a:latin typeface="Times New Roman"/>
                <a:cs typeface="Times New Roman"/>
              </a:rPr>
              <a:t>STEM </a:t>
            </a:r>
            <a:r>
              <a:rPr dirty="0" sz="3850" spc="-65" b="1">
                <a:solidFill>
                  <a:srgbClr val="000000"/>
                </a:solidFill>
                <a:latin typeface="Times New Roman"/>
                <a:cs typeface="Times New Roman"/>
              </a:rPr>
              <a:t>Trong </a:t>
            </a:r>
            <a:r>
              <a:rPr dirty="0" sz="3850" spc="5" b="1">
                <a:solidFill>
                  <a:srgbClr val="000000"/>
                </a:solidFill>
                <a:latin typeface="Times New Roman"/>
                <a:cs typeface="Times New Roman"/>
              </a:rPr>
              <a:t>nhà</a:t>
            </a:r>
            <a:r>
              <a:rPr dirty="0" sz="3850" spc="-50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850" spc="5" b="1">
                <a:solidFill>
                  <a:srgbClr val="000000"/>
                </a:solidFill>
                <a:latin typeface="Times New Roman"/>
                <a:cs typeface="Times New Roman"/>
              </a:rPr>
              <a:t>trường</a:t>
            </a:r>
            <a:endParaRPr sz="38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7788" y="1622882"/>
            <a:ext cx="4844415" cy="4318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650" spc="5">
                <a:latin typeface="Times New Roman"/>
                <a:cs typeface="Times New Roman"/>
              </a:rPr>
              <a:t>Giáo </a:t>
            </a:r>
            <a:r>
              <a:rPr dirty="0" sz="2650">
                <a:latin typeface="Times New Roman"/>
                <a:cs typeface="Times New Roman"/>
              </a:rPr>
              <a:t>dục </a:t>
            </a:r>
            <a:r>
              <a:rPr dirty="0" sz="2650" spc="10">
                <a:latin typeface="Times New Roman"/>
                <a:cs typeface="Times New Roman"/>
              </a:rPr>
              <a:t>STEM </a:t>
            </a:r>
            <a:r>
              <a:rPr dirty="0" sz="2650" spc="5">
                <a:latin typeface="Times New Roman"/>
                <a:cs typeface="Times New Roman"/>
              </a:rPr>
              <a:t>trong các môn</a:t>
            </a:r>
            <a:r>
              <a:rPr dirty="0" sz="2650" spc="-30">
                <a:latin typeface="Times New Roman"/>
                <a:cs typeface="Times New Roman"/>
              </a:rPr>
              <a:t> </a:t>
            </a:r>
            <a:r>
              <a:rPr dirty="0" sz="2650">
                <a:latin typeface="Times New Roman"/>
                <a:cs typeface="Times New Roman"/>
              </a:rPr>
              <a:t>học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788" y="2028825"/>
            <a:ext cx="4863465" cy="287210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dirty="0" sz="2650">
                <a:latin typeface="Times New Roman"/>
                <a:cs typeface="Times New Roman"/>
              </a:rPr>
              <a:t>Dạy </a:t>
            </a:r>
            <a:r>
              <a:rPr dirty="0" sz="2650" spc="5">
                <a:latin typeface="Times New Roman"/>
                <a:cs typeface="Times New Roman"/>
              </a:rPr>
              <a:t>học các chủ </a:t>
            </a:r>
            <a:r>
              <a:rPr dirty="0" sz="2650">
                <a:latin typeface="Times New Roman"/>
                <a:cs typeface="Times New Roman"/>
              </a:rPr>
              <a:t>đề </a:t>
            </a:r>
            <a:r>
              <a:rPr dirty="0" sz="2650" spc="5">
                <a:latin typeface="Times New Roman"/>
                <a:cs typeface="Times New Roman"/>
              </a:rPr>
              <a:t>tích hợp STEM  </a:t>
            </a:r>
            <a:r>
              <a:rPr dirty="0" sz="2650">
                <a:latin typeface="Times New Roman"/>
                <a:cs typeface="Times New Roman"/>
              </a:rPr>
              <a:t>Dạy </a:t>
            </a:r>
            <a:r>
              <a:rPr dirty="0" sz="2650" spc="5">
                <a:latin typeface="Times New Roman"/>
                <a:cs typeface="Times New Roman"/>
              </a:rPr>
              <a:t>học dự án</a:t>
            </a:r>
            <a:r>
              <a:rPr dirty="0" sz="2650" spc="15">
                <a:latin typeface="Times New Roman"/>
                <a:cs typeface="Times New Roman"/>
              </a:rPr>
              <a:t> </a:t>
            </a:r>
            <a:r>
              <a:rPr dirty="0" sz="2650" spc="5">
                <a:latin typeface="Times New Roman"/>
                <a:cs typeface="Times New Roman"/>
              </a:rPr>
              <a:t>STEM</a:t>
            </a:r>
            <a:endParaRPr sz="2650">
              <a:latin typeface="Times New Roman"/>
              <a:cs typeface="Times New Roman"/>
            </a:endParaRPr>
          </a:p>
          <a:p>
            <a:pPr marL="12700" marR="2406015">
              <a:lnSpc>
                <a:spcPct val="100499"/>
              </a:lnSpc>
              <a:spcBef>
                <a:spcPts val="10"/>
              </a:spcBef>
            </a:pPr>
            <a:r>
              <a:rPr dirty="0" sz="2650" spc="5">
                <a:latin typeface="Times New Roman"/>
                <a:cs typeface="Times New Roman"/>
              </a:rPr>
              <a:t>Câu </a:t>
            </a:r>
            <a:r>
              <a:rPr dirty="0" sz="2650">
                <a:latin typeface="Times New Roman"/>
                <a:cs typeface="Times New Roman"/>
              </a:rPr>
              <a:t>lạc </a:t>
            </a:r>
            <a:r>
              <a:rPr dirty="0" sz="2650" spc="5">
                <a:latin typeface="Times New Roman"/>
                <a:cs typeface="Times New Roman"/>
              </a:rPr>
              <a:t>bộ</a:t>
            </a:r>
            <a:r>
              <a:rPr dirty="0" sz="2650" spc="-65">
                <a:latin typeface="Times New Roman"/>
                <a:cs typeface="Times New Roman"/>
              </a:rPr>
              <a:t> </a:t>
            </a:r>
            <a:r>
              <a:rPr dirty="0" sz="2650" spc="10">
                <a:latin typeface="Times New Roman"/>
                <a:cs typeface="Times New Roman"/>
              </a:rPr>
              <a:t>STEM  </a:t>
            </a:r>
            <a:r>
              <a:rPr dirty="0" sz="2650" spc="5">
                <a:latin typeface="Times New Roman"/>
                <a:cs typeface="Times New Roman"/>
              </a:rPr>
              <a:t>Lab</a:t>
            </a:r>
            <a:r>
              <a:rPr dirty="0" sz="2650" spc="-10">
                <a:latin typeface="Times New Roman"/>
                <a:cs typeface="Times New Roman"/>
              </a:rPr>
              <a:t> </a:t>
            </a:r>
            <a:r>
              <a:rPr dirty="0" sz="2650" spc="5">
                <a:latin typeface="Times New Roman"/>
                <a:cs typeface="Times New Roman"/>
              </a:rPr>
              <a:t>STEM</a:t>
            </a:r>
            <a:endParaRPr sz="2650">
              <a:latin typeface="Times New Roman"/>
              <a:cs typeface="Times New Roman"/>
            </a:endParaRPr>
          </a:p>
          <a:p>
            <a:pPr marL="12700" marR="578485">
              <a:lnSpc>
                <a:spcPts val="3200"/>
              </a:lnSpc>
              <a:spcBef>
                <a:spcPts val="114"/>
              </a:spcBef>
            </a:pPr>
            <a:r>
              <a:rPr dirty="0" sz="2650" spc="5">
                <a:latin typeface="Times New Roman"/>
                <a:cs typeface="Times New Roman"/>
              </a:rPr>
              <a:t>Các cuộc </a:t>
            </a:r>
            <a:r>
              <a:rPr dirty="0" sz="2650">
                <a:latin typeface="Times New Roman"/>
                <a:cs typeface="Times New Roman"/>
              </a:rPr>
              <a:t>thi </a:t>
            </a:r>
            <a:r>
              <a:rPr dirty="0" sz="2650" spc="5">
                <a:latin typeface="Times New Roman"/>
                <a:cs typeface="Times New Roman"/>
              </a:rPr>
              <a:t>khoa học kĩ </a:t>
            </a:r>
            <a:r>
              <a:rPr dirty="0" sz="2650">
                <a:latin typeface="Times New Roman"/>
                <a:cs typeface="Times New Roman"/>
              </a:rPr>
              <a:t>thuật  Hoạt động trải </a:t>
            </a:r>
            <a:r>
              <a:rPr dirty="0" sz="2650" spc="5">
                <a:latin typeface="Times New Roman"/>
                <a:cs typeface="Times New Roman"/>
              </a:rPr>
              <a:t>nghiệm sáng</a:t>
            </a:r>
            <a:r>
              <a:rPr dirty="0" sz="2650" spc="20">
                <a:latin typeface="Times New Roman"/>
                <a:cs typeface="Times New Roman"/>
              </a:rPr>
              <a:t> </a:t>
            </a:r>
            <a:r>
              <a:rPr dirty="0" sz="2650" spc="5">
                <a:latin typeface="Times New Roman"/>
                <a:cs typeface="Times New Roman"/>
              </a:rPr>
              <a:t>tạo</a:t>
            </a:r>
            <a:endParaRPr sz="2650">
              <a:latin typeface="Times New Roman"/>
              <a:cs typeface="Times New Roman"/>
            </a:endParaRPr>
          </a:p>
          <a:p>
            <a:pPr marL="12700">
              <a:lnSpc>
                <a:spcPts val="3100"/>
              </a:lnSpc>
            </a:pPr>
            <a:r>
              <a:rPr dirty="0" sz="2650" spc="5">
                <a:latin typeface="Times New Roman"/>
                <a:cs typeface="Times New Roman"/>
              </a:rPr>
              <a:t>Giáo dục định hướng nghề</a:t>
            </a:r>
            <a:r>
              <a:rPr dirty="0" sz="2650" spc="15">
                <a:latin typeface="Times New Roman"/>
                <a:cs typeface="Times New Roman"/>
              </a:rPr>
              <a:t> </a:t>
            </a:r>
            <a:r>
              <a:rPr dirty="0" sz="2650" spc="5">
                <a:latin typeface="Times New Roman"/>
                <a:cs typeface="Times New Roman"/>
              </a:rPr>
              <a:t>nghiệp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72455" y="1568196"/>
            <a:ext cx="6725411" cy="3982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718042" y="1989582"/>
            <a:ext cx="1666239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3695" marR="5080" indent="-34163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imes New Roman"/>
                <a:cs typeface="Times New Roman"/>
              </a:rPr>
              <a:t>Chương</a:t>
            </a:r>
            <a:r>
              <a:rPr dirty="0" sz="2400" spc="-6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trình  dạy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học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61990" y="1837182"/>
            <a:ext cx="2298700" cy="1229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84910" marR="5080" indent="-5969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imes New Roman"/>
                <a:cs typeface="Times New Roman"/>
              </a:rPr>
              <a:t>Kế</a:t>
            </a:r>
            <a:r>
              <a:rPr dirty="0" sz="2400" spc="-9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hoạch  giáo</a:t>
            </a:r>
            <a:r>
              <a:rPr dirty="0" sz="2400" spc="-6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dục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2400">
                <a:latin typeface="Times New Roman"/>
                <a:cs typeface="Times New Roman"/>
              </a:rPr>
              <a:t>Thiết </a:t>
            </a:r>
            <a:r>
              <a:rPr dirty="0" sz="2400" spc="-5">
                <a:latin typeface="Times New Roman"/>
                <a:cs typeface="Times New Roman"/>
              </a:rPr>
              <a:t>bị</a:t>
            </a:r>
            <a:r>
              <a:rPr dirty="0" sz="2400" spc="-5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hoạt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36334" y="3041396"/>
            <a:ext cx="6350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Times New Roman"/>
                <a:cs typeface="Times New Roman"/>
              </a:rPr>
              <a:t>động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839325" y="2751277"/>
            <a:ext cx="135445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imes New Roman"/>
                <a:cs typeface="Times New Roman"/>
              </a:rPr>
              <a:t>Công</a:t>
            </a:r>
            <a:r>
              <a:rPr dirty="0" sz="2400" spc="-7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nghệ</a:t>
            </a:r>
            <a:endParaRPr sz="2400">
              <a:latin typeface="Times New Roman"/>
              <a:cs typeface="Times New Roman"/>
            </a:endParaRPr>
          </a:p>
          <a:p>
            <a:pPr marL="155575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latin typeface="Times New Roman"/>
                <a:cs typeface="Times New Roman"/>
              </a:rPr>
              <a:t>nền</a:t>
            </a:r>
            <a:r>
              <a:rPr dirty="0" sz="2400" spc="-3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tảng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70418" y="3056635"/>
            <a:ext cx="142557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48309" marR="5080" indent="-436245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imes New Roman"/>
                <a:cs typeface="Times New Roman"/>
              </a:rPr>
              <a:t>Người</a:t>
            </a:r>
            <a:r>
              <a:rPr dirty="0" sz="2400" spc="-6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thực  hiện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09817" y="3666235"/>
            <a:ext cx="128778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9065" marR="5080" indent="-1270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Times New Roman"/>
                <a:cs typeface="Times New Roman"/>
              </a:rPr>
              <a:t>Thời</a:t>
            </a:r>
            <a:r>
              <a:rPr dirty="0" sz="2400" spc="-10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gian,  kinh</a:t>
            </a:r>
            <a:r>
              <a:rPr dirty="0" sz="2400" spc="-5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phí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87867" y="3978351"/>
            <a:ext cx="203009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1905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imes New Roman"/>
                <a:cs typeface="Times New Roman"/>
              </a:rPr>
              <a:t>Thi, </a:t>
            </a:r>
            <a:r>
              <a:rPr dirty="0" sz="2400">
                <a:latin typeface="Times New Roman"/>
                <a:cs typeface="Times New Roman"/>
              </a:rPr>
              <a:t>kiểm tra,  đánh giá kết</a:t>
            </a:r>
            <a:r>
              <a:rPr dirty="0" sz="2400" spc="-1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quả  học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tập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8640" y="537972"/>
            <a:ext cx="10870691" cy="56189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05890" y="2857576"/>
            <a:ext cx="942975" cy="59690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850" spc="5" b="1">
                <a:latin typeface="Times New Roman"/>
                <a:cs typeface="Times New Roman"/>
              </a:rPr>
              <a:t>Giáo</a:t>
            </a:r>
            <a:r>
              <a:rPr dirty="0" sz="1850" spc="-70" b="1">
                <a:latin typeface="Times New Roman"/>
                <a:cs typeface="Times New Roman"/>
              </a:rPr>
              <a:t> </a:t>
            </a:r>
            <a:r>
              <a:rPr dirty="0" sz="1850" spc="5" b="1">
                <a:latin typeface="Times New Roman"/>
                <a:cs typeface="Times New Roman"/>
              </a:rPr>
              <a:t>dục</a:t>
            </a:r>
            <a:endParaRPr sz="1850">
              <a:latin typeface="Times New Roman"/>
              <a:cs typeface="Times New Roman"/>
            </a:endParaRPr>
          </a:p>
          <a:p>
            <a:pPr marL="132715">
              <a:lnSpc>
                <a:spcPct val="100000"/>
              </a:lnSpc>
              <a:spcBef>
                <a:spcPts val="25"/>
              </a:spcBef>
            </a:pPr>
            <a:r>
              <a:rPr dirty="0" sz="1850" spc="15" b="1">
                <a:latin typeface="Times New Roman"/>
                <a:cs typeface="Times New Roman"/>
              </a:rPr>
              <a:t>STEM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83460" y="1252804"/>
            <a:ext cx="1568450" cy="59690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1850" spc="10" b="1">
                <a:latin typeface="Times New Roman"/>
                <a:cs typeface="Times New Roman"/>
              </a:rPr>
              <a:t>Hoạt </a:t>
            </a:r>
            <a:r>
              <a:rPr dirty="0" sz="1850" spc="5" b="1">
                <a:latin typeface="Times New Roman"/>
                <a:cs typeface="Times New Roman"/>
              </a:rPr>
              <a:t>động</a:t>
            </a:r>
            <a:r>
              <a:rPr dirty="0" sz="1850" spc="-100" b="1">
                <a:latin typeface="Times New Roman"/>
                <a:cs typeface="Times New Roman"/>
              </a:rPr>
              <a:t> </a:t>
            </a:r>
            <a:r>
              <a:rPr dirty="0" sz="1850" spc="5" b="1">
                <a:latin typeface="Times New Roman"/>
                <a:cs typeface="Times New Roman"/>
              </a:rPr>
              <a:t>giáo</a:t>
            </a:r>
            <a:endParaRPr sz="18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dirty="0" sz="1850" spc="5" b="1">
                <a:latin typeface="Times New Roman"/>
                <a:cs typeface="Times New Roman"/>
              </a:rPr>
              <a:t>dục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0422" y="4057269"/>
            <a:ext cx="1516380" cy="5962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79120" marR="5080" indent="-567055">
              <a:lnSpc>
                <a:spcPct val="101099"/>
              </a:lnSpc>
              <a:spcBef>
                <a:spcPts val="95"/>
              </a:spcBef>
            </a:pPr>
            <a:r>
              <a:rPr dirty="0" sz="1850" spc="10" b="1">
                <a:latin typeface="Times New Roman"/>
                <a:cs typeface="Times New Roman"/>
              </a:rPr>
              <a:t>Hoạt </a:t>
            </a:r>
            <a:r>
              <a:rPr dirty="0" sz="1850" spc="5" b="1">
                <a:latin typeface="Times New Roman"/>
                <a:cs typeface="Times New Roman"/>
              </a:rPr>
              <a:t>động</a:t>
            </a:r>
            <a:r>
              <a:rPr dirty="0" sz="1850" spc="-100" b="1">
                <a:latin typeface="Times New Roman"/>
                <a:cs typeface="Times New Roman"/>
              </a:rPr>
              <a:t> </a:t>
            </a:r>
            <a:r>
              <a:rPr dirty="0" sz="1850" spc="5" b="1">
                <a:latin typeface="Times New Roman"/>
                <a:cs typeface="Times New Roman"/>
              </a:rPr>
              <a:t>dạy  học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38217" y="629792"/>
            <a:ext cx="1476375" cy="5962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79120" marR="5080" indent="-567055">
              <a:lnSpc>
                <a:spcPct val="101099"/>
              </a:lnSpc>
              <a:spcBef>
                <a:spcPts val="95"/>
              </a:spcBef>
            </a:pPr>
            <a:r>
              <a:rPr dirty="0" sz="1850" spc="10" b="1">
                <a:latin typeface="Times New Roman"/>
                <a:cs typeface="Times New Roman"/>
              </a:rPr>
              <a:t>Hoạt </a:t>
            </a:r>
            <a:r>
              <a:rPr dirty="0" sz="1850" spc="5" b="1">
                <a:latin typeface="Times New Roman"/>
                <a:cs typeface="Times New Roman"/>
              </a:rPr>
              <a:t>động</a:t>
            </a:r>
            <a:r>
              <a:rPr dirty="0" sz="1850" spc="-110" b="1">
                <a:latin typeface="Times New Roman"/>
                <a:cs typeface="Times New Roman"/>
              </a:rPr>
              <a:t> </a:t>
            </a:r>
            <a:r>
              <a:rPr dirty="0" sz="1850" spc="10" b="1">
                <a:latin typeface="Times New Roman"/>
                <a:cs typeface="Times New Roman"/>
              </a:rPr>
              <a:t>tập  </a:t>
            </a:r>
            <a:r>
              <a:rPr dirty="0" sz="1850" spc="5" b="1">
                <a:latin typeface="Times New Roman"/>
                <a:cs typeface="Times New Roman"/>
              </a:rPr>
              <a:t>thể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58715" y="5478576"/>
            <a:ext cx="1558925" cy="3111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 spc="-30" b="1">
                <a:latin typeface="Times New Roman"/>
                <a:cs typeface="Times New Roman"/>
              </a:rPr>
              <a:t>Trong </a:t>
            </a:r>
            <a:r>
              <a:rPr dirty="0" sz="1850" spc="10" b="1">
                <a:latin typeface="Times New Roman"/>
                <a:cs typeface="Times New Roman"/>
              </a:rPr>
              <a:t>môn</a:t>
            </a:r>
            <a:r>
              <a:rPr dirty="0" sz="1850" spc="-35" b="1">
                <a:latin typeface="Times New Roman"/>
                <a:cs typeface="Times New Roman"/>
              </a:rPr>
              <a:t> </a:t>
            </a:r>
            <a:r>
              <a:rPr dirty="0" sz="1850" spc="5" b="1">
                <a:latin typeface="Times New Roman"/>
                <a:cs typeface="Times New Roman"/>
              </a:rPr>
              <a:t>học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27897" y="2669285"/>
            <a:ext cx="1313815" cy="8813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1270">
              <a:lnSpc>
                <a:spcPct val="101099"/>
              </a:lnSpc>
              <a:spcBef>
                <a:spcPts val="95"/>
              </a:spcBef>
            </a:pPr>
            <a:r>
              <a:rPr dirty="0" sz="1850" spc="5" b="1">
                <a:latin typeface="Times New Roman"/>
                <a:cs typeface="Times New Roman"/>
              </a:rPr>
              <a:t>Phát triển  năng lực</a:t>
            </a:r>
            <a:r>
              <a:rPr dirty="0" sz="1850" spc="-105" b="1">
                <a:latin typeface="Times New Roman"/>
                <a:cs typeface="Times New Roman"/>
              </a:rPr>
              <a:t> </a:t>
            </a:r>
            <a:r>
              <a:rPr dirty="0" sz="1850" spc="5" b="1">
                <a:latin typeface="Times New Roman"/>
                <a:cs typeface="Times New Roman"/>
              </a:rPr>
              <a:t>học  sinh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28001" y="1419301"/>
            <a:ext cx="1383665" cy="5962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1850" spc="5" b="1">
                <a:latin typeface="Times New Roman"/>
                <a:cs typeface="Times New Roman"/>
              </a:rPr>
              <a:t>Nội dung</a:t>
            </a:r>
            <a:r>
              <a:rPr dirty="0" sz="1850" spc="-100" b="1">
                <a:latin typeface="Times New Roman"/>
                <a:cs typeface="Times New Roman"/>
              </a:rPr>
              <a:t> </a:t>
            </a:r>
            <a:r>
              <a:rPr dirty="0" sz="1850" spc="10" b="1">
                <a:latin typeface="Times New Roman"/>
                <a:cs typeface="Times New Roman"/>
              </a:rPr>
              <a:t>chủ</a:t>
            </a:r>
            <a:endParaRPr sz="1850">
              <a:latin typeface="Times New Roman"/>
              <a:cs typeface="Times New Roman"/>
            </a:endParaRPr>
          </a:p>
          <a:p>
            <a:pPr algn="ctr" marL="1905">
              <a:lnSpc>
                <a:spcPct val="100000"/>
              </a:lnSpc>
              <a:spcBef>
                <a:spcPts val="25"/>
              </a:spcBef>
            </a:pPr>
            <a:r>
              <a:rPr dirty="0" sz="1850" spc="5" b="1">
                <a:latin typeface="Times New Roman"/>
                <a:cs typeface="Times New Roman"/>
              </a:rPr>
              <a:t>đề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53527" y="4222241"/>
            <a:ext cx="1403350" cy="3111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 spc="10" b="1">
                <a:latin typeface="Times New Roman"/>
                <a:cs typeface="Times New Roman"/>
              </a:rPr>
              <a:t>Phương</a:t>
            </a:r>
            <a:r>
              <a:rPr dirty="0" sz="1850" spc="-60" b="1">
                <a:latin typeface="Times New Roman"/>
                <a:cs typeface="Times New Roman"/>
              </a:rPr>
              <a:t> </a:t>
            </a:r>
            <a:r>
              <a:rPr dirty="0" sz="1850" spc="5" b="1">
                <a:latin typeface="Times New Roman"/>
                <a:cs typeface="Times New Roman"/>
              </a:rPr>
              <a:t>pháp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233152" y="2800350"/>
            <a:ext cx="822325" cy="5962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53365" marR="5080" indent="-241300">
              <a:lnSpc>
                <a:spcPct val="101099"/>
              </a:lnSpc>
              <a:spcBef>
                <a:spcPts val="95"/>
              </a:spcBef>
            </a:pPr>
            <a:r>
              <a:rPr dirty="0" sz="1850" spc="5" b="1">
                <a:latin typeface="Times New Roman"/>
                <a:cs typeface="Times New Roman"/>
              </a:rPr>
              <a:t>Sự</a:t>
            </a:r>
            <a:r>
              <a:rPr dirty="0" sz="1850" spc="-85" b="1">
                <a:latin typeface="Times New Roman"/>
                <a:cs typeface="Times New Roman"/>
              </a:rPr>
              <a:t> </a:t>
            </a:r>
            <a:r>
              <a:rPr dirty="0" sz="1850" spc="5" b="1">
                <a:latin typeface="Times New Roman"/>
                <a:cs typeface="Times New Roman"/>
              </a:rPr>
              <a:t>sáng  tạo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28796" y="1989582"/>
            <a:ext cx="862965" cy="3111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 spc="10" b="1">
                <a:latin typeface="Times New Roman"/>
                <a:cs typeface="Times New Roman"/>
              </a:rPr>
              <a:t>Chào</a:t>
            </a:r>
            <a:r>
              <a:rPr dirty="0" sz="1850" spc="-85" b="1">
                <a:latin typeface="Times New Roman"/>
                <a:cs typeface="Times New Roman"/>
              </a:rPr>
              <a:t> </a:t>
            </a:r>
            <a:r>
              <a:rPr dirty="0" sz="1850" spc="5" b="1">
                <a:latin typeface="Times New Roman"/>
                <a:cs typeface="Times New Roman"/>
              </a:rPr>
              <a:t>cờ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23082" y="4373117"/>
            <a:ext cx="797560" cy="3111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 spc="5" b="1">
                <a:latin typeface="Times New Roman"/>
                <a:cs typeface="Times New Roman"/>
              </a:rPr>
              <a:t>Sự</a:t>
            </a:r>
            <a:r>
              <a:rPr dirty="0" sz="1850" spc="-75" b="1">
                <a:latin typeface="Times New Roman"/>
                <a:cs typeface="Times New Roman"/>
              </a:rPr>
              <a:t> </a:t>
            </a:r>
            <a:r>
              <a:rPr dirty="0" sz="1850" spc="10" b="1">
                <a:latin typeface="Times New Roman"/>
                <a:cs typeface="Times New Roman"/>
              </a:rPr>
              <a:t>kiện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71238" y="1459484"/>
            <a:ext cx="1259205" cy="5962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4445">
              <a:lnSpc>
                <a:spcPct val="101099"/>
              </a:lnSpc>
              <a:spcBef>
                <a:spcPts val="95"/>
              </a:spcBef>
            </a:pPr>
            <a:r>
              <a:rPr dirty="0" sz="1850" spc="10" b="1">
                <a:latin typeface="Times New Roman"/>
                <a:cs typeface="Times New Roman"/>
              </a:rPr>
              <a:t>Sinh </a:t>
            </a:r>
            <a:r>
              <a:rPr dirty="0" sz="1850" spc="5" b="1">
                <a:latin typeface="Times New Roman"/>
                <a:cs typeface="Times New Roman"/>
              </a:rPr>
              <a:t>hoạt</a:t>
            </a:r>
            <a:r>
              <a:rPr dirty="0" sz="1850" spc="-110" b="1">
                <a:latin typeface="Times New Roman"/>
                <a:cs typeface="Times New Roman"/>
              </a:rPr>
              <a:t> </a:t>
            </a:r>
            <a:r>
              <a:rPr dirty="0" sz="1850" spc="5" b="1">
                <a:latin typeface="Times New Roman"/>
                <a:cs typeface="Times New Roman"/>
              </a:rPr>
              <a:t>tổ  </a:t>
            </a:r>
            <a:r>
              <a:rPr dirty="0" sz="1850" spc="10" b="1">
                <a:latin typeface="Times New Roman"/>
                <a:cs typeface="Times New Roman"/>
              </a:rPr>
              <a:t>chuyên</a:t>
            </a:r>
            <a:r>
              <a:rPr dirty="0" sz="1850" spc="-100" b="1">
                <a:latin typeface="Times New Roman"/>
                <a:cs typeface="Times New Roman"/>
              </a:rPr>
              <a:t> </a:t>
            </a:r>
            <a:r>
              <a:rPr dirty="0" sz="1850" spc="10" b="1">
                <a:latin typeface="Times New Roman"/>
                <a:cs typeface="Times New Roman"/>
              </a:rPr>
              <a:t>môn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11926" y="1954784"/>
            <a:ext cx="1118235" cy="3111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 spc="10" b="1">
                <a:latin typeface="Times New Roman"/>
                <a:cs typeface="Times New Roman"/>
              </a:rPr>
              <a:t>Học </a:t>
            </a:r>
            <a:r>
              <a:rPr dirty="0" sz="1850" spc="5" b="1">
                <a:latin typeface="Times New Roman"/>
                <a:cs typeface="Times New Roman"/>
              </a:rPr>
              <a:t>buổi</a:t>
            </a:r>
            <a:r>
              <a:rPr dirty="0" sz="1850" spc="-105" b="1">
                <a:latin typeface="Times New Roman"/>
                <a:cs typeface="Times New Roman"/>
              </a:rPr>
              <a:t> </a:t>
            </a:r>
            <a:r>
              <a:rPr dirty="0" sz="1850" spc="10" b="1">
                <a:latin typeface="Times New Roman"/>
                <a:cs typeface="Times New Roman"/>
              </a:rPr>
              <a:t>2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38704" y="2535860"/>
            <a:ext cx="1477010" cy="1815464"/>
          </a:xfrm>
          <a:prstGeom prst="rect">
            <a:avLst/>
          </a:prstGeom>
        </p:spPr>
        <p:txBody>
          <a:bodyPr wrap="square" lIns="0" tIns="1530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dirty="0" sz="1850" spc="5" b="1">
                <a:latin typeface="Times New Roman"/>
                <a:cs typeface="Times New Roman"/>
              </a:rPr>
              <a:t>Sinh</a:t>
            </a:r>
            <a:r>
              <a:rPr dirty="0" sz="1850" spc="-25" b="1">
                <a:latin typeface="Times New Roman"/>
                <a:cs typeface="Times New Roman"/>
              </a:rPr>
              <a:t> </a:t>
            </a:r>
            <a:r>
              <a:rPr dirty="0" sz="1850" spc="5" b="1">
                <a:latin typeface="Times New Roman"/>
                <a:cs typeface="Times New Roman"/>
              </a:rPr>
              <a:t>họat</a:t>
            </a:r>
            <a:endParaRPr sz="1850">
              <a:latin typeface="Times New Roman"/>
              <a:cs typeface="Times New Roman"/>
            </a:endParaRPr>
          </a:p>
          <a:p>
            <a:pPr marL="433070">
              <a:lnSpc>
                <a:spcPct val="100000"/>
              </a:lnSpc>
              <a:spcBef>
                <a:spcPts val="1115"/>
              </a:spcBef>
            </a:pPr>
            <a:r>
              <a:rPr dirty="0" sz="1850" spc="15" b="1">
                <a:latin typeface="Times New Roman"/>
                <a:cs typeface="Times New Roman"/>
              </a:rPr>
              <a:t>HĐNGLL</a:t>
            </a:r>
            <a:endParaRPr sz="1850">
              <a:latin typeface="Times New Roman"/>
              <a:cs typeface="Times New Roman"/>
            </a:endParaRPr>
          </a:p>
          <a:p>
            <a:pPr marL="186055" marR="61594" indent="-7620">
              <a:lnSpc>
                <a:spcPct val="102200"/>
              </a:lnSpc>
              <a:spcBef>
                <a:spcPts val="625"/>
              </a:spcBef>
            </a:pPr>
            <a:r>
              <a:rPr dirty="0" sz="1850" spc="10" b="1">
                <a:latin typeface="Times New Roman"/>
                <a:cs typeface="Times New Roman"/>
              </a:rPr>
              <a:t>Dạy </a:t>
            </a:r>
            <a:r>
              <a:rPr dirty="0" sz="1850" spc="5" b="1">
                <a:latin typeface="Times New Roman"/>
                <a:cs typeface="Times New Roman"/>
              </a:rPr>
              <a:t>học  trên lớp  Ngoại</a:t>
            </a:r>
            <a:r>
              <a:rPr dirty="0" sz="1850" spc="-50" b="1">
                <a:latin typeface="Times New Roman"/>
                <a:cs typeface="Times New Roman"/>
              </a:rPr>
              <a:t> </a:t>
            </a:r>
            <a:r>
              <a:rPr dirty="0" sz="1850" spc="10" b="1">
                <a:latin typeface="Times New Roman"/>
                <a:cs typeface="Times New Roman"/>
              </a:rPr>
              <a:t>khóa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23028" y="2261996"/>
            <a:ext cx="1997075" cy="10198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38455" marR="657860" indent="-326390">
              <a:lnSpc>
                <a:spcPct val="101099"/>
              </a:lnSpc>
              <a:spcBef>
                <a:spcPts val="95"/>
              </a:spcBef>
            </a:pPr>
            <a:r>
              <a:rPr dirty="0" sz="1850" spc="5" b="1">
                <a:latin typeface="Times New Roman"/>
                <a:cs typeface="Times New Roman"/>
              </a:rPr>
              <a:t>Dạy học</a:t>
            </a:r>
            <a:r>
              <a:rPr dirty="0" sz="1850" spc="-95" b="1">
                <a:latin typeface="Times New Roman"/>
                <a:cs typeface="Times New Roman"/>
              </a:rPr>
              <a:t> </a:t>
            </a:r>
            <a:r>
              <a:rPr dirty="0" sz="1850" spc="10" b="1">
                <a:latin typeface="Times New Roman"/>
                <a:cs typeface="Times New Roman"/>
              </a:rPr>
              <a:t>theo  chủ</a:t>
            </a:r>
            <a:r>
              <a:rPr dirty="0" sz="1850" spc="-30" b="1">
                <a:latin typeface="Times New Roman"/>
                <a:cs typeface="Times New Roman"/>
              </a:rPr>
              <a:t> </a:t>
            </a:r>
            <a:r>
              <a:rPr dirty="0" sz="1850" b="1">
                <a:latin typeface="Times New Roman"/>
                <a:cs typeface="Times New Roman"/>
              </a:rPr>
              <a:t>đề</a:t>
            </a:r>
            <a:endParaRPr sz="1850">
              <a:latin typeface="Times New Roman"/>
              <a:cs typeface="Times New Roman"/>
            </a:endParaRPr>
          </a:p>
          <a:p>
            <a:pPr marL="751840">
              <a:lnSpc>
                <a:spcPct val="100000"/>
              </a:lnSpc>
              <a:spcBef>
                <a:spcPts val="1115"/>
              </a:spcBef>
            </a:pPr>
            <a:r>
              <a:rPr dirty="0" sz="1850" spc="-5" b="1">
                <a:latin typeface="Times New Roman"/>
                <a:cs typeface="Times New Roman"/>
              </a:rPr>
              <a:t>Tiết </a:t>
            </a:r>
            <a:r>
              <a:rPr dirty="0" sz="1850" spc="5" b="1">
                <a:latin typeface="Times New Roman"/>
                <a:cs typeface="Times New Roman"/>
              </a:rPr>
              <a:t>tự</a:t>
            </a:r>
            <a:r>
              <a:rPr dirty="0" sz="1850" spc="-60" b="1">
                <a:latin typeface="Times New Roman"/>
                <a:cs typeface="Times New Roman"/>
              </a:rPr>
              <a:t> </a:t>
            </a:r>
            <a:r>
              <a:rPr dirty="0" sz="1850" spc="10" b="1">
                <a:latin typeface="Times New Roman"/>
                <a:cs typeface="Times New Roman"/>
              </a:rPr>
              <a:t>chọn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19086" y="2590546"/>
            <a:ext cx="942340" cy="1164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899"/>
              </a:lnSpc>
              <a:spcBef>
                <a:spcPts val="100"/>
              </a:spcBef>
            </a:pPr>
            <a:r>
              <a:rPr dirty="0" sz="1850" spc="15" b="1">
                <a:latin typeface="Times New Roman"/>
                <a:cs typeface="Times New Roman"/>
              </a:rPr>
              <a:t>GD</a:t>
            </a:r>
            <a:r>
              <a:rPr dirty="0" sz="1850" spc="-80" b="1">
                <a:latin typeface="Times New Roman"/>
                <a:cs typeface="Times New Roman"/>
              </a:rPr>
              <a:t> </a:t>
            </a:r>
            <a:r>
              <a:rPr dirty="0" sz="1850" b="1">
                <a:latin typeface="Times New Roman"/>
                <a:cs typeface="Times New Roman"/>
              </a:rPr>
              <a:t>Định  </a:t>
            </a:r>
            <a:r>
              <a:rPr dirty="0" sz="1850" spc="10" b="1">
                <a:latin typeface="Times New Roman"/>
                <a:cs typeface="Times New Roman"/>
              </a:rPr>
              <a:t>hướng  </a:t>
            </a:r>
            <a:r>
              <a:rPr dirty="0" sz="1850" spc="5" b="1">
                <a:latin typeface="Times New Roman"/>
                <a:cs typeface="Times New Roman"/>
              </a:rPr>
              <a:t>nghề  nghiệp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07002" y="4628515"/>
            <a:ext cx="1188085" cy="59626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50" spc="5" b="1">
                <a:latin typeface="Times New Roman"/>
                <a:cs typeface="Times New Roman"/>
              </a:rPr>
              <a:t>Nghiên</a:t>
            </a:r>
            <a:r>
              <a:rPr dirty="0" sz="1850" spc="-70" b="1">
                <a:latin typeface="Times New Roman"/>
                <a:cs typeface="Times New Roman"/>
              </a:rPr>
              <a:t> </a:t>
            </a:r>
            <a:r>
              <a:rPr dirty="0" sz="1850" spc="5" b="1">
                <a:latin typeface="Times New Roman"/>
                <a:cs typeface="Times New Roman"/>
              </a:rPr>
              <a:t>cứu</a:t>
            </a: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850" spc="5" b="1">
                <a:latin typeface="Times New Roman"/>
                <a:cs typeface="Times New Roman"/>
              </a:rPr>
              <a:t>KH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51375" y="3568395"/>
            <a:ext cx="1119505" cy="5962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dirty="0" sz="1850" spc="15" b="1">
                <a:latin typeface="Times New Roman"/>
                <a:cs typeface="Times New Roman"/>
              </a:rPr>
              <a:t>Xã </a:t>
            </a:r>
            <a:r>
              <a:rPr dirty="0" sz="1850" b="1">
                <a:latin typeface="Times New Roman"/>
                <a:cs typeface="Times New Roman"/>
              </a:rPr>
              <a:t>hội</a:t>
            </a:r>
            <a:r>
              <a:rPr dirty="0" sz="1850" spc="-95" b="1">
                <a:latin typeface="Times New Roman"/>
                <a:cs typeface="Times New Roman"/>
              </a:rPr>
              <a:t> </a:t>
            </a:r>
            <a:r>
              <a:rPr dirty="0" sz="1850" b="1">
                <a:latin typeface="Times New Roman"/>
                <a:cs typeface="Times New Roman"/>
              </a:rPr>
              <a:t>hóa</a:t>
            </a:r>
            <a:endParaRPr sz="18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dirty="0" sz="1850" spc="10" b="1">
                <a:latin typeface="Times New Roman"/>
                <a:cs typeface="Times New Roman"/>
              </a:rPr>
              <a:t>GD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78448" y="4128897"/>
            <a:ext cx="998219" cy="8813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59690" marR="5080" indent="-47625">
              <a:lnSpc>
                <a:spcPct val="101099"/>
              </a:lnSpc>
              <a:spcBef>
                <a:spcPts val="95"/>
              </a:spcBef>
            </a:pPr>
            <a:r>
              <a:rPr dirty="0" sz="1850" spc="5" b="1">
                <a:latin typeface="Times New Roman"/>
                <a:cs typeface="Times New Roman"/>
              </a:rPr>
              <a:t>Kiểm</a:t>
            </a:r>
            <a:r>
              <a:rPr dirty="0" sz="1850" spc="-95" b="1">
                <a:latin typeface="Times New Roman"/>
                <a:cs typeface="Times New Roman"/>
              </a:rPr>
              <a:t> </a:t>
            </a:r>
            <a:r>
              <a:rPr dirty="0" sz="1850" spc="5" b="1">
                <a:latin typeface="Times New Roman"/>
                <a:cs typeface="Times New Roman"/>
              </a:rPr>
              <a:t>tra,  đánh giá  năng</a:t>
            </a:r>
            <a:r>
              <a:rPr dirty="0" sz="1850" spc="-50" b="1">
                <a:latin typeface="Times New Roman"/>
                <a:cs typeface="Times New Roman"/>
              </a:rPr>
              <a:t> </a:t>
            </a:r>
            <a:r>
              <a:rPr dirty="0" sz="1850" spc="5" b="1">
                <a:latin typeface="Times New Roman"/>
                <a:cs typeface="Times New Roman"/>
              </a:rPr>
              <a:t>lực</a:t>
            </a:r>
            <a:endParaRPr sz="18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44766" y="794766"/>
          <a:ext cx="10522585" cy="5271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32830"/>
                <a:gridCol w="4370705"/>
              </a:tblGrid>
              <a:tr h="411480">
                <a:tc>
                  <a:txBody>
                    <a:bodyPr/>
                    <a:lstStyle/>
                    <a:p>
                      <a:pPr algn="ctr">
                        <a:lnSpc>
                          <a:spcPts val="3140"/>
                        </a:lnSpc>
                      </a:pPr>
                      <a:r>
                        <a:rPr dirty="0" sz="2700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700" spc="-5" b="1">
                          <a:latin typeface="Times New Roman"/>
                          <a:cs typeface="Times New Roman"/>
                        </a:rPr>
                        <a:t>động </a:t>
                      </a:r>
                      <a:r>
                        <a:rPr dirty="0" sz="2700" b="1">
                          <a:latin typeface="Times New Roman"/>
                          <a:cs typeface="Times New Roman"/>
                        </a:rPr>
                        <a:t>của chủ</a:t>
                      </a:r>
                      <a:r>
                        <a:rPr dirty="0" sz="27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 spc="-5" b="1">
                          <a:latin typeface="Times New Roman"/>
                          <a:cs typeface="Times New Roman"/>
                        </a:rPr>
                        <a:t>đề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3140"/>
                        </a:lnSpc>
                      </a:pPr>
                      <a:r>
                        <a:rPr dirty="0" sz="2700" spc="-5" b="1">
                          <a:latin typeface="Times New Roman"/>
                          <a:cs typeface="Times New Roman"/>
                        </a:rPr>
                        <a:t>Định hướng </a:t>
                      </a:r>
                      <a:r>
                        <a:rPr dirty="0" sz="2700" b="1">
                          <a:latin typeface="Times New Roman"/>
                          <a:cs typeface="Times New Roman"/>
                        </a:rPr>
                        <a:t>tổ</a:t>
                      </a:r>
                      <a:r>
                        <a:rPr dirty="0" sz="27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 b="1">
                          <a:latin typeface="Times New Roman"/>
                          <a:cs typeface="Times New Roman"/>
                        </a:rPr>
                        <a:t>chức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22959">
                <a:tc>
                  <a:txBody>
                    <a:bodyPr/>
                    <a:lstStyle/>
                    <a:p>
                      <a:pPr marL="68580">
                        <a:lnSpc>
                          <a:spcPts val="3150"/>
                        </a:lnSpc>
                      </a:pPr>
                      <a:r>
                        <a:rPr dirty="0" sz="2700" spc="-5">
                          <a:latin typeface="Times New Roman"/>
                          <a:cs typeface="Times New Roman"/>
                        </a:rPr>
                        <a:t>Hoạt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động 1: Bài toán thực</a:t>
                      </a:r>
                      <a:r>
                        <a:rPr dirty="0" sz="27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tiễn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175895">
                        <a:lnSpc>
                          <a:spcPts val="3240"/>
                        </a:lnSpc>
                        <a:spcBef>
                          <a:spcPts val="15"/>
                        </a:spcBef>
                      </a:pPr>
                      <a:r>
                        <a:rPr dirty="0" sz="2700" spc="-5">
                          <a:latin typeface="Times New Roman"/>
                          <a:cs typeface="Times New Roman"/>
                        </a:rPr>
                        <a:t>Giao cho HS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đọc và thảo</a:t>
                      </a:r>
                      <a:r>
                        <a:rPr dirty="0" sz="27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luận  trước hoặc buổi</a:t>
                      </a:r>
                      <a:r>
                        <a:rPr dirty="0" sz="27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2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68580">
                        <a:lnSpc>
                          <a:spcPts val="3140"/>
                        </a:lnSpc>
                      </a:pPr>
                      <a:r>
                        <a:rPr dirty="0" sz="2700" spc="-5">
                          <a:latin typeface="Times New Roman"/>
                          <a:cs typeface="Times New Roman"/>
                        </a:rPr>
                        <a:t>Hoạt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động 2: Thiết kế </a:t>
                      </a:r>
                      <a:r>
                        <a:rPr dirty="0" sz="2700" spc="-5">
                          <a:latin typeface="Times New Roman"/>
                          <a:cs typeface="Times New Roman"/>
                        </a:rPr>
                        <a:t>sản</a:t>
                      </a:r>
                      <a:r>
                        <a:rPr dirty="0" sz="2700" spc="-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phẩm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 marL="69215">
                        <a:lnSpc>
                          <a:spcPts val="3150"/>
                        </a:lnSpc>
                      </a:pPr>
                      <a:r>
                        <a:rPr dirty="0" sz="2700">
                          <a:latin typeface="Times New Roman"/>
                          <a:cs typeface="Times New Roman"/>
                        </a:rPr>
                        <a:t>Thực hiện trên lớp</a:t>
                      </a:r>
                      <a:r>
                        <a:rPr dirty="0" sz="27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trong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69215" marR="299720">
                        <a:lnSpc>
                          <a:spcPct val="100000"/>
                        </a:lnSpc>
                      </a:pPr>
                      <a:r>
                        <a:rPr dirty="0" sz="2700">
                          <a:latin typeface="Times New Roman"/>
                          <a:cs typeface="Times New Roman"/>
                        </a:rPr>
                        <a:t>phòng trải nghiệm, phòng</a:t>
                      </a:r>
                      <a:r>
                        <a:rPr dirty="0" sz="2700" spc="-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 spc="5">
                          <a:latin typeface="Times New Roman"/>
                          <a:cs typeface="Times New Roman"/>
                        </a:rPr>
                        <a:t>thí 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nghiệm bộ </a:t>
                      </a:r>
                      <a:r>
                        <a:rPr dirty="0" sz="2700" spc="-5">
                          <a:latin typeface="Times New Roman"/>
                          <a:cs typeface="Times New Roman"/>
                        </a:rPr>
                        <a:t>môn,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phòng</a:t>
                      </a:r>
                      <a:r>
                        <a:rPr dirty="0" sz="27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chế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2700">
                          <a:latin typeface="Times New Roman"/>
                          <a:cs typeface="Times New Roman"/>
                        </a:rPr>
                        <a:t>tạo </a:t>
                      </a:r>
                      <a:r>
                        <a:rPr dirty="0" sz="2700" spc="-5">
                          <a:latin typeface="Times New Roman"/>
                          <a:cs typeface="Times New Roman"/>
                        </a:rPr>
                        <a:t>sản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phẩm ở buổi</a:t>
                      </a:r>
                      <a:r>
                        <a:rPr dirty="0" sz="27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2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1479">
                <a:tc>
                  <a:txBody>
                    <a:bodyPr/>
                    <a:lstStyle/>
                    <a:p>
                      <a:pPr marL="68580">
                        <a:lnSpc>
                          <a:spcPts val="3140"/>
                        </a:lnSpc>
                      </a:pPr>
                      <a:r>
                        <a:rPr dirty="0" sz="2700" spc="-5">
                          <a:latin typeface="Times New Roman"/>
                          <a:cs typeface="Times New Roman"/>
                        </a:rPr>
                        <a:t>Hoạt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động 3: </a:t>
                      </a:r>
                      <a:r>
                        <a:rPr dirty="0" sz="2700" spc="-5">
                          <a:latin typeface="Times New Roman"/>
                          <a:cs typeface="Times New Roman"/>
                        </a:rPr>
                        <a:t>Xây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dựng </a:t>
                      </a:r>
                      <a:r>
                        <a:rPr dirty="0" sz="2700" spc="-5">
                          <a:latin typeface="Times New Roman"/>
                          <a:cs typeface="Times New Roman"/>
                        </a:rPr>
                        <a:t>sản</a:t>
                      </a:r>
                      <a:r>
                        <a:rPr dirty="0" sz="27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phẩm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68580" marR="294640">
                        <a:lnSpc>
                          <a:spcPts val="3240"/>
                        </a:lnSpc>
                        <a:spcBef>
                          <a:spcPts val="15"/>
                        </a:spcBef>
                      </a:pPr>
                      <a:r>
                        <a:rPr dirty="0" sz="2700" spc="-5">
                          <a:latin typeface="Times New Roman"/>
                          <a:cs typeface="Times New Roman"/>
                        </a:rPr>
                        <a:t>Hoạt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động 4: Thử nghiệm và đánh giá</a:t>
                      </a:r>
                      <a:r>
                        <a:rPr dirty="0" sz="2700" spc="-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 spc="-5">
                          <a:latin typeface="Times New Roman"/>
                          <a:cs typeface="Times New Roman"/>
                        </a:rPr>
                        <a:t>sản 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phẩm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68580">
                        <a:lnSpc>
                          <a:spcPts val="3140"/>
                        </a:lnSpc>
                      </a:pPr>
                      <a:r>
                        <a:rPr dirty="0" sz="2700" spc="-5">
                          <a:latin typeface="Times New Roman"/>
                          <a:cs typeface="Times New Roman"/>
                        </a:rPr>
                        <a:t>Hoạt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động 5: Hoàn thiện </a:t>
                      </a:r>
                      <a:r>
                        <a:rPr dirty="0" sz="2700" spc="-5">
                          <a:latin typeface="Times New Roman"/>
                          <a:cs typeface="Times New Roman"/>
                        </a:rPr>
                        <a:t>sản</a:t>
                      </a:r>
                      <a:r>
                        <a:rPr dirty="0" sz="27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phẩm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68580" marR="719455">
                        <a:lnSpc>
                          <a:spcPts val="3240"/>
                        </a:lnSpc>
                        <a:spcBef>
                          <a:spcPts val="20"/>
                        </a:spcBef>
                      </a:pPr>
                      <a:r>
                        <a:rPr dirty="0" sz="2700" spc="-5">
                          <a:latin typeface="Times New Roman"/>
                          <a:cs typeface="Times New Roman"/>
                        </a:rPr>
                        <a:t>Hoạt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động 6: Báo cáo và đánh giá</a:t>
                      </a:r>
                      <a:r>
                        <a:rPr dirty="0" sz="270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hoạt  động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1583">
                <a:tc>
                  <a:txBody>
                    <a:bodyPr/>
                    <a:lstStyle/>
                    <a:p>
                      <a:pPr marL="68580">
                        <a:lnSpc>
                          <a:spcPts val="3155"/>
                        </a:lnSpc>
                      </a:pPr>
                      <a:r>
                        <a:rPr dirty="0" sz="2700" spc="-5">
                          <a:latin typeface="Times New Roman"/>
                          <a:cs typeface="Times New Roman"/>
                        </a:rPr>
                        <a:t>Hoạt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động 7: </a:t>
                      </a:r>
                      <a:r>
                        <a:rPr dirty="0" sz="2700" spc="-5">
                          <a:latin typeface="Times New Roman"/>
                          <a:cs typeface="Times New Roman"/>
                        </a:rPr>
                        <a:t>Đưa sản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phẩm vào thực</a:t>
                      </a:r>
                      <a:r>
                        <a:rPr dirty="0" sz="27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tế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9215" marR="318770">
                        <a:lnSpc>
                          <a:spcPts val="3240"/>
                        </a:lnSpc>
                        <a:spcBef>
                          <a:spcPts val="20"/>
                        </a:spcBef>
                      </a:pPr>
                      <a:r>
                        <a:rPr dirty="0" sz="2700" spc="-5">
                          <a:latin typeface="Times New Roman"/>
                          <a:cs typeface="Times New Roman"/>
                        </a:rPr>
                        <a:t>Giao cho </a:t>
                      </a:r>
                      <a:r>
                        <a:rPr dirty="0" sz="2700" spc="-10">
                          <a:latin typeface="Times New Roman"/>
                          <a:cs typeface="Times New Roman"/>
                        </a:rPr>
                        <a:t>HS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vận dụng ở</a:t>
                      </a:r>
                      <a:r>
                        <a:rPr dirty="0" sz="27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 spc="5">
                          <a:latin typeface="Times New Roman"/>
                          <a:cs typeface="Times New Roman"/>
                        </a:rPr>
                        <a:t>nhà 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hoặc ở</a:t>
                      </a:r>
                      <a:r>
                        <a:rPr dirty="0" sz="27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trường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25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marL="68580">
                        <a:lnSpc>
                          <a:spcPts val="3140"/>
                        </a:lnSpc>
                      </a:pPr>
                      <a:r>
                        <a:rPr dirty="0" sz="2700" spc="-5">
                          <a:latin typeface="Times New Roman"/>
                          <a:cs typeface="Times New Roman"/>
                        </a:rPr>
                        <a:t>Hoạt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động 8: </a:t>
                      </a:r>
                      <a:r>
                        <a:rPr dirty="0" sz="2700" spc="-30">
                          <a:latin typeface="Times New Roman"/>
                          <a:cs typeface="Times New Roman"/>
                        </a:rPr>
                        <a:t>Trở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thành nhà kĩ</a:t>
                      </a:r>
                      <a:r>
                        <a:rPr dirty="0" sz="27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700">
                          <a:latin typeface="Times New Roman"/>
                          <a:cs typeface="Times New Roman"/>
                        </a:rPr>
                        <a:t>nghệ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254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6310" y="626109"/>
            <a:ext cx="6393815" cy="5943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700" spc="15">
                <a:latin typeface="Times New Roman"/>
                <a:cs typeface="Times New Roman"/>
              </a:rPr>
              <a:t>Xây </a:t>
            </a:r>
            <a:r>
              <a:rPr dirty="0" sz="3700" spc="20">
                <a:latin typeface="Times New Roman"/>
                <a:cs typeface="Times New Roman"/>
              </a:rPr>
              <a:t>dựng </a:t>
            </a:r>
            <a:r>
              <a:rPr dirty="0" sz="3700" spc="15">
                <a:latin typeface="Times New Roman"/>
                <a:cs typeface="Times New Roman"/>
              </a:rPr>
              <a:t>chủ </a:t>
            </a:r>
            <a:r>
              <a:rPr dirty="0" sz="3700" spc="10">
                <a:latin typeface="Times New Roman"/>
                <a:cs typeface="Times New Roman"/>
              </a:rPr>
              <a:t>đề giáo dục</a:t>
            </a:r>
            <a:r>
              <a:rPr dirty="0" sz="3700" spc="-110">
                <a:latin typeface="Times New Roman"/>
                <a:cs typeface="Times New Roman"/>
              </a:rPr>
              <a:t> </a:t>
            </a:r>
            <a:r>
              <a:rPr dirty="0" sz="3700" spc="20">
                <a:latin typeface="Times New Roman"/>
                <a:cs typeface="Times New Roman"/>
              </a:rPr>
              <a:t>STEM</a:t>
            </a:r>
            <a:endParaRPr sz="37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310" y="2182114"/>
            <a:ext cx="8230234" cy="580390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355600" marR="5080" indent="-342900">
              <a:lnSpc>
                <a:spcPct val="102200"/>
              </a:lnSpc>
              <a:spcBef>
                <a:spcPts val="50"/>
              </a:spcBef>
              <a:tabLst>
                <a:tab pos="354965" algn="l"/>
              </a:tabLst>
            </a:pPr>
            <a:r>
              <a:rPr dirty="0" sz="1450" spc="235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 spc="-10">
                <a:solidFill>
                  <a:srgbClr val="404040"/>
                </a:solidFill>
                <a:latin typeface="Trebuchet MS"/>
                <a:cs typeface="Trebuchet MS"/>
                <a:hlinkClick r:id="rId2"/>
              </a:rPr>
              <a:t>Video </a:t>
            </a:r>
            <a:r>
              <a:rPr dirty="0" sz="1800" spc="-25">
                <a:solidFill>
                  <a:srgbClr val="404040"/>
                </a:solidFill>
                <a:latin typeface="Trebuchet MS"/>
                <a:cs typeface="Trebuchet MS"/>
                <a:hlinkClick r:id="rId2"/>
              </a:rPr>
              <a:t>h</a:t>
            </a:r>
            <a:r>
              <a:rPr dirty="0" sz="1800" spc="-25">
                <a:solidFill>
                  <a:srgbClr val="404040"/>
                </a:solidFill>
                <a:latin typeface="Arial"/>
                <a:cs typeface="Arial"/>
                <a:hlinkClick r:id="rId2"/>
              </a:rPr>
              <a:t>ướ</a:t>
            </a:r>
            <a:r>
              <a:rPr dirty="0" sz="1800" spc="-25">
                <a:solidFill>
                  <a:srgbClr val="404040"/>
                </a:solidFill>
                <a:latin typeface="Trebuchet MS"/>
                <a:cs typeface="Trebuchet MS"/>
                <a:hlinkClick r:id="rId2"/>
              </a:rPr>
              <a:t>ng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  <a:hlinkClick r:id="rId2"/>
              </a:rPr>
              <a:t>dâ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  <a:hlinkClick r:id="rId2"/>
              </a:rPr>
              <a:t>̃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  <a:hlinkClick r:id="rId2"/>
              </a:rPr>
              <a:t>n </a:t>
            </a:r>
            <a:r>
              <a:rPr dirty="0" sz="1800" spc="-45">
                <a:solidFill>
                  <a:srgbClr val="404040"/>
                </a:solidFill>
                <a:latin typeface="Trebuchet MS"/>
                <a:cs typeface="Trebuchet MS"/>
                <a:hlinkClick r:id="rId2"/>
              </a:rPr>
              <a:t>s</a:t>
            </a:r>
            <a:r>
              <a:rPr dirty="0" sz="1800" spc="-45">
                <a:solidFill>
                  <a:srgbClr val="404040"/>
                </a:solidFill>
                <a:latin typeface="Arial"/>
                <a:cs typeface="Arial"/>
                <a:hlinkClick r:id="rId2"/>
              </a:rPr>
              <a:t>ử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  <a:hlinkClick r:id="rId2"/>
              </a:rPr>
              <a:t>du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  <a:hlinkClick r:id="rId2"/>
              </a:rPr>
              <a:t>̣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  <a:hlinkClick r:id="rId2"/>
              </a:rPr>
              <a:t>ng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  <a:hlinkClick r:id="rId2"/>
              </a:rPr>
              <a:t>thiê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  <a:hlinkClick r:id="rId2"/>
              </a:rPr>
              <a:t>́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  <a:hlinkClick r:id="rId2"/>
              </a:rPr>
              <a:t>t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  <a:hlinkClick r:id="rId2"/>
              </a:rPr>
              <a:t>bi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  <a:hlinkClick r:id="rId2"/>
              </a:rPr>
              <a:t>̣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  <a:hlinkClick r:id="rId2"/>
              </a:rPr>
              <a:t>: </a:t>
            </a:r>
            <a:r>
              <a:rPr dirty="0" u="heavy" sz="1800" spc="-5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rebuchet MS"/>
                <a:cs typeface="Trebuchet MS"/>
                <a:hlinkClick r:id="rId2"/>
              </a:rPr>
              <a:t>http://sachthietbigiaoduc.vn/chia-se-tai- </a:t>
            </a:r>
            <a:r>
              <a:rPr dirty="0" sz="1800" spc="-5">
                <a:solidFill>
                  <a:srgbClr val="99C93B"/>
                </a:solidFill>
                <a:latin typeface="Trebuchet MS"/>
                <a:cs typeface="Trebuchet MS"/>
                <a:hlinkClick r:id="rId2"/>
              </a:rPr>
              <a:t> </a:t>
            </a:r>
            <a:r>
              <a:rPr dirty="0" u="heavy" sz="1800" spc="-5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rebuchet MS"/>
                <a:cs typeface="Trebuchet MS"/>
                <a:hlinkClick r:id="rId2"/>
              </a:rPr>
              <a:t>nguyen-giao-duc/-/resources/647543/huong-dan-su-dung-thiet-bi.html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01001" y="737488"/>
          <a:ext cx="10609580" cy="5459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0060"/>
                <a:gridCol w="1856739"/>
                <a:gridCol w="1473835"/>
                <a:gridCol w="2204085"/>
                <a:gridCol w="2143760"/>
                <a:gridCol w="1159509"/>
              </a:tblGrid>
              <a:tr h="1219200">
                <a:tc>
                  <a:txBody>
                    <a:bodyPr/>
                    <a:lstStyle/>
                    <a:p>
                      <a:pPr marL="68580" marR="189865">
                        <a:lnSpc>
                          <a:spcPts val="2400"/>
                        </a:lnSpc>
                        <a:spcBef>
                          <a:spcPts val="10"/>
                        </a:spcBef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Các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giai</a:t>
                      </a:r>
                      <a:r>
                        <a:rPr dirty="0" sz="2000" spc="-1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đoạn 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thực</a:t>
                      </a:r>
                      <a:r>
                        <a:rPr dirty="0" sz="20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125730">
                        <a:lnSpc>
                          <a:spcPts val="2400"/>
                        </a:lnSpc>
                        <a:spcBef>
                          <a:spcPts val="10"/>
                        </a:spcBef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Các bước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thiết 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kế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và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thực</a:t>
                      </a:r>
                      <a:r>
                        <a:rPr dirty="0" sz="2000" spc="-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Hoạt</a:t>
                      </a:r>
                      <a:r>
                        <a:rPr dirty="0" sz="20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570865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r>
                        <a:rPr dirty="0" sz="2000" spc="-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học 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sinh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548005">
                        <a:lnSpc>
                          <a:spcPts val="2400"/>
                        </a:lnSpc>
                        <a:spcBef>
                          <a:spcPts val="10"/>
                        </a:spcBef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</a:t>
                      </a:r>
                      <a:r>
                        <a:rPr dirty="0" sz="2000" spc="-114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  giáo</a:t>
                      </a:r>
                      <a:r>
                        <a:rPr dirty="0" sz="20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viên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167640">
                        <a:lnSpc>
                          <a:spcPts val="2400"/>
                        </a:lnSpc>
                        <a:spcBef>
                          <a:spcPts val="10"/>
                        </a:spcBef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Yêu cầu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nội</a:t>
                      </a:r>
                      <a:r>
                        <a:rPr dirty="0" sz="2000" spc="-9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dung  các</a:t>
                      </a: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bước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Yêu</a:t>
                      </a:r>
                      <a:r>
                        <a:rPr dirty="0" sz="20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 marR="147955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không  gian,</a:t>
                      </a:r>
                      <a:r>
                        <a:rPr dirty="0" sz="2000" spc="-10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vật 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tư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27779"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CONTEXT: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just" marL="68580" marR="366395">
                        <a:lnSpc>
                          <a:spcPct val="100000"/>
                        </a:lnSpc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Yêu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cầu của  thực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tiễn</a:t>
                      </a:r>
                      <a:r>
                        <a:rPr dirty="0" sz="200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cần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giải</a:t>
                      </a:r>
                      <a:r>
                        <a:rPr dirty="0" sz="20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quyết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1. Tình</a:t>
                      </a:r>
                      <a:r>
                        <a:rPr dirty="0" sz="200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huống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25717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thực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tiễn của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vấn đề, thiết bị  kĩ thuật và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 cần thực  hiện (Mô tả  đúng thực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tiễn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của giải pháp  đang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sử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dụng,  có hình ảnh rõ  ràng và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lời</a:t>
                      </a:r>
                      <a:r>
                        <a:rPr dirty="0" sz="200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văn  ngắn</a:t>
                      </a:r>
                      <a:r>
                        <a:rPr dirty="0" sz="2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gọn)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6535" indent="-148590">
                        <a:lnSpc>
                          <a:spcPts val="2335"/>
                        </a:lnSpc>
                        <a:buChar char="-"/>
                        <a:tabLst>
                          <a:tab pos="217170" algn="l"/>
                        </a:tabLst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Đọc</a:t>
                      </a:r>
                      <a:r>
                        <a:rPr dirty="0" sz="200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tình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73660">
                        <a:lnSpc>
                          <a:spcPct val="100000"/>
                        </a:lnSpc>
                      </a:pPr>
                      <a:r>
                        <a:rPr dirty="0" sz="2000" spc="5">
                          <a:latin typeface="Times New Roman"/>
                          <a:cs typeface="Times New Roman"/>
                        </a:rPr>
                        <a:t>huống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và</a:t>
                      </a:r>
                      <a:r>
                        <a:rPr dirty="0" sz="2000" spc="-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mô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tả lại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những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đặc điểm  quan</a:t>
                      </a:r>
                      <a:r>
                        <a:rPr dirty="0" sz="20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trọng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5861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của</a:t>
                      </a:r>
                      <a:r>
                        <a:rPr dirty="0" sz="200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tình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huống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297180">
                        <a:lnSpc>
                          <a:spcPct val="100000"/>
                        </a:lnSpc>
                        <a:buChar char="-"/>
                        <a:tabLst>
                          <a:tab pos="217170" algn="l"/>
                        </a:tabLst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Làm</a:t>
                      </a:r>
                      <a:r>
                        <a:rPr dirty="0" sz="200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việc  cá nhân và  thảo luận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nhóm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215">
                        <a:lnSpc>
                          <a:spcPts val="2335"/>
                        </a:lnSpc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Xây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dựng</a:t>
                      </a:r>
                      <a:r>
                        <a:rPr dirty="0" sz="20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tình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just" marL="69215" marR="158115">
                        <a:lnSpc>
                          <a:spcPct val="100000"/>
                        </a:lnSpc>
                      </a:pPr>
                      <a:r>
                        <a:rPr dirty="0" sz="2000" spc="5">
                          <a:latin typeface="Times New Roman"/>
                          <a:cs typeface="Times New Roman"/>
                        </a:rPr>
                        <a:t>huống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bằng các</a:t>
                      </a:r>
                      <a:r>
                        <a:rPr dirty="0" sz="2000" spc="-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bài  viết và hình</a:t>
                      </a:r>
                      <a:r>
                        <a:rPr dirty="0" sz="20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ảnh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just" marL="69215" marR="8699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thực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tiễn của chủ</a:t>
                      </a:r>
                      <a:r>
                        <a:rPr dirty="0" sz="200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đề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huy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động được</a:t>
                      </a:r>
                      <a:r>
                        <a:rPr dirty="0" sz="2000" spc="-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kiến  thức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môn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học</a:t>
                      </a:r>
                      <a:r>
                        <a:rPr dirty="0" sz="20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và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1238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liên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môn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phù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hợp  với trình độ và</a:t>
                      </a:r>
                      <a:r>
                        <a:rPr dirty="0" sz="20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mức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độ nhận thức của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học</a:t>
                      </a:r>
                      <a:r>
                        <a:rPr dirty="0" sz="20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sinh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Vấn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đề, giải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pháp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127000">
                        <a:lnSpc>
                          <a:spcPct val="100000"/>
                        </a:lnSpc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mang tính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hữu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ích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cho xã hội, gần</a:t>
                      </a:r>
                      <a:r>
                        <a:rPr dirty="0" sz="2000" spc="-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gũi  với đời </a:t>
                      </a:r>
                      <a:r>
                        <a:rPr dirty="0" sz="2000" spc="-135">
                          <a:latin typeface="Times New Roman"/>
                          <a:cs typeface="Times New Roman"/>
                        </a:rPr>
                        <a:t>sống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của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học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sinh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và bằng  kiến thức, kinh  nghiệm thực</a:t>
                      </a:r>
                      <a:r>
                        <a:rPr dirty="0" sz="200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tiễn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1212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của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học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sinh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có</a:t>
                      </a:r>
                      <a:r>
                        <a:rPr dirty="0" sz="2000" spc="-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thể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hiểu</a:t>
                      </a:r>
                      <a:r>
                        <a:rPr dirty="0" sz="20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được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spc="-20">
                          <a:latin typeface="Times New Roman"/>
                          <a:cs typeface="Times New Roman"/>
                        </a:rPr>
                        <a:t>Trên</a:t>
                      </a:r>
                      <a:r>
                        <a:rPr dirty="0" sz="20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lớp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 marR="17653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hoặc  trong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phòng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LAB</a:t>
                      </a:r>
                      <a:r>
                        <a:rPr dirty="0" sz="200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với  sách  STEM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01001" y="623188"/>
          <a:ext cx="10609580" cy="5804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0060"/>
                <a:gridCol w="1856739"/>
                <a:gridCol w="1473835"/>
                <a:gridCol w="2204085"/>
                <a:gridCol w="2143760"/>
                <a:gridCol w="1159509"/>
              </a:tblGrid>
              <a:tr h="1219200"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Các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giai</a:t>
                      </a:r>
                      <a:r>
                        <a:rPr dirty="0" sz="2000" spc="-7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đoạn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thực</a:t>
                      </a:r>
                      <a:r>
                        <a:rPr dirty="0" sz="20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Các bước</a:t>
                      </a:r>
                      <a:r>
                        <a:rPr dirty="0" sz="20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thiết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kế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và thực</a:t>
                      </a:r>
                      <a:r>
                        <a:rPr dirty="0" sz="2000" spc="-7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Hoạt</a:t>
                      </a:r>
                      <a:r>
                        <a:rPr dirty="0" sz="20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r>
                        <a:rPr dirty="0" sz="20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học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sinh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</a:t>
                      </a:r>
                      <a:r>
                        <a:rPr dirty="0" sz="2000" spc="-7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giáo</a:t>
                      </a:r>
                      <a:r>
                        <a:rPr dirty="0" sz="20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viên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nội</a:t>
                      </a:r>
                      <a:r>
                        <a:rPr dirty="0" sz="20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dung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các</a:t>
                      </a: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bước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</a:t>
                      </a:r>
                      <a:r>
                        <a:rPr dirty="0" sz="20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 marR="149225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không  gian,</a:t>
                      </a:r>
                      <a:r>
                        <a:rPr dirty="0" sz="2000" spc="-114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vật 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tư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12"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ASK: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Define</a:t>
                      </a:r>
                      <a:r>
                        <a:rPr dirty="0" sz="20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the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problem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31813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Xác định</a:t>
                      </a:r>
                      <a:r>
                        <a:rPr dirty="0" sz="200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vấn  đề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cần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giải  quyết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8580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2.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Vấn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đề</a:t>
                      </a:r>
                      <a:r>
                        <a:rPr dirty="0" sz="20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kĩ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just" marL="68580" marR="33274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thuật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cần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giải  quyết (Nêu rõ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các yêu cầu</a:t>
                      </a:r>
                      <a:r>
                        <a:rPr dirty="0" sz="20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kĩ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thuật của</a:t>
                      </a:r>
                      <a:r>
                        <a:rPr dirty="0" sz="20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just" marL="6858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phẩm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cần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xử</a:t>
                      </a:r>
                      <a:r>
                        <a:rPr dirty="0" sz="20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lí)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- Thảo</a:t>
                      </a:r>
                      <a:r>
                        <a:rPr dirty="0" sz="200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luận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9715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để xác định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những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yêu  cầu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và</a:t>
                      </a:r>
                      <a:r>
                        <a:rPr dirty="0" sz="20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thông  số kĩ thuật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cần</a:t>
                      </a: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phải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thực</a:t>
                      </a:r>
                      <a:r>
                        <a:rPr dirty="0" sz="20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Đưa ra hệ thống</a:t>
                      </a:r>
                      <a:r>
                        <a:rPr dirty="0" sz="20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các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126364">
                        <a:lnSpc>
                          <a:spcPct val="100000"/>
                        </a:lnSpc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yêu cầu, các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thông  số kĩ thuật cho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 </a:t>
                      </a: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mà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bằng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các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dụng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cụ,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thiết bị,  kiến thức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môn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học  trang bị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học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sinh</a:t>
                      </a:r>
                      <a:r>
                        <a:rPr dirty="0" sz="2000" spc="-1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có  thể thực hiện được  trong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nhà</a:t>
                      </a:r>
                      <a:r>
                        <a:rPr dirty="0" sz="20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trường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Các yêu cầu</a:t>
                      </a:r>
                      <a:r>
                        <a:rPr dirty="0" sz="20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cần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gắn với bối</a:t>
                      </a:r>
                      <a:r>
                        <a:rPr dirty="0" sz="20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cảnh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22923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thực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tiễn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nhưng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được lược giản</a:t>
                      </a:r>
                      <a:r>
                        <a:rPr dirty="0" sz="200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để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có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thể thực hiện  được trong</a:t>
                      </a:r>
                      <a:r>
                        <a:rPr dirty="0" sz="20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nhà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857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trường </a:t>
                      </a: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mà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bằng  kiến thức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môn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học,  kinh nghiệm bản  thân ở lứa tuổi học  sinh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có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thể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tự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thực  hiện được.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Hạn</a:t>
                      </a:r>
                      <a:r>
                        <a:rPr dirty="0" sz="200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chế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có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sự can thiệp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và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giúp đỡ của người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lớn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spc="-20">
                          <a:latin typeface="Times New Roman"/>
                          <a:cs typeface="Times New Roman"/>
                        </a:rPr>
                        <a:t>Trên</a:t>
                      </a:r>
                      <a:r>
                        <a:rPr dirty="0" sz="20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lớp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 marR="17653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hoặc  trong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phòng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LAB</a:t>
                      </a:r>
                      <a:r>
                        <a:rPr dirty="0" sz="200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với  sách  STEM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01001" y="623188"/>
          <a:ext cx="10609580" cy="54997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50060"/>
                <a:gridCol w="1856739"/>
                <a:gridCol w="1473835"/>
                <a:gridCol w="2204085"/>
                <a:gridCol w="2143760"/>
                <a:gridCol w="1159509"/>
              </a:tblGrid>
              <a:tr h="1219200"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Các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giai</a:t>
                      </a:r>
                      <a:r>
                        <a:rPr dirty="0" sz="2000" spc="-7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đoạn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thực</a:t>
                      </a:r>
                      <a:r>
                        <a:rPr dirty="0" sz="20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Các bước</a:t>
                      </a:r>
                      <a:r>
                        <a:rPr dirty="0" sz="20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thiết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kế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và thực</a:t>
                      </a:r>
                      <a:r>
                        <a:rPr dirty="0" sz="2000" spc="-7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Hoạt</a:t>
                      </a:r>
                      <a:r>
                        <a:rPr dirty="0" sz="20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r>
                        <a:rPr dirty="0" sz="20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học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sinh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</a:t>
                      </a:r>
                      <a:r>
                        <a:rPr dirty="0" sz="2000" spc="-7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giáo</a:t>
                      </a:r>
                      <a:r>
                        <a:rPr dirty="0" sz="20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viên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nội</a:t>
                      </a:r>
                      <a:r>
                        <a:rPr dirty="0" sz="20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dung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các</a:t>
                      </a: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bước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</a:t>
                      </a:r>
                      <a:r>
                        <a:rPr dirty="0" sz="20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 marR="149225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không  gian,</a:t>
                      </a:r>
                      <a:r>
                        <a:rPr dirty="0" sz="2000" spc="-114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vật 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tư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67212"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IMAGINE: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17081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Generate</a:t>
                      </a:r>
                      <a:r>
                        <a:rPr dirty="0" sz="20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ideas  Đề xuất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các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ý  tưởng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3.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Đề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xuất</a:t>
                      </a:r>
                      <a:r>
                        <a:rPr dirty="0" sz="20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ý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7810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tưởng (Làm</a:t>
                      </a:r>
                      <a:r>
                        <a:rPr dirty="0" sz="20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việc  cá nhân, nhóm  vẽ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trên </a:t>
                      </a:r>
                      <a:r>
                        <a:rPr dirty="0" sz="2000" spc="-30">
                          <a:latin typeface="Times New Roman"/>
                          <a:cs typeface="Times New Roman"/>
                        </a:rPr>
                        <a:t>giấy,</a:t>
                      </a:r>
                      <a:r>
                        <a:rPr dirty="0" sz="20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trên 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máy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tính)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Làm</a:t>
                      </a:r>
                      <a:r>
                        <a:rPr dirty="0" sz="20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việc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19875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các nhân</a:t>
                      </a:r>
                      <a:r>
                        <a:rPr dirty="0" sz="2000" spc="-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và  nhóm thể  hiện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sự</a:t>
                      </a:r>
                      <a:r>
                        <a:rPr dirty="0" sz="20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trao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đổi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về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các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hướng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 cần  hoàn thiện,  vẽ và</a:t>
                      </a:r>
                      <a:r>
                        <a:rPr dirty="0" sz="20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viết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trên</a:t>
                      </a:r>
                      <a:r>
                        <a:rPr dirty="0" sz="2000" spc="-30">
                          <a:latin typeface="Times New Roman"/>
                          <a:cs typeface="Times New Roman"/>
                        </a:rPr>
                        <a:t> giấy,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7048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thiết kế, kẻ  vẽ,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tính</a:t>
                      </a:r>
                      <a:r>
                        <a:rPr dirty="0" sz="200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toán,  dựng hình 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mô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tả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Gợi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ý cho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học</a:t>
                      </a:r>
                      <a:r>
                        <a:rPr dirty="0" sz="20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sinh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132080">
                        <a:lnSpc>
                          <a:spcPct val="100000"/>
                        </a:lnSpc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một số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mẫu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qua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hình ảnh  và dự kiến kết quả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học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sinh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đạt được,  cần có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những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gợi ý  về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tính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toán dự  kiến, vẽ </a:t>
                      </a: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mô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tả</a:t>
                      </a:r>
                      <a:r>
                        <a:rPr dirty="0" sz="200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dạng  hình học, vận dụng  ngôn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ngữ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toán</a:t>
                      </a:r>
                      <a:r>
                        <a:rPr dirty="0" sz="200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đề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trình bày ý</a:t>
                      </a:r>
                      <a:r>
                        <a:rPr dirty="0" sz="200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tưởng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Vấn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đề,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</a:t>
                      </a:r>
                      <a:r>
                        <a:rPr dirty="0" sz="20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phải có nhiều</a:t>
                      </a:r>
                      <a:r>
                        <a:rPr dirty="0" sz="20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giải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pháp, nhiều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ý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6096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tưởng có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thể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thực  hiện được. </a:t>
                      </a: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Tránh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việc cả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lớp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làm</a:t>
                      </a:r>
                      <a:r>
                        <a:rPr dirty="0" sz="2000" spc="-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một 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mẫu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giống</a:t>
                      </a:r>
                      <a:r>
                        <a:rPr dirty="0" sz="2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hệt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3009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nhau. Cần để</a:t>
                      </a:r>
                      <a:r>
                        <a:rPr dirty="0" sz="200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học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sinh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tự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đưa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ra</a:t>
                      </a:r>
                      <a:r>
                        <a:rPr dirty="0" sz="20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ý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26606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tưởng và tự</a:t>
                      </a:r>
                      <a:r>
                        <a:rPr dirty="0" sz="200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quyết  định làm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như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thế  nào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spc="-20">
                          <a:latin typeface="Times New Roman"/>
                          <a:cs typeface="Times New Roman"/>
                        </a:rPr>
                        <a:t>Trên</a:t>
                      </a:r>
                      <a:r>
                        <a:rPr dirty="0" sz="20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lớp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 marR="8636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hoặc  trong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phòng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LAB với  phiếu</a:t>
                      </a:r>
                      <a:r>
                        <a:rPr dirty="0" sz="200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học  tập, giấy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A4,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giấy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A0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3553" y="6160888"/>
            <a:ext cx="60325" cy="132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25"/>
              </a:lnSpc>
            </a:pPr>
            <a:r>
              <a:rPr dirty="0" sz="900">
                <a:solidFill>
                  <a:srgbClr val="90C225"/>
                </a:solidFill>
                <a:latin typeface="Trebuchet MS"/>
                <a:cs typeface="Trebuchet MS"/>
              </a:rPr>
              <a:t>6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15339" y="521208"/>
            <a:ext cx="10639425" cy="5727700"/>
            <a:chOff x="815339" y="521208"/>
            <a:chExt cx="10639425" cy="5727700"/>
          </a:xfrm>
        </p:grpSpPr>
        <p:sp>
          <p:nvSpPr>
            <p:cNvPr id="4" name="object 4"/>
            <p:cNvSpPr/>
            <p:nvPr/>
          </p:nvSpPr>
          <p:spPr>
            <a:xfrm>
              <a:off x="815339" y="521208"/>
              <a:ext cx="10639044" cy="57271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90243" y="2173224"/>
              <a:ext cx="2123440" cy="265430"/>
            </a:xfrm>
            <a:custGeom>
              <a:avLst/>
              <a:gdLst/>
              <a:ahLst/>
              <a:cxnLst/>
              <a:rect l="l" t="t" r="r" b="b"/>
              <a:pathLst>
                <a:path w="2123440" h="265430">
                  <a:moveTo>
                    <a:pt x="2122932" y="0"/>
                  </a:moveTo>
                  <a:lnTo>
                    <a:pt x="0" y="0"/>
                  </a:lnTo>
                  <a:lnTo>
                    <a:pt x="0" y="265175"/>
                  </a:lnTo>
                  <a:lnTo>
                    <a:pt x="2122932" y="265175"/>
                  </a:lnTo>
                  <a:lnTo>
                    <a:pt x="2122932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297939" y="2101722"/>
            <a:ext cx="19081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rebuchet MS"/>
                <a:cs typeface="Trebuchet MS"/>
              </a:rPr>
              <a:t>Đo</a:t>
            </a:r>
            <a:r>
              <a:rPr dirty="0" sz="2400" spc="-5">
                <a:latin typeface="Arial"/>
                <a:cs typeface="Arial"/>
              </a:rPr>
              <a:t>̣</a:t>
            </a:r>
            <a:r>
              <a:rPr dirty="0" sz="2400" spc="-5">
                <a:latin typeface="Trebuchet MS"/>
                <a:cs typeface="Trebuchet MS"/>
              </a:rPr>
              <a:t>c</a:t>
            </a:r>
            <a:r>
              <a:rPr dirty="0" sz="2400" spc="-45">
                <a:latin typeface="Trebuchet MS"/>
                <a:cs typeface="Trebuchet MS"/>
              </a:rPr>
              <a:t> </a:t>
            </a:r>
            <a:r>
              <a:rPr dirty="0" sz="2400" spc="-20">
                <a:latin typeface="Trebuchet MS"/>
                <a:cs typeface="Trebuchet MS"/>
              </a:rPr>
              <a:t>(Reading)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90244" y="2566416"/>
            <a:ext cx="2123440" cy="265430"/>
          </a:xfrm>
          <a:custGeom>
            <a:avLst/>
            <a:gdLst/>
            <a:ahLst/>
            <a:cxnLst/>
            <a:rect l="l" t="t" r="r" b="b"/>
            <a:pathLst>
              <a:path w="2123440" h="265430">
                <a:moveTo>
                  <a:pt x="2122932" y="0"/>
                </a:moveTo>
                <a:lnTo>
                  <a:pt x="0" y="0"/>
                </a:lnTo>
                <a:lnTo>
                  <a:pt x="0" y="265175"/>
                </a:lnTo>
                <a:lnTo>
                  <a:pt x="2122932" y="265175"/>
                </a:lnTo>
                <a:lnTo>
                  <a:pt x="212293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299463" y="2494915"/>
            <a:ext cx="19056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5">
                <a:latin typeface="Trebuchet MS"/>
                <a:cs typeface="Trebuchet MS"/>
              </a:rPr>
              <a:t>Viê</a:t>
            </a:r>
            <a:r>
              <a:rPr dirty="0" sz="2400" spc="-15">
                <a:latin typeface="Arial"/>
                <a:cs typeface="Arial"/>
              </a:rPr>
              <a:t>́</a:t>
            </a:r>
            <a:r>
              <a:rPr dirty="0" sz="2400" spc="-15">
                <a:latin typeface="Trebuchet MS"/>
                <a:cs typeface="Trebuchet MS"/>
              </a:rPr>
              <a:t>t</a:t>
            </a:r>
            <a:r>
              <a:rPr dirty="0" sz="2400" spc="-30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(wRiting)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90244" y="2959607"/>
            <a:ext cx="2123440" cy="718185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2760"/>
              </a:lnSpc>
            </a:pPr>
            <a:r>
              <a:rPr dirty="0" sz="2400" spc="-5">
                <a:latin typeface="Trebuchet MS"/>
                <a:cs typeface="Trebuchet MS"/>
              </a:rPr>
              <a:t>La</a:t>
            </a:r>
            <a:r>
              <a:rPr dirty="0" sz="2400" spc="-5">
                <a:latin typeface="Arial"/>
                <a:cs typeface="Arial"/>
              </a:rPr>
              <a:t>̀</a:t>
            </a:r>
            <a:r>
              <a:rPr dirty="0" sz="2400" spc="-5">
                <a:latin typeface="Trebuchet MS"/>
                <a:cs typeface="Trebuchet MS"/>
              </a:rPr>
              <a:t>m</a:t>
            </a:r>
            <a:r>
              <a:rPr dirty="0" sz="2400" spc="-15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ti</a:t>
            </a:r>
            <a:r>
              <a:rPr dirty="0" sz="2400" spc="-10">
                <a:latin typeface="Arial"/>
                <a:cs typeface="Arial"/>
              </a:rPr>
              <a:t>́</a:t>
            </a:r>
            <a:r>
              <a:rPr dirty="0" sz="2400" spc="-10">
                <a:latin typeface="Trebuchet MS"/>
                <a:cs typeface="Trebuchet MS"/>
              </a:rPr>
              <a:t>nh</a:t>
            </a:r>
            <a:endParaRPr sz="2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</a:pPr>
            <a:r>
              <a:rPr dirty="0" sz="2400" spc="-5">
                <a:latin typeface="Trebuchet MS"/>
                <a:cs typeface="Trebuchet MS"/>
              </a:rPr>
              <a:t>(aRithmetic)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07591" y="4663440"/>
            <a:ext cx="1671955" cy="419100"/>
          </a:xfrm>
          <a:custGeom>
            <a:avLst/>
            <a:gdLst/>
            <a:ahLst/>
            <a:cxnLst/>
            <a:rect l="l" t="t" r="r" b="b"/>
            <a:pathLst>
              <a:path w="1671955" h="419100">
                <a:moveTo>
                  <a:pt x="1671827" y="0"/>
                </a:moveTo>
                <a:lnTo>
                  <a:pt x="0" y="0"/>
                </a:lnTo>
                <a:lnTo>
                  <a:pt x="0" y="419100"/>
                </a:lnTo>
                <a:lnTo>
                  <a:pt x="1671827" y="419100"/>
                </a:lnTo>
                <a:lnTo>
                  <a:pt x="167182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307591" y="4668139"/>
            <a:ext cx="16719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Times New Roman"/>
                <a:cs typeface="Times New Roman"/>
              </a:rPr>
              <a:t>Người</a:t>
            </a:r>
            <a:r>
              <a:rPr dirty="0" sz="2400" spc="-35" b="1">
                <a:latin typeface="Times New Roman"/>
                <a:cs typeface="Times New Roman"/>
              </a:rPr>
              <a:t> </a:t>
            </a:r>
            <a:r>
              <a:rPr dirty="0" sz="2400" spc="-5" b="1">
                <a:latin typeface="Times New Roman"/>
                <a:cs typeface="Times New Roman"/>
              </a:rPr>
              <a:t>học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7616" y="5158740"/>
            <a:ext cx="2575560" cy="718185"/>
          </a:xfrm>
          <a:custGeom>
            <a:avLst/>
            <a:gdLst/>
            <a:ahLst/>
            <a:cxnLst/>
            <a:rect l="l" t="t" r="r" b="b"/>
            <a:pathLst>
              <a:path w="2575560" h="718185">
                <a:moveTo>
                  <a:pt x="2575560" y="0"/>
                </a:moveTo>
                <a:lnTo>
                  <a:pt x="0" y="0"/>
                </a:lnTo>
                <a:lnTo>
                  <a:pt x="0" y="717804"/>
                </a:lnTo>
                <a:lnTo>
                  <a:pt x="2575560" y="717804"/>
                </a:lnTo>
                <a:lnTo>
                  <a:pt x="25755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953820" y="5129276"/>
            <a:ext cx="21437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imes New Roman"/>
                <a:cs typeface="Times New Roman"/>
              </a:rPr>
              <a:t>Năng </a:t>
            </a:r>
            <a:r>
              <a:rPr dirty="0" sz="2400">
                <a:latin typeface="Times New Roman"/>
                <a:cs typeface="Times New Roman"/>
              </a:rPr>
              <a:t>lực tiếp</a:t>
            </a:r>
            <a:r>
              <a:rPr dirty="0" sz="2400" spc="-114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thu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20292" y="5495340"/>
            <a:ext cx="22110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Times New Roman"/>
                <a:cs typeface="Times New Roman"/>
              </a:rPr>
              <a:t>kiến thức hàn</a:t>
            </a:r>
            <a:r>
              <a:rPr dirty="0" sz="2400" spc="-1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lâm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85615" y="2173223"/>
            <a:ext cx="3451860" cy="344805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vert="horz">
            <a:spAutoFit/>
          </a:bodyPr>
          <a:lstStyle/>
          <a:p>
            <a:pPr marL="116205">
              <a:lnSpc>
                <a:spcPts val="2665"/>
              </a:lnSpc>
            </a:pPr>
            <a:r>
              <a:rPr dirty="0" sz="2400" spc="-50">
                <a:latin typeface="Trebuchet MS"/>
                <a:cs typeface="Trebuchet MS"/>
              </a:rPr>
              <a:t>H</a:t>
            </a:r>
            <a:r>
              <a:rPr dirty="0" sz="2400" spc="-50">
                <a:latin typeface="Arial"/>
                <a:cs typeface="Arial"/>
              </a:rPr>
              <a:t>ợ</a:t>
            </a:r>
            <a:r>
              <a:rPr dirty="0" sz="2400" spc="-50">
                <a:latin typeface="Trebuchet MS"/>
                <a:cs typeface="Trebuchet MS"/>
              </a:rPr>
              <a:t>p </a:t>
            </a:r>
            <a:r>
              <a:rPr dirty="0" sz="2400" spc="-5">
                <a:latin typeface="Trebuchet MS"/>
                <a:cs typeface="Trebuchet MS"/>
              </a:rPr>
              <a:t>ta</a:t>
            </a:r>
            <a:r>
              <a:rPr dirty="0" sz="2400" spc="-5">
                <a:latin typeface="Arial"/>
                <a:cs typeface="Arial"/>
              </a:rPr>
              <a:t>́</a:t>
            </a:r>
            <a:r>
              <a:rPr dirty="0" sz="2400" spc="-5">
                <a:latin typeface="Trebuchet MS"/>
                <a:cs typeface="Trebuchet MS"/>
              </a:rPr>
              <a:t>c</a:t>
            </a:r>
            <a:r>
              <a:rPr dirty="0" sz="2400" spc="15">
                <a:latin typeface="Trebuchet MS"/>
                <a:cs typeface="Trebuchet MS"/>
              </a:rPr>
              <a:t> </a:t>
            </a:r>
            <a:r>
              <a:rPr dirty="0" sz="2400" spc="-5">
                <a:latin typeface="Trebuchet MS"/>
                <a:cs typeface="Trebuchet MS"/>
              </a:rPr>
              <a:t>(Collaboration)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85615" y="2526792"/>
            <a:ext cx="3451860" cy="344805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vert="horz">
            <a:spAutoFit/>
          </a:bodyPr>
          <a:lstStyle/>
          <a:p>
            <a:pPr marL="315595">
              <a:lnSpc>
                <a:spcPts val="2710"/>
              </a:lnSpc>
            </a:pPr>
            <a:r>
              <a:rPr dirty="0" sz="2400" spc="-5">
                <a:latin typeface="Trebuchet MS"/>
                <a:cs typeface="Trebuchet MS"/>
              </a:rPr>
              <a:t>Sa</a:t>
            </a:r>
            <a:r>
              <a:rPr dirty="0" sz="2400" spc="-5">
                <a:latin typeface="Arial"/>
                <a:cs typeface="Arial"/>
              </a:rPr>
              <a:t>́</a:t>
            </a:r>
            <a:r>
              <a:rPr dirty="0" sz="2400" spc="-5">
                <a:latin typeface="Trebuchet MS"/>
                <a:cs typeface="Trebuchet MS"/>
              </a:rPr>
              <a:t>ng ta</a:t>
            </a:r>
            <a:r>
              <a:rPr dirty="0" sz="2400" spc="-5">
                <a:latin typeface="Arial"/>
                <a:cs typeface="Arial"/>
              </a:rPr>
              <a:t>̣</a:t>
            </a:r>
            <a:r>
              <a:rPr dirty="0" sz="2400" spc="-5">
                <a:latin typeface="Trebuchet MS"/>
                <a:cs typeface="Trebuchet MS"/>
              </a:rPr>
              <a:t>o</a:t>
            </a:r>
            <a:r>
              <a:rPr dirty="0" sz="2400" spc="-15">
                <a:latin typeface="Trebuchet MS"/>
                <a:cs typeface="Trebuchet MS"/>
              </a:rPr>
              <a:t> </a:t>
            </a:r>
            <a:r>
              <a:rPr dirty="0" sz="2400" spc="-5">
                <a:latin typeface="Trebuchet MS"/>
                <a:cs typeface="Trebuchet MS"/>
              </a:rPr>
              <a:t>(Creativity)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785615" y="2910839"/>
            <a:ext cx="3901440" cy="342900"/>
          </a:xfrm>
          <a:custGeom>
            <a:avLst/>
            <a:gdLst/>
            <a:ahLst/>
            <a:cxnLst/>
            <a:rect l="l" t="t" r="r" b="b"/>
            <a:pathLst>
              <a:path w="3901440" h="342900">
                <a:moveTo>
                  <a:pt x="3901440" y="0"/>
                </a:moveTo>
                <a:lnTo>
                  <a:pt x="0" y="0"/>
                </a:lnTo>
                <a:lnTo>
                  <a:pt x="0" y="342900"/>
                </a:lnTo>
                <a:lnTo>
                  <a:pt x="3901440" y="342900"/>
                </a:lnTo>
                <a:lnTo>
                  <a:pt x="390144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879850" y="2878582"/>
            <a:ext cx="37128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rebuchet MS"/>
                <a:cs typeface="Trebuchet MS"/>
              </a:rPr>
              <a:t>Giao tiê</a:t>
            </a:r>
            <a:r>
              <a:rPr dirty="0" sz="2400" spc="-5">
                <a:latin typeface="Arial"/>
                <a:cs typeface="Arial"/>
              </a:rPr>
              <a:t>́</a:t>
            </a:r>
            <a:r>
              <a:rPr dirty="0" sz="2400" spc="-5">
                <a:latin typeface="Trebuchet MS"/>
                <a:cs typeface="Trebuchet MS"/>
              </a:rPr>
              <a:t>p </a:t>
            </a:r>
            <a:r>
              <a:rPr dirty="0" sz="2400" spc="-10">
                <a:latin typeface="Trebuchet MS"/>
                <a:cs typeface="Trebuchet MS"/>
              </a:rPr>
              <a:t>(Communication)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785615" y="3371088"/>
            <a:ext cx="4145279" cy="344805"/>
          </a:xfrm>
          <a:custGeom>
            <a:avLst/>
            <a:gdLst/>
            <a:ahLst/>
            <a:cxnLst/>
            <a:rect l="l" t="t" r="r" b="b"/>
            <a:pathLst>
              <a:path w="4145279" h="344804">
                <a:moveTo>
                  <a:pt x="4145280" y="0"/>
                </a:moveTo>
                <a:lnTo>
                  <a:pt x="0" y="0"/>
                </a:lnTo>
                <a:lnTo>
                  <a:pt x="0" y="344424"/>
                </a:lnTo>
                <a:lnTo>
                  <a:pt x="4145280" y="344424"/>
                </a:lnTo>
                <a:lnTo>
                  <a:pt x="414528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3938904" y="3339465"/>
            <a:ext cx="35858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400" spc="-25">
                <a:latin typeface="Trebuchet MS"/>
                <a:cs typeface="Trebuchet MS"/>
              </a:rPr>
              <a:t>Pha</a:t>
            </a:r>
            <a:r>
              <a:rPr dirty="0" sz="2400" spc="-25">
                <a:latin typeface="Arial"/>
                <a:cs typeface="Arial"/>
              </a:rPr>
              <a:t>̉</a:t>
            </a:r>
            <a:r>
              <a:rPr dirty="0" sz="2400" spc="-25">
                <a:latin typeface="Trebuchet MS"/>
                <a:cs typeface="Trebuchet MS"/>
              </a:rPr>
              <a:t>n </a:t>
            </a:r>
            <a:r>
              <a:rPr dirty="0" sz="2400" spc="-10">
                <a:latin typeface="Trebuchet MS"/>
                <a:cs typeface="Trebuchet MS"/>
              </a:rPr>
              <a:t>biê</a:t>
            </a:r>
            <a:r>
              <a:rPr dirty="0" sz="2400" spc="-10">
                <a:latin typeface="Arial"/>
                <a:cs typeface="Arial"/>
              </a:rPr>
              <a:t>̣</a:t>
            </a:r>
            <a:r>
              <a:rPr dirty="0" sz="2400" spc="-10">
                <a:latin typeface="Trebuchet MS"/>
                <a:cs typeface="Trebuchet MS"/>
              </a:rPr>
              <a:t>n </a:t>
            </a:r>
            <a:r>
              <a:rPr dirty="0" sz="2400" spc="-5">
                <a:latin typeface="Trebuchet MS"/>
                <a:cs typeface="Trebuchet MS"/>
              </a:rPr>
              <a:t>(Critical</a:t>
            </a:r>
            <a:r>
              <a:rPr dirty="0" sz="2400" spc="40">
                <a:latin typeface="Trebuchet MS"/>
                <a:cs typeface="Trebuchet MS"/>
              </a:rPr>
              <a:t> </a:t>
            </a:r>
            <a:r>
              <a:rPr dirty="0" sz="2400" spc="-10">
                <a:latin typeface="Trebuchet MS"/>
                <a:cs typeface="Trebuchet MS"/>
              </a:rPr>
              <a:t>thinkin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511491" y="3370768"/>
            <a:ext cx="264795" cy="354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35"/>
              </a:lnSpc>
            </a:pPr>
            <a:r>
              <a:rPr dirty="0" sz="2400" spc="-5">
                <a:latin typeface="Trebuchet MS"/>
                <a:cs typeface="Trebuchet MS"/>
              </a:rPr>
              <a:t>g)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155947" y="4663440"/>
            <a:ext cx="2040889" cy="41910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7145" rIns="0" bIns="0" rtlCol="0" vert="horz">
            <a:spAutoFit/>
          </a:bodyPr>
          <a:lstStyle/>
          <a:p>
            <a:pPr marL="152400">
              <a:lnSpc>
                <a:spcPct val="100000"/>
              </a:lnSpc>
              <a:spcBef>
                <a:spcPts val="135"/>
              </a:spcBef>
            </a:pPr>
            <a:r>
              <a:rPr dirty="0" sz="2400" spc="-5" b="1">
                <a:latin typeface="Times New Roman"/>
                <a:cs typeface="Times New Roman"/>
              </a:rPr>
              <a:t>Người </a:t>
            </a:r>
            <a:r>
              <a:rPr dirty="0" sz="2400" b="1">
                <a:latin typeface="Times New Roman"/>
                <a:cs typeface="Times New Roman"/>
              </a:rPr>
              <a:t>tư</a:t>
            </a:r>
            <a:r>
              <a:rPr dirty="0" sz="2400" spc="-40" b="1">
                <a:latin typeface="Times New Roman"/>
                <a:cs typeface="Times New Roman"/>
              </a:rPr>
              <a:t> </a:t>
            </a:r>
            <a:r>
              <a:rPr dirty="0" sz="2400" spc="-10" b="1">
                <a:latin typeface="Times New Roman"/>
                <a:cs typeface="Times New Roman"/>
              </a:rPr>
              <a:t>duy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224783" y="5184647"/>
            <a:ext cx="3815079" cy="718185"/>
          </a:xfrm>
          <a:custGeom>
            <a:avLst/>
            <a:gdLst/>
            <a:ahLst/>
            <a:cxnLst/>
            <a:rect l="l" t="t" r="r" b="b"/>
            <a:pathLst>
              <a:path w="3815079" h="718185">
                <a:moveTo>
                  <a:pt x="3814572" y="0"/>
                </a:moveTo>
                <a:lnTo>
                  <a:pt x="0" y="0"/>
                </a:lnTo>
                <a:lnTo>
                  <a:pt x="0" y="717804"/>
                </a:lnTo>
                <a:lnTo>
                  <a:pt x="3814572" y="717804"/>
                </a:lnTo>
                <a:lnTo>
                  <a:pt x="3814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3224783" y="5184647"/>
            <a:ext cx="3815079" cy="368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9720">
              <a:lnSpc>
                <a:spcPts val="2750"/>
              </a:lnSpc>
            </a:pPr>
            <a:r>
              <a:rPr dirty="0" sz="2400">
                <a:latin typeface="Times New Roman"/>
                <a:cs typeface="Times New Roman"/>
              </a:rPr>
              <a:t>Linh hoạt, sáng tạo và</a:t>
            </a:r>
            <a:r>
              <a:rPr dirty="0" sz="2400" spc="-10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khả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224783" y="5552723"/>
            <a:ext cx="3815079" cy="349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61290">
              <a:lnSpc>
                <a:spcPts val="2730"/>
              </a:lnSpc>
            </a:pPr>
            <a:r>
              <a:rPr dirty="0" sz="2400">
                <a:latin typeface="Times New Roman"/>
                <a:cs typeface="Times New Roman"/>
              </a:rPr>
              <a:t>năng việc tốt với </a:t>
            </a:r>
            <a:r>
              <a:rPr dirty="0" sz="2400" spc="-5">
                <a:latin typeface="Times New Roman"/>
                <a:cs typeface="Times New Roman"/>
              </a:rPr>
              <a:t>người</a:t>
            </a:r>
            <a:r>
              <a:rPr dirty="0" sz="2400" spc="-8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khác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80815" y="1098803"/>
            <a:ext cx="3558540" cy="67564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1905">
              <a:lnSpc>
                <a:spcPts val="2575"/>
              </a:lnSpc>
            </a:pPr>
            <a:r>
              <a:rPr dirty="0" sz="2400" spc="-5" b="1">
                <a:latin typeface="Times New Roman"/>
                <a:cs typeface="Times New Roman"/>
              </a:rPr>
              <a:t>Khung năng </a:t>
            </a:r>
            <a:r>
              <a:rPr dirty="0" sz="2400" spc="-135" b="1">
                <a:latin typeface="Times New Roman"/>
                <a:cs typeface="Times New Roman"/>
              </a:rPr>
              <a:t>lực </a:t>
            </a:r>
            <a:r>
              <a:rPr dirty="0" sz="2400" spc="-5" b="1">
                <a:latin typeface="Times New Roman"/>
                <a:cs typeface="Times New Roman"/>
              </a:rPr>
              <a:t>thế</a:t>
            </a:r>
            <a:r>
              <a:rPr dirty="0" sz="2400" spc="-9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kỉ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ts val="2740"/>
              </a:lnSpc>
            </a:pPr>
            <a:r>
              <a:rPr dirty="0" sz="2400" spc="-10" b="1">
                <a:latin typeface="Times New Roman"/>
                <a:cs typeface="Times New Roman"/>
              </a:rPr>
              <a:t>XXI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338059" y="990600"/>
            <a:ext cx="3900170" cy="905510"/>
          </a:xfrm>
          <a:custGeom>
            <a:avLst/>
            <a:gdLst/>
            <a:ahLst/>
            <a:cxnLst/>
            <a:rect l="l" t="t" r="r" b="b"/>
            <a:pathLst>
              <a:path w="3900170" h="905510">
                <a:moveTo>
                  <a:pt x="3899915" y="0"/>
                </a:moveTo>
                <a:lnTo>
                  <a:pt x="0" y="0"/>
                </a:lnTo>
                <a:lnTo>
                  <a:pt x="0" y="905255"/>
                </a:lnTo>
                <a:lnTo>
                  <a:pt x="3899915" y="905255"/>
                </a:lnTo>
                <a:lnTo>
                  <a:pt x="3899915" y="0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7455154" y="871220"/>
            <a:ext cx="366522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1905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Times New Roman"/>
                <a:cs typeface="Times New Roman"/>
              </a:rPr>
              <a:t>Năng </a:t>
            </a:r>
            <a:r>
              <a:rPr dirty="0" sz="2400" b="1">
                <a:latin typeface="Times New Roman"/>
                <a:cs typeface="Times New Roman"/>
              </a:rPr>
              <a:t>lực </a:t>
            </a:r>
            <a:r>
              <a:rPr dirty="0" sz="2400" spc="-5" b="1">
                <a:latin typeface="Times New Roman"/>
                <a:cs typeface="Times New Roman"/>
              </a:rPr>
              <a:t>học tập suốt đời  </a:t>
            </a:r>
            <a:r>
              <a:rPr dirty="0" sz="2400" b="1">
                <a:latin typeface="Times New Roman"/>
                <a:cs typeface="Times New Roman"/>
              </a:rPr>
              <a:t>(Competency</a:t>
            </a:r>
            <a:r>
              <a:rPr dirty="0" sz="2400" spc="-5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extra</a:t>
            </a:r>
            <a:r>
              <a:rPr dirty="0" sz="2400" spc="-5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Lifelong  learning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620000" y="2133600"/>
            <a:ext cx="3136900" cy="344805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vert="horz">
            <a:spAutoFit/>
          </a:bodyPr>
          <a:lstStyle/>
          <a:p>
            <a:pPr marL="257175">
              <a:lnSpc>
                <a:spcPts val="2665"/>
              </a:lnSpc>
            </a:pPr>
            <a:r>
              <a:rPr dirty="0" sz="2400" spc="-5">
                <a:latin typeface="Trebuchet MS"/>
                <a:cs typeface="Trebuchet MS"/>
              </a:rPr>
              <a:t>Đô</a:t>
            </a:r>
            <a:r>
              <a:rPr dirty="0" sz="2400" spc="-5">
                <a:latin typeface="Arial"/>
                <a:cs typeface="Arial"/>
              </a:rPr>
              <a:t>̣</a:t>
            </a:r>
            <a:r>
              <a:rPr dirty="0" sz="2400" spc="-5">
                <a:latin typeface="Trebuchet MS"/>
                <a:cs typeface="Trebuchet MS"/>
              </a:rPr>
              <a:t>ng c</a:t>
            </a:r>
            <a:r>
              <a:rPr dirty="0" sz="2400" spc="-5">
                <a:latin typeface="Arial"/>
                <a:cs typeface="Arial"/>
              </a:rPr>
              <a:t>ơ </a:t>
            </a:r>
            <a:r>
              <a:rPr dirty="0" sz="2400">
                <a:latin typeface="Trebuchet MS"/>
                <a:cs typeface="Trebuchet MS"/>
              </a:rPr>
              <a:t>– </a:t>
            </a:r>
            <a:r>
              <a:rPr dirty="0" sz="2400" spc="-55">
                <a:latin typeface="Trebuchet MS"/>
                <a:cs typeface="Trebuchet MS"/>
              </a:rPr>
              <a:t>S</a:t>
            </a:r>
            <a:r>
              <a:rPr dirty="0" sz="2400" spc="-55">
                <a:latin typeface="Arial"/>
                <a:cs typeface="Arial"/>
              </a:rPr>
              <a:t>ự </a:t>
            </a:r>
            <a:r>
              <a:rPr dirty="0" sz="2400" spc="-5">
                <a:latin typeface="Trebuchet MS"/>
                <a:cs typeface="Trebuchet MS"/>
              </a:rPr>
              <a:t>to</a:t>
            </a:r>
            <a:r>
              <a:rPr dirty="0" sz="2400" spc="-5">
                <a:latin typeface="Arial"/>
                <a:cs typeface="Arial"/>
              </a:rPr>
              <a:t>̀</a:t>
            </a:r>
            <a:r>
              <a:rPr dirty="0" sz="2400" spc="195">
                <a:latin typeface="Arial"/>
                <a:cs typeface="Arial"/>
              </a:rPr>
              <a:t> </a:t>
            </a:r>
            <a:r>
              <a:rPr dirty="0" sz="2400" spc="-5">
                <a:latin typeface="Trebuchet MS"/>
                <a:cs typeface="Trebuchet MS"/>
              </a:rPr>
              <a:t>mo</a:t>
            </a:r>
            <a:r>
              <a:rPr dirty="0" sz="2400" spc="-5">
                <a:latin typeface="Arial"/>
                <a:cs typeface="Arial"/>
              </a:rPr>
              <a:t>̀</a:t>
            </a:r>
            <a:endParaRPr sz="2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620000" y="2526792"/>
            <a:ext cx="3136900" cy="344805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2540">
              <a:lnSpc>
                <a:spcPts val="2670"/>
              </a:lnSpc>
            </a:pPr>
            <a:r>
              <a:rPr dirty="0" sz="2400" spc="-55">
                <a:latin typeface="Trebuchet MS"/>
                <a:cs typeface="Trebuchet MS"/>
              </a:rPr>
              <a:t>T</a:t>
            </a:r>
            <a:r>
              <a:rPr dirty="0" sz="2400" spc="-55">
                <a:latin typeface="Arial"/>
                <a:cs typeface="Arial"/>
              </a:rPr>
              <a:t>ự</a:t>
            </a:r>
            <a:r>
              <a:rPr dirty="0" sz="2400" spc="40">
                <a:latin typeface="Arial"/>
                <a:cs typeface="Arial"/>
              </a:rPr>
              <a:t> </a:t>
            </a:r>
            <a:r>
              <a:rPr dirty="0" sz="2400" spc="-5">
                <a:latin typeface="Trebuchet MS"/>
                <a:cs typeface="Trebuchet MS"/>
              </a:rPr>
              <a:t>ho</a:t>
            </a:r>
            <a:r>
              <a:rPr dirty="0" sz="2400" spc="-5">
                <a:latin typeface="Arial"/>
                <a:cs typeface="Arial"/>
              </a:rPr>
              <a:t>̣</a:t>
            </a:r>
            <a:r>
              <a:rPr dirty="0" sz="2400" spc="-5">
                <a:latin typeface="Trebuchet MS"/>
                <a:cs typeface="Trebuchet MS"/>
              </a:rPr>
              <a:t>c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620000" y="2974848"/>
            <a:ext cx="3618229" cy="342900"/>
          </a:xfrm>
          <a:custGeom>
            <a:avLst/>
            <a:gdLst/>
            <a:ahLst/>
            <a:cxnLst/>
            <a:rect l="l" t="t" r="r" b="b"/>
            <a:pathLst>
              <a:path w="3618229" h="342900">
                <a:moveTo>
                  <a:pt x="3617976" y="0"/>
                </a:moveTo>
                <a:lnTo>
                  <a:pt x="0" y="0"/>
                </a:lnTo>
                <a:lnTo>
                  <a:pt x="0" y="342900"/>
                </a:lnTo>
                <a:lnTo>
                  <a:pt x="3617976" y="342900"/>
                </a:lnTo>
                <a:lnTo>
                  <a:pt x="3617976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7879460" y="2942031"/>
            <a:ext cx="3101975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rebuchet MS"/>
                <a:cs typeface="Trebuchet MS"/>
              </a:rPr>
              <a:t>La</a:t>
            </a:r>
            <a:r>
              <a:rPr dirty="0" sz="2400" spc="-5">
                <a:latin typeface="Arial"/>
                <a:cs typeface="Arial"/>
              </a:rPr>
              <a:t>̀</a:t>
            </a:r>
            <a:r>
              <a:rPr dirty="0" sz="2400" spc="-5">
                <a:latin typeface="Trebuchet MS"/>
                <a:cs typeface="Trebuchet MS"/>
              </a:rPr>
              <a:t>m chu</a:t>
            </a:r>
            <a:r>
              <a:rPr dirty="0" sz="2400" spc="-5">
                <a:latin typeface="Arial"/>
                <a:cs typeface="Arial"/>
              </a:rPr>
              <a:t>̉ </a:t>
            </a:r>
            <a:r>
              <a:rPr dirty="0" sz="2400" spc="-5">
                <a:latin typeface="Trebuchet MS"/>
                <a:cs typeface="Trebuchet MS"/>
              </a:rPr>
              <a:t>không gian</a:t>
            </a:r>
            <a:r>
              <a:rPr dirty="0" sz="2400" spc="20">
                <a:latin typeface="Trebuchet MS"/>
                <a:cs typeface="Trebuchet MS"/>
              </a:rPr>
              <a:t> </a:t>
            </a:r>
            <a:r>
              <a:rPr dirty="0" sz="2400" spc="-5">
                <a:latin typeface="Trebuchet MS"/>
                <a:cs typeface="Trebuchet MS"/>
              </a:rPr>
              <a:t>sô</a:t>
            </a:r>
            <a:r>
              <a:rPr dirty="0" sz="2400" spc="-5">
                <a:latin typeface="Arial"/>
                <a:cs typeface="Arial"/>
              </a:rPr>
              <a:t>́</a:t>
            </a:r>
            <a:endParaRPr sz="24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620000" y="3381755"/>
            <a:ext cx="3136900" cy="344805"/>
          </a:xfrm>
          <a:custGeom>
            <a:avLst/>
            <a:gdLst/>
            <a:ahLst/>
            <a:cxnLst/>
            <a:rect l="l" t="t" r="r" b="b"/>
            <a:pathLst>
              <a:path w="3136900" h="344804">
                <a:moveTo>
                  <a:pt x="3136392" y="0"/>
                </a:moveTo>
                <a:lnTo>
                  <a:pt x="0" y="0"/>
                </a:lnTo>
                <a:lnTo>
                  <a:pt x="0" y="344423"/>
                </a:lnTo>
                <a:lnTo>
                  <a:pt x="3136392" y="344423"/>
                </a:lnTo>
                <a:lnTo>
                  <a:pt x="3136392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7985506" y="3342894"/>
            <a:ext cx="24218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Trebuchet MS"/>
                <a:cs typeface="Trebuchet MS"/>
              </a:rPr>
              <a:t>Tha</a:t>
            </a:r>
            <a:r>
              <a:rPr dirty="0" sz="2400" spc="-5">
                <a:latin typeface="Arial"/>
                <a:cs typeface="Arial"/>
              </a:rPr>
              <a:t>́</a:t>
            </a:r>
            <a:r>
              <a:rPr dirty="0" sz="2400" spc="-5">
                <a:latin typeface="Trebuchet MS"/>
                <a:cs typeface="Trebuchet MS"/>
              </a:rPr>
              <a:t>i đô</a:t>
            </a:r>
            <a:r>
              <a:rPr dirty="0" sz="2400" spc="-5">
                <a:latin typeface="Arial"/>
                <a:cs typeface="Arial"/>
              </a:rPr>
              <a:t>̣ </a:t>
            </a:r>
            <a:r>
              <a:rPr dirty="0" sz="2400" spc="-45">
                <a:latin typeface="Trebuchet MS"/>
                <a:cs typeface="Trebuchet MS"/>
              </a:rPr>
              <a:t>th</a:t>
            </a:r>
            <a:r>
              <a:rPr dirty="0" sz="2400" spc="-45">
                <a:latin typeface="Arial"/>
                <a:cs typeface="Arial"/>
              </a:rPr>
              <a:t>ự</a:t>
            </a:r>
            <a:r>
              <a:rPr dirty="0" sz="2400" spc="-45">
                <a:latin typeface="Trebuchet MS"/>
                <a:cs typeface="Trebuchet MS"/>
              </a:rPr>
              <a:t>c</a:t>
            </a:r>
            <a:r>
              <a:rPr dirty="0" sz="2400" spc="25">
                <a:latin typeface="Trebuchet MS"/>
                <a:cs typeface="Trebuchet MS"/>
              </a:rPr>
              <a:t> </a:t>
            </a:r>
            <a:r>
              <a:rPr dirty="0" sz="2400" spc="-5">
                <a:latin typeface="Trebuchet MS"/>
                <a:cs typeface="Trebuchet MS"/>
              </a:rPr>
              <a:t>hiê</a:t>
            </a:r>
            <a:r>
              <a:rPr dirty="0" sz="2400" spc="-5">
                <a:latin typeface="Arial"/>
                <a:cs typeface="Arial"/>
              </a:rPr>
              <a:t>̣</a:t>
            </a:r>
            <a:r>
              <a:rPr dirty="0" sz="2400" spc="-5">
                <a:latin typeface="Trebuchet MS"/>
                <a:cs typeface="Trebuchet MS"/>
              </a:rPr>
              <a:t>n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237476" y="4639055"/>
            <a:ext cx="3901440" cy="1437640"/>
          </a:xfrm>
          <a:prstGeom prst="rect">
            <a:avLst/>
          </a:prstGeom>
          <a:solidFill>
            <a:srgbClr val="AFAFAF"/>
          </a:solidFill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3600">
              <a:latin typeface="Times New Roman"/>
              <a:cs typeface="Times New Roman"/>
            </a:endParaRPr>
          </a:p>
          <a:p>
            <a:pPr marL="290195">
              <a:lnSpc>
                <a:spcPct val="100000"/>
              </a:lnSpc>
            </a:pPr>
            <a:r>
              <a:rPr dirty="0" sz="2400" spc="-5" b="1">
                <a:latin typeface="Times New Roman"/>
                <a:cs typeface="Times New Roman"/>
              </a:rPr>
              <a:t>Người tự học tập suốt</a:t>
            </a:r>
            <a:r>
              <a:rPr dirty="0" sz="2400" b="1">
                <a:latin typeface="Times New Roman"/>
                <a:cs typeface="Times New Roman"/>
              </a:rPr>
              <a:t> </a:t>
            </a:r>
            <a:r>
              <a:rPr dirty="0" sz="2400" spc="-5" b="1">
                <a:latin typeface="Times New Roman"/>
                <a:cs typeface="Times New Roman"/>
              </a:rPr>
              <a:t>đời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01001" y="623188"/>
          <a:ext cx="10609580" cy="5804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1890"/>
                <a:gridCol w="1697989"/>
                <a:gridCol w="1975485"/>
                <a:gridCol w="2301875"/>
                <a:gridCol w="2432684"/>
                <a:gridCol w="1028700"/>
              </a:tblGrid>
              <a:tr h="1219200">
                <a:tc>
                  <a:txBody>
                    <a:bodyPr/>
                    <a:lstStyle/>
                    <a:p>
                      <a:pPr algn="just" marL="68580">
                        <a:lnSpc>
                          <a:spcPts val="2335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Các</a:t>
                      </a:r>
                      <a:r>
                        <a:rPr dirty="0" sz="20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just" marL="68580" marR="536575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đo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ạ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n 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thực  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Các</a:t>
                      </a:r>
                      <a:r>
                        <a:rPr dirty="0" sz="20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bước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thiết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kế</a:t>
                      </a:r>
                      <a:r>
                        <a:rPr dirty="0" sz="20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và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thực</a:t>
                      </a:r>
                      <a:r>
                        <a:rPr dirty="0" sz="20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</a:t>
                      </a:r>
                      <a:r>
                        <a:rPr dirty="0" sz="2000" spc="-8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học</a:t>
                      </a: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sinh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r>
                        <a:rPr dirty="0" sz="2000" spc="-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giáo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viên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nội</a:t>
                      </a:r>
                      <a:r>
                        <a:rPr dirty="0" sz="2000" spc="-4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dung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các</a:t>
                      </a: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bước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</a:t>
                      </a:r>
                      <a:r>
                        <a:rPr dirty="0" sz="20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 marR="27051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khôn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 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gian,  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vật</a:t>
                      </a:r>
                      <a:r>
                        <a:rPr dirty="0" sz="2000" spc="-8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tư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12"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PLAN: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110489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Select a  solution  Lựa</a:t>
                      </a:r>
                      <a:r>
                        <a:rPr dirty="0" sz="200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chọn  giải pháp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từ các</a:t>
                      </a:r>
                      <a:r>
                        <a:rPr dirty="0" sz="20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ý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4343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tưởng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đưa</a:t>
                      </a:r>
                      <a:r>
                        <a:rPr dirty="0" sz="20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ra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4. Lựa chọn</a:t>
                      </a:r>
                      <a:r>
                        <a:rPr dirty="0" sz="20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ý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tưởng và đề</a:t>
                      </a:r>
                      <a:r>
                        <a:rPr dirty="0" sz="20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ra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40259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các bước</a:t>
                      </a:r>
                      <a:r>
                        <a:rPr dirty="0" sz="20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để  chuyển</a:t>
                      </a:r>
                      <a:r>
                        <a:rPr dirty="0" sz="20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ý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26162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tưởng thành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 (Ý  tưởng khả</a:t>
                      </a:r>
                      <a:r>
                        <a:rPr dirty="0" sz="20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thi  có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thể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thực  hiện được  trong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phòng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Lab với thời  gian 4</a:t>
                      </a:r>
                      <a:r>
                        <a:rPr dirty="0" sz="20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tiết)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5">
                          <a:latin typeface="Times New Roman"/>
                          <a:cs typeface="Times New Roman"/>
                        </a:rPr>
                        <a:t>Dựa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vào các</a:t>
                      </a:r>
                      <a:r>
                        <a:rPr dirty="0" sz="20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gợi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5778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ý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mẫu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và thiết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bị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bố trí trong</a:t>
                      </a:r>
                      <a:r>
                        <a:rPr dirty="0" sz="200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phòng  Lab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đưa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ra</a:t>
                      </a:r>
                      <a:r>
                        <a:rPr dirty="0" sz="20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ý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just" marL="68580" marR="23431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tưởng, giải</a:t>
                      </a:r>
                      <a:r>
                        <a:rPr dirty="0" sz="200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pháp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phù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hợp với các  yêu cầu của</a:t>
                      </a:r>
                      <a:r>
                        <a:rPr dirty="0" sz="20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bài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just" marL="68580" marR="1384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toán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mà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có thể</a:t>
                      </a:r>
                      <a:r>
                        <a:rPr dirty="0" sz="20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tự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thực hiện</a:t>
                      </a:r>
                      <a:r>
                        <a:rPr dirty="0" sz="20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được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just" marL="6858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trong</a:t>
                      </a:r>
                      <a:r>
                        <a:rPr dirty="0" sz="20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lớp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18669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Thảo luận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nhóm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và phân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tích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các  thiết bị kèm</a:t>
                      </a:r>
                      <a:r>
                        <a:rPr dirty="0" sz="200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theo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để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biến ý tưởng  thành hiện</a:t>
                      </a:r>
                      <a:r>
                        <a:rPr dirty="0" sz="20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thực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Đưa ra đa dạng</a:t>
                      </a:r>
                      <a:r>
                        <a:rPr dirty="0" sz="20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các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9461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gợi ý về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các mẫu</a:t>
                      </a:r>
                      <a:r>
                        <a:rPr dirty="0" sz="200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 phẩm, các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giải pháp  và gợi ý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cụ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thể</a:t>
                      </a:r>
                      <a:r>
                        <a:rPr dirty="0" sz="20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các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8953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thiết bị,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các cách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gia  công,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các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kĩ thuật  gắn với 1 giải pháp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cụ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thể để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học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sinh</a:t>
                      </a:r>
                      <a:r>
                        <a:rPr dirty="0" sz="2000" spc="-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có  cơ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sở lựa chọn</a:t>
                      </a:r>
                      <a:r>
                        <a:rPr dirty="0" sz="20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và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1250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thực hiện được</a:t>
                      </a:r>
                      <a:r>
                        <a:rPr dirty="0" sz="20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đúng  ý tưởng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phẩm,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trong đó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có các tính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toán vật tư, đo đạc,  vẽ, thiết</a:t>
                      </a:r>
                      <a:r>
                        <a:rPr dirty="0" sz="20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kế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Gợi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ý được các</a:t>
                      </a:r>
                      <a:r>
                        <a:rPr dirty="0" sz="20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loại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7493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phương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tiện,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thiết bị,  vật tư có trong bộ thí  nghiệm và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thiết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bị thí  nghiệm tối thiểu hiện  có trong nhà trường.  Đưa ra gợi ý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một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số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giải pháp để người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học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có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cơ sở lựa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chọn  và thực hiện,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sáng</a:t>
                      </a:r>
                      <a:r>
                        <a:rPr dirty="0" sz="2000" spc="-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tạo.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Cần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yêu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cầu</a:t>
                      </a: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trên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12890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phiếu đề xuất các</a:t>
                      </a:r>
                      <a:r>
                        <a:rPr dirty="0" sz="20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tính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toán, kích thước và  bản vẽ ý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tưởng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spc="-20">
                          <a:latin typeface="Times New Roman"/>
                          <a:cs typeface="Times New Roman"/>
                        </a:rPr>
                        <a:t>Trên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lớp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 marR="31178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hoặc  trong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phòng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LAB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với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phiếu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just" marL="69850" marR="88900">
                        <a:lnSpc>
                          <a:spcPct val="100000"/>
                        </a:lnSpc>
                      </a:pPr>
                      <a:r>
                        <a:rPr dirty="0" sz="2000" spc="5">
                          <a:latin typeface="Times New Roman"/>
                          <a:cs typeface="Times New Roman"/>
                        </a:rPr>
                        <a:t>học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tập,  giấy</a:t>
                      </a:r>
                      <a:r>
                        <a:rPr dirty="0" sz="2000" spc="-2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A4,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giấy</a:t>
                      </a:r>
                      <a:r>
                        <a:rPr dirty="0" sz="2000" spc="-1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A0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01001" y="623188"/>
          <a:ext cx="10609580" cy="5459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1890"/>
                <a:gridCol w="1697989"/>
                <a:gridCol w="1975485"/>
                <a:gridCol w="2301875"/>
                <a:gridCol w="1975484"/>
                <a:gridCol w="1485900"/>
              </a:tblGrid>
              <a:tr h="1219200">
                <a:tc>
                  <a:txBody>
                    <a:bodyPr/>
                    <a:lstStyle/>
                    <a:p>
                      <a:pPr algn="just" marL="68580">
                        <a:lnSpc>
                          <a:spcPts val="2335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Các</a:t>
                      </a:r>
                      <a:r>
                        <a:rPr dirty="0" sz="20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just" marL="68580" marR="536575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đo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ạ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n 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thực  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Các</a:t>
                      </a:r>
                      <a:r>
                        <a:rPr dirty="0" sz="20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bước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thiết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kế</a:t>
                      </a:r>
                      <a:r>
                        <a:rPr dirty="0" sz="20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và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thực</a:t>
                      </a:r>
                      <a:r>
                        <a:rPr dirty="0" sz="20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</a:t>
                      </a:r>
                      <a:r>
                        <a:rPr dirty="0" sz="2000" spc="-8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học</a:t>
                      </a: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sinh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r>
                        <a:rPr dirty="0" sz="2000" spc="-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giáo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viên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</a:t>
                      </a: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nội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dung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các</a:t>
                      </a:r>
                      <a:r>
                        <a:rPr dirty="0" sz="20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bước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</a:t>
                      </a:r>
                      <a:r>
                        <a:rPr dirty="0" sz="20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không</a:t>
                      </a:r>
                      <a:r>
                        <a:rPr dirty="0" sz="20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gian,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vật</a:t>
                      </a:r>
                      <a:r>
                        <a:rPr dirty="0" sz="20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tư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27779"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-30" b="1">
                          <a:latin typeface="Times New Roman"/>
                          <a:cs typeface="Times New Roman"/>
                        </a:rPr>
                        <a:t>CREAT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just" marL="68580" marR="106680">
                        <a:lnSpc>
                          <a:spcPct val="99400"/>
                        </a:lnSpc>
                        <a:spcBef>
                          <a:spcPts val="15"/>
                        </a:spcBef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E: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Make  the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item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Tạo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mẫu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</a:t>
                      </a:r>
                      <a:r>
                        <a:rPr dirty="0" sz="20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5. Thực</a:t>
                      </a:r>
                      <a:r>
                        <a:rPr dirty="0" sz="200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7366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các bước tạo</a:t>
                      </a:r>
                      <a:r>
                        <a:rPr dirty="0" sz="20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ra 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mô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hình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 </a:t>
                      </a: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(Tiến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hành</a:t>
                      </a:r>
                      <a:r>
                        <a:rPr dirty="0" sz="2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từng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6350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bước cụ thể,  gợi ý các thao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tác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khó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và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có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hình ảnh cụ</a:t>
                      </a:r>
                      <a:r>
                        <a:rPr dirty="0" sz="20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thể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cho từng</a:t>
                      </a:r>
                      <a:r>
                        <a:rPr dirty="0" sz="20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thao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153035">
                        <a:lnSpc>
                          <a:spcPct val="99000"/>
                        </a:lnSpc>
                        <a:spcBef>
                          <a:spcPts val="3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tác dẫn đến 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mẫu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</a:t>
                      </a:r>
                      <a:r>
                        <a:rPr dirty="0" sz="20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  hoàn</a:t>
                      </a:r>
                      <a:r>
                        <a:rPr dirty="0" sz="20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chỉnh)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Phân công</a:t>
                      </a:r>
                      <a:r>
                        <a:rPr dirty="0" sz="20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nhiệm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vụ cho các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cá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8636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nhân và thực</a:t>
                      </a:r>
                      <a:r>
                        <a:rPr dirty="0" sz="200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hiện  </a:t>
                      </a:r>
                      <a:r>
                        <a:rPr dirty="0" sz="2000" spc="-100">
                          <a:latin typeface="Times New Roman"/>
                          <a:cs typeface="Times New Roman"/>
                        </a:rPr>
                        <a:t>đồng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thời</a:t>
                      </a:r>
                      <a:r>
                        <a:rPr dirty="0" sz="2000" spc="1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hoặc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20955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tuần tự các</a:t>
                      </a:r>
                      <a:r>
                        <a:rPr dirty="0" sz="200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bước  theo hướng dẫn  hoặc theo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sáng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98425">
                        <a:lnSpc>
                          <a:spcPct val="99000"/>
                        </a:lnSpc>
                        <a:spcBef>
                          <a:spcPts val="3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kiến của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nhóm</a:t>
                      </a:r>
                      <a:r>
                        <a:rPr dirty="0" sz="200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để  tạo ra các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mẫu  sản</a:t>
                      </a: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phẩm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Đưa ra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các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bước</a:t>
                      </a:r>
                      <a:r>
                        <a:rPr dirty="0" sz="20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cụ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109220">
                        <a:lnSpc>
                          <a:spcPct val="997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thể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và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gợi ý học</a:t>
                      </a:r>
                      <a:r>
                        <a:rPr dirty="0" sz="2000" spc="-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sinh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cách tổ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chức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như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chia nhóm, bạn này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làm cái </a:t>
                      </a:r>
                      <a:r>
                        <a:rPr dirty="0" sz="2000" spc="-35">
                          <a:latin typeface="Times New Roman"/>
                          <a:cs typeface="Times New Roman"/>
                        </a:rPr>
                        <a:t>này,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bạn kia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làm cái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kia, sau đó  kết hợp ra sao,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lắp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ghép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như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thế nào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để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được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</a:t>
                      </a:r>
                      <a:r>
                        <a:rPr dirty="0" sz="2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Yêu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cầu cụ</a:t>
                      </a:r>
                      <a:r>
                        <a:rPr dirty="0" sz="2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thể,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29400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chi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tiết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từng  bước, từng</a:t>
                      </a:r>
                      <a:r>
                        <a:rPr dirty="0" sz="20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thao  tác kĩ thuật</a:t>
                      </a:r>
                      <a:r>
                        <a:rPr dirty="0" sz="200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và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60960">
                        <a:lnSpc>
                          <a:spcPct val="99600"/>
                        </a:lnSpc>
                        <a:spcBef>
                          <a:spcPts val="1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từng nội dung</a:t>
                      </a:r>
                      <a:r>
                        <a:rPr dirty="0" sz="2000" spc="-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cần  trình bày dưới  dạng toán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học  như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đo đạc, vẽ  kích thước, dựng  hình…..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Trong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phòng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LAB</a:t>
                      </a: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với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 marR="69215">
                        <a:lnSpc>
                          <a:spcPct val="99700"/>
                        </a:lnSpc>
                        <a:spcBef>
                          <a:spcPts val="1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phiếu hướng  dẫn trên</a:t>
                      </a:r>
                      <a:r>
                        <a:rPr dirty="0" sz="2000" spc="-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sách  STEM và bộ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KIT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kèm  theo của chủ  đề và giấy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A4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01001" y="623188"/>
          <a:ext cx="10609580" cy="5459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1890"/>
                <a:gridCol w="1697989"/>
                <a:gridCol w="1975485"/>
                <a:gridCol w="2301875"/>
                <a:gridCol w="1975484"/>
                <a:gridCol w="1485900"/>
              </a:tblGrid>
              <a:tr h="1219200">
                <a:tc>
                  <a:txBody>
                    <a:bodyPr/>
                    <a:lstStyle/>
                    <a:p>
                      <a:pPr algn="just" marL="68580">
                        <a:lnSpc>
                          <a:spcPts val="2335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Các</a:t>
                      </a:r>
                      <a:r>
                        <a:rPr dirty="0" sz="20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just" marL="68580" marR="536575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đo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ạ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n 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thực  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Các</a:t>
                      </a:r>
                      <a:r>
                        <a:rPr dirty="0" sz="20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bước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thiết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kế</a:t>
                      </a:r>
                      <a:r>
                        <a:rPr dirty="0" sz="20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và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thực</a:t>
                      </a:r>
                      <a:r>
                        <a:rPr dirty="0" sz="20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</a:t>
                      </a:r>
                      <a:r>
                        <a:rPr dirty="0" sz="2000" spc="-8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học</a:t>
                      </a: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sinh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r>
                        <a:rPr dirty="0" sz="2000" spc="-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giáo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viên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</a:t>
                      </a: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nội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dung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các</a:t>
                      </a:r>
                      <a:r>
                        <a:rPr dirty="0" sz="20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bước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</a:t>
                      </a:r>
                      <a:r>
                        <a:rPr dirty="0" sz="20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không</a:t>
                      </a:r>
                      <a:r>
                        <a:rPr dirty="0" sz="20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gian,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vật</a:t>
                      </a:r>
                      <a:r>
                        <a:rPr dirty="0" sz="20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tư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27779">
                <a:tc>
                  <a:txBody>
                    <a:bodyPr/>
                    <a:lstStyle/>
                    <a:p>
                      <a:pPr marL="68580">
                        <a:lnSpc>
                          <a:spcPts val="229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TEST</a:t>
                      </a:r>
                      <a:r>
                        <a:rPr dirty="0" sz="2000" spc="-5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: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100330">
                        <a:lnSpc>
                          <a:spcPct val="99700"/>
                        </a:lnSpc>
                        <a:spcBef>
                          <a:spcPts val="55"/>
                        </a:spcBef>
                      </a:pPr>
                      <a:r>
                        <a:rPr dirty="0" sz="2000" spc="-35">
                          <a:latin typeface="Times New Roman"/>
                          <a:cs typeface="Times New Roman"/>
                        </a:rPr>
                        <a:t>Test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and  evaluate  your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otot</a:t>
                      </a: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pe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Chạy thử  và đánh  giá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6. Chạy thử</a:t>
                      </a:r>
                      <a:r>
                        <a:rPr dirty="0" sz="20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và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đánh giá</a:t>
                      </a:r>
                      <a:r>
                        <a:rPr dirty="0" sz="20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phẩm</a:t>
                      </a:r>
                      <a:r>
                        <a:rPr dirty="0" sz="20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(Có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126364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phiếu đánh</a:t>
                      </a:r>
                      <a:r>
                        <a:rPr dirty="0" sz="2000" spc="-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giá  kỹ thuật theo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yêu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cầu đặt ra  ở bước 2,</a:t>
                      </a:r>
                      <a:r>
                        <a:rPr dirty="0" sz="20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và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205104">
                        <a:lnSpc>
                          <a:spcPct val="99000"/>
                        </a:lnSpc>
                        <a:spcBef>
                          <a:spcPts val="3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có phiếu đề  xuất các</a:t>
                      </a:r>
                      <a:r>
                        <a:rPr dirty="0" sz="200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bước  cần cải</a:t>
                      </a:r>
                      <a:r>
                        <a:rPr dirty="0" sz="20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tiến)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Thảo luận</a:t>
                      </a:r>
                      <a:r>
                        <a:rPr dirty="0" sz="20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nhóm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14541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đưa ra cách vận  hành cho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 hoạt </a:t>
                      </a:r>
                      <a:r>
                        <a:rPr dirty="0" sz="2000" spc="-100">
                          <a:latin typeface="Times New Roman"/>
                          <a:cs typeface="Times New Roman"/>
                        </a:rPr>
                        <a:t>động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và đánh giá chỗ  nào tốt, chỗ nào  chưa tốt theo</a:t>
                      </a:r>
                      <a:r>
                        <a:rPr dirty="0" sz="2000" spc="-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yêu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235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cầu đầu bài đặt</a:t>
                      </a:r>
                      <a:r>
                        <a:rPr dirty="0" sz="200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ra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Đưa ra các bước</a:t>
                      </a:r>
                      <a:r>
                        <a:rPr dirty="0" sz="20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cụ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thể chạy thử</a:t>
                      </a:r>
                      <a:r>
                        <a:rPr dirty="0" sz="20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8064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phẩm và bảng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mô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tả  hoạt động của các</a:t>
                      </a:r>
                      <a:r>
                        <a:rPr dirty="0" sz="20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bộ  phận theo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yêu</a:t>
                      </a:r>
                      <a:r>
                        <a:rPr dirty="0" sz="20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cầu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215900">
                        <a:lnSpc>
                          <a:spcPct val="99600"/>
                        </a:lnSpc>
                        <a:spcBef>
                          <a:spcPts val="1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của đề bài, trong</a:t>
                      </a:r>
                      <a:r>
                        <a:rPr dirty="0" sz="200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đó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yêu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cầu học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sinh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đánh giá bộ phận  nào đạt,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không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đạt  và diễn giải trên  phiếu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Cần có hình</a:t>
                      </a:r>
                      <a:r>
                        <a:rPr dirty="0" sz="20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ảnh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18859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thực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 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mẫu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và hướng  dẫn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ghi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bảng  đánh giá từng</a:t>
                      </a:r>
                      <a:r>
                        <a:rPr dirty="0" sz="200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bộ  phận hoạt</a:t>
                      </a:r>
                      <a:r>
                        <a:rPr dirty="0" sz="20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động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64769">
                        <a:lnSpc>
                          <a:spcPct val="99300"/>
                        </a:lnSpc>
                        <a:spcBef>
                          <a:spcPts val="2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cụ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thể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để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học</a:t>
                      </a:r>
                      <a:r>
                        <a:rPr dirty="0" sz="20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sinh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có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thể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biết cái  nào đạt cái nào  không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Trong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phòng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 marR="125095">
                        <a:lnSpc>
                          <a:spcPct val="99500"/>
                        </a:lnSpc>
                        <a:spcBef>
                          <a:spcPts val="1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LAB với  phiếu đánh  giá trên</a:t>
                      </a:r>
                      <a:r>
                        <a:rPr dirty="0" sz="2000" spc="-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sách  STEM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và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giấy</a:t>
                      </a:r>
                      <a:r>
                        <a:rPr dirty="0" sz="2000" spc="-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A4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01001" y="623188"/>
          <a:ext cx="10609580" cy="5459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1890"/>
                <a:gridCol w="1697989"/>
                <a:gridCol w="1975485"/>
                <a:gridCol w="2301875"/>
                <a:gridCol w="1975484"/>
                <a:gridCol w="1485900"/>
              </a:tblGrid>
              <a:tr h="1219200">
                <a:tc>
                  <a:txBody>
                    <a:bodyPr/>
                    <a:lstStyle/>
                    <a:p>
                      <a:pPr algn="just" marL="68580">
                        <a:lnSpc>
                          <a:spcPts val="2335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Các</a:t>
                      </a:r>
                      <a:r>
                        <a:rPr dirty="0" sz="20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just" marL="68580" marR="536575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đo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ạ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n 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thực  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Các</a:t>
                      </a:r>
                      <a:r>
                        <a:rPr dirty="0" sz="20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bước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thiết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kế</a:t>
                      </a:r>
                      <a:r>
                        <a:rPr dirty="0" sz="20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và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thực</a:t>
                      </a:r>
                      <a:r>
                        <a:rPr dirty="0" sz="20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</a:t>
                      </a:r>
                      <a:r>
                        <a:rPr dirty="0" sz="2000" spc="-8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học</a:t>
                      </a: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sinh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r>
                        <a:rPr dirty="0" sz="2000" spc="-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giáo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viên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</a:t>
                      </a: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nội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dung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các</a:t>
                      </a:r>
                      <a:r>
                        <a:rPr dirty="0" sz="20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bước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</a:t>
                      </a:r>
                      <a:r>
                        <a:rPr dirty="0" sz="20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không</a:t>
                      </a:r>
                      <a:r>
                        <a:rPr dirty="0" sz="20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gian,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vật</a:t>
                      </a:r>
                      <a:r>
                        <a:rPr dirty="0" sz="20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tư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27779"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IMPRO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VE: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255270">
                        <a:lnSpc>
                          <a:spcPct val="100000"/>
                        </a:lnSpc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Make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needed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cha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ges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Điều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109855">
                        <a:lnSpc>
                          <a:spcPts val="2350"/>
                        </a:lnSpc>
                        <a:spcBef>
                          <a:spcPts val="12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chỉnh</a:t>
                      </a:r>
                      <a:r>
                        <a:rPr dirty="0" sz="20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7.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Điều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chỉnh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170815">
                        <a:lnSpc>
                          <a:spcPct val="100000"/>
                        </a:lnSpc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 và  hoàn thiện</a:t>
                      </a:r>
                      <a:r>
                        <a:rPr dirty="0" sz="200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mỹ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thuật cho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</a:t>
                      </a:r>
                      <a:r>
                        <a:rPr dirty="0" sz="20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(Hoàn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thiện nếu</a:t>
                      </a:r>
                      <a:r>
                        <a:rPr dirty="0" sz="20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phẩm</a:t>
                      </a:r>
                      <a:r>
                        <a:rPr dirty="0" sz="20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chưa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177165">
                        <a:lnSpc>
                          <a:spcPct val="99500"/>
                        </a:lnSpc>
                        <a:spcBef>
                          <a:spcPts val="1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theo thông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số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kĩ thuật và</a:t>
                      </a:r>
                      <a:r>
                        <a:rPr dirty="0" sz="20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tạo 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mỹ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thuật để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 bắt 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mắt)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Thảo luận</a:t>
                      </a:r>
                      <a:r>
                        <a:rPr dirty="0" sz="20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các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8191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chỗ cần sửa</a:t>
                      </a:r>
                      <a:r>
                        <a:rPr dirty="0" sz="200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chữa,  chưa đạt hoặc bổ  sung các yếu tố  khác cho</a:t>
                      </a:r>
                      <a:r>
                        <a:rPr dirty="0" sz="20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2380"/>
                        </a:lnSpc>
                      </a:pPr>
                      <a:r>
                        <a:rPr dirty="0" sz="2000" spc="5">
                          <a:latin typeface="Times New Roman"/>
                          <a:cs typeface="Times New Roman"/>
                        </a:rPr>
                        <a:t>phẩm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đẹp</a:t>
                      </a:r>
                      <a:r>
                        <a:rPr dirty="0" sz="20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hơn,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238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hoạt </a:t>
                      </a:r>
                      <a:r>
                        <a:rPr dirty="0" sz="2000" spc="-100">
                          <a:latin typeface="Times New Roman"/>
                          <a:cs typeface="Times New Roman"/>
                        </a:rPr>
                        <a:t>động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tốt</a:t>
                      </a:r>
                      <a:r>
                        <a:rPr dirty="0" sz="200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hơn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Đưa ra các gợi</a:t>
                      </a:r>
                      <a:r>
                        <a:rPr dirty="0" sz="20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ý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136525">
                        <a:lnSpc>
                          <a:spcPct val="99700"/>
                        </a:lnSpc>
                        <a:spcBef>
                          <a:spcPts val="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dạng nếu …. Thì….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Và có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phiếu cho</a:t>
                      </a:r>
                      <a:r>
                        <a:rPr dirty="0" sz="200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học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sinh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điều chỉnh và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yêu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cầu bổ sung</a:t>
                      </a:r>
                      <a:r>
                        <a:rPr dirty="0" sz="20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làm  tăng khả năng vững  chắc, hoạt động tốt,  đẹp</a:t>
                      </a:r>
                      <a:r>
                        <a:rPr dirty="0" sz="20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hơn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Có gợi ý cụ</a:t>
                      </a:r>
                      <a:r>
                        <a:rPr dirty="0" sz="20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thể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việc cải thiện</a:t>
                      </a:r>
                      <a:r>
                        <a:rPr dirty="0" sz="200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32893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phẩm và đưa</a:t>
                      </a:r>
                      <a:r>
                        <a:rPr dirty="0" sz="2000" spc="-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ra  các giải</a:t>
                      </a:r>
                      <a:r>
                        <a:rPr dirty="0" sz="20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pháp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ts val="235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nâng cao, tốt</a:t>
                      </a:r>
                      <a:r>
                        <a:rPr dirty="0" sz="200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hơn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Trong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phòng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 marR="125095">
                        <a:lnSpc>
                          <a:spcPct val="99500"/>
                        </a:lnSpc>
                        <a:spcBef>
                          <a:spcPts val="1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LAB với  phiếu đánh  giá trên</a:t>
                      </a:r>
                      <a:r>
                        <a:rPr dirty="0" sz="2000" spc="-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sách  STEM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và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giấy</a:t>
                      </a:r>
                      <a:r>
                        <a:rPr dirty="0" sz="2000" spc="-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A4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01001" y="623188"/>
          <a:ext cx="10609580" cy="5459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1890"/>
                <a:gridCol w="1697989"/>
                <a:gridCol w="1975485"/>
                <a:gridCol w="2301875"/>
                <a:gridCol w="1975484"/>
                <a:gridCol w="1485900"/>
              </a:tblGrid>
              <a:tr h="1219200">
                <a:tc>
                  <a:txBody>
                    <a:bodyPr/>
                    <a:lstStyle/>
                    <a:p>
                      <a:pPr algn="just" marL="68580">
                        <a:lnSpc>
                          <a:spcPts val="2335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Các</a:t>
                      </a:r>
                      <a:r>
                        <a:rPr dirty="0" sz="20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just" marL="68580" marR="536575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đo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ạ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n 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thực  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Các</a:t>
                      </a:r>
                      <a:r>
                        <a:rPr dirty="0" sz="20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bước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thiết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kế</a:t>
                      </a:r>
                      <a:r>
                        <a:rPr dirty="0" sz="20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và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thực</a:t>
                      </a:r>
                      <a:r>
                        <a:rPr dirty="0" sz="20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</a:t>
                      </a:r>
                      <a:r>
                        <a:rPr dirty="0" sz="2000" spc="-8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học</a:t>
                      </a: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sinh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r>
                        <a:rPr dirty="0" sz="2000" spc="-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giáo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viên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</a:t>
                      </a: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nội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dung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các</a:t>
                      </a:r>
                      <a:r>
                        <a:rPr dirty="0" sz="20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bước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</a:t>
                      </a:r>
                      <a:r>
                        <a:rPr dirty="0" sz="20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không</a:t>
                      </a:r>
                      <a:r>
                        <a:rPr dirty="0" sz="20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gian,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vật</a:t>
                      </a:r>
                      <a:r>
                        <a:rPr dirty="0" sz="20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tư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27779"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SHARE: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89535">
                        <a:lnSpc>
                          <a:spcPct val="99500"/>
                        </a:lnSpc>
                        <a:spcBef>
                          <a:spcPts val="10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Present  the  results  </a:t>
                      </a: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Trình</a:t>
                      </a:r>
                      <a:r>
                        <a:rPr dirty="0" sz="20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bày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</a:t>
                      </a:r>
                      <a:r>
                        <a:rPr dirty="0" sz="20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8.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Đánh</a:t>
                      </a:r>
                      <a:r>
                        <a:rPr dirty="0" sz="20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giá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154305">
                        <a:lnSpc>
                          <a:spcPct val="99500"/>
                        </a:lnSpc>
                        <a:spcBef>
                          <a:spcPts val="10"/>
                        </a:spcBef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</a:t>
                      </a:r>
                      <a:r>
                        <a:rPr dirty="0" sz="20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theo  hệ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thống tiêu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chí kĩ thuật và  cảm nhận của  người</a:t>
                      </a:r>
                      <a:r>
                        <a:rPr dirty="0" sz="20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học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Trình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bày</a:t>
                      </a:r>
                      <a:r>
                        <a:rPr dirty="0" sz="20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quá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17272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trình thực hiện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 và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mô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tả hoạt </a:t>
                      </a:r>
                      <a:r>
                        <a:rPr dirty="0" sz="2000" spc="-100">
                          <a:latin typeface="Times New Roman"/>
                          <a:cs typeface="Times New Roman"/>
                        </a:rPr>
                        <a:t>động</a:t>
                      </a:r>
                      <a:r>
                        <a:rPr dirty="0" sz="20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trực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2355"/>
                        </a:lnSpc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tiếp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của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</a:t>
                      </a:r>
                      <a:r>
                        <a:rPr dirty="0" sz="20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40195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Tự điền vào  phiếu đánh</a:t>
                      </a:r>
                      <a:r>
                        <a:rPr dirty="0" sz="200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giá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</a:t>
                      </a:r>
                      <a:r>
                        <a:rPr dirty="0" sz="20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của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112395">
                        <a:lnSpc>
                          <a:spcPct val="99400"/>
                        </a:lnSpc>
                        <a:spcBef>
                          <a:spcPts val="20"/>
                        </a:spcBef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mình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và đánh giá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phẩm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của</a:t>
                      </a:r>
                      <a:r>
                        <a:rPr dirty="0" sz="2000" spc="-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các 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nhóm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khác theo  phiếu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Yêu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cầu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học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sinh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83185">
                        <a:lnSpc>
                          <a:spcPct val="100000"/>
                        </a:lnSpc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tình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bày và giải</a:t>
                      </a:r>
                      <a:r>
                        <a:rPr dirty="0" sz="2000" spc="-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thích  nguyên lí hoạt động,  cách thức chế tạo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Yêu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cầu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học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sinh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điền vào phiếu tự  đánh giá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</a:t>
                      </a:r>
                      <a:r>
                        <a:rPr dirty="0" sz="20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 marR="315595">
                        <a:lnSpc>
                          <a:spcPct val="99400"/>
                        </a:lnSpc>
                        <a:spcBef>
                          <a:spcPts val="1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của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mình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và đánh  giá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 của  nhóm khác khi</a:t>
                      </a:r>
                      <a:r>
                        <a:rPr dirty="0" sz="2000" spc="-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các  nhóm trình</a:t>
                      </a:r>
                      <a:r>
                        <a:rPr dirty="0" sz="200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bày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Cần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tạo</a:t>
                      </a: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10">
                          <a:latin typeface="Times New Roman"/>
                          <a:cs typeface="Times New Roman"/>
                        </a:rPr>
                        <a:t>môi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262255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trường để các  nhóm phản</a:t>
                      </a:r>
                      <a:r>
                        <a:rPr dirty="0" sz="2000" spc="-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biện 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lẫn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nhau,</a:t>
                      </a:r>
                      <a:r>
                        <a:rPr dirty="0" sz="20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học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69215">
                        <a:lnSpc>
                          <a:spcPct val="100000"/>
                        </a:lnSpc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sinh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được tự</a:t>
                      </a:r>
                      <a:r>
                        <a:rPr dirty="0" sz="200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đánh  giá theo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tiêu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chí  và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trình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bày</a:t>
                      </a:r>
                      <a:r>
                        <a:rPr dirty="0" sz="20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trực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 marR="60960">
                        <a:lnSpc>
                          <a:spcPct val="99000"/>
                        </a:lnSpc>
                        <a:spcBef>
                          <a:spcPts val="30"/>
                        </a:spcBef>
                      </a:pPr>
                      <a:r>
                        <a:rPr dirty="0" sz="2000" spc="-5">
                          <a:latin typeface="Times New Roman"/>
                          <a:cs typeface="Times New Roman"/>
                        </a:rPr>
                        <a:t>tiếp sản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  hoạt động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như</a:t>
                      </a:r>
                      <a:r>
                        <a:rPr dirty="0" sz="200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thế  nào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spc="-15">
                          <a:latin typeface="Times New Roman"/>
                          <a:cs typeface="Times New Roman"/>
                        </a:rPr>
                        <a:t>Trong</a:t>
                      </a:r>
                      <a:r>
                        <a:rPr dirty="0" sz="20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5">
                          <a:latin typeface="Times New Roman"/>
                          <a:cs typeface="Times New Roman"/>
                        </a:rPr>
                        <a:t>phòng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 marR="353060">
                        <a:lnSpc>
                          <a:spcPct val="100000"/>
                        </a:lnSpc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LAB</a:t>
                      </a:r>
                      <a:r>
                        <a:rPr dirty="0" sz="20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hoặc  trong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lớp 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học,</a:t>
                      </a:r>
                      <a:r>
                        <a:rPr dirty="0" sz="20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sân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 marR="67310">
                        <a:lnSpc>
                          <a:spcPct val="99400"/>
                        </a:lnSpc>
                        <a:spcBef>
                          <a:spcPts val="15"/>
                        </a:spcBef>
                      </a:pPr>
                      <a:r>
                        <a:rPr dirty="0" sz="2000">
                          <a:latin typeface="Times New Roman"/>
                          <a:cs typeface="Times New Roman"/>
                        </a:rPr>
                        <a:t>trường với  phiếu đánh  giá </a:t>
                      </a:r>
                      <a:r>
                        <a:rPr dirty="0" sz="2000" spc="-5">
                          <a:latin typeface="Times New Roman"/>
                          <a:cs typeface="Times New Roman"/>
                        </a:rPr>
                        <a:t>sản</a:t>
                      </a:r>
                      <a:r>
                        <a:rPr dirty="0" sz="200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phẩm  và hoạt</a:t>
                      </a:r>
                      <a:r>
                        <a:rPr dirty="0" sz="200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>
                          <a:latin typeface="Times New Roman"/>
                          <a:cs typeface="Times New Roman"/>
                        </a:rPr>
                        <a:t>động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01001" y="623188"/>
          <a:ext cx="10609580" cy="56216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1890"/>
                <a:gridCol w="1697989"/>
                <a:gridCol w="1975485"/>
                <a:gridCol w="2301875"/>
                <a:gridCol w="1975484"/>
                <a:gridCol w="1485900"/>
              </a:tblGrid>
              <a:tr h="1219200">
                <a:tc>
                  <a:txBody>
                    <a:bodyPr/>
                    <a:lstStyle/>
                    <a:p>
                      <a:pPr algn="just" marL="68580">
                        <a:lnSpc>
                          <a:spcPts val="2335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Các</a:t>
                      </a:r>
                      <a:r>
                        <a:rPr dirty="0" sz="20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just" marL="68580" marR="536575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đo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ạ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n 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thực  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Các</a:t>
                      </a:r>
                      <a:r>
                        <a:rPr dirty="0" sz="20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bước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thiết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kế</a:t>
                      </a:r>
                      <a:r>
                        <a:rPr dirty="0" sz="20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và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thực</a:t>
                      </a:r>
                      <a:r>
                        <a:rPr dirty="0" sz="20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</a:t>
                      </a:r>
                      <a:r>
                        <a:rPr dirty="0" sz="2000" spc="-8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học</a:t>
                      </a: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sinh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r>
                        <a:rPr dirty="0" sz="2000" spc="-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giáo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viên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</a:t>
                      </a: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nội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dung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các</a:t>
                      </a:r>
                      <a:r>
                        <a:rPr dirty="0" sz="20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bước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</a:t>
                      </a:r>
                      <a:r>
                        <a:rPr dirty="0" sz="20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không</a:t>
                      </a:r>
                      <a:r>
                        <a:rPr dirty="0" sz="20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gian,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vật</a:t>
                      </a:r>
                      <a:r>
                        <a:rPr dirty="0" sz="20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tư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89132">
                <a:tc>
                  <a:txBody>
                    <a:bodyPr/>
                    <a:lstStyle/>
                    <a:p>
                      <a:pPr marL="68580">
                        <a:lnSpc>
                          <a:spcPts val="2800"/>
                        </a:lnSpc>
                      </a:pPr>
                      <a:r>
                        <a:rPr dirty="0" sz="2400" spc="-10" b="1">
                          <a:latin typeface="Times New Roman"/>
                          <a:cs typeface="Times New Roman"/>
                        </a:rPr>
                        <a:t>DEVE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 marR="161290">
                        <a:lnSpc>
                          <a:spcPts val="2820"/>
                        </a:lnSpc>
                        <a:spcBef>
                          <a:spcPts val="145"/>
                        </a:spcBef>
                      </a:pPr>
                      <a:r>
                        <a:rPr dirty="0" sz="2400" b="1">
                          <a:latin typeface="Times New Roman"/>
                          <a:cs typeface="Times New Roman"/>
                        </a:rPr>
                        <a:t>LOPM  </a:t>
                      </a:r>
                      <a:r>
                        <a:rPr dirty="0" sz="2400" spc="-50" b="1">
                          <a:latin typeface="Times New Roman"/>
                          <a:cs typeface="Times New Roman"/>
                        </a:rPr>
                        <a:t>ENT: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 marR="195580">
                        <a:lnSpc>
                          <a:spcPts val="2880"/>
                        </a:lnSpc>
                        <a:spcBef>
                          <a:spcPts val="70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Develo 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p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 marR="75565">
                        <a:lnSpc>
                          <a:spcPts val="2820"/>
                        </a:lnSpc>
                        <a:spcBef>
                          <a:spcPts val="55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poss</a:t>
                      </a:r>
                      <a:r>
                        <a:rPr dirty="0" sz="2400" spc="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ble  solution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2855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Phát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 marR="118110">
                        <a:lnSpc>
                          <a:spcPct val="99300"/>
                        </a:lnSpc>
                        <a:spcBef>
                          <a:spcPts val="20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triển  các giải  pháp</a:t>
                      </a:r>
                      <a:r>
                        <a:rPr dirty="0" sz="240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có  thể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8580" marR="165100">
                        <a:lnSpc>
                          <a:spcPts val="2880"/>
                        </a:lnSpc>
                        <a:spcBef>
                          <a:spcPts val="15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9.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Mở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rộng  và nâng</a:t>
                      </a:r>
                      <a:r>
                        <a:rPr dirty="0" sz="2400" spc="-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cao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just" marL="68580" marR="133985">
                        <a:lnSpc>
                          <a:spcPts val="2880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yêu cầu cho  </a:t>
                      </a:r>
                      <a:r>
                        <a:rPr dirty="0" sz="2400" spc="-10">
                          <a:latin typeface="Times New Roman"/>
                          <a:cs typeface="Times New Roman"/>
                        </a:rPr>
                        <a:t>mô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hình</a:t>
                      </a:r>
                      <a:r>
                        <a:rPr dirty="0" sz="240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sản 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phẩm</a:t>
                      </a:r>
                      <a:r>
                        <a:rPr dirty="0" sz="24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vừa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just" marL="68580" marR="60960">
                        <a:lnSpc>
                          <a:spcPts val="2880"/>
                        </a:lnSpc>
                        <a:spcBef>
                          <a:spcPts val="5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chế tạo</a:t>
                      </a:r>
                      <a:r>
                        <a:rPr dirty="0" sz="24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được 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bằng</a:t>
                      </a:r>
                      <a:r>
                        <a:rPr dirty="0" sz="24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chạy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just" marL="68580">
                        <a:lnSpc>
                          <a:spcPts val="2755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thật và</a:t>
                      </a:r>
                      <a:r>
                        <a:rPr dirty="0" sz="24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làm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2850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thật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137160">
                        <a:lnSpc>
                          <a:spcPts val="2880"/>
                        </a:lnSpc>
                        <a:spcBef>
                          <a:spcPts val="15"/>
                        </a:spcBef>
                      </a:pPr>
                      <a:r>
                        <a:rPr dirty="0" sz="2400" spc="-5">
                          <a:latin typeface="Times New Roman"/>
                          <a:cs typeface="Times New Roman"/>
                        </a:rPr>
                        <a:t>Đưa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ra các  giải pháp</a:t>
                      </a:r>
                      <a:r>
                        <a:rPr dirty="0" sz="24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cho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 marR="137160">
                        <a:lnSpc>
                          <a:spcPts val="2880"/>
                        </a:lnSpc>
                      </a:pPr>
                      <a:r>
                        <a:rPr dirty="0" sz="2400" spc="-5">
                          <a:latin typeface="Times New Roman"/>
                          <a:cs typeface="Times New Roman"/>
                        </a:rPr>
                        <a:t>sản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phẩm</a:t>
                      </a:r>
                      <a:r>
                        <a:rPr dirty="0" sz="240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hoạt  động trong  </a:t>
                      </a:r>
                      <a:r>
                        <a:rPr dirty="0" sz="2400" spc="-10">
                          <a:latin typeface="Times New Roman"/>
                          <a:cs typeface="Times New Roman"/>
                        </a:rPr>
                        <a:t>môi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trường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 marR="275590">
                        <a:lnSpc>
                          <a:spcPts val="2820"/>
                        </a:lnSpc>
                        <a:spcBef>
                          <a:spcPts val="55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thực và</a:t>
                      </a:r>
                      <a:r>
                        <a:rPr dirty="0" sz="24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trong  cuộc</a:t>
                      </a:r>
                      <a:r>
                        <a:rPr dirty="0" sz="24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sống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104775">
                        <a:lnSpc>
                          <a:spcPts val="2880"/>
                        </a:lnSpc>
                        <a:spcBef>
                          <a:spcPts val="15"/>
                        </a:spcBef>
                      </a:pPr>
                      <a:r>
                        <a:rPr dirty="0" sz="2400" spc="-5">
                          <a:latin typeface="Times New Roman"/>
                          <a:cs typeface="Times New Roman"/>
                        </a:rPr>
                        <a:t>Gợi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ý cho người  học các giải</a:t>
                      </a:r>
                      <a:r>
                        <a:rPr dirty="0" sz="2400" spc="-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pháp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 marR="222885">
                        <a:lnSpc>
                          <a:spcPts val="2880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vận hành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sản 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phẩm trong đời 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sống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thực và</a:t>
                      </a:r>
                      <a:r>
                        <a:rPr dirty="0" sz="24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tạo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 marR="259715">
                        <a:lnSpc>
                          <a:spcPts val="2820"/>
                        </a:lnSpc>
                        <a:spcBef>
                          <a:spcPts val="55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ra hiệu quả</a:t>
                      </a:r>
                      <a:r>
                        <a:rPr dirty="0" sz="2400" spc="-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thực  tế có</a:t>
                      </a:r>
                      <a:r>
                        <a:rPr dirty="0" sz="24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ích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9215" marR="161290">
                        <a:lnSpc>
                          <a:spcPts val="2880"/>
                        </a:lnSpc>
                        <a:spcBef>
                          <a:spcPts val="15"/>
                        </a:spcBef>
                      </a:pPr>
                      <a:r>
                        <a:rPr dirty="0" sz="2400" spc="-5">
                          <a:latin typeface="Times New Roman"/>
                          <a:cs typeface="Times New Roman"/>
                        </a:rPr>
                        <a:t>Đưa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ra các  điều kiện</a:t>
                      </a:r>
                      <a:r>
                        <a:rPr dirty="0" sz="240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thực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just" marL="69215" marR="307975">
                        <a:lnSpc>
                          <a:spcPts val="2880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cho học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sinh 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vận hành</a:t>
                      </a:r>
                      <a:r>
                        <a:rPr dirty="0" sz="24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sản 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phẩm như</a:t>
                      </a:r>
                      <a:r>
                        <a:rPr dirty="0" sz="24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ở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215" marR="250190">
                        <a:lnSpc>
                          <a:spcPts val="2880"/>
                        </a:lnSpc>
                        <a:spcBef>
                          <a:spcPts val="5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trường, ở</a:t>
                      </a:r>
                      <a:r>
                        <a:rPr dirty="0" sz="240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nhà  để chứng tỏ  hiệu quả</a:t>
                      </a:r>
                      <a:r>
                        <a:rPr dirty="0" sz="240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của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ts val="2725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giải</a:t>
                      </a:r>
                      <a:r>
                        <a:rPr dirty="0" sz="24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pháp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146685">
                        <a:lnSpc>
                          <a:spcPts val="2880"/>
                        </a:lnSpc>
                        <a:spcBef>
                          <a:spcPts val="15"/>
                        </a:spcBef>
                      </a:pPr>
                      <a:r>
                        <a:rPr dirty="0" sz="2400" spc="-20">
                          <a:latin typeface="Times New Roman"/>
                          <a:cs typeface="Times New Roman"/>
                        </a:rPr>
                        <a:t>Trong 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phòng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850" marR="146685">
                        <a:lnSpc>
                          <a:spcPts val="2880"/>
                        </a:lnSpc>
                      </a:pPr>
                      <a:r>
                        <a:rPr dirty="0" sz="2400" spc="-5">
                          <a:latin typeface="Times New Roman"/>
                          <a:cs typeface="Times New Roman"/>
                        </a:rPr>
                        <a:t>LAB</a:t>
                      </a:r>
                      <a:r>
                        <a:rPr dirty="0" sz="240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hoặc  trong lớp 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học,</a:t>
                      </a:r>
                      <a:r>
                        <a:rPr dirty="0" sz="24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sân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850" marR="79375">
                        <a:lnSpc>
                          <a:spcPts val="2880"/>
                        </a:lnSpc>
                        <a:spcBef>
                          <a:spcPts val="5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trường  hoặc ở</a:t>
                      </a:r>
                      <a:r>
                        <a:rPr dirty="0" sz="2400" spc="-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nhà  với</a:t>
                      </a:r>
                      <a:r>
                        <a:rPr dirty="0" sz="24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phiếu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850" marR="198120">
                        <a:lnSpc>
                          <a:spcPts val="2880"/>
                        </a:lnSpc>
                      </a:pPr>
                      <a:r>
                        <a:rPr dirty="0" sz="2400" spc="-10">
                          <a:latin typeface="Times New Roman"/>
                          <a:cs typeface="Times New Roman"/>
                        </a:rPr>
                        <a:t>mô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tả,  theo</a:t>
                      </a:r>
                      <a:r>
                        <a:rPr dirty="0" sz="24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dõi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850" marR="198120">
                        <a:lnSpc>
                          <a:spcPts val="2820"/>
                        </a:lnSpc>
                        <a:spcBef>
                          <a:spcPts val="50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hoạt</a:t>
                      </a:r>
                      <a:r>
                        <a:rPr dirty="0" sz="24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động  thực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01001" y="623188"/>
          <a:ext cx="10609580" cy="5459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1890"/>
                <a:gridCol w="1697989"/>
                <a:gridCol w="1975485"/>
                <a:gridCol w="2301875"/>
                <a:gridCol w="1746884"/>
                <a:gridCol w="1714500"/>
              </a:tblGrid>
              <a:tr h="1219200">
                <a:tc>
                  <a:txBody>
                    <a:bodyPr/>
                    <a:lstStyle/>
                    <a:p>
                      <a:pPr algn="just" marL="68580">
                        <a:lnSpc>
                          <a:spcPts val="2335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Các</a:t>
                      </a:r>
                      <a:r>
                        <a:rPr dirty="0" sz="2000" spc="-3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just" marL="68580" marR="536575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đo</a:t>
                      </a: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ạ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n 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thực  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Các</a:t>
                      </a:r>
                      <a:r>
                        <a:rPr dirty="0" sz="2000" spc="-2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bước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thiết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kế</a:t>
                      </a:r>
                      <a:r>
                        <a:rPr dirty="0" sz="20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và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thực</a:t>
                      </a:r>
                      <a:r>
                        <a:rPr dirty="0" sz="2000" spc="-2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hiện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</a:t>
                      </a:r>
                      <a:r>
                        <a:rPr dirty="0" sz="2000" spc="-8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học</a:t>
                      </a: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sinh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335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Hoạt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động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của</a:t>
                      </a:r>
                      <a:r>
                        <a:rPr dirty="0" sz="2000" spc="-8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giáo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viên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</a:t>
                      </a:r>
                      <a:r>
                        <a:rPr dirty="0" sz="2000" spc="-1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nội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dung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các</a:t>
                      </a:r>
                      <a:r>
                        <a:rPr dirty="0" sz="2000" spc="-5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bước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2335"/>
                        </a:lnSpc>
                      </a:pPr>
                      <a:r>
                        <a:rPr dirty="0" sz="2000" spc="-5" b="1">
                          <a:latin typeface="Times New Roman"/>
                          <a:cs typeface="Times New Roman"/>
                        </a:rPr>
                        <a:t>Yêu</a:t>
                      </a:r>
                      <a:r>
                        <a:rPr dirty="0" sz="20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cầu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2000" b="1">
                          <a:latin typeface="Times New Roman"/>
                          <a:cs typeface="Times New Roman"/>
                        </a:rPr>
                        <a:t>không</a:t>
                      </a:r>
                      <a:r>
                        <a:rPr dirty="0" sz="2000" spc="-4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gian,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z="2000" spc="5" b="1">
                          <a:latin typeface="Times New Roman"/>
                          <a:cs typeface="Times New Roman"/>
                        </a:rPr>
                        <a:t>vật</a:t>
                      </a:r>
                      <a:r>
                        <a:rPr dirty="0" sz="20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000" b="1">
                          <a:latin typeface="Times New Roman"/>
                          <a:cs typeface="Times New Roman"/>
                        </a:rPr>
                        <a:t>tư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27779">
                <a:tc>
                  <a:txBody>
                    <a:bodyPr/>
                    <a:lstStyle/>
                    <a:p>
                      <a:pPr marL="68580" marR="77470">
                        <a:lnSpc>
                          <a:spcPts val="2820"/>
                        </a:lnSpc>
                        <a:spcBef>
                          <a:spcPts val="60"/>
                        </a:spcBef>
                      </a:pPr>
                      <a:r>
                        <a:rPr dirty="0" sz="2400" b="1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z="2400" spc="-10" b="1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z="2400" b="1">
                          <a:latin typeface="Times New Roman"/>
                          <a:cs typeface="Times New Roman"/>
                        </a:rPr>
                        <a:t>OJE  </a:t>
                      </a:r>
                      <a:r>
                        <a:rPr dirty="0" sz="2400" spc="-65" b="1">
                          <a:latin typeface="Times New Roman"/>
                          <a:cs typeface="Times New Roman"/>
                        </a:rPr>
                        <a:t>CT: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 marR="92710">
                        <a:lnSpc>
                          <a:spcPct val="99000"/>
                        </a:lnSpc>
                        <a:spcBef>
                          <a:spcPts val="10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Redesig 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n for  life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8580" marR="168275">
                        <a:lnSpc>
                          <a:spcPts val="2880"/>
                        </a:lnSpc>
                        <a:spcBef>
                          <a:spcPts val="15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10.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Yêu</a:t>
                      </a:r>
                      <a:r>
                        <a:rPr dirty="0" sz="2400" spc="-1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cầu  đề xuất, cải  tiến,</a:t>
                      </a:r>
                      <a:r>
                        <a:rPr dirty="0" sz="24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sáng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 marR="387985">
                        <a:lnSpc>
                          <a:spcPts val="2880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tạo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sản 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phẩm</a:t>
                      </a:r>
                      <a:r>
                        <a:rPr dirty="0" sz="240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10">
                          <a:latin typeface="Times New Roman"/>
                          <a:cs typeface="Times New Roman"/>
                        </a:rPr>
                        <a:t>mới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 marR="133985">
                        <a:lnSpc>
                          <a:spcPts val="2880"/>
                        </a:lnSpc>
                        <a:spcBef>
                          <a:spcPts val="5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cùng loại</a:t>
                      </a:r>
                      <a:r>
                        <a:rPr dirty="0" sz="2400" spc="-1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để  phục</a:t>
                      </a:r>
                      <a:r>
                        <a:rPr dirty="0" sz="2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vụ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2755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trong</a:t>
                      </a:r>
                      <a:r>
                        <a:rPr dirty="0" sz="24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cuộc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2850"/>
                        </a:lnSpc>
                      </a:pPr>
                      <a:r>
                        <a:rPr dirty="0" sz="2400" spc="-5">
                          <a:latin typeface="Times New Roman"/>
                          <a:cs typeface="Times New Roman"/>
                        </a:rPr>
                        <a:t>sống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8580" marR="220345">
                        <a:lnSpc>
                          <a:spcPts val="2880"/>
                        </a:lnSpc>
                        <a:spcBef>
                          <a:spcPts val="15"/>
                        </a:spcBef>
                      </a:pPr>
                      <a:r>
                        <a:rPr dirty="0" sz="2400" spc="-5">
                          <a:latin typeface="Times New Roman"/>
                          <a:cs typeface="Times New Roman"/>
                        </a:rPr>
                        <a:t>Xây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dựng  nhóm để</a:t>
                      </a:r>
                      <a:r>
                        <a:rPr dirty="0" sz="24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thiết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just" marL="68580" marR="118745">
                        <a:lnSpc>
                          <a:spcPts val="2880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kế và chế tạo 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sản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phẩm vận  dụng vào</a:t>
                      </a:r>
                      <a:r>
                        <a:rPr dirty="0" sz="240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cuộc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just" marL="68580" marR="121285">
                        <a:lnSpc>
                          <a:spcPts val="2880"/>
                        </a:lnSpc>
                        <a:spcBef>
                          <a:spcPts val="5"/>
                        </a:spcBef>
                      </a:pPr>
                      <a:r>
                        <a:rPr dirty="0" sz="2400" spc="-5">
                          <a:latin typeface="Times New Roman"/>
                          <a:cs typeface="Times New Roman"/>
                        </a:rPr>
                        <a:t>sống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của</a:t>
                      </a:r>
                      <a:r>
                        <a:rPr dirty="0" sz="24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mình 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hoặc</a:t>
                      </a:r>
                      <a:r>
                        <a:rPr dirty="0" sz="24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của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just" marL="68580">
                        <a:lnSpc>
                          <a:spcPts val="2755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trường</a:t>
                      </a:r>
                      <a:r>
                        <a:rPr dirty="0" sz="24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học,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just" marL="68580">
                        <a:lnSpc>
                          <a:spcPts val="2850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cộng</a:t>
                      </a:r>
                      <a:r>
                        <a:rPr dirty="0" sz="2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đồng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8580" marR="262255">
                        <a:lnSpc>
                          <a:spcPts val="2880"/>
                        </a:lnSpc>
                        <a:spcBef>
                          <a:spcPts val="15"/>
                        </a:spcBef>
                      </a:pPr>
                      <a:r>
                        <a:rPr dirty="0" sz="2400" spc="-5">
                          <a:latin typeface="Times New Roman"/>
                          <a:cs typeface="Times New Roman"/>
                        </a:rPr>
                        <a:t>Đề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xuất dưới  dạng dự án</a:t>
                      </a:r>
                      <a:r>
                        <a:rPr dirty="0" sz="2400" spc="-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thực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just" marL="68580" marR="259079">
                        <a:lnSpc>
                          <a:spcPts val="2880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tế để có thể vận  dụng giải quyết  </a:t>
                      </a:r>
                      <a:r>
                        <a:rPr dirty="0" sz="2400" spc="-10">
                          <a:latin typeface="Times New Roman"/>
                          <a:cs typeface="Times New Roman"/>
                        </a:rPr>
                        <a:t>một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vấn đề</a:t>
                      </a:r>
                      <a:r>
                        <a:rPr dirty="0" sz="240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thực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just" marL="68580">
                        <a:lnSpc>
                          <a:spcPts val="2785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của cá nhân</a:t>
                      </a:r>
                      <a:r>
                        <a:rPr dirty="0" sz="2400" spc="-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học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algn="just" marL="68580" marR="231140">
                        <a:lnSpc>
                          <a:spcPts val="2820"/>
                        </a:lnSpc>
                        <a:spcBef>
                          <a:spcPts val="145"/>
                        </a:spcBef>
                      </a:pPr>
                      <a:r>
                        <a:rPr dirty="0" sz="2400" spc="-5">
                          <a:latin typeface="Times New Roman"/>
                          <a:cs typeface="Times New Roman"/>
                        </a:rPr>
                        <a:t>sinh,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nhà</a:t>
                      </a:r>
                      <a:r>
                        <a:rPr dirty="0" sz="24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trường  và cộng</a:t>
                      </a:r>
                      <a:r>
                        <a:rPr dirty="0" sz="24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đồng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215265">
                        <a:lnSpc>
                          <a:spcPts val="2880"/>
                        </a:lnSpc>
                        <a:spcBef>
                          <a:spcPts val="15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Mở rộng  phạm vi</a:t>
                      </a:r>
                      <a:r>
                        <a:rPr dirty="0" sz="24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và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215" marR="215265">
                        <a:lnSpc>
                          <a:spcPts val="2880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có sự hỗ</a:t>
                      </a:r>
                      <a:r>
                        <a:rPr dirty="0" sz="24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trợ  của</a:t>
                      </a:r>
                      <a:r>
                        <a:rPr dirty="0" sz="24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người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ts val="2785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lớn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để</a:t>
                      </a:r>
                      <a:r>
                        <a:rPr dirty="0" sz="24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làm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215" marR="160655">
                        <a:lnSpc>
                          <a:spcPts val="2820"/>
                        </a:lnSpc>
                        <a:spcBef>
                          <a:spcPts val="150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thực tiễn,</a:t>
                      </a:r>
                      <a:r>
                        <a:rPr dirty="0" sz="2400" spc="-1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có  giá trị</a:t>
                      </a:r>
                      <a:r>
                        <a:rPr dirty="0" sz="24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thực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5405">
                        <a:lnSpc>
                          <a:spcPts val="2880"/>
                        </a:lnSpc>
                        <a:spcBef>
                          <a:spcPts val="15"/>
                        </a:spcBef>
                      </a:pPr>
                      <a:r>
                        <a:rPr dirty="0" sz="2400" spc="-20">
                          <a:latin typeface="Times New Roman"/>
                          <a:cs typeface="Times New Roman"/>
                        </a:rPr>
                        <a:t>Trong</a:t>
                      </a:r>
                      <a:r>
                        <a:rPr dirty="0" sz="240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phòng 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LAB</a:t>
                      </a:r>
                      <a:r>
                        <a:rPr dirty="0" sz="2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hoặc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850" marR="518795">
                        <a:lnSpc>
                          <a:spcPts val="2880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trong</a:t>
                      </a:r>
                      <a:r>
                        <a:rPr dirty="0" sz="24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lớp  học,</a:t>
                      </a:r>
                      <a:r>
                        <a:rPr dirty="0" sz="24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sân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2785"/>
                        </a:lnSpc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trường</a:t>
                      </a:r>
                      <a:r>
                        <a:rPr dirty="0" sz="24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hoặc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69850" marR="120650">
                        <a:lnSpc>
                          <a:spcPct val="99500"/>
                        </a:lnSpc>
                        <a:spcBef>
                          <a:spcPts val="20"/>
                        </a:spcBef>
                      </a:pPr>
                      <a:r>
                        <a:rPr dirty="0" sz="2400">
                          <a:latin typeface="Times New Roman"/>
                          <a:cs typeface="Times New Roman"/>
                        </a:rPr>
                        <a:t>ở nhà với</a:t>
                      </a:r>
                      <a:r>
                        <a:rPr dirty="0" sz="24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kế  hoạch dự án  cụ thể </a:t>
                      </a:r>
                      <a:r>
                        <a:rPr dirty="0" sz="2400" spc="-5">
                          <a:latin typeface="Times New Roman"/>
                          <a:cs typeface="Times New Roman"/>
                        </a:rPr>
                        <a:t>và  </a:t>
                      </a:r>
                      <a:r>
                        <a:rPr dirty="0" sz="2400">
                          <a:latin typeface="Times New Roman"/>
                          <a:cs typeface="Times New Roman"/>
                        </a:rPr>
                        <a:t>kinh phí dự  kiến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90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3631" y="173837"/>
            <a:ext cx="11313160" cy="6298565"/>
          </a:xfrm>
          <a:prstGeom prst="rect">
            <a:avLst/>
          </a:prstGeom>
        </p:spPr>
        <p:txBody>
          <a:bodyPr wrap="square" lIns="0" tIns="149225" rIns="0" bIns="0" rtlCol="0" vert="horz">
            <a:spAutoFit/>
          </a:bodyPr>
          <a:lstStyle/>
          <a:p>
            <a:pPr marL="2456815">
              <a:lnSpc>
                <a:spcPct val="100000"/>
              </a:lnSpc>
              <a:spcBef>
                <a:spcPts val="1175"/>
              </a:spcBef>
            </a:pPr>
            <a:r>
              <a:rPr dirty="0" sz="3200">
                <a:solidFill>
                  <a:srgbClr val="90C225"/>
                </a:solidFill>
                <a:latin typeface="Times New Roman"/>
                <a:cs typeface="Times New Roman"/>
              </a:rPr>
              <a:t>TRANG WEB HỖ</a:t>
            </a:r>
            <a:r>
              <a:rPr dirty="0" sz="3200" spc="-150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90C225"/>
                </a:solidFill>
                <a:latin typeface="Times New Roman"/>
                <a:cs typeface="Times New Roman"/>
              </a:rPr>
              <a:t>TRỢ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dirty="0" sz="3200">
                <a:solidFill>
                  <a:srgbClr val="404040"/>
                </a:solidFill>
                <a:latin typeface="Times New Roman"/>
                <a:cs typeface="Times New Roman"/>
              </a:rPr>
              <a:t>Tài </a:t>
            </a:r>
            <a:r>
              <a:rPr dirty="0" sz="3200" spc="5">
                <a:solidFill>
                  <a:srgbClr val="404040"/>
                </a:solidFill>
                <a:latin typeface="Times New Roman"/>
                <a:cs typeface="Times New Roman"/>
              </a:rPr>
              <a:t>nguyên </a:t>
            </a:r>
            <a:r>
              <a:rPr dirty="0" sz="3200">
                <a:solidFill>
                  <a:srgbClr val="404040"/>
                </a:solidFill>
                <a:latin typeface="Times New Roman"/>
                <a:cs typeface="Times New Roman"/>
              </a:rPr>
              <a:t>về giáo dục </a:t>
            </a:r>
            <a:r>
              <a:rPr dirty="0" sz="3200" spc="-5">
                <a:solidFill>
                  <a:srgbClr val="404040"/>
                </a:solidFill>
                <a:latin typeface="Times New Roman"/>
                <a:cs typeface="Times New Roman"/>
              </a:rPr>
              <a:t>STEM:</a:t>
            </a:r>
            <a:r>
              <a:rPr dirty="0" sz="3200" spc="-10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u="heavy" sz="32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2"/>
              </a:rPr>
              <a:t>http://sachthietbigiaoduc.vn/</a:t>
            </a:r>
            <a:endParaRPr sz="3200">
              <a:latin typeface="Times New Roman"/>
              <a:cs typeface="Times New Roman"/>
            </a:endParaRPr>
          </a:p>
          <a:p>
            <a:pPr marL="12700" marR="1809114">
              <a:lnSpc>
                <a:spcPct val="100000"/>
              </a:lnSpc>
              <a:spcBef>
                <a:spcPts val="994"/>
              </a:spcBef>
            </a:pPr>
            <a:r>
              <a:rPr dirty="0" sz="3200">
                <a:solidFill>
                  <a:srgbClr val="404040"/>
                </a:solidFill>
                <a:latin typeface="Times New Roman"/>
                <a:cs typeface="Times New Roman"/>
              </a:rPr>
              <a:t>Tài liệu về phương </a:t>
            </a:r>
            <a:r>
              <a:rPr dirty="0" sz="3200" spc="5">
                <a:solidFill>
                  <a:srgbClr val="404040"/>
                </a:solidFill>
                <a:latin typeface="Times New Roman"/>
                <a:cs typeface="Times New Roman"/>
              </a:rPr>
              <a:t>pháp:  </a:t>
            </a:r>
            <a:r>
              <a:rPr dirty="0" u="heavy" sz="3200" spc="-5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3"/>
              </a:rPr>
              <a:t>https://www.facebook.com/groups/trainghiemsangtaothcs/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sz="3200">
                <a:solidFill>
                  <a:srgbClr val="404040"/>
                </a:solidFill>
                <a:latin typeface="Times New Roman"/>
                <a:cs typeface="Times New Roman"/>
              </a:rPr>
              <a:t>Sách giáo </a:t>
            </a:r>
            <a:r>
              <a:rPr dirty="0" sz="3200" spc="5">
                <a:solidFill>
                  <a:srgbClr val="404040"/>
                </a:solidFill>
                <a:latin typeface="Times New Roman"/>
                <a:cs typeface="Times New Roman"/>
              </a:rPr>
              <a:t>khoa </a:t>
            </a:r>
            <a:r>
              <a:rPr dirty="0" sz="3200">
                <a:solidFill>
                  <a:srgbClr val="404040"/>
                </a:solidFill>
                <a:latin typeface="Times New Roman"/>
                <a:cs typeface="Times New Roman"/>
              </a:rPr>
              <a:t>hiện hành:</a:t>
            </a:r>
            <a:r>
              <a:rPr dirty="0" sz="3200" spc="-8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u="heavy" sz="32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4"/>
              </a:rPr>
              <a:t>http://test.sgk.edu.vn/</a:t>
            </a:r>
            <a:endParaRPr sz="3200">
              <a:latin typeface="Times New Roman"/>
              <a:cs typeface="Times New Roman"/>
            </a:endParaRPr>
          </a:p>
          <a:p>
            <a:pPr marL="12700" marR="2539365">
              <a:lnSpc>
                <a:spcPct val="100000"/>
              </a:lnSpc>
              <a:spcBef>
                <a:spcPts val="1010"/>
              </a:spcBef>
            </a:pPr>
            <a:r>
              <a:rPr dirty="0" sz="3200" spc="-5">
                <a:solidFill>
                  <a:srgbClr val="404040"/>
                </a:solidFill>
                <a:latin typeface="Times New Roman"/>
                <a:cs typeface="Times New Roman"/>
              </a:rPr>
              <a:t>Kiểm </a:t>
            </a:r>
            <a:r>
              <a:rPr dirty="0" sz="3200">
                <a:solidFill>
                  <a:srgbClr val="404040"/>
                </a:solidFill>
                <a:latin typeface="Times New Roman"/>
                <a:cs typeface="Times New Roman"/>
              </a:rPr>
              <a:t>tra, đánh giá:  </a:t>
            </a:r>
            <a:r>
              <a:rPr dirty="0" u="heavy" sz="3200" spc="-5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5"/>
              </a:rPr>
              <a:t>https://www.cmu.edu/teaching/assessment/index.html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994"/>
              </a:spcBef>
            </a:pPr>
            <a:r>
              <a:rPr dirty="0" sz="3200" spc="-40">
                <a:solidFill>
                  <a:srgbClr val="404040"/>
                </a:solidFill>
                <a:latin typeface="Times New Roman"/>
                <a:cs typeface="Times New Roman"/>
              </a:rPr>
              <a:t>Video </a:t>
            </a:r>
            <a:r>
              <a:rPr dirty="0" sz="3200">
                <a:solidFill>
                  <a:srgbClr val="404040"/>
                </a:solidFill>
                <a:latin typeface="Times New Roman"/>
                <a:cs typeface="Times New Roman"/>
              </a:rPr>
              <a:t>hướng </a:t>
            </a:r>
            <a:r>
              <a:rPr dirty="0" sz="3200" spc="5">
                <a:solidFill>
                  <a:srgbClr val="404040"/>
                </a:solidFill>
                <a:latin typeface="Times New Roman"/>
                <a:cs typeface="Times New Roman"/>
              </a:rPr>
              <a:t>dẫn </a:t>
            </a:r>
            <a:r>
              <a:rPr dirty="0" sz="3200">
                <a:solidFill>
                  <a:srgbClr val="404040"/>
                </a:solidFill>
                <a:latin typeface="Times New Roman"/>
                <a:cs typeface="Times New Roman"/>
              </a:rPr>
              <a:t>các </a:t>
            </a:r>
            <a:r>
              <a:rPr dirty="0" sz="3200" spc="5">
                <a:solidFill>
                  <a:srgbClr val="404040"/>
                </a:solidFill>
                <a:latin typeface="Times New Roman"/>
                <a:cs typeface="Times New Roman"/>
              </a:rPr>
              <a:t>chủ </a:t>
            </a:r>
            <a:r>
              <a:rPr dirty="0" sz="3200" spc="-110">
                <a:solidFill>
                  <a:srgbClr val="404040"/>
                </a:solidFill>
                <a:latin typeface="Times New Roman"/>
                <a:cs typeface="Times New Roman"/>
              </a:rPr>
              <a:t>đề:  </a:t>
            </a:r>
            <a:r>
              <a:rPr dirty="0" u="heavy" sz="32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https:/</a:t>
            </a:r>
            <a:r>
              <a:rPr dirty="0" u="heavy" sz="3200" spc="-5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/</a:t>
            </a:r>
            <a:r>
              <a:rPr dirty="0" u="heavy" sz="32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ww</a:t>
            </a:r>
            <a:r>
              <a:rPr dirty="0" u="heavy" sz="3200" spc="-204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w</a:t>
            </a:r>
            <a:r>
              <a:rPr dirty="0" u="heavy" sz="32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.you</a:t>
            </a:r>
            <a:r>
              <a:rPr dirty="0" u="heavy" sz="3200" spc="-1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t</a:t>
            </a:r>
            <a:r>
              <a:rPr dirty="0" u="heavy" sz="32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ub</a:t>
            </a:r>
            <a:r>
              <a:rPr dirty="0" u="heavy" sz="3200" spc="-1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e</a:t>
            </a:r>
            <a:r>
              <a:rPr dirty="0" u="heavy" sz="32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.com</a:t>
            </a:r>
            <a:r>
              <a:rPr dirty="0" u="heavy" sz="3200" spc="-15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/</a:t>
            </a:r>
            <a:r>
              <a:rPr dirty="0" u="heavy" sz="32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c/S</a:t>
            </a:r>
            <a:r>
              <a:rPr dirty="0" u="heavy" sz="3200" spc="-1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%</a:t>
            </a:r>
            <a:r>
              <a:rPr dirty="0" u="heavy" sz="32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C</a:t>
            </a:r>
            <a:r>
              <a:rPr dirty="0" u="heavy" sz="3200" spc="-1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3%</a:t>
            </a:r>
            <a:r>
              <a:rPr dirty="0" u="heavy" sz="3200" spc="5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8</a:t>
            </a:r>
            <a:r>
              <a:rPr dirty="0" u="heavy" sz="3200" spc="-1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1</a:t>
            </a:r>
            <a:r>
              <a:rPr dirty="0" u="heavy" sz="32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CH</a:t>
            </a:r>
            <a:r>
              <a:rPr dirty="0" u="heavy" sz="3200" spc="-2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T</a:t>
            </a:r>
            <a:r>
              <a:rPr dirty="0" u="heavy" sz="32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HI</a:t>
            </a:r>
            <a:r>
              <a:rPr dirty="0" u="heavy" sz="3200" spc="-15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%</a:t>
            </a:r>
            <a:r>
              <a:rPr dirty="0" u="heavy" sz="3200" spc="-5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E</a:t>
            </a:r>
            <a:r>
              <a:rPr dirty="0" u="heavy" sz="3200" spc="-1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1</a:t>
            </a:r>
            <a:r>
              <a:rPr dirty="0" u="heavy" sz="32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%BA</a:t>
            </a:r>
            <a:r>
              <a:rPr dirty="0" u="heavy" sz="3200" spc="-15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%</a:t>
            </a:r>
            <a:r>
              <a:rPr dirty="0" u="heavy" sz="32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B</a:t>
            </a:r>
            <a:r>
              <a:rPr dirty="0" u="heavy" sz="3200" spc="-2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E</a:t>
            </a:r>
            <a:r>
              <a:rPr dirty="0" u="heavy" sz="32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TB</a:t>
            </a:r>
            <a:r>
              <a:rPr dirty="0" u="heavy" sz="3200" spc="-1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%</a:t>
            </a:r>
            <a:r>
              <a:rPr dirty="0" u="heavy" sz="32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E </a:t>
            </a:r>
            <a:r>
              <a:rPr dirty="0" sz="3200">
                <a:solidFill>
                  <a:srgbClr val="99C93B"/>
                </a:solidFill>
                <a:latin typeface="Times New Roman"/>
                <a:cs typeface="Times New Roman"/>
                <a:hlinkClick r:id="rId6"/>
              </a:rPr>
              <a:t> </a:t>
            </a:r>
            <a:r>
              <a:rPr dirty="0" u="heavy" sz="32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6"/>
              </a:rPr>
              <a:t>1%BB%8AGI%C3%81OD%E1%BB%A4C/videos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sz="3200" spc="-20">
                <a:solidFill>
                  <a:srgbClr val="404040"/>
                </a:solidFill>
                <a:latin typeface="Times New Roman"/>
                <a:cs typeface="Times New Roman"/>
              </a:rPr>
              <a:t>Trang </a:t>
            </a:r>
            <a:r>
              <a:rPr dirty="0" sz="3200">
                <a:solidFill>
                  <a:srgbClr val="404040"/>
                </a:solidFill>
                <a:latin typeface="Times New Roman"/>
                <a:cs typeface="Times New Roman"/>
              </a:rPr>
              <a:t>web Coach:</a:t>
            </a:r>
            <a:r>
              <a:rPr dirty="0" sz="3200" spc="-3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u="heavy" sz="320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7"/>
              </a:rPr>
              <a:t>http://cma-science.nl/homepage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DANH SÁCH </a:t>
            </a:r>
            <a:r>
              <a:rPr dirty="0"/>
              <a:t>89 </a:t>
            </a:r>
            <a:r>
              <a:rPr dirty="0" spc="-5"/>
              <a:t>CHỦ </a:t>
            </a:r>
            <a:r>
              <a:rPr dirty="0"/>
              <a:t>ĐỀ </a:t>
            </a:r>
            <a:r>
              <a:rPr dirty="0" spc="-5"/>
              <a:t>STEM </a:t>
            </a:r>
            <a:r>
              <a:rPr dirty="0"/>
              <a:t>PHỤC  VỤ </a:t>
            </a:r>
            <a:r>
              <a:rPr dirty="0" spc="-5"/>
              <a:t>NĂM </a:t>
            </a:r>
            <a:r>
              <a:rPr dirty="0"/>
              <a:t>HỌC</a:t>
            </a:r>
            <a:r>
              <a:rPr dirty="0" spc="-25"/>
              <a:t> </a:t>
            </a:r>
            <a:r>
              <a:rPr dirty="0"/>
              <a:t>MỚI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67970" y="1749298"/>
          <a:ext cx="10909935" cy="4851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0820"/>
                <a:gridCol w="9409430"/>
              </a:tblGrid>
              <a:tr h="284734">
                <a:tc>
                  <a:txBody>
                    <a:bodyPr/>
                    <a:lstStyle/>
                    <a:p>
                      <a:pPr algn="ctr">
                        <a:lnSpc>
                          <a:spcPts val="2140"/>
                        </a:lnSpc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SL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140"/>
                        </a:lnSpc>
                      </a:pPr>
                      <a:r>
                        <a:rPr dirty="0" sz="1800" spc="-60">
                          <a:latin typeface="Trebuchet MS"/>
                          <a:cs typeface="Trebuchet MS"/>
                        </a:rPr>
                        <a:t>M</a:t>
                      </a:r>
                      <a:r>
                        <a:rPr dirty="0" baseline="1543" sz="2700" spc="-89">
                          <a:latin typeface="Arial"/>
                          <a:cs typeface="Arial"/>
                        </a:rPr>
                        <a:t>Ầ</a:t>
                      </a:r>
                      <a:r>
                        <a:rPr dirty="0" sz="1800" spc="-60">
                          <a:latin typeface="Trebuchet MS"/>
                          <a:cs typeface="Trebuchet MS"/>
                        </a:rPr>
                        <a:t>M</a:t>
                      </a:r>
                      <a:r>
                        <a:rPr dirty="0" sz="18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NON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</a:tr>
              <a:tr h="282193">
                <a:tc>
                  <a:txBody>
                    <a:bodyPr/>
                    <a:lstStyle/>
                    <a:p>
                      <a:pPr algn="ctr">
                        <a:lnSpc>
                          <a:spcPts val="2120"/>
                        </a:lnSpc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120"/>
                        </a:lnSpc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Nhận biết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một số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món ăn, thực phẩm thông thường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và ích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lợi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của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chúng đối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với sức</a:t>
                      </a:r>
                      <a:r>
                        <a:rPr dirty="0" sz="18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khỏe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</a:tr>
              <a:tr h="284734"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spcBef>
                          <a:spcPts val="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2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140"/>
                        </a:lnSpc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Các bộ phận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của cơ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thể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con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người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</a:tr>
              <a:tr h="284861">
                <a:tc>
                  <a:txBody>
                    <a:bodyPr/>
                    <a:lstStyle/>
                    <a:p>
                      <a:pPr algn="ctr">
                        <a:lnSpc>
                          <a:spcPts val="2140"/>
                        </a:lnSpc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3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140"/>
                        </a:lnSpc>
                      </a:pPr>
                      <a:r>
                        <a:rPr dirty="0" sz="1800" spc="-20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543" sz="2700" spc="-30">
                          <a:latin typeface="Arial"/>
                          <a:cs typeface="Arial"/>
                        </a:rPr>
                        <a:t>ộ</a:t>
                      </a:r>
                      <a:r>
                        <a:rPr dirty="0" sz="1800" spc="-20">
                          <a:latin typeface="Trebuchet MS"/>
                          <a:cs typeface="Trebuchet MS"/>
                        </a:rPr>
                        <a:t>ng </a:t>
                      </a:r>
                      <a:r>
                        <a:rPr dirty="0" sz="1800" spc="-50">
                          <a:latin typeface="Trebuchet MS"/>
                          <a:cs typeface="Trebuchet MS"/>
                        </a:rPr>
                        <a:t>v</a:t>
                      </a:r>
                      <a:r>
                        <a:rPr dirty="0" baseline="1543" sz="2700" spc="-75">
                          <a:latin typeface="Arial"/>
                          <a:cs typeface="Arial"/>
                        </a:rPr>
                        <a:t>ậ</a:t>
                      </a:r>
                      <a:r>
                        <a:rPr dirty="0" sz="1800" spc="-50">
                          <a:latin typeface="Trebuchet MS"/>
                          <a:cs typeface="Trebuchet MS"/>
                        </a:rPr>
                        <a:t>t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và </a:t>
                      </a:r>
                      <a:r>
                        <a:rPr dirty="0" sz="1800" spc="-40">
                          <a:latin typeface="Trebuchet MS"/>
                          <a:cs typeface="Trebuchet MS"/>
                        </a:rPr>
                        <a:t>th</a:t>
                      </a:r>
                      <a:r>
                        <a:rPr dirty="0" baseline="1543" sz="2700" spc="-60">
                          <a:latin typeface="Arial"/>
                          <a:cs typeface="Arial"/>
                        </a:rPr>
                        <a:t>ự</a:t>
                      </a:r>
                      <a:r>
                        <a:rPr dirty="0" sz="1800" spc="-40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sz="1800" spc="7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0">
                          <a:latin typeface="Trebuchet MS"/>
                          <a:cs typeface="Trebuchet MS"/>
                        </a:rPr>
                        <a:t>v</a:t>
                      </a:r>
                      <a:r>
                        <a:rPr dirty="0" baseline="1543" sz="2700" spc="-75">
                          <a:latin typeface="Arial"/>
                          <a:cs typeface="Arial"/>
                        </a:rPr>
                        <a:t>ậ</a:t>
                      </a:r>
                      <a:r>
                        <a:rPr dirty="0" sz="1800" spc="-50">
                          <a:latin typeface="Trebuchet MS"/>
                          <a:cs typeface="Trebuchet MS"/>
                        </a:rPr>
                        <a:t>t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</a:tr>
              <a:tr h="284733"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spcBef>
                          <a:spcPts val="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4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140"/>
                        </a:lnSpc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Một số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hiện tượng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tự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nhiên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</a:tr>
              <a:tr h="284861">
                <a:tc>
                  <a:txBody>
                    <a:bodyPr/>
                    <a:lstStyle/>
                    <a:p>
                      <a:pPr algn="ctr">
                        <a:lnSpc>
                          <a:spcPts val="2140"/>
                        </a:lnSpc>
                        <a:spcBef>
                          <a:spcPts val="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5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140"/>
                        </a:lnSpc>
                        <a:spcBef>
                          <a:spcPts val="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Thiên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nhiên kỳ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thú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</a:tr>
              <a:tr h="284734"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spcBef>
                          <a:spcPts val="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6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135"/>
                        </a:lnSpc>
                        <a:spcBef>
                          <a:spcPts val="5"/>
                        </a:spcBef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Du hành vũ</a:t>
                      </a:r>
                      <a:r>
                        <a:rPr dirty="0" sz="1800" spc="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tr</a:t>
                      </a:r>
                      <a:r>
                        <a:rPr dirty="0" baseline="1543" sz="2700" spc="-37">
                          <a:latin typeface="Arial"/>
                          <a:cs typeface="Arial"/>
                        </a:rPr>
                        <a:t>ụ</a:t>
                      </a:r>
                      <a:endParaRPr baseline="1543" sz="2700">
                        <a:latin typeface="Arial"/>
                        <a:cs typeface="Arial"/>
                      </a:endParaRPr>
                    </a:p>
                  </a:txBody>
                  <a:tcPr marL="0" marR="0" marB="0" marT="635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</a:tr>
              <a:tr h="284733"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spcBef>
                          <a:spcPts val="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7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135"/>
                        </a:lnSpc>
                        <a:spcBef>
                          <a:spcPts val="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Tìm </a:t>
                      </a:r>
                      <a:r>
                        <a:rPr dirty="0" sz="1800" spc="-30">
                          <a:latin typeface="Trebuchet MS"/>
                          <a:cs typeface="Trebuchet MS"/>
                        </a:rPr>
                        <a:t>hi</a:t>
                      </a:r>
                      <a:r>
                        <a:rPr dirty="0" baseline="1543" sz="2700" spc="-44">
                          <a:latin typeface="Arial"/>
                          <a:cs typeface="Arial"/>
                        </a:rPr>
                        <a:t>ể</a:t>
                      </a:r>
                      <a:r>
                        <a:rPr dirty="0" sz="1800" spc="-30">
                          <a:latin typeface="Trebuchet MS"/>
                          <a:cs typeface="Trebuchet MS"/>
                        </a:rPr>
                        <a:t>u </a:t>
                      </a:r>
                      <a:r>
                        <a:rPr dirty="0" sz="1800" spc="-60">
                          <a:latin typeface="Trebuchet MS"/>
                          <a:cs typeface="Trebuchet MS"/>
                        </a:rPr>
                        <a:t>v</a:t>
                      </a:r>
                      <a:r>
                        <a:rPr dirty="0" baseline="1543" sz="2700" spc="-89">
                          <a:latin typeface="Arial"/>
                          <a:cs typeface="Arial"/>
                        </a:rPr>
                        <a:t>ề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ô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nhi</a:t>
                      </a:r>
                      <a:r>
                        <a:rPr dirty="0" baseline="1543" sz="2700" spc="-37">
                          <a:latin typeface="Arial"/>
                          <a:cs typeface="Arial"/>
                        </a:rPr>
                        <a:t>ễ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m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không</a:t>
                      </a:r>
                      <a:r>
                        <a:rPr dirty="0" sz="1800" spc="16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khí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</a:tr>
              <a:tr h="284861"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spcBef>
                          <a:spcPts val="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8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135"/>
                        </a:lnSpc>
                        <a:spcBef>
                          <a:spcPts val="5"/>
                        </a:spcBef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Hàm răng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xinh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</a:tr>
              <a:tr h="284734"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spcBef>
                          <a:spcPts val="1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9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127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135"/>
                        </a:lnSpc>
                        <a:spcBef>
                          <a:spcPts val="10"/>
                        </a:spcBef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Nhà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mát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127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</a:tr>
              <a:tr h="284733"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spcBef>
                          <a:spcPts val="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135"/>
                        </a:lnSpc>
                        <a:spcBef>
                          <a:spcPts val="5"/>
                        </a:spcBef>
                      </a:pPr>
                      <a:r>
                        <a:rPr dirty="0" sz="1800" spc="-60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543" sz="2700" spc="-89">
                          <a:latin typeface="Arial"/>
                          <a:cs typeface="Arial"/>
                        </a:rPr>
                        <a:t>ệ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hô</a:t>
                      </a:r>
                      <a:r>
                        <a:rPr dirty="0" sz="1800" spc="8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0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543" sz="2700" spc="-75">
                          <a:latin typeface="Arial"/>
                          <a:cs typeface="Arial"/>
                        </a:rPr>
                        <a:t>ấ</a:t>
                      </a:r>
                      <a:r>
                        <a:rPr dirty="0" sz="1800" spc="-50">
                          <a:latin typeface="Trebuchet MS"/>
                          <a:cs typeface="Trebuchet MS"/>
                        </a:rPr>
                        <a:t>p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</a:tr>
              <a:tr h="284861"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spcBef>
                          <a:spcPts val="1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11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127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135"/>
                        </a:lnSpc>
                        <a:spcBef>
                          <a:spcPts val="10"/>
                        </a:spcBef>
                      </a:pPr>
                      <a:r>
                        <a:rPr dirty="0" sz="1800" spc="-30">
                          <a:latin typeface="Trebuchet MS"/>
                          <a:cs typeface="Trebuchet MS"/>
                        </a:rPr>
                        <a:t>Đi</a:t>
                      </a:r>
                      <a:r>
                        <a:rPr dirty="0" baseline="1543" sz="2700" spc="-44">
                          <a:latin typeface="Arial"/>
                          <a:cs typeface="Arial"/>
                        </a:rPr>
                        <a:t>ề</a:t>
                      </a:r>
                      <a:r>
                        <a:rPr dirty="0" sz="1800" spc="-30">
                          <a:latin typeface="Trebuchet MS"/>
                          <a:cs typeface="Trebuchet MS"/>
                        </a:rPr>
                        <a:t>u </a:t>
                      </a:r>
                      <a:r>
                        <a:rPr dirty="0" sz="1800" spc="-40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baseline="1543" sz="2700" spc="-60">
                          <a:latin typeface="Arial"/>
                          <a:cs typeface="Arial"/>
                        </a:rPr>
                        <a:t>ế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kem đánh</a:t>
                      </a:r>
                      <a:r>
                        <a:rPr dirty="0" sz="1800" spc="10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răng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127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</a:tr>
              <a:tr h="284734">
                <a:tc>
                  <a:txBody>
                    <a:bodyPr/>
                    <a:lstStyle/>
                    <a:p>
                      <a:pPr algn="ctr">
                        <a:lnSpc>
                          <a:spcPts val="2135"/>
                        </a:lnSpc>
                        <a:spcBef>
                          <a:spcPts val="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12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140"/>
                        </a:lnSpc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Chuồng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nuôi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thú</a:t>
                      </a:r>
                      <a:r>
                        <a:rPr dirty="0" sz="18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cưng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</a:tr>
              <a:tr h="284797">
                <a:tc>
                  <a:txBody>
                    <a:bodyPr/>
                    <a:lstStyle/>
                    <a:p>
                      <a:pPr algn="ctr">
                        <a:lnSpc>
                          <a:spcPts val="2130"/>
                        </a:lnSpc>
                        <a:spcBef>
                          <a:spcPts val="1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13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127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130"/>
                        </a:lnSpc>
                        <a:spcBef>
                          <a:spcPts val="10"/>
                        </a:spcBef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Nhà cách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âm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127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</a:tr>
              <a:tr h="284784">
                <a:tc>
                  <a:txBody>
                    <a:bodyPr/>
                    <a:lstStyle/>
                    <a:p>
                      <a:pPr algn="ctr">
                        <a:lnSpc>
                          <a:spcPts val="2130"/>
                        </a:lnSpc>
                        <a:spcBef>
                          <a:spcPts val="1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14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127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130"/>
                        </a:lnSpc>
                        <a:spcBef>
                          <a:spcPts val="10"/>
                        </a:spcBef>
                      </a:pPr>
                      <a:r>
                        <a:rPr dirty="0" sz="1800" spc="-40">
                          <a:latin typeface="Trebuchet MS"/>
                          <a:cs typeface="Trebuchet MS"/>
                        </a:rPr>
                        <a:t>K</a:t>
                      </a:r>
                      <a:r>
                        <a:rPr dirty="0" baseline="1543" sz="2700" spc="-60">
                          <a:latin typeface="Arial"/>
                          <a:cs typeface="Arial"/>
                        </a:rPr>
                        <a:t>ẹ</a:t>
                      </a:r>
                      <a:r>
                        <a:rPr dirty="0" sz="1800" spc="-40">
                          <a:latin typeface="Trebuchet MS"/>
                          <a:cs typeface="Trebuchet MS"/>
                        </a:rPr>
                        <a:t>o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tinh</a:t>
                      </a:r>
                      <a:r>
                        <a:rPr dirty="0" sz="1800" spc="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40">
                          <a:latin typeface="Trebuchet MS"/>
                          <a:cs typeface="Trebuchet MS"/>
                        </a:rPr>
                        <a:t>th</a:t>
                      </a:r>
                      <a:r>
                        <a:rPr dirty="0" baseline="1543" sz="2700" spc="-60">
                          <a:latin typeface="Arial"/>
                          <a:cs typeface="Arial"/>
                        </a:rPr>
                        <a:t>ể</a:t>
                      </a:r>
                      <a:endParaRPr baseline="1543" sz="2700">
                        <a:latin typeface="Arial"/>
                        <a:cs typeface="Arial"/>
                      </a:endParaRPr>
                    </a:p>
                  </a:txBody>
                  <a:tcPr marL="0" marR="0" marB="0" marT="127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</a:tr>
              <a:tr h="284784">
                <a:tc>
                  <a:txBody>
                    <a:bodyPr/>
                    <a:lstStyle/>
                    <a:p>
                      <a:pPr algn="ctr">
                        <a:lnSpc>
                          <a:spcPts val="2130"/>
                        </a:lnSpc>
                        <a:spcBef>
                          <a:spcPts val="1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15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127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130"/>
                        </a:lnSpc>
                        <a:spcBef>
                          <a:spcPts val="1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Em </a:t>
                      </a:r>
                      <a:r>
                        <a:rPr dirty="0" sz="1800" spc="-30">
                          <a:latin typeface="Trebuchet MS"/>
                          <a:cs typeface="Trebuchet MS"/>
                        </a:rPr>
                        <a:t>đi</a:t>
                      </a:r>
                      <a:r>
                        <a:rPr dirty="0" baseline="1543" sz="2700" spc="-44">
                          <a:latin typeface="Arial"/>
                          <a:cs typeface="Arial"/>
                        </a:rPr>
                        <a:t>ề</a:t>
                      </a:r>
                      <a:r>
                        <a:rPr dirty="0" sz="1800" spc="-30">
                          <a:latin typeface="Trebuchet MS"/>
                          <a:cs typeface="Trebuchet MS"/>
                        </a:rPr>
                        <a:t>u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khi</a:t>
                      </a:r>
                      <a:r>
                        <a:rPr dirty="0" baseline="1543" sz="2700" spc="-37">
                          <a:latin typeface="Arial"/>
                          <a:cs typeface="Arial"/>
                        </a:rPr>
                        <a:t>ể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n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và tham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gia giao</a:t>
                      </a:r>
                      <a:r>
                        <a:rPr dirty="0" sz="1800" spc="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thông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127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</a:tr>
              <a:tr h="284784">
                <a:tc>
                  <a:txBody>
                    <a:bodyPr/>
                    <a:lstStyle/>
                    <a:p>
                      <a:pPr algn="ctr">
                        <a:lnSpc>
                          <a:spcPts val="2130"/>
                        </a:lnSpc>
                        <a:spcBef>
                          <a:spcPts val="1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16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127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>
                        <a:lnSpc>
                          <a:spcPts val="2140"/>
                        </a:lnSpc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Lọc nước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mini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E6B81E"/>
                      </a:solidFill>
                      <a:prstDash val="solid"/>
                    </a:lnL>
                    <a:lnR w="12700">
                      <a:solidFill>
                        <a:srgbClr val="E6B81E"/>
                      </a:solidFill>
                      <a:prstDash val="solid"/>
                    </a:lnR>
                    <a:lnT w="12700">
                      <a:solidFill>
                        <a:srgbClr val="E6B81E"/>
                      </a:solidFill>
                      <a:prstDash val="solid"/>
                    </a:lnT>
                    <a:lnB w="12700">
                      <a:solidFill>
                        <a:srgbClr val="E6B81E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7634"/>
            <a:ext cx="7724140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DANH SÁCH </a:t>
            </a:r>
            <a:r>
              <a:rPr dirty="0"/>
              <a:t>89 </a:t>
            </a:r>
            <a:r>
              <a:rPr dirty="0" spc="-5"/>
              <a:t>CHỦ </a:t>
            </a:r>
            <a:r>
              <a:rPr dirty="0"/>
              <a:t>ĐỀ </a:t>
            </a:r>
            <a:r>
              <a:rPr dirty="0" spc="-5"/>
              <a:t>STEM </a:t>
            </a:r>
            <a:r>
              <a:rPr dirty="0"/>
              <a:t>PHỤC  VỤ </a:t>
            </a:r>
            <a:r>
              <a:rPr dirty="0" spc="-5"/>
              <a:t>NĂM </a:t>
            </a:r>
            <a:r>
              <a:rPr dirty="0"/>
              <a:t>HỌC</a:t>
            </a:r>
            <a:r>
              <a:rPr dirty="0" spc="-25"/>
              <a:t> </a:t>
            </a:r>
            <a:r>
              <a:rPr dirty="0"/>
              <a:t>MỚI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95402" y="1795017"/>
          <a:ext cx="9401175" cy="5069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5630"/>
                <a:gridCol w="3784600"/>
                <a:gridCol w="594995"/>
                <a:gridCol w="4404995"/>
              </a:tblGrid>
              <a:tr h="297434"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 b="1">
                          <a:latin typeface="Trebuchet MS"/>
                          <a:cs typeface="Trebuchet MS"/>
                        </a:rPr>
                        <a:t>SL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 spc="-85" b="1">
                          <a:latin typeface="Trebuchet MS"/>
                          <a:cs typeface="Trebuchet MS"/>
                        </a:rPr>
                        <a:t>TI</a:t>
                      </a:r>
                      <a:r>
                        <a:rPr dirty="0" baseline="1543" sz="2700" spc="-127" b="1">
                          <a:latin typeface="Arial"/>
                          <a:cs typeface="Arial"/>
                        </a:rPr>
                        <a:t>Ể</a:t>
                      </a:r>
                      <a:r>
                        <a:rPr dirty="0" sz="1800" spc="-85" b="1">
                          <a:latin typeface="Trebuchet MS"/>
                          <a:cs typeface="Trebuchet MS"/>
                        </a:rPr>
                        <a:t>U</a:t>
                      </a:r>
                      <a:r>
                        <a:rPr dirty="0" sz="1800" spc="-2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65" b="1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543" sz="2700" spc="-97" b="1">
                          <a:latin typeface="Arial"/>
                          <a:cs typeface="Arial"/>
                        </a:rPr>
                        <a:t>Ọ</a:t>
                      </a:r>
                      <a:r>
                        <a:rPr dirty="0" sz="1800" spc="-65" b="1">
                          <a:latin typeface="Trebuchet MS"/>
                          <a:cs typeface="Trebuchet MS"/>
                        </a:rPr>
                        <a:t>C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 b="1">
                          <a:latin typeface="Trebuchet MS"/>
                          <a:cs typeface="Trebuchet MS"/>
                        </a:rPr>
                        <a:t>SL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 spc="-85" b="1">
                          <a:latin typeface="Trebuchet MS"/>
                          <a:cs typeface="Trebuchet MS"/>
                        </a:rPr>
                        <a:t>TI</a:t>
                      </a:r>
                      <a:r>
                        <a:rPr dirty="0" baseline="1543" sz="2700" spc="-127" b="1">
                          <a:latin typeface="Arial"/>
                          <a:cs typeface="Arial"/>
                        </a:rPr>
                        <a:t>Ể</a:t>
                      </a:r>
                      <a:r>
                        <a:rPr dirty="0" sz="1800" spc="-85" b="1">
                          <a:latin typeface="Trebuchet MS"/>
                          <a:cs typeface="Trebuchet MS"/>
                        </a:rPr>
                        <a:t>U</a:t>
                      </a:r>
                      <a:r>
                        <a:rPr dirty="0" sz="1800" spc="-20" b="1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65" b="1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543" sz="2700" spc="-97" b="1">
                          <a:latin typeface="Arial"/>
                          <a:cs typeface="Arial"/>
                        </a:rPr>
                        <a:t>Ọ</a:t>
                      </a:r>
                      <a:r>
                        <a:rPr dirty="0" sz="1800" spc="-65" b="1">
                          <a:latin typeface="Trebuchet MS"/>
                          <a:cs typeface="Trebuchet MS"/>
                        </a:rPr>
                        <a:t>C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2974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Nhà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mát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08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17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Nhìn thấy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và </a:t>
                      </a:r>
                      <a:r>
                        <a:rPr dirty="0" sz="1800" spc="-10">
                          <a:latin typeface="Arial"/>
                          <a:cs typeface="Arial"/>
                        </a:rPr>
                        <a:t>được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nhìn</a:t>
                      </a:r>
                      <a:r>
                        <a:rPr dirty="0" sz="18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thấy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2974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2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Các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chuy</a:t>
                      </a:r>
                      <a:r>
                        <a:rPr dirty="0" baseline="1543" sz="2700" spc="-37">
                          <a:latin typeface="Arial"/>
                          <a:cs typeface="Arial"/>
                        </a:rPr>
                        <a:t>ể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n </a:t>
                      </a:r>
                      <a:r>
                        <a:rPr dirty="0" sz="1800" spc="-15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543" sz="2700" spc="-22">
                          <a:latin typeface="Arial"/>
                          <a:cs typeface="Arial"/>
                        </a:rPr>
                        <a:t>ộ</a:t>
                      </a:r>
                      <a:r>
                        <a:rPr dirty="0" sz="1800" spc="-15">
                          <a:latin typeface="Trebuchet MS"/>
                          <a:cs typeface="Trebuchet MS"/>
                        </a:rPr>
                        <a:t>ng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baseline="1543" sz="2700" spc="-37">
                          <a:latin typeface="Arial"/>
                          <a:cs typeface="Arial"/>
                        </a:rPr>
                        <a:t>ủ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a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trái</a:t>
                      </a:r>
                      <a:r>
                        <a:rPr dirty="0" sz="1800" spc="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45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543" sz="2700" spc="-67">
                          <a:latin typeface="Arial"/>
                          <a:cs typeface="Arial"/>
                        </a:rPr>
                        <a:t>ấ</a:t>
                      </a:r>
                      <a:r>
                        <a:rPr dirty="0" sz="1800" spc="-45">
                          <a:latin typeface="Trebuchet MS"/>
                          <a:cs typeface="Trebuchet MS"/>
                        </a:rPr>
                        <a:t>t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08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18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baseline="1543" sz="2700" spc="-82">
                          <a:latin typeface="Arial"/>
                          <a:cs typeface="Arial"/>
                        </a:rPr>
                        <a:t>Ấ</a:t>
                      </a:r>
                      <a:r>
                        <a:rPr dirty="0" sz="1800" spc="-55">
                          <a:latin typeface="Trebuchet MS"/>
                          <a:cs typeface="Trebuchet MS"/>
                        </a:rPr>
                        <a:t>m,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nóng,</a:t>
                      </a:r>
                      <a:r>
                        <a:rPr dirty="0" sz="1800" spc="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35">
                          <a:latin typeface="Trebuchet MS"/>
                          <a:cs typeface="Trebuchet MS"/>
                        </a:rPr>
                        <a:t>l</a:t>
                      </a:r>
                      <a:r>
                        <a:rPr dirty="0" baseline="1543" sz="2700" spc="-52">
                          <a:latin typeface="Arial"/>
                          <a:cs typeface="Arial"/>
                        </a:rPr>
                        <a:t>ạ</a:t>
                      </a:r>
                      <a:r>
                        <a:rPr dirty="0" sz="1800" spc="-35">
                          <a:latin typeface="Trebuchet MS"/>
                          <a:cs typeface="Trebuchet MS"/>
                        </a:rPr>
                        <a:t>nh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2974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3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 spc="-60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543" sz="2700" spc="-89">
                          <a:latin typeface="Arial"/>
                          <a:cs typeface="Arial"/>
                        </a:rPr>
                        <a:t>ệ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hô</a:t>
                      </a:r>
                      <a:r>
                        <a:rPr dirty="0" sz="1800" spc="8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0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543" sz="2700" spc="-75">
                          <a:latin typeface="Arial"/>
                          <a:cs typeface="Arial"/>
                        </a:rPr>
                        <a:t>ấ</a:t>
                      </a:r>
                      <a:r>
                        <a:rPr dirty="0" sz="1800" spc="-50">
                          <a:latin typeface="Trebuchet MS"/>
                          <a:cs typeface="Trebuchet MS"/>
                        </a:rPr>
                        <a:t>p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08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19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 spc="-30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543" sz="2700" spc="-44">
                          <a:latin typeface="Arial"/>
                          <a:cs typeface="Arial"/>
                        </a:rPr>
                        <a:t>ồ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th</a:t>
                      </a:r>
                      <a:r>
                        <a:rPr dirty="0" baseline="1543" sz="2700">
                          <a:latin typeface="Arial"/>
                          <a:cs typeface="Arial"/>
                        </a:rPr>
                        <a:t>ị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nhi</a:t>
                      </a:r>
                      <a:r>
                        <a:rPr dirty="0" baseline="1543" sz="2700" spc="-37">
                          <a:latin typeface="Arial"/>
                          <a:cs typeface="Arial"/>
                        </a:rPr>
                        <a:t>ệ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sz="1800" spc="9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543" sz="2700" spc="-37">
                          <a:latin typeface="Arial"/>
                          <a:cs typeface="Arial"/>
                        </a:rPr>
                        <a:t>ộ</a:t>
                      </a:r>
                      <a:endParaRPr baseline="1543" sz="2700">
                        <a:latin typeface="Arial"/>
                        <a:cs typeface="Arial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2975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4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Ngôi nhà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đi</a:t>
                      </a:r>
                      <a:r>
                        <a:rPr dirty="0" baseline="1543" sz="2700" spc="-37">
                          <a:latin typeface="Arial"/>
                          <a:cs typeface="Arial"/>
                        </a:rPr>
                        <a:t>ệ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n </a:t>
                      </a:r>
                      <a:r>
                        <a:rPr dirty="0" sz="1800" spc="-45">
                          <a:latin typeface="Trebuchet MS"/>
                          <a:cs typeface="Trebuchet MS"/>
                        </a:rPr>
                        <a:t>m</a:t>
                      </a:r>
                      <a:r>
                        <a:rPr dirty="0" baseline="1543" sz="2700" spc="-67">
                          <a:latin typeface="Arial"/>
                          <a:cs typeface="Arial"/>
                        </a:rPr>
                        <a:t>ặ</a:t>
                      </a:r>
                      <a:r>
                        <a:rPr dirty="0" sz="1800" spc="-45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35">
                          <a:latin typeface="Trebuchet MS"/>
                          <a:cs typeface="Trebuchet MS"/>
                        </a:rPr>
                        <a:t>tr</a:t>
                      </a:r>
                      <a:r>
                        <a:rPr dirty="0" baseline="1543" sz="2700" spc="-52">
                          <a:latin typeface="Arial"/>
                          <a:cs typeface="Arial"/>
                        </a:rPr>
                        <a:t>ờ</a:t>
                      </a:r>
                      <a:r>
                        <a:rPr dirty="0" sz="1800" spc="-35">
                          <a:latin typeface="Trebuchet MS"/>
                          <a:cs typeface="Trebuchet MS"/>
                        </a:rPr>
                        <a:t>i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081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20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 spc="-45">
                          <a:latin typeface="Trebuchet MS"/>
                          <a:cs typeface="Trebuchet MS"/>
                        </a:rPr>
                        <a:t>Gi</a:t>
                      </a:r>
                      <a:r>
                        <a:rPr dirty="0" baseline="1543" sz="2700" spc="-67">
                          <a:latin typeface="Arial"/>
                          <a:cs typeface="Arial"/>
                        </a:rPr>
                        <a:t>ữ</a:t>
                      </a:r>
                      <a:r>
                        <a:rPr dirty="0" baseline="1543" sz="2700" spc="44">
                          <a:latin typeface="Arial"/>
                          <a:cs typeface="Arial"/>
                        </a:rPr>
                        <a:t> </a:t>
                      </a:r>
                      <a:r>
                        <a:rPr dirty="0" baseline="1543" sz="2700" spc="-104">
                          <a:latin typeface="Arial"/>
                          <a:cs typeface="Arial"/>
                        </a:rPr>
                        <a:t>ấ</a:t>
                      </a:r>
                      <a:r>
                        <a:rPr dirty="0" sz="1800" spc="-70">
                          <a:latin typeface="Trebuchet MS"/>
                          <a:cs typeface="Trebuchet MS"/>
                        </a:rPr>
                        <a:t>m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2974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5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 spc="-55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543" sz="2700" spc="-82">
                          <a:latin typeface="Arial"/>
                          <a:cs typeface="Arial"/>
                        </a:rPr>
                        <a:t>ệ </a:t>
                      </a:r>
                      <a:r>
                        <a:rPr dirty="0" sz="1800" spc="-15">
                          <a:latin typeface="Trebuchet MS"/>
                          <a:cs typeface="Trebuchet MS"/>
                        </a:rPr>
                        <a:t>th</a:t>
                      </a:r>
                      <a:r>
                        <a:rPr dirty="0" baseline="1543" sz="2700" spc="-22">
                          <a:latin typeface="Arial"/>
                          <a:cs typeface="Arial"/>
                        </a:rPr>
                        <a:t>ố</a:t>
                      </a:r>
                      <a:r>
                        <a:rPr dirty="0" sz="1800" spc="-15">
                          <a:latin typeface="Trebuchet MS"/>
                          <a:cs typeface="Trebuchet MS"/>
                        </a:rPr>
                        <a:t>ng </a:t>
                      </a:r>
                      <a:r>
                        <a:rPr dirty="0" sz="1800" spc="-35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baseline="1543" sz="2700" spc="-52">
                          <a:latin typeface="Arial"/>
                          <a:cs typeface="Arial"/>
                        </a:rPr>
                        <a:t>ữ</a:t>
                      </a:r>
                      <a:r>
                        <a:rPr dirty="0" sz="1800" spc="-35">
                          <a:latin typeface="Trebuchet MS"/>
                          <a:cs typeface="Trebuchet MS"/>
                        </a:rPr>
                        <a:t>a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cháy </a:t>
                      </a:r>
                      <a:r>
                        <a:rPr dirty="0" sz="1800" spc="-65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baseline="1543" sz="2700" spc="-97">
                          <a:latin typeface="Arial"/>
                          <a:cs typeface="Arial"/>
                        </a:rPr>
                        <a:t>ự</a:t>
                      </a:r>
                      <a:r>
                        <a:rPr dirty="0" baseline="1543" sz="2700" spc="232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0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543" sz="2700" spc="-30">
                          <a:latin typeface="Arial"/>
                          <a:cs typeface="Arial"/>
                        </a:rPr>
                        <a:t>ộ</a:t>
                      </a:r>
                      <a:r>
                        <a:rPr dirty="0" sz="1800" spc="-20">
                          <a:latin typeface="Trebuchet MS"/>
                          <a:cs typeface="Trebuchet MS"/>
                        </a:rPr>
                        <a:t>ng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018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21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800" spc="-5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baseline="1543" sz="2700" spc="-75">
                          <a:latin typeface="Arial"/>
                          <a:cs typeface="Arial"/>
                        </a:rPr>
                        <a:t>ạ</a:t>
                      </a:r>
                      <a:r>
                        <a:rPr dirty="0" sz="1800" spc="-50">
                          <a:latin typeface="Trebuchet MS"/>
                          <a:cs typeface="Trebuchet MS"/>
                        </a:rPr>
                        <a:t>o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ra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nhi</a:t>
                      </a:r>
                      <a:r>
                        <a:rPr dirty="0" baseline="1543" sz="2700" spc="-37">
                          <a:latin typeface="Arial"/>
                          <a:cs typeface="Arial"/>
                        </a:rPr>
                        <a:t>ệ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t đ</a:t>
                      </a:r>
                      <a:r>
                        <a:rPr dirty="0" baseline="1543" sz="2700" spc="-37">
                          <a:latin typeface="Arial"/>
                          <a:cs typeface="Arial"/>
                        </a:rPr>
                        <a:t>ộ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phù</a:t>
                      </a:r>
                      <a:r>
                        <a:rPr dirty="0" sz="1800" spc="1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40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543" sz="2700" spc="-60">
                          <a:latin typeface="Arial"/>
                          <a:cs typeface="Arial"/>
                        </a:rPr>
                        <a:t>ợ</a:t>
                      </a:r>
                      <a:r>
                        <a:rPr dirty="0" sz="1800" spc="-40">
                          <a:latin typeface="Trebuchet MS"/>
                          <a:cs typeface="Trebuchet MS"/>
                        </a:rPr>
                        <a:t>p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35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2974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6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 spc="-30">
                          <a:latin typeface="Trebuchet MS"/>
                          <a:cs typeface="Trebuchet MS"/>
                        </a:rPr>
                        <a:t>Đi</a:t>
                      </a:r>
                      <a:r>
                        <a:rPr dirty="0" baseline="1543" sz="2700" spc="-44">
                          <a:latin typeface="Arial"/>
                          <a:cs typeface="Arial"/>
                        </a:rPr>
                        <a:t>ề</a:t>
                      </a:r>
                      <a:r>
                        <a:rPr dirty="0" sz="1800" spc="-30">
                          <a:latin typeface="Trebuchet MS"/>
                          <a:cs typeface="Trebuchet MS"/>
                        </a:rPr>
                        <a:t>u </a:t>
                      </a:r>
                      <a:r>
                        <a:rPr dirty="0" sz="1800" spc="-40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baseline="1543" sz="2700" spc="-60">
                          <a:latin typeface="Arial"/>
                          <a:cs typeface="Arial"/>
                        </a:rPr>
                        <a:t>ế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kem đánh</a:t>
                      </a:r>
                      <a:r>
                        <a:rPr dirty="0" sz="1800" spc="9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răng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08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22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Làm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5">
                          <a:latin typeface="Trebuchet MS"/>
                          <a:cs typeface="Trebuchet MS"/>
                        </a:rPr>
                        <a:t>ngu</a:t>
                      </a:r>
                      <a:r>
                        <a:rPr dirty="0" baseline="1543" sz="2700" spc="-22">
                          <a:latin typeface="Arial"/>
                          <a:cs typeface="Arial"/>
                        </a:rPr>
                        <a:t>ộ</a:t>
                      </a:r>
                      <a:r>
                        <a:rPr dirty="0" sz="1800" spc="-15">
                          <a:latin typeface="Trebuchet MS"/>
                          <a:cs typeface="Trebuchet MS"/>
                        </a:rPr>
                        <a:t>i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2974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7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800" spc="-10">
                          <a:latin typeface="Arial"/>
                          <a:cs typeface="Arial"/>
                        </a:rPr>
                        <a:t>Chuồng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nuôi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thú</a:t>
                      </a:r>
                      <a:r>
                        <a:rPr dirty="0" sz="18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cưng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08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23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Làm </a:t>
                      </a:r>
                      <a:r>
                        <a:rPr dirty="0" sz="1800" spc="-15">
                          <a:latin typeface="Trebuchet MS"/>
                          <a:cs typeface="Trebuchet MS"/>
                        </a:rPr>
                        <a:t>ngu</a:t>
                      </a:r>
                      <a:r>
                        <a:rPr dirty="0" baseline="1543" sz="2700" spc="-22">
                          <a:latin typeface="Arial"/>
                          <a:cs typeface="Arial"/>
                        </a:rPr>
                        <a:t>ộ</a:t>
                      </a:r>
                      <a:r>
                        <a:rPr dirty="0" sz="1800" spc="-15">
                          <a:latin typeface="Trebuchet MS"/>
                          <a:cs typeface="Trebuchet MS"/>
                        </a:rPr>
                        <a:t>i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âm</a:t>
                      </a:r>
                      <a:r>
                        <a:rPr dirty="0" sz="1800" spc="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thanh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2974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8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Nhà cách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âm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08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24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Nóng</a:t>
                      </a:r>
                      <a:r>
                        <a:rPr dirty="0" sz="18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40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baseline="1543" sz="2700" spc="-60">
                          <a:latin typeface="Arial"/>
                          <a:cs typeface="Arial"/>
                        </a:rPr>
                        <a:t>ả</a:t>
                      </a:r>
                      <a:r>
                        <a:rPr dirty="0" sz="1800" spc="-40">
                          <a:latin typeface="Trebuchet MS"/>
                          <a:cs typeface="Trebuchet MS"/>
                        </a:rPr>
                        <a:t>y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2974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9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Máy phát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đi</a:t>
                      </a:r>
                      <a:r>
                        <a:rPr dirty="0" baseline="1543" sz="2700" spc="-37">
                          <a:latin typeface="Arial"/>
                          <a:cs typeface="Arial"/>
                        </a:rPr>
                        <a:t>ệ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dirty="0" sz="1800" spc="-3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gió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08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25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Làm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nóng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297433">
                <a:tc>
                  <a:txBody>
                    <a:bodyPr/>
                    <a:lstStyle/>
                    <a:p>
                      <a:pPr algn="r" marR="1701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 spc="-40">
                          <a:latin typeface="Trebuchet MS"/>
                          <a:cs typeface="Trebuchet MS"/>
                        </a:rPr>
                        <a:t>K</a:t>
                      </a:r>
                      <a:r>
                        <a:rPr dirty="0" baseline="1543" sz="2700" spc="-60">
                          <a:latin typeface="Arial"/>
                          <a:cs typeface="Arial"/>
                        </a:rPr>
                        <a:t>ẹ</a:t>
                      </a:r>
                      <a:r>
                        <a:rPr dirty="0" sz="1800" spc="-40">
                          <a:latin typeface="Trebuchet MS"/>
                          <a:cs typeface="Trebuchet MS"/>
                        </a:rPr>
                        <a:t>o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tinh</a:t>
                      </a:r>
                      <a:r>
                        <a:rPr dirty="0" sz="1800" spc="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40">
                          <a:latin typeface="Trebuchet MS"/>
                          <a:cs typeface="Trebuchet MS"/>
                        </a:rPr>
                        <a:t>th</a:t>
                      </a:r>
                      <a:r>
                        <a:rPr dirty="0" baseline="1543" sz="2700" spc="-60">
                          <a:latin typeface="Arial"/>
                          <a:cs typeface="Arial"/>
                        </a:rPr>
                        <a:t>ể</a:t>
                      </a:r>
                      <a:endParaRPr baseline="1543" sz="27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08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26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 spc="-55">
                          <a:latin typeface="Trebuchet MS"/>
                          <a:cs typeface="Trebuchet MS"/>
                        </a:rPr>
                        <a:t>Ph</a:t>
                      </a:r>
                      <a:r>
                        <a:rPr dirty="0" baseline="1543" sz="2700" spc="-82">
                          <a:latin typeface="Arial"/>
                          <a:cs typeface="Arial"/>
                        </a:rPr>
                        <a:t>ả</a:t>
                      </a:r>
                      <a:r>
                        <a:rPr dirty="0" sz="1800" spc="-55">
                          <a:latin typeface="Trebuchet MS"/>
                          <a:cs typeface="Trebuchet MS"/>
                        </a:rPr>
                        <a:t>n </a:t>
                      </a:r>
                      <a:r>
                        <a:rPr dirty="0" baseline="1543" sz="2700" spc="-52">
                          <a:latin typeface="Arial"/>
                          <a:cs typeface="Arial"/>
                        </a:rPr>
                        <a:t>ứ</a:t>
                      </a:r>
                      <a:r>
                        <a:rPr dirty="0" sz="1800" spc="-35">
                          <a:latin typeface="Trebuchet MS"/>
                          <a:cs typeface="Trebuchet MS"/>
                        </a:rPr>
                        <a:t>ng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hóa</a:t>
                      </a:r>
                      <a:r>
                        <a:rPr dirty="0" sz="1800" spc="7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20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543" sz="2700" spc="-30">
                          <a:latin typeface="Arial"/>
                          <a:cs typeface="Arial"/>
                        </a:rPr>
                        <a:t>ọ</a:t>
                      </a:r>
                      <a:r>
                        <a:rPr dirty="0" sz="1800" spc="-20">
                          <a:latin typeface="Trebuchet MS"/>
                          <a:cs typeface="Trebuchet MS"/>
                        </a:rPr>
                        <a:t>c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297434">
                <a:tc>
                  <a:txBody>
                    <a:bodyPr/>
                    <a:lstStyle/>
                    <a:p>
                      <a:pPr algn="r" marR="1701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11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Em </a:t>
                      </a:r>
                      <a:r>
                        <a:rPr dirty="0" sz="1800" spc="-30">
                          <a:latin typeface="Trebuchet MS"/>
                          <a:cs typeface="Trebuchet MS"/>
                        </a:rPr>
                        <a:t>đi</a:t>
                      </a:r>
                      <a:r>
                        <a:rPr dirty="0" baseline="1543" sz="2700" spc="-44">
                          <a:latin typeface="Arial"/>
                          <a:cs typeface="Arial"/>
                        </a:rPr>
                        <a:t>ề</a:t>
                      </a:r>
                      <a:r>
                        <a:rPr dirty="0" sz="1800" spc="-30">
                          <a:latin typeface="Trebuchet MS"/>
                          <a:cs typeface="Trebuchet MS"/>
                        </a:rPr>
                        <a:t>u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khi</a:t>
                      </a:r>
                      <a:r>
                        <a:rPr dirty="0" baseline="1543" sz="2700" spc="-37">
                          <a:latin typeface="Arial"/>
                          <a:cs typeface="Arial"/>
                        </a:rPr>
                        <a:t>ể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n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và tham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ra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giao</a:t>
                      </a:r>
                      <a:r>
                        <a:rPr dirty="0" sz="1800" spc="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thông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08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27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Âm thanh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là</a:t>
                      </a:r>
                      <a:r>
                        <a:rPr dirty="0" sz="1800" spc="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gì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297497">
                <a:tc>
                  <a:txBody>
                    <a:bodyPr/>
                    <a:lstStyle/>
                    <a:p>
                      <a:pPr algn="r" marR="1701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12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800" spc="-5">
                          <a:latin typeface="Arial"/>
                          <a:cs typeface="Arial"/>
                        </a:rPr>
                        <a:t>Lọc nước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mini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381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08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28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 spc="-5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baseline="1543" sz="2700" spc="-75">
                          <a:latin typeface="Arial"/>
                          <a:cs typeface="Arial"/>
                        </a:rPr>
                        <a:t>ạ</a:t>
                      </a:r>
                      <a:r>
                        <a:rPr dirty="0" sz="1800" spc="-50">
                          <a:latin typeface="Trebuchet MS"/>
                          <a:cs typeface="Trebuchet MS"/>
                        </a:rPr>
                        <a:t>o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ra âm thanh </a:t>
                      </a:r>
                      <a:r>
                        <a:rPr dirty="0" sz="1800" spc="-35">
                          <a:latin typeface="Trebuchet MS"/>
                          <a:cs typeface="Trebuchet MS"/>
                        </a:rPr>
                        <a:t>b</a:t>
                      </a:r>
                      <a:r>
                        <a:rPr dirty="0" baseline="1543" sz="2700" spc="-52">
                          <a:latin typeface="Arial"/>
                          <a:cs typeface="Arial"/>
                        </a:rPr>
                        <a:t>ằ</a:t>
                      </a:r>
                      <a:r>
                        <a:rPr dirty="0" sz="1800" spc="-35">
                          <a:latin typeface="Trebuchet MS"/>
                          <a:cs typeface="Trebuchet MS"/>
                        </a:rPr>
                        <a:t>ng </a:t>
                      </a:r>
                      <a:r>
                        <a:rPr dirty="0" sz="1800" spc="-15">
                          <a:latin typeface="Trebuchet MS"/>
                          <a:cs typeface="Trebuchet MS"/>
                        </a:rPr>
                        <a:t>gi</a:t>
                      </a:r>
                      <a:r>
                        <a:rPr dirty="0" baseline="1543" sz="2700" spc="-22">
                          <a:latin typeface="Arial"/>
                          <a:cs typeface="Arial"/>
                        </a:rPr>
                        <a:t>ọ</a:t>
                      </a:r>
                      <a:r>
                        <a:rPr dirty="0" sz="1800" spc="-15">
                          <a:latin typeface="Trebuchet MS"/>
                          <a:cs typeface="Trebuchet MS"/>
                        </a:rPr>
                        <a:t>ng</a:t>
                      </a:r>
                      <a:r>
                        <a:rPr dirty="0" sz="1800" spc="6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nói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297446">
                <a:tc>
                  <a:txBody>
                    <a:bodyPr/>
                    <a:lstStyle/>
                    <a:p>
                      <a:pPr algn="r" marR="1701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13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 spc="-35">
                          <a:latin typeface="Trebuchet MS"/>
                          <a:cs typeface="Trebuchet MS"/>
                        </a:rPr>
                        <a:t>M</a:t>
                      </a:r>
                      <a:r>
                        <a:rPr dirty="0" baseline="1543" sz="2700" spc="-52">
                          <a:latin typeface="Arial"/>
                          <a:cs typeface="Arial"/>
                        </a:rPr>
                        <a:t>ứ</a:t>
                      </a:r>
                      <a:r>
                        <a:rPr dirty="0" sz="1800" spc="-35">
                          <a:latin typeface="Trebuchet MS"/>
                          <a:cs typeface="Trebuchet MS"/>
                        </a:rPr>
                        <a:t>c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543" sz="2700" spc="-37">
                          <a:latin typeface="Arial"/>
                          <a:cs typeface="Arial"/>
                        </a:rPr>
                        <a:t>ộ</a:t>
                      </a:r>
                      <a:r>
                        <a:rPr dirty="0" baseline="1543" sz="2700" spc="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sáng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01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29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1800" spc="-5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baseline="1543" sz="2700" spc="-75">
                          <a:latin typeface="Arial"/>
                          <a:cs typeface="Arial"/>
                        </a:rPr>
                        <a:t>ạ</a:t>
                      </a:r>
                      <a:r>
                        <a:rPr dirty="0" sz="1800" spc="-50">
                          <a:latin typeface="Trebuchet MS"/>
                          <a:cs typeface="Trebuchet MS"/>
                        </a:rPr>
                        <a:t>o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ra âm</a:t>
                      </a:r>
                      <a:r>
                        <a:rPr dirty="0" sz="1800" spc="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35">
                          <a:latin typeface="Trebuchet MS"/>
                          <a:cs typeface="Trebuchet MS"/>
                        </a:rPr>
                        <a:t>nh</a:t>
                      </a:r>
                      <a:r>
                        <a:rPr dirty="0" baseline="1543" sz="2700" spc="-52">
                          <a:latin typeface="Arial"/>
                          <a:cs typeface="Arial"/>
                        </a:rPr>
                        <a:t>ạ</a:t>
                      </a:r>
                      <a:r>
                        <a:rPr dirty="0" sz="1800" spc="-35">
                          <a:latin typeface="Trebuchet MS"/>
                          <a:cs typeface="Trebuchet MS"/>
                        </a:rPr>
                        <a:t>c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698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297459">
                <a:tc>
                  <a:txBody>
                    <a:bodyPr/>
                    <a:lstStyle/>
                    <a:p>
                      <a:pPr algn="r" marR="1701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14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762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 spc="-30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543" sz="2700" spc="-44">
                          <a:latin typeface="Arial"/>
                          <a:cs typeface="Arial"/>
                        </a:rPr>
                        <a:t>ồ </a:t>
                      </a:r>
                      <a:r>
                        <a:rPr dirty="0" sz="1800">
                          <a:latin typeface="Trebuchet MS"/>
                          <a:cs typeface="Trebuchet MS"/>
                        </a:rPr>
                        <a:t>th</a:t>
                      </a:r>
                      <a:r>
                        <a:rPr dirty="0" baseline="1543" sz="2700">
                          <a:latin typeface="Arial"/>
                          <a:cs typeface="Arial"/>
                        </a:rPr>
                        <a:t>ị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ánh</a:t>
                      </a:r>
                      <a:r>
                        <a:rPr dirty="0" sz="1800" spc="9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sáng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762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08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30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762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dirty="0" sz="1800">
                          <a:latin typeface="Arial"/>
                          <a:cs typeface="Arial"/>
                        </a:rPr>
                        <a:t>Âm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thanh truyền đi như </a:t>
                      </a:r>
                      <a:r>
                        <a:rPr dirty="0" sz="1800">
                          <a:latin typeface="Arial"/>
                          <a:cs typeface="Arial"/>
                        </a:rPr>
                        <a:t>thế</a:t>
                      </a:r>
                      <a:r>
                        <a:rPr dirty="0" sz="18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5">
                          <a:latin typeface="Arial"/>
                          <a:cs typeface="Arial"/>
                        </a:rPr>
                        <a:t>nào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44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297446">
                <a:tc>
                  <a:txBody>
                    <a:bodyPr/>
                    <a:lstStyle/>
                    <a:p>
                      <a:pPr algn="r" marR="1701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15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762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Ánh sáng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và </a:t>
                      </a:r>
                      <a:r>
                        <a:rPr dirty="0" sz="1800" spc="-45">
                          <a:latin typeface="Trebuchet MS"/>
                          <a:cs typeface="Trebuchet MS"/>
                        </a:rPr>
                        <a:t>v</a:t>
                      </a:r>
                      <a:r>
                        <a:rPr dirty="0" baseline="1543" sz="2700" spc="-67">
                          <a:latin typeface="Arial"/>
                          <a:cs typeface="Arial"/>
                        </a:rPr>
                        <a:t>ậ</a:t>
                      </a:r>
                      <a:r>
                        <a:rPr dirty="0" sz="1800" spc="-45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sz="1800" spc="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40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baseline="1543" sz="2700" spc="-60">
                          <a:latin typeface="Arial"/>
                          <a:cs typeface="Arial"/>
                        </a:rPr>
                        <a:t>ấ</a:t>
                      </a:r>
                      <a:r>
                        <a:rPr dirty="0" sz="1800" spc="-40">
                          <a:latin typeface="Trebuchet MS"/>
                          <a:cs typeface="Trebuchet MS"/>
                        </a:rPr>
                        <a:t>t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762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08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31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762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 spc="-30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543" sz="2700" spc="-44">
                          <a:latin typeface="Arial"/>
                          <a:cs typeface="Arial"/>
                        </a:rPr>
                        <a:t>ộ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to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baseline="1543" sz="2700" spc="-37">
                          <a:latin typeface="Arial"/>
                          <a:cs typeface="Arial"/>
                        </a:rPr>
                        <a:t>ủ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a </a:t>
                      </a:r>
                      <a:r>
                        <a:rPr dirty="0" sz="1800" spc="-5">
                          <a:latin typeface="Trebuchet MS"/>
                          <a:cs typeface="Trebuchet MS"/>
                        </a:rPr>
                        <a:t>âm</a:t>
                      </a:r>
                      <a:r>
                        <a:rPr dirty="0" sz="1800" spc="7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10">
                          <a:latin typeface="Trebuchet MS"/>
                          <a:cs typeface="Trebuchet MS"/>
                        </a:rPr>
                        <a:t>thanh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762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297445">
                <a:tc>
                  <a:txBody>
                    <a:bodyPr/>
                    <a:lstStyle/>
                    <a:p>
                      <a:pPr algn="r" marR="1701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16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762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Ánh sáng </a:t>
                      </a:r>
                      <a:r>
                        <a:rPr dirty="0" sz="1800" spc="-35">
                          <a:latin typeface="Trebuchet MS"/>
                          <a:cs typeface="Trebuchet MS"/>
                        </a:rPr>
                        <a:t>ph</a:t>
                      </a:r>
                      <a:r>
                        <a:rPr dirty="0" baseline="1543" sz="2700" spc="-52">
                          <a:latin typeface="Arial"/>
                          <a:cs typeface="Arial"/>
                        </a:rPr>
                        <a:t>ả</a:t>
                      </a:r>
                      <a:r>
                        <a:rPr dirty="0" sz="1800" spc="-35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dirty="0" sz="1800" spc="-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1800" spc="-75">
                          <a:latin typeface="Trebuchet MS"/>
                          <a:cs typeface="Trebuchet MS"/>
                        </a:rPr>
                        <a:t>x</a:t>
                      </a:r>
                      <a:r>
                        <a:rPr dirty="0" baseline="1543" sz="2700" spc="-112">
                          <a:latin typeface="Arial"/>
                          <a:cs typeface="Arial"/>
                        </a:rPr>
                        <a:t>ạ</a:t>
                      </a:r>
                      <a:endParaRPr baseline="1543" sz="2700">
                        <a:latin typeface="Arial"/>
                        <a:cs typeface="Arial"/>
                      </a:endParaRPr>
                    </a:p>
                  </a:txBody>
                  <a:tcPr marL="0" marR="0" marB="0" marT="762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081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>
                          <a:latin typeface="Trebuchet MS"/>
                          <a:cs typeface="Trebuchet MS"/>
                        </a:rPr>
                        <a:t>32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762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800" spc="-5">
                          <a:latin typeface="Trebuchet MS"/>
                          <a:cs typeface="Trebuchet MS"/>
                        </a:rPr>
                        <a:t>Ngăn </a:t>
                      </a:r>
                      <a:r>
                        <a:rPr dirty="0" sz="1800" spc="-40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baseline="1543" sz="2700" spc="-60">
                          <a:latin typeface="Arial"/>
                          <a:cs typeface="Arial"/>
                        </a:rPr>
                        <a:t>ặ</a:t>
                      </a:r>
                      <a:r>
                        <a:rPr dirty="0" sz="1800" spc="-40">
                          <a:latin typeface="Trebuchet MS"/>
                          <a:cs typeface="Trebuchet MS"/>
                        </a:rPr>
                        <a:t>n 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ti</a:t>
                      </a:r>
                      <a:r>
                        <a:rPr dirty="0" baseline="1543" sz="2700" spc="-37">
                          <a:latin typeface="Arial"/>
                          <a:cs typeface="Arial"/>
                        </a:rPr>
                        <a:t>ế</a:t>
                      </a:r>
                      <a:r>
                        <a:rPr dirty="0" sz="1800" spc="-25">
                          <a:latin typeface="Trebuchet MS"/>
                          <a:cs typeface="Trebuchet MS"/>
                        </a:rPr>
                        <a:t>ng</a:t>
                      </a:r>
                      <a:r>
                        <a:rPr dirty="0" sz="1800" spc="2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baseline="1543" sz="2700" spc="-44">
                          <a:latin typeface="Arial"/>
                          <a:cs typeface="Arial"/>
                        </a:rPr>
                        <a:t>ồ</a:t>
                      </a:r>
                      <a:r>
                        <a:rPr dirty="0" sz="1800" spc="-30">
                          <a:latin typeface="Trebuchet MS"/>
                          <a:cs typeface="Trebuchet MS"/>
                        </a:rPr>
                        <a:t>n</a:t>
                      </a:r>
                      <a:endParaRPr sz="1800">
                        <a:latin typeface="Trebuchet MS"/>
                        <a:cs typeface="Trebuchet MS"/>
                      </a:endParaRPr>
                    </a:p>
                  </a:txBody>
                  <a:tcPr marL="0" marR="0" marB="0" marT="762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16966"/>
            <a:ext cx="7763509" cy="125666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2000"/>
              </a:lnSpc>
            </a:pPr>
            <a:r>
              <a:rPr dirty="0" sz="4000" spc="-5">
                <a:latin typeface="Trebuchet MS"/>
                <a:cs typeface="Trebuchet MS"/>
              </a:rPr>
              <a:t>Gia</a:t>
            </a:r>
            <a:r>
              <a:rPr dirty="0" sz="4000" spc="-5">
                <a:latin typeface="Arial"/>
                <a:cs typeface="Arial"/>
              </a:rPr>
              <a:t>́</a:t>
            </a:r>
            <a:r>
              <a:rPr dirty="0" sz="4000" spc="-5">
                <a:latin typeface="Trebuchet MS"/>
                <a:cs typeface="Trebuchet MS"/>
              </a:rPr>
              <a:t>o du</a:t>
            </a:r>
            <a:r>
              <a:rPr dirty="0" sz="4000" spc="-5">
                <a:latin typeface="Arial"/>
                <a:cs typeface="Arial"/>
              </a:rPr>
              <a:t>̣</a:t>
            </a:r>
            <a:r>
              <a:rPr dirty="0" sz="4000" spc="-5">
                <a:latin typeface="Trebuchet MS"/>
                <a:cs typeface="Trebuchet MS"/>
              </a:rPr>
              <a:t>c </a:t>
            </a:r>
            <a:r>
              <a:rPr dirty="0" sz="4000" spc="-10">
                <a:latin typeface="Trebuchet MS"/>
                <a:cs typeface="Trebuchet MS"/>
              </a:rPr>
              <a:t>STEM trong </a:t>
            </a:r>
            <a:r>
              <a:rPr dirty="0" sz="4000" spc="-320">
                <a:latin typeface="Trebuchet MS"/>
                <a:cs typeface="Trebuchet MS"/>
              </a:rPr>
              <a:t>ch</a:t>
            </a:r>
            <a:r>
              <a:rPr dirty="0" sz="4000" spc="-320">
                <a:latin typeface="Tahoma"/>
                <a:cs typeface="Tahoma"/>
              </a:rPr>
              <a:t>ư</a:t>
            </a:r>
            <a:r>
              <a:rPr dirty="0" sz="4000" spc="-320">
                <a:latin typeface="Arial"/>
                <a:cs typeface="Arial"/>
              </a:rPr>
              <a:t>ơ</a:t>
            </a:r>
            <a:r>
              <a:rPr dirty="0" sz="4000" spc="-320">
                <a:latin typeface="Trebuchet MS"/>
                <a:cs typeface="Trebuchet MS"/>
              </a:rPr>
              <a:t>ng </a:t>
            </a:r>
            <a:r>
              <a:rPr dirty="0" sz="4000" spc="-5">
                <a:latin typeface="Trebuchet MS"/>
                <a:cs typeface="Trebuchet MS"/>
              </a:rPr>
              <a:t>tri</a:t>
            </a:r>
            <a:r>
              <a:rPr dirty="0" sz="4000" spc="-5">
                <a:latin typeface="Arial"/>
                <a:cs typeface="Arial"/>
              </a:rPr>
              <a:t>̀</a:t>
            </a:r>
            <a:r>
              <a:rPr dirty="0" sz="4000" spc="-5">
                <a:latin typeface="Trebuchet MS"/>
                <a:cs typeface="Trebuchet MS"/>
              </a:rPr>
              <a:t>nh  phô</a:t>
            </a:r>
            <a:r>
              <a:rPr dirty="0" sz="4000" spc="-5">
                <a:latin typeface="Arial"/>
                <a:cs typeface="Arial"/>
              </a:rPr>
              <a:t>̉ </a:t>
            </a:r>
            <a:r>
              <a:rPr dirty="0" sz="4000" spc="-5">
                <a:latin typeface="Trebuchet MS"/>
                <a:cs typeface="Trebuchet MS"/>
              </a:rPr>
              <a:t>thông</a:t>
            </a:r>
            <a:r>
              <a:rPr dirty="0" sz="4000" spc="105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2018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310" y="2067813"/>
            <a:ext cx="7248525" cy="1216025"/>
          </a:xfrm>
          <a:prstGeom prst="rect">
            <a:avLst/>
          </a:prstGeom>
        </p:spPr>
        <p:txBody>
          <a:bodyPr wrap="square" lIns="0" tIns="132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45"/>
              </a:spcBef>
              <a:tabLst>
                <a:tab pos="354965" algn="l"/>
              </a:tabLst>
            </a:pPr>
            <a:r>
              <a:rPr dirty="0" sz="1450" spc="235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GIA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́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O DU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̣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C STEM LA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̀</a:t>
            </a:r>
            <a:r>
              <a:rPr dirty="0" sz="1800" spc="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GI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̀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?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  <a:tabLst>
                <a:tab pos="354965" algn="l"/>
              </a:tabLst>
            </a:pPr>
            <a:r>
              <a:rPr dirty="0" sz="1450" spc="235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ĐI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̣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NH </a:t>
            </a:r>
            <a:r>
              <a:rPr dirty="0" sz="1800" spc="-55">
                <a:solidFill>
                  <a:srgbClr val="404040"/>
                </a:solidFill>
                <a:latin typeface="Trebuchet MS"/>
                <a:cs typeface="Trebuchet MS"/>
              </a:rPr>
              <a:t>H</a:t>
            </a:r>
            <a:r>
              <a:rPr dirty="0" sz="1800" spc="-55">
                <a:solidFill>
                  <a:srgbClr val="404040"/>
                </a:solidFill>
                <a:latin typeface="Arial"/>
                <a:cs typeface="Arial"/>
              </a:rPr>
              <a:t>ƯỚ</a:t>
            </a:r>
            <a:r>
              <a:rPr dirty="0" sz="1800" spc="-55">
                <a:solidFill>
                  <a:srgbClr val="404040"/>
                </a:solidFill>
                <a:latin typeface="Trebuchet MS"/>
                <a:cs typeface="Trebuchet MS"/>
              </a:rPr>
              <a:t>NG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GIA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́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O DU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̣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C STEM TRONG NHA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̀ </a:t>
            </a:r>
            <a:r>
              <a:rPr dirty="0" sz="1800" spc="-85">
                <a:solidFill>
                  <a:srgbClr val="404040"/>
                </a:solidFill>
                <a:latin typeface="Trebuchet MS"/>
                <a:cs typeface="Trebuchet MS"/>
              </a:rPr>
              <a:t>TR</a:t>
            </a:r>
            <a:r>
              <a:rPr dirty="0" sz="1800" spc="-85">
                <a:solidFill>
                  <a:srgbClr val="404040"/>
                </a:solidFill>
                <a:latin typeface="Arial"/>
                <a:cs typeface="Arial"/>
              </a:rPr>
              <a:t>ƯỜ</a:t>
            </a:r>
            <a:r>
              <a:rPr dirty="0" sz="1800" spc="-85">
                <a:solidFill>
                  <a:srgbClr val="404040"/>
                </a:solidFill>
                <a:latin typeface="Trebuchet MS"/>
                <a:cs typeface="Trebuchet MS"/>
              </a:rPr>
              <a:t>NG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NH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Ư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THÊ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́</a:t>
            </a:r>
            <a:r>
              <a:rPr dirty="0" sz="1800" spc="1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NA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̀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O?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450" spc="235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BÔ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́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TRI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́ </a:t>
            </a:r>
            <a:r>
              <a:rPr dirty="0" sz="1800" spc="-50">
                <a:solidFill>
                  <a:srgbClr val="404040"/>
                </a:solidFill>
                <a:latin typeface="Trebuchet MS"/>
                <a:cs typeface="Trebuchet MS"/>
              </a:rPr>
              <a:t>VA</a:t>
            </a:r>
            <a:r>
              <a:rPr dirty="0" sz="1800" spc="-50">
                <a:solidFill>
                  <a:srgbClr val="404040"/>
                </a:solidFill>
                <a:latin typeface="Arial"/>
                <a:cs typeface="Arial"/>
              </a:rPr>
              <a:t>̀</a:t>
            </a:r>
            <a:r>
              <a:rPr dirty="0" sz="1800" spc="-50">
                <a:solidFill>
                  <a:srgbClr val="404040"/>
                </a:solidFill>
                <a:latin typeface="Trebuchet MS"/>
                <a:cs typeface="Trebuchet MS"/>
              </a:rPr>
              <a:t>O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KHÔNG GIAN NA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̀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O GIA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̉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NG DA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̣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Y TRONG NHA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̀</a:t>
            </a:r>
            <a:r>
              <a:rPr dirty="0" sz="1800" spc="4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40">
                <a:solidFill>
                  <a:srgbClr val="404040"/>
                </a:solidFill>
                <a:latin typeface="Trebuchet MS"/>
                <a:cs typeface="Trebuchet MS"/>
              </a:rPr>
              <a:t>TR</a:t>
            </a:r>
            <a:r>
              <a:rPr dirty="0" sz="1800" spc="-40">
                <a:solidFill>
                  <a:srgbClr val="404040"/>
                </a:solidFill>
                <a:latin typeface="Arial"/>
                <a:cs typeface="Arial"/>
              </a:rPr>
              <a:t>ƯỜ</a:t>
            </a:r>
            <a:r>
              <a:rPr dirty="0" sz="1800" spc="-40">
                <a:solidFill>
                  <a:srgbClr val="404040"/>
                </a:solidFill>
                <a:latin typeface="Trebuchet MS"/>
                <a:cs typeface="Trebuchet MS"/>
              </a:rPr>
              <a:t>NG?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7634"/>
            <a:ext cx="7724140" cy="11233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DANH SÁCH </a:t>
            </a:r>
            <a:r>
              <a:rPr dirty="0"/>
              <a:t>89 </a:t>
            </a:r>
            <a:r>
              <a:rPr dirty="0" spc="-5"/>
              <a:t>CHỦ </a:t>
            </a:r>
            <a:r>
              <a:rPr dirty="0"/>
              <a:t>ĐỀ </a:t>
            </a:r>
            <a:r>
              <a:rPr dirty="0" spc="-5"/>
              <a:t>STEM </a:t>
            </a:r>
            <a:r>
              <a:rPr dirty="0"/>
              <a:t>PHỤC  VỤ </a:t>
            </a:r>
            <a:r>
              <a:rPr dirty="0" spc="-5"/>
              <a:t>NĂM </a:t>
            </a:r>
            <a:r>
              <a:rPr dirty="0"/>
              <a:t>HỌC</a:t>
            </a:r>
            <a:r>
              <a:rPr dirty="0" spc="-25"/>
              <a:t> </a:t>
            </a:r>
            <a:r>
              <a:rPr dirty="0"/>
              <a:t>MỚI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23418" y="1813305"/>
          <a:ext cx="10443210" cy="5045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1670"/>
                <a:gridCol w="4205605"/>
                <a:gridCol w="661670"/>
                <a:gridCol w="4894580"/>
              </a:tblGrid>
              <a:tr h="372618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 spc="-5" b="1">
                          <a:latin typeface="Trebuchet MS"/>
                          <a:cs typeface="Trebuchet MS"/>
                        </a:rPr>
                        <a:t>SL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5"/>
                        </a:lnSpc>
                      </a:pPr>
                      <a:r>
                        <a:rPr dirty="0" sz="2400" spc="-5" b="1">
                          <a:latin typeface="Arial"/>
                          <a:cs typeface="Arial"/>
                        </a:rPr>
                        <a:t>TRUNG HỌC CƠ</a:t>
                      </a:r>
                      <a:r>
                        <a:rPr dirty="0" sz="24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latin typeface="Arial"/>
                          <a:cs typeface="Arial"/>
                        </a:rPr>
                        <a:t>SỞ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1290">
                        <a:lnSpc>
                          <a:spcPts val="2835"/>
                        </a:lnSpc>
                      </a:pPr>
                      <a:r>
                        <a:rPr dirty="0" sz="2400" spc="-5" b="1">
                          <a:latin typeface="Trebuchet MS"/>
                          <a:cs typeface="Trebuchet MS"/>
                        </a:rPr>
                        <a:t>SL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05"/>
                        </a:lnSpc>
                      </a:pPr>
                      <a:r>
                        <a:rPr dirty="0" sz="2400" spc="-5" b="1">
                          <a:latin typeface="Arial"/>
                          <a:cs typeface="Arial"/>
                        </a:rPr>
                        <a:t>TRUNG HỌC CƠ</a:t>
                      </a:r>
                      <a:r>
                        <a:rPr dirty="0" sz="2400" b="1">
                          <a:latin typeface="Arial"/>
                          <a:cs typeface="Arial"/>
                        </a:rPr>
                        <a:t> SỞ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372490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835"/>
                        </a:lnSpc>
                      </a:pPr>
                      <a:r>
                        <a:rPr dirty="0" sz="2400" spc="-50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baseline="1157" sz="3600" spc="-75">
                          <a:latin typeface="Arial"/>
                          <a:cs typeface="Arial"/>
                        </a:rPr>
                        <a:t>ế 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baseline="1157" sz="3600" spc="-97">
                          <a:latin typeface="Arial"/>
                          <a:cs typeface="Arial"/>
                        </a:rPr>
                        <a:t>ạ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o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màu </a:t>
                      </a:r>
                      <a:r>
                        <a:rPr dirty="0" sz="2400" spc="-85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baseline="1157" sz="3600" spc="-127">
                          <a:latin typeface="Arial"/>
                          <a:cs typeface="Arial"/>
                        </a:rPr>
                        <a:t>ự</a:t>
                      </a:r>
                      <a:r>
                        <a:rPr dirty="0" baseline="1157" sz="3600" spc="322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nhiên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3195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11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 spc="-5">
                          <a:latin typeface="Trebuchet MS"/>
                          <a:cs typeface="Trebuchet MS"/>
                        </a:rPr>
                        <a:t>Máy phát </a:t>
                      </a:r>
                      <a:r>
                        <a:rPr dirty="0" sz="2400" spc="-40">
                          <a:latin typeface="Trebuchet MS"/>
                          <a:cs typeface="Trebuchet MS"/>
                        </a:rPr>
                        <a:t>đi</a:t>
                      </a:r>
                      <a:r>
                        <a:rPr dirty="0" baseline="1157" sz="3600" spc="-60">
                          <a:latin typeface="Arial"/>
                          <a:cs typeface="Arial"/>
                        </a:rPr>
                        <a:t>ệ</a:t>
                      </a:r>
                      <a:r>
                        <a:rPr dirty="0" sz="2400" spc="-40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dirty="0" sz="2400" spc="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>
                          <a:latin typeface="Trebuchet MS"/>
                          <a:cs typeface="Trebuchet MS"/>
                        </a:rPr>
                        <a:t>gió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372618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2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835"/>
                        </a:lnSpc>
                      </a:pPr>
                      <a:r>
                        <a:rPr dirty="0" sz="2400" spc="-5">
                          <a:latin typeface="Trebuchet MS"/>
                          <a:cs typeface="Trebuchet MS"/>
                        </a:rPr>
                        <a:t>Đèn </a:t>
                      </a:r>
                      <a:r>
                        <a:rPr dirty="0" sz="2400" spc="-25">
                          <a:latin typeface="Trebuchet MS"/>
                          <a:cs typeface="Trebuchet MS"/>
                        </a:rPr>
                        <a:t>ng</a:t>
                      </a:r>
                      <a:r>
                        <a:rPr dirty="0" baseline="1157" sz="3600" spc="-37">
                          <a:latin typeface="Arial"/>
                          <a:cs typeface="Arial"/>
                        </a:rPr>
                        <a:t>ủ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thông</a:t>
                      </a:r>
                      <a:r>
                        <a:rPr dirty="0" sz="2400" spc="7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minh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3195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12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05"/>
                        </a:lnSpc>
                      </a:pPr>
                      <a:r>
                        <a:rPr dirty="0" sz="2400" spc="-5">
                          <a:latin typeface="Arial"/>
                          <a:cs typeface="Arial"/>
                        </a:rPr>
                        <a:t>Sản </a:t>
                      </a:r>
                      <a:r>
                        <a:rPr dirty="0" sz="2400" spc="-10">
                          <a:latin typeface="Arial"/>
                          <a:cs typeface="Arial"/>
                        </a:rPr>
                        <a:t>xuất </a:t>
                      </a:r>
                      <a:r>
                        <a:rPr dirty="0" sz="2400" spc="-5">
                          <a:latin typeface="Arial"/>
                          <a:cs typeface="Arial"/>
                        </a:rPr>
                        <a:t>nước</a:t>
                      </a:r>
                      <a:r>
                        <a:rPr dirty="0" sz="24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>
                          <a:latin typeface="Arial"/>
                          <a:cs typeface="Arial"/>
                        </a:rPr>
                        <a:t>sạch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372617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3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835"/>
                        </a:lnSpc>
                      </a:pPr>
                      <a:r>
                        <a:rPr dirty="0" sz="2400" spc="-5">
                          <a:latin typeface="Trebuchet MS"/>
                          <a:cs typeface="Trebuchet MS"/>
                        </a:rPr>
                        <a:t>Lò 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dirty="0" baseline="1157" sz="3600" spc="-97">
                          <a:latin typeface="Arial"/>
                          <a:cs typeface="Arial"/>
                        </a:rPr>
                        <a:t>ấ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y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nông</a:t>
                      </a:r>
                      <a:r>
                        <a:rPr dirty="0" sz="2400" spc="6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dirty="0" baseline="1157" sz="3600" spc="-97">
                          <a:latin typeface="Arial"/>
                          <a:cs typeface="Arial"/>
                        </a:rPr>
                        <a:t>ả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n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3195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13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Quá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trình chín </a:t>
                      </a:r>
                      <a:r>
                        <a:rPr dirty="0" sz="2400">
                          <a:latin typeface="Trebuchet MS"/>
                          <a:cs typeface="Trebuchet MS"/>
                        </a:rPr>
                        <a:t>sinh</a:t>
                      </a:r>
                      <a:r>
                        <a:rPr dirty="0" sz="2400" spc="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25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157" sz="3600" spc="-37">
                          <a:latin typeface="Arial"/>
                          <a:cs typeface="Arial"/>
                        </a:rPr>
                        <a:t>ọ</a:t>
                      </a:r>
                      <a:r>
                        <a:rPr dirty="0" sz="2400" spc="-25">
                          <a:latin typeface="Trebuchet MS"/>
                          <a:cs typeface="Trebuchet MS"/>
                        </a:rPr>
                        <a:t>c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372618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4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835"/>
                        </a:lnSpc>
                      </a:pPr>
                      <a:r>
                        <a:rPr dirty="0" sz="2400" spc="-5">
                          <a:latin typeface="Trebuchet MS"/>
                          <a:cs typeface="Trebuchet MS"/>
                        </a:rPr>
                        <a:t>Cân chính</a:t>
                      </a:r>
                      <a:r>
                        <a:rPr dirty="0" sz="2400" spc="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>
                          <a:latin typeface="Trebuchet MS"/>
                          <a:cs typeface="Trebuchet MS"/>
                        </a:rPr>
                        <a:t>xác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3195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14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Ánh sáng và lá </a:t>
                      </a:r>
                      <a:r>
                        <a:rPr dirty="0" sz="2400" spc="-25">
                          <a:latin typeface="Trebuchet MS"/>
                          <a:cs typeface="Trebuchet MS"/>
                        </a:rPr>
                        <a:t>ph</a:t>
                      </a:r>
                      <a:r>
                        <a:rPr dirty="0" baseline="1157" sz="3600" spc="-37">
                          <a:latin typeface="Arial"/>
                          <a:cs typeface="Arial"/>
                        </a:rPr>
                        <a:t>ổ</a:t>
                      </a:r>
                      <a:r>
                        <a:rPr dirty="0" sz="2400" spc="-25">
                          <a:latin typeface="Trebuchet MS"/>
                          <a:cs typeface="Trebuchet MS"/>
                        </a:rPr>
                        <a:t>i</a:t>
                      </a:r>
                      <a:r>
                        <a:rPr dirty="0" sz="2400">
                          <a:latin typeface="Trebuchet MS"/>
                          <a:cs typeface="Trebuchet MS"/>
                        </a:rPr>
                        <a:t> xanh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7382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5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17843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Mô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hình nhà</a:t>
                      </a:r>
                      <a:r>
                        <a:rPr dirty="0" sz="2400" spc="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kính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17843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3195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15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17843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marR="527050">
                        <a:lnSpc>
                          <a:spcPts val="2880"/>
                        </a:lnSpc>
                        <a:spcBef>
                          <a:spcPts val="60"/>
                        </a:spcBef>
                      </a:pPr>
                      <a:r>
                        <a:rPr dirty="0" sz="2400" spc="-40">
                          <a:latin typeface="Trebuchet MS"/>
                          <a:cs typeface="Trebuchet MS"/>
                        </a:rPr>
                        <a:t>Pha </a:t>
                      </a:r>
                      <a:r>
                        <a:rPr dirty="0" sz="2400" spc="-55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baseline="1157" sz="3600" spc="-82">
                          <a:latin typeface="Arial"/>
                          <a:cs typeface="Arial"/>
                        </a:rPr>
                        <a:t>ế </a:t>
                      </a:r>
                      <a:r>
                        <a:rPr dirty="0" sz="2400">
                          <a:latin typeface="Trebuchet MS"/>
                          <a:cs typeface="Trebuchet MS"/>
                        </a:rPr>
                        <a:t>và 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th</a:t>
                      </a:r>
                      <a:r>
                        <a:rPr dirty="0" baseline="1157" sz="3600" spc="-97">
                          <a:latin typeface="Arial"/>
                          <a:cs typeface="Arial"/>
                        </a:rPr>
                        <a:t>ử </a:t>
                      </a:r>
                      <a:r>
                        <a:rPr dirty="0" sz="2400" spc="-30">
                          <a:latin typeface="Trebuchet MS"/>
                          <a:cs typeface="Trebuchet MS"/>
                        </a:rPr>
                        <a:t>nghi</a:t>
                      </a:r>
                      <a:r>
                        <a:rPr dirty="0" baseline="1157" sz="3600" spc="-44">
                          <a:latin typeface="Arial"/>
                          <a:cs typeface="Arial"/>
                        </a:rPr>
                        <a:t>ệ</a:t>
                      </a:r>
                      <a:r>
                        <a:rPr dirty="0" sz="2400" spc="-30">
                          <a:latin typeface="Trebuchet MS"/>
                          <a:cs typeface="Trebuchet MS"/>
                        </a:rPr>
                        <a:t>m </a:t>
                      </a:r>
                      <a:r>
                        <a:rPr dirty="0" sz="2400" spc="-50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baseline="1157" sz="3600" spc="-75">
                          <a:latin typeface="Arial"/>
                          <a:cs typeface="Arial"/>
                        </a:rPr>
                        <a:t>ấ</a:t>
                      </a:r>
                      <a:r>
                        <a:rPr dirty="0" sz="2400" spc="-50">
                          <a:latin typeface="Trebuchet MS"/>
                          <a:cs typeface="Trebuchet MS"/>
                        </a:rPr>
                        <a:t>t </a:t>
                      </a:r>
                      <a:r>
                        <a:rPr dirty="0" sz="2400" spc="-55">
                          <a:latin typeface="Trebuchet MS"/>
                          <a:cs typeface="Trebuchet MS"/>
                        </a:rPr>
                        <a:t>kh</a:t>
                      </a:r>
                      <a:r>
                        <a:rPr dirty="0" baseline="1157" sz="3600" spc="-82">
                          <a:latin typeface="Arial"/>
                          <a:cs typeface="Arial"/>
                        </a:rPr>
                        <a:t>ử 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trùng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762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372618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6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835"/>
                        </a:lnSpc>
                      </a:pPr>
                      <a:r>
                        <a:rPr dirty="0" sz="2400" spc="-5">
                          <a:latin typeface="Trebuchet MS"/>
                          <a:cs typeface="Trebuchet MS"/>
                        </a:rPr>
                        <a:t>Nhà cách</a:t>
                      </a:r>
                      <a:r>
                        <a:rPr dirty="0" sz="240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âm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3195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16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 spc="-5">
                          <a:latin typeface="Trebuchet MS"/>
                          <a:cs typeface="Trebuchet MS"/>
                        </a:rPr>
                        <a:t>Đèn </a:t>
                      </a:r>
                      <a:r>
                        <a:rPr dirty="0" sz="2400" spc="-30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157" sz="3600" spc="-44">
                          <a:latin typeface="Arial"/>
                          <a:cs typeface="Arial"/>
                        </a:rPr>
                        <a:t>ổ</a:t>
                      </a:r>
                      <a:r>
                        <a:rPr dirty="0" sz="2400" spc="-30">
                          <a:latin typeface="Trebuchet MS"/>
                          <a:cs typeface="Trebuchet MS"/>
                        </a:rPr>
                        <a:t>i</a:t>
                      </a:r>
                      <a:r>
                        <a:rPr dirty="0" sz="2400" spc="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màu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372618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7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835"/>
                        </a:lnSpc>
                      </a:pPr>
                      <a:r>
                        <a:rPr dirty="0" sz="2400" spc="-50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baseline="1157" sz="3600" spc="-75">
                          <a:latin typeface="Arial"/>
                          <a:cs typeface="Arial"/>
                        </a:rPr>
                        <a:t>ấ</a:t>
                      </a:r>
                      <a:r>
                        <a:rPr dirty="0" sz="2400" spc="-50">
                          <a:latin typeface="Trebuchet MS"/>
                          <a:cs typeface="Trebuchet MS"/>
                        </a:rPr>
                        <a:t>t 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baseline="1157" sz="3600" spc="-97">
                          <a:latin typeface="Arial"/>
                          <a:cs typeface="Arial"/>
                        </a:rPr>
                        <a:t>ẩ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y</a:t>
                      </a:r>
                      <a:r>
                        <a:rPr dirty="0" sz="2400" spc="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55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dirty="0" baseline="1157" sz="3600" spc="-82">
                          <a:latin typeface="Arial"/>
                          <a:cs typeface="Arial"/>
                        </a:rPr>
                        <a:t>ử</a:t>
                      </a:r>
                      <a:r>
                        <a:rPr dirty="0" sz="2400" spc="-55">
                          <a:latin typeface="Trebuchet MS"/>
                          <a:cs typeface="Trebuchet MS"/>
                        </a:rPr>
                        <a:t>a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3195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17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 spc="-50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baseline="1157" sz="3600" spc="-75">
                          <a:latin typeface="Arial"/>
                          <a:cs typeface="Arial"/>
                        </a:rPr>
                        <a:t>ấ</a:t>
                      </a:r>
                      <a:r>
                        <a:rPr dirty="0" sz="2400" spc="-50">
                          <a:latin typeface="Trebuchet MS"/>
                          <a:cs typeface="Trebuchet MS"/>
                        </a:rPr>
                        <a:t>t </a:t>
                      </a:r>
                      <a:r>
                        <a:rPr dirty="0" sz="2400" spc="5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baseline="1157" sz="3600" spc="7">
                          <a:latin typeface="Arial"/>
                          <a:cs typeface="Arial"/>
                        </a:rPr>
                        <a:t>ỉ </a:t>
                      </a:r>
                      <a:r>
                        <a:rPr dirty="0" sz="2400">
                          <a:latin typeface="Trebuchet MS"/>
                          <a:cs typeface="Trebuchet MS"/>
                        </a:rPr>
                        <a:t>th</a:t>
                      </a:r>
                      <a:r>
                        <a:rPr dirty="0" baseline="1157" sz="3600">
                          <a:latin typeface="Arial"/>
                          <a:cs typeface="Arial"/>
                        </a:rPr>
                        <a:t>ị </a:t>
                      </a:r>
                      <a:r>
                        <a:rPr dirty="0" sz="2400" spc="-85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baseline="1157" sz="3600" spc="-127">
                          <a:latin typeface="Arial"/>
                          <a:cs typeface="Arial"/>
                        </a:rPr>
                        <a:t>ự</a:t>
                      </a:r>
                      <a:r>
                        <a:rPr dirty="0" baseline="1157" sz="3600" spc="292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nhiên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7383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8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17843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dirty="0" sz="2400" spc="-50">
                          <a:latin typeface="Trebuchet MS"/>
                          <a:cs typeface="Trebuchet MS"/>
                        </a:rPr>
                        <a:t>Qu</a:t>
                      </a:r>
                      <a:r>
                        <a:rPr dirty="0" baseline="1157" sz="3600" spc="-75">
                          <a:latin typeface="Arial"/>
                          <a:cs typeface="Arial"/>
                        </a:rPr>
                        <a:t>ạ</a:t>
                      </a:r>
                      <a:r>
                        <a:rPr dirty="0" sz="2400" spc="-50">
                          <a:latin typeface="Trebuchet MS"/>
                          <a:cs typeface="Trebuchet MS"/>
                        </a:rPr>
                        <a:t>t </a:t>
                      </a:r>
                      <a:r>
                        <a:rPr dirty="0" sz="2400" spc="-40">
                          <a:latin typeface="Trebuchet MS"/>
                          <a:cs typeface="Trebuchet MS"/>
                        </a:rPr>
                        <a:t>đi</a:t>
                      </a:r>
                      <a:r>
                        <a:rPr dirty="0" baseline="1157" sz="3600" spc="-60">
                          <a:latin typeface="Arial"/>
                          <a:cs typeface="Arial"/>
                        </a:rPr>
                        <a:t>ệ</a:t>
                      </a:r>
                      <a:r>
                        <a:rPr dirty="0" sz="2400" spc="-40">
                          <a:latin typeface="Trebuchet MS"/>
                          <a:cs typeface="Trebuchet MS"/>
                        </a:rPr>
                        <a:t>n </a:t>
                      </a:r>
                      <a:r>
                        <a:rPr dirty="0" sz="2400" spc="-10">
                          <a:latin typeface="Trebuchet MS"/>
                          <a:cs typeface="Trebuchet MS"/>
                        </a:rPr>
                        <a:t>thông</a:t>
                      </a:r>
                      <a:r>
                        <a:rPr dirty="0" sz="2400" spc="8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minh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17843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3195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18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17843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marR="474345">
                        <a:lnSpc>
                          <a:spcPts val="2880"/>
                        </a:lnSpc>
                        <a:spcBef>
                          <a:spcPts val="25"/>
                        </a:spcBef>
                      </a:pPr>
                      <a:r>
                        <a:rPr dirty="0" sz="2400">
                          <a:latin typeface="Arial"/>
                          <a:cs typeface="Arial"/>
                        </a:rPr>
                        <a:t>Sự </a:t>
                      </a:r>
                      <a:r>
                        <a:rPr dirty="0" sz="2400" spc="-5">
                          <a:latin typeface="Arial"/>
                          <a:cs typeface="Arial"/>
                        </a:rPr>
                        <a:t>đa dạng </a:t>
                      </a:r>
                      <a:r>
                        <a:rPr dirty="0" sz="2400">
                          <a:latin typeface="Arial"/>
                          <a:cs typeface="Arial"/>
                        </a:rPr>
                        <a:t>của thế </a:t>
                      </a:r>
                      <a:r>
                        <a:rPr dirty="0" sz="2400" spc="-5">
                          <a:latin typeface="Arial"/>
                          <a:cs typeface="Arial"/>
                        </a:rPr>
                        <a:t>giới sinh </a:t>
                      </a:r>
                      <a:r>
                        <a:rPr dirty="0" sz="2400">
                          <a:latin typeface="Arial"/>
                          <a:cs typeface="Arial"/>
                        </a:rPr>
                        <a:t>vật  </a:t>
                      </a:r>
                      <a:r>
                        <a:rPr dirty="0" sz="2400" spc="-5">
                          <a:latin typeface="Arial"/>
                          <a:cs typeface="Arial"/>
                        </a:rPr>
                        <a:t>dưới </a:t>
                      </a:r>
                      <a:r>
                        <a:rPr dirty="0" sz="2400">
                          <a:latin typeface="Arial"/>
                          <a:cs typeface="Arial"/>
                        </a:rPr>
                        <a:t>kính </a:t>
                      </a:r>
                      <a:r>
                        <a:rPr dirty="0" sz="2400" spc="-10">
                          <a:latin typeface="Arial"/>
                          <a:cs typeface="Arial"/>
                        </a:rPr>
                        <a:t>hiển</a:t>
                      </a:r>
                      <a:r>
                        <a:rPr dirty="0" sz="2400" spc="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>
                          <a:latin typeface="Arial"/>
                          <a:cs typeface="Arial"/>
                        </a:rPr>
                        <a:t>vi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372579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9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835"/>
                        </a:lnSpc>
                      </a:pPr>
                      <a:r>
                        <a:rPr dirty="0" sz="2400" spc="-5">
                          <a:latin typeface="Trebuchet MS"/>
                          <a:cs typeface="Trebuchet MS"/>
                        </a:rPr>
                        <a:t>Hành trình hòa tan </a:t>
                      </a:r>
                      <a:r>
                        <a:rPr dirty="0" sz="2400">
                          <a:latin typeface="Trebuchet MS"/>
                          <a:cs typeface="Trebuchet MS"/>
                        </a:rPr>
                        <a:t>và </a:t>
                      </a:r>
                      <a:r>
                        <a:rPr dirty="0" sz="2400" spc="-40">
                          <a:latin typeface="Trebuchet MS"/>
                          <a:cs typeface="Trebuchet MS"/>
                        </a:rPr>
                        <a:t>k</a:t>
                      </a:r>
                      <a:r>
                        <a:rPr dirty="0" baseline="1157" sz="3600" spc="-60">
                          <a:latin typeface="Arial"/>
                          <a:cs typeface="Arial"/>
                        </a:rPr>
                        <a:t>ế</a:t>
                      </a:r>
                      <a:r>
                        <a:rPr dirty="0" sz="2400" spc="-40">
                          <a:latin typeface="Trebuchet MS"/>
                          <a:cs typeface="Trebuchet MS"/>
                        </a:rPr>
                        <a:t>t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tinh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3195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19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 spc="-25">
                          <a:latin typeface="Trebuchet MS"/>
                          <a:cs typeface="Trebuchet MS"/>
                        </a:rPr>
                        <a:t>Cu</a:t>
                      </a:r>
                      <a:r>
                        <a:rPr dirty="0" baseline="1157" sz="3600" spc="-37">
                          <a:latin typeface="Arial"/>
                          <a:cs typeface="Arial"/>
                        </a:rPr>
                        <a:t>ộ</a:t>
                      </a:r>
                      <a:r>
                        <a:rPr dirty="0" sz="2400" spc="-25">
                          <a:latin typeface="Trebuchet MS"/>
                          <a:cs typeface="Trebuchet MS"/>
                        </a:rPr>
                        <a:t>c </a:t>
                      </a:r>
                      <a:r>
                        <a:rPr dirty="0" sz="2400" spc="-50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baseline="1157" sz="3600" spc="-75">
                          <a:latin typeface="Arial"/>
                          <a:cs typeface="Arial"/>
                        </a:rPr>
                        <a:t>ạ</a:t>
                      </a:r>
                      <a:r>
                        <a:rPr dirty="0" sz="2400" spc="-50">
                          <a:latin typeface="Trebuchet MS"/>
                          <a:cs typeface="Trebuchet MS"/>
                        </a:rPr>
                        <a:t>y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đua 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dirty="0" baseline="1157" sz="3600" spc="-97">
                          <a:latin typeface="Arial"/>
                          <a:cs typeface="Arial"/>
                        </a:rPr>
                        <a:t>ắ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sz="2400" spc="7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màu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  <a:lnB w="12700">
                      <a:solidFill>
                        <a:srgbClr val="90C225"/>
                      </a:solidFill>
                      <a:prstDash val="solid"/>
                    </a:lnB>
                  </a:tcPr>
                </a:tc>
              </a:tr>
              <a:tr h="5809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10"/>
                        </a:spcBef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10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17907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0" marR="607695">
                        <a:lnSpc>
                          <a:spcPts val="2880"/>
                        </a:lnSpc>
                        <a:spcBef>
                          <a:spcPts val="65"/>
                        </a:spcBef>
                      </a:pPr>
                      <a:r>
                        <a:rPr dirty="0" sz="2400" spc="-75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157" sz="3600" spc="-112">
                          <a:latin typeface="Arial"/>
                          <a:cs typeface="Arial"/>
                        </a:rPr>
                        <a:t>ệ </a:t>
                      </a:r>
                      <a:r>
                        <a:rPr dirty="0" sz="2400" spc="-20">
                          <a:latin typeface="Trebuchet MS"/>
                          <a:cs typeface="Trebuchet MS"/>
                        </a:rPr>
                        <a:t>th</a:t>
                      </a:r>
                      <a:r>
                        <a:rPr dirty="0" baseline="1157" sz="3600" spc="-30">
                          <a:latin typeface="Arial"/>
                          <a:cs typeface="Arial"/>
                        </a:rPr>
                        <a:t>ố</a:t>
                      </a:r>
                      <a:r>
                        <a:rPr dirty="0" sz="2400" spc="-20">
                          <a:latin typeface="Trebuchet MS"/>
                          <a:cs typeface="Trebuchet MS"/>
                        </a:rPr>
                        <a:t>ng </a:t>
                      </a:r>
                      <a:r>
                        <a:rPr dirty="0" sz="2400" spc="-30">
                          <a:latin typeface="Trebuchet MS"/>
                          <a:cs typeface="Trebuchet MS"/>
                        </a:rPr>
                        <a:t>chi</a:t>
                      </a:r>
                      <a:r>
                        <a:rPr dirty="0" baseline="1157" sz="3600" spc="-44">
                          <a:latin typeface="Arial"/>
                          <a:cs typeface="Arial"/>
                        </a:rPr>
                        <a:t>ế</a:t>
                      </a:r>
                      <a:r>
                        <a:rPr dirty="0" sz="2400" spc="-30">
                          <a:latin typeface="Trebuchet MS"/>
                          <a:cs typeface="Trebuchet MS"/>
                        </a:rPr>
                        <a:t>u </a:t>
                      </a:r>
                      <a:r>
                        <a:rPr dirty="0" sz="2400">
                          <a:latin typeface="Trebuchet MS"/>
                          <a:cs typeface="Trebuchet MS"/>
                        </a:rPr>
                        <a:t>sáng </a:t>
                      </a:r>
                      <a:r>
                        <a:rPr dirty="0" sz="2400" spc="-10">
                          <a:latin typeface="Trebuchet MS"/>
                          <a:cs typeface="Trebuchet MS"/>
                        </a:rPr>
                        <a:t>thông 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minh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8255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 marR="163195">
                        <a:lnSpc>
                          <a:spcPct val="100000"/>
                        </a:lnSpc>
                        <a:spcBef>
                          <a:spcPts val="1410"/>
                        </a:spcBef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20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17907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1410"/>
                        </a:spcBef>
                      </a:pPr>
                      <a:r>
                        <a:rPr dirty="0" sz="2400" spc="-25">
                          <a:latin typeface="Trebuchet MS"/>
                          <a:cs typeface="Trebuchet MS"/>
                        </a:rPr>
                        <a:t>Cu</a:t>
                      </a:r>
                      <a:r>
                        <a:rPr dirty="0" baseline="1157" sz="3600" spc="-37">
                          <a:latin typeface="Arial"/>
                          <a:cs typeface="Arial"/>
                        </a:rPr>
                        <a:t>ộ</a:t>
                      </a:r>
                      <a:r>
                        <a:rPr dirty="0" sz="2400" spc="-25">
                          <a:latin typeface="Trebuchet MS"/>
                          <a:cs typeface="Trebuchet MS"/>
                        </a:rPr>
                        <a:t>c </a:t>
                      </a:r>
                      <a:r>
                        <a:rPr dirty="0" sz="2400" spc="-50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baseline="1157" sz="3600" spc="-75">
                          <a:latin typeface="Arial"/>
                          <a:cs typeface="Arial"/>
                        </a:rPr>
                        <a:t>ạ</a:t>
                      </a:r>
                      <a:r>
                        <a:rPr dirty="0" sz="2400" spc="-50">
                          <a:latin typeface="Trebuchet MS"/>
                          <a:cs typeface="Trebuchet MS"/>
                        </a:rPr>
                        <a:t>y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đua 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s</a:t>
                      </a:r>
                      <a:r>
                        <a:rPr dirty="0" baseline="1157" sz="3600" spc="-97">
                          <a:latin typeface="Arial"/>
                          <a:cs typeface="Arial"/>
                        </a:rPr>
                        <a:t>ắ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sz="2400" spc="7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màu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179070">
                    <a:lnL w="12700">
                      <a:solidFill>
                        <a:srgbClr val="90C225"/>
                      </a:solidFill>
                      <a:prstDash val="solid"/>
                    </a:lnL>
                    <a:lnR w="12700">
                      <a:solidFill>
                        <a:srgbClr val="90C225"/>
                      </a:solidFill>
                      <a:prstDash val="solid"/>
                    </a:lnR>
                    <a:lnT w="12700">
                      <a:solidFill>
                        <a:srgbClr val="90C225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DANH SÁCH </a:t>
            </a:r>
            <a:r>
              <a:rPr dirty="0"/>
              <a:t>89 </a:t>
            </a:r>
            <a:r>
              <a:rPr dirty="0" spc="-5"/>
              <a:t>CHỦ </a:t>
            </a:r>
            <a:r>
              <a:rPr dirty="0"/>
              <a:t>ĐỀ </a:t>
            </a:r>
            <a:r>
              <a:rPr dirty="0" spc="-5"/>
              <a:t>STEM </a:t>
            </a:r>
            <a:r>
              <a:rPr dirty="0"/>
              <a:t>PHỤC  VỤ </a:t>
            </a:r>
            <a:r>
              <a:rPr dirty="0" spc="-5"/>
              <a:t>NĂM </a:t>
            </a:r>
            <a:r>
              <a:rPr dirty="0"/>
              <a:t>HỌC</a:t>
            </a:r>
            <a:r>
              <a:rPr dirty="0" spc="-25"/>
              <a:t> </a:t>
            </a:r>
            <a:r>
              <a:rPr dirty="0"/>
              <a:t>MỚI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86258" y="1740154"/>
          <a:ext cx="10297160" cy="4947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2780"/>
                <a:gridCol w="4146550"/>
                <a:gridCol w="652779"/>
                <a:gridCol w="4826634"/>
              </a:tblGrid>
              <a:tr h="372618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 spc="-5" b="1">
                          <a:latin typeface="Trebuchet MS"/>
                          <a:cs typeface="Trebuchet MS"/>
                        </a:rPr>
                        <a:t>SL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9090">
                        <a:lnSpc>
                          <a:spcPts val="2835"/>
                        </a:lnSpc>
                      </a:pPr>
                      <a:r>
                        <a:rPr dirty="0" sz="2400" spc="-5" b="1">
                          <a:latin typeface="Trebuchet MS"/>
                          <a:cs typeface="Trebuchet MS"/>
                        </a:rPr>
                        <a:t>TRUNG </a:t>
                      </a:r>
                      <a:r>
                        <a:rPr dirty="0" sz="2400" spc="-90" b="1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157" sz="3600" spc="-135" b="1">
                          <a:latin typeface="Arial"/>
                          <a:cs typeface="Arial"/>
                        </a:rPr>
                        <a:t>Ọ</a:t>
                      </a:r>
                      <a:r>
                        <a:rPr dirty="0" sz="2400" spc="-90" b="1">
                          <a:latin typeface="Trebuchet MS"/>
                          <a:cs typeface="Trebuchet MS"/>
                        </a:rPr>
                        <a:t>C </a:t>
                      </a:r>
                      <a:r>
                        <a:rPr dirty="0" sz="2400" spc="-85" b="1">
                          <a:latin typeface="Trebuchet MS"/>
                          <a:cs typeface="Trebuchet MS"/>
                        </a:rPr>
                        <a:t>PH</a:t>
                      </a:r>
                      <a:r>
                        <a:rPr dirty="0" baseline="1157" sz="3600" spc="-127" b="1">
                          <a:latin typeface="Arial"/>
                          <a:cs typeface="Arial"/>
                        </a:rPr>
                        <a:t>Ổ</a:t>
                      </a:r>
                      <a:r>
                        <a:rPr dirty="0" baseline="1157" sz="3600" spc="127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latin typeface="Trebuchet MS"/>
                          <a:cs typeface="Trebuchet MS"/>
                        </a:rPr>
                        <a:t>THÔNG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2835"/>
                        </a:lnSpc>
                      </a:pPr>
                      <a:r>
                        <a:rPr dirty="0" sz="2400" spc="-5" b="1">
                          <a:latin typeface="Trebuchet MS"/>
                          <a:cs typeface="Trebuchet MS"/>
                        </a:rPr>
                        <a:t>SL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2835"/>
                        </a:lnSpc>
                      </a:pPr>
                      <a:r>
                        <a:rPr dirty="0" sz="2400" spc="-5" b="1">
                          <a:latin typeface="Trebuchet MS"/>
                          <a:cs typeface="Trebuchet MS"/>
                        </a:rPr>
                        <a:t>TRUNG </a:t>
                      </a:r>
                      <a:r>
                        <a:rPr dirty="0" sz="2400" spc="-85" b="1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157" sz="3600" spc="-127" b="1">
                          <a:latin typeface="Arial"/>
                          <a:cs typeface="Arial"/>
                        </a:rPr>
                        <a:t>Ọ</a:t>
                      </a:r>
                      <a:r>
                        <a:rPr dirty="0" sz="2400" spc="-85" b="1">
                          <a:latin typeface="Trebuchet MS"/>
                          <a:cs typeface="Trebuchet MS"/>
                        </a:rPr>
                        <a:t>C </a:t>
                      </a:r>
                      <a:r>
                        <a:rPr dirty="0" sz="2400" spc="-90" b="1">
                          <a:latin typeface="Trebuchet MS"/>
                          <a:cs typeface="Trebuchet MS"/>
                        </a:rPr>
                        <a:t>PH</a:t>
                      </a:r>
                      <a:r>
                        <a:rPr dirty="0" baseline="1157" sz="3600" spc="-135" b="1">
                          <a:latin typeface="Arial"/>
                          <a:cs typeface="Arial"/>
                        </a:rPr>
                        <a:t>Ổ</a:t>
                      </a:r>
                      <a:r>
                        <a:rPr dirty="0" baseline="1157" sz="3600" spc="1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latin typeface="Trebuchet MS"/>
                          <a:cs typeface="Trebuchet MS"/>
                        </a:rPr>
                        <a:t>THÔNG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</a:tr>
              <a:tr h="372490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 spc="-65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baseline="1157" sz="3600" spc="-97">
                          <a:latin typeface="Arial"/>
                          <a:cs typeface="Arial"/>
                        </a:rPr>
                        <a:t>ả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m </a:t>
                      </a:r>
                      <a:r>
                        <a:rPr dirty="0" baseline="1157" sz="3600" spc="-67">
                          <a:latin typeface="Arial"/>
                          <a:cs typeface="Arial"/>
                        </a:rPr>
                        <a:t>ứ</a:t>
                      </a:r>
                      <a:r>
                        <a:rPr dirty="0" sz="2400" spc="-45">
                          <a:latin typeface="Trebuchet MS"/>
                          <a:cs typeface="Trebuchet MS"/>
                        </a:rPr>
                        <a:t>ng </a:t>
                      </a:r>
                      <a:r>
                        <a:rPr dirty="0" sz="2400" spc="-40">
                          <a:latin typeface="Trebuchet MS"/>
                          <a:cs typeface="Trebuchet MS"/>
                        </a:rPr>
                        <a:t>đi</a:t>
                      </a:r>
                      <a:r>
                        <a:rPr dirty="0" baseline="1157" sz="3600" spc="-60">
                          <a:latin typeface="Arial"/>
                          <a:cs typeface="Arial"/>
                        </a:rPr>
                        <a:t>ệ</a:t>
                      </a:r>
                      <a:r>
                        <a:rPr dirty="0" sz="2400" spc="-40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dirty="0" sz="2400" spc="9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85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baseline="1157" sz="3600" spc="-127">
                          <a:latin typeface="Arial"/>
                          <a:cs typeface="Arial"/>
                        </a:rPr>
                        <a:t>ừ</a:t>
                      </a:r>
                      <a:endParaRPr baseline="1157" sz="3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12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 spc="-5">
                          <a:latin typeface="Trebuchet MS"/>
                          <a:cs typeface="Trebuchet MS"/>
                        </a:rPr>
                        <a:t>Hô 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157" sz="3600" spc="-97">
                          <a:latin typeface="Arial"/>
                          <a:cs typeface="Arial"/>
                        </a:rPr>
                        <a:t>ấ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p </a:t>
                      </a:r>
                      <a:r>
                        <a:rPr dirty="0" sz="2400" spc="-30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dirty="0" baseline="1157" sz="3600" spc="-44">
                          <a:latin typeface="Arial"/>
                          <a:cs typeface="Arial"/>
                        </a:rPr>
                        <a:t>ủ</a:t>
                      </a:r>
                      <a:r>
                        <a:rPr dirty="0" sz="2400" spc="-30">
                          <a:latin typeface="Trebuchet MS"/>
                          <a:cs typeface="Trebuchet MS"/>
                        </a:rPr>
                        <a:t>a 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157" sz="3600" spc="-97">
                          <a:latin typeface="Arial"/>
                          <a:cs typeface="Arial"/>
                        </a:rPr>
                        <a:t>ạ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t n</a:t>
                      </a:r>
                      <a:r>
                        <a:rPr dirty="0" baseline="1157" sz="3600" spc="-97">
                          <a:latin typeface="Arial"/>
                          <a:cs typeface="Arial"/>
                        </a:rPr>
                        <a:t>ả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y</a:t>
                      </a:r>
                      <a:r>
                        <a:rPr dirty="0" sz="2400" spc="14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m</a:t>
                      </a:r>
                      <a:r>
                        <a:rPr dirty="0" baseline="1157" sz="3600" spc="-97">
                          <a:latin typeface="Arial"/>
                          <a:cs typeface="Arial"/>
                        </a:rPr>
                        <a:t>ầ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m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</a:tr>
              <a:tr h="372617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2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 spc="-3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baseline="1157" sz="3600" spc="-44">
                          <a:latin typeface="Arial"/>
                          <a:cs typeface="Arial"/>
                        </a:rPr>
                        <a:t>ố</a:t>
                      </a:r>
                      <a:r>
                        <a:rPr dirty="0" sz="2400" spc="-30">
                          <a:latin typeface="Trebuchet MS"/>
                          <a:cs typeface="Trebuchet MS"/>
                        </a:rPr>
                        <a:t>c </a:t>
                      </a:r>
                      <a:r>
                        <a:rPr dirty="0" sz="2400" spc="-45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157" sz="3600" spc="-67">
                          <a:latin typeface="Arial"/>
                          <a:cs typeface="Arial"/>
                        </a:rPr>
                        <a:t>ộ</a:t>
                      </a:r>
                      <a:r>
                        <a:rPr dirty="0" baseline="1157" sz="3600" spc="112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âm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13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05"/>
                        </a:lnSpc>
                      </a:pPr>
                      <a:r>
                        <a:rPr dirty="0" sz="2400" spc="-5">
                          <a:latin typeface="Arial"/>
                          <a:cs typeface="Arial"/>
                        </a:rPr>
                        <a:t>Lên </a:t>
                      </a:r>
                      <a:r>
                        <a:rPr dirty="0" sz="2400">
                          <a:latin typeface="Arial"/>
                          <a:cs typeface="Arial"/>
                        </a:rPr>
                        <a:t>men</a:t>
                      </a:r>
                      <a:r>
                        <a:rPr dirty="0" sz="24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>
                          <a:latin typeface="Arial"/>
                          <a:cs typeface="Arial"/>
                        </a:rPr>
                        <a:t>rượu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</a:tr>
              <a:tr h="372618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3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157" sz="3600">
                          <a:latin typeface="Arial"/>
                          <a:cs typeface="Arial"/>
                        </a:rPr>
                        <a:t>ị</a:t>
                      </a:r>
                      <a:r>
                        <a:rPr dirty="0" sz="2400">
                          <a:latin typeface="Trebuchet MS"/>
                          <a:cs typeface="Trebuchet MS"/>
                        </a:rPr>
                        <a:t>nh </a:t>
                      </a:r>
                      <a:r>
                        <a:rPr dirty="0" sz="2400" spc="-50">
                          <a:latin typeface="Trebuchet MS"/>
                          <a:cs typeface="Trebuchet MS"/>
                        </a:rPr>
                        <a:t>lu</a:t>
                      </a:r>
                      <a:r>
                        <a:rPr dirty="0" baseline="1157" sz="3600" spc="-75">
                          <a:latin typeface="Arial"/>
                          <a:cs typeface="Arial"/>
                        </a:rPr>
                        <a:t>ậ</a:t>
                      </a:r>
                      <a:r>
                        <a:rPr dirty="0" sz="2400" spc="-5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sz="2400" spc="-2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>
                          <a:latin typeface="Trebuchet MS"/>
                          <a:cs typeface="Trebuchet MS"/>
                        </a:rPr>
                        <a:t>Boyle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14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Đo nh</a:t>
                      </a:r>
                      <a:r>
                        <a:rPr dirty="0" baseline="1157" sz="3600">
                          <a:latin typeface="Arial"/>
                          <a:cs typeface="Arial"/>
                        </a:rPr>
                        <a:t>ị</a:t>
                      </a:r>
                      <a:r>
                        <a:rPr dirty="0" sz="2400">
                          <a:latin typeface="Trebuchet MS"/>
                          <a:cs typeface="Trebuchet MS"/>
                        </a:rPr>
                        <a:t>p</a:t>
                      </a:r>
                      <a:r>
                        <a:rPr dirty="0" sz="24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tim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</a:tr>
              <a:tr h="372618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4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 spc="-4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baseline="1157" sz="3600" spc="-60">
                          <a:latin typeface="Arial"/>
                          <a:cs typeface="Arial"/>
                        </a:rPr>
                        <a:t>ụ</a:t>
                      </a:r>
                      <a:r>
                        <a:rPr dirty="0" baseline="1157" sz="3600" spc="67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40">
                          <a:latin typeface="Trebuchet MS"/>
                          <a:cs typeface="Trebuchet MS"/>
                        </a:rPr>
                        <a:t>đi</a:t>
                      </a:r>
                      <a:r>
                        <a:rPr dirty="0" baseline="1157" sz="3600" spc="-60">
                          <a:latin typeface="Arial"/>
                          <a:cs typeface="Arial"/>
                        </a:rPr>
                        <a:t>ệ</a:t>
                      </a:r>
                      <a:r>
                        <a:rPr dirty="0" sz="2400" spc="-40">
                          <a:latin typeface="Trebuchet MS"/>
                          <a:cs typeface="Trebuchet MS"/>
                        </a:rPr>
                        <a:t>n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15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10"/>
                        </a:lnSpc>
                      </a:pPr>
                      <a:r>
                        <a:rPr dirty="0" sz="2400" spc="-5">
                          <a:latin typeface="Arial"/>
                          <a:cs typeface="Arial"/>
                        </a:rPr>
                        <a:t>Wilab nghe </a:t>
                      </a:r>
                      <a:r>
                        <a:rPr dirty="0" sz="2400" spc="-10">
                          <a:latin typeface="Arial"/>
                          <a:cs typeface="Arial"/>
                        </a:rPr>
                        <a:t>lời</a:t>
                      </a:r>
                      <a:r>
                        <a:rPr dirty="0" sz="24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>
                          <a:latin typeface="Arial"/>
                          <a:cs typeface="Arial"/>
                        </a:rPr>
                        <a:t>bạn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</a:tr>
              <a:tr h="372490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5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 spc="-30">
                          <a:latin typeface="Trebuchet MS"/>
                          <a:cs typeface="Trebuchet MS"/>
                        </a:rPr>
                        <a:t>Nhi</a:t>
                      </a:r>
                      <a:r>
                        <a:rPr dirty="0" baseline="1157" sz="3600" spc="-44">
                          <a:latin typeface="Arial"/>
                          <a:cs typeface="Arial"/>
                        </a:rPr>
                        <a:t>ệ</a:t>
                      </a:r>
                      <a:r>
                        <a:rPr dirty="0" sz="2400" spc="-30">
                          <a:latin typeface="Trebuchet MS"/>
                          <a:cs typeface="Trebuchet MS"/>
                        </a:rPr>
                        <a:t>t </a:t>
                      </a:r>
                      <a:r>
                        <a:rPr dirty="0" sz="2400" spc="-35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157" sz="3600" spc="-52">
                          <a:latin typeface="Arial"/>
                          <a:cs typeface="Arial"/>
                        </a:rPr>
                        <a:t>ộ</a:t>
                      </a:r>
                      <a:r>
                        <a:rPr dirty="0" baseline="1157" sz="3600" spc="10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>
                          <a:latin typeface="Trebuchet MS"/>
                          <a:cs typeface="Trebuchet MS"/>
                        </a:rPr>
                        <a:t>sôi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16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 spc="-5">
                          <a:latin typeface="Trebuchet MS"/>
                          <a:cs typeface="Trebuchet MS"/>
                        </a:rPr>
                        <a:t>Nâng </a:t>
                      </a:r>
                      <a:r>
                        <a:rPr dirty="0" sz="2400">
                          <a:latin typeface="Trebuchet MS"/>
                          <a:cs typeface="Trebuchet MS"/>
                        </a:rPr>
                        <a:t>xe </a:t>
                      </a:r>
                      <a:r>
                        <a:rPr dirty="0" sz="2400" spc="-90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baseline="1157" sz="3600" spc="-135">
                          <a:latin typeface="Arial"/>
                          <a:cs typeface="Arial"/>
                        </a:rPr>
                        <a:t>ự</a:t>
                      </a:r>
                      <a:r>
                        <a:rPr dirty="0" baseline="1157" sz="3600" spc="89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25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157" sz="3600" spc="-37">
                          <a:latin typeface="Arial"/>
                          <a:cs typeface="Arial"/>
                        </a:rPr>
                        <a:t>ộ</a:t>
                      </a:r>
                      <a:r>
                        <a:rPr dirty="0" sz="2400" spc="-25">
                          <a:latin typeface="Trebuchet MS"/>
                          <a:cs typeface="Trebuchet MS"/>
                        </a:rPr>
                        <a:t>ng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</a:tr>
              <a:tr h="372618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6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 spc="-5">
                          <a:latin typeface="Trebuchet MS"/>
                          <a:cs typeface="Trebuchet MS"/>
                        </a:rPr>
                        <a:t>Nóng </a:t>
                      </a:r>
                      <a:r>
                        <a:rPr dirty="0" sz="2400" spc="-95">
                          <a:latin typeface="Trebuchet MS"/>
                          <a:cs typeface="Trebuchet MS"/>
                        </a:rPr>
                        <a:t>ch</a:t>
                      </a:r>
                      <a:r>
                        <a:rPr dirty="0" baseline="1157" sz="3600" spc="-142">
                          <a:latin typeface="Arial"/>
                          <a:cs typeface="Arial"/>
                        </a:rPr>
                        <a:t>ả</a:t>
                      </a:r>
                      <a:r>
                        <a:rPr dirty="0" sz="2400" spc="-95">
                          <a:latin typeface="Trebuchet MS"/>
                          <a:cs typeface="Trebuchet MS"/>
                        </a:rPr>
                        <a:t>y,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đông</a:t>
                      </a:r>
                      <a:r>
                        <a:rPr dirty="0" sz="2400" spc="7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50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157" sz="3600" spc="-75">
                          <a:latin typeface="Arial"/>
                          <a:cs typeface="Arial"/>
                        </a:rPr>
                        <a:t>ặ</a:t>
                      </a:r>
                      <a:r>
                        <a:rPr dirty="0" sz="2400" spc="-50">
                          <a:latin typeface="Trebuchet MS"/>
                          <a:cs typeface="Trebuchet MS"/>
                        </a:rPr>
                        <a:t>c.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17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 spc="-75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157" sz="3600" spc="-112">
                          <a:latin typeface="Arial"/>
                          <a:cs typeface="Arial"/>
                        </a:rPr>
                        <a:t>ệ </a:t>
                      </a:r>
                      <a:r>
                        <a:rPr dirty="0" sz="2400" spc="-20">
                          <a:latin typeface="Trebuchet MS"/>
                          <a:cs typeface="Trebuchet MS"/>
                        </a:rPr>
                        <a:t>th</a:t>
                      </a:r>
                      <a:r>
                        <a:rPr dirty="0" baseline="1157" sz="3600" spc="-30">
                          <a:latin typeface="Arial"/>
                          <a:cs typeface="Arial"/>
                        </a:rPr>
                        <a:t>ố</a:t>
                      </a:r>
                      <a:r>
                        <a:rPr dirty="0" sz="2400" spc="-20">
                          <a:latin typeface="Trebuchet MS"/>
                          <a:cs typeface="Trebuchet MS"/>
                        </a:rPr>
                        <a:t>ng </a:t>
                      </a:r>
                      <a:r>
                        <a:rPr dirty="0" sz="2400" spc="-30">
                          <a:latin typeface="Trebuchet MS"/>
                          <a:cs typeface="Trebuchet MS"/>
                        </a:rPr>
                        <a:t>chi</a:t>
                      </a:r>
                      <a:r>
                        <a:rPr dirty="0" baseline="1157" sz="3600" spc="-44">
                          <a:latin typeface="Arial"/>
                          <a:cs typeface="Arial"/>
                        </a:rPr>
                        <a:t>ế</a:t>
                      </a:r>
                      <a:r>
                        <a:rPr dirty="0" sz="2400" spc="-30">
                          <a:latin typeface="Trebuchet MS"/>
                          <a:cs typeface="Trebuchet MS"/>
                        </a:rPr>
                        <a:t>u </a:t>
                      </a:r>
                      <a:r>
                        <a:rPr dirty="0" sz="2400">
                          <a:latin typeface="Trebuchet MS"/>
                          <a:cs typeface="Trebuchet MS"/>
                        </a:rPr>
                        <a:t>sáng </a:t>
                      </a:r>
                      <a:r>
                        <a:rPr dirty="0" sz="2400" spc="-85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baseline="1157" sz="3600" spc="-127">
                          <a:latin typeface="Arial"/>
                          <a:cs typeface="Arial"/>
                        </a:rPr>
                        <a:t>ự</a:t>
                      </a:r>
                      <a:r>
                        <a:rPr dirty="0" baseline="1157" sz="3600" spc="337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25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157" sz="3600" spc="-37">
                          <a:latin typeface="Arial"/>
                          <a:cs typeface="Arial"/>
                        </a:rPr>
                        <a:t>ộ</a:t>
                      </a:r>
                      <a:r>
                        <a:rPr dirty="0" sz="2400" spc="-25">
                          <a:latin typeface="Trebuchet MS"/>
                          <a:cs typeface="Trebuchet MS"/>
                        </a:rPr>
                        <a:t>ng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</a:tr>
              <a:tr h="372618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7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 spc="-5">
                          <a:latin typeface="Trebuchet MS"/>
                          <a:cs typeface="Trebuchet MS"/>
                        </a:rPr>
                        <a:t>Dao </a:t>
                      </a:r>
                      <a:r>
                        <a:rPr dirty="0" sz="2400" spc="-25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157" sz="3600" spc="-37">
                          <a:latin typeface="Arial"/>
                          <a:cs typeface="Arial"/>
                        </a:rPr>
                        <a:t>ộ</a:t>
                      </a:r>
                      <a:r>
                        <a:rPr dirty="0" sz="2400" spc="-25">
                          <a:latin typeface="Trebuchet MS"/>
                          <a:cs typeface="Trebuchet MS"/>
                        </a:rPr>
                        <a:t>ng 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baseline="1157" sz="3600" spc="-97">
                          <a:latin typeface="Arial"/>
                          <a:cs typeface="Arial"/>
                        </a:rPr>
                        <a:t>ắ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t</a:t>
                      </a:r>
                      <a:r>
                        <a:rPr dirty="0" sz="2400" spc="1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d</a:t>
                      </a:r>
                      <a:r>
                        <a:rPr dirty="0" baseline="1157" sz="3600" spc="-97">
                          <a:latin typeface="Arial"/>
                          <a:cs typeface="Arial"/>
                        </a:rPr>
                        <a:t>ầ</a:t>
                      </a:r>
                      <a:r>
                        <a:rPr dirty="0" sz="2400" spc="-65">
                          <a:latin typeface="Trebuchet MS"/>
                          <a:cs typeface="Trebuchet MS"/>
                        </a:rPr>
                        <a:t>n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18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 spc="-75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157" sz="3600" spc="-112">
                          <a:latin typeface="Arial"/>
                          <a:cs typeface="Arial"/>
                        </a:rPr>
                        <a:t>ệ </a:t>
                      </a:r>
                      <a:r>
                        <a:rPr dirty="0" sz="2400" spc="-40">
                          <a:latin typeface="Trebuchet MS"/>
                          <a:cs typeface="Trebuchet MS"/>
                        </a:rPr>
                        <a:t>đi</a:t>
                      </a:r>
                      <a:r>
                        <a:rPr dirty="0" baseline="1157" sz="3600" spc="-60">
                          <a:latin typeface="Arial"/>
                          <a:cs typeface="Arial"/>
                        </a:rPr>
                        <a:t>ề</a:t>
                      </a:r>
                      <a:r>
                        <a:rPr dirty="0" sz="2400" spc="-40">
                          <a:latin typeface="Trebuchet MS"/>
                          <a:cs typeface="Trebuchet MS"/>
                        </a:rPr>
                        <a:t>u</a:t>
                      </a:r>
                      <a:r>
                        <a:rPr dirty="0" sz="2400" spc="14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35">
                          <a:latin typeface="Trebuchet MS"/>
                          <a:cs typeface="Trebuchet MS"/>
                        </a:rPr>
                        <a:t>nhi</a:t>
                      </a:r>
                      <a:r>
                        <a:rPr dirty="0" baseline="1157" sz="3600" spc="-52">
                          <a:latin typeface="Arial"/>
                          <a:cs typeface="Arial"/>
                        </a:rPr>
                        <a:t>ệ</a:t>
                      </a:r>
                      <a:r>
                        <a:rPr dirty="0" sz="2400" spc="-35">
                          <a:latin typeface="Trebuchet MS"/>
                          <a:cs typeface="Trebuchet MS"/>
                        </a:rPr>
                        <a:t>t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</a:tr>
              <a:tr h="372491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8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 spc="-5">
                          <a:latin typeface="Trebuchet MS"/>
                          <a:cs typeface="Trebuchet MS"/>
                        </a:rPr>
                        <a:t>Sóng</a:t>
                      </a:r>
                      <a:r>
                        <a:rPr dirty="0" sz="2400" spc="-1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âm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19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 spc="-75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157" sz="3600" spc="-112">
                          <a:latin typeface="Arial"/>
                          <a:cs typeface="Arial"/>
                        </a:rPr>
                        <a:t>ệ </a:t>
                      </a:r>
                      <a:r>
                        <a:rPr dirty="0" sz="2400" spc="-20">
                          <a:latin typeface="Trebuchet MS"/>
                          <a:cs typeface="Trebuchet MS"/>
                        </a:rPr>
                        <a:t>th</a:t>
                      </a:r>
                      <a:r>
                        <a:rPr dirty="0" baseline="1157" sz="3600" spc="-30">
                          <a:latin typeface="Arial"/>
                          <a:cs typeface="Arial"/>
                        </a:rPr>
                        <a:t>ố</a:t>
                      </a:r>
                      <a:r>
                        <a:rPr dirty="0" sz="2400" spc="-20">
                          <a:latin typeface="Trebuchet MS"/>
                          <a:cs typeface="Trebuchet MS"/>
                        </a:rPr>
                        <a:t>ng ch</a:t>
                      </a:r>
                      <a:r>
                        <a:rPr dirty="0" baseline="1157" sz="3600" spc="-30">
                          <a:latin typeface="Arial"/>
                          <a:cs typeface="Arial"/>
                        </a:rPr>
                        <a:t>ố</a:t>
                      </a:r>
                      <a:r>
                        <a:rPr dirty="0" sz="2400" spc="-20">
                          <a:latin typeface="Trebuchet MS"/>
                          <a:cs typeface="Trebuchet MS"/>
                        </a:rPr>
                        <a:t>ng</a:t>
                      </a:r>
                      <a:r>
                        <a:rPr dirty="0" sz="2400" spc="15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20">
                          <a:latin typeface="Trebuchet MS"/>
                          <a:cs typeface="Trebuchet MS"/>
                        </a:rPr>
                        <a:t>tr</a:t>
                      </a:r>
                      <a:r>
                        <a:rPr dirty="0" baseline="1157" sz="3600" spc="-30">
                          <a:latin typeface="Arial"/>
                          <a:cs typeface="Arial"/>
                        </a:rPr>
                        <a:t>ộ</a:t>
                      </a:r>
                      <a:r>
                        <a:rPr dirty="0" sz="2400" spc="-20">
                          <a:latin typeface="Trebuchet MS"/>
                          <a:cs typeface="Trebuchet MS"/>
                        </a:rPr>
                        <a:t>m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</a:tr>
              <a:tr h="7384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9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178435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marR="234950">
                        <a:lnSpc>
                          <a:spcPts val="2880"/>
                        </a:lnSpc>
                        <a:spcBef>
                          <a:spcPts val="25"/>
                        </a:spcBef>
                      </a:pPr>
                      <a:r>
                        <a:rPr dirty="0" sz="2400" spc="-5">
                          <a:latin typeface="Arial"/>
                          <a:cs typeface="Arial"/>
                        </a:rPr>
                        <a:t>Ảnh hưởng </a:t>
                      </a:r>
                      <a:r>
                        <a:rPr dirty="0" sz="2400">
                          <a:latin typeface="Arial"/>
                          <a:cs typeface="Arial"/>
                        </a:rPr>
                        <a:t>của </a:t>
                      </a:r>
                      <a:r>
                        <a:rPr dirty="0" sz="2400" spc="-5">
                          <a:latin typeface="Arial"/>
                          <a:cs typeface="Arial"/>
                        </a:rPr>
                        <a:t>nồng độ đến  </a:t>
                      </a:r>
                      <a:r>
                        <a:rPr dirty="0" sz="2400">
                          <a:latin typeface="Arial"/>
                          <a:cs typeface="Arial"/>
                        </a:rPr>
                        <a:t>tốc </a:t>
                      </a:r>
                      <a:r>
                        <a:rPr dirty="0" sz="2400" spc="-5">
                          <a:latin typeface="Arial"/>
                          <a:cs typeface="Arial"/>
                        </a:rPr>
                        <a:t>độ phản</a:t>
                      </a:r>
                      <a:r>
                        <a:rPr dirty="0" sz="24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>
                          <a:latin typeface="Arial"/>
                          <a:cs typeface="Arial"/>
                        </a:rPr>
                        <a:t>ứng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20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178435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1405"/>
                        </a:spcBef>
                      </a:pPr>
                      <a:r>
                        <a:rPr dirty="0" sz="2400" spc="-20">
                          <a:latin typeface="Trebuchet MS"/>
                          <a:cs typeface="Trebuchet MS"/>
                        </a:rPr>
                        <a:t>N</a:t>
                      </a:r>
                      <a:r>
                        <a:rPr dirty="0" baseline="1157" sz="3600" spc="-30">
                          <a:latin typeface="Arial"/>
                          <a:cs typeface="Arial"/>
                        </a:rPr>
                        <a:t>ồ</a:t>
                      </a:r>
                      <a:r>
                        <a:rPr dirty="0" sz="2400" spc="-20">
                          <a:latin typeface="Trebuchet MS"/>
                          <a:cs typeface="Trebuchet MS"/>
                        </a:rPr>
                        <a:t>ng </a:t>
                      </a:r>
                      <a:r>
                        <a:rPr dirty="0" sz="2400" spc="-40">
                          <a:latin typeface="Trebuchet MS"/>
                          <a:cs typeface="Trebuchet MS"/>
                        </a:rPr>
                        <a:t>đ</a:t>
                      </a:r>
                      <a:r>
                        <a:rPr dirty="0" baseline="1157" sz="3600" spc="-60">
                          <a:latin typeface="Arial"/>
                          <a:cs typeface="Arial"/>
                        </a:rPr>
                        <a:t>ộ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khí</a:t>
                      </a:r>
                      <a:r>
                        <a:rPr dirty="0" sz="2400" spc="9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>
                          <a:latin typeface="Trebuchet MS"/>
                          <a:cs typeface="Trebuchet MS"/>
                        </a:rPr>
                        <a:t>CO2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178435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</a:tr>
              <a:tr h="372579"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10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35"/>
                        </a:lnSpc>
                      </a:pPr>
                      <a:r>
                        <a:rPr dirty="0" sz="2400" spc="-5">
                          <a:latin typeface="Trebuchet MS"/>
                          <a:cs typeface="Trebuchet MS"/>
                        </a:rPr>
                        <a:t>Cân </a:t>
                      </a:r>
                      <a:r>
                        <a:rPr dirty="0" sz="2400" spc="-50">
                          <a:latin typeface="Trebuchet MS"/>
                          <a:cs typeface="Trebuchet MS"/>
                        </a:rPr>
                        <a:t>b</a:t>
                      </a:r>
                      <a:r>
                        <a:rPr dirty="0" baseline="1157" sz="3600" spc="-75">
                          <a:latin typeface="Arial"/>
                          <a:cs typeface="Arial"/>
                        </a:rPr>
                        <a:t>ằ</a:t>
                      </a:r>
                      <a:r>
                        <a:rPr dirty="0" sz="2400" spc="-50">
                          <a:latin typeface="Trebuchet MS"/>
                          <a:cs typeface="Trebuchet MS"/>
                        </a:rPr>
                        <a:t>ng </a:t>
                      </a:r>
                      <a:r>
                        <a:rPr dirty="0" sz="2400" spc="-5">
                          <a:latin typeface="Trebuchet MS"/>
                          <a:cs typeface="Trebuchet MS"/>
                        </a:rPr>
                        <a:t>hóa</a:t>
                      </a:r>
                      <a:r>
                        <a:rPr dirty="0" sz="2400" spc="35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dirty="0" sz="2400" spc="-25">
                          <a:latin typeface="Trebuchet MS"/>
                          <a:cs typeface="Trebuchet MS"/>
                        </a:rPr>
                        <a:t>h</a:t>
                      </a:r>
                      <a:r>
                        <a:rPr dirty="0" baseline="1157" sz="3600" spc="-37">
                          <a:latin typeface="Arial"/>
                          <a:cs typeface="Arial"/>
                        </a:rPr>
                        <a:t>ọ</a:t>
                      </a:r>
                      <a:r>
                        <a:rPr dirty="0" sz="2400" spc="-25">
                          <a:latin typeface="Trebuchet MS"/>
                          <a:cs typeface="Trebuchet MS"/>
                        </a:rPr>
                        <a:t>c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835"/>
                        </a:lnSpc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21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ts val="2815"/>
                        </a:lnSpc>
                      </a:pPr>
                      <a:r>
                        <a:rPr dirty="0" sz="2400">
                          <a:latin typeface="Arial"/>
                          <a:cs typeface="Arial"/>
                        </a:rPr>
                        <a:t>Tưới cây tự</a:t>
                      </a:r>
                      <a:r>
                        <a:rPr dirty="0" sz="24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>
                          <a:latin typeface="Arial"/>
                          <a:cs typeface="Arial"/>
                        </a:rPr>
                        <a:t>động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</a:tr>
              <a:tr h="4708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2400">
                          <a:latin typeface="Trebuchet MS"/>
                          <a:cs typeface="Trebuchet MS"/>
                        </a:rPr>
                        <a:t>11</a:t>
                      </a:r>
                      <a:endParaRPr sz="2400">
                        <a:latin typeface="Trebuchet MS"/>
                        <a:cs typeface="Trebuchet MS"/>
                      </a:endParaRPr>
                    </a:p>
                  </a:txBody>
                  <a:tcPr marL="0" marR="0" marB="0" marT="45085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2400" spc="-10">
                          <a:latin typeface="Arial"/>
                          <a:cs typeface="Arial"/>
                        </a:rPr>
                        <a:t>Axit </a:t>
                      </a:r>
                      <a:r>
                        <a:rPr dirty="0" sz="2400" spc="-5">
                          <a:latin typeface="Arial"/>
                          <a:cs typeface="Arial"/>
                        </a:rPr>
                        <a:t>hay</a:t>
                      </a:r>
                      <a:r>
                        <a:rPr dirty="0" sz="24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>
                          <a:latin typeface="Arial"/>
                          <a:cs typeface="Arial"/>
                        </a:rPr>
                        <a:t>Bazơ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539F20"/>
                      </a:solidFill>
                      <a:prstDash val="solid"/>
                    </a:lnL>
                    <a:lnR w="12700">
                      <a:solidFill>
                        <a:srgbClr val="539F20"/>
                      </a:solidFill>
                      <a:prstDash val="solid"/>
                    </a:lnR>
                    <a:lnT w="12700">
                      <a:solidFill>
                        <a:srgbClr val="539F20"/>
                      </a:solidFill>
                      <a:prstDash val="solid"/>
                    </a:lnT>
                    <a:lnB w="12700">
                      <a:solidFill>
                        <a:srgbClr val="539F2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6259" y="1551432"/>
            <a:ext cx="3360420" cy="624840"/>
          </a:xfrm>
          <a:prstGeom prst="rect">
            <a:avLst/>
          </a:prstGeom>
          <a:solidFill>
            <a:srgbClr val="90C225"/>
          </a:solidFill>
        </p:spPr>
        <p:txBody>
          <a:bodyPr wrap="square" lIns="0" tIns="125095" rIns="0" bIns="0" rtlCol="0" vert="horz">
            <a:spAutoFit/>
          </a:bodyPr>
          <a:lstStyle/>
          <a:p>
            <a:pPr marL="730885">
              <a:lnSpc>
                <a:spcPct val="100000"/>
              </a:lnSpc>
              <a:spcBef>
                <a:spcPts val="985"/>
              </a:spcBef>
            </a:pPr>
            <a:r>
              <a:rPr dirty="0" sz="2100">
                <a:solidFill>
                  <a:srgbClr val="FFFFFF"/>
                </a:solidFill>
                <a:latin typeface="Times New Roman"/>
                <a:cs typeface="Times New Roman"/>
              </a:rPr>
              <a:t>CHỦ </a:t>
            </a:r>
            <a:r>
              <a:rPr dirty="0" sz="2100" spc="-5">
                <a:solidFill>
                  <a:srgbClr val="FFFFFF"/>
                </a:solidFill>
                <a:latin typeface="Times New Roman"/>
                <a:cs typeface="Times New Roman"/>
              </a:rPr>
              <a:t>ĐỀ VỀ</a:t>
            </a:r>
            <a:r>
              <a:rPr dirty="0" sz="21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00" spc="-5">
                <a:solidFill>
                  <a:srgbClr val="FFFFFF"/>
                </a:solidFill>
                <a:latin typeface="Times New Roman"/>
                <a:cs typeface="Times New Roman"/>
              </a:rPr>
              <a:t>ÂM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6259" y="2176272"/>
            <a:ext cx="3360420" cy="3794760"/>
          </a:xfrm>
          <a:prstGeom prst="rect">
            <a:avLst/>
          </a:prstGeom>
          <a:solidFill>
            <a:srgbClr val="DBE9CD">
              <a:alpha val="90194"/>
            </a:srgbClr>
          </a:solidFill>
        </p:spPr>
        <p:txBody>
          <a:bodyPr wrap="square" lIns="0" tIns="52705" rIns="0" bIns="0" rtlCol="0" vert="horz">
            <a:spAutoFit/>
          </a:bodyPr>
          <a:lstStyle/>
          <a:p>
            <a:pPr marL="350520" indent="-228600">
              <a:lnSpc>
                <a:spcPct val="100000"/>
              </a:lnSpc>
              <a:spcBef>
                <a:spcPts val="415"/>
              </a:spcBef>
              <a:buChar char="•"/>
              <a:tabLst>
                <a:tab pos="349885" algn="l"/>
                <a:tab pos="350520" algn="l"/>
              </a:tabLst>
            </a:pPr>
            <a:r>
              <a:rPr dirty="0" sz="2100">
                <a:latin typeface="Times New Roman"/>
                <a:cs typeface="Times New Roman"/>
              </a:rPr>
              <a:t>Khái niệm về âm</a:t>
            </a:r>
            <a:r>
              <a:rPr dirty="0" sz="2100" spc="-6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thanh</a:t>
            </a:r>
            <a:endParaRPr sz="2100">
              <a:latin typeface="Times New Roman"/>
              <a:cs typeface="Times New Roman"/>
            </a:endParaRPr>
          </a:p>
          <a:p>
            <a:pPr marL="350520" indent="-228600">
              <a:lnSpc>
                <a:spcPct val="100000"/>
              </a:lnSpc>
              <a:spcBef>
                <a:spcPts val="25"/>
              </a:spcBef>
              <a:buChar char="•"/>
              <a:tabLst>
                <a:tab pos="349885" algn="l"/>
                <a:tab pos="350520" algn="l"/>
              </a:tabLst>
            </a:pPr>
            <a:r>
              <a:rPr dirty="0" sz="2100">
                <a:latin typeface="Times New Roman"/>
                <a:cs typeface="Times New Roman"/>
              </a:rPr>
              <a:t>Tạo ra âm bằng giọng</a:t>
            </a:r>
            <a:r>
              <a:rPr dirty="0" sz="2100" spc="-90">
                <a:latin typeface="Times New Roman"/>
                <a:cs typeface="Times New Roman"/>
              </a:rPr>
              <a:t> </a:t>
            </a:r>
            <a:r>
              <a:rPr dirty="0" sz="2100" spc="5">
                <a:latin typeface="Times New Roman"/>
                <a:cs typeface="Times New Roman"/>
              </a:rPr>
              <a:t>nói</a:t>
            </a:r>
            <a:endParaRPr sz="2100">
              <a:latin typeface="Times New Roman"/>
              <a:cs typeface="Times New Roman"/>
            </a:endParaRPr>
          </a:p>
          <a:p>
            <a:pPr marL="350520" indent="-228600">
              <a:lnSpc>
                <a:spcPct val="100000"/>
              </a:lnSpc>
              <a:spcBef>
                <a:spcPts val="10"/>
              </a:spcBef>
              <a:buChar char="•"/>
              <a:tabLst>
                <a:tab pos="349885" algn="l"/>
                <a:tab pos="350520" algn="l"/>
              </a:tabLst>
            </a:pPr>
            <a:r>
              <a:rPr dirty="0" sz="2100">
                <a:latin typeface="Times New Roman"/>
                <a:cs typeface="Times New Roman"/>
              </a:rPr>
              <a:t>Tạo ra âm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nhạc</a:t>
            </a:r>
            <a:endParaRPr sz="2100">
              <a:latin typeface="Times New Roman"/>
              <a:cs typeface="Times New Roman"/>
            </a:endParaRPr>
          </a:p>
          <a:p>
            <a:pPr marL="350520" marR="439420" indent="-228600">
              <a:lnSpc>
                <a:spcPts val="2170"/>
              </a:lnSpc>
              <a:spcBef>
                <a:spcPts val="380"/>
              </a:spcBef>
              <a:buChar char="•"/>
              <a:tabLst>
                <a:tab pos="349885" algn="l"/>
                <a:tab pos="350520" algn="l"/>
              </a:tabLst>
            </a:pPr>
            <a:r>
              <a:rPr dirty="0" sz="2100" spc="-5">
                <a:latin typeface="Times New Roman"/>
                <a:cs typeface="Times New Roman"/>
              </a:rPr>
              <a:t>Âm </a:t>
            </a:r>
            <a:r>
              <a:rPr dirty="0" sz="2100">
                <a:latin typeface="Times New Roman"/>
                <a:cs typeface="Times New Roman"/>
              </a:rPr>
              <a:t>thanh truyền đi</a:t>
            </a:r>
            <a:r>
              <a:rPr dirty="0" sz="2100" spc="-95">
                <a:latin typeface="Times New Roman"/>
                <a:cs typeface="Times New Roman"/>
              </a:rPr>
              <a:t> </a:t>
            </a:r>
            <a:r>
              <a:rPr dirty="0" sz="2100" spc="5">
                <a:latin typeface="Times New Roman"/>
                <a:cs typeface="Times New Roman"/>
              </a:rPr>
              <a:t>như  </a:t>
            </a:r>
            <a:r>
              <a:rPr dirty="0" sz="2100">
                <a:latin typeface="Times New Roman"/>
                <a:cs typeface="Times New Roman"/>
              </a:rPr>
              <a:t>thế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nào</a:t>
            </a:r>
            <a:endParaRPr sz="2100">
              <a:latin typeface="Times New Roman"/>
              <a:cs typeface="Times New Roman"/>
            </a:endParaRPr>
          </a:p>
          <a:p>
            <a:pPr marL="350520" indent="-228600">
              <a:lnSpc>
                <a:spcPct val="100000"/>
              </a:lnSpc>
              <a:buChar char="•"/>
              <a:tabLst>
                <a:tab pos="349885" algn="l"/>
                <a:tab pos="350520" algn="l"/>
              </a:tabLst>
            </a:pPr>
            <a:r>
              <a:rPr dirty="0" sz="2100" spc="-5">
                <a:latin typeface="Times New Roman"/>
                <a:cs typeface="Times New Roman"/>
              </a:rPr>
              <a:t>Độ </a:t>
            </a:r>
            <a:r>
              <a:rPr dirty="0" sz="2100">
                <a:latin typeface="Times New Roman"/>
                <a:cs typeface="Times New Roman"/>
              </a:rPr>
              <a:t>to của</a:t>
            </a:r>
            <a:r>
              <a:rPr dirty="0" sz="2100" spc="-1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âm</a:t>
            </a:r>
            <a:endParaRPr sz="2100">
              <a:latin typeface="Times New Roman"/>
              <a:cs typeface="Times New Roman"/>
            </a:endParaRPr>
          </a:p>
          <a:p>
            <a:pPr marL="350520" indent="-228600">
              <a:lnSpc>
                <a:spcPct val="100000"/>
              </a:lnSpc>
              <a:spcBef>
                <a:spcPts val="25"/>
              </a:spcBef>
              <a:buChar char="•"/>
              <a:tabLst>
                <a:tab pos="349885" algn="l"/>
                <a:tab pos="350520" algn="l"/>
              </a:tabLst>
            </a:pPr>
            <a:r>
              <a:rPr dirty="0" sz="2100" spc="-5">
                <a:latin typeface="Times New Roman"/>
                <a:cs typeface="Times New Roman"/>
              </a:rPr>
              <a:t>Ngăn </a:t>
            </a:r>
            <a:r>
              <a:rPr dirty="0" sz="2100">
                <a:latin typeface="Times New Roman"/>
                <a:cs typeface="Times New Roman"/>
              </a:rPr>
              <a:t>chặn tiếng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ồn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64735" y="1551432"/>
            <a:ext cx="3360420" cy="624840"/>
          </a:xfrm>
          <a:prstGeom prst="rect">
            <a:avLst/>
          </a:prstGeom>
          <a:solidFill>
            <a:srgbClr val="90C225"/>
          </a:solidFill>
        </p:spPr>
        <p:txBody>
          <a:bodyPr wrap="square" lIns="0" tIns="125095" rIns="0" bIns="0" rtlCol="0" vert="horz">
            <a:spAutoFit/>
          </a:bodyPr>
          <a:lstStyle/>
          <a:p>
            <a:pPr marL="755015">
              <a:lnSpc>
                <a:spcPct val="100000"/>
              </a:lnSpc>
              <a:spcBef>
                <a:spcPts val="985"/>
              </a:spcBef>
            </a:pPr>
            <a:r>
              <a:rPr dirty="0" sz="2100">
                <a:solidFill>
                  <a:srgbClr val="FFFFFF"/>
                </a:solidFill>
                <a:latin typeface="Times New Roman"/>
                <a:cs typeface="Times New Roman"/>
              </a:rPr>
              <a:t>CHỦ </a:t>
            </a:r>
            <a:r>
              <a:rPr dirty="0" sz="2100" spc="-5">
                <a:solidFill>
                  <a:srgbClr val="FFFFFF"/>
                </a:solidFill>
                <a:latin typeface="Times New Roman"/>
                <a:cs typeface="Times New Roman"/>
              </a:rPr>
              <a:t>ĐỀ</a:t>
            </a:r>
            <a:r>
              <a:rPr dirty="0" sz="21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00" spc="-5">
                <a:solidFill>
                  <a:srgbClr val="FFFFFF"/>
                </a:solidFill>
                <a:latin typeface="Times New Roman"/>
                <a:cs typeface="Times New Roman"/>
              </a:rPr>
              <a:t>NHIỆT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64735" y="2176272"/>
            <a:ext cx="3360420" cy="3794760"/>
          </a:xfrm>
          <a:prstGeom prst="rect">
            <a:avLst/>
          </a:prstGeom>
          <a:solidFill>
            <a:srgbClr val="DBE9CD">
              <a:alpha val="90194"/>
            </a:srgbClr>
          </a:solidFill>
        </p:spPr>
        <p:txBody>
          <a:bodyPr wrap="square" lIns="0" tIns="52705" rIns="0" bIns="0" rtlCol="0" vert="horz">
            <a:spAutoFit/>
          </a:bodyPr>
          <a:lstStyle/>
          <a:p>
            <a:pPr marL="350520" indent="-229235">
              <a:lnSpc>
                <a:spcPct val="100000"/>
              </a:lnSpc>
              <a:spcBef>
                <a:spcPts val="415"/>
              </a:spcBef>
              <a:buChar char="•"/>
              <a:tabLst>
                <a:tab pos="349885" algn="l"/>
                <a:tab pos="350520" algn="l"/>
              </a:tabLst>
            </a:pPr>
            <a:r>
              <a:rPr dirty="0" sz="2100" spc="-10">
                <a:latin typeface="Times New Roman"/>
                <a:cs typeface="Times New Roman"/>
              </a:rPr>
              <a:t>Ấm, </a:t>
            </a:r>
            <a:r>
              <a:rPr dirty="0" sz="2100">
                <a:latin typeface="Times New Roman"/>
                <a:cs typeface="Times New Roman"/>
              </a:rPr>
              <a:t>nóng, lạnh</a:t>
            </a:r>
            <a:endParaRPr sz="2100">
              <a:latin typeface="Times New Roman"/>
              <a:cs typeface="Times New Roman"/>
            </a:endParaRPr>
          </a:p>
          <a:p>
            <a:pPr marL="350520" indent="-229235">
              <a:lnSpc>
                <a:spcPct val="100000"/>
              </a:lnSpc>
              <a:spcBef>
                <a:spcPts val="25"/>
              </a:spcBef>
              <a:buChar char="•"/>
              <a:tabLst>
                <a:tab pos="349885" algn="l"/>
                <a:tab pos="350520" algn="l"/>
              </a:tabLst>
            </a:pPr>
            <a:r>
              <a:rPr dirty="0" sz="2100" spc="-5">
                <a:latin typeface="Times New Roman"/>
                <a:cs typeface="Times New Roman"/>
              </a:rPr>
              <a:t>Đồ </a:t>
            </a:r>
            <a:r>
              <a:rPr dirty="0" sz="2100">
                <a:latin typeface="Times New Roman"/>
                <a:cs typeface="Times New Roman"/>
              </a:rPr>
              <a:t>thị nhiệt</a:t>
            </a:r>
            <a:r>
              <a:rPr dirty="0" sz="2100" spc="-2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độ</a:t>
            </a:r>
            <a:endParaRPr sz="2100">
              <a:latin typeface="Times New Roman"/>
              <a:cs typeface="Times New Roman"/>
            </a:endParaRPr>
          </a:p>
          <a:p>
            <a:pPr marL="350520" indent="-229235">
              <a:lnSpc>
                <a:spcPct val="100000"/>
              </a:lnSpc>
              <a:spcBef>
                <a:spcPts val="10"/>
              </a:spcBef>
              <a:buChar char="•"/>
              <a:tabLst>
                <a:tab pos="349885" algn="l"/>
                <a:tab pos="350520" algn="l"/>
              </a:tabLst>
            </a:pPr>
            <a:r>
              <a:rPr dirty="0" sz="2100" spc="-5">
                <a:latin typeface="Times New Roman"/>
                <a:cs typeface="Times New Roman"/>
              </a:rPr>
              <a:t>Giữ </a:t>
            </a:r>
            <a:r>
              <a:rPr dirty="0" sz="2100">
                <a:latin typeface="Times New Roman"/>
                <a:cs typeface="Times New Roman"/>
              </a:rPr>
              <a:t>ấm</a:t>
            </a:r>
            <a:endParaRPr sz="2100">
              <a:latin typeface="Times New Roman"/>
              <a:cs typeface="Times New Roman"/>
            </a:endParaRPr>
          </a:p>
          <a:p>
            <a:pPr marL="350520" indent="-229235">
              <a:lnSpc>
                <a:spcPct val="100000"/>
              </a:lnSpc>
              <a:spcBef>
                <a:spcPts val="15"/>
              </a:spcBef>
              <a:buChar char="•"/>
              <a:tabLst>
                <a:tab pos="349885" algn="l"/>
                <a:tab pos="350520" algn="l"/>
              </a:tabLst>
            </a:pPr>
            <a:r>
              <a:rPr dirty="0" sz="2100" spc="-5">
                <a:latin typeface="Times New Roman"/>
                <a:cs typeface="Times New Roman"/>
              </a:rPr>
              <a:t>Nhiệt </a:t>
            </a:r>
            <a:r>
              <a:rPr dirty="0" sz="2100">
                <a:latin typeface="Times New Roman"/>
                <a:cs typeface="Times New Roman"/>
              </a:rPr>
              <a:t>độ thích</a:t>
            </a:r>
            <a:r>
              <a:rPr dirty="0" sz="2100" spc="-4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hợp</a:t>
            </a:r>
            <a:endParaRPr sz="2100">
              <a:latin typeface="Times New Roman"/>
              <a:cs typeface="Times New Roman"/>
            </a:endParaRPr>
          </a:p>
          <a:p>
            <a:pPr marL="350520" indent="-229235">
              <a:lnSpc>
                <a:spcPct val="100000"/>
              </a:lnSpc>
              <a:spcBef>
                <a:spcPts val="15"/>
              </a:spcBef>
              <a:buChar char="•"/>
              <a:tabLst>
                <a:tab pos="349885" algn="l"/>
                <a:tab pos="350520" algn="l"/>
              </a:tabLst>
            </a:pPr>
            <a:r>
              <a:rPr dirty="0" sz="2100">
                <a:latin typeface="Times New Roman"/>
                <a:cs typeface="Times New Roman"/>
              </a:rPr>
              <a:t>Làm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nguội</a:t>
            </a:r>
            <a:endParaRPr sz="2100">
              <a:latin typeface="Times New Roman"/>
              <a:cs typeface="Times New Roman"/>
            </a:endParaRPr>
          </a:p>
          <a:p>
            <a:pPr marL="350520" indent="-229235">
              <a:lnSpc>
                <a:spcPct val="100000"/>
              </a:lnSpc>
              <a:spcBef>
                <a:spcPts val="20"/>
              </a:spcBef>
              <a:buChar char="•"/>
              <a:tabLst>
                <a:tab pos="349885" algn="l"/>
                <a:tab pos="350520" algn="l"/>
              </a:tabLst>
            </a:pPr>
            <a:r>
              <a:rPr dirty="0" sz="2100">
                <a:latin typeface="Times New Roman"/>
                <a:cs typeface="Times New Roman"/>
              </a:rPr>
              <a:t>Làm nguội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nhanh</a:t>
            </a:r>
            <a:endParaRPr sz="2100">
              <a:latin typeface="Times New Roman"/>
              <a:cs typeface="Times New Roman"/>
            </a:endParaRPr>
          </a:p>
          <a:p>
            <a:pPr marL="350520" indent="-229235">
              <a:lnSpc>
                <a:spcPct val="100000"/>
              </a:lnSpc>
              <a:spcBef>
                <a:spcPts val="15"/>
              </a:spcBef>
              <a:buChar char="•"/>
              <a:tabLst>
                <a:tab pos="349885" algn="l"/>
                <a:tab pos="350520" algn="l"/>
              </a:tabLst>
            </a:pPr>
            <a:r>
              <a:rPr dirty="0" sz="2100">
                <a:latin typeface="Times New Roman"/>
                <a:cs typeface="Times New Roman"/>
              </a:rPr>
              <a:t>Nóng</a:t>
            </a:r>
            <a:r>
              <a:rPr dirty="0" sz="2100" spc="-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chảy</a:t>
            </a:r>
            <a:endParaRPr sz="2100">
              <a:latin typeface="Times New Roman"/>
              <a:cs typeface="Times New Roman"/>
            </a:endParaRPr>
          </a:p>
          <a:p>
            <a:pPr marL="350520" indent="-229235">
              <a:lnSpc>
                <a:spcPct val="100000"/>
              </a:lnSpc>
              <a:spcBef>
                <a:spcPts val="15"/>
              </a:spcBef>
              <a:buChar char="•"/>
              <a:tabLst>
                <a:tab pos="349885" algn="l"/>
                <a:tab pos="350520" algn="l"/>
              </a:tabLst>
            </a:pPr>
            <a:r>
              <a:rPr dirty="0" sz="2100">
                <a:latin typeface="Times New Roman"/>
                <a:cs typeface="Times New Roman"/>
              </a:rPr>
              <a:t>Làm</a:t>
            </a:r>
            <a:r>
              <a:rPr dirty="0" sz="2100" spc="-10">
                <a:latin typeface="Times New Roman"/>
                <a:cs typeface="Times New Roman"/>
              </a:rPr>
              <a:t> </a:t>
            </a:r>
            <a:r>
              <a:rPr dirty="0" sz="2100" spc="5">
                <a:latin typeface="Times New Roman"/>
                <a:cs typeface="Times New Roman"/>
              </a:rPr>
              <a:t>nóng</a:t>
            </a:r>
            <a:endParaRPr sz="2100">
              <a:latin typeface="Times New Roman"/>
              <a:cs typeface="Times New Roman"/>
            </a:endParaRPr>
          </a:p>
          <a:p>
            <a:pPr marL="350520" indent="-229235">
              <a:lnSpc>
                <a:spcPct val="100000"/>
              </a:lnSpc>
              <a:spcBef>
                <a:spcPts val="10"/>
              </a:spcBef>
              <a:buChar char="•"/>
              <a:tabLst>
                <a:tab pos="349885" algn="l"/>
                <a:tab pos="350520" algn="l"/>
              </a:tabLst>
            </a:pPr>
            <a:r>
              <a:rPr dirty="0" sz="2100" spc="-5">
                <a:latin typeface="Times New Roman"/>
                <a:cs typeface="Times New Roman"/>
              </a:rPr>
              <a:t>Phản </a:t>
            </a:r>
            <a:r>
              <a:rPr dirty="0" sz="2100">
                <a:latin typeface="Times New Roman"/>
                <a:cs typeface="Times New Roman"/>
              </a:rPr>
              <a:t>ứng hóa</a:t>
            </a:r>
            <a:r>
              <a:rPr dirty="0" sz="2100" spc="-30">
                <a:latin typeface="Times New Roman"/>
                <a:cs typeface="Times New Roman"/>
              </a:rPr>
              <a:t> </a:t>
            </a:r>
            <a:r>
              <a:rPr dirty="0" sz="2100" spc="5">
                <a:latin typeface="Times New Roman"/>
                <a:cs typeface="Times New Roman"/>
              </a:rPr>
              <a:t>học</a:t>
            </a:r>
            <a:endParaRPr sz="2100">
              <a:latin typeface="Times New Roman"/>
              <a:cs typeface="Times New Roman"/>
            </a:endParaRPr>
          </a:p>
          <a:p>
            <a:pPr marL="350520" indent="-229235">
              <a:lnSpc>
                <a:spcPts val="2345"/>
              </a:lnSpc>
              <a:spcBef>
                <a:spcPts val="25"/>
              </a:spcBef>
              <a:buChar char="•"/>
              <a:tabLst>
                <a:tab pos="349885" algn="l"/>
                <a:tab pos="350520" algn="l"/>
              </a:tabLst>
            </a:pPr>
            <a:r>
              <a:rPr dirty="0" sz="2100" spc="-5">
                <a:latin typeface="Times New Roman"/>
                <a:cs typeface="Times New Roman"/>
              </a:rPr>
              <a:t>Xây </a:t>
            </a:r>
            <a:r>
              <a:rPr dirty="0" sz="2100">
                <a:latin typeface="Times New Roman"/>
                <a:cs typeface="Times New Roman"/>
              </a:rPr>
              <a:t>dựng thiết bị giữ</a:t>
            </a:r>
            <a:r>
              <a:rPr dirty="0" sz="2100" spc="-7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ấm</a:t>
            </a:r>
            <a:endParaRPr sz="2100">
              <a:latin typeface="Times New Roman"/>
              <a:cs typeface="Times New Roman"/>
            </a:endParaRPr>
          </a:p>
          <a:p>
            <a:pPr marL="349885">
              <a:lnSpc>
                <a:spcPts val="2345"/>
              </a:lnSpc>
            </a:pPr>
            <a:r>
              <a:rPr dirty="0" sz="2100">
                <a:latin typeface="Times New Roman"/>
                <a:cs typeface="Times New Roman"/>
              </a:rPr>
              <a:t>vật</a:t>
            </a:r>
            <a:r>
              <a:rPr dirty="0" sz="2100" spc="-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nuôi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73211" y="1551432"/>
            <a:ext cx="3360420" cy="624840"/>
          </a:xfrm>
          <a:prstGeom prst="rect">
            <a:avLst/>
          </a:prstGeom>
          <a:solidFill>
            <a:srgbClr val="90C225"/>
          </a:solidFill>
        </p:spPr>
        <p:txBody>
          <a:bodyPr wrap="square" lIns="0" tIns="125095" rIns="0" bIns="0" rtlCol="0" vert="horz">
            <a:spAutoFit/>
          </a:bodyPr>
          <a:lstStyle/>
          <a:p>
            <a:pPr marL="260985">
              <a:lnSpc>
                <a:spcPct val="100000"/>
              </a:lnSpc>
              <a:spcBef>
                <a:spcPts val="985"/>
              </a:spcBef>
            </a:pPr>
            <a:r>
              <a:rPr dirty="0" sz="2100">
                <a:solidFill>
                  <a:srgbClr val="FFFFFF"/>
                </a:solidFill>
                <a:latin typeface="Times New Roman"/>
                <a:cs typeface="Times New Roman"/>
              </a:rPr>
              <a:t>CHỦ </a:t>
            </a:r>
            <a:r>
              <a:rPr dirty="0" sz="2100" spc="-5">
                <a:solidFill>
                  <a:srgbClr val="FFFFFF"/>
                </a:solidFill>
                <a:latin typeface="Times New Roman"/>
                <a:cs typeface="Times New Roman"/>
              </a:rPr>
              <a:t>ĐỀ VỀ ÁNH</a:t>
            </a:r>
            <a:r>
              <a:rPr dirty="0" sz="21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100" spc="-5">
                <a:solidFill>
                  <a:srgbClr val="FFFFFF"/>
                </a:solidFill>
                <a:latin typeface="Times New Roman"/>
                <a:cs typeface="Times New Roman"/>
              </a:rPr>
              <a:t>SÁNG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73211" y="2176272"/>
            <a:ext cx="3360420" cy="3794760"/>
          </a:xfrm>
          <a:prstGeom prst="rect">
            <a:avLst/>
          </a:prstGeom>
          <a:solidFill>
            <a:srgbClr val="DBE9CD">
              <a:alpha val="90194"/>
            </a:srgbClr>
          </a:solidFill>
        </p:spPr>
        <p:txBody>
          <a:bodyPr wrap="square" lIns="0" tIns="52705" rIns="0" bIns="0" rtlCol="0" vert="horz">
            <a:spAutoFit/>
          </a:bodyPr>
          <a:lstStyle/>
          <a:p>
            <a:pPr marL="350520" indent="-229870">
              <a:lnSpc>
                <a:spcPct val="100000"/>
              </a:lnSpc>
              <a:spcBef>
                <a:spcPts val="415"/>
              </a:spcBef>
              <a:buChar char="•"/>
              <a:tabLst>
                <a:tab pos="350520" algn="l"/>
                <a:tab pos="351155" algn="l"/>
              </a:tabLst>
            </a:pPr>
            <a:r>
              <a:rPr dirty="0" sz="2100" spc="-120">
                <a:latin typeface="Times New Roman"/>
                <a:cs typeface="Times New Roman"/>
              </a:rPr>
              <a:t>Mức </a:t>
            </a:r>
            <a:r>
              <a:rPr dirty="0" sz="2100">
                <a:latin typeface="Times New Roman"/>
                <a:cs typeface="Times New Roman"/>
              </a:rPr>
              <a:t>độ</a:t>
            </a:r>
            <a:r>
              <a:rPr dirty="0" sz="2100" spc="13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sáng</a:t>
            </a:r>
            <a:endParaRPr sz="2100">
              <a:latin typeface="Times New Roman"/>
              <a:cs typeface="Times New Roman"/>
            </a:endParaRPr>
          </a:p>
          <a:p>
            <a:pPr marL="350520" indent="-229870">
              <a:lnSpc>
                <a:spcPct val="100000"/>
              </a:lnSpc>
              <a:spcBef>
                <a:spcPts val="25"/>
              </a:spcBef>
              <a:buChar char="•"/>
              <a:tabLst>
                <a:tab pos="350520" algn="l"/>
                <a:tab pos="351155" algn="l"/>
              </a:tabLst>
            </a:pPr>
            <a:r>
              <a:rPr dirty="0" sz="2100" spc="-5">
                <a:latin typeface="Times New Roman"/>
                <a:cs typeface="Times New Roman"/>
              </a:rPr>
              <a:t>Đồ </a:t>
            </a:r>
            <a:r>
              <a:rPr dirty="0" sz="2100">
                <a:latin typeface="Times New Roman"/>
                <a:cs typeface="Times New Roman"/>
              </a:rPr>
              <a:t>thị ánh</a:t>
            </a:r>
            <a:r>
              <a:rPr dirty="0" sz="2100" spc="-2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sáng</a:t>
            </a:r>
            <a:endParaRPr sz="2100">
              <a:latin typeface="Times New Roman"/>
              <a:cs typeface="Times New Roman"/>
            </a:endParaRPr>
          </a:p>
          <a:p>
            <a:pPr marL="350520" indent="-229870">
              <a:lnSpc>
                <a:spcPct val="100000"/>
              </a:lnSpc>
              <a:spcBef>
                <a:spcPts val="10"/>
              </a:spcBef>
              <a:buChar char="•"/>
              <a:tabLst>
                <a:tab pos="350520" algn="l"/>
                <a:tab pos="351155" algn="l"/>
              </a:tabLst>
            </a:pPr>
            <a:r>
              <a:rPr dirty="0" sz="2100">
                <a:latin typeface="Times New Roman"/>
                <a:cs typeface="Times New Roman"/>
              </a:rPr>
              <a:t>Ánh sáng và vật</a:t>
            </a:r>
            <a:r>
              <a:rPr dirty="0" sz="2100" spc="-6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chất</a:t>
            </a:r>
            <a:endParaRPr sz="2100">
              <a:latin typeface="Times New Roman"/>
              <a:cs typeface="Times New Roman"/>
            </a:endParaRPr>
          </a:p>
          <a:p>
            <a:pPr marL="350520" indent="-229870">
              <a:lnSpc>
                <a:spcPct val="100000"/>
              </a:lnSpc>
              <a:spcBef>
                <a:spcPts val="15"/>
              </a:spcBef>
              <a:buChar char="•"/>
              <a:tabLst>
                <a:tab pos="350520" algn="l"/>
                <a:tab pos="351155" algn="l"/>
              </a:tabLst>
            </a:pPr>
            <a:r>
              <a:rPr dirty="0" sz="2100">
                <a:latin typeface="Times New Roman"/>
                <a:cs typeface="Times New Roman"/>
              </a:rPr>
              <a:t>Ánh sáng phản</a:t>
            </a:r>
            <a:r>
              <a:rPr dirty="0" sz="2100" spc="-35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xạ</a:t>
            </a:r>
            <a:endParaRPr sz="2100">
              <a:latin typeface="Times New Roman"/>
              <a:cs typeface="Times New Roman"/>
            </a:endParaRPr>
          </a:p>
          <a:p>
            <a:pPr marL="350520" marR="478155" indent="-229235">
              <a:lnSpc>
                <a:spcPts val="2170"/>
              </a:lnSpc>
              <a:spcBef>
                <a:spcPts val="380"/>
              </a:spcBef>
              <a:buChar char="•"/>
              <a:tabLst>
                <a:tab pos="350520" algn="l"/>
                <a:tab pos="351155" algn="l"/>
              </a:tabLst>
            </a:pPr>
            <a:r>
              <a:rPr dirty="0" sz="2100">
                <a:latin typeface="Times New Roman"/>
                <a:cs typeface="Times New Roman"/>
              </a:rPr>
              <a:t>Nhìn thấy và được</a:t>
            </a:r>
            <a:r>
              <a:rPr dirty="0" sz="2100" spc="-110">
                <a:latin typeface="Times New Roman"/>
                <a:cs typeface="Times New Roman"/>
              </a:rPr>
              <a:t> </a:t>
            </a:r>
            <a:r>
              <a:rPr dirty="0" sz="2100">
                <a:latin typeface="Times New Roman"/>
                <a:cs typeface="Times New Roman"/>
              </a:rPr>
              <a:t>nhìn  thấy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09878" y="185115"/>
            <a:ext cx="7795259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612390" marR="5080" indent="-2600325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solidFill>
                  <a:srgbClr val="000000"/>
                </a:solidFill>
                <a:latin typeface="Times New Roman"/>
                <a:cs typeface="Times New Roman"/>
              </a:rPr>
              <a:t>PHÂN </a:t>
            </a:r>
            <a:r>
              <a:rPr dirty="0" sz="2800" spc="-5" b="1">
                <a:solidFill>
                  <a:srgbClr val="000000"/>
                </a:solidFill>
                <a:latin typeface="Times New Roman"/>
                <a:cs typeface="Times New Roman"/>
              </a:rPr>
              <a:t>THEO CHỦ ĐỀ KIẾN THỨC </a:t>
            </a:r>
            <a:r>
              <a:rPr dirty="0" sz="2800" spc="-10" b="1">
                <a:solidFill>
                  <a:srgbClr val="000000"/>
                </a:solidFill>
                <a:latin typeface="Times New Roman"/>
                <a:cs typeface="Times New Roman"/>
              </a:rPr>
              <a:t>KHOA</a:t>
            </a:r>
            <a:r>
              <a:rPr dirty="0" sz="2800" spc="-13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000000"/>
                </a:solidFill>
                <a:latin typeface="Times New Roman"/>
                <a:cs typeface="Times New Roman"/>
              </a:rPr>
              <a:t>HỌC  CẤP TIỂU</a:t>
            </a:r>
            <a:r>
              <a:rPr dirty="0" sz="2800" spc="-125" b="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000000"/>
                </a:solidFill>
                <a:latin typeface="Times New Roman"/>
                <a:cs typeface="Times New Roman"/>
              </a:rPr>
              <a:t>HỌC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7927" y="1101852"/>
            <a:ext cx="3138170" cy="969644"/>
          </a:xfrm>
          <a:prstGeom prst="rect"/>
          <a:solidFill>
            <a:srgbClr val="90C225"/>
          </a:solidFill>
        </p:spPr>
        <p:txBody>
          <a:bodyPr wrap="square" lIns="0" tIns="191135" rIns="0" bIns="0" rtlCol="0" vert="horz">
            <a:spAutoFit/>
          </a:bodyPr>
          <a:lstStyle/>
          <a:p>
            <a:pPr marL="1022350">
              <a:lnSpc>
                <a:spcPct val="100000"/>
              </a:lnSpc>
              <a:spcBef>
                <a:spcPts val="1505"/>
              </a:spcBef>
            </a:pPr>
            <a:r>
              <a:rPr dirty="0" sz="3300" spc="-5">
                <a:solidFill>
                  <a:srgbClr val="FFFFFF"/>
                </a:solidFill>
              </a:rPr>
              <a:t>LỚP</a:t>
            </a:r>
            <a:r>
              <a:rPr dirty="0" sz="3300" spc="-140">
                <a:solidFill>
                  <a:srgbClr val="FFFFFF"/>
                </a:solidFill>
              </a:rPr>
              <a:t> </a:t>
            </a:r>
            <a:r>
              <a:rPr dirty="0" sz="3300">
                <a:solidFill>
                  <a:srgbClr val="FFFFFF"/>
                </a:solidFill>
              </a:rPr>
              <a:t>3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947927" y="2071116"/>
            <a:ext cx="3138170" cy="4168140"/>
          </a:xfrm>
          <a:prstGeom prst="rect">
            <a:avLst/>
          </a:prstGeom>
          <a:solidFill>
            <a:srgbClr val="DBE9CD">
              <a:alpha val="90194"/>
            </a:srgbClr>
          </a:solidFill>
        </p:spPr>
        <p:txBody>
          <a:bodyPr wrap="square" lIns="0" tIns="161290" rIns="0" bIns="0" rtlCol="0" vert="horz">
            <a:spAutoFit/>
          </a:bodyPr>
          <a:lstStyle/>
          <a:p>
            <a:pPr marL="471805" marR="329565" indent="-287020">
              <a:lnSpc>
                <a:spcPts val="3420"/>
              </a:lnSpc>
              <a:spcBef>
                <a:spcPts val="1270"/>
              </a:spcBef>
              <a:buChar char="•"/>
              <a:tabLst>
                <a:tab pos="471805" algn="l"/>
              </a:tabLst>
            </a:pPr>
            <a:r>
              <a:rPr dirty="0" sz="3300" spc="-5">
                <a:latin typeface="Times New Roman"/>
                <a:cs typeface="Times New Roman"/>
              </a:rPr>
              <a:t>Điều </a:t>
            </a:r>
            <a:r>
              <a:rPr dirty="0" sz="3300">
                <a:latin typeface="Times New Roman"/>
                <a:cs typeface="Times New Roman"/>
              </a:rPr>
              <a:t>chế</a:t>
            </a:r>
            <a:r>
              <a:rPr dirty="0" sz="3300" spc="-85">
                <a:latin typeface="Times New Roman"/>
                <a:cs typeface="Times New Roman"/>
              </a:rPr>
              <a:t> </a:t>
            </a:r>
            <a:r>
              <a:rPr dirty="0" sz="3300">
                <a:latin typeface="Times New Roman"/>
                <a:cs typeface="Times New Roman"/>
              </a:rPr>
              <a:t>kem  đánh</a:t>
            </a:r>
            <a:r>
              <a:rPr dirty="0" sz="3300" spc="-30">
                <a:latin typeface="Times New Roman"/>
                <a:cs typeface="Times New Roman"/>
              </a:rPr>
              <a:t> </a:t>
            </a:r>
            <a:r>
              <a:rPr dirty="0" sz="3300">
                <a:latin typeface="Times New Roman"/>
                <a:cs typeface="Times New Roman"/>
              </a:rPr>
              <a:t>răng</a:t>
            </a:r>
            <a:endParaRPr sz="3300">
              <a:latin typeface="Times New Roman"/>
              <a:cs typeface="Times New Roman"/>
            </a:endParaRPr>
          </a:p>
          <a:p>
            <a:pPr marL="471805" marR="399415" indent="-287020">
              <a:lnSpc>
                <a:spcPts val="3410"/>
              </a:lnSpc>
              <a:spcBef>
                <a:spcPts val="580"/>
              </a:spcBef>
              <a:buChar char="•"/>
              <a:tabLst>
                <a:tab pos="471805" algn="l"/>
              </a:tabLst>
            </a:pPr>
            <a:r>
              <a:rPr dirty="0" sz="3300">
                <a:latin typeface="Times New Roman"/>
                <a:cs typeface="Times New Roman"/>
              </a:rPr>
              <a:t>Hệ thống</a:t>
            </a:r>
            <a:r>
              <a:rPr dirty="0" sz="3300" spc="-110">
                <a:latin typeface="Times New Roman"/>
                <a:cs typeface="Times New Roman"/>
              </a:rPr>
              <a:t> </a:t>
            </a:r>
            <a:r>
              <a:rPr dirty="0" sz="3300">
                <a:latin typeface="Times New Roman"/>
                <a:cs typeface="Times New Roman"/>
              </a:rPr>
              <a:t>báo  cháy </a:t>
            </a:r>
            <a:r>
              <a:rPr dirty="0" sz="3300" spc="-5">
                <a:latin typeface="Times New Roman"/>
                <a:cs typeface="Times New Roman"/>
              </a:rPr>
              <a:t>tự</a:t>
            </a:r>
            <a:r>
              <a:rPr dirty="0" sz="3300" spc="-60">
                <a:latin typeface="Times New Roman"/>
                <a:cs typeface="Times New Roman"/>
              </a:rPr>
              <a:t> </a:t>
            </a:r>
            <a:r>
              <a:rPr dirty="0" sz="3300">
                <a:latin typeface="Times New Roman"/>
                <a:cs typeface="Times New Roman"/>
              </a:rPr>
              <a:t>động</a:t>
            </a:r>
            <a:endParaRPr sz="3300">
              <a:latin typeface="Times New Roman"/>
              <a:cs typeface="Times New Roman"/>
            </a:endParaRPr>
          </a:p>
          <a:p>
            <a:pPr marL="471805" indent="-287020">
              <a:lnSpc>
                <a:spcPct val="100000"/>
              </a:lnSpc>
              <a:buChar char="•"/>
              <a:tabLst>
                <a:tab pos="471805" algn="l"/>
              </a:tabLst>
            </a:pPr>
            <a:r>
              <a:rPr dirty="0" sz="3300">
                <a:latin typeface="Times New Roman"/>
                <a:cs typeface="Times New Roman"/>
              </a:rPr>
              <a:t>Hệ hô</a:t>
            </a:r>
            <a:r>
              <a:rPr dirty="0" sz="3300" spc="-40">
                <a:latin typeface="Times New Roman"/>
                <a:cs typeface="Times New Roman"/>
              </a:rPr>
              <a:t> </a:t>
            </a:r>
            <a:r>
              <a:rPr dirty="0" sz="3300">
                <a:latin typeface="Times New Roman"/>
                <a:cs typeface="Times New Roman"/>
              </a:rPr>
              <a:t>hấp</a:t>
            </a:r>
            <a:endParaRPr sz="3300">
              <a:latin typeface="Times New Roman"/>
              <a:cs typeface="Times New Roman"/>
            </a:endParaRPr>
          </a:p>
          <a:p>
            <a:pPr marL="471805" indent="-287020">
              <a:lnSpc>
                <a:spcPts val="3690"/>
              </a:lnSpc>
              <a:spcBef>
                <a:spcPts val="25"/>
              </a:spcBef>
              <a:buChar char="•"/>
              <a:tabLst>
                <a:tab pos="471805" algn="l"/>
              </a:tabLst>
            </a:pPr>
            <a:r>
              <a:rPr dirty="0" sz="3300">
                <a:latin typeface="Times New Roman"/>
                <a:cs typeface="Times New Roman"/>
              </a:rPr>
              <a:t>Các</a:t>
            </a:r>
            <a:r>
              <a:rPr dirty="0" sz="3300" spc="-25">
                <a:latin typeface="Times New Roman"/>
                <a:cs typeface="Times New Roman"/>
              </a:rPr>
              <a:t> </a:t>
            </a:r>
            <a:r>
              <a:rPr dirty="0" sz="3300">
                <a:latin typeface="Times New Roman"/>
                <a:cs typeface="Times New Roman"/>
              </a:rPr>
              <a:t>chuyển</a:t>
            </a:r>
            <a:endParaRPr sz="3300">
              <a:latin typeface="Times New Roman"/>
              <a:cs typeface="Times New Roman"/>
            </a:endParaRPr>
          </a:p>
          <a:p>
            <a:pPr marL="471805" marR="353695">
              <a:lnSpc>
                <a:spcPts val="3410"/>
              </a:lnSpc>
              <a:spcBef>
                <a:spcPts val="300"/>
              </a:spcBef>
            </a:pPr>
            <a:r>
              <a:rPr dirty="0" sz="3300">
                <a:latin typeface="Times New Roman"/>
                <a:cs typeface="Times New Roman"/>
              </a:rPr>
              <a:t>động của</a:t>
            </a:r>
            <a:r>
              <a:rPr dirty="0" sz="3300" spc="-175">
                <a:latin typeface="Times New Roman"/>
                <a:cs typeface="Times New Roman"/>
              </a:rPr>
              <a:t> </a:t>
            </a:r>
            <a:r>
              <a:rPr dirty="0" sz="3300" spc="-30">
                <a:latin typeface="Times New Roman"/>
                <a:cs typeface="Times New Roman"/>
              </a:rPr>
              <a:t>Trái  </a:t>
            </a:r>
            <a:r>
              <a:rPr dirty="0" sz="3300" spc="-5">
                <a:latin typeface="Times New Roman"/>
                <a:cs typeface="Times New Roman"/>
              </a:rPr>
              <a:t>Đất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03420" y="1101852"/>
            <a:ext cx="3138170" cy="969644"/>
          </a:xfrm>
          <a:prstGeom prst="rect">
            <a:avLst/>
          </a:prstGeom>
          <a:solidFill>
            <a:srgbClr val="90C225"/>
          </a:solidFill>
        </p:spPr>
        <p:txBody>
          <a:bodyPr wrap="square" lIns="0" tIns="191135" rIns="0" bIns="0" rtlCol="0" vert="horz">
            <a:spAutoFit/>
          </a:bodyPr>
          <a:lstStyle/>
          <a:p>
            <a:pPr marL="1022350">
              <a:lnSpc>
                <a:spcPct val="100000"/>
              </a:lnSpc>
              <a:spcBef>
                <a:spcPts val="1505"/>
              </a:spcBef>
            </a:pPr>
            <a:r>
              <a:rPr dirty="0" sz="3300" spc="-5">
                <a:solidFill>
                  <a:srgbClr val="FFFFFF"/>
                </a:solidFill>
                <a:latin typeface="Times New Roman"/>
                <a:cs typeface="Times New Roman"/>
              </a:rPr>
              <a:t>LỚP</a:t>
            </a:r>
            <a:r>
              <a:rPr dirty="0" sz="3300" spc="-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30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03420" y="2071116"/>
            <a:ext cx="3138170" cy="4168140"/>
          </a:xfrm>
          <a:prstGeom prst="rect">
            <a:avLst/>
          </a:prstGeom>
          <a:solidFill>
            <a:srgbClr val="DBE9CD">
              <a:alpha val="90194"/>
            </a:srgbClr>
          </a:solidFill>
        </p:spPr>
        <p:txBody>
          <a:bodyPr wrap="square" lIns="0" tIns="90170" rIns="0" bIns="0" rtlCol="0" vert="horz">
            <a:spAutoFit/>
          </a:bodyPr>
          <a:lstStyle/>
          <a:p>
            <a:pPr marL="471805" indent="-287020">
              <a:lnSpc>
                <a:spcPct val="100000"/>
              </a:lnSpc>
              <a:spcBef>
                <a:spcPts val="710"/>
              </a:spcBef>
              <a:buChar char="•"/>
              <a:tabLst>
                <a:tab pos="471805" algn="l"/>
              </a:tabLst>
            </a:pPr>
            <a:r>
              <a:rPr dirty="0" sz="3300">
                <a:latin typeface="Times New Roman"/>
                <a:cs typeface="Times New Roman"/>
              </a:rPr>
              <a:t>Nhà</a:t>
            </a:r>
            <a:r>
              <a:rPr dirty="0" sz="3300" spc="-15">
                <a:latin typeface="Times New Roman"/>
                <a:cs typeface="Times New Roman"/>
              </a:rPr>
              <a:t> </a:t>
            </a:r>
            <a:r>
              <a:rPr dirty="0" sz="3300" spc="-5">
                <a:latin typeface="Times New Roman"/>
                <a:cs typeface="Times New Roman"/>
              </a:rPr>
              <a:t>mát</a:t>
            </a:r>
            <a:endParaRPr sz="3300">
              <a:latin typeface="Times New Roman"/>
              <a:cs typeface="Times New Roman"/>
            </a:endParaRPr>
          </a:p>
          <a:p>
            <a:pPr marL="471805" indent="-287020">
              <a:lnSpc>
                <a:spcPct val="100000"/>
              </a:lnSpc>
              <a:spcBef>
                <a:spcPts val="25"/>
              </a:spcBef>
              <a:buChar char="•"/>
              <a:tabLst>
                <a:tab pos="471805" algn="l"/>
              </a:tabLst>
            </a:pPr>
            <a:r>
              <a:rPr dirty="0" sz="3300">
                <a:latin typeface="Times New Roman"/>
                <a:cs typeface="Times New Roman"/>
              </a:rPr>
              <a:t>Nhà </a:t>
            </a:r>
            <a:r>
              <a:rPr dirty="0" sz="3300" spc="-5">
                <a:latin typeface="Times New Roman"/>
                <a:cs typeface="Times New Roman"/>
              </a:rPr>
              <a:t>cách</a:t>
            </a:r>
            <a:r>
              <a:rPr dirty="0" sz="3300" spc="-40">
                <a:latin typeface="Times New Roman"/>
                <a:cs typeface="Times New Roman"/>
              </a:rPr>
              <a:t> </a:t>
            </a:r>
            <a:r>
              <a:rPr dirty="0" sz="3300" spc="-5">
                <a:latin typeface="Times New Roman"/>
                <a:cs typeface="Times New Roman"/>
              </a:rPr>
              <a:t>âm</a:t>
            </a:r>
            <a:endParaRPr sz="3300">
              <a:latin typeface="Times New Roman"/>
              <a:cs typeface="Times New Roman"/>
            </a:endParaRPr>
          </a:p>
          <a:p>
            <a:pPr marL="471170" marR="476884" indent="-287020">
              <a:lnSpc>
                <a:spcPts val="3420"/>
              </a:lnSpc>
              <a:spcBef>
                <a:spcPts val="590"/>
              </a:spcBef>
              <a:buChar char="•"/>
              <a:tabLst>
                <a:tab pos="471805" algn="l"/>
              </a:tabLst>
            </a:pPr>
            <a:r>
              <a:rPr dirty="0" sz="3300">
                <a:latin typeface="Times New Roman"/>
                <a:cs typeface="Times New Roman"/>
              </a:rPr>
              <a:t>Chuồng</a:t>
            </a:r>
            <a:r>
              <a:rPr dirty="0" sz="3300" spc="-95">
                <a:latin typeface="Times New Roman"/>
                <a:cs typeface="Times New Roman"/>
              </a:rPr>
              <a:t> </a:t>
            </a:r>
            <a:r>
              <a:rPr dirty="0" sz="3300">
                <a:latin typeface="Times New Roman"/>
                <a:cs typeface="Times New Roman"/>
              </a:rPr>
              <a:t>nuôi  thú</a:t>
            </a:r>
            <a:r>
              <a:rPr dirty="0" sz="3300" spc="-20">
                <a:latin typeface="Times New Roman"/>
                <a:cs typeface="Times New Roman"/>
              </a:rPr>
              <a:t> </a:t>
            </a:r>
            <a:r>
              <a:rPr dirty="0" sz="3300">
                <a:latin typeface="Times New Roman"/>
                <a:cs typeface="Times New Roman"/>
              </a:rPr>
              <a:t>cưng</a:t>
            </a:r>
            <a:endParaRPr sz="3300">
              <a:latin typeface="Times New Roman"/>
              <a:cs typeface="Times New Roman"/>
            </a:endParaRPr>
          </a:p>
          <a:p>
            <a:pPr marL="471170" marR="236854" indent="-287020">
              <a:lnSpc>
                <a:spcPts val="3410"/>
              </a:lnSpc>
              <a:spcBef>
                <a:spcPts val="570"/>
              </a:spcBef>
              <a:buChar char="•"/>
              <a:tabLst>
                <a:tab pos="471805" algn="l"/>
              </a:tabLst>
            </a:pPr>
            <a:r>
              <a:rPr dirty="0" sz="3300">
                <a:latin typeface="Times New Roman"/>
                <a:cs typeface="Times New Roman"/>
              </a:rPr>
              <a:t>Máy phát</a:t>
            </a:r>
            <a:r>
              <a:rPr dirty="0" sz="3300" spc="-105">
                <a:latin typeface="Times New Roman"/>
                <a:cs typeface="Times New Roman"/>
              </a:rPr>
              <a:t> </a:t>
            </a:r>
            <a:r>
              <a:rPr dirty="0" sz="3300">
                <a:latin typeface="Times New Roman"/>
                <a:cs typeface="Times New Roman"/>
              </a:rPr>
              <a:t>điện  gió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58911" y="1101852"/>
            <a:ext cx="3138170" cy="969644"/>
          </a:xfrm>
          <a:prstGeom prst="rect">
            <a:avLst/>
          </a:prstGeom>
          <a:solidFill>
            <a:srgbClr val="90C225"/>
          </a:solidFill>
        </p:spPr>
        <p:txBody>
          <a:bodyPr wrap="square" lIns="0" tIns="191135" rIns="0" bIns="0" rtlCol="0" vert="horz">
            <a:spAutoFit/>
          </a:bodyPr>
          <a:lstStyle/>
          <a:p>
            <a:pPr marL="1022350">
              <a:lnSpc>
                <a:spcPct val="100000"/>
              </a:lnSpc>
              <a:spcBef>
                <a:spcPts val="1505"/>
              </a:spcBef>
            </a:pPr>
            <a:r>
              <a:rPr dirty="0" sz="3300" spc="-5">
                <a:solidFill>
                  <a:srgbClr val="FFFFFF"/>
                </a:solidFill>
                <a:latin typeface="Times New Roman"/>
                <a:cs typeface="Times New Roman"/>
              </a:rPr>
              <a:t>LỚP</a:t>
            </a:r>
            <a:r>
              <a:rPr dirty="0" sz="3300" spc="-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30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58911" y="2071116"/>
            <a:ext cx="3138170" cy="4168140"/>
          </a:xfrm>
          <a:prstGeom prst="rect">
            <a:avLst/>
          </a:prstGeom>
          <a:solidFill>
            <a:srgbClr val="DBE9CD">
              <a:alpha val="90194"/>
            </a:srgbClr>
          </a:solidFill>
        </p:spPr>
        <p:txBody>
          <a:bodyPr wrap="square" lIns="0" tIns="90170" rIns="0" bIns="0" rtlCol="0" vert="horz">
            <a:spAutoFit/>
          </a:bodyPr>
          <a:lstStyle/>
          <a:p>
            <a:pPr marL="471805" indent="-287020">
              <a:lnSpc>
                <a:spcPct val="100000"/>
              </a:lnSpc>
              <a:spcBef>
                <a:spcPts val="710"/>
              </a:spcBef>
              <a:buChar char="•"/>
              <a:tabLst>
                <a:tab pos="471805" algn="l"/>
              </a:tabLst>
            </a:pPr>
            <a:r>
              <a:rPr dirty="0" sz="3300" spc="-5">
                <a:latin typeface="Times New Roman"/>
                <a:cs typeface="Times New Roman"/>
              </a:rPr>
              <a:t>Kẹo tinh</a:t>
            </a:r>
            <a:r>
              <a:rPr dirty="0" sz="3300" spc="-25">
                <a:latin typeface="Times New Roman"/>
                <a:cs typeface="Times New Roman"/>
              </a:rPr>
              <a:t> </a:t>
            </a:r>
            <a:r>
              <a:rPr dirty="0" sz="3300">
                <a:latin typeface="Times New Roman"/>
                <a:cs typeface="Times New Roman"/>
              </a:rPr>
              <a:t>thể</a:t>
            </a:r>
            <a:endParaRPr sz="3300">
              <a:latin typeface="Times New Roman"/>
              <a:cs typeface="Times New Roman"/>
            </a:endParaRPr>
          </a:p>
          <a:p>
            <a:pPr marL="471170" marR="282575" indent="-287020">
              <a:lnSpc>
                <a:spcPts val="3420"/>
              </a:lnSpc>
              <a:spcBef>
                <a:spcPts val="590"/>
              </a:spcBef>
              <a:buChar char="•"/>
              <a:tabLst>
                <a:tab pos="471805" algn="l"/>
              </a:tabLst>
            </a:pPr>
            <a:r>
              <a:rPr dirty="0" sz="3300">
                <a:latin typeface="Times New Roman"/>
                <a:cs typeface="Times New Roman"/>
              </a:rPr>
              <a:t>Ngôi nhà</a:t>
            </a:r>
            <a:r>
              <a:rPr dirty="0" sz="3300" spc="-95">
                <a:latin typeface="Times New Roman"/>
                <a:cs typeface="Times New Roman"/>
              </a:rPr>
              <a:t> </a:t>
            </a:r>
            <a:r>
              <a:rPr dirty="0" sz="3300">
                <a:latin typeface="Times New Roman"/>
                <a:cs typeface="Times New Roman"/>
              </a:rPr>
              <a:t>điện  mặt</a:t>
            </a:r>
            <a:r>
              <a:rPr dirty="0" sz="3300" spc="-10">
                <a:latin typeface="Times New Roman"/>
                <a:cs typeface="Times New Roman"/>
              </a:rPr>
              <a:t> </a:t>
            </a:r>
            <a:r>
              <a:rPr dirty="0" sz="3300">
                <a:latin typeface="Times New Roman"/>
                <a:cs typeface="Times New Roman"/>
              </a:rPr>
              <a:t>trời</a:t>
            </a:r>
            <a:endParaRPr sz="3300">
              <a:latin typeface="Times New Roman"/>
              <a:cs typeface="Times New Roman"/>
            </a:endParaRPr>
          </a:p>
          <a:p>
            <a:pPr marL="471170" marR="1057275" indent="-287020">
              <a:lnSpc>
                <a:spcPts val="3410"/>
              </a:lnSpc>
              <a:spcBef>
                <a:spcPts val="575"/>
              </a:spcBef>
              <a:buChar char="•"/>
              <a:tabLst>
                <a:tab pos="471805" algn="l"/>
              </a:tabLst>
            </a:pPr>
            <a:r>
              <a:rPr dirty="0" sz="3300">
                <a:latin typeface="Times New Roman"/>
                <a:cs typeface="Times New Roman"/>
              </a:rPr>
              <a:t>Lọc</a:t>
            </a:r>
            <a:r>
              <a:rPr dirty="0" sz="3300" spc="-105">
                <a:latin typeface="Times New Roman"/>
                <a:cs typeface="Times New Roman"/>
              </a:rPr>
              <a:t> </a:t>
            </a:r>
            <a:r>
              <a:rPr dirty="0" sz="3300">
                <a:latin typeface="Times New Roman"/>
                <a:cs typeface="Times New Roman"/>
              </a:rPr>
              <a:t>nước  </a:t>
            </a:r>
            <a:r>
              <a:rPr dirty="0" sz="3300" spc="-5">
                <a:latin typeface="Times New Roman"/>
                <a:cs typeface="Times New Roman"/>
              </a:rPr>
              <a:t>sạch</a:t>
            </a:r>
            <a:endParaRPr sz="3300">
              <a:latin typeface="Times New Roman"/>
              <a:cs typeface="Times New Roman"/>
            </a:endParaRPr>
          </a:p>
          <a:p>
            <a:pPr marL="471805" indent="-287020">
              <a:lnSpc>
                <a:spcPts val="3690"/>
              </a:lnSpc>
              <a:buChar char="•"/>
              <a:tabLst>
                <a:tab pos="471805" algn="l"/>
              </a:tabLst>
            </a:pPr>
            <a:r>
              <a:rPr dirty="0" sz="3300" spc="-5">
                <a:latin typeface="Times New Roman"/>
                <a:cs typeface="Times New Roman"/>
              </a:rPr>
              <a:t>Em </a:t>
            </a:r>
            <a:r>
              <a:rPr dirty="0" sz="3300">
                <a:latin typeface="Times New Roman"/>
                <a:cs typeface="Times New Roman"/>
              </a:rPr>
              <a:t>điều</a:t>
            </a:r>
            <a:endParaRPr sz="3300">
              <a:latin typeface="Times New Roman"/>
              <a:cs typeface="Times New Roman"/>
            </a:endParaRPr>
          </a:p>
          <a:p>
            <a:pPr marL="471170" marR="258445">
              <a:lnSpc>
                <a:spcPts val="3410"/>
              </a:lnSpc>
              <a:spcBef>
                <a:spcPts val="300"/>
              </a:spcBef>
            </a:pPr>
            <a:r>
              <a:rPr dirty="0" sz="3300">
                <a:latin typeface="Times New Roman"/>
                <a:cs typeface="Times New Roman"/>
              </a:rPr>
              <a:t>khiển và tham  gia giao</a:t>
            </a:r>
            <a:r>
              <a:rPr dirty="0" sz="3300" spc="-90">
                <a:latin typeface="Times New Roman"/>
                <a:cs typeface="Times New Roman"/>
              </a:rPr>
              <a:t> </a:t>
            </a:r>
            <a:r>
              <a:rPr dirty="0" sz="3300">
                <a:latin typeface="Times New Roman"/>
                <a:cs typeface="Times New Roman"/>
              </a:rPr>
              <a:t>thông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64005" y="185115"/>
            <a:ext cx="559689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latin typeface="Times New Roman"/>
                <a:cs typeface="Times New Roman"/>
              </a:rPr>
              <a:t>PHÂN </a:t>
            </a:r>
            <a:r>
              <a:rPr dirty="0" sz="2800" spc="-5" b="1">
                <a:latin typeface="Times New Roman"/>
                <a:cs typeface="Times New Roman"/>
              </a:rPr>
              <a:t>THEO LỚP CẤP TIỂU</a:t>
            </a:r>
            <a:r>
              <a:rPr dirty="0" sz="2800" spc="-335" b="1">
                <a:latin typeface="Times New Roman"/>
                <a:cs typeface="Times New Roman"/>
              </a:rPr>
              <a:t> </a:t>
            </a:r>
            <a:r>
              <a:rPr dirty="0" sz="2800" spc="-5" b="1">
                <a:latin typeface="Times New Roman"/>
                <a:cs typeface="Times New Roman"/>
              </a:rPr>
              <a:t>HỌC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2660" y="314325"/>
            <a:ext cx="581914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PHÂN </a:t>
            </a:r>
            <a:r>
              <a:rPr dirty="0" spc="-5"/>
              <a:t>THEO </a:t>
            </a:r>
            <a:r>
              <a:rPr dirty="0"/>
              <a:t>LỚP CẤP</a:t>
            </a:r>
            <a:r>
              <a:rPr dirty="0" spc="-465"/>
              <a:t> </a:t>
            </a:r>
            <a:r>
              <a:rPr dirty="0" spc="-5"/>
              <a:t>THCS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136" y="1046988"/>
            <a:ext cx="2418715" cy="797560"/>
          </a:xfrm>
          <a:prstGeom prst="rect">
            <a:avLst/>
          </a:prstGeom>
          <a:solidFill>
            <a:srgbClr val="90C225"/>
          </a:solidFill>
        </p:spPr>
        <p:txBody>
          <a:bodyPr wrap="square" lIns="0" tIns="158115" rIns="0" bIns="0" rtlCol="0" vert="horz">
            <a:spAutoFit/>
          </a:bodyPr>
          <a:lstStyle/>
          <a:p>
            <a:pPr marL="760730">
              <a:lnSpc>
                <a:spcPct val="100000"/>
              </a:lnSpc>
              <a:spcBef>
                <a:spcPts val="1245"/>
              </a:spcBef>
            </a:pP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LỚP</a:t>
            </a:r>
            <a:r>
              <a:rPr dirty="0" sz="27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7136" y="1844039"/>
            <a:ext cx="2418715" cy="4892040"/>
          </a:xfrm>
          <a:prstGeom prst="rect">
            <a:avLst/>
          </a:prstGeom>
          <a:solidFill>
            <a:srgbClr val="DBE9CD">
              <a:alpha val="90194"/>
            </a:srgbClr>
          </a:solidFill>
        </p:spPr>
        <p:txBody>
          <a:bodyPr wrap="square" lIns="0" tIns="130175" rIns="0" bIns="0" rtlCol="0" vert="horz">
            <a:spAutoFit/>
          </a:bodyPr>
          <a:lstStyle/>
          <a:p>
            <a:pPr marL="381635" marR="201930" indent="-228600">
              <a:lnSpc>
                <a:spcPts val="2800"/>
              </a:lnSpc>
              <a:spcBef>
                <a:spcPts val="1025"/>
              </a:spcBef>
              <a:buChar char="•"/>
              <a:tabLst>
                <a:tab pos="382270" algn="l"/>
              </a:tabLst>
            </a:pPr>
            <a:r>
              <a:rPr dirty="0" sz="2700">
                <a:latin typeface="Times New Roman"/>
                <a:cs typeface="Times New Roman"/>
              </a:rPr>
              <a:t>Chất tạo</a:t>
            </a:r>
            <a:r>
              <a:rPr dirty="0" sz="2700" spc="-110">
                <a:latin typeface="Times New Roman"/>
                <a:cs typeface="Times New Roman"/>
              </a:rPr>
              <a:t> </a:t>
            </a:r>
            <a:r>
              <a:rPr dirty="0" sz="2700" spc="-5">
                <a:latin typeface="Times New Roman"/>
                <a:cs typeface="Times New Roman"/>
              </a:rPr>
              <a:t>màu  </a:t>
            </a:r>
            <a:r>
              <a:rPr dirty="0" sz="2700">
                <a:latin typeface="Times New Roman"/>
                <a:cs typeface="Times New Roman"/>
              </a:rPr>
              <a:t>tự</a:t>
            </a:r>
            <a:r>
              <a:rPr dirty="0" sz="2700" spc="-1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nhiên</a:t>
            </a:r>
            <a:endParaRPr sz="2700">
              <a:latin typeface="Times New Roman"/>
              <a:cs typeface="Times New Roman"/>
            </a:endParaRPr>
          </a:p>
          <a:p>
            <a:pPr marL="381635" marR="626110" indent="-228600">
              <a:lnSpc>
                <a:spcPts val="2790"/>
              </a:lnSpc>
              <a:spcBef>
                <a:spcPts val="465"/>
              </a:spcBef>
              <a:buChar char="•"/>
              <a:tabLst>
                <a:tab pos="382270" algn="l"/>
              </a:tabLst>
            </a:pPr>
            <a:r>
              <a:rPr dirty="0" sz="2700">
                <a:latin typeface="Times New Roman"/>
                <a:cs typeface="Times New Roman"/>
              </a:rPr>
              <a:t>Cân</a:t>
            </a:r>
            <a:r>
              <a:rPr dirty="0" sz="2700" spc="-8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chính  xác</a:t>
            </a:r>
            <a:endParaRPr sz="2700">
              <a:latin typeface="Times New Roman"/>
              <a:cs typeface="Times New Roman"/>
            </a:endParaRPr>
          </a:p>
          <a:p>
            <a:pPr algn="just" marL="381635" marR="243840" indent="-228600">
              <a:lnSpc>
                <a:spcPts val="2800"/>
              </a:lnSpc>
              <a:spcBef>
                <a:spcPts val="465"/>
              </a:spcBef>
              <a:buChar char="•"/>
              <a:tabLst>
                <a:tab pos="382270" algn="l"/>
              </a:tabLst>
            </a:pPr>
            <a:r>
              <a:rPr dirty="0" sz="2700" spc="-5">
                <a:latin typeface="Times New Roman"/>
                <a:cs typeface="Times New Roman"/>
              </a:rPr>
              <a:t>Đa </a:t>
            </a:r>
            <a:r>
              <a:rPr dirty="0" sz="2700">
                <a:latin typeface="Times New Roman"/>
                <a:cs typeface="Times New Roman"/>
              </a:rPr>
              <a:t>dạng của  thế giới</a:t>
            </a:r>
            <a:r>
              <a:rPr dirty="0" sz="2700" spc="-10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sống  dưới</a:t>
            </a:r>
            <a:r>
              <a:rPr dirty="0" sz="2700" spc="-3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kính</a:t>
            </a:r>
            <a:endParaRPr sz="2700">
              <a:latin typeface="Times New Roman"/>
              <a:cs typeface="Times New Roman"/>
            </a:endParaRPr>
          </a:p>
          <a:p>
            <a:pPr algn="just" marL="381635">
              <a:lnSpc>
                <a:spcPts val="2770"/>
              </a:lnSpc>
            </a:pPr>
            <a:r>
              <a:rPr dirty="0" sz="2700">
                <a:latin typeface="Times New Roman"/>
                <a:cs typeface="Times New Roman"/>
              </a:rPr>
              <a:t>hiển</a:t>
            </a:r>
            <a:r>
              <a:rPr dirty="0" sz="2700" spc="-20">
                <a:latin typeface="Times New Roman"/>
                <a:cs typeface="Times New Roman"/>
              </a:rPr>
              <a:t> </a:t>
            </a:r>
            <a:r>
              <a:rPr dirty="0" sz="2700" spc="5">
                <a:latin typeface="Times New Roman"/>
                <a:cs typeface="Times New Roman"/>
              </a:rPr>
              <a:t>vi</a:t>
            </a:r>
            <a:endParaRPr sz="2700">
              <a:latin typeface="Times New Roman"/>
              <a:cs typeface="Times New Roman"/>
            </a:endParaRPr>
          </a:p>
          <a:p>
            <a:pPr algn="just" marL="381635" marR="455930" indent="-228600">
              <a:lnSpc>
                <a:spcPts val="2800"/>
              </a:lnSpc>
              <a:spcBef>
                <a:spcPts val="475"/>
              </a:spcBef>
              <a:buChar char="•"/>
              <a:tabLst>
                <a:tab pos="382270" algn="l"/>
              </a:tabLst>
            </a:pPr>
            <a:r>
              <a:rPr dirty="0" sz="2700" spc="-80">
                <a:latin typeface="Times New Roman"/>
                <a:cs typeface="Times New Roman"/>
              </a:rPr>
              <a:t>Quạt </a:t>
            </a:r>
            <a:r>
              <a:rPr dirty="0" sz="2700">
                <a:latin typeface="Times New Roman"/>
                <a:cs typeface="Times New Roman"/>
              </a:rPr>
              <a:t>điện  </a:t>
            </a:r>
            <a:r>
              <a:rPr dirty="0" sz="2700" spc="5">
                <a:latin typeface="Times New Roman"/>
                <a:cs typeface="Times New Roman"/>
              </a:rPr>
              <a:t>thông</a:t>
            </a:r>
            <a:r>
              <a:rPr dirty="0" sz="2700" spc="-114">
                <a:latin typeface="Times New Roman"/>
                <a:cs typeface="Times New Roman"/>
              </a:rPr>
              <a:t> </a:t>
            </a:r>
            <a:r>
              <a:rPr dirty="0" sz="2700" spc="-5">
                <a:latin typeface="Times New Roman"/>
                <a:cs typeface="Times New Roman"/>
              </a:rPr>
              <a:t>minh</a:t>
            </a:r>
            <a:endParaRPr sz="2700">
              <a:latin typeface="Times New Roman"/>
              <a:cs typeface="Times New Roman"/>
            </a:endParaRPr>
          </a:p>
          <a:p>
            <a:pPr algn="just" marL="381635" marR="640080" indent="-228600">
              <a:lnSpc>
                <a:spcPts val="2800"/>
              </a:lnSpc>
              <a:spcBef>
                <a:spcPts val="459"/>
              </a:spcBef>
              <a:buChar char="•"/>
              <a:tabLst>
                <a:tab pos="382270" algn="l"/>
              </a:tabLst>
            </a:pPr>
            <a:r>
              <a:rPr dirty="0" sz="2700">
                <a:latin typeface="Times New Roman"/>
                <a:cs typeface="Times New Roman"/>
              </a:rPr>
              <a:t>Sản xuất  nước</a:t>
            </a:r>
            <a:r>
              <a:rPr dirty="0" sz="2700" spc="-9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sạch</a:t>
            </a:r>
            <a:endParaRPr sz="27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422903" y="1057655"/>
            <a:ext cx="2418715" cy="798830"/>
            <a:chOff x="3422903" y="1057655"/>
            <a:chExt cx="2418715" cy="798830"/>
          </a:xfrm>
        </p:grpSpPr>
        <p:sp>
          <p:nvSpPr>
            <p:cNvPr id="6" name="object 6"/>
            <p:cNvSpPr/>
            <p:nvPr/>
          </p:nvSpPr>
          <p:spPr>
            <a:xfrm>
              <a:off x="3432809" y="1067561"/>
              <a:ext cx="2399030" cy="767080"/>
            </a:xfrm>
            <a:custGeom>
              <a:avLst/>
              <a:gdLst/>
              <a:ahLst/>
              <a:cxnLst/>
              <a:rect l="l" t="t" r="r" b="b"/>
              <a:pathLst>
                <a:path w="2399029" h="767080">
                  <a:moveTo>
                    <a:pt x="0" y="766572"/>
                  </a:moveTo>
                  <a:lnTo>
                    <a:pt x="2398776" y="766572"/>
                  </a:lnTo>
                  <a:lnTo>
                    <a:pt x="2398776" y="0"/>
                  </a:lnTo>
                  <a:lnTo>
                    <a:pt x="0" y="0"/>
                  </a:lnTo>
                  <a:lnTo>
                    <a:pt x="0" y="766572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432809" y="1067561"/>
              <a:ext cx="2399030" cy="779145"/>
            </a:xfrm>
            <a:custGeom>
              <a:avLst/>
              <a:gdLst/>
              <a:ahLst/>
              <a:cxnLst/>
              <a:rect l="l" t="t" r="r" b="b"/>
              <a:pathLst>
                <a:path w="2399029" h="779144">
                  <a:moveTo>
                    <a:pt x="0" y="778763"/>
                  </a:moveTo>
                  <a:lnTo>
                    <a:pt x="2398776" y="778763"/>
                  </a:lnTo>
                  <a:lnTo>
                    <a:pt x="2398776" y="0"/>
                  </a:lnTo>
                  <a:lnTo>
                    <a:pt x="0" y="0"/>
                  </a:lnTo>
                  <a:lnTo>
                    <a:pt x="0" y="778763"/>
                  </a:lnTo>
                  <a:close/>
                </a:path>
              </a:pathLst>
            </a:custGeom>
            <a:ln w="19812">
              <a:solidFill>
                <a:srgbClr val="90C22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3441191" y="1057655"/>
            <a:ext cx="2418715" cy="798830"/>
          </a:xfrm>
          <a:prstGeom prst="rect">
            <a:avLst/>
          </a:prstGeom>
        </p:spPr>
        <p:txBody>
          <a:bodyPr wrap="square" lIns="0" tIns="158750" rIns="0" bIns="0" rtlCol="0" vert="horz">
            <a:spAutoFit/>
          </a:bodyPr>
          <a:lstStyle/>
          <a:p>
            <a:pPr marL="742315">
              <a:lnSpc>
                <a:spcPct val="100000"/>
              </a:lnSpc>
              <a:spcBef>
                <a:spcPts val="1250"/>
              </a:spcBef>
            </a:pP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LỚP</a:t>
            </a:r>
            <a:r>
              <a:rPr dirty="0" sz="27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41191" y="1856232"/>
            <a:ext cx="2418715" cy="4879975"/>
          </a:xfrm>
          <a:prstGeom prst="rect">
            <a:avLst/>
          </a:prstGeom>
          <a:solidFill>
            <a:srgbClr val="DBE9CD">
              <a:alpha val="90194"/>
            </a:srgbClr>
          </a:solidFill>
        </p:spPr>
        <p:txBody>
          <a:bodyPr wrap="square" lIns="0" tIns="59690" rIns="0" bIns="0" rtlCol="0" vert="horz">
            <a:spAutoFit/>
          </a:bodyPr>
          <a:lstStyle/>
          <a:p>
            <a:pPr marL="382270" indent="-229235">
              <a:lnSpc>
                <a:spcPct val="100000"/>
              </a:lnSpc>
              <a:spcBef>
                <a:spcPts val="470"/>
              </a:spcBef>
              <a:buChar char="•"/>
              <a:tabLst>
                <a:tab pos="382270" algn="l"/>
              </a:tabLst>
            </a:pPr>
            <a:r>
              <a:rPr dirty="0" sz="2700" spc="-5">
                <a:latin typeface="Times New Roman"/>
                <a:cs typeface="Times New Roman"/>
              </a:rPr>
              <a:t>Nhà </a:t>
            </a:r>
            <a:r>
              <a:rPr dirty="0" sz="2700">
                <a:latin typeface="Times New Roman"/>
                <a:cs typeface="Times New Roman"/>
              </a:rPr>
              <a:t>cách</a:t>
            </a:r>
            <a:r>
              <a:rPr dirty="0" sz="2700" spc="-4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âm</a:t>
            </a:r>
            <a:endParaRPr sz="2700">
              <a:latin typeface="Times New Roman"/>
              <a:cs typeface="Times New Roman"/>
            </a:endParaRPr>
          </a:p>
          <a:p>
            <a:pPr marL="381635" marR="313055" indent="-228600">
              <a:lnSpc>
                <a:spcPts val="2800"/>
              </a:lnSpc>
              <a:spcBef>
                <a:spcPts val="484"/>
              </a:spcBef>
              <a:buChar char="•"/>
              <a:tabLst>
                <a:tab pos="382270" algn="l"/>
              </a:tabLst>
            </a:pPr>
            <a:r>
              <a:rPr dirty="0" sz="2700">
                <a:latin typeface="Times New Roman"/>
                <a:cs typeface="Times New Roman"/>
              </a:rPr>
              <a:t>Ánh sáng</a:t>
            </a:r>
            <a:r>
              <a:rPr dirty="0" sz="2700" spc="-105">
                <a:latin typeface="Times New Roman"/>
                <a:cs typeface="Times New Roman"/>
              </a:rPr>
              <a:t> </a:t>
            </a:r>
            <a:r>
              <a:rPr dirty="0" sz="2700" spc="5">
                <a:latin typeface="Times New Roman"/>
                <a:cs typeface="Times New Roman"/>
              </a:rPr>
              <a:t>và  </a:t>
            </a:r>
            <a:r>
              <a:rPr dirty="0" sz="2700">
                <a:latin typeface="Times New Roman"/>
                <a:cs typeface="Times New Roman"/>
              </a:rPr>
              <a:t>lá phổi</a:t>
            </a:r>
            <a:r>
              <a:rPr dirty="0" sz="2700" spc="-9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xanh</a:t>
            </a:r>
            <a:endParaRPr sz="2700">
              <a:latin typeface="Times New Roman"/>
              <a:cs typeface="Times New Roman"/>
            </a:endParaRPr>
          </a:p>
          <a:p>
            <a:pPr marL="381635" marR="334645" indent="-228600">
              <a:lnSpc>
                <a:spcPts val="2800"/>
              </a:lnSpc>
              <a:spcBef>
                <a:spcPts val="450"/>
              </a:spcBef>
              <a:buChar char="•"/>
              <a:tabLst>
                <a:tab pos="382270" algn="l"/>
              </a:tabLst>
            </a:pPr>
            <a:r>
              <a:rPr dirty="0" sz="2700">
                <a:latin typeface="Times New Roman"/>
                <a:cs typeface="Times New Roman"/>
              </a:rPr>
              <a:t>Cuộc chạy  đua </a:t>
            </a:r>
            <a:r>
              <a:rPr dirty="0" sz="2700" spc="-5">
                <a:latin typeface="Times New Roman"/>
                <a:cs typeface="Times New Roman"/>
              </a:rPr>
              <a:t>sắc</a:t>
            </a:r>
            <a:r>
              <a:rPr dirty="0" sz="2700" spc="-95">
                <a:latin typeface="Times New Roman"/>
                <a:cs typeface="Times New Roman"/>
              </a:rPr>
              <a:t> </a:t>
            </a:r>
            <a:r>
              <a:rPr dirty="0" sz="2700" spc="-5">
                <a:latin typeface="Times New Roman"/>
                <a:cs typeface="Times New Roman"/>
              </a:rPr>
              <a:t>màu</a:t>
            </a:r>
            <a:endParaRPr sz="2700">
              <a:latin typeface="Times New Roman"/>
              <a:cs typeface="Times New Roman"/>
            </a:endParaRPr>
          </a:p>
          <a:p>
            <a:pPr marL="381635" marR="330200" indent="-228600">
              <a:lnSpc>
                <a:spcPct val="86200"/>
              </a:lnSpc>
              <a:spcBef>
                <a:spcPts val="445"/>
              </a:spcBef>
              <a:buChar char="•"/>
              <a:tabLst>
                <a:tab pos="382270" algn="l"/>
              </a:tabLst>
            </a:pPr>
            <a:r>
              <a:rPr dirty="0" sz="2700" spc="-5">
                <a:latin typeface="Times New Roman"/>
                <a:cs typeface="Times New Roman"/>
              </a:rPr>
              <a:t>Lò sấy</a:t>
            </a:r>
            <a:r>
              <a:rPr dirty="0" sz="2700" spc="-8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nông  </a:t>
            </a:r>
            <a:r>
              <a:rPr dirty="0" sz="2700" spc="-5">
                <a:latin typeface="Times New Roman"/>
                <a:cs typeface="Times New Roman"/>
              </a:rPr>
              <a:t>sản </a:t>
            </a:r>
            <a:r>
              <a:rPr dirty="0" sz="2700" spc="5">
                <a:latin typeface="Times New Roman"/>
                <a:cs typeface="Times New Roman"/>
              </a:rPr>
              <a:t>dùng  </a:t>
            </a:r>
            <a:r>
              <a:rPr dirty="0" sz="2700">
                <a:latin typeface="Times New Roman"/>
                <a:cs typeface="Times New Roman"/>
              </a:rPr>
              <a:t>năng lượng  </a:t>
            </a:r>
            <a:r>
              <a:rPr dirty="0" sz="2700" spc="-5">
                <a:latin typeface="Times New Roman"/>
                <a:cs typeface="Times New Roman"/>
              </a:rPr>
              <a:t>mặt</a:t>
            </a:r>
            <a:r>
              <a:rPr dirty="0" sz="2700">
                <a:latin typeface="Times New Roman"/>
                <a:cs typeface="Times New Roman"/>
              </a:rPr>
              <a:t> trời</a:t>
            </a:r>
            <a:endParaRPr sz="2700">
              <a:latin typeface="Times New Roman"/>
              <a:cs typeface="Times New Roman"/>
            </a:endParaRPr>
          </a:p>
          <a:p>
            <a:pPr marL="381635" marR="456565" indent="-228600">
              <a:lnSpc>
                <a:spcPts val="2800"/>
              </a:lnSpc>
              <a:spcBef>
                <a:spcPts val="484"/>
              </a:spcBef>
              <a:buChar char="•"/>
              <a:tabLst>
                <a:tab pos="382270" algn="l"/>
              </a:tabLst>
            </a:pPr>
            <a:r>
              <a:rPr dirty="0" sz="2700">
                <a:latin typeface="Times New Roman"/>
                <a:cs typeface="Times New Roman"/>
              </a:rPr>
              <a:t>Nhà kính  thông</a:t>
            </a:r>
            <a:r>
              <a:rPr dirty="0" sz="2700" spc="-90">
                <a:latin typeface="Times New Roman"/>
                <a:cs typeface="Times New Roman"/>
              </a:rPr>
              <a:t> </a:t>
            </a:r>
            <a:r>
              <a:rPr dirty="0" sz="2700" spc="-5">
                <a:latin typeface="Times New Roman"/>
                <a:cs typeface="Times New Roman"/>
              </a:rPr>
              <a:t>minh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75247" y="1046988"/>
            <a:ext cx="2417445" cy="797560"/>
          </a:xfrm>
          <a:prstGeom prst="rect">
            <a:avLst/>
          </a:prstGeom>
          <a:solidFill>
            <a:srgbClr val="90C225"/>
          </a:solidFill>
        </p:spPr>
        <p:txBody>
          <a:bodyPr wrap="square" lIns="0" tIns="158115" rIns="0" bIns="0" rtlCol="0" vert="horz">
            <a:spAutoFit/>
          </a:bodyPr>
          <a:lstStyle/>
          <a:p>
            <a:pPr marL="760730">
              <a:lnSpc>
                <a:spcPct val="100000"/>
              </a:lnSpc>
              <a:spcBef>
                <a:spcPts val="1245"/>
              </a:spcBef>
            </a:pP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LỚP</a:t>
            </a:r>
            <a:r>
              <a:rPr dirty="0" sz="27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75247" y="1844039"/>
            <a:ext cx="2417445" cy="4892040"/>
          </a:xfrm>
          <a:prstGeom prst="rect">
            <a:avLst/>
          </a:prstGeom>
          <a:solidFill>
            <a:srgbClr val="DBE9CD">
              <a:alpha val="90194"/>
            </a:srgbClr>
          </a:solidFill>
        </p:spPr>
        <p:txBody>
          <a:bodyPr wrap="square" lIns="0" tIns="130175" rIns="0" bIns="0" rtlCol="0" vert="horz">
            <a:spAutoFit/>
          </a:bodyPr>
          <a:lstStyle/>
          <a:p>
            <a:pPr algn="just" marL="382270" marR="626745" indent="-228600">
              <a:lnSpc>
                <a:spcPts val="2800"/>
              </a:lnSpc>
              <a:spcBef>
                <a:spcPts val="1025"/>
              </a:spcBef>
              <a:buChar char="•"/>
              <a:tabLst>
                <a:tab pos="382270" algn="l"/>
              </a:tabLst>
            </a:pPr>
            <a:r>
              <a:rPr dirty="0" sz="2700" spc="-5">
                <a:latin typeface="Times New Roman"/>
                <a:cs typeface="Times New Roman"/>
              </a:rPr>
              <a:t>Động </a:t>
            </a:r>
            <a:r>
              <a:rPr dirty="0" sz="2700">
                <a:latin typeface="Times New Roman"/>
                <a:cs typeface="Times New Roman"/>
              </a:rPr>
              <a:t>cơ  nhiệt</a:t>
            </a:r>
            <a:r>
              <a:rPr dirty="0" sz="2700" spc="-95">
                <a:latin typeface="Times New Roman"/>
                <a:cs typeface="Times New Roman"/>
              </a:rPr>
              <a:t> </a:t>
            </a:r>
            <a:r>
              <a:rPr dirty="0" sz="2700" spc="-5">
                <a:latin typeface="Times New Roman"/>
                <a:cs typeface="Times New Roman"/>
              </a:rPr>
              <a:t>mini</a:t>
            </a:r>
            <a:endParaRPr sz="2700">
              <a:latin typeface="Times New Roman"/>
              <a:cs typeface="Times New Roman"/>
            </a:endParaRPr>
          </a:p>
          <a:p>
            <a:pPr algn="just" marL="382270" indent="-229235">
              <a:lnSpc>
                <a:spcPts val="3015"/>
              </a:lnSpc>
              <a:buChar char="•"/>
              <a:tabLst>
                <a:tab pos="382270" algn="l"/>
              </a:tabLst>
            </a:pPr>
            <a:r>
              <a:rPr dirty="0" sz="2700" spc="-5">
                <a:latin typeface="Times New Roman"/>
                <a:cs typeface="Times New Roman"/>
              </a:rPr>
              <a:t>Quá</a:t>
            </a:r>
            <a:r>
              <a:rPr dirty="0" sz="2700" spc="-1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trình</a:t>
            </a:r>
            <a:endParaRPr sz="2700">
              <a:latin typeface="Times New Roman"/>
              <a:cs typeface="Times New Roman"/>
            </a:endParaRPr>
          </a:p>
          <a:p>
            <a:pPr algn="just" marL="382270">
              <a:lnSpc>
                <a:spcPts val="3015"/>
              </a:lnSpc>
            </a:pPr>
            <a:r>
              <a:rPr dirty="0" sz="2700">
                <a:latin typeface="Times New Roman"/>
                <a:cs typeface="Times New Roman"/>
              </a:rPr>
              <a:t>chín sinh</a:t>
            </a:r>
            <a:r>
              <a:rPr dirty="0" sz="2700" spc="-7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học</a:t>
            </a:r>
            <a:endParaRPr sz="2700">
              <a:latin typeface="Times New Roman"/>
              <a:cs typeface="Times New Roman"/>
            </a:endParaRPr>
          </a:p>
          <a:p>
            <a:pPr algn="just" marL="382270" marR="548640" indent="-228600">
              <a:lnSpc>
                <a:spcPts val="2800"/>
              </a:lnSpc>
              <a:spcBef>
                <a:spcPts val="484"/>
              </a:spcBef>
              <a:buChar char="•"/>
              <a:tabLst>
                <a:tab pos="382270" algn="l"/>
              </a:tabLst>
            </a:pPr>
            <a:r>
              <a:rPr dirty="0" sz="2700">
                <a:latin typeface="Times New Roman"/>
                <a:cs typeface="Times New Roman"/>
              </a:rPr>
              <a:t>Hành</a:t>
            </a:r>
            <a:r>
              <a:rPr dirty="0" sz="2700" spc="-9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trình  hòa tan </a:t>
            </a:r>
            <a:r>
              <a:rPr dirty="0" sz="2700" spc="5">
                <a:latin typeface="Times New Roman"/>
                <a:cs typeface="Times New Roman"/>
              </a:rPr>
              <a:t>và  </a:t>
            </a:r>
            <a:r>
              <a:rPr dirty="0" sz="2700">
                <a:latin typeface="Times New Roman"/>
                <a:cs typeface="Times New Roman"/>
              </a:rPr>
              <a:t>kết</a:t>
            </a:r>
            <a:r>
              <a:rPr dirty="0" sz="2700" spc="-25">
                <a:latin typeface="Times New Roman"/>
                <a:cs typeface="Times New Roman"/>
              </a:rPr>
              <a:t> </a:t>
            </a:r>
            <a:r>
              <a:rPr dirty="0" sz="2700" spc="5">
                <a:latin typeface="Times New Roman"/>
                <a:cs typeface="Times New Roman"/>
              </a:rPr>
              <a:t>tinh</a:t>
            </a:r>
            <a:endParaRPr sz="2700">
              <a:latin typeface="Times New Roman"/>
              <a:cs typeface="Times New Roman"/>
            </a:endParaRPr>
          </a:p>
          <a:p>
            <a:pPr algn="just" marL="382270" marR="568960" indent="-228600">
              <a:lnSpc>
                <a:spcPts val="2800"/>
              </a:lnSpc>
              <a:spcBef>
                <a:spcPts val="445"/>
              </a:spcBef>
              <a:buChar char="•"/>
              <a:tabLst>
                <a:tab pos="382270" algn="l"/>
              </a:tabLst>
            </a:pPr>
            <a:r>
              <a:rPr dirty="0" sz="2700" spc="-5">
                <a:latin typeface="Times New Roman"/>
                <a:cs typeface="Times New Roman"/>
              </a:rPr>
              <a:t>Hệ </a:t>
            </a:r>
            <a:r>
              <a:rPr dirty="0" sz="2700">
                <a:latin typeface="Times New Roman"/>
                <a:cs typeface="Times New Roman"/>
              </a:rPr>
              <a:t>thống  chiếu</a:t>
            </a:r>
            <a:r>
              <a:rPr dirty="0" sz="2700" spc="-10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sáng</a:t>
            </a:r>
            <a:endParaRPr sz="2700">
              <a:latin typeface="Times New Roman"/>
              <a:cs typeface="Times New Roman"/>
            </a:endParaRPr>
          </a:p>
          <a:p>
            <a:pPr algn="just" marL="382270">
              <a:lnSpc>
                <a:spcPts val="2770"/>
              </a:lnSpc>
            </a:pPr>
            <a:r>
              <a:rPr dirty="0" sz="2700" spc="5">
                <a:latin typeface="Times New Roman"/>
                <a:cs typeface="Times New Roman"/>
              </a:rPr>
              <a:t>thông</a:t>
            </a:r>
            <a:r>
              <a:rPr dirty="0" sz="2700" spc="-110">
                <a:latin typeface="Times New Roman"/>
                <a:cs typeface="Times New Roman"/>
              </a:rPr>
              <a:t> </a:t>
            </a:r>
            <a:r>
              <a:rPr dirty="0" sz="2700" spc="-5">
                <a:latin typeface="Times New Roman"/>
                <a:cs typeface="Times New Roman"/>
              </a:rPr>
              <a:t>minh</a:t>
            </a:r>
            <a:endParaRPr sz="2700">
              <a:latin typeface="Times New Roman"/>
              <a:cs typeface="Times New Roman"/>
            </a:endParaRPr>
          </a:p>
          <a:p>
            <a:pPr algn="just" marL="382270" marR="424815" indent="-228600">
              <a:lnSpc>
                <a:spcPts val="2800"/>
              </a:lnSpc>
              <a:spcBef>
                <a:spcPts val="484"/>
              </a:spcBef>
              <a:buChar char="•"/>
              <a:tabLst>
                <a:tab pos="382270" algn="l"/>
              </a:tabLst>
            </a:pPr>
            <a:r>
              <a:rPr dirty="0" sz="2700">
                <a:latin typeface="Times New Roman"/>
                <a:cs typeface="Times New Roman"/>
              </a:rPr>
              <a:t>Chất chỉ</a:t>
            </a:r>
            <a:r>
              <a:rPr dirty="0" sz="2700" spc="-110">
                <a:latin typeface="Times New Roman"/>
                <a:cs typeface="Times New Roman"/>
              </a:rPr>
              <a:t> </a:t>
            </a:r>
            <a:r>
              <a:rPr dirty="0" sz="2700" spc="5">
                <a:latin typeface="Times New Roman"/>
                <a:cs typeface="Times New Roman"/>
              </a:rPr>
              <a:t>thị  </a:t>
            </a:r>
            <a:r>
              <a:rPr dirty="0" sz="2700">
                <a:latin typeface="Times New Roman"/>
                <a:cs typeface="Times New Roman"/>
              </a:rPr>
              <a:t>tự</a:t>
            </a:r>
            <a:r>
              <a:rPr dirty="0" sz="2700" spc="-2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nhiên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909304" y="1046988"/>
            <a:ext cx="2417445" cy="797560"/>
          </a:xfrm>
          <a:prstGeom prst="rect">
            <a:avLst/>
          </a:prstGeom>
          <a:solidFill>
            <a:srgbClr val="90C225"/>
          </a:solidFill>
        </p:spPr>
        <p:txBody>
          <a:bodyPr wrap="square" lIns="0" tIns="158115" rIns="0" bIns="0" rtlCol="0" vert="horz">
            <a:spAutoFit/>
          </a:bodyPr>
          <a:lstStyle/>
          <a:p>
            <a:pPr marL="760730">
              <a:lnSpc>
                <a:spcPct val="100000"/>
              </a:lnSpc>
              <a:spcBef>
                <a:spcPts val="1245"/>
              </a:spcBef>
            </a:pP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LỚP</a:t>
            </a:r>
            <a:r>
              <a:rPr dirty="0" sz="27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09304" y="1844039"/>
            <a:ext cx="2417445" cy="4892040"/>
          </a:xfrm>
          <a:prstGeom prst="rect">
            <a:avLst/>
          </a:prstGeom>
          <a:solidFill>
            <a:srgbClr val="DBE9CD">
              <a:alpha val="90194"/>
            </a:srgbClr>
          </a:solidFill>
        </p:spPr>
        <p:txBody>
          <a:bodyPr wrap="square" lIns="0" tIns="130175" rIns="0" bIns="0" rtlCol="0" vert="horz">
            <a:spAutoFit/>
          </a:bodyPr>
          <a:lstStyle/>
          <a:p>
            <a:pPr marL="382270" marR="455295" indent="-228600">
              <a:lnSpc>
                <a:spcPts val="2800"/>
              </a:lnSpc>
              <a:spcBef>
                <a:spcPts val="1025"/>
              </a:spcBef>
              <a:buChar char="•"/>
              <a:tabLst>
                <a:tab pos="382270" algn="l"/>
              </a:tabLst>
            </a:pPr>
            <a:r>
              <a:rPr dirty="0" sz="2700" spc="-5">
                <a:latin typeface="Times New Roman"/>
                <a:cs typeface="Times New Roman"/>
              </a:rPr>
              <a:t>Đèn </a:t>
            </a:r>
            <a:r>
              <a:rPr dirty="0" sz="2700" spc="5">
                <a:latin typeface="Times New Roman"/>
                <a:cs typeface="Times New Roman"/>
              </a:rPr>
              <a:t>ngủ  </a:t>
            </a:r>
            <a:r>
              <a:rPr dirty="0" sz="2700">
                <a:latin typeface="Times New Roman"/>
                <a:cs typeface="Times New Roman"/>
              </a:rPr>
              <a:t>thông</a:t>
            </a:r>
            <a:r>
              <a:rPr dirty="0" sz="2700" spc="-90">
                <a:latin typeface="Times New Roman"/>
                <a:cs typeface="Times New Roman"/>
              </a:rPr>
              <a:t> </a:t>
            </a:r>
            <a:r>
              <a:rPr dirty="0" sz="2700" spc="-5">
                <a:latin typeface="Times New Roman"/>
                <a:cs typeface="Times New Roman"/>
              </a:rPr>
              <a:t>minh</a:t>
            </a:r>
            <a:endParaRPr sz="2700">
              <a:latin typeface="Times New Roman"/>
              <a:cs typeface="Times New Roman"/>
            </a:endParaRPr>
          </a:p>
          <a:p>
            <a:pPr marL="382270" indent="-228600">
              <a:lnSpc>
                <a:spcPct val="100000"/>
              </a:lnSpc>
              <a:buChar char="•"/>
              <a:tabLst>
                <a:tab pos="382270" algn="l"/>
              </a:tabLst>
            </a:pPr>
            <a:r>
              <a:rPr dirty="0" sz="2700">
                <a:latin typeface="Times New Roman"/>
                <a:cs typeface="Times New Roman"/>
              </a:rPr>
              <a:t>Chất tẩy</a:t>
            </a:r>
            <a:r>
              <a:rPr dirty="0" sz="2700" spc="-4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rửa</a:t>
            </a:r>
            <a:endParaRPr sz="2700">
              <a:latin typeface="Times New Roman"/>
              <a:cs typeface="Times New Roman"/>
            </a:endParaRPr>
          </a:p>
          <a:p>
            <a:pPr marL="382270" indent="-228600">
              <a:lnSpc>
                <a:spcPct val="100000"/>
              </a:lnSpc>
              <a:spcBef>
                <a:spcPts val="15"/>
              </a:spcBef>
              <a:buChar char="•"/>
              <a:tabLst>
                <a:tab pos="382270" algn="l"/>
              </a:tabLst>
            </a:pPr>
            <a:r>
              <a:rPr dirty="0" sz="2700" spc="-5">
                <a:latin typeface="Times New Roman"/>
                <a:cs typeface="Times New Roman"/>
              </a:rPr>
              <a:t>Đèn </a:t>
            </a:r>
            <a:r>
              <a:rPr dirty="0" sz="2700">
                <a:latin typeface="Times New Roman"/>
                <a:cs typeface="Times New Roman"/>
              </a:rPr>
              <a:t>đổi</a:t>
            </a:r>
            <a:r>
              <a:rPr dirty="0" sz="2700" spc="-45">
                <a:latin typeface="Times New Roman"/>
                <a:cs typeface="Times New Roman"/>
              </a:rPr>
              <a:t> </a:t>
            </a:r>
            <a:r>
              <a:rPr dirty="0" sz="2700" spc="-5">
                <a:latin typeface="Times New Roman"/>
                <a:cs typeface="Times New Roman"/>
              </a:rPr>
              <a:t>màu</a:t>
            </a:r>
            <a:endParaRPr sz="2700">
              <a:latin typeface="Times New Roman"/>
              <a:cs typeface="Times New Roman"/>
            </a:endParaRPr>
          </a:p>
          <a:p>
            <a:pPr marL="382270" marR="720725" indent="-228600">
              <a:lnSpc>
                <a:spcPts val="2800"/>
              </a:lnSpc>
              <a:spcBef>
                <a:spcPts val="484"/>
              </a:spcBef>
              <a:buChar char="•"/>
              <a:tabLst>
                <a:tab pos="382270" algn="l"/>
              </a:tabLst>
            </a:pPr>
            <a:r>
              <a:rPr dirty="0" sz="2700">
                <a:latin typeface="Times New Roman"/>
                <a:cs typeface="Times New Roman"/>
              </a:rPr>
              <a:t>Máy</a:t>
            </a:r>
            <a:r>
              <a:rPr dirty="0" sz="2700" spc="-95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phát  điện</a:t>
            </a:r>
            <a:r>
              <a:rPr dirty="0" sz="2700" spc="-40">
                <a:latin typeface="Times New Roman"/>
                <a:cs typeface="Times New Roman"/>
              </a:rPr>
              <a:t> </a:t>
            </a:r>
            <a:r>
              <a:rPr dirty="0" sz="2700">
                <a:latin typeface="Times New Roman"/>
                <a:cs typeface="Times New Roman"/>
              </a:rPr>
              <a:t>gió</a:t>
            </a:r>
            <a:endParaRPr sz="2700">
              <a:latin typeface="Times New Roman"/>
              <a:cs typeface="Times New Roman"/>
            </a:endParaRPr>
          </a:p>
          <a:p>
            <a:pPr marL="382270" marR="762635" indent="-228600">
              <a:lnSpc>
                <a:spcPts val="2800"/>
              </a:lnSpc>
              <a:spcBef>
                <a:spcPts val="450"/>
              </a:spcBef>
              <a:buChar char="•"/>
              <a:tabLst>
                <a:tab pos="382270" algn="l"/>
              </a:tabLst>
            </a:pPr>
            <a:r>
              <a:rPr dirty="0" sz="2700">
                <a:latin typeface="Times New Roman"/>
                <a:cs typeface="Times New Roman"/>
              </a:rPr>
              <a:t>Chất</a:t>
            </a:r>
            <a:r>
              <a:rPr dirty="0" sz="2700" spc="-105">
                <a:latin typeface="Times New Roman"/>
                <a:cs typeface="Times New Roman"/>
              </a:rPr>
              <a:t> </a:t>
            </a:r>
            <a:r>
              <a:rPr dirty="0" sz="2700" spc="5">
                <a:latin typeface="Times New Roman"/>
                <a:cs typeface="Times New Roman"/>
              </a:rPr>
              <a:t>khử  </a:t>
            </a:r>
            <a:r>
              <a:rPr dirty="0" sz="2700">
                <a:latin typeface="Times New Roman"/>
                <a:cs typeface="Times New Roman"/>
              </a:rPr>
              <a:t>trùng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6310" y="627634"/>
            <a:ext cx="579310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PHÂN </a:t>
            </a:r>
            <a:r>
              <a:rPr dirty="0" spc="-5"/>
              <a:t>THEO LỚP </a:t>
            </a:r>
            <a:r>
              <a:rPr dirty="0"/>
              <a:t>CẤP</a:t>
            </a:r>
            <a:r>
              <a:rPr dirty="0" spc="-445"/>
              <a:t> </a:t>
            </a:r>
            <a:r>
              <a:rPr dirty="0" spc="-5"/>
              <a:t>THPT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3712" y="1467611"/>
            <a:ext cx="3275329" cy="739140"/>
          </a:xfrm>
          <a:prstGeom prst="rect">
            <a:avLst/>
          </a:prstGeom>
          <a:solidFill>
            <a:srgbClr val="90C225"/>
          </a:solidFill>
        </p:spPr>
        <p:txBody>
          <a:bodyPr wrap="square" lIns="0" tIns="1479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65"/>
              </a:spcBef>
            </a:pPr>
            <a:r>
              <a:rPr dirty="0" sz="2500" spc="-5">
                <a:solidFill>
                  <a:srgbClr val="FFFFFF"/>
                </a:solidFill>
                <a:latin typeface="Times New Roman"/>
                <a:cs typeface="Times New Roman"/>
              </a:rPr>
              <a:t>LỚP</a:t>
            </a:r>
            <a:r>
              <a:rPr dirty="0" sz="25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500" spc="-5">
                <a:solidFill>
                  <a:srgbClr val="FFFFFF"/>
                </a:solidFill>
                <a:latin typeface="Times New Roman"/>
                <a:cs typeface="Times New Roman"/>
              </a:rPr>
              <a:t>10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3712" y="2206751"/>
            <a:ext cx="3275329" cy="4392295"/>
          </a:xfrm>
          <a:prstGeom prst="rect">
            <a:avLst/>
          </a:prstGeom>
          <a:solidFill>
            <a:srgbClr val="DBE9CD">
              <a:alpha val="90194"/>
            </a:srgbClr>
          </a:solidFill>
        </p:spPr>
        <p:txBody>
          <a:bodyPr wrap="square" lIns="0" tIns="66675" rIns="0" bIns="0" rtlCol="0" vert="horz">
            <a:spAutoFit/>
          </a:bodyPr>
          <a:lstStyle/>
          <a:p>
            <a:pPr marL="371475" indent="-229235">
              <a:lnSpc>
                <a:spcPct val="100000"/>
              </a:lnSpc>
              <a:spcBef>
                <a:spcPts val="525"/>
              </a:spcBef>
              <a:buChar char="•"/>
              <a:tabLst>
                <a:tab pos="372110" algn="l"/>
              </a:tabLst>
            </a:pPr>
            <a:r>
              <a:rPr dirty="0" sz="2500" spc="-10">
                <a:latin typeface="Times New Roman"/>
                <a:cs typeface="Times New Roman"/>
              </a:rPr>
              <a:t>Định </a:t>
            </a:r>
            <a:r>
              <a:rPr dirty="0" sz="2500" spc="-5">
                <a:latin typeface="Times New Roman"/>
                <a:cs typeface="Times New Roman"/>
              </a:rPr>
              <a:t>luật</a:t>
            </a:r>
            <a:r>
              <a:rPr dirty="0" sz="2500" spc="5">
                <a:latin typeface="Times New Roman"/>
                <a:cs typeface="Times New Roman"/>
              </a:rPr>
              <a:t> </a:t>
            </a:r>
            <a:r>
              <a:rPr dirty="0" sz="2500" spc="-5">
                <a:latin typeface="Times New Roman"/>
                <a:cs typeface="Times New Roman"/>
              </a:rPr>
              <a:t>Boyle</a:t>
            </a:r>
            <a:endParaRPr sz="2500">
              <a:latin typeface="Times New Roman"/>
              <a:cs typeface="Times New Roman"/>
            </a:endParaRPr>
          </a:p>
          <a:p>
            <a:pPr marL="371475" indent="-229235">
              <a:lnSpc>
                <a:spcPct val="100000"/>
              </a:lnSpc>
              <a:spcBef>
                <a:spcPts val="10"/>
              </a:spcBef>
              <a:buChar char="•"/>
              <a:tabLst>
                <a:tab pos="372110" algn="l"/>
              </a:tabLst>
            </a:pPr>
            <a:r>
              <a:rPr dirty="0" sz="2500" spc="-5">
                <a:latin typeface="Times New Roman"/>
                <a:cs typeface="Times New Roman"/>
              </a:rPr>
              <a:t>Nhiệt độ sôi</a:t>
            </a:r>
            <a:endParaRPr sz="2500">
              <a:latin typeface="Times New Roman"/>
              <a:cs typeface="Times New Roman"/>
            </a:endParaRPr>
          </a:p>
          <a:p>
            <a:pPr marL="371475" indent="-229235">
              <a:lnSpc>
                <a:spcPct val="100000"/>
              </a:lnSpc>
              <a:spcBef>
                <a:spcPts val="30"/>
              </a:spcBef>
              <a:buChar char="•"/>
              <a:tabLst>
                <a:tab pos="372110" algn="l"/>
              </a:tabLst>
            </a:pPr>
            <a:r>
              <a:rPr dirty="0" sz="2500" spc="-5">
                <a:latin typeface="Times New Roman"/>
                <a:cs typeface="Times New Roman"/>
              </a:rPr>
              <a:t>Nóng </a:t>
            </a:r>
            <a:r>
              <a:rPr dirty="0" sz="2500" spc="-30">
                <a:latin typeface="Times New Roman"/>
                <a:cs typeface="Times New Roman"/>
              </a:rPr>
              <a:t>chảy, </a:t>
            </a:r>
            <a:r>
              <a:rPr dirty="0" sz="2500" spc="-5">
                <a:latin typeface="Times New Roman"/>
                <a:cs typeface="Times New Roman"/>
              </a:rPr>
              <a:t>đông</a:t>
            </a:r>
            <a:r>
              <a:rPr dirty="0" sz="2500" spc="40">
                <a:latin typeface="Times New Roman"/>
                <a:cs typeface="Times New Roman"/>
              </a:rPr>
              <a:t> </a:t>
            </a:r>
            <a:r>
              <a:rPr dirty="0" sz="2500" spc="-5">
                <a:latin typeface="Times New Roman"/>
                <a:cs typeface="Times New Roman"/>
              </a:rPr>
              <a:t>đặc</a:t>
            </a:r>
            <a:endParaRPr sz="2500">
              <a:latin typeface="Times New Roman"/>
              <a:cs typeface="Times New Roman"/>
            </a:endParaRPr>
          </a:p>
          <a:p>
            <a:pPr marL="371475" indent="-229235">
              <a:lnSpc>
                <a:spcPct val="100000"/>
              </a:lnSpc>
              <a:spcBef>
                <a:spcPts val="10"/>
              </a:spcBef>
              <a:buChar char="•"/>
              <a:tabLst>
                <a:tab pos="372110" algn="l"/>
              </a:tabLst>
            </a:pPr>
            <a:r>
              <a:rPr dirty="0" sz="2500" spc="-5">
                <a:latin typeface="Times New Roman"/>
                <a:cs typeface="Times New Roman"/>
              </a:rPr>
              <a:t>Hệ điều</a:t>
            </a:r>
            <a:r>
              <a:rPr dirty="0" sz="2500" spc="5">
                <a:latin typeface="Times New Roman"/>
                <a:cs typeface="Times New Roman"/>
              </a:rPr>
              <a:t> </a:t>
            </a:r>
            <a:r>
              <a:rPr dirty="0" sz="2500" spc="-5">
                <a:latin typeface="Times New Roman"/>
                <a:cs typeface="Times New Roman"/>
              </a:rPr>
              <a:t>nhiệt</a:t>
            </a:r>
            <a:endParaRPr sz="2500">
              <a:latin typeface="Times New Roman"/>
              <a:cs typeface="Times New Roman"/>
            </a:endParaRPr>
          </a:p>
          <a:p>
            <a:pPr marL="371475" marR="219075" indent="-228600">
              <a:lnSpc>
                <a:spcPts val="2590"/>
              </a:lnSpc>
              <a:spcBef>
                <a:spcPts val="455"/>
              </a:spcBef>
              <a:buChar char="•"/>
              <a:tabLst>
                <a:tab pos="372110" algn="l"/>
              </a:tabLst>
            </a:pPr>
            <a:r>
              <a:rPr dirty="0" sz="2500" spc="-10">
                <a:latin typeface="Times New Roman"/>
                <a:cs typeface="Times New Roman"/>
              </a:rPr>
              <a:t>Ảnh </a:t>
            </a:r>
            <a:r>
              <a:rPr dirty="0" sz="2500" spc="-5">
                <a:latin typeface="Times New Roman"/>
                <a:cs typeface="Times New Roman"/>
              </a:rPr>
              <a:t>hưởng của nồng  độ đến tốc độ phản</a:t>
            </a:r>
            <a:endParaRPr sz="2500">
              <a:latin typeface="Times New Roman"/>
              <a:cs typeface="Times New Roman"/>
            </a:endParaRPr>
          </a:p>
          <a:p>
            <a:pPr marL="371475">
              <a:lnSpc>
                <a:spcPts val="2565"/>
              </a:lnSpc>
            </a:pPr>
            <a:r>
              <a:rPr dirty="0" sz="2500" spc="-5">
                <a:latin typeface="Times New Roman"/>
                <a:cs typeface="Times New Roman"/>
              </a:rPr>
              <a:t>ứng</a:t>
            </a:r>
            <a:endParaRPr sz="2500">
              <a:latin typeface="Times New Roman"/>
              <a:cs typeface="Times New Roman"/>
            </a:endParaRPr>
          </a:p>
          <a:p>
            <a:pPr marL="371475" indent="-229235">
              <a:lnSpc>
                <a:spcPct val="100000"/>
              </a:lnSpc>
              <a:spcBef>
                <a:spcPts val="20"/>
              </a:spcBef>
              <a:buChar char="•"/>
              <a:tabLst>
                <a:tab pos="372110" algn="l"/>
              </a:tabLst>
            </a:pPr>
            <a:r>
              <a:rPr dirty="0" sz="2500" spc="-5">
                <a:latin typeface="Times New Roman"/>
                <a:cs typeface="Times New Roman"/>
              </a:rPr>
              <a:t>Cân bằng hóa</a:t>
            </a:r>
            <a:r>
              <a:rPr dirty="0" sz="2500" spc="10">
                <a:latin typeface="Times New Roman"/>
                <a:cs typeface="Times New Roman"/>
              </a:rPr>
              <a:t> </a:t>
            </a:r>
            <a:r>
              <a:rPr dirty="0" sz="2500" spc="-5">
                <a:latin typeface="Times New Roman"/>
                <a:cs typeface="Times New Roman"/>
              </a:rPr>
              <a:t>học</a:t>
            </a:r>
            <a:endParaRPr sz="2500">
              <a:latin typeface="Times New Roman"/>
              <a:cs typeface="Times New Roman"/>
            </a:endParaRPr>
          </a:p>
          <a:p>
            <a:pPr marL="371475" indent="-229235">
              <a:lnSpc>
                <a:spcPct val="100000"/>
              </a:lnSpc>
              <a:spcBef>
                <a:spcPts val="15"/>
              </a:spcBef>
              <a:buChar char="•"/>
              <a:tabLst>
                <a:tab pos="372110" algn="l"/>
              </a:tabLst>
            </a:pPr>
            <a:r>
              <a:rPr dirty="0" sz="2500" spc="-5">
                <a:latin typeface="Times New Roman"/>
                <a:cs typeface="Times New Roman"/>
              </a:rPr>
              <a:t>Đo nhịp tim</a:t>
            </a:r>
            <a:endParaRPr sz="2500">
              <a:latin typeface="Times New Roman"/>
              <a:cs typeface="Times New Roman"/>
            </a:endParaRPr>
          </a:p>
          <a:p>
            <a:pPr marL="371475" marR="337820" indent="-228600">
              <a:lnSpc>
                <a:spcPts val="2590"/>
              </a:lnSpc>
              <a:spcBef>
                <a:spcPts val="455"/>
              </a:spcBef>
              <a:buChar char="•"/>
              <a:tabLst>
                <a:tab pos="372110" algn="l"/>
              </a:tabLst>
            </a:pPr>
            <a:r>
              <a:rPr dirty="0" sz="2500" spc="-5">
                <a:latin typeface="Times New Roman"/>
                <a:cs typeface="Times New Roman"/>
              </a:rPr>
              <a:t>Euro Sense nghe lời  bạn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54652" y="1467611"/>
            <a:ext cx="3275329" cy="739140"/>
          </a:xfrm>
          <a:prstGeom prst="rect">
            <a:avLst/>
          </a:prstGeom>
          <a:solidFill>
            <a:srgbClr val="90C225"/>
          </a:solidFill>
        </p:spPr>
        <p:txBody>
          <a:bodyPr wrap="square" lIns="0" tIns="147955" rIns="0" bIns="0" rtlCol="0" vert="horz">
            <a:spAutoFit/>
          </a:bodyPr>
          <a:lstStyle/>
          <a:p>
            <a:pPr algn="ctr" marR="5080">
              <a:lnSpc>
                <a:spcPct val="100000"/>
              </a:lnSpc>
              <a:spcBef>
                <a:spcPts val="1165"/>
              </a:spcBef>
            </a:pPr>
            <a:r>
              <a:rPr dirty="0" sz="2500" spc="-5">
                <a:solidFill>
                  <a:srgbClr val="FFFFFF"/>
                </a:solidFill>
                <a:latin typeface="Times New Roman"/>
                <a:cs typeface="Times New Roman"/>
              </a:rPr>
              <a:t>LỚP</a:t>
            </a:r>
            <a:r>
              <a:rPr dirty="0" sz="25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500" spc="-105">
                <a:solidFill>
                  <a:srgbClr val="FFFFFF"/>
                </a:solidFill>
                <a:latin typeface="Times New Roman"/>
                <a:cs typeface="Times New Roman"/>
              </a:rPr>
              <a:t>11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54652" y="2206751"/>
            <a:ext cx="3275329" cy="4392295"/>
          </a:xfrm>
          <a:prstGeom prst="rect">
            <a:avLst/>
          </a:prstGeom>
          <a:solidFill>
            <a:srgbClr val="DBE9CD">
              <a:alpha val="90194"/>
            </a:srgbClr>
          </a:solidFill>
        </p:spPr>
        <p:txBody>
          <a:bodyPr wrap="square" lIns="0" tIns="66675" rIns="0" bIns="0" rtlCol="0" vert="horz">
            <a:spAutoFit/>
          </a:bodyPr>
          <a:lstStyle/>
          <a:p>
            <a:pPr marL="371475" indent="-229235">
              <a:lnSpc>
                <a:spcPct val="100000"/>
              </a:lnSpc>
              <a:spcBef>
                <a:spcPts val="525"/>
              </a:spcBef>
              <a:buChar char="•"/>
              <a:tabLst>
                <a:tab pos="372110" algn="l"/>
              </a:tabLst>
            </a:pPr>
            <a:r>
              <a:rPr dirty="0" sz="2500" spc="-5">
                <a:latin typeface="Times New Roman"/>
                <a:cs typeface="Times New Roman"/>
              </a:rPr>
              <a:t>Cảm ứng điện</a:t>
            </a:r>
            <a:r>
              <a:rPr dirty="0" sz="2500" spc="15">
                <a:latin typeface="Times New Roman"/>
                <a:cs typeface="Times New Roman"/>
              </a:rPr>
              <a:t> </a:t>
            </a:r>
            <a:r>
              <a:rPr dirty="0" sz="2500" spc="-5">
                <a:latin typeface="Times New Roman"/>
                <a:cs typeface="Times New Roman"/>
              </a:rPr>
              <a:t>từ</a:t>
            </a:r>
            <a:endParaRPr sz="2500">
              <a:latin typeface="Times New Roman"/>
              <a:cs typeface="Times New Roman"/>
            </a:endParaRPr>
          </a:p>
          <a:p>
            <a:pPr marL="371475" indent="-229235">
              <a:lnSpc>
                <a:spcPct val="100000"/>
              </a:lnSpc>
              <a:spcBef>
                <a:spcPts val="10"/>
              </a:spcBef>
              <a:buChar char="•"/>
              <a:tabLst>
                <a:tab pos="372110" algn="l"/>
              </a:tabLst>
            </a:pPr>
            <a:r>
              <a:rPr dirty="0" sz="2500" spc="-5">
                <a:latin typeface="Times New Roman"/>
                <a:cs typeface="Times New Roman"/>
              </a:rPr>
              <a:t>Tụ</a:t>
            </a:r>
            <a:r>
              <a:rPr dirty="0" sz="2500" spc="-10">
                <a:latin typeface="Times New Roman"/>
                <a:cs typeface="Times New Roman"/>
              </a:rPr>
              <a:t> </a:t>
            </a:r>
            <a:r>
              <a:rPr dirty="0" sz="2500" spc="-5">
                <a:latin typeface="Times New Roman"/>
                <a:cs typeface="Times New Roman"/>
              </a:rPr>
              <a:t>điện</a:t>
            </a:r>
            <a:endParaRPr sz="2500">
              <a:latin typeface="Times New Roman"/>
              <a:cs typeface="Times New Roman"/>
            </a:endParaRPr>
          </a:p>
          <a:p>
            <a:pPr marL="371475" indent="-229235">
              <a:lnSpc>
                <a:spcPct val="100000"/>
              </a:lnSpc>
              <a:spcBef>
                <a:spcPts val="30"/>
              </a:spcBef>
              <a:buChar char="•"/>
              <a:tabLst>
                <a:tab pos="372110" algn="l"/>
              </a:tabLst>
            </a:pPr>
            <a:r>
              <a:rPr dirty="0" sz="2500" spc="-5">
                <a:latin typeface="Times New Roman"/>
                <a:cs typeface="Times New Roman"/>
              </a:rPr>
              <a:t>Hệ thống chống</a:t>
            </a:r>
            <a:r>
              <a:rPr dirty="0" sz="2500" spc="5">
                <a:latin typeface="Times New Roman"/>
                <a:cs typeface="Times New Roman"/>
              </a:rPr>
              <a:t> </a:t>
            </a:r>
            <a:r>
              <a:rPr dirty="0" sz="2500" spc="-5">
                <a:latin typeface="Times New Roman"/>
                <a:cs typeface="Times New Roman"/>
              </a:rPr>
              <a:t>trộm</a:t>
            </a:r>
            <a:endParaRPr sz="2500">
              <a:latin typeface="Times New Roman"/>
              <a:cs typeface="Times New Roman"/>
            </a:endParaRPr>
          </a:p>
          <a:p>
            <a:pPr marL="371475" marR="445770" indent="-228600">
              <a:lnSpc>
                <a:spcPts val="2590"/>
              </a:lnSpc>
              <a:spcBef>
                <a:spcPts val="439"/>
              </a:spcBef>
              <a:buChar char="•"/>
              <a:tabLst>
                <a:tab pos="372110" algn="l"/>
              </a:tabLst>
            </a:pPr>
            <a:r>
              <a:rPr dirty="0" sz="2500" spc="-10">
                <a:latin typeface="Times New Roman"/>
                <a:cs typeface="Times New Roman"/>
              </a:rPr>
              <a:t>Hô </a:t>
            </a:r>
            <a:r>
              <a:rPr dirty="0" sz="2500" spc="-5">
                <a:latin typeface="Times New Roman"/>
                <a:cs typeface="Times New Roman"/>
              </a:rPr>
              <a:t>hấp của hạt nảy  </a:t>
            </a:r>
            <a:r>
              <a:rPr dirty="0" sz="2500" spc="-10">
                <a:latin typeface="Times New Roman"/>
                <a:cs typeface="Times New Roman"/>
              </a:rPr>
              <a:t>mầm</a:t>
            </a:r>
            <a:endParaRPr sz="2500">
              <a:latin typeface="Times New Roman"/>
              <a:cs typeface="Times New Roman"/>
            </a:endParaRPr>
          </a:p>
          <a:p>
            <a:pPr marL="371475" indent="-229235">
              <a:lnSpc>
                <a:spcPct val="100000"/>
              </a:lnSpc>
              <a:spcBef>
                <a:spcPts val="10"/>
              </a:spcBef>
              <a:buChar char="•"/>
              <a:tabLst>
                <a:tab pos="372110" algn="l"/>
              </a:tabLst>
            </a:pPr>
            <a:r>
              <a:rPr dirty="0" sz="2500" spc="-5">
                <a:latin typeface="Times New Roman"/>
                <a:cs typeface="Times New Roman"/>
              </a:rPr>
              <a:t>Lên </a:t>
            </a:r>
            <a:r>
              <a:rPr dirty="0" sz="2500" spc="-15">
                <a:latin typeface="Times New Roman"/>
                <a:cs typeface="Times New Roman"/>
              </a:rPr>
              <a:t>men</a:t>
            </a:r>
            <a:r>
              <a:rPr dirty="0" sz="2500" spc="30">
                <a:latin typeface="Times New Roman"/>
                <a:cs typeface="Times New Roman"/>
              </a:rPr>
              <a:t> </a:t>
            </a:r>
            <a:r>
              <a:rPr dirty="0" sz="2500" spc="-5">
                <a:latin typeface="Times New Roman"/>
                <a:cs typeface="Times New Roman"/>
              </a:rPr>
              <a:t>rượu</a:t>
            </a:r>
            <a:endParaRPr sz="2500">
              <a:latin typeface="Times New Roman"/>
              <a:cs typeface="Times New Roman"/>
            </a:endParaRPr>
          </a:p>
          <a:p>
            <a:pPr marL="371475" marR="241300" indent="-228600">
              <a:lnSpc>
                <a:spcPts val="2590"/>
              </a:lnSpc>
              <a:spcBef>
                <a:spcPts val="440"/>
              </a:spcBef>
              <a:buChar char="•"/>
              <a:tabLst>
                <a:tab pos="372110" algn="l"/>
              </a:tabLst>
            </a:pPr>
            <a:r>
              <a:rPr dirty="0" sz="2500" spc="-5">
                <a:latin typeface="Times New Roman"/>
                <a:cs typeface="Times New Roman"/>
              </a:rPr>
              <a:t>Hệ thống thang nâng  ô</a:t>
            </a:r>
            <a:r>
              <a:rPr dirty="0" sz="2500" spc="-10">
                <a:latin typeface="Times New Roman"/>
                <a:cs typeface="Times New Roman"/>
              </a:rPr>
              <a:t> </a:t>
            </a:r>
            <a:r>
              <a:rPr dirty="0" sz="2500" spc="-5">
                <a:latin typeface="Times New Roman"/>
                <a:cs typeface="Times New Roman"/>
              </a:rPr>
              <a:t>tô</a:t>
            </a:r>
            <a:endParaRPr sz="2500">
              <a:latin typeface="Times New Roman"/>
              <a:cs typeface="Times New Roman"/>
            </a:endParaRPr>
          </a:p>
          <a:p>
            <a:pPr marL="371475" indent="-229235">
              <a:lnSpc>
                <a:spcPts val="2995"/>
              </a:lnSpc>
              <a:buChar char="•"/>
              <a:tabLst>
                <a:tab pos="372110" algn="l"/>
              </a:tabLst>
            </a:pPr>
            <a:r>
              <a:rPr dirty="0" sz="2500" spc="-5">
                <a:latin typeface="Times New Roman"/>
                <a:cs typeface="Times New Roman"/>
              </a:rPr>
              <a:t>Axit hay</a:t>
            </a:r>
            <a:r>
              <a:rPr dirty="0" sz="2500" spc="-10">
                <a:latin typeface="Times New Roman"/>
                <a:cs typeface="Times New Roman"/>
              </a:rPr>
              <a:t> </a:t>
            </a:r>
            <a:r>
              <a:rPr dirty="0" sz="2500" spc="-5">
                <a:latin typeface="Times New Roman"/>
                <a:cs typeface="Times New Roman"/>
              </a:rPr>
              <a:t>Bazơ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65592" y="1467611"/>
            <a:ext cx="3274060" cy="739140"/>
          </a:xfrm>
          <a:prstGeom prst="rect">
            <a:avLst/>
          </a:prstGeom>
          <a:solidFill>
            <a:srgbClr val="90C225"/>
          </a:solidFill>
        </p:spPr>
        <p:txBody>
          <a:bodyPr wrap="square" lIns="0" tIns="1479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65"/>
              </a:spcBef>
            </a:pPr>
            <a:r>
              <a:rPr dirty="0" sz="2500" spc="-5">
                <a:solidFill>
                  <a:srgbClr val="FFFFFF"/>
                </a:solidFill>
                <a:latin typeface="Times New Roman"/>
                <a:cs typeface="Times New Roman"/>
              </a:rPr>
              <a:t>LỚP</a:t>
            </a:r>
            <a:r>
              <a:rPr dirty="0" sz="25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500" spc="-5">
                <a:solidFill>
                  <a:srgbClr val="FFFFFF"/>
                </a:solidFill>
                <a:latin typeface="Times New Roman"/>
                <a:cs typeface="Times New Roman"/>
              </a:rPr>
              <a:t>12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65592" y="2206751"/>
            <a:ext cx="3274060" cy="4392295"/>
          </a:xfrm>
          <a:prstGeom prst="rect">
            <a:avLst/>
          </a:prstGeom>
          <a:solidFill>
            <a:srgbClr val="DBE9CD">
              <a:alpha val="90194"/>
            </a:srgbClr>
          </a:solidFill>
        </p:spPr>
        <p:txBody>
          <a:bodyPr wrap="square" lIns="0" tIns="66675" rIns="0" bIns="0" rtlCol="0" vert="horz">
            <a:spAutoFit/>
          </a:bodyPr>
          <a:lstStyle/>
          <a:p>
            <a:pPr marL="371475" indent="-229235">
              <a:lnSpc>
                <a:spcPct val="100000"/>
              </a:lnSpc>
              <a:spcBef>
                <a:spcPts val="525"/>
              </a:spcBef>
              <a:buChar char="•"/>
              <a:tabLst>
                <a:tab pos="372110" algn="l"/>
              </a:tabLst>
            </a:pPr>
            <a:r>
              <a:rPr dirty="0" sz="2500" spc="-5">
                <a:latin typeface="Times New Roman"/>
                <a:cs typeface="Times New Roman"/>
              </a:rPr>
              <a:t>Tốc độ </a:t>
            </a:r>
            <a:r>
              <a:rPr dirty="0" sz="2500" spc="-10">
                <a:latin typeface="Times New Roman"/>
                <a:cs typeface="Times New Roman"/>
              </a:rPr>
              <a:t>âm</a:t>
            </a:r>
            <a:endParaRPr sz="2500">
              <a:latin typeface="Times New Roman"/>
              <a:cs typeface="Times New Roman"/>
            </a:endParaRPr>
          </a:p>
          <a:p>
            <a:pPr marL="371475" indent="-229235">
              <a:lnSpc>
                <a:spcPct val="100000"/>
              </a:lnSpc>
              <a:spcBef>
                <a:spcPts val="10"/>
              </a:spcBef>
              <a:buChar char="•"/>
              <a:tabLst>
                <a:tab pos="372110" algn="l"/>
              </a:tabLst>
            </a:pPr>
            <a:r>
              <a:rPr dirty="0" sz="2500" spc="-5">
                <a:latin typeface="Times New Roman"/>
                <a:cs typeface="Times New Roman"/>
              </a:rPr>
              <a:t>Sóng </a:t>
            </a:r>
            <a:r>
              <a:rPr dirty="0" sz="2500" spc="-15">
                <a:latin typeface="Times New Roman"/>
                <a:cs typeface="Times New Roman"/>
              </a:rPr>
              <a:t>âm</a:t>
            </a:r>
            <a:endParaRPr sz="2500">
              <a:latin typeface="Times New Roman"/>
              <a:cs typeface="Times New Roman"/>
            </a:endParaRPr>
          </a:p>
          <a:p>
            <a:pPr marL="371475" indent="-229235">
              <a:lnSpc>
                <a:spcPct val="100000"/>
              </a:lnSpc>
              <a:spcBef>
                <a:spcPts val="30"/>
              </a:spcBef>
              <a:buChar char="•"/>
              <a:tabLst>
                <a:tab pos="372110" algn="l"/>
              </a:tabLst>
            </a:pPr>
            <a:r>
              <a:rPr dirty="0" sz="2500" spc="-5">
                <a:latin typeface="Times New Roman"/>
                <a:cs typeface="Times New Roman"/>
              </a:rPr>
              <a:t>Dao động tắt</a:t>
            </a:r>
            <a:r>
              <a:rPr dirty="0" sz="2500" spc="5">
                <a:latin typeface="Times New Roman"/>
                <a:cs typeface="Times New Roman"/>
              </a:rPr>
              <a:t> </a:t>
            </a:r>
            <a:r>
              <a:rPr dirty="0" sz="2500" spc="-5">
                <a:latin typeface="Times New Roman"/>
                <a:cs typeface="Times New Roman"/>
              </a:rPr>
              <a:t>dần</a:t>
            </a:r>
            <a:endParaRPr sz="2500">
              <a:latin typeface="Times New Roman"/>
              <a:cs typeface="Times New Roman"/>
            </a:endParaRPr>
          </a:p>
          <a:p>
            <a:pPr marL="371475" marR="293370" indent="-228600">
              <a:lnSpc>
                <a:spcPts val="2590"/>
              </a:lnSpc>
              <a:spcBef>
                <a:spcPts val="439"/>
              </a:spcBef>
              <a:buChar char="•"/>
              <a:tabLst>
                <a:tab pos="372110" algn="l"/>
              </a:tabLst>
            </a:pPr>
            <a:r>
              <a:rPr dirty="0" sz="2500" spc="-5">
                <a:latin typeface="Times New Roman"/>
                <a:cs typeface="Times New Roman"/>
              </a:rPr>
              <a:t>Hệ thống chiếu sáng  tự động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0517" y="629158"/>
            <a:ext cx="625221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Trebuchet MS"/>
                <a:cs typeface="Trebuchet MS"/>
              </a:rPr>
              <a:t>Kha</a:t>
            </a:r>
            <a:r>
              <a:rPr dirty="0">
                <a:latin typeface="Arial"/>
                <a:cs typeface="Arial"/>
              </a:rPr>
              <a:t>́</a:t>
            </a:r>
            <a:r>
              <a:rPr dirty="0">
                <a:latin typeface="Trebuchet MS"/>
                <a:cs typeface="Trebuchet MS"/>
              </a:rPr>
              <a:t>m </a:t>
            </a:r>
            <a:r>
              <a:rPr dirty="0" spc="-5">
                <a:latin typeface="Trebuchet MS"/>
                <a:cs typeface="Trebuchet MS"/>
              </a:rPr>
              <a:t>pha</a:t>
            </a:r>
            <a:r>
              <a:rPr dirty="0" spc="-5">
                <a:latin typeface="Arial"/>
                <a:cs typeface="Arial"/>
              </a:rPr>
              <a:t>́ </a:t>
            </a:r>
            <a:r>
              <a:rPr dirty="0" spc="-5">
                <a:latin typeface="Trebuchet MS"/>
                <a:cs typeface="Trebuchet MS"/>
              </a:rPr>
              <a:t>mô</a:t>
            </a:r>
            <a:r>
              <a:rPr dirty="0" spc="-5">
                <a:latin typeface="Arial"/>
                <a:cs typeface="Arial"/>
              </a:rPr>
              <a:t>̣</a:t>
            </a:r>
            <a:r>
              <a:rPr dirty="0" spc="-5">
                <a:latin typeface="Trebuchet MS"/>
                <a:cs typeface="Trebuchet MS"/>
              </a:rPr>
              <a:t>t sô</a:t>
            </a:r>
            <a:r>
              <a:rPr dirty="0" spc="-5">
                <a:latin typeface="Arial"/>
                <a:cs typeface="Arial"/>
              </a:rPr>
              <a:t>́ </a:t>
            </a:r>
            <a:r>
              <a:rPr dirty="0">
                <a:latin typeface="Trebuchet MS"/>
                <a:cs typeface="Trebuchet MS"/>
              </a:rPr>
              <a:t>chu</a:t>
            </a:r>
            <a:r>
              <a:rPr dirty="0">
                <a:latin typeface="Arial"/>
                <a:cs typeface="Arial"/>
              </a:rPr>
              <a:t>̉ </a:t>
            </a:r>
            <a:r>
              <a:rPr dirty="0" spc="-5">
                <a:latin typeface="Trebuchet MS"/>
                <a:cs typeface="Trebuchet MS"/>
              </a:rPr>
              <a:t>đê</a:t>
            </a:r>
            <a:r>
              <a:rPr dirty="0" spc="-5">
                <a:latin typeface="Arial"/>
                <a:cs typeface="Arial"/>
              </a:rPr>
              <a:t>̀</a:t>
            </a:r>
            <a:r>
              <a:rPr dirty="0" spc="275">
                <a:latin typeface="Arial"/>
                <a:cs typeface="Arial"/>
              </a:rPr>
              <a:t> </a:t>
            </a:r>
            <a:r>
              <a:rPr dirty="0">
                <a:latin typeface="Trebuchet MS"/>
                <a:cs typeface="Trebuchet MS"/>
              </a:rPr>
              <a:t>STEM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27882" y="1464536"/>
            <a:ext cx="2910205" cy="3648710"/>
          </a:xfrm>
          <a:prstGeom prst="rect">
            <a:avLst/>
          </a:prstGeom>
        </p:spPr>
        <p:txBody>
          <a:bodyPr wrap="square" lIns="0" tIns="144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0"/>
              </a:spcBef>
              <a:tabLst>
                <a:tab pos="354965" algn="l"/>
              </a:tabLst>
            </a:pPr>
            <a:r>
              <a:rPr dirty="0" sz="1450" spc="235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Ca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̉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m </a:t>
            </a:r>
            <a:r>
              <a:rPr dirty="0" sz="1800" spc="-35">
                <a:solidFill>
                  <a:srgbClr val="404040"/>
                </a:solidFill>
                <a:latin typeface="Arial"/>
                <a:cs typeface="Arial"/>
              </a:rPr>
              <a:t>ứ</a:t>
            </a:r>
            <a:r>
              <a:rPr dirty="0" sz="1800" spc="-35">
                <a:solidFill>
                  <a:srgbClr val="404040"/>
                </a:solidFill>
                <a:latin typeface="Trebuchet MS"/>
                <a:cs typeface="Trebuchet MS"/>
              </a:rPr>
              <a:t>ng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điê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̣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dirty="0" sz="1800" spc="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5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dirty="0" sz="1800" spc="-50">
                <a:solidFill>
                  <a:srgbClr val="404040"/>
                </a:solidFill>
                <a:latin typeface="Arial"/>
                <a:cs typeface="Arial"/>
              </a:rPr>
              <a:t>ừ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45"/>
              </a:spcBef>
              <a:tabLst>
                <a:tab pos="354965" algn="l"/>
              </a:tabLst>
            </a:pPr>
            <a:r>
              <a:rPr dirty="0" sz="1450" spc="240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 spc="-20">
                <a:solidFill>
                  <a:srgbClr val="404040"/>
                </a:solidFill>
                <a:latin typeface="Trebuchet MS"/>
                <a:cs typeface="Trebuchet MS"/>
              </a:rPr>
              <a:t>Ti</a:t>
            </a:r>
            <a:r>
              <a:rPr dirty="0" sz="1800" spc="-20">
                <a:solidFill>
                  <a:srgbClr val="404040"/>
                </a:solidFill>
                <a:latin typeface="Arial"/>
                <a:cs typeface="Arial"/>
              </a:rPr>
              <a:t>́</a:t>
            </a:r>
            <a:r>
              <a:rPr dirty="0" sz="1800" spc="-20">
                <a:solidFill>
                  <a:srgbClr val="404040"/>
                </a:solidFill>
                <a:latin typeface="Trebuchet MS"/>
                <a:cs typeface="Trebuchet MS"/>
              </a:rPr>
              <a:t>ch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xa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̉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tu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̣</a:t>
            </a:r>
            <a:r>
              <a:rPr dirty="0" sz="1800" spc="8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điê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̣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450" spc="235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Dao đô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̣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ng tă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́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dirty="0" sz="1800" spc="-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dâ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̀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354965" algn="l"/>
              </a:tabLst>
            </a:pPr>
            <a:r>
              <a:rPr dirty="0" sz="1450" spc="235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Cân bă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̀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ng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ho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́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dirty="0" sz="1800" spc="-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ho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̣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c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450" spc="235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Hô hâ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́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p cu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̉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a ha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̣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t na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̉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y</a:t>
            </a:r>
            <a:r>
              <a:rPr dirty="0" sz="1800" spc="-1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mâ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̀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m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dirty="0" sz="1450" spc="235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Nô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̀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ng đô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̣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khi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́</a:t>
            </a:r>
            <a:r>
              <a:rPr dirty="0" sz="1800" spc="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CO2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4965" algn="l"/>
              </a:tabLst>
            </a:pPr>
            <a:r>
              <a:rPr dirty="0" sz="1450" spc="235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Hê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̣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thô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́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ng chô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́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ng</a:t>
            </a:r>
            <a:r>
              <a:rPr dirty="0" sz="1800" spc="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trô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̣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m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4965" algn="l"/>
              </a:tabLst>
            </a:pPr>
            <a:r>
              <a:rPr dirty="0" sz="1450" spc="235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Qua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̣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t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điê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̣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n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thông</a:t>
            </a:r>
            <a:r>
              <a:rPr dirty="0" sz="1800" spc="-35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minh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1450" spc="235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Đe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̀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n 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đô</a:t>
            </a:r>
            <a:r>
              <a:rPr dirty="0" sz="1800" spc="-5">
                <a:solidFill>
                  <a:srgbClr val="404040"/>
                </a:solidFill>
                <a:latin typeface="Arial"/>
                <a:cs typeface="Arial"/>
              </a:rPr>
              <a:t>̉</a:t>
            </a:r>
            <a:r>
              <a:rPr dirty="0" sz="1800" spc="-5">
                <a:solidFill>
                  <a:srgbClr val="404040"/>
                </a:solidFill>
                <a:latin typeface="Trebuchet MS"/>
                <a:cs typeface="Trebuchet MS"/>
              </a:rPr>
              <a:t>i</a:t>
            </a:r>
            <a:r>
              <a:rPr dirty="0" sz="1800" spc="-3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ma</a:t>
            </a:r>
            <a:r>
              <a:rPr dirty="0" sz="1800">
                <a:solidFill>
                  <a:srgbClr val="404040"/>
                </a:solidFill>
                <a:latin typeface="Arial"/>
                <a:cs typeface="Arial"/>
              </a:rPr>
              <a:t>̀</a:t>
            </a:r>
            <a:r>
              <a:rPr dirty="0" sz="1800">
                <a:solidFill>
                  <a:srgbClr val="404040"/>
                </a:solidFill>
                <a:latin typeface="Trebuchet MS"/>
                <a:cs typeface="Trebuchet MS"/>
              </a:rPr>
              <a:t>u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92023"/>
            <a:ext cx="11616055" cy="6666230"/>
            <a:chOff x="0" y="192023"/>
            <a:chExt cx="11616055" cy="6666230"/>
          </a:xfrm>
        </p:grpSpPr>
        <p:sp>
          <p:nvSpPr>
            <p:cNvPr id="3" name="object 3"/>
            <p:cNvSpPr/>
            <p:nvPr/>
          </p:nvSpPr>
          <p:spPr>
            <a:xfrm>
              <a:off x="201168" y="192023"/>
              <a:ext cx="11414760" cy="6547484"/>
            </a:xfrm>
            <a:custGeom>
              <a:avLst/>
              <a:gdLst/>
              <a:ahLst/>
              <a:cxnLst/>
              <a:rect l="l" t="t" r="r" b="b"/>
              <a:pathLst>
                <a:path w="11414760" h="6547484">
                  <a:moveTo>
                    <a:pt x="9685782" y="0"/>
                  </a:moveTo>
                  <a:lnTo>
                    <a:pt x="9777984" y="818388"/>
                  </a:lnTo>
                  <a:lnTo>
                    <a:pt x="9699378" y="832102"/>
                  </a:lnTo>
                  <a:lnTo>
                    <a:pt x="9543064" y="859982"/>
                  </a:lnTo>
                  <a:lnTo>
                    <a:pt x="9387944" y="888462"/>
                  </a:lnTo>
                  <a:lnTo>
                    <a:pt x="9234018" y="917542"/>
                  </a:lnTo>
                  <a:lnTo>
                    <a:pt x="9081287" y="947222"/>
                  </a:lnTo>
                  <a:lnTo>
                    <a:pt x="8929751" y="977503"/>
                  </a:lnTo>
                  <a:lnTo>
                    <a:pt x="8779409" y="1008383"/>
                  </a:lnTo>
                  <a:lnTo>
                    <a:pt x="8630262" y="1039864"/>
                  </a:lnTo>
                  <a:lnTo>
                    <a:pt x="8482310" y="1071945"/>
                  </a:lnTo>
                  <a:lnTo>
                    <a:pt x="8335552" y="1104626"/>
                  </a:lnTo>
                  <a:lnTo>
                    <a:pt x="8189988" y="1137907"/>
                  </a:lnTo>
                  <a:lnTo>
                    <a:pt x="8045620" y="1171788"/>
                  </a:lnTo>
                  <a:lnTo>
                    <a:pt x="7902446" y="1206269"/>
                  </a:lnTo>
                  <a:lnTo>
                    <a:pt x="7760466" y="1241351"/>
                  </a:lnTo>
                  <a:lnTo>
                    <a:pt x="7619681" y="1277033"/>
                  </a:lnTo>
                  <a:lnTo>
                    <a:pt x="7480091" y="1313314"/>
                  </a:lnTo>
                  <a:lnTo>
                    <a:pt x="7341695" y="1350196"/>
                  </a:lnTo>
                  <a:lnTo>
                    <a:pt x="7204494" y="1387679"/>
                  </a:lnTo>
                  <a:lnTo>
                    <a:pt x="7068487" y="1425761"/>
                  </a:lnTo>
                  <a:lnTo>
                    <a:pt x="6933675" y="1464443"/>
                  </a:lnTo>
                  <a:lnTo>
                    <a:pt x="6800057" y="1503726"/>
                  </a:lnTo>
                  <a:lnTo>
                    <a:pt x="6667634" y="1543609"/>
                  </a:lnTo>
                  <a:lnTo>
                    <a:pt x="6536406" y="1584092"/>
                  </a:lnTo>
                  <a:lnTo>
                    <a:pt x="6406373" y="1625175"/>
                  </a:lnTo>
                  <a:lnTo>
                    <a:pt x="6277533" y="1666858"/>
                  </a:lnTo>
                  <a:lnTo>
                    <a:pt x="6149889" y="1709141"/>
                  </a:lnTo>
                  <a:lnTo>
                    <a:pt x="6023439" y="1752025"/>
                  </a:lnTo>
                  <a:lnTo>
                    <a:pt x="5898184" y="1795509"/>
                  </a:lnTo>
                  <a:lnTo>
                    <a:pt x="5774123" y="1839593"/>
                  </a:lnTo>
                  <a:lnTo>
                    <a:pt x="5651257" y="1884276"/>
                  </a:lnTo>
                  <a:lnTo>
                    <a:pt x="5529585" y="1929561"/>
                  </a:lnTo>
                  <a:lnTo>
                    <a:pt x="5409108" y="1975445"/>
                  </a:lnTo>
                  <a:lnTo>
                    <a:pt x="5289826" y="2021929"/>
                  </a:lnTo>
                  <a:lnTo>
                    <a:pt x="5171738" y="2069014"/>
                  </a:lnTo>
                  <a:lnTo>
                    <a:pt x="5054845" y="2116699"/>
                  </a:lnTo>
                  <a:lnTo>
                    <a:pt x="4939146" y="2164984"/>
                  </a:lnTo>
                  <a:lnTo>
                    <a:pt x="4881745" y="2189351"/>
                  </a:lnTo>
                  <a:lnTo>
                    <a:pt x="4824642" y="2213869"/>
                  </a:lnTo>
                  <a:lnTo>
                    <a:pt x="4767838" y="2238536"/>
                  </a:lnTo>
                  <a:lnTo>
                    <a:pt x="4711332" y="2263354"/>
                  </a:lnTo>
                  <a:lnTo>
                    <a:pt x="4655126" y="2288321"/>
                  </a:lnTo>
                  <a:lnTo>
                    <a:pt x="4599218" y="2313439"/>
                  </a:lnTo>
                  <a:lnTo>
                    <a:pt x="4543608" y="2338707"/>
                  </a:lnTo>
                  <a:lnTo>
                    <a:pt x="4488297" y="2364125"/>
                  </a:lnTo>
                  <a:lnTo>
                    <a:pt x="4433285" y="2389692"/>
                  </a:lnTo>
                  <a:lnTo>
                    <a:pt x="4378571" y="2415410"/>
                  </a:lnTo>
                  <a:lnTo>
                    <a:pt x="4324157" y="2441278"/>
                  </a:lnTo>
                  <a:lnTo>
                    <a:pt x="4270040" y="2467296"/>
                  </a:lnTo>
                  <a:lnTo>
                    <a:pt x="4216223" y="2493464"/>
                  </a:lnTo>
                  <a:lnTo>
                    <a:pt x="4162704" y="2519782"/>
                  </a:lnTo>
                  <a:lnTo>
                    <a:pt x="4109484" y="2546250"/>
                  </a:lnTo>
                  <a:lnTo>
                    <a:pt x="4056562" y="2572868"/>
                  </a:lnTo>
                  <a:lnTo>
                    <a:pt x="4003939" y="2599636"/>
                  </a:lnTo>
                  <a:lnTo>
                    <a:pt x="3951615" y="2626554"/>
                  </a:lnTo>
                  <a:lnTo>
                    <a:pt x="3899589" y="2653623"/>
                  </a:lnTo>
                  <a:lnTo>
                    <a:pt x="3847862" y="2680841"/>
                  </a:lnTo>
                  <a:lnTo>
                    <a:pt x="3796433" y="2708209"/>
                  </a:lnTo>
                  <a:lnTo>
                    <a:pt x="3745304" y="2735727"/>
                  </a:lnTo>
                  <a:lnTo>
                    <a:pt x="3694472" y="2763396"/>
                  </a:lnTo>
                  <a:lnTo>
                    <a:pt x="3643940" y="2791214"/>
                  </a:lnTo>
                  <a:lnTo>
                    <a:pt x="3593706" y="2819182"/>
                  </a:lnTo>
                  <a:lnTo>
                    <a:pt x="3543771" y="2847301"/>
                  </a:lnTo>
                  <a:lnTo>
                    <a:pt x="3494134" y="2875569"/>
                  </a:lnTo>
                  <a:lnTo>
                    <a:pt x="3444796" y="2903988"/>
                  </a:lnTo>
                  <a:lnTo>
                    <a:pt x="3395757" y="2932557"/>
                  </a:lnTo>
                  <a:lnTo>
                    <a:pt x="3347017" y="2961275"/>
                  </a:lnTo>
                  <a:lnTo>
                    <a:pt x="3298575" y="2990144"/>
                  </a:lnTo>
                  <a:lnTo>
                    <a:pt x="3250431" y="3019162"/>
                  </a:lnTo>
                  <a:lnTo>
                    <a:pt x="3202587" y="3048331"/>
                  </a:lnTo>
                  <a:lnTo>
                    <a:pt x="3155041" y="3077650"/>
                  </a:lnTo>
                  <a:lnTo>
                    <a:pt x="3107793" y="3107119"/>
                  </a:lnTo>
                  <a:lnTo>
                    <a:pt x="3060845" y="3136737"/>
                  </a:lnTo>
                  <a:lnTo>
                    <a:pt x="3014195" y="3166506"/>
                  </a:lnTo>
                  <a:lnTo>
                    <a:pt x="2967843" y="3196425"/>
                  </a:lnTo>
                  <a:lnTo>
                    <a:pt x="2921790" y="3226494"/>
                  </a:lnTo>
                  <a:lnTo>
                    <a:pt x="2876036" y="3256713"/>
                  </a:lnTo>
                  <a:lnTo>
                    <a:pt x="2830581" y="3287082"/>
                  </a:lnTo>
                  <a:lnTo>
                    <a:pt x="2785424" y="3317601"/>
                  </a:lnTo>
                  <a:lnTo>
                    <a:pt x="2740566" y="3348270"/>
                  </a:lnTo>
                  <a:lnTo>
                    <a:pt x="2696006" y="3379089"/>
                  </a:lnTo>
                  <a:lnTo>
                    <a:pt x="2651745" y="3410059"/>
                  </a:lnTo>
                  <a:lnTo>
                    <a:pt x="2607783" y="3441178"/>
                  </a:lnTo>
                  <a:lnTo>
                    <a:pt x="2564119" y="3472447"/>
                  </a:lnTo>
                  <a:lnTo>
                    <a:pt x="2520755" y="3503866"/>
                  </a:lnTo>
                  <a:lnTo>
                    <a:pt x="2477688" y="3535436"/>
                  </a:lnTo>
                  <a:lnTo>
                    <a:pt x="2434921" y="3567155"/>
                  </a:lnTo>
                  <a:lnTo>
                    <a:pt x="2392452" y="3599024"/>
                  </a:lnTo>
                  <a:lnTo>
                    <a:pt x="2350281" y="3631044"/>
                  </a:lnTo>
                  <a:lnTo>
                    <a:pt x="2308409" y="3663213"/>
                  </a:lnTo>
                  <a:lnTo>
                    <a:pt x="2266836" y="3695533"/>
                  </a:lnTo>
                  <a:lnTo>
                    <a:pt x="2225562" y="3728002"/>
                  </a:lnTo>
                  <a:lnTo>
                    <a:pt x="2184586" y="3760622"/>
                  </a:lnTo>
                  <a:lnTo>
                    <a:pt x="2143909" y="3793392"/>
                  </a:lnTo>
                  <a:lnTo>
                    <a:pt x="2103531" y="3826311"/>
                  </a:lnTo>
                  <a:lnTo>
                    <a:pt x="2063451" y="3859381"/>
                  </a:lnTo>
                  <a:lnTo>
                    <a:pt x="2023670" y="3892601"/>
                  </a:lnTo>
                  <a:lnTo>
                    <a:pt x="1984187" y="3925970"/>
                  </a:lnTo>
                  <a:lnTo>
                    <a:pt x="1945003" y="3959490"/>
                  </a:lnTo>
                  <a:lnTo>
                    <a:pt x="1906118" y="3993160"/>
                  </a:lnTo>
                  <a:lnTo>
                    <a:pt x="1867531" y="4026980"/>
                  </a:lnTo>
                  <a:lnTo>
                    <a:pt x="1829243" y="4060950"/>
                  </a:lnTo>
                  <a:lnTo>
                    <a:pt x="1791254" y="4095070"/>
                  </a:lnTo>
                  <a:lnTo>
                    <a:pt x="1753563" y="4129340"/>
                  </a:lnTo>
                  <a:lnTo>
                    <a:pt x="1716171" y="4163760"/>
                  </a:lnTo>
                  <a:lnTo>
                    <a:pt x="1679078" y="4198330"/>
                  </a:lnTo>
                  <a:lnTo>
                    <a:pt x="1642283" y="4233050"/>
                  </a:lnTo>
                  <a:lnTo>
                    <a:pt x="1605787" y="4267920"/>
                  </a:lnTo>
                  <a:lnTo>
                    <a:pt x="1569590" y="4302940"/>
                  </a:lnTo>
                  <a:lnTo>
                    <a:pt x="1533691" y="4338111"/>
                  </a:lnTo>
                  <a:lnTo>
                    <a:pt x="1498091" y="4373431"/>
                  </a:lnTo>
                  <a:lnTo>
                    <a:pt x="1462789" y="4408901"/>
                  </a:lnTo>
                  <a:lnTo>
                    <a:pt x="1427786" y="4444522"/>
                  </a:lnTo>
                  <a:lnTo>
                    <a:pt x="1393082" y="4480292"/>
                  </a:lnTo>
                  <a:lnTo>
                    <a:pt x="1358677" y="4516212"/>
                  </a:lnTo>
                  <a:lnTo>
                    <a:pt x="1324570" y="4552283"/>
                  </a:lnTo>
                  <a:lnTo>
                    <a:pt x="1290762" y="4588503"/>
                  </a:lnTo>
                  <a:lnTo>
                    <a:pt x="1257252" y="4624874"/>
                  </a:lnTo>
                  <a:lnTo>
                    <a:pt x="1224041" y="4661394"/>
                  </a:lnTo>
                  <a:lnTo>
                    <a:pt x="1191129" y="4698065"/>
                  </a:lnTo>
                  <a:lnTo>
                    <a:pt x="1158515" y="4734886"/>
                  </a:lnTo>
                  <a:lnTo>
                    <a:pt x="1126200" y="4771856"/>
                  </a:lnTo>
                  <a:lnTo>
                    <a:pt x="1094184" y="4808977"/>
                  </a:lnTo>
                  <a:lnTo>
                    <a:pt x="1062466" y="4846248"/>
                  </a:lnTo>
                  <a:lnTo>
                    <a:pt x="1031047" y="4883669"/>
                  </a:lnTo>
                  <a:lnTo>
                    <a:pt x="999926" y="4921239"/>
                  </a:lnTo>
                  <a:lnTo>
                    <a:pt x="969105" y="4958960"/>
                  </a:lnTo>
                  <a:lnTo>
                    <a:pt x="938581" y="4996831"/>
                  </a:lnTo>
                  <a:lnTo>
                    <a:pt x="908357" y="5034852"/>
                  </a:lnTo>
                  <a:lnTo>
                    <a:pt x="878431" y="5073023"/>
                  </a:lnTo>
                  <a:lnTo>
                    <a:pt x="848804" y="5111344"/>
                  </a:lnTo>
                  <a:lnTo>
                    <a:pt x="819475" y="5149815"/>
                  </a:lnTo>
                  <a:lnTo>
                    <a:pt x="790445" y="5188436"/>
                  </a:lnTo>
                  <a:lnTo>
                    <a:pt x="761714" y="5227207"/>
                  </a:lnTo>
                  <a:lnTo>
                    <a:pt x="733282" y="5266129"/>
                  </a:lnTo>
                  <a:lnTo>
                    <a:pt x="705148" y="5305200"/>
                  </a:lnTo>
                  <a:lnTo>
                    <a:pt x="677312" y="5344421"/>
                  </a:lnTo>
                  <a:lnTo>
                    <a:pt x="649776" y="5383792"/>
                  </a:lnTo>
                  <a:lnTo>
                    <a:pt x="622538" y="5423314"/>
                  </a:lnTo>
                  <a:lnTo>
                    <a:pt x="595598" y="5462985"/>
                  </a:lnTo>
                  <a:lnTo>
                    <a:pt x="568958" y="5502806"/>
                  </a:lnTo>
                  <a:lnTo>
                    <a:pt x="542615" y="5542778"/>
                  </a:lnTo>
                  <a:lnTo>
                    <a:pt x="516572" y="5582899"/>
                  </a:lnTo>
                  <a:lnTo>
                    <a:pt x="490827" y="5623171"/>
                  </a:lnTo>
                  <a:lnTo>
                    <a:pt x="465381" y="5663592"/>
                  </a:lnTo>
                  <a:lnTo>
                    <a:pt x="440234" y="5704164"/>
                  </a:lnTo>
                  <a:lnTo>
                    <a:pt x="415385" y="5744885"/>
                  </a:lnTo>
                  <a:lnTo>
                    <a:pt x="390835" y="5785757"/>
                  </a:lnTo>
                  <a:lnTo>
                    <a:pt x="366583" y="5826779"/>
                  </a:lnTo>
                  <a:lnTo>
                    <a:pt x="342630" y="5867951"/>
                  </a:lnTo>
                  <a:lnTo>
                    <a:pt x="318976" y="5909272"/>
                  </a:lnTo>
                  <a:lnTo>
                    <a:pt x="295620" y="5950744"/>
                  </a:lnTo>
                  <a:lnTo>
                    <a:pt x="272563" y="5992366"/>
                  </a:lnTo>
                  <a:lnTo>
                    <a:pt x="249805" y="6034138"/>
                  </a:lnTo>
                  <a:lnTo>
                    <a:pt x="227345" y="6076060"/>
                  </a:lnTo>
                  <a:lnTo>
                    <a:pt x="205184" y="6118132"/>
                  </a:lnTo>
                  <a:lnTo>
                    <a:pt x="183322" y="6160354"/>
                  </a:lnTo>
                  <a:lnTo>
                    <a:pt x="161758" y="6202726"/>
                  </a:lnTo>
                  <a:lnTo>
                    <a:pt x="140493" y="6245248"/>
                  </a:lnTo>
                  <a:lnTo>
                    <a:pt x="119527" y="6287920"/>
                  </a:lnTo>
                  <a:lnTo>
                    <a:pt x="98859" y="6330742"/>
                  </a:lnTo>
                  <a:lnTo>
                    <a:pt x="78490" y="6373714"/>
                  </a:lnTo>
                  <a:lnTo>
                    <a:pt x="58419" y="6416837"/>
                  </a:lnTo>
                  <a:lnTo>
                    <a:pt x="38647" y="6460109"/>
                  </a:lnTo>
                  <a:lnTo>
                    <a:pt x="19174" y="6503531"/>
                  </a:lnTo>
                  <a:lnTo>
                    <a:pt x="0" y="6547104"/>
                  </a:lnTo>
                  <a:lnTo>
                    <a:pt x="28643" y="6511715"/>
                  </a:lnTo>
                  <a:lnTo>
                    <a:pt x="57499" y="6476477"/>
                  </a:lnTo>
                  <a:lnTo>
                    <a:pt x="86568" y="6441388"/>
                  </a:lnTo>
                  <a:lnTo>
                    <a:pt x="115849" y="6406450"/>
                  </a:lnTo>
                  <a:lnTo>
                    <a:pt x="145343" y="6371662"/>
                  </a:lnTo>
                  <a:lnTo>
                    <a:pt x="175050" y="6337023"/>
                  </a:lnTo>
                  <a:lnTo>
                    <a:pt x="204970" y="6302535"/>
                  </a:lnTo>
                  <a:lnTo>
                    <a:pt x="235103" y="6268197"/>
                  </a:lnTo>
                  <a:lnTo>
                    <a:pt x="265448" y="6234009"/>
                  </a:lnTo>
                  <a:lnTo>
                    <a:pt x="296006" y="6199971"/>
                  </a:lnTo>
                  <a:lnTo>
                    <a:pt x="326777" y="6166083"/>
                  </a:lnTo>
                  <a:lnTo>
                    <a:pt x="357760" y="6132344"/>
                  </a:lnTo>
                  <a:lnTo>
                    <a:pt x="388957" y="6098756"/>
                  </a:lnTo>
                  <a:lnTo>
                    <a:pt x="420366" y="6065318"/>
                  </a:lnTo>
                  <a:lnTo>
                    <a:pt x="451987" y="6032031"/>
                  </a:lnTo>
                  <a:lnTo>
                    <a:pt x="483822" y="5998893"/>
                  </a:lnTo>
                  <a:lnTo>
                    <a:pt x="515869" y="5965905"/>
                  </a:lnTo>
                  <a:lnTo>
                    <a:pt x="548129" y="5933067"/>
                  </a:lnTo>
                  <a:lnTo>
                    <a:pt x="580602" y="5900379"/>
                  </a:lnTo>
                  <a:lnTo>
                    <a:pt x="613288" y="5867841"/>
                  </a:lnTo>
                  <a:lnTo>
                    <a:pt x="646186" y="5835454"/>
                  </a:lnTo>
                  <a:lnTo>
                    <a:pt x="679297" y="5803216"/>
                  </a:lnTo>
                  <a:lnTo>
                    <a:pt x="712621" y="5771128"/>
                  </a:lnTo>
                  <a:lnTo>
                    <a:pt x="746157" y="5739191"/>
                  </a:lnTo>
                  <a:lnTo>
                    <a:pt x="779907" y="5707403"/>
                  </a:lnTo>
                  <a:lnTo>
                    <a:pt x="813869" y="5675766"/>
                  </a:lnTo>
                  <a:lnTo>
                    <a:pt x="848043" y="5644278"/>
                  </a:lnTo>
                  <a:lnTo>
                    <a:pt x="882431" y="5612941"/>
                  </a:lnTo>
                  <a:lnTo>
                    <a:pt x="951844" y="5550716"/>
                  </a:lnTo>
                  <a:lnTo>
                    <a:pt x="1022109" y="5489091"/>
                  </a:lnTo>
                  <a:lnTo>
                    <a:pt x="1093224" y="5428067"/>
                  </a:lnTo>
                  <a:lnTo>
                    <a:pt x="1165190" y="5367643"/>
                  </a:lnTo>
                  <a:lnTo>
                    <a:pt x="1238007" y="5307819"/>
                  </a:lnTo>
                  <a:lnTo>
                    <a:pt x="1311676" y="5248595"/>
                  </a:lnTo>
                  <a:lnTo>
                    <a:pt x="1386195" y="5189971"/>
                  </a:lnTo>
                  <a:lnTo>
                    <a:pt x="1461565" y="5131947"/>
                  </a:lnTo>
                  <a:lnTo>
                    <a:pt x="1537787" y="5074523"/>
                  </a:lnTo>
                  <a:lnTo>
                    <a:pt x="1614859" y="5017700"/>
                  </a:lnTo>
                  <a:lnTo>
                    <a:pt x="1692783" y="4961477"/>
                  </a:lnTo>
                  <a:lnTo>
                    <a:pt x="1771557" y="4905854"/>
                  </a:lnTo>
                  <a:lnTo>
                    <a:pt x="1851182" y="4850831"/>
                  </a:lnTo>
                  <a:lnTo>
                    <a:pt x="1931659" y="4796408"/>
                  </a:lnTo>
                  <a:lnTo>
                    <a:pt x="2012986" y="4742585"/>
                  </a:lnTo>
                  <a:lnTo>
                    <a:pt x="2095164" y="4689363"/>
                  </a:lnTo>
                  <a:lnTo>
                    <a:pt x="2178194" y="4636740"/>
                  </a:lnTo>
                  <a:lnTo>
                    <a:pt x="2262074" y="4584718"/>
                  </a:lnTo>
                  <a:lnTo>
                    <a:pt x="2346805" y="4533296"/>
                  </a:lnTo>
                  <a:lnTo>
                    <a:pt x="2432388" y="4482474"/>
                  </a:lnTo>
                  <a:lnTo>
                    <a:pt x="2518821" y="4432253"/>
                  </a:lnTo>
                  <a:lnTo>
                    <a:pt x="2606105" y="4382631"/>
                  </a:lnTo>
                  <a:lnTo>
                    <a:pt x="2694241" y="4333609"/>
                  </a:lnTo>
                  <a:lnTo>
                    <a:pt x="2783227" y="4285188"/>
                  </a:lnTo>
                  <a:lnTo>
                    <a:pt x="2873064" y="4237367"/>
                  </a:lnTo>
                  <a:lnTo>
                    <a:pt x="2963753" y="4190146"/>
                  </a:lnTo>
                  <a:lnTo>
                    <a:pt x="3055292" y="4143525"/>
                  </a:lnTo>
                  <a:lnTo>
                    <a:pt x="3147683" y="4097505"/>
                  </a:lnTo>
                  <a:lnTo>
                    <a:pt x="3240924" y="4052084"/>
                  </a:lnTo>
                  <a:lnTo>
                    <a:pt x="3335016" y="4007264"/>
                  </a:lnTo>
                  <a:lnTo>
                    <a:pt x="3429960" y="3963043"/>
                  </a:lnTo>
                  <a:lnTo>
                    <a:pt x="3525754" y="3919423"/>
                  </a:lnTo>
                  <a:lnTo>
                    <a:pt x="3622399" y="3876403"/>
                  </a:lnTo>
                  <a:lnTo>
                    <a:pt x="3719896" y="3833984"/>
                  </a:lnTo>
                  <a:lnTo>
                    <a:pt x="3818243" y="3792164"/>
                  </a:lnTo>
                  <a:lnTo>
                    <a:pt x="3917442" y="3750944"/>
                  </a:lnTo>
                  <a:lnTo>
                    <a:pt x="4017491" y="3710325"/>
                  </a:lnTo>
                  <a:lnTo>
                    <a:pt x="4118391" y="3670306"/>
                  </a:lnTo>
                  <a:lnTo>
                    <a:pt x="4220143" y="3630887"/>
                  </a:lnTo>
                  <a:lnTo>
                    <a:pt x="4322745" y="3592068"/>
                  </a:lnTo>
                  <a:lnTo>
                    <a:pt x="4426198" y="3553849"/>
                  </a:lnTo>
                  <a:lnTo>
                    <a:pt x="4530503" y="3516231"/>
                  </a:lnTo>
                  <a:lnTo>
                    <a:pt x="4635658" y="3479212"/>
                  </a:lnTo>
                  <a:lnTo>
                    <a:pt x="4741665" y="3442794"/>
                  </a:lnTo>
                  <a:lnTo>
                    <a:pt x="4848522" y="3406976"/>
                  </a:lnTo>
                  <a:lnTo>
                    <a:pt x="4956230" y="3371758"/>
                  </a:lnTo>
                  <a:lnTo>
                    <a:pt x="5064790" y="3337140"/>
                  </a:lnTo>
                  <a:lnTo>
                    <a:pt x="5174200" y="3303123"/>
                  </a:lnTo>
                  <a:lnTo>
                    <a:pt x="5284462" y="3269705"/>
                  </a:lnTo>
                  <a:lnTo>
                    <a:pt x="5395574" y="3236888"/>
                  </a:lnTo>
                  <a:lnTo>
                    <a:pt x="5507537" y="3204671"/>
                  </a:lnTo>
                  <a:lnTo>
                    <a:pt x="5620352" y="3173053"/>
                  </a:lnTo>
                  <a:lnTo>
                    <a:pt x="5734017" y="3142037"/>
                  </a:lnTo>
                  <a:lnTo>
                    <a:pt x="5848534" y="3111620"/>
                  </a:lnTo>
                  <a:lnTo>
                    <a:pt x="5963901" y="3081803"/>
                  </a:lnTo>
                  <a:lnTo>
                    <a:pt x="6080119" y="3052587"/>
                  </a:lnTo>
                  <a:lnTo>
                    <a:pt x="6197189" y="3023970"/>
                  </a:lnTo>
                  <a:lnTo>
                    <a:pt x="6315109" y="2995954"/>
                  </a:lnTo>
                  <a:lnTo>
                    <a:pt x="6433881" y="2968538"/>
                  </a:lnTo>
                  <a:lnTo>
                    <a:pt x="6553503" y="2941722"/>
                  </a:lnTo>
                  <a:lnTo>
                    <a:pt x="6673976" y="2915507"/>
                  </a:lnTo>
                  <a:lnTo>
                    <a:pt x="6795301" y="2889891"/>
                  </a:lnTo>
                  <a:lnTo>
                    <a:pt x="6917476" y="2864876"/>
                  </a:lnTo>
                  <a:lnTo>
                    <a:pt x="7040503" y="2840461"/>
                  </a:lnTo>
                  <a:lnTo>
                    <a:pt x="7164380" y="2816645"/>
                  </a:lnTo>
                  <a:lnTo>
                    <a:pt x="7289109" y="2793431"/>
                  </a:lnTo>
                  <a:lnTo>
                    <a:pt x="7414688" y="2770816"/>
                  </a:lnTo>
                  <a:lnTo>
                    <a:pt x="7541118" y="2748801"/>
                  </a:lnTo>
                  <a:lnTo>
                    <a:pt x="7668400" y="2727387"/>
                  </a:lnTo>
                  <a:lnTo>
                    <a:pt x="7796532" y="2706572"/>
                  </a:lnTo>
                  <a:lnTo>
                    <a:pt x="7925516" y="2686358"/>
                  </a:lnTo>
                  <a:lnTo>
                    <a:pt x="8055350" y="2666744"/>
                  </a:lnTo>
                  <a:lnTo>
                    <a:pt x="8186036" y="2647730"/>
                  </a:lnTo>
                  <a:lnTo>
                    <a:pt x="8317572" y="2629316"/>
                  </a:lnTo>
                  <a:lnTo>
                    <a:pt x="8449960" y="2611503"/>
                  </a:lnTo>
                  <a:lnTo>
                    <a:pt x="8583198" y="2594289"/>
                  </a:lnTo>
                  <a:lnTo>
                    <a:pt x="8717287" y="2577676"/>
                  </a:lnTo>
                  <a:lnTo>
                    <a:pt x="8852228" y="2561663"/>
                  </a:lnTo>
                  <a:lnTo>
                    <a:pt x="8988019" y="2546250"/>
                  </a:lnTo>
                  <a:lnTo>
                    <a:pt x="9124662" y="2531437"/>
                  </a:lnTo>
                  <a:lnTo>
                    <a:pt x="9262155" y="2517225"/>
                  </a:lnTo>
                  <a:lnTo>
                    <a:pt x="9400500" y="2503612"/>
                  </a:lnTo>
                  <a:lnTo>
                    <a:pt x="9539695" y="2490600"/>
                  </a:lnTo>
                  <a:lnTo>
                    <a:pt x="9679742" y="2478187"/>
                  </a:lnTo>
                  <a:lnTo>
                    <a:pt x="9820639" y="2466375"/>
                  </a:lnTo>
                  <a:lnTo>
                    <a:pt x="9962388" y="2455164"/>
                  </a:lnTo>
                  <a:lnTo>
                    <a:pt x="10054590" y="3273552"/>
                  </a:lnTo>
                  <a:lnTo>
                    <a:pt x="11414760" y="1309370"/>
                  </a:lnTo>
                  <a:lnTo>
                    <a:pt x="9685782" y="0"/>
                  </a:lnTo>
                  <a:close/>
                </a:path>
              </a:pathLst>
            </a:custGeom>
            <a:solidFill>
              <a:srgbClr val="DBE9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70509" y="6287262"/>
              <a:ext cx="240791" cy="2407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70509" y="6287262"/>
              <a:ext cx="241300" cy="241300"/>
            </a:xfrm>
            <a:custGeom>
              <a:avLst/>
              <a:gdLst/>
              <a:ahLst/>
              <a:cxnLst/>
              <a:rect l="l" t="t" r="r" b="b"/>
              <a:pathLst>
                <a:path w="241300" h="241300">
                  <a:moveTo>
                    <a:pt x="0" y="120395"/>
                  </a:moveTo>
                  <a:lnTo>
                    <a:pt x="9460" y="73530"/>
                  </a:lnTo>
                  <a:lnTo>
                    <a:pt x="35261" y="35261"/>
                  </a:lnTo>
                  <a:lnTo>
                    <a:pt x="73530" y="9460"/>
                  </a:lnTo>
                  <a:lnTo>
                    <a:pt x="120396" y="0"/>
                  </a:lnTo>
                  <a:lnTo>
                    <a:pt x="167261" y="9460"/>
                  </a:lnTo>
                  <a:lnTo>
                    <a:pt x="205530" y="35261"/>
                  </a:lnTo>
                  <a:lnTo>
                    <a:pt x="231331" y="73530"/>
                  </a:lnTo>
                  <a:lnTo>
                    <a:pt x="240791" y="120395"/>
                  </a:lnTo>
                  <a:lnTo>
                    <a:pt x="231331" y="167261"/>
                  </a:lnTo>
                  <a:lnTo>
                    <a:pt x="205530" y="205530"/>
                  </a:lnTo>
                  <a:lnTo>
                    <a:pt x="167261" y="231331"/>
                  </a:lnTo>
                  <a:lnTo>
                    <a:pt x="120396" y="240791"/>
                  </a:lnTo>
                  <a:lnTo>
                    <a:pt x="73530" y="231331"/>
                  </a:lnTo>
                  <a:lnTo>
                    <a:pt x="35261" y="205530"/>
                  </a:lnTo>
                  <a:lnTo>
                    <a:pt x="9460" y="167261"/>
                  </a:lnTo>
                  <a:lnTo>
                    <a:pt x="0" y="120395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52094" y="5517641"/>
              <a:ext cx="376555" cy="378460"/>
            </a:xfrm>
            <a:custGeom>
              <a:avLst/>
              <a:gdLst/>
              <a:ahLst/>
              <a:cxnLst/>
              <a:rect l="l" t="t" r="r" b="b"/>
              <a:pathLst>
                <a:path w="376555" h="378460">
                  <a:moveTo>
                    <a:pt x="188214" y="0"/>
                  </a:moveTo>
                  <a:lnTo>
                    <a:pt x="138178" y="6750"/>
                  </a:lnTo>
                  <a:lnTo>
                    <a:pt x="93218" y="25800"/>
                  </a:lnTo>
                  <a:lnTo>
                    <a:pt x="55125" y="55349"/>
                  </a:lnTo>
                  <a:lnTo>
                    <a:pt x="25696" y="93596"/>
                  </a:lnTo>
                  <a:lnTo>
                    <a:pt x="6723" y="138738"/>
                  </a:lnTo>
                  <a:lnTo>
                    <a:pt x="0" y="188976"/>
                  </a:lnTo>
                  <a:lnTo>
                    <a:pt x="6723" y="239213"/>
                  </a:lnTo>
                  <a:lnTo>
                    <a:pt x="25696" y="284355"/>
                  </a:lnTo>
                  <a:lnTo>
                    <a:pt x="55125" y="322602"/>
                  </a:lnTo>
                  <a:lnTo>
                    <a:pt x="93218" y="352151"/>
                  </a:lnTo>
                  <a:lnTo>
                    <a:pt x="138178" y="371201"/>
                  </a:lnTo>
                  <a:lnTo>
                    <a:pt x="188214" y="377952"/>
                  </a:lnTo>
                  <a:lnTo>
                    <a:pt x="238249" y="371201"/>
                  </a:lnTo>
                  <a:lnTo>
                    <a:pt x="283209" y="352151"/>
                  </a:lnTo>
                  <a:lnTo>
                    <a:pt x="321302" y="322602"/>
                  </a:lnTo>
                  <a:lnTo>
                    <a:pt x="350731" y="284355"/>
                  </a:lnTo>
                  <a:lnTo>
                    <a:pt x="369704" y="239213"/>
                  </a:lnTo>
                  <a:lnTo>
                    <a:pt x="376428" y="188976"/>
                  </a:lnTo>
                  <a:lnTo>
                    <a:pt x="369704" y="138738"/>
                  </a:lnTo>
                  <a:lnTo>
                    <a:pt x="350731" y="93596"/>
                  </a:lnTo>
                  <a:lnTo>
                    <a:pt x="321302" y="55349"/>
                  </a:lnTo>
                  <a:lnTo>
                    <a:pt x="283209" y="25800"/>
                  </a:lnTo>
                  <a:lnTo>
                    <a:pt x="238249" y="6750"/>
                  </a:lnTo>
                  <a:lnTo>
                    <a:pt x="188214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52094" y="5517641"/>
              <a:ext cx="376555" cy="378460"/>
            </a:xfrm>
            <a:custGeom>
              <a:avLst/>
              <a:gdLst/>
              <a:ahLst/>
              <a:cxnLst/>
              <a:rect l="l" t="t" r="r" b="b"/>
              <a:pathLst>
                <a:path w="376555" h="378460">
                  <a:moveTo>
                    <a:pt x="0" y="188976"/>
                  </a:moveTo>
                  <a:lnTo>
                    <a:pt x="6723" y="138738"/>
                  </a:lnTo>
                  <a:lnTo>
                    <a:pt x="25696" y="93596"/>
                  </a:lnTo>
                  <a:lnTo>
                    <a:pt x="55125" y="55349"/>
                  </a:lnTo>
                  <a:lnTo>
                    <a:pt x="93218" y="25800"/>
                  </a:lnTo>
                  <a:lnTo>
                    <a:pt x="138178" y="6750"/>
                  </a:lnTo>
                  <a:lnTo>
                    <a:pt x="188214" y="0"/>
                  </a:lnTo>
                  <a:lnTo>
                    <a:pt x="238249" y="6750"/>
                  </a:lnTo>
                  <a:lnTo>
                    <a:pt x="283209" y="25800"/>
                  </a:lnTo>
                  <a:lnTo>
                    <a:pt x="321302" y="55349"/>
                  </a:lnTo>
                  <a:lnTo>
                    <a:pt x="350731" y="93596"/>
                  </a:lnTo>
                  <a:lnTo>
                    <a:pt x="369704" y="138738"/>
                  </a:lnTo>
                  <a:lnTo>
                    <a:pt x="376428" y="188976"/>
                  </a:lnTo>
                  <a:lnTo>
                    <a:pt x="369704" y="239213"/>
                  </a:lnTo>
                  <a:lnTo>
                    <a:pt x="350731" y="284355"/>
                  </a:lnTo>
                  <a:lnTo>
                    <a:pt x="321302" y="322602"/>
                  </a:lnTo>
                  <a:lnTo>
                    <a:pt x="283209" y="352151"/>
                  </a:lnTo>
                  <a:lnTo>
                    <a:pt x="238249" y="371201"/>
                  </a:lnTo>
                  <a:lnTo>
                    <a:pt x="188214" y="377952"/>
                  </a:lnTo>
                  <a:lnTo>
                    <a:pt x="138178" y="371201"/>
                  </a:lnTo>
                  <a:lnTo>
                    <a:pt x="93218" y="352151"/>
                  </a:lnTo>
                  <a:lnTo>
                    <a:pt x="55125" y="322602"/>
                  </a:lnTo>
                  <a:lnTo>
                    <a:pt x="25696" y="284355"/>
                  </a:lnTo>
                  <a:lnTo>
                    <a:pt x="6723" y="239213"/>
                  </a:lnTo>
                  <a:lnTo>
                    <a:pt x="0" y="188976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78685" y="4537709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19" h="502920">
                  <a:moveTo>
                    <a:pt x="251459" y="0"/>
                  </a:moveTo>
                  <a:lnTo>
                    <a:pt x="206243" y="4049"/>
                  </a:lnTo>
                  <a:lnTo>
                    <a:pt x="163693" y="15725"/>
                  </a:lnTo>
                  <a:lnTo>
                    <a:pt x="124516" y="34318"/>
                  </a:lnTo>
                  <a:lnTo>
                    <a:pt x="89422" y="59120"/>
                  </a:lnTo>
                  <a:lnTo>
                    <a:pt x="59120" y="89422"/>
                  </a:lnTo>
                  <a:lnTo>
                    <a:pt x="34318" y="124516"/>
                  </a:lnTo>
                  <a:lnTo>
                    <a:pt x="15725" y="163693"/>
                  </a:lnTo>
                  <a:lnTo>
                    <a:pt x="4049" y="206243"/>
                  </a:lnTo>
                  <a:lnTo>
                    <a:pt x="0" y="251459"/>
                  </a:lnTo>
                  <a:lnTo>
                    <a:pt x="4049" y="296676"/>
                  </a:lnTo>
                  <a:lnTo>
                    <a:pt x="15725" y="339226"/>
                  </a:lnTo>
                  <a:lnTo>
                    <a:pt x="34318" y="378403"/>
                  </a:lnTo>
                  <a:lnTo>
                    <a:pt x="59120" y="413497"/>
                  </a:lnTo>
                  <a:lnTo>
                    <a:pt x="89422" y="443799"/>
                  </a:lnTo>
                  <a:lnTo>
                    <a:pt x="124516" y="468601"/>
                  </a:lnTo>
                  <a:lnTo>
                    <a:pt x="163693" y="487194"/>
                  </a:lnTo>
                  <a:lnTo>
                    <a:pt x="206243" y="498870"/>
                  </a:lnTo>
                  <a:lnTo>
                    <a:pt x="251459" y="502919"/>
                  </a:lnTo>
                  <a:lnTo>
                    <a:pt x="296676" y="498870"/>
                  </a:lnTo>
                  <a:lnTo>
                    <a:pt x="339226" y="487194"/>
                  </a:lnTo>
                  <a:lnTo>
                    <a:pt x="378403" y="468601"/>
                  </a:lnTo>
                  <a:lnTo>
                    <a:pt x="413497" y="443799"/>
                  </a:lnTo>
                  <a:lnTo>
                    <a:pt x="443799" y="413497"/>
                  </a:lnTo>
                  <a:lnTo>
                    <a:pt x="468601" y="378403"/>
                  </a:lnTo>
                  <a:lnTo>
                    <a:pt x="487194" y="339226"/>
                  </a:lnTo>
                  <a:lnTo>
                    <a:pt x="498870" y="296676"/>
                  </a:lnTo>
                  <a:lnTo>
                    <a:pt x="502919" y="251459"/>
                  </a:lnTo>
                  <a:lnTo>
                    <a:pt x="498870" y="206243"/>
                  </a:lnTo>
                  <a:lnTo>
                    <a:pt x="487194" y="163693"/>
                  </a:lnTo>
                  <a:lnTo>
                    <a:pt x="468601" y="124516"/>
                  </a:lnTo>
                  <a:lnTo>
                    <a:pt x="443799" y="89422"/>
                  </a:lnTo>
                  <a:lnTo>
                    <a:pt x="413497" y="59120"/>
                  </a:lnTo>
                  <a:lnTo>
                    <a:pt x="378403" y="34318"/>
                  </a:lnTo>
                  <a:lnTo>
                    <a:pt x="339226" y="15725"/>
                  </a:lnTo>
                  <a:lnTo>
                    <a:pt x="296676" y="4049"/>
                  </a:lnTo>
                  <a:lnTo>
                    <a:pt x="251459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678685" y="4537709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19" h="502920">
                  <a:moveTo>
                    <a:pt x="0" y="251459"/>
                  </a:moveTo>
                  <a:lnTo>
                    <a:pt x="4049" y="206243"/>
                  </a:lnTo>
                  <a:lnTo>
                    <a:pt x="15725" y="163693"/>
                  </a:lnTo>
                  <a:lnTo>
                    <a:pt x="34318" y="124516"/>
                  </a:lnTo>
                  <a:lnTo>
                    <a:pt x="59120" y="89422"/>
                  </a:lnTo>
                  <a:lnTo>
                    <a:pt x="89422" y="59120"/>
                  </a:lnTo>
                  <a:lnTo>
                    <a:pt x="124516" y="34318"/>
                  </a:lnTo>
                  <a:lnTo>
                    <a:pt x="163693" y="15725"/>
                  </a:lnTo>
                  <a:lnTo>
                    <a:pt x="206243" y="4049"/>
                  </a:lnTo>
                  <a:lnTo>
                    <a:pt x="251459" y="0"/>
                  </a:lnTo>
                  <a:lnTo>
                    <a:pt x="296676" y="4049"/>
                  </a:lnTo>
                  <a:lnTo>
                    <a:pt x="339226" y="15725"/>
                  </a:lnTo>
                  <a:lnTo>
                    <a:pt x="378403" y="34318"/>
                  </a:lnTo>
                  <a:lnTo>
                    <a:pt x="413497" y="59120"/>
                  </a:lnTo>
                  <a:lnTo>
                    <a:pt x="443799" y="89422"/>
                  </a:lnTo>
                  <a:lnTo>
                    <a:pt x="468601" y="124516"/>
                  </a:lnTo>
                  <a:lnTo>
                    <a:pt x="487194" y="163693"/>
                  </a:lnTo>
                  <a:lnTo>
                    <a:pt x="498870" y="206243"/>
                  </a:lnTo>
                  <a:lnTo>
                    <a:pt x="502919" y="251459"/>
                  </a:lnTo>
                  <a:lnTo>
                    <a:pt x="498870" y="296676"/>
                  </a:lnTo>
                  <a:lnTo>
                    <a:pt x="487194" y="339226"/>
                  </a:lnTo>
                  <a:lnTo>
                    <a:pt x="468601" y="378403"/>
                  </a:lnTo>
                  <a:lnTo>
                    <a:pt x="443799" y="413497"/>
                  </a:lnTo>
                  <a:lnTo>
                    <a:pt x="413497" y="443799"/>
                  </a:lnTo>
                  <a:lnTo>
                    <a:pt x="378403" y="468601"/>
                  </a:lnTo>
                  <a:lnTo>
                    <a:pt x="339226" y="487194"/>
                  </a:lnTo>
                  <a:lnTo>
                    <a:pt x="296676" y="498870"/>
                  </a:lnTo>
                  <a:lnTo>
                    <a:pt x="251459" y="502919"/>
                  </a:lnTo>
                  <a:lnTo>
                    <a:pt x="206243" y="498870"/>
                  </a:lnTo>
                  <a:lnTo>
                    <a:pt x="163693" y="487194"/>
                  </a:lnTo>
                  <a:lnTo>
                    <a:pt x="124516" y="468601"/>
                  </a:lnTo>
                  <a:lnTo>
                    <a:pt x="89422" y="443799"/>
                  </a:lnTo>
                  <a:lnTo>
                    <a:pt x="59120" y="413497"/>
                  </a:lnTo>
                  <a:lnTo>
                    <a:pt x="34318" y="378403"/>
                  </a:lnTo>
                  <a:lnTo>
                    <a:pt x="15725" y="339226"/>
                  </a:lnTo>
                  <a:lnTo>
                    <a:pt x="4049" y="296676"/>
                  </a:lnTo>
                  <a:lnTo>
                    <a:pt x="0" y="251459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602229" y="3739133"/>
              <a:ext cx="649605" cy="649605"/>
            </a:xfrm>
            <a:custGeom>
              <a:avLst/>
              <a:gdLst/>
              <a:ahLst/>
              <a:cxnLst/>
              <a:rect l="l" t="t" r="r" b="b"/>
              <a:pathLst>
                <a:path w="649604" h="649604">
                  <a:moveTo>
                    <a:pt x="324612" y="0"/>
                  </a:moveTo>
                  <a:lnTo>
                    <a:pt x="276632" y="3518"/>
                  </a:lnTo>
                  <a:lnTo>
                    <a:pt x="230843" y="13740"/>
                  </a:lnTo>
                  <a:lnTo>
                    <a:pt x="187743" y="30162"/>
                  </a:lnTo>
                  <a:lnTo>
                    <a:pt x="147837" y="52285"/>
                  </a:lnTo>
                  <a:lnTo>
                    <a:pt x="111624" y="79606"/>
                  </a:lnTo>
                  <a:lnTo>
                    <a:pt x="79606" y="111624"/>
                  </a:lnTo>
                  <a:lnTo>
                    <a:pt x="52285" y="147837"/>
                  </a:lnTo>
                  <a:lnTo>
                    <a:pt x="30162" y="187743"/>
                  </a:lnTo>
                  <a:lnTo>
                    <a:pt x="13740" y="230843"/>
                  </a:lnTo>
                  <a:lnTo>
                    <a:pt x="3518" y="276632"/>
                  </a:lnTo>
                  <a:lnTo>
                    <a:pt x="0" y="324612"/>
                  </a:lnTo>
                  <a:lnTo>
                    <a:pt x="3518" y="372591"/>
                  </a:lnTo>
                  <a:lnTo>
                    <a:pt x="13740" y="418380"/>
                  </a:lnTo>
                  <a:lnTo>
                    <a:pt x="30162" y="461480"/>
                  </a:lnTo>
                  <a:lnTo>
                    <a:pt x="52285" y="501386"/>
                  </a:lnTo>
                  <a:lnTo>
                    <a:pt x="79606" y="537599"/>
                  </a:lnTo>
                  <a:lnTo>
                    <a:pt x="111624" y="569617"/>
                  </a:lnTo>
                  <a:lnTo>
                    <a:pt x="147837" y="596938"/>
                  </a:lnTo>
                  <a:lnTo>
                    <a:pt x="187743" y="619061"/>
                  </a:lnTo>
                  <a:lnTo>
                    <a:pt x="230843" y="635483"/>
                  </a:lnTo>
                  <a:lnTo>
                    <a:pt x="276632" y="645705"/>
                  </a:lnTo>
                  <a:lnTo>
                    <a:pt x="324612" y="649224"/>
                  </a:lnTo>
                  <a:lnTo>
                    <a:pt x="372591" y="645705"/>
                  </a:lnTo>
                  <a:lnTo>
                    <a:pt x="418380" y="635483"/>
                  </a:lnTo>
                  <a:lnTo>
                    <a:pt x="461480" y="619061"/>
                  </a:lnTo>
                  <a:lnTo>
                    <a:pt x="501386" y="596938"/>
                  </a:lnTo>
                  <a:lnTo>
                    <a:pt x="537599" y="569617"/>
                  </a:lnTo>
                  <a:lnTo>
                    <a:pt x="569617" y="537599"/>
                  </a:lnTo>
                  <a:lnTo>
                    <a:pt x="596938" y="501386"/>
                  </a:lnTo>
                  <a:lnTo>
                    <a:pt x="619061" y="461480"/>
                  </a:lnTo>
                  <a:lnTo>
                    <a:pt x="635483" y="418380"/>
                  </a:lnTo>
                  <a:lnTo>
                    <a:pt x="645705" y="372591"/>
                  </a:lnTo>
                  <a:lnTo>
                    <a:pt x="649223" y="324612"/>
                  </a:lnTo>
                  <a:lnTo>
                    <a:pt x="645705" y="276632"/>
                  </a:lnTo>
                  <a:lnTo>
                    <a:pt x="635483" y="230843"/>
                  </a:lnTo>
                  <a:lnTo>
                    <a:pt x="619061" y="187743"/>
                  </a:lnTo>
                  <a:lnTo>
                    <a:pt x="596938" y="147837"/>
                  </a:lnTo>
                  <a:lnTo>
                    <a:pt x="569617" y="111624"/>
                  </a:lnTo>
                  <a:lnTo>
                    <a:pt x="537599" y="79606"/>
                  </a:lnTo>
                  <a:lnTo>
                    <a:pt x="501386" y="52285"/>
                  </a:lnTo>
                  <a:lnTo>
                    <a:pt x="461480" y="30162"/>
                  </a:lnTo>
                  <a:lnTo>
                    <a:pt x="418380" y="13740"/>
                  </a:lnTo>
                  <a:lnTo>
                    <a:pt x="372591" y="3518"/>
                  </a:lnTo>
                  <a:lnTo>
                    <a:pt x="324612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602229" y="3739133"/>
              <a:ext cx="649605" cy="649605"/>
            </a:xfrm>
            <a:custGeom>
              <a:avLst/>
              <a:gdLst/>
              <a:ahLst/>
              <a:cxnLst/>
              <a:rect l="l" t="t" r="r" b="b"/>
              <a:pathLst>
                <a:path w="649604" h="649604">
                  <a:moveTo>
                    <a:pt x="0" y="324612"/>
                  </a:moveTo>
                  <a:lnTo>
                    <a:pt x="3518" y="276632"/>
                  </a:lnTo>
                  <a:lnTo>
                    <a:pt x="13740" y="230843"/>
                  </a:lnTo>
                  <a:lnTo>
                    <a:pt x="30162" y="187743"/>
                  </a:lnTo>
                  <a:lnTo>
                    <a:pt x="52285" y="147837"/>
                  </a:lnTo>
                  <a:lnTo>
                    <a:pt x="79606" y="111624"/>
                  </a:lnTo>
                  <a:lnTo>
                    <a:pt x="111624" y="79606"/>
                  </a:lnTo>
                  <a:lnTo>
                    <a:pt x="147837" y="52285"/>
                  </a:lnTo>
                  <a:lnTo>
                    <a:pt x="187743" y="30162"/>
                  </a:lnTo>
                  <a:lnTo>
                    <a:pt x="230843" y="13740"/>
                  </a:lnTo>
                  <a:lnTo>
                    <a:pt x="276632" y="3518"/>
                  </a:lnTo>
                  <a:lnTo>
                    <a:pt x="324612" y="0"/>
                  </a:lnTo>
                  <a:lnTo>
                    <a:pt x="372591" y="3518"/>
                  </a:lnTo>
                  <a:lnTo>
                    <a:pt x="418380" y="13740"/>
                  </a:lnTo>
                  <a:lnTo>
                    <a:pt x="461480" y="30162"/>
                  </a:lnTo>
                  <a:lnTo>
                    <a:pt x="501386" y="52285"/>
                  </a:lnTo>
                  <a:lnTo>
                    <a:pt x="537599" y="79606"/>
                  </a:lnTo>
                  <a:lnTo>
                    <a:pt x="569617" y="111624"/>
                  </a:lnTo>
                  <a:lnTo>
                    <a:pt x="596938" y="147837"/>
                  </a:lnTo>
                  <a:lnTo>
                    <a:pt x="619061" y="187743"/>
                  </a:lnTo>
                  <a:lnTo>
                    <a:pt x="635483" y="230843"/>
                  </a:lnTo>
                  <a:lnTo>
                    <a:pt x="645705" y="276632"/>
                  </a:lnTo>
                  <a:lnTo>
                    <a:pt x="649223" y="324612"/>
                  </a:lnTo>
                  <a:lnTo>
                    <a:pt x="645705" y="372591"/>
                  </a:lnTo>
                  <a:lnTo>
                    <a:pt x="635483" y="418380"/>
                  </a:lnTo>
                  <a:lnTo>
                    <a:pt x="619061" y="461480"/>
                  </a:lnTo>
                  <a:lnTo>
                    <a:pt x="596938" y="501386"/>
                  </a:lnTo>
                  <a:lnTo>
                    <a:pt x="569617" y="537599"/>
                  </a:lnTo>
                  <a:lnTo>
                    <a:pt x="537599" y="569617"/>
                  </a:lnTo>
                  <a:lnTo>
                    <a:pt x="501386" y="596938"/>
                  </a:lnTo>
                  <a:lnTo>
                    <a:pt x="461480" y="619061"/>
                  </a:lnTo>
                  <a:lnTo>
                    <a:pt x="418380" y="635483"/>
                  </a:lnTo>
                  <a:lnTo>
                    <a:pt x="372591" y="645705"/>
                  </a:lnTo>
                  <a:lnTo>
                    <a:pt x="324612" y="649224"/>
                  </a:lnTo>
                  <a:lnTo>
                    <a:pt x="276632" y="645705"/>
                  </a:lnTo>
                  <a:lnTo>
                    <a:pt x="230843" y="635483"/>
                  </a:lnTo>
                  <a:lnTo>
                    <a:pt x="187743" y="619061"/>
                  </a:lnTo>
                  <a:lnTo>
                    <a:pt x="147837" y="596938"/>
                  </a:lnTo>
                  <a:lnTo>
                    <a:pt x="111624" y="569617"/>
                  </a:lnTo>
                  <a:lnTo>
                    <a:pt x="79606" y="537599"/>
                  </a:lnTo>
                  <a:lnTo>
                    <a:pt x="52285" y="501386"/>
                  </a:lnTo>
                  <a:lnTo>
                    <a:pt x="30162" y="461480"/>
                  </a:lnTo>
                  <a:lnTo>
                    <a:pt x="13740" y="418380"/>
                  </a:lnTo>
                  <a:lnTo>
                    <a:pt x="3518" y="372591"/>
                  </a:lnTo>
                  <a:lnTo>
                    <a:pt x="0" y="32461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996690" y="2852166"/>
              <a:ext cx="827532" cy="8275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996690" y="2852166"/>
              <a:ext cx="828040" cy="828040"/>
            </a:xfrm>
            <a:custGeom>
              <a:avLst/>
              <a:gdLst/>
              <a:ahLst/>
              <a:cxnLst/>
              <a:rect l="l" t="t" r="r" b="b"/>
              <a:pathLst>
                <a:path w="828039" h="828039">
                  <a:moveTo>
                    <a:pt x="0" y="413766"/>
                  </a:moveTo>
                  <a:lnTo>
                    <a:pt x="2784" y="365520"/>
                  </a:lnTo>
                  <a:lnTo>
                    <a:pt x="10930" y="318906"/>
                  </a:lnTo>
                  <a:lnTo>
                    <a:pt x="24126" y="274237"/>
                  </a:lnTo>
                  <a:lnTo>
                    <a:pt x="42063" y="231821"/>
                  </a:lnTo>
                  <a:lnTo>
                    <a:pt x="64429" y="191970"/>
                  </a:lnTo>
                  <a:lnTo>
                    <a:pt x="90913" y="154994"/>
                  </a:lnTo>
                  <a:lnTo>
                    <a:pt x="121205" y="121205"/>
                  </a:lnTo>
                  <a:lnTo>
                    <a:pt x="154994" y="90913"/>
                  </a:lnTo>
                  <a:lnTo>
                    <a:pt x="191970" y="64429"/>
                  </a:lnTo>
                  <a:lnTo>
                    <a:pt x="231821" y="42063"/>
                  </a:lnTo>
                  <a:lnTo>
                    <a:pt x="274237" y="24126"/>
                  </a:lnTo>
                  <a:lnTo>
                    <a:pt x="318906" y="10930"/>
                  </a:lnTo>
                  <a:lnTo>
                    <a:pt x="365520" y="2784"/>
                  </a:lnTo>
                  <a:lnTo>
                    <a:pt x="413765" y="0"/>
                  </a:lnTo>
                  <a:lnTo>
                    <a:pt x="462011" y="2784"/>
                  </a:lnTo>
                  <a:lnTo>
                    <a:pt x="508625" y="10930"/>
                  </a:lnTo>
                  <a:lnTo>
                    <a:pt x="553294" y="24126"/>
                  </a:lnTo>
                  <a:lnTo>
                    <a:pt x="595710" y="42063"/>
                  </a:lnTo>
                  <a:lnTo>
                    <a:pt x="635561" y="64429"/>
                  </a:lnTo>
                  <a:lnTo>
                    <a:pt x="672537" y="90913"/>
                  </a:lnTo>
                  <a:lnTo>
                    <a:pt x="706326" y="121205"/>
                  </a:lnTo>
                  <a:lnTo>
                    <a:pt x="736618" y="154994"/>
                  </a:lnTo>
                  <a:lnTo>
                    <a:pt x="763102" y="191970"/>
                  </a:lnTo>
                  <a:lnTo>
                    <a:pt x="785468" y="231821"/>
                  </a:lnTo>
                  <a:lnTo>
                    <a:pt x="803405" y="274237"/>
                  </a:lnTo>
                  <a:lnTo>
                    <a:pt x="816601" y="318906"/>
                  </a:lnTo>
                  <a:lnTo>
                    <a:pt x="824747" y="365520"/>
                  </a:lnTo>
                  <a:lnTo>
                    <a:pt x="827532" y="413766"/>
                  </a:lnTo>
                  <a:lnTo>
                    <a:pt x="824747" y="462011"/>
                  </a:lnTo>
                  <a:lnTo>
                    <a:pt x="816601" y="508625"/>
                  </a:lnTo>
                  <a:lnTo>
                    <a:pt x="803405" y="553294"/>
                  </a:lnTo>
                  <a:lnTo>
                    <a:pt x="785468" y="595710"/>
                  </a:lnTo>
                  <a:lnTo>
                    <a:pt x="763102" y="635561"/>
                  </a:lnTo>
                  <a:lnTo>
                    <a:pt x="736618" y="672537"/>
                  </a:lnTo>
                  <a:lnTo>
                    <a:pt x="706326" y="706326"/>
                  </a:lnTo>
                  <a:lnTo>
                    <a:pt x="672537" y="736618"/>
                  </a:lnTo>
                  <a:lnTo>
                    <a:pt x="635561" y="763102"/>
                  </a:lnTo>
                  <a:lnTo>
                    <a:pt x="595710" y="785468"/>
                  </a:lnTo>
                  <a:lnTo>
                    <a:pt x="553294" y="803405"/>
                  </a:lnTo>
                  <a:lnTo>
                    <a:pt x="508625" y="816601"/>
                  </a:lnTo>
                  <a:lnTo>
                    <a:pt x="462011" y="824747"/>
                  </a:lnTo>
                  <a:lnTo>
                    <a:pt x="413765" y="827532"/>
                  </a:lnTo>
                  <a:lnTo>
                    <a:pt x="365520" y="824747"/>
                  </a:lnTo>
                  <a:lnTo>
                    <a:pt x="318906" y="816601"/>
                  </a:lnTo>
                  <a:lnTo>
                    <a:pt x="274237" y="803405"/>
                  </a:lnTo>
                  <a:lnTo>
                    <a:pt x="231821" y="785468"/>
                  </a:lnTo>
                  <a:lnTo>
                    <a:pt x="191970" y="763102"/>
                  </a:lnTo>
                  <a:lnTo>
                    <a:pt x="154994" y="736618"/>
                  </a:lnTo>
                  <a:lnTo>
                    <a:pt x="121205" y="706326"/>
                  </a:lnTo>
                  <a:lnTo>
                    <a:pt x="90913" y="672537"/>
                  </a:lnTo>
                  <a:lnTo>
                    <a:pt x="64429" y="635561"/>
                  </a:lnTo>
                  <a:lnTo>
                    <a:pt x="42063" y="595710"/>
                  </a:lnTo>
                  <a:lnTo>
                    <a:pt x="24126" y="553294"/>
                  </a:lnTo>
                  <a:lnTo>
                    <a:pt x="10930" y="508625"/>
                  </a:lnTo>
                  <a:lnTo>
                    <a:pt x="2784" y="462011"/>
                  </a:lnTo>
                  <a:lnTo>
                    <a:pt x="0" y="413766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535635" y="3508629"/>
            <a:ext cx="4996180" cy="299021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4140835" marR="5080">
              <a:lnSpc>
                <a:spcPts val="1730"/>
              </a:lnSpc>
              <a:spcBef>
                <a:spcPts val="215"/>
              </a:spcBef>
            </a:pPr>
            <a:r>
              <a:rPr dirty="0" sz="1500" spc="-5">
                <a:latin typeface="Times New Roman"/>
                <a:cs typeface="Times New Roman"/>
              </a:rPr>
              <a:t>Hoàn</a:t>
            </a:r>
            <a:r>
              <a:rPr dirty="0" sz="1500" spc="-75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thiện  </a:t>
            </a:r>
            <a:r>
              <a:rPr dirty="0" sz="1500" spc="-5">
                <a:latin typeface="Times New Roman"/>
                <a:cs typeface="Times New Roman"/>
              </a:rPr>
              <a:t>sản</a:t>
            </a:r>
            <a:r>
              <a:rPr dirty="0" sz="1500" spc="-25">
                <a:latin typeface="Times New Roman"/>
                <a:cs typeface="Times New Roman"/>
              </a:rPr>
              <a:t> </a:t>
            </a:r>
            <a:r>
              <a:rPr dirty="0" sz="1500" spc="-5">
                <a:latin typeface="Times New Roman"/>
                <a:cs typeface="Times New Roman"/>
              </a:rPr>
              <a:t>phẩm</a:t>
            </a:r>
            <a:endParaRPr sz="1500">
              <a:latin typeface="Times New Roman"/>
              <a:cs typeface="Times New Roman"/>
            </a:endParaRPr>
          </a:p>
          <a:p>
            <a:pPr marL="2709545" marR="699135">
              <a:lnSpc>
                <a:spcPts val="1730"/>
              </a:lnSpc>
              <a:spcBef>
                <a:spcPts val="1270"/>
              </a:spcBef>
            </a:pPr>
            <a:r>
              <a:rPr dirty="0" sz="1500" spc="-5">
                <a:latin typeface="Times New Roman"/>
                <a:cs typeface="Times New Roman"/>
              </a:rPr>
              <a:t>Thử </a:t>
            </a:r>
            <a:r>
              <a:rPr dirty="0" sz="1500">
                <a:latin typeface="Times New Roman"/>
                <a:cs typeface="Times New Roman"/>
              </a:rPr>
              <a:t>nghiệm và</a:t>
            </a:r>
            <a:r>
              <a:rPr dirty="0" sz="1500" spc="-110">
                <a:latin typeface="Times New Roman"/>
                <a:cs typeface="Times New Roman"/>
              </a:rPr>
              <a:t> </a:t>
            </a:r>
            <a:r>
              <a:rPr dirty="0" sz="1500">
                <a:latin typeface="Times New Roman"/>
                <a:cs typeface="Times New Roman"/>
              </a:rPr>
              <a:t>đánh  giá </a:t>
            </a:r>
            <a:r>
              <a:rPr dirty="0" sz="1500" spc="-5">
                <a:latin typeface="Times New Roman"/>
                <a:cs typeface="Times New Roman"/>
              </a:rPr>
              <a:t>sản</a:t>
            </a:r>
            <a:r>
              <a:rPr dirty="0" sz="1500" spc="-20">
                <a:latin typeface="Times New Roman"/>
                <a:cs typeface="Times New Roman"/>
              </a:rPr>
              <a:t> </a:t>
            </a:r>
            <a:r>
              <a:rPr dirty="0" sz="1500" spc="-5">
                <a:latin typeface="Times New Roman"/>
                <a:cs typeface="Times New Roman"/>
              </a:rPr>
              <a:t>phẩm</a:t>
            </a:r>
            <a:endParaRPr sz="1500">
              <a:latin typeface="Times New Roman"/>
              <a:cs typeface="Times New Roman"/>
            </a:endParaRPr>
          </a:p>
          <a:p>
            <a:pPr marL="1625600" marR="2306955">
              <a:lnSpc>
                <a:spcPts val="1730"/>
              </a:lnSpc>
              <a:spcBef>
                <a:spcPts val="1365"/>
              </a:spcBef>
            </a:pPr>
            <a:r>
              <a:rPr dirty="0" sz="1500" spc="-5">
                <a:latin typeface="Times New Roman"/>
                <a:cs typeface="Times New Roman"/>
              </a:rPr>
              <a:t>Xây </a:t>
            </a:r>
            <a:r>
              <a:rPr dirty="0" sz="1500">
                <a:latin typeface="Times New Roman"/>
                <a:cs typeface="Times New Roman"/>
              </a:rPr>
              <a:t>dựng</a:t>
            </a:r>
            <a:r>
              <a:rPr dirty="0" sz="1500" spc="-85">
                <a:latin typeface="Times New Roman"/>
                <a:cs typeface="Times New Roman"/>
              </a:rPr>
              <a:t> </a:t>
            </a:r>
            <a:r>
              <a:rPr dirty="0" sz="1500" spc="-5">
                <a:latin typeface="Times New Roman"/>
                <a:cs typeface="Times New Roman"/>
              </a:rPr>
              <a:t>sản  phẩm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50">
              <a:latin typeface="Times New Roman"/>
              <a:cs typeface="Times New Roman"/>
            </a:endParaRPr>
          </a:p>
          <a:p>
            <a:pPr marL="694690" marR="3361690">
              <a:lnSpc>
                <a:spcPts val="1730"/>
              </a:lnSpc>
            </a:pPr>
            <a:r>
              <a:rPr dirty="0" sz="1500">
                <a:latin typeface="Times New Roman"/>
                <a:cs typeface="Times New Roman"/>
              </a:rPr>
              <a:t>Thiết kế</a:t>
            </a:r>
            <a:r>
              <a:rPr dirty="0" sz="1500" spc="-105">
                <a:latin typeface="Times New Roman"/>
                <a:cs typeface="Times New Roman"/>
              </a:rPr>
              <a:t> </a:t>
            </a:r>
            <a:r>
              <a:rPr dirty="0" sz="1500" spc="-5">
                <a:latin typeface="Times New Roman"/>
                <a:cs typeface="Times New Roman"/>
              </a:rPr>
              <a:t>sản  </a:t>
            </a:r>
            <a:r>
              <a:rPr dirty="0" sz="1500">
                <a:latin typeface="Times New Roman"/>
                <a:cs typeface="Times New Roman"/>
              </a:rPr>
              <a:t>phẩm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500" spc="-5">
                <a:latin typeface="Times New Roman"/>
                <a:cs typeface="Times New Roman"/>
              </a:rPr>
              <a:t>Bài toán </a:t>
            </a:r>
            <a:r>
              <a:rPr dirty="0" sz="1500">
                <a:latin typeface="Times New Roman"/>
                <a:cs typeface="Times New Roman"/>
              </a:rPr>
              <a:t>thực tiễn</a:t>
            </a:r>
            <a:endParaRPr sz="15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521197" y="2102866"/>
            <a:ext cx="1071880" cy="1062990"/>
            <a:chOff x="5521197" y="2102866"/>
            <a:chExt cx="1071880" cy="1062990"/>
          </a:xfrm>
        </p:grpSpPr>
        <p:sp>
          <p:nvSpPr>
            <p:cNvPr id="16" name="object 16"/>
            <p:cNvSpPr/>
            <p:nvPr/>
          </p:nvSpPr>
          <p:spPr>
            <a:xfrm>
              <a:off x="5531357" y="2113026"/>
              <a:ext cx="1051560" cy="10424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5531357" y="2113026"/>
              <a:ext cx="1051560" cy="1042669"/>
            </a:xfrm>
            <a:custGeom>
              <a:avLst/>
              <a:gdLst/>
              <a:ahLst/>
              <a:cxnLst/>
              <a:rect l="l" t="t" r="r" b="b"/>
              <a:pathLst>
                <a:path w="1051559" h="1042669">
                  <a:moveTo>
                    <a:pt x="0" y="521208"/>
                  </a:moveTo>
                  <a:lnTo>
                    <a:pt x="2149" y="473759"/>
                  </a:lnTo>
                  <a:lnTo>
                    <a:pt x="8472" y="427506"/>
                  </a:lnTo>
                  <a:lnTo>
                    <a:pt x="18785" y="382631"/>
                  </a:lnTo>
                  <a:lnTo>
                    <a:pt x="32900" y="339319"/>
                  </a:lnTo>
                  <a:lnTo>
                    <a:pt x="50633" y="297754"/>
                  </a:lnTo>
                  <a:lnTo>
                    <a:pt x="71797" y="258120"/>
                  </a:lnTo>
                  <a:lnTo>
                    <a:pt x="96206" y="220600"/>
                  </a:lnTo>
                  <a:lnTo>
                    <a:pt x="123676" y="185378"/>
                  </a:lnTo>
                  <a:lnTo>
                    <a:pt x="154019" y="152638"/>
                  </a:lnTo>
                  <a:lnTo>
                    <a:pt x="187050" y="122563"/>
                  </a:lnTo>
                  <a:lnTo>
                    <a:pt x="222584" y="95339"/>
                  </a:lnTo>
                  <a:lnTo>
                    <a:pt x="260434" y="71148"/>
                  </a:lnTo>
                  <a:lnTo>
                    <a:pt x="300415" y="50174"/>
                  </a:lnTo>
                  <a:lnTo>
                    <a:pt x="342341" y="32601"/>
                  </a:lnTo>
                  <a:lnTo>
                    <a:pt x="386027" y="18614"/>
                  </a:lnTo>
                  <a:lnTo>
                    <a:pt x="431285" y="8395"/>
                  </a:lnTo>
                  <a:lnTo>
                    <a:pt x="477931" y="2129"/>
                  </a:lnTo>
                  <a:lnTo>
                    <a:pt x="525779" y="0"/>
                  </a:lnTo>
                  <a:lnTo>
                    <a:pt x="573628" y="2129"/>
                  </a:lnTo>
                  <a:lnTo>
                    <a:pt x="620274" y="8395"/>
                  </a:lnTo>
                  <a:lnTo>
                    <a:pt x="665532" y="18614"/>
                  </a:lnTo>
                  <a:lnTo>
                    <a:pt x="709218" y="32601"/>
                  </a:lnTo>
                  <a:lnTo>
                    <a:pt x="751144" y="50174"/>
                  </a:lnTo>
                  <a:lnTo>
                    <a:pt x="791125" y="71148"/>
                  </a:lnTo>
                  <a:lnTo>
                    <a:pt x="828975" y="95339"/>
                  </a:lnTo>
                  <a:lnTo>
                    <a:pt x="864509" y="122563"/>
                  </a:lnTo>
                  <a:lnTo>
                    <a:pt x="897540" y="152638"/>
                  </a:lnTo>
                  <a:lnTo>
                    <a:pt x="927883" y="185378"/>
                  </a:lnTo>
                  <a:lnTo>
                    <a:pt x="955353" y="220600"/>
                  </a:lnTo>
                  <a:lnTo>
                    <a:pt x="979762" y="258120"/>
                  </a:lnTo>
                  <a:lnTo>
                    <a:pt x="1000926" y="297754"/>
                  </a:lnTo>
                  <a:lnTo>
                    <a:pt x="1018659" y="339319"/>
                  </a:lnTo>
                  <a:lnTo>
                    <a:pt x="1032774" y="382631"/>
                  </a:lnTo>
                  <a:lnTo>
                    <a:pt x="1043087" y="427506"/>
                  </a:lnTo>
                  <a:lnTo>
                    <a:pt x="1049410" y="473759"/>
                  </a:lnTo>
                  <a:lnTo>
                    <a:pt x="1051560" y="521208"/>
                  </a:lnTo>
                  <a:lnTo>
                    <a:pt x="1049410" y="568656"/>
                  </a:lnTo>
                  <a:lnTo>
                    <a:pt x="1043087" y="614909"/>
                  </a:lnTo>
                  <a:lnTo>
                    <a:pt x="1032774" y="659784"/>
                  </a:lnTo>
                  <a:lnTo>
                    <a:pt x="1018659" y="703096"/>
                  </a:lnTo>
                  <a:lnTo>
                    <a:pt x="1000926" y="744661"/>
                  </a:lnTo>
                  <a:lnTo>
                    <a:pt x="979762" y="784295"/>
                  </a:lnTo>
                  <a:lnTo>
                    <a:pt x="955353" y="821815"/>
                  </a:lnTo>
                  <a:lnTo>
                    <a:pt x="927883" y="857037"/>
                  </a:lnTo>
                  <a:lnTo>
                    <a:pt x="897540" y="889777"/>
                  </a:lnTo>
                  <a:lnTo>
                    <a:pt x="864509" y="919852"/>
                  </a:lnTo>
                  <a:lnTo>
                    <a:pt x="828975" y="947076"/>
                  </a:lnTo>
                  <a:lnTo>
                    <a:pt x="791125" y="971267"/>
                  </a:lnTo>
                  <a:lnTo>
                    <a:pt x="751144" y="992241"/>
                  </a:lnTo>
                  <a:lnTo>
                    <a:pt x="709218" y="1009814"/>
                  </a:lnTo>
                  <a:lnTo>
                    <a:pt x="665532" y="1023801"/>
                  </a:lnTo>
                  <a:lnTo>
                    <a:pt x="620274" y="1034020"/>
                  </a:lnTo>
                  <a:lnTo>
                    <a:pt x="573628" y="1040286"/>
                  </a:lnTo>
                  <a:lnTo>
                    <a:pt x="525779" y="1042415"/>
                  </a:lnTo>
                  <a:lnTo>
                    <a:pt x="477931" y="1040286"/>
                  </a:lnTo>
                  <a:lnTo>
                    <a:pt x="431285" y="1034020"/>
                  </a:lnTo>
                  <a:lnTo>
                    <a:pt x="386027" y="1023801"/>
                  </a:lnTo>
                  <a:lnTo>
                    <a:pt x="342341" y="1009814"/>
                  </a:lnTo>
                  <a:lnTo>
                    <a:pt x="300415" y="992241"/>
                  </a:lnTo>
                  <a:lnTo>
                    <a:pt x="260434" y="971267"/>
                  </a:lnTo>
                  <a:lnTo>
                    <a:pt x="222584" y="947076"/>
                  </a:lnTo>
                  <a:lnTo>
                    <a:pt x="187050" y="919852"/>
                  </a:lnTo>
                  <a:lnTo>
                    <a:pt x="154019" y="889777"/>
                  </a:lnTo>
                  <a:lnTo>
                    <a:pt x="123676" y="857037"/>
                  </a:lnTo>
                  <a:lnTo>
                    <a:pt x="96206" y="821815"/>
                  </a:lnTo>
                  <a:lnTo>
                    <a:pt x="71797" y="784295"/>
                  </a:lnTo>
                  <a:lnTo>
                    <a:pt x="50633" y="744661"/>
                  </a:lnTo>
                  <a:lnTo>
                    <a:pt x="32900" y="703096"/>
                  </a:lnTo>
                  <a:lnTo>
                    <a:pt x="18785" y="659784"/>
                  </a:lnTo>
                  <a:lnTo>
                    <a:pt x="8472" y="614909"/>
                  </a:lnTo>
                  <a:lnTo>
                    <a:pt x="2149" y="568656"/>
                  </a:lnTo>
                  <a:lnTo>
                    <a:pt x="0" y="52120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5866638" y="3069082"/>
            <a:ext cx="125793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Times New Roman"/>
                <a:cs typeface="Times New Roman"/>
              </a:rPr>
              <a:t>Báo cáo và  đánh giá</a:t>
            </a:r>
            <a:r>
              <a:rPr dirty="0" sz="1800" spc="-100">
                <a:latin typeface="Times New Roman"/>
                <a:cs typeface="Times New Roman"/>
              </a:rPr>
              <a:t> </a:t>
            </a:r>
            <a:r>
              <a:rPr dirty="0" sz="1800">
                <a:latin typeface="Times New Roman"/>
                <a:cs typeface="Times New Roman"/>
              </a:rPr>
              <a:t>hoạt  động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229602" y="1599946"/>
            <a:ext cx="1285240" cy="1245870"/>
            <a:chOff x="7229602" y="1599946"/>
            <a:chExt cx="1285240" cy="1245870"/>
          </a:xfrm>
        </p:grpSpPr>
        <p:sp>
          <p:nvSpPr>
            <p:cNvPr id="20" name="object 20"/>
            <p:cNvSpPr/>
            <p:nvPr/>
          </p:nvSpPr>
          <p:spPr>
            <a:xfrm>
              <a:off x="7239762" y="1610106"/>
              <a:ext cx="1264920" cy="12252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7239762" y="1610106"/>
              <a:ext cx="1264920" cy="1225550"/>
            </a:xfrm>
            <a:custGeom>
              <a:avLst/>
              <a:gdLst/>
              <a:ahLst/>
              <a:cxnLst/>
              <a:rect l="l" t="t" r="r" b="b"/>
              <a:pathLst>
                <a:path w="1264920" h="1225550">
                  <a:moveTo>
                    <a:pt x="0" y="612648"/>
                  </a:moveTo>
                  <a:lnTo>
                    <a:pt x="1903" y="564773"/>
                  </a:lnTo>
                  <a:lnTo>
                    <a:pt x="7518" y="517906"/>
                  </a:lnTo>
                  <a:lnTo>
                    <a:pt x="16706" y="472182"/>
                  </a:lnTo>
                  <a:lnTo>
                    <a:pt x="29324" y="427737"/>
                  </a:lnTo>
                  <a:lnTo>
                    <a:pt x="45233" y="384709"/>
                  </a:lnTo>
                  <a:lnTo>
                    <a:pt x="64292" y="343233"/>
                  </a:lnTo>
                  <a:lnTo>
                    <a:pt x="86360" y="303445"/>
                  </a:lnTo>
                  <a:lnTo>
                    <a:pt x="111295" y="265482"/>
                  </a:lnTo>
                  <a:lnTo>
                    <a:pt x="138959" y="229479"/>
                  </a:lnTo>
                  <a:lnTo>
                    <a:pt x="169209" y="195574"/>
                  </a:lnTo>
                  <a:lnTo>
                    <a:pt x="201906" y="163902"/>
                  </a:lnTo>
                  <a:lnTo>
                    <a:pt x="236908" y="134600"/>
                  </a:lnTo>
                  <a:lnTo>
                    <a:pt x="274075" y="107804"/>
                  </a:lnTo>
                  <a:lnTo>
                    <a:pt x="313266" y="83650"/>
                  </a:lnTo>
                  <a:lnTo>
                    <a:pt x="354341" y="62275"/>
                  </a:lnTo>
                  <a:lnTo>
                    <a:pt x="397158" y="43814"/>
                  </a:lnTo>
                  <a:lnTo>
                    <a:pt x="441577" y="28404"/>
                  </a:lnTo>
                  <a:lnTo>
                    <a:pt x="487457" y="16181"/>
                  </a:lnTo>
                  <a:lnTo>
                    <a:pt x="534658" y="7282"/>
                  </a:lnTo>
                  <a:lnTo>
                    <a:pt x="583039" y="1843"/>
                  </a:lnTo>
                  <a:lnTo>
                    <a:pt x="632460" y="0"/>
                  </a:lnTo>
                  <a:lnTo>
                    <a:pt x="681880" y="1843"/>
                  </a:lnTo>
                  <a:lnTo>
                    <a:pt x="730261" y="7282"/>
                  </a:lnTo>
                  <a:lnTo>
                    <a:pt x="777462" y="16181"/>
                  </a:lnTo>
                  <a:lnTo>
                    <a:pt x="823342" y="28404"/>
                  </a:lnTo>
                  <a:lnTo>
                    <a:pt x="867761" y="43814"/>
                  </a:lnTo>
                  <a:lnTo>
                    <a:pt x="910578" y="62275"/>
                  </a:lnTo>
                  <a:lnTo>
                    <a:pt x="951653" y="83650"/>
                  </a:lnTo>
                  <a:lnTo>
                    <a:pt x="990844" y="107804"/>
                  </a:lnTo>
                  <a:lnTo>
                    <a:pt x="1028011" y="134600"/>
                  </a:lnTo>
                  <a:lnTo>
                    <a:pt x="1063013" y="163902"/>
                  </a:lnTo>
                  <a:lnTo>
                    <a:pt x="1095710" y="195574"/>
                  </a:lnTo>
                  <a:lnTo>
                    <a:pt x="1125960" y="229479"/>
                  </a:lnTo>
                  <a:lnTo>
                    <a:pt x="1153624" y="265482"/>
                  </a:lnTo>
                  <a:lnTo>
                    <a:pt x="1178560" y="303445"/>
                  </a:lnTo>
                  <a:lnTo>
                    <a:pt x="1200627" y="343233"/>
                  </a:lnTo>
                  <a:lnTo>
                    <a:pt x="1219686" y="384709"/>
                  </a:lnTo>
                  <a:lnTo>
                    <a:pt x="1235595" y="427737"/>
                  </a:lnTo>
                  <a:lnTo>
                    <a:pt x="1248213" y="472182"/>
                  </a:lnTo>
                  <a:lnTo>
                    <a:pt x="1257401" y="517906"/>
                  </a:lnTo>
                  <a:lnTo>
                    <a:pt x="1263016" y="564773"/>
                  </a:lnTo>
                  <a:lnTo>
                    <a:pt x="1264920" y="612648"/>
                  </a:lnTo>
                  <a:lnTo>
                    <a:pt x="1263016" y="660522"/>
                  </a:lnTo>
                  <a:lnTo>
                    <a:pt x="1257401" y="707389"/>
                  </a:lnTo>
                  <a:lnTo>
                    <a:pt x="1248213" y="753113"/>
                  </a:lnTo>
                  <a:lnTo>
                    <a:pt x="1235595" y="797558"/>
                  </a:lnTo>
                  <a:lnTo>
                    <a:pt x="1219686" y="840586"/>
                  </a:lnTo>
                  <a:lnTo>
                    <a:pt x="1200627" y="882062"/>
                  </a:lnTo>
                  <a:lnTo>
                    <a:pt x="1178559" y="921850"/>
                  </a:lnTo>
                  <a:lnTo>
                    <a:pt x="1153624" y="959813"/>
                  </a:lnTo>
                  <a:lnTo>
                    <a:pt x="1125960" y="995816"/>
                  </a:lnTo>
                  <a:lnTo>
                    <a:pt x="1095710" y="1029721"/>
                  </a:lnTo>
                  <a:lnTo>
                    <a:pt x="1063013" y="1061393"/>
                  </a:lnTo>
                  <a:lnTo>
                    <a:pt x="1028011" y="1090695"/>
                  </a:lnTo>
                  <a:lnTo>
                    <a:pt x="990844" y="1117491"/>
                  </a:lnTo>
                  <a:lnTo>
                    <a:pt x="951653" y="1141645"/>
                  </a:lnTo>
                  <a:lnTo>
                    <a:pt x="910578" y="1163020"/>
                  </a:lnTo>
                  <a:lnTo>
                    <a:pt x="867761" y="1181481"/>
                  </a:lnTo>
                  <a:lnTo>
                    <a:pt x="823342" y="1196891"/>
                  </a:lnTo>
                  <a:lnTo>
                    <a:pt x="777462" y="1209114"/>
                  </a:lnTo>
                  <a:lnTo>
                    <a:pt x="730261" y="1218013"/>
                  </a:lnTo>
                  <a:lnTo>
                    <a:pt x="681880" y="1223452"/>
                  </a:lnTo>
                  <a:lnTo>
                    <a:pt x="632460" y="1225296"/>
                  </a:lnTo>
                  <a:lnTo>
                    <a:pt x="583039" y="1223452"/>
                  </a:lnTo>
                  <a:lnTo>
                    <a:pt x="534658" y="1218013"/>
                  </a:lnTo>
                  <a:lnTo>
                    <a:pt x="487457" y="1209114"/>
                  </a:lnTo>
                  <a:lnTo>
                    <a:pt x="441577" y="1196891"/>
                  </a:lnTo>
                  <a:lnTo>
                    <a:pt x="397158" y="1181481"/>
                  </a:lnTo>
                  <a:lnTo>
                    <a:pt x="354341" y="1163020"/>
                  </a:lnTo>
                  <a:lnTo>
                    <a:pt x="313266" y="1141645"/>
                  </a:lnTo>
                  <a:lnTo>
                    <a:pt x="274075" y="1117491"/>
                  </a:lnTo>
                  <a:lnTo>
                    <a:pt x="236908" y="1090695"/>
                  </a:lnTo>
                  <a:lnTo>
                    <a:pt x="201906" y="1061393"/>
                  </a:lnTo>
                  <a:lnTo>
                    <a:pt x="169209" y="1029721"/>
                  </a:lnTo>
                  <a:lnTo>
                    <a:pt x="138959" y="995816"/>
                  </a:lnTo>
                  <a:lnTo>
                    <a:pt x="111295" y="959813"/>
                  </a:lnTo>
                  <a:lnTo>
                    <a:pt x="86360" y="921850"/>
                  </a:lnTo>
                  <a:lnTo>
                    <a:pt x="64292" y="882062"/>
                  </a:lnTo>
                  <a:lnTo>
                    <a:pt x="45233" y="840586"/>
                  </a:lnTo>
                  <a:lnTo>
                    <a:pt x="29324" y="797558"/>
                  </a:lnTo>
                  <a:lnTo>
                    <a:pt x="16706" y="753113"/>
                  </a:lnTo>
                  <a:lnTo>
                    <a:pt x="7518" y="707389"/>
                  </a:lnTo>
                  <a:lnTo>
                    <a:pt x="1903" y="660522"/>
                  </a:lnTo>
                  <a:lnTo>
                    <a:pt x="0" y="61264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7524750" y="2810636"/>
            <a:ext cx="921385" cy="8489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00000"/>
                </a:solidFill>
              </a:rPr>
              <a:t>Đưa sản  </a:t>
            </a:r>
            <a:r>
              <a:rPr dirty="0" sz="1800">
                <a:solidFill>
                  <a:srgbClr val="000000"/>
                </a:solidFill>
              </a:rPr>
              <a:t>phẩm</a:t>
            </a:r>
            <a:r>
              <a:rPr dirty="0" sz="1800" spc="-100">
                <a:solidFill>
                  <a:srgbClr val="000000"/>
                </a:solidFill>
              </a:rPr>
              <a:t> </a:t>
            </a:r>
            <a:r>
              <a:rPr dirty="0" sz="1800">
                <a:solidFill>
                  <a:srgbClr val="000000"/>
                </a:solidFill>
              </a:rPr>
              <a:t>vào  thực</a:t>
            </a:r>
            <a:r>
              <a:rPr dirty="0" sz="1800" spc="-25">
                <a:solidFill>
                  <a:srgbClr val="000000"/>
                </a:solidFill>
              </a:rPr>
              <a:t> </a:t>
            </a:r>
            <a:r>
              <a:rPr dirty="0" sz="1800">
                <a:solidFill>
                  <a:srgbClr val="000000"/>
                </a:solidFill>
              </a:rPr>
              <a:t>tế</a:t>
            </a:r>
            <a:endParaRPr sz="1800"/>
          </a:p>
        </p:txBody>
      </p:sp>
      <p:grpSp>
        <p:nvGrpSpPr>
          <p:cNvPr id="23" name="object 23"/>
          <p:cNvGrpSpPr/>
          <p:nvPr/>
        </p:nvGrpSpPr>
        <p:grpSpPr>
          <a:xfrm>
            <a:off x="9264142" y="1069594"/>
            <a:ext cx="1529080" cy="1565910"/>
            <a:chOff x="9264142" y="1069594"/>
            <a:chExt cx="1529080" cy="1565910"/>
          </a:xfrm>
        </p:grpSpPr>
        <p:sp>
          <p:nvSpPr>
            <p:cNvPr id="24" name="object 24"/>
            <p:cNvSpPr/>
            <p:nvPr/>
          </p:nvSpPr>
          <p:spPr>
            <a:xfrm>
              <a:off x="9274302" y="1079754"/>
              <a:ext cx="1508759" cy="15453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9274302" y="1079754"/>
              <a:ext cx="1508760" cy="1545590"/>
            </a:xfrm>
            <a:custGeom>
              <a:avLst/>
              <a:gdLst/>
              <a:ahLst/>
              <a:cxnLst/>
              <a:rect l="l" t="t" r="r" b="b"/>
              <a:pathLst>
                <a:path w="1508759" h="1545589">
                  <a:moveTo>
                    <a:pt x="0" y="772668"/>
                  </a:moveTo>
                  <a:lnTo>
                    <a:pt x="1483" y="723804"/>
                  </a:lnTo>
                  <a:lnTo>
                    <a:pt x="5876" y="675748"/>
                  </a:lnTo>
                  <a:lnTo>
                    <a:pt x="13090" y="628590"/>
                  </a:lnTo>
                  <a:lnTo>
                    <a:pt x="23036" y="582421"/>
                  </a:lnTo>
                  <a:lnTo>
                    <a:pt x="35626" y="537330"/>
                  </a:lnTo>
                  <a:lnTo>
                    <a:pt x="50771" y="493409"/>
                  </a:lnTo>
                  <a:lnTo>
                    <a:pt x="68384" y="450748"/>
                  </a:lnTo>
                  <a:lnTo>
                    <a:pt x="88376" y="409438"/>
                  </a:lnTo>
                  <a:lnTo>
                    <a:pt x="110659" y="369569"/>
                  </a:lnTo>
                  <a:lnTo>
                    <a:pt x="135144" y="331231"/>
                  </a:lnTo>
                  <a:lnTo>
                    <a:pt x="161744" y="294516"/>
                  </a:lnTo>
                  <a:lnTo>
                    <a:pt x="190369" y="259513"/>
                  </a:lnTo>
                  <a:lnTo>
                    <a:pt x="220932" y="226313"/>
                  </a:lnTo>
                  <a:lnTo>
                    <a:pt x="253344" y="195008"/>
                  </a:lnTo>
                  <a:lnTo>
                    <a:pt x="287517" y="165686"/>
                  </a:lnTo>
                  <a:lnTo>
                    <a:pt x="323362" y="138439"/>
                  </a:lnTo>
                  <a:lnTo>
                    <a:pt x="360792" y="113358"/>
                  </a:lnTo>
                  <a:lnTo>
                    <a:pt x="399718" y="90532"/>
                  </a:lnTo>
                  <a:lnTo>
                    <a:pt x="440051" y="70053"/>
                  </a:lnTo>
                  <a:lnTo>
                    <a:pt x="481704" y="52010"/>
                  </a:lnTo>
                  <a:lnTo>
                    <a:pt x="524587" y="36495"/>
                  </a:lnTo>
                  <a:lnTo>
                    <a:pt x="568613" y="23598"/>
                  </a:lnTo>
                  <a:lnTo>
                    <a:pt x="613694" y="13410"/>
                  </a:lnTo>
                  <a:lnTo>
                    <a:pt x="659741" y="6020"/>
                  </a:lnTo>
                  <a:lnTo>
                    <a:pt x="706666" y="1520"/>
                  </a:lnTo>
                  <a:lnTo>
                    <a:pt x="754379" y="0"/>
                  </a:lnTo>
                  <a:lnTo>
                    <a:pt x="802093" y="1520"/>
                  </a:lnTo>
                  <a:lnTo>
                    <a:pt x="849018" y="6020"/>
                  </a:lnTo>
                  <a:lnTo>
                    <a:pt x="895065" y="13410"/>
                  </a:lnTo>
                  <a:lnTo>
                    <a:pt x="940146" y="23598"/>
                  </a:lnTo>
                  <a:lnTo>
                    <a:pt x="984172" y="36495"/>
                  </a:lnTo>
                  <a:lnTo>
                    <a:pt x="1027055" y="52010"/>
                  </a:lnTo>
                  <a:lnTo>
                    <a:pt x="1068708" y="70053"/>
                  </a:lnTo>
                  <a:lnTo>
                    <a:pt x="1109041" y="90532"/>
                  </a:lnTo>
                  <a:lnTo>
                    <a:pt x="1147967" y="113358"/>
                  </a:lnTo>
                  <a:lnTo>
                    <a:pt x="1185397" y="138439"/>
                  </a:lnTo>
                  <a:lnTo>
                    <a:pt x="1221242" y="165686"/>
                  </a:lnTo>
                  <a:lnTo>
                    <a:pt x="1255415" y="195008"/>
                  </a:lnTo>
                  <a:lnTo>
                    <a:pt x="1287827" y="226313"/>
                  </a:lnTo>
                  <a:lnTo>
                    <a:pt x="1318390" y="259513"/>
                  </a:lnTo>
                  <a:lnTo>
                    <a:pt x="1347015" y="294516"/>
                  </a:lnTo>
                  <a:lnTo>
                    <a:pt x="1373615" y="331231"/>
                  </a:lnTo>
                  <a:lnTo>
                    <a:pt x="1398100" y="369569"/>
                  </a:lnTo>
                  <a:lnTo>
                    <a:pt x="1420383" y="409438"/>
                  </a:lnTo>
                  <a:lnTo>
                    <a:pt x="1440375" y="450748"/>
                  </a:lnTo>
                  <a:lnTo>
                    <a:pt x="1457988" y="493409"/>
                  </a:lnTo>
                  <a:lnTo>
                    <a:pt x="1473133" y="537330"/>
                  </a:lnTo>
                  <a:lnTo>
                    <a:pt x="1485723" y="582421"/>
                  </a:lnTo>
                  <a:lnTo>
                    <a:pt x="1495669" y="628590"/>
                  </a:lnTo>
                  <a:lnTo>
                    <a:pt x="1502883" y="675748"/>
                  </a:lnTo>
                  <a:lnTo>
                    <a:pt x="1507276" y="723804"/>
                  </a:lnTo>
                  <a:lnTo>
                    <a:pt x="1508759" y="772668"/>
                  </a:lnTo>
                  <a:lnTo>
                    <a:pt x="1507276" y="821531"/>
                  </a:lnTo>
                  <a:lnTo>
                    <a:pt x="1502883" y="869587"/>
                  </a:lnTo>
                  <a:lnTo>
                    <a:pt x="1495669" y="916745"/>
                  </a:lnTo>
                  <a:lnTo>
                    <a:pt x="1485723" y="962914"/>
                  </a:lnTo>
                  <a:lnTo>
                    <a:pt x="1473133" y="1008005"/>
                  </a:lnTo>
                  <a:lnTo>
                    <a:pt x="1457988" y="1051926"/>
                  </a:lnTo>
                  <a:lnTo>
                    <a:pt x="1440375" y="1094587"/>
                  </a:lnTo>
                  <a:lnTo>
                    <a:pt x="1420383" y="1135897"/>
                  </a:lnTo>
                  <a:lnTo>
                    <a:pt x="1398100" y="1175766"/>
                  </a:lnTo>
                  <a:lnTo>
                    <a:pt x="1373615" y="1214104"/>
                  </a:lnTo>
                  <a:lnTo>
                    <a:pt x="1347015" y="1250819"/>
                  </a:lnTo>
                  <a:lnTo>
                    <a:pt x="1318390" y="1285822"/>
                  </a:lnTo>
                  <a:lnTo>
                    <a:pt x="1287827" y="1319022"/>
                  </a:lnTo>
                  <a:lnTo>
                    <a:pt x="1255415" y="1350327"/>
                  </a:lnTo>
                  <a:lnTo>
                    <a:pt x="1221242" y="1379649"/>
                  </a:lnTo>
                  <a:lnTo>
                    <a:pt x="1185397" y="1406896"/>
                  </a:lnTo>
                  <a:lnTo>
                    <a:pt x="1147967" y="1431977"/>
                  </a:lnTo>
                  <a:lnTo>
                    <a:pt x="1109041" y="1454803"/>
                  </a:lnTo>
                  <a:lnTo>
                    <a:pt x="1068708" y="1475282"/>
                  </a:lnTo>
                  <a:lnTo>
                    <a:pt x="1027055" y="1493325"/>
                  </a:lnTo>
                  <a:lnTo>
                    <a:pt x="984172" y="1508840"/>
                  </a:lnTo>
                  <a:lnTo>
                    <a:pt x="940146" y="1521737"/>
                  </a:lnTo>
                  <a:lnTo>
                    <a:pt x="895065" y="1531925"/>
                  </a:lnTo>
                  <a:lnTo>
                    <a:pt x="849018" y="1539315"/>
                  </a:lnTo>
                  <a:lnTo>
                    <a:pt x="802093" y="1543815"/>
                  </a:lnTo>
                  <a:lnTo>
                    <a:pt x="754379" y="1545336"/>
                  </a:lnTo>
                  <a:lnTo>
                    <a:pt x="706666" y="1543815"/>
                  </a:lnTo>
                  <a:lnTo>
                    <a:pt x="659741" y="1539315"/>
                  </a:lnTo>
                  <a:lnTo>
                    <a:pt x="613694" y="1531925"/>
                  </a:lnTo>
                  <a:lnTo>
                    <a:pt x="568613" y="1521737"/>
                  </a:lnTo>
                  <a:lnTo>
                    <a:pt x="524587" y="1508840"/>
                  </a:lnTo>
                  <a:lnTo>
                    <a:pt x="481704" y="1493325"/>
                  </a:lnTo>
                  <a:lnTo>
                    <a:pt x="440051" y="1475282"/>
                  </a:lnTo>
                  <a:lnTo>
                    <a:pt x="399718" y="1454803"/>
                  </a:lnTo>
                  <a:lnTo>
                    <a:pt x="360792" y="1431977"/>
                  </a:lnTo>
                  <a:lnTo>
                    <a:pt x="323362" y="1406896"/>
                  </a:lnTo>
                  <a:lnTo>
                    <a:pt x="287517" y="1379649"/>
                  </a:lnTo>
                  <a:lnTo>
                    <a:pt x="253344" y="1350327"/>
                  </a:lnTo>
                  <a:lnTo>
                    <a:pt x="220932" y="1319022"/>
                  </a:lnTo>
                  <a:lnTo>
                    <a:pt x="190369" y="1285822"/>
                  </a:lnTo>
                  <a:lnTo>
                    <a:pt x="161744" y="1250819"/>
                  </a:lnTo>
                  <a:lnTo>
                    <a:pt x="135144" y="1214104"/>
                  </a:lnTo>
                  <a:lnTo>
                    <a:pt x="110659" y="1175766"/>
                  </a:lnTo>
                  <a:lnTo>
                    <a:pt x="88376" y="1135897"/>
                  </a:lnTo>
                  <a:lnTo>
                    <a:pt x="68384" y="1094587"/>
                  </a:lnTo>
                  <a:lnTo>
                    <a:pt x="50771" y="1051926"/>
                  </a:lnTo>
                  <a:lnTo>
                    <a:pt x="35626" y="1008005"/>
                  </a:lnTo>
                  <a:lnTo>
                    <a:pt x="23036" y="962914"/>
                  </a:lnTo>
                  <a:lnTo>
                    <a:pt x="13090" y="916745"/>
                  </a:lnTo>
                  <a:lnTo>
                    <a:pt x="5876" y="869587"/>
                  </a:lnTo>
                  <a:lnTo>
                    <a:pt x="1483" y="821531"/>
                  </a:lnTo>
                  <a:lnTo>
                    <a:pt x="0" y="77266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8908542" y="2604007"/>
            <a:ext cx="182308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>
                <a:latin typeface="Times New Roman"/>
                <a:cs typeface="Times New Roman"/>
              </a:rPr>
              <a:t>Trở </a:t>
            </a:r>
            <a:r>
              <a:rPr dirty="0" sz="1600" spc="-5">
                <a:latin typeface="Times New Roman"/>
                <a:cs typeface="Times New Roman"/>
              </a:rPr>
              <a:t>thành </a:t>
            </a:r>
            <a:r>
              <a:rPr dirty="0" sz="1600">
                <a:latin typeface="Times New Roman"/>
                <a:cs typeface="Times New Roman"/>
              </a:rPr>
              <a:t>nhà kĩ</a:t>
            </a:r>
            <a:r>
              <a:rPr dirty="0" sz="1600" spc="-20">
                <a:latin typeface="Times New Roman"/>
                <a:cs typeface="Times New Roman"/>
              </a:rPr>
              <a:t> </a:t>
            </a:r>
            <a:r>
              <a:rPr dirty="0" sz="1600">
                <a:latin typeface="Times New Roman"/>
                <a:cs typeface="Times New Roman"/>
              </a:rPr>
              <a:t>nghệ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0" y="163068"/>
            <a:ext cx="11713845" cy="6605270"/>
            <a:chOff x="0" y="163068"/>
            <a:chExt cx="11713845" cy="6605270"/>
          </a:xfrm>
        </p:grpSpPr>
        <p:sp>
          <p:nvSpPr>
            <p:cNvPr id="28" name="object 28"/>
            <p:cNvSpPr/>
            <p:nvPr/>
          </p:nvSpPr>
          <p:spPr>
            <a:xfrm>
              <a:off x="6894576" y="3782566"/>
              <a:ext cx="4818887" cy="298551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0" y="163068"/>
              <a:ext cx="3849624" cy="281482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09694" y="4054601"/>
            <a:ext cx="2804160" cy="2802890"/>
          </a:xfrm>
          <a:custGeom>
            <a:avLst/>
            <a:gdLst/>
            <a:ahLst/>
            <a:cxnLst/>
            <a:rect l="l" t="t" r="r" b="b"/>
            <a:pathLst>
              <a:path w="2804159" h="2802890">
                <a:moveTo>
                  <a:pt x="1402079" y="0"/>
                </a:moveTo>
                <a:lnTo>
                  <a:pt x="1353880" y="812"/>
                </a:lnTo>
                <a:lnTo>
                  <a:pt x="1306088" y="3232"/>
                </a:lnTo>
                <a:lnTo>
                  <a:pt x="1258730" y="7234"/>
                </a:lnTo>
                <a:lnTo>
                  <a:pt x="1211832" y="12792"/>
                </a:lnTo>
                <a:lnTo>
                  <a:pt x="1165419" y="19879"/>
                </a:lnTo>
                <a:lnTo>
                  <a:pt x="1119520" y="28469"/>
                </a:lnTo>
                <a:lnTo>
                  <a:pt x="1074158" y="38536"/>
                </a:lnTo>
                <a:lnTo>
                  <a:pt x="1029361" y="50055"/>
                </a:lnTo>
                <a:lnTo>
                  <a:pt x="985154" y="62999"/>
                </a:lnTo>
                <a:lnTo>
                  <a:pt x="941564" y="77342"/>
                </a:lnTo>
                <a:lnTo>
                  <a:pt x="898617" y="93058"/>
                </a:lnTo>
                <a:lnTo>
                  <a:pt x="856339" y="110120"/>
                </a:lnTo>
                <a:lnTo>
                  <a:pt x="814755" y="128504"/>
                </a:lnTo>
                <a:lnTo>
                  <a:pt x="773893" y="148182"/>
                </a:lnTo>
                <a:lnTo>
                  <a:pt x="733778" y="169129"/>
                </a:lnTo>
                <a:lnTo>
                  <a:pt x="694435" y="191318"/>
                </a:lnTo>
                <a:lnTo>
                  <a:pt x="655893" y="214724"/>
                </a:lnTo>
                <a:lnTo>
                  <a:pt x="618176" y="239320"/>
                </a:lnTo>
                <a:lnTo>
                  <a:pt x="581310" y="265080"/>
                </a:lnTo>
                <a:lnTo>
                  <a:pt x="545322" y="291978"/>
                </a:lnTo>
                <a:lnTo>
                  <a:pt x="510238" y="319989"/>
                </a:lnTo>
                <a:lnTo>
                  <a:pt x="476084" y="349085"/>
                </a:lnTo>
                <a:lnTo>
                  <a:pt x="442886" y="379242"/>
                </a:lnTo>
                <a:lnTo>
                  <a:pt x="410670" y="410432"/>
                </a:lnTo>
                <a:lnTo>
                  <a:pt x="379462" y="442630"/>
                </a:lnTo>
                <a:lnTo>
                  <a:pt x="349289" y="475809"/>
                </a:lnTo>
                <a:lnTo>
                  <a:pt x="320176" y="509944"/>
                </a:lnTo>
                <a:lnTo>
                  <a:pt x="292149" y="545009"/>
                </a:lnTo>
                <a:lnTo>
                  <a:pt x="265235" y="580977"/>
                </a:lnTo>
                <a:lnTo>
                  <a:pt x="239460" y="617822"/>
                </a:lnTo>
                <a:lnTo>
                  <a:pt x="214850" y="655519"/>
                </a:lnTo>
                <a:lnTo>
                  <a:pt x="191431" y="694040"/>
                </a:lnTo>
                <a:lnTo>
                  <a:pt x="169229" y="733361"/>
                </a:lnTo>
                <a:lnTo>
                  <a:pt x="148270" y="773455"/>
                </a:lnTo>
                <a:lnTo>
                  <a:pt x="128580" y="814295"/>
                </a:lnTo>
                <a:lnTo>
                  <a:pt x="110186" y="855856"/>
                </a:lnTo>
                <a:lnTo>
                  <a:pt x="93113" y="898112"/>
                </a:lnTo>
                <a:lnTo>
                  <a:pt x="77388" y="941037"/>
                </a:lnTo>
                <a:lnTo>
                  <a:pt x="63037" y="984604"/>
                </a:lnTo>
                <a:lnTo>
                  <a:pt x="50085" y="1028788"/>
                </a:lnTo>
                <a:lnTo>
                  <a:pt x="38560" y="1073562"/>
                </a:lnTo>
                <a:lnTo>
                  <a:pt x="28486" y="1118900"/>
                </a:lnTo>
                <a:lnTo>
                  <a:pt x="19891" y="1164776"/>
                </a:lnTo>
                <a:lnTo>
                  <a:pt x="12799" y="1211165"/>
                </a:lnTo>
                <a:lnTo>
                  <a:pt x="7239" y="1258039"/>
                </a:lnTo>
                <a:lnTo>
                  <a:pt x="3234" y="1305373"/>
                </a:lnTo>
                <a:lnTo>
                  <a:pt x="813" y="1353142"/>
                </a:lnTo>
                <a:lnTo>
                  <a:pt x="0" y="1401318"/>
                </a:lnTo>
                <a:lnTo>
                  <a:pt x="813" y="1449493"/>
                </a:lnTo>
                <a:lnTo>
                  <a:pt x="3234" y="1497260"/>
                </a:lnTo>
                <a:lnTo>
                  <a:pt x="7239" y="1544594"/>
                </a:lnTo>
                <a:lnTo>
                  <a:pt x="12799" y="1591468"/>
                </a:lnTo>
                <a:lnTo>
                  <a:pt x="19891" y="1637856"/>
                </a:lnTo>
                <a:lnTo>
                  <a:pt x="28486" y="1683732"/>
                </a:lnTo>
                <a:lnTo>
                  <a:pt x="38560" y="1729069"/>
                </a:lnTo>
                <a:lnTo>
                  <a:pt x="50085" y="1773843"/>
                </a:lnTo>
                <a:lnTo>
                  <a:pt x="63037" y="1818026"/>
                </a:lnTo>
                <a:lnTo>
                  <a:pt x="77388" y="1861593"/>
                </a:lnTo>
                <a:lnTo>
                  <a:pt x="93113" y="1904517"/>
                </a:lnTo>
                <a:lnTo>
                  <a:pt x="110186" y="1946773"/>
                </a:lnTo>
                <a:lnTo>
                  <a:pt x="128580" y="1988334"/>
                </a:lnTo>
                <a:lnTo>
                  <a:pt x="148270" y="2029175"/>
                </a:lnTo>
                <a:lnTo>
                  <a:pt x="169229" y="2069268"/>
                </a:lnTo>
                <a:lnTo>
                  <a:pt x="191431" y="2108589"/>
                </a:lnTo>
                <a:lnTo>
                  <a:pt x="214850" y="2147110"/>
                </a:lnTo>
                <a:lnTo>
                  <a:pt x="239460" y="2184807"/>
                </a:lnTo>
                <a:lnTo>
                  <a:pt x="265235" y="2221652"/>
                </a:lnTo>
                <a:lnTo>
                  <a:pt x="292149" y="2257620"/>
                </a:lnTo>
                <a:lnTo>
                  <a:pt x="320176" y="2292685"/>
                </a:lnTo>
                <a:lnTo>
                  <a:pt x="349289" y="2326820"/>
                </a:lnTo>
                <a:lnTo>
                  <a:pt x="379462" y="2360000"/>
                </a:lnTo>
                <a:lnTo>
                  <a:pt x="410670" y="2392198"/>
                </a:lnTo>
                <a:lnTo>
                  <a:pt x="442886" y="2423388"/>
                </a:lnTo>
                <a:lnTo>
                  <a:pt x="476084" y="2453545"/>
                </a:lnTo>
                <a:lnTo>
                  <a:pt x="510238" y="2482642"/>
                </a:lnTo>
                <a:lnTo>
                  <a:pt x="545322" y="2510652"/>
                </a:lnTo>
                <a:lnTo>
                  <a:pt x="581310" y="2537551"/>
                </a:lnTo>
                <a:lnTo>
                  <a:pt x="618176" y="2563312"/>
                </a:lnTo>
                <a:lnTo>
                  <a:pt x="655893" y="2587908"/>
                </a:lnTo>
                <a:lnTo>
                  <a:pt x="694435" y="2611314"/>
                </a:lnTo>
                <a:lnTo>
                  <a:pt x="733778" y="2633503"/>
                </a:lnTo>
                <a:lnTo>
                  <a:pt x="773893" y="2654450"/>
                </a:lnTo>
                <a:lnTo>
                  <a:pt x="814755" y="2674128"/>
                </a:lnTo>
                <a:lnTo>
                  <a:pt x="856339" y="2692512"/>
                </a:lnTo>
                <a:lnTo>
                  <a:pt x="898617" y="2709575"/>
                </a:lnTo>
                <a:lnTo>
                  <a:pt x="941564" y="2725291"/>
                </a:lnTo>
                <a:lnTo>
                  <a:pt x="985154" y="2739634"/>
                </a:lnTo>
                <a:lnTo>
                  <a:pt x="1029361" y="2752578"/>
                </a:lnTo>
                <a:lnTo>
                  <a:pt x="1074158" y="2764097"/>
                </a:lnTo>
                <a:lnTo>
                  <a:pt x="1119520" y="2774165"/>
                </a:lnTo>
                <a:lnTo>
                  <a:pt x="1165419" y="2782755"/>
                </a:lnTo>
                <a:lnTo>
                  <a:pt x="1211832" y="2789842"/>
                </a:lnTo>
                <a:lnTo>
                  <a:pt x="1258730" y="2795400"/>
                </a:lnTo>
                <a:lnTo>
                  <a:pt x="1306088" y="2799402"/>
                </a:lnTo>
                <a:lnTo>
                  <a:pt x="1353880" y="2801822"/>
                </a:lnTo>
                <a:lnTo>
                  <a:pt x="1402079" y="2802635"/>
                </a:lnTo>
                <a:lnTo>
                  <a:pt x="1450279" y="2801822"/>
                </a:lnTo>
                <a:lnTo>
                  <a:pt x="1498071" y="2799402"/>
                </a:lnTo>
                <a:lnTo>
                  <a:pt x="1545429" y="2795400"/>
                </a:lnTo>
                <a:lnTo>
                  <a:pt x="1592327" y="2789842"/>
                </a:lnTo>
                <a:lnTo>
                  <a:pt x="1638740" y="2782755"/>
                </a:lnTo>
                <a:lnTo>
                  <a:pt x="1684639" y="2774165"/>
                </a:lnTo>
                <a:lnTo>
                  <a:pt x="1730001" y="2764097"/>
                </a:lnTo>
                <a:lnTo>
                  <a:pt x="1774798" y="2752578"/>
                </a:lnTo>
                <a:lnTo>
                  <a:pt x="1819005" y="2739634"/>
                </a:lnTo>
                <a:lnTo>
                  <a:pt x="1862595" y="2725291"/>
                </a:lnTo>
                <a:lnTo>
                  <a:pt x="1905542" y="2709575"/>
                </a:lnTo>
                <a:lnTo>
                  <a:pt x="1947820" y="2692512"/>
                </a:lnTo>
                <a:lnTo>
                  <a:pt x="1989404" y="2674128"/>
                </a:lnTo>
                <a:lnTo>
                  <a:pt x="2030266" y="2654450"/>
                </a:lnTo>
                <a:lnTo>
                  <a:pt x="2070381" y="2633503"/>
                </a:lnTo>
                <a:lnTo>
                  <a:pt x="2109723" y="2611314"/>
                </a:lnTo>
                <a:lnTo>
                  <a:pt x="2148266" y="2587908"/>
                </a:lnTo>
                <a:lnTo>
                  <a:pt x="2185983" y="2563312"/>
                </a:lnTo>
                <a:lnTo>
                  <a:pt x="2222849" y="2537551"/>
                </a:lnTo>
                <a:lnTo>
                  <a:pt x="2258837" y="2510652"/>
                </a:lnTo>
                <a:lnTo>
                  <a:pt x="2293921" y="2482642"/>
                </a:lnTo>
                <a:lnTo>
                  <a:pt x="2328075" y="2453545"/>
                </a:lnTo>
                <a:lnTo>
                  <a:pt x="2361273" y="2423388"/>
                </a:lnTo>
                <a:lnTo>
                  <a:pt x="2393489" y="2392198"/>
                </a:lnTo>
                <a:lnTo>
                  <a:pt x="2424697" y="2360000"/>
                </a:lnTo>
                <a:lnTo>
                  <a:pt x="2454870" y="2326820"/>
                </a:lnTo>
                <a:lnTo>
                  <a:pt x="2483983" y="2292685"/>
                </a:lnTo>
                <a:lnTo>
                  <a:pt x="2512010" y="2257620"/>
                </a:lnTo>
                <a:lnTo>
                  <a:pt x="2538924" y="2221652"/>
                </a:lnTo>
                <a:lnTo>
                  <a:pt x="2564699" y="2184807"/>
                </a:lnTo>
                <a:lnTo>
                  <a:pt x="2589309" y="2147110"/>
                </a:lnTo>
                <a:lnTo>
                  <a:pt x="2612728" y="2108589"/>
                </a:lnTo>
                <a:lnTo>
                  <a:pt x="2634930" y="2069268"/>
                </a:lnTo>
                <a:lnTo>
                  <a:pt x="2655889" y="2029175"/>
                </a:lnTo>
                <a:lnTo>
                  <a:pt x="2675579" y="1988334"/>
                </a:lnTo>
                <a:lnTo>
                  <a:pt x="2693973" y="1946773"/>
                </a:lnTo>
                <a:lnTo>
                  <a:pt x="2711046" y="1904517"/>
                </a:lnTo>
                <a:lnTo>
                  <a:pt x="2726771" y="1861593"/>
                </a:lnTo>
                <a:lnTo>
                  <a:pt x="2741122" y="1818026"/>
                </a:lnTo>
                <a:lnTo>
                  <a:pt x="2754074" y="1773843"/>
                </a:lnTo>
                <a:lnTo>
                  <a:pt x="2765599" y="1729069"/>
                </a:lnTo>
                <a:lnTo>
                  <a:pt x="2775673" y="1683732"/>
                </a:lnTo>
                <a:lnTo>
                  <a:pt x="2784268" y="1637856"/>
                </a:lnTo>
                <a:lnTo>
                  <a:pt x="2791360" y="1591468"/>
                </a:lnTo>
                <a:lnTo>
                  <a:pt x="2796920" y="1544594"/>
                </a:lnTo>
                <a:lnTo>
                  <a:pt x="2800925" y="1497260"/>
                </a:lnTo>
                <a:lnTo>
                  <a:pt x="2803346" y="1449493"/>
                </a:lnTo>
                <a:lnTo>
                  <a:pt x="2804159" y="1401318"/>
                </a:lnTo>
                <a:lnTo>
                  <a:pt x="2803346" y="1353142"/>
                </a:lnTo>
                <a:lnTo>
                  <a:pt x="2800925" y="1305373"/>
                </a:lnTo>
                <a:lnTo>
                  <a:pt x="2796920" y="1258039"/>
                </a:lnTo>
                <a:lnTo>
                  <a:pt x="2791360" y="1211165"/>
                </a:lnTo>
                <a:lnTo>
                  <a:pt x="2784268" y="1164776"/>
                </a:lnTo>
                <a:lnTo>
                  <a:pt x="2775673" y="1118900"/>
                </a:lnTo>
                <a:lnTo>
                  <a:pt x="2765599" y="1073562"/>
                </a:lnTo>
                <a:lnTo>
                  <a:pt x="2754074" y="1028788"/>
                </a:lnTo>
                <a:lnTo>
                  <a:pt x="2741122" y="984604"/>
                </a:lnTo>
                <a:lnTo>
                  <a:pt x="2726771" y="941037"/>
                </a:lnTo>
                <a:lnTo>
                  <a:pt x="2711046" y="898112"/>
                </a:lnTo>
                <a:lnTo>
                  <a:pt x="2693973" y="855856"/>
                </a:lnTo>
                <a:lnTo>
                  <a:pt x="2675579" y="814295"/>
                </a:lnTo>
                <a:lnTo>
                  <a:pt x="2655889" y="773455"/>
                </a:lnTo>
                <a:lnTo>
                  <a:pt x="2634930" y="733361"/>
                </a:lnTo>
                <a:lnTo>
                  <a:pt x="2612728" y="694040"/>
                </a:lnTo>
                <a:lnTo>
                  <a:pt x="2589309" y="655519"/>
                </a:lnTo>
                <a:lnTo>
                  <a:pt x="2564699" y="617822"/>
                </a:lnTo>
                <a:lnTo>
                  <a:pt x="2538924" y="580977"/>
                </a:lnTo>
                <a:lnTo>
                  <a:pt x="2512010" y="545009"/>
                </a:lnTo>
                <a:lnTo>
                  <a:pt x="2483983" y="509944"/>
                </a:lnTo>
                <a:lnTo>
                  <a:pt x="2454870" y="475809"/>
                </a:lnTo>
                <a:lnTo>
                  <a:pt x="2424697" y="442630"/>
                </a:lnTo>
                <a:lnTo>
                  <a:pt x="2393489" y="410432"/>
                </a:lnTo>
                <a:lnTo>
                  <a:pt x="2361273" y="379242"/>
                </a:lnTo>
                <a:lnTo>
                  <a:pt x="2328075" y="349085"/>
                </a:lnTo>
                <a:lnTo>
                  <a:pt x="2293921" y="319989"/>
                </a:lnTo>
                <a:lnTo>
                  <a:pt x="2258837" y="291978"/>
                </a:lnTo>
                <a:lnTo>
                  <a:pt x="2222849" y="265080"/>
                </a:lnTo>
                <a:lnTo>
                  <a:pt x="2185983" y="239320"/>
                </a:lnTo>
                <a:lnTo>
                  <a:pt x="2148266" y="214724"/>
                </a:lnTo>
                <a:lnTo>
                  <a:pt x="2109724" y="191318"/>
                </a:lnTo>
                <a:lnTo>
                  <a:pt x="2070381" y="169129"/>
                </a:lnTo>
                <a:lnTo>
                  <a:pt x="2030266" y="148182"/>
                </a:lnTo>
                <a:lnTo>
                  <a:pt x="1989404" y="128504"/>
                </a:lnTo>
                <a:lnTo>
                  <a:pt x="1947820" y="110120"/>
                </a:lnTo>
                <a:lnTo>
                  <a:pt x="1905542" y="93058"/>
                </a:lnTo>
                <a:lnTo>
                  <a:pt x="1862595" y="77342"/>
                </a:lnTo>
                <a:lnTo>
                  <a:pt x="1819005" y="62999"/>
                </a:lnTo>
                <a:lnTo>
                  <a:pt x="1774798" y="50055"/>
                </a:lnTo>
                <a:lnTo>
                  <a:pt x="1730001" y="38536"/>
                </a:lnTo>
                <a:lnTo>
                  <a:pt x="1684639" y="28469"/>
                </a:lnTo>
                <a:lnTo>
                  <a:pt x="1638740" y="19879"/>
                </a:lnTo>
                <a:lnTo>
                  <a:pt x="1592327" y="12792"/>
                </a:lnTo>
                <a:lnTo>
                  <a:pt x="1545429" y="7234"/>
                </a:lnTo>
                <a:lnTo>
                  <a:pt x="1498071" y="3232"/>
                </a:lnTo>
                <a:lnTo>
                  <a:pt x="1450279" y="812"/>
                </a:lnTo>
                <a:lnTo>
                  <a:pt x="1402079" y="0"/>
                </a:lnTo>
                <a:close/>
              </a:path>
            </a:pathLst>
          </a:custGeom>
          <a:solidFill>
            <a:srgbClr val="90C22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8739" y="194818"/>
            <a:ext cx="2367915" cy="1489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200" spc="-5">
                <a:solidFill>
                  <a:srgbClr val="90C225"/>
                </a:solidFill>
                <a:latin typeface="Trebuchet MS"/>
                <a:cs typeface="Trebuchet MS"/>
              </a:rPr>
              <a:t>GIA</a:t>
            </a:r>
            <a:r>
              <a:rPr dirty="0" sz="3200" spc="-5">
                <a:solidFill>
                  <a:srgbClr val="90C225"/>
                </a:solidFill>
                <a:latin typeface="Arial"/>
                <a:cs typeface="Arial"/>
              </a:rPr>
              <a:t>̉</a:t>
            </a:r>
            <a:r>
              <a:rPr dirty="0" sz="3200" spc="-5">
                <a:solidFill>
                  <a:srgbClr val="90C225"/>
                </a:solidFill>
                <a:latin typeface="Trebuchet MS"/>
                <a:cs typeface="Trebuchet MS"/>
              </a:rPr>
              <a:t>I </a:t>
            </a:r>
            <a:r>
              <a:rPr dirty="0" sz="3200">
                <a:solidFill>
                  <a:srgbClr val="90C225"/>
                </a:solidFill>
                <a:latin typeface="Trebuchet MS"/>
                <a:cs typeface="Trebuchet MS"/>
              </a:rPr>
              <a:t>PHA</a:t>
            </a:r>
            <a:r>
              <a:rPr dirty="0" sz="3200">
                <a:solidFill>
                  <a:srgbClr val="90C225"/>
                </a:solidFill>
                <a:latin typeface="Arial"/>
                <a:cs typeface="Arial"/>
              </a:rPr>
              <a:t>́</a:t>
            </a:r>
            <a:r>
              <a:rPr dirty="0" sz="3200">
                <a:solidFill>
                  <a:srgbClr val="90C225"/>
                </a:solidFill>
                <a:latin typeface="Trebuchet MS"/>
                <a:cs typeface="Trebuchet MS"/>
              </a:rPr>
              <a:t>P  </a:t>
            </a:r>
            <a:r>
              <a:rPr dirty="0" sz="3200" spc="-5">
                <a:solidFill>
                  <a:srgbClr val="90C225"/>
                </a:solidFill>
                <a:latin typeface="Trebuchet MS"/>
                <a:cs typeface="Trebuchet MS"/>
              </a:rPr>
              <a:t>STEM/STEAM  </a:t>
            </a:r>
            <a:r>
              <a:rPr dirty="0" sz="3200">
                <a:solidFill>
                  <a:srgbClr val="90C225"/>
                </a:solidFill>
                <a:latin typeface="Trebuchet MS"/>
                <a:cs typeface="Trebuchet MS"/>
              </a:rPr>
              <a:t>CU</a:t>
            </a:r>
            <a:r>
              <a:rPr dirty="0" sz="3200">
                <a:solidFill>
                  <a:srgbClr val="90C225"/>
                </a:solidFill>
                <a:latin typeface="Arial"/>
                <a:cs typeface="Arial"/>
              </a:rPr>
              <a:t>̉</a:t>
            </a:r>
            <a:r>
              <a:rPr dirty="0" sz="3200">
                <a:solidFill>
                  <a:srgbClr val="90C225"/>
                </a:solidFill>
                <a:latin typeface="Trebuchet MS"/>
                <a:cs typeface="Trebuchet MS"/>
              </a:rPr>
              <a:t>A </a:t>
            </a:r>
            <a:r>
              <a:rPr dirty="0" sz="3200" spc="-5">
                <a:solidFill>
                  <a:srgbClr val="90C225"/>
                </a:solidFill>
                <a:latin typeface="Trebuchet MS"/>
                <a:cs typeface="Trebuchet MS"/>
              </a:rPr>
              <a:t>LAB</a:t>
            </a:r>
            <a:r>
              <a:rPr dirty="0" sz="3200" spc="-275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dirty="0" sz="3200">
                <a:solidFill>
                  <a:srgbClr val="90C225"/>
                </a:solidFill>
                <a:latin typeface="Trebuchet MS"/>
                <a:cs typeface="Trebuchet MS"/>
              </a:rPr>
              <a:t>EBD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51653" y="4606290"/>
            <a:ext cx="1917700" cy="605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800">
                <a:solidFill>
                  <a:srgbClr val="FFFFFF"/>
                </a:solidFill>
                <a:latin typeface="Times New Roman"/>
                <a:cs typeface="Times New Roman"/>
              </a:rPr>
              <a:t>Giải</a:t>
            </a:r>
            <a:r>
              <a:rPr dirty="0" sz="38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800">
                <a:solidFill>
                  <a:srgbClr val="FFFFFF"/>
                </a:solidFill>
                <a:latin typeface="Times New Roman"/>
                <a:cs typeface="Times New Roman"/>
              </a:rPr>
              <a:t>pháp</a:t>
            </a:r>
            <a:endParaRPr sz="3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53761" y="5106111"/>
            <a:ext cx="1716405" cy="1105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12090">
              <a:lnSpc>
                <a:spcPts val="4250"/>
              </a:lnSpc>
              <a:spcBef>
                <a:spcPts val="100"/>
              </a:spcBef>
            </a:pPr>
            <a:r>
              <a:rPr dirty="0" sz="3800">
                <a:solidFill>
                  <a:srgbClr val="FFFFFF"/>
                </a:solidFill>
                <a:latin typeface="Times New Roman"/>
                <a:cs typeface="Times New Roman"/>
              </a:rPr>
              <a:t>STEM</a:t>
            </a:r>
            <a:endParaRPr sz="3800">
              <a:latin typeface="Times New Roman"/>
              <a:cs typeface="Times New Roman"/>
            </a:endParaRPr>
          </a:p>
          <a:p>
            <a:pPr marL="12700">
              <a:lnSpc>
                <a:spcPts val="4250"/>
              </a:lnSpc>
            </a:pPr>
            <a:r>
              <a:rPr dirty="0" sz="3800">
                <a:solidFill>
                  <a:srgbClr val="FFFFFF"/>
                </a:solidFill>
                <a:latin typeface="Times New Roman"/>
                <a:cs typeface="Times New Roman"/>
              </a:rPr>
              <a:t>4.0</a:t>
            </a:r>
            <a:r>
              <a:rPr dirty="0" sz="38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800">
                <a:solidFill>
                  <a:srgbClr val="FFFFFF"/>
                </a:solidFill>
                <a:latin typeface="Times New Roman"/>
                <a:cs typeface="Times New Roman"/>
              </a:rPr>
              <a:t>EBD</a:t>
            </a:r>
            <a:endParaRPr sz="38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50621" y="4660138"/>
            <a:ext cx="4078604" cy="1591945"/>
            <a:chOff x="150621" y="4660138"/>
            <a:chExt cx="4078604" cy="1591945"/>
          </a:xfrm>
        </p:grpSpPr>
        <p:sp>
          <p:nvSpPr>
            <p:cNvPr id="7" name="object 7"/>
            <p:cNvSpPr/>
            <p:nvPr/>
          </p:nvSpPr>
          <p:spPr>
            <a:xfrm>
              <a:off x="1141475" y="5055108"/>
              <a:ext cx="3088005" cy="800100"/>
            </a:xfrm>
            <a:custGeom>
              <a:avLst/>
              <a:gdLst/>
              <a:ahLst/>
              <a:cxnLst/>
              <a:rect l="l" t="t" r="r" b="b"/>
              <a:pathLst>
                <a:path w="3088004" h="800100">
                  <a:moveTo>
                    <a:pt x="2687574" y="0"/>
                  </a:moveTo>
                  <a:lnTo>
                    <a:pt x="2687574" y="160020"/>
                  </a:lnTo>
                  <a:lnTo>
                    <a:pt x="0" y="160020"/>
                  </a:lnTo>
                  <a:lnTo>
                    <a:pt x="0" y="640080"/>
                  </a:lnTo>
                  <a:lnTo>
                    <a:pt x="2687574" y="640080"/>
                  </a:lnTo>
                  <a:lnTo>
                    <a:pt x="2687574" y="800100"/>
                  </a:lnTo>
                  <a:lnTo>
                    <a:pt x="3087624" y="400050"/>
                  </a:lnTo>
                  <a:lnTo>
                    <a:pt x="2687574" y="0"/>
                  </a:lnTo>
                  <a:close/>
                </a:path>
              </a:pathLst>
            </a:custGeom>
            <a:solidFill>
              <a:srgbClr val="C5DD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0781" y="4670298"/>
              <a:ext cx="1963420" cy="1571625"/>
            </a:xfrm>
            <a:custGeom>
              <a:avLst/>
              <a:gdLst/>
              <a:ahLst/>
              <a:cxnLst/>
              <a:rect l="l" t="t" r="r" b="b"/>
              <a:pathLst>
                <a:path w="1963420" h="1571625">
                  <a:moveTo>
                    <a:pt x="1805813" y="0"/>
                  </a:moveTo>
                  <a:lnTo>
                    <a:pt x="157124" y="0"/>
                  </a:lnTo>
                  <a:lnTo>
                    <a:pt x="107460" y="8011"/>
                  </a:lnTo>
                  <a:lnTo>
                    <a:pt x="64328" y="30317"/>
                  </a:lnTo>
                  <a:lnTo>
                    <a:pt x="30315" y="64328"/>
                  </a:lnTo>
                  <a:lnTo>
                    <a:pt x="8010" y="107452"/>
                  </a:lnTo>
                  <a:lnTo>
                    <a:pt x="0" y="157099"/>
                  </a:lnTo>
                  <a:lnTo>
                    <a:pt x="0" y="1414119"/>
                  </a:lnTo>
                  <a:lnTo>
                    <a:pt x="8010" y="1463783"/>
                  </a:lnTo>
                  <a:lnTo>
                    <a:pt x="30315" y="1506915"/>
                  </a:lnTo>
                  <a:lnTo>
                    <a:pt x="64328" y="1540928"/>
                  </a:lnTo>
                  <a:lnTo>
                    <a:pt x="107460" y="1563233"/>
                  </a:lnTo>
                  <a:lnTo>
                    <a:pt x="157124" y="1571244"/>
                  </a:lnTo>
                  <a:lnTo>
                    <a:pt x="1805813" y="1571244"/>
                  </a:lnTo>
                  <a:lnTo>
                    <a:pt x="1855459" y="1563233"/>
                  </a:lnTo>
                  <a:lnTo>
                    <a:pt x="1898583" y="1540928"/>
                  </a:lnTo>
                  <a:lnTo>
                    <a:pt x="1932594" y="1506915"/>
                  </a:lnTo>
                  <a:lnTo>
                    <a:pt x="1954900" y="1463783"/>
                  </a:lnTo>
                  <a:lnTo>
                    <a:pt x="1962912" y="1414119"/>
                  </a:lnTo>
                  <a:lnTo>
                    <a:pt x="1962912" y="157099"/>
                  </a:lnTo>
                  <a:lnTo>
                    <a:pt x="1954900" y="107452"/>
                  </a:lnTo>
                  <a:lnTo>
                    <a:pt x="1932594" y="64328"/>
                  </a:lnTo>
                  <a:lnTo>
                    <a:pt x="1898583" y="30317"/>
                  </a:lnTo>
                  <a:lnTo>
                    <a:pt x="1855459" y="8011"/>
                  </a:lnTo>
                  <a:lnTo>
                    <a:pt x="1805813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60781" y="4670298"/>
              <a:ext cx="1963420" cy="1571625"/>
            </a:xfrm>
            <a:custGeom>
              <a:avLst/>
              <a:gdLst/>
              <a:ahLst/>
              <a:cxnLst/>
              <a:rect l="l" t="t" r="r" b="b"/>
              <a:pathLst>
                <a:path w="1963420" h="1571625">
                  <a:moveTo>
                    <a:pt x="0" y="157099"/>
                  </a:moveTo>
                  <a:lnTo>
                    <a:pt x="8010" y="107452"/>
                  </a:lnTo>
                  <a:lnTo>
                    <a:pt x="30315" y="64328"/>
                  </a:lnTo>
                  <a:lnTo>
                    <a:pt x="64328" y="30317"/>
                  </a:lnTo>
                  <a:lnTo>
                    <a:pt x="107460" y="8011"/>
                  </a:lnTo>
                  <a:lnTo>
                    <a:pt x="157124" y="0"/>
                  </a:lnTo>
                  <a:lnTo>
                    <a:pt x="1805813" y="0"/>
                  </a:lnTo>
                  <a:lnTo>
                    <a:pt x="1855459" y="8011"/>
                  </a:lnTo>
                  <a:lnTo>
                    <a:pt x="1898583" y="30317"/>
                  </a:lnTo>
                  <a:lnTo>
                    <a:pt x="1932594" y="64328"/>
                  </a:lnTo>
                  <a:lnTo>
                    <a:pt x="1954900" y="107452"/>
                  </a:lnTo>
                  <a:lnTo>
                    <a:pt x="1962912" y="157099"/>
                  </a:lnTo>
                  <a:lnTo>
                    <a:pt x="1962912" y="1414119"/>
                  </a:lnTo>
                  <a:lnTo>
                    <a:pt x="1954900" y="1463783"/>
                  </a:lnTo>
                  <a:lnTo>
                    <a:pt x="1932594" y="1506915"/>
                  </a:lnTo>
                  <a:lnTo>
                    <a:pt x="1898583" y="1540928"/>
                  </a:lnTo>
                  <a:lnTo>
                    <a:pt x="1855459" y="1563233"/>
                  </a:lnTo>
                  <a:lnTo>
                    <a:pt x="1805813" y="1571244"/>
                  </a:lnTo>
                  <a:lnTo>
                    <a:pt x="157124" y="1571244"/>
                  </a:lnTo>
                  <a:lnTo>
                    <a:pt x="107460" y="1563233"/>
                  </a:lnTo>
                  <a:lnTo>
                    <a:pt x="64328" y="1540928"/>
                  </a:lnTo>
                  <a:lnTo>
                    <a:pt x="30315" y="1506915"/>
                  </a:lnTo>
                  <a:lnTo>
                    <a:pt x="8010" y="1463783"/>
                  </a:lnTo>
                  <a:lnTo>
                    <a:pt x="0" y="1414119"/>
                  </a:lnTo>
                  <a:lnTo>
                    <a:pt x="0" y="157099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252780" y="5135626"/>
            <a:ext cx="177673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Sách/tài liệu theo chủ</a:t>
            </a:r>
            <a:r>
              <a:rPr dirty="0" sz="14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đê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3636" y="5318505"/>
            <a:ext cx="1796414" cy="42418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768350" marR="5080" indent="-756285">
              <a:lnSpc>
                <a:spcPts val="1450"/>
              </a:lnSpc>
              <a:spcBef>
                <a:spcPts val="340"/>
              </a:spcBef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cho </a:t>
            </a:r>
            <a:r>
              <a:rPr dirty="0" sz="1400" spc="5">
                <a:solidFill>
                  <a:srgbClr val="FFFFFF"/>
                </a:solidFill>
                <a:latin typeface="Times New Roman"/>
                <a:cs typeface="Times New Roman"/>
              </a:rPr>
              <a:t>học sinh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các</a:t>
            </a:r>
            <a:r>
              <a:rPr dirty="0" sz="1400" spc="-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cấp/bậc  </a:t>
            </a:r>
            <a:r>
              <a:rPr dirty="0" sz="1400" spc="5">
                <a:solidFill>
                  <a:srgbClr val="FFFFFF"/>
                </a:solidFill>
                <a:latin typeface="Times New Roman"/>
                <a:cs typeface="Times New Roman"/>
              </a:rPr>
              <a:t>học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76986" y="2326894"/>
            <a:ext cx="3664585" cy="2484120"/>
            <a:chOff x="776986" y="2326894"/>
            <a:chExt cx="3664585" cy="2484120"/>
          </a:xfrm>
        </p:grpSpPr>
        <p:sp>
          <p:nvSpPr>
            <p:cNvPr id="13" name="object 13"/>
            <p:cNvSpPr/>
            <p:nvPr/>
          </p:nvSpPr>
          <p:spPr>
            <a:xfrm>
              <a:off x="1647697" y="2912999"/>
              <a:ext cx="2794000" cy="1898014"/>
            </a:xfrm>
            <a:custGeom>
              <a:avLst/>
              <a:gdLst/>
              <a:ahLst/>
              <a:cxnLst/>
              <a:rect l="l" t="t" r="r" b="b"/>
              <a:pathLst>
                <a:path w="2794000" h="1898014">
                  <a:moveTo>
                    <a:pt x="239649" y="0"/>
                  </a:moveTo>
                  <a:lnTo>
                    <a:pt x="0" y="415163"/>
                  </a:lnTo>
                  <a:lnTo>
                    <a:pt x="2327782" y="1759203"/>
                  </a:lnTo>
                  <a:lnTo>
                    <a:pt x="2247900" y="1897507"/>
                  </a:lnTo>
                  <a:lnTo>
                    <a:pt x="2793618" y="1751330"/>
                  </a:lnTo>
                  <a:lnTo>
                    <a:pt x="2647441" y="1205611"/>
                  </a:lnTo>
                  <a:lnTo>
                    <a:pt x="2567559" y="1343914"/>
                  </a:lnTo>
                  <a:lnTo>
                    <a:pt x="239649" y="0"/>
                  </a:lnTo>
                  <a:close/>
                </a:path>
              </a:pathLst>
            </a:custGeom>
            <a:solidFill>
              <a:srgbClr val="C5DD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87146" y="2337054"/>
              <a:ext cx="1963420" cy="1569720"/>
            </a:xfrm>
            <a:custGeom>
              <a:avLst/>
              <a:gdLst/>
              <a:ahLst/>
              <a:cxnLst/>
              <a:rect l="l" t="t" r="r" b="b"/>
              <a:pathLst>
                <a:path w="1963420" h="1569720">
                  <a:moveTo>
                    <a:pt x="1805940" y="0"/>
                  </a:moveTo>
                  <a:lnTo>
                    <a:pt x="156972" y="0"/>
                  </a:lnTo>
                  <a:lnTo>
                    <a:pt x="107357" y="7997"/>
                  </a:lnTo>
                  <a:lnTo>
                    <a:pt x="64267" y="30272"/>
                  </a:lnTo>
                  <a:lnTo>
                    <a:pt x="30287" y="64245"/>
                  </a:lnTo>
                  <a:lnTo>
                    <a:pt x="8002" y="107338"/>
                  </a:lnTo>
                  <a:lnTo>
                    <a:pt x="0" y="156972"/>
                  </a:lnTo>
                  <a:lnTo>
                    <a:pt x="0" y="1412748"/>
                  </a:lnTo>
                  <a:lnTo>
                    <a:pt x="8002" y="1462381"/>
                  </a:lnTo>
                  <a:lnTo>
                    <a:pt x="30287" y="1505474"/>
                  </a:lnTo>
                  <a:lnTo>
                    <a:pt x="64267" y="1539447"/>
                  </a:lnTo>
                  <a:lnTo>
                    <a:pt x="107357" y="1561722"/>
                  </a:lnTo>
                  <a:lnTo>
                    <a:pt x="156972" y="1569720"/>
                  </a:lnTo>
                  <a:lnTo>
                    <a:pt x="1805940" y="1569720"/>
                  </a:lnTo>
                  <a:lnTo>
                    <a:pt x="1855573" y="1561722"/>
                  </a:lnTo>
                  <a:lnTo>
                    <a:pt x="1898666" y="1539447"/>
                  </a:lnTo>
                  <a:lnTo>
                    <a:pt x="1932639" y="1505474"/>
                  </a:lnTo>
                  <a:lnTo>
                    <a:pt x="1954914" y="1462381"/>
                  </a:lnTo>
                  <a:lnTo>
                    <a:pt x="1962912" y="1412748"/>
                  </a:lnTo>
                  <a:lnTo>
                    <a:pt x="1962912" y="156972"/>
                  </a:lnTo>
                  <a:lnTo>
                    <a:pt x="1954914" y="107338"/>
                  </a:lnTo>
                  <a:lnTo>
                    <a:pt x="1932639" y="64245"/>
                  </a:lnTo>
                  <a:lnTo>
                    <a:pt x="1898666" y="30272"/>
                  </a:lnTo>
                  <a:lnTo>
                    <a:pt x="1855573" y="7997"/>
                  </a:lnTo>
                  <a:lnTo>
                    <a:pt x="1805940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87146" y="2337054"/>
              <a:ext cx="1963420" cy="1569720"/>
            </a:xfrm>
            <a:custGeom>
              <a:avLst/>
              <a:gdLst/>
              <a:ahLst/>
              <a:cxnLst/>
              <a:rect l="l" t="t" r="r" b="b"/>
              <a:pathLst>
                <a:path w="1963420" h="1569720">
                  <a:moveTo>
                    <a:pt x="0" y="156972"/>
                  </a:moveTo>
                  <a:lnTo>
                    <a:pt x="8002" y="107338"/>
                  </a:lnTo>
                  <a:lnTo>
                    <a:pt x="30287" y="64245"/>
                  </a:lnTo>
                  <a:lnTo>
                    <a:pt x="64267" y="30272"/>
                  </a:lnTo>
                  <a:lnTo>
                    <a:pt x="107357" y="7997"/>
                  </a:lnTo>
                  <a:lnTo>
                    <a:pt x="156972" y="0"/>
                  </a:lnTo>
                  <a:lnTo>
                    <a:pt x="1805940" y="0"/>
                  </a:lnTo>
                  <a:lnTo>
                    <a:pt x="1855573" y="7997"/>
                  </a:lnTo>
                  <a:lnTo>
                    <a:pt x="1898666" y="30272"/>
                  </a:lnTo>
                  <a:lnTo>
                    <a:pt x="1932639" y="64245"/>
                  </a:lnTo>
                  <a:lnTo>
                    <a:pt x="1954914" y="107338"/>
                  </a:lnTo>
                  <a:lnTo>
                    <a:pt x="1962912" y="156972"/>
                  </a:lnTo>
                  <a:lnTo>
                    <a:pt x="1962912" y="1412748"/>
                  </a:lnTo>
                  <a:lnTo>
                    <a:pt x="1954914" y="1462381"/>
                  </a:lnTo>
                  <a:lnTo>
                    <a:pt x="1932639" y="1505474"/>
                  </a:lnTo>
                  <a:lnTo>
                    <a:pt x="1898666" y="1539447"/>
                  </a:lnTo>
                  <a:lnTo>
                    <a:pt x="1855573" y="1561722"/>
                  </a:lnTo>
                  <a:lnTo>
                    <a:pt x="1805940" y="1569720"/>
                  </a:lnTo>
                  <a:lnTo>
                    <a:pt x="156972" y="1569720"/>
                  </a:lnTo>
                  <a:lnTo>
                    <a:pt x="107357" y="1561722"/>
                  </a:lnTo>
                  <a:lnTo>
                    <a:pt x="64267" y="1539447"/>
                  </a:lnTo>
                  <a:lnTo>
                    <a:pt x="30287" y="1505474"/>
                  </a:lnTo>
                  <a:lnTo>
                    <a:pt x="8002" y="1462381"/>
                  </a:lnTo>
                  <a:lnTo>
                    <a:pt x="0" y="1412748"/>
                  </a:lnTo>
                  <a:lnTo>
                    <a:pt x="0" y="156972"/>
                  </a:lnTo>
                  <a:close/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882802" y="2708529"/>
            <a:ext cx="1767839" cy="791210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 algn="ctr" marL="12700" marR="5080">
              <a:lnSpc>
                <a:spcPct val="86200"/>
              </a:lnSpc>
              <a:spcBef>
                <a:spcPts val="335"/>
              </a:spcBef>
            </a:pP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KIT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theo từng chủ đề</a:t>
            </a:r>
            <a:r>
              <a:rPr dirty="0" sz="14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đê  có thể tổ chức trên lớp  trong khoảng thời gian  xác</a:t>
            </a:r>
            <a:r>
              <a:rPr dirty="0" sz="14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định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485389" y="616966"/>
            <a:ext cx="2681605" cy="3469004"/>
            <a:chOff x="2485389" y="616966"/>
            <a:chExt cx="2681605" cy="3469004"/>
          </a:xfrm>
        </p:grpSpPr>
        <p:sp>
          <p:nvSpPr>
            <p:cNvPr id="18" name="object 18"/>
            <p:cNvSpPr/>
            <p:nvPr/>
          </p:nvSpPr>
          <p:spPr>
            <a:xfrm>
              <a:off x="3268852" y="1291717"/>
              <a:ext cx="1898014" cy="2794000"/>
            </a:xfrm>
            <a:custGeom>
              <a:avLst/>
              <a:gdLst/>
              <a:ahLst/>
              <a:cxnLst/>
              <a:rect l="l" t="t" r="r" b="b"/>
              <a:pathLst>
                <a:path w="1898014" h="2794000">
                  <a:moveTo>
                    <a:pt x="415289" y="0"/>
                  </a:moveTo>
                  <a:lnTo>
                    <a:pt x="0" y="239775"/>
                  </a:lnTo>
                  <a:lnTo>
                    <a:pt x="1344041" y="2567559"/>
                  </a:lnTo>
                  <a:lnTo>
                    <a:pt x="1205611" y="2647442"/>
                  </a:lnTo>
                  <a:lnTo>
                    <a:pt x="1751330" y="2793746"/>
                  </a:lnTo>
                  <a:lnTo>
                    <a:pt x="1897634" y="2247900"/>
                  </a:lnTo>
                  <a:lnTo>
                    <a:pt x="1759204" y="2327910"/>
                  </a:lnTo>
                  <a:lnTo>
                    <a:pt x="415289" y="0"/>
                  </a:lnTo>
                  <a:close/>
                </a:path>
              </a:pathLst>
            </a:custGeom>
            <a:solidFill>
              <a:srgbClr val="C5DD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495549" y="627126"/>
              <a:ext cx="1963420" cy="1569720"/>
            </a:xfrm>
            <a:custGeom>
              <a:avLst/>
              <a:gdLst/>
              <a:ahLst/>
              <a:cxnLst/>
              <a:rect l="l" t="t" r="r" b="b"/>
              <a:pathLst>
                <a:path w="1963420" h="1569720">
                  <a:moveTo>
                    <a:pt x="1805939" y="0"/>
                  </a:moveTo>
                  <a:lnTo>
                    <a:pt x="156972" y="0"/>
                  </a:lnTo>
                  <a:lnTo>
                    <a:pt x="107338" y="7997"/>
                  </a:lnTo>
                  <a:lnTo>
                    <a:pt x="64245" y="30272"/>
                  </a:lnTo>
                  <a:lnTo>
                    <a:pt x="30272" y="64245"/>
                  </a:lnTo>
                  <a:lnTo>
                    <a:pt x="7997" y="107338"/>
                  </a:lnTo>
                  <a:lnTo>
                    <a:pt x="0" y="156972"/>
                  </a:lnTo>
                  <a:lnTo>
                    <a:pt x="0" y="1412748"/>
                  </a:lnTo>
                  <a:lnTo>
                    <a:pt x="7997" y="1462381"/>
                  </a:lnTo>
                  <a:lnTo>
                    <a:pt x="30272" y="1505474"/>
                  </a:lnTo>
                  <a:lnTo>
                    <a:pt x="64245" y="1539447"/>
                  </a:lnTo>
                  <a:lnTo>
                    <a:pt x="107338" y="1561722"/>
                  </a:lnTo>
                  <a:lnTo>
                    <a:pt x="156972" y="1569720"/>
                  </a:lnTo>
                  <a:lnTo>
                    <a:pt x="1805939" y="1569720"/>
                  </a:lnTo>
                  <a:lnTo>
                    <a:pt x="1855573" y="1561722"/>
                  </a:lnTo>
                  <a:lnTo>
                    <a:pt x="1898666" y="1539447"/>
                  </a:lnTo>
                  <a:lnTo>
                    <a:pt x="1932639" y="1505474"/>
                  </a:lnTo>
                  <a:lnTo>
                    <a:pt x="1954914" y="1462381"/>
                  </a:lnTo>
                  <a:lnTo>
                    <a:pt x="1962912" y="1412748"/>
                  </a:lnTo>
                  <a:lnTo>
                    <a:pt x="1962912" y="156972"/>
                  </a:lnTo>
                  <a:lnTo>
                    <a:pt x="1954914" y="107338"/>
                  </a:lnTo>
                  <a:lnTo>
                    <a:pt x="1932639" y="64245"/>
                  </a:lnTo>
                  <a:lnTo>
                    <a:pt x="1898666" y="30272"/>
                  </a:lnTo>
                  <a:lnTo>
                    <a:pt x="1855573" y="7997"/>
                  </a:lnTo>
                  <a:lnTo>
                    <a:pt x="1805939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495549" y="627126"/>
              <a:ext cx="1963420" cy="1569720"/>
            </a:xfrm>
            <a:custGeom>
              <a:avLst/>
              <a:gdLst/>
              <a:ahLst/>
              <a:cxnLst/>
              <a:rect l="l" t="t" r="r" b="b"/>
              <a:pathLst>
                <a:path w="1963420" h="1569720">
                  <a:moveTo>
                    <a:pt x="0" y="156972"/>
                  </a:moveTo>
                  <a:lnTo>
                    <a:pt x="7997" y="107338"/>
                  </a:lnTo>
                  <a:lnTo>
                    <a:pt x="30272" y="64245"/>
                  </a:lnTo>
                  <a:lnTo>
                    <a:pt x="64245" y="30272"/>
                  </a:lnTo>
                  <a:lnTo>
                    <a:pt x="107338" y="7997"/>
                  </a:lnTo>
                  <a:lnTo>
                    <a:pt x="156972" y="0"/>
                  </a:lnTo>
                  <a:lnTo>
                    <a:pt x="1805939" y="0"/>
                  </a:lnTo>
                  <a:lnTo>
                    <a:pt x="1855573" y="7997"/>
                  </a:lnTo>
                  <a:lnTo>
                    <a:pt x="1898666" y="30272"/>
                  </a:lnTo>
                  <a:lnTo>
                    <a:pt x="1932639" y="64245"/>
                  </a:lnTo>
                  <a:lnTo>
                    <a:pt x="1954914" y="107338"/>
                  </a:lnTo>
                  <a:lnTo>
                    <a:pt x="1962912" y="156972"/>
                  </a:lnTo>
                  <a:lnTo>
                    <a:pt x="1962912" y="1412748"/>
                  </a:lnTo>
                  <a:lnTo>
                    <a:pt x="1954914" y="1462381"/>
                  </a:lnTo>
                  <a:lnTo>
                    <a:pt x="1932639" y="1505474"/>
                  </a:lnTo>
                  <a:lnTo>
                    <a:pt x="1898666" y="1539447"/>
                  </a:lnTo>
                  <a:lnTo>
                    <a:pt x="1855573" y="1561722"/>
                  </a:lnTo>
                  <a:lnTo>
                    <a:pt x="1805939" y="1569720"/>
                  </a:lnTo>
                  <a:lnTo>
                    <a:pt x="156972" y="1569720"/>
                  </a:lnTo>
                  <a:lnTo>
                    <a:pt x="107338" y="1561722"/>
                  </a:lnTo>
                  <a:lnTo>
                    <a:pt x="64245" y="1539447"/>
                  </a:lnTo>
                  <a:lnTo>
                    <a:pt x="30272" y="1505474"/>
                  </a:lnTo>
                  <a:lnTo>
                    <a:pt x="7997" y="1462381"/>
                  </a:lnTo>
                  <a:lnTo>
                    <a:pt x="0" y="1412748"/>
                  </a:lnTo>
                  <a:lnTo>
                    <a:pt x="0" y="156972"/>
                  </a:lnTo>
                  <a:close/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2582926" y="907161"/>
            <a:ext cx="1785620" cy="975994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 algn="just" marL="73660" marR="64769" indent="50165">
              <a:lnSpc>
                <a:spcPct val="86100"/>
              </a:lnSpc>
              <a:spcBef>
                <a:spcPts val="335"/>
              </a:spcBef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Phần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mềm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bản quyền  cùng hệ </a:t>
            </a:r>
            <a:r>
              <a:rPr dirty="0" sz="1400" spc="-60">
                <a:solidFill>
                  <a:srgbClr val="FFFFFF"/>
                </a:solidFill>
                <a:latin typeface="Times New Roman"/>
                <a:cs typeface="Times New Roman"/>
              </a:rPr>
              <a:t>thống </a:t>
            </a:r>
            <a:r>
              <a:rPr dirty="0" sz="1400" spc="5">
                <a:solidFill>
                  <a:srgbClr val="FFFFFF"/>
                </a:solidFill>
                <a:latin typeface="Times New Roman"/>
                <a:cs typeface="Times New Roman"/>
              </a:rPr>
              <a:t>thư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viện  các chủ đề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mang</a:t>
            </a:r>
            <a:r>
              <a:rPr dirty="0" sz="14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Times New Roman"/>
                <a:cs typeface="Times New Roman"/>
              </a:rPr>
              <a:t>tính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ts val="1340"/>
              </a:lnSpc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quốc tế, cập nhật</a:t>
            </a:r>
            <a:r>
              <a:rPr dirty="0" sz="14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thường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ts val="1565"/>
              </a:lnSpc>
            </a:pP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xuyên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820158" y="0"/>
            <a:ext cx="1983739" cy="3882390"/>
            <a:chOff x="4820158" y="0"/>
            <a:chExt cx="1983739" cy="3882390"/>
          </a:xfrm>
        </p:grpSpPr>
        <p:sp>
          <p:nvSpPr>
            <p:cNvPr id="23" name="object 23"/>
            <p:cNvSpPr/>
            <p:nvPr/>
          </p:nvSpPr>
          <p:spPr>
            <a:xfrm>
              <a:off x="5411724" y="786384"/>
              <a:ext cx="798830" cy="3088005"/>
            </a:xfrm>
            <a:custGeom>
              <a:avLst/>
              <a:gdLst/>
              <a:ahLst/>
              <a:cxnLst/>
              <a:rect l="l" t="t" r="r" b="b"/>
              <a:pathLst>
                <a:path w="798829" h="3088004">
                  <a:moveTo>
                    <a:pt x="638810" y="0"/>
                  </a:moveTo>
                  <a:lnTo>
                    <a:pt x="159765" y="0"/>
                  </a:lnTo>
                  <a:lnTo>
                    <a:pt x="159765" y="2688336"/>
                  </a:lnTo>
                  <a:lnTo>
                    <a:pt x="0" y="2688336"/>
                  </a:lnTo>
                  <a:lnTo>
                    <a:pt x="399288" y="3087623"/>
                  </a:lnTo>
                  <a:lnTo>
                    <a:pt x="798576" y="2688336"/>
                  </a:lnTo>
                  <a:lnTo>
                    <a:pt x="638810" y="2688336"/>
                  </a:lnTo>
                  <a:lnTo>
                    <a:pt x="638810" y="0"/>
                  </a:lnTo>
                  <a:close/>
                </a:path>
              </a:pathLst>
            </a:custGeom>
            <a:solidFill>
              <a:srgbClr val="C5DD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830318" y="2286"/>
              <a:ext cx="1963420" cy="1569720"/>
            </a:xfrm>
            <a:custGeom>
              <a:avLst/>
              <a:gdLst/>
              <a:ahLst/>
              <a:cxnLst/>
              <a:rect l="l" t="t" r="r" b="b"/>
              <a:pathLst>
                <a:path w="1963420" h="1569720">
                  <a:moveTo>
                    <a:pt x="1805939" y="0"/>
                  </a:moveTo>
                  <a:lnTo>
                    <a:pt x="156972" y="0"/>
                  </a:lnTo>
                  <a:lnTo>
                    <a:pt x="107338" y="7997"/>
                  </a:lnTo>
                  <a:lnTo>
                    <a:pt x="64245" y="30272"/>
                  </a:lnTo>
                  <a:lnTo>
                    <a:pt x="30272" y="64245"/>
                  </a:lnTo>
                  <a:lnTo>
                    <a:pt x="7997" y="107338"/>
                  </a:lnTo>
                  <a:lnTo>
                    <a:pt x="0" y="156972"/>
                  </a:lnTo>
                  <a:lnTo>
                    <a:pt x="0" y="1412748"/>
                  </a:lnTo>
                  <a:lnTo>
                    <a:pt x="7997" y="1462381"/>
                  </a:lnTo>
                  <a:lnTo>
                    <a:pt x="30272" y="1505474"/>
                  </a:lnTo>
                  <a:lnTo>
                    <a:pt x="64245" y="1539447"/>
                  </a:lnTo>
                  <a:lnTo>
                    <a:pt x="107338" y="1561722"/>
                  </a:lnTo>
                  <a:lnTo>
                    <a:pt x="156972" y="1569720"/>
                  </a:lnTo>
                  <a:lnTo>
                    <a:pt x="1805939" y="1569720"/>
                  </a:lnTo>
                  <a:lnTo>
                    <a:pt x="1855573" y="1561722"/>
                  </a:lnTo>
                  <a:lnTo>
                    <a:pt x="1898666" y="1539447"/>
                  </a:lnTo>
                  <a:lnTo>
                    <a:pt x="1932639" y="1505474"/>
                  </a:lnTo>
                  <a:lnTo>
                    <a:pt x="1954914" y="1462381"/>
                  </a:lnTo>
                  <a:lnTo>
                    <a:pt x="1962912" y="1412748"/>
                  </a:lnTo>
                  <a:lnTo>
                    <a:pt x="1962912" y="156972"/>
                  </a:lnTo>
                  <a:lnTo>
                    <a:pt x="1954914" y="107338"/>
                  </a:lnTo>
                  <a:lnTo>
                    <a:pt x="1932639" y="64245"/>
                  </a:lnTo>
                  <a:lnTo>
                    <a:pt x="1898666" y="30272"/>
                  </a:lnTo>
                  <a:lnTo>
                    <a:pt x="1855573" y="7997"/>
                  </a:lnTo>
                  <a:lnTo>
                    <a:pt x="1805939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4830318" y="2286"/>
              <a:ext cx="1963420" cy="1569720"/>
            </a:xfrm>
            <a:custGeom>
              <a:avLst/>
              <a:gdLst/>
              <a:ahLst/>
              <a:cxnLst/>
              <a:rect l="l" t="t" r="r" b="b"/>
              <a:pathLst>
                <a:path w="1963420" h="1569720">
                  <a:moveTo>
                    <a:pt x="0" y="156972"/>
                  </a:moveTo>
                  <a:lnTo>
                    <a:pt x="7997" y="107338"/>
                  </a:lnTo>
                  <a:lnTo>
                    <a:pt x="30272" y="64245"/>
                  </a:lnTo>
                  <a:lnTo>
                    <a:pt x="64245" y="30272"/>
                  </a:lnTo>
                  <a:lnTo>
                    <a:pt x="107338" y="7997"/>
                  </a:lnTo>
                  <a:lnTo>
                    <a:pt x="156972" y="0"/>
                  </a:lnTo>
                  <a:lnTo>
                    <a:pt x="1805939" y="0"/>
                  </a:lnTo>
                  <a:lnTo>
                    <a:pt x="1855573" y="7997"/>
                  </a:lnTo>
                  <a:lnTo>
                    <a:pt x="1898666" y="30272"/>
                  </a:lnTo>
                  <a:lnTo>
                    <a:pt x="1932639" y="64245"/>
                  </a:lnTo>
                  <a:lnTo>
                    <a:pt x="1954914" y="107338"/>
                  </a:lnTo>
                  <a:lnTo>
                    <a:pt x="1962912" y="156972"/>
                  </a:lnTo>
                  <a:lnTo>
                    <a:pt x="1962912" y="1412748"/>
                  </a:lnTo>
                  <a:lnTo>
                    <a:pt x="1954914" y="1462381"/>
                  </a:lnTo>
                  <a:lnTo>
                    <a:pt x="1932639" y="1505474"/>
                  </a:lnTo>
                  <a:lnTo>
                    <a:pt x="1898666" y="1539447"/>
                  </a:lnTo>
                  <a:lnTo>
                    <a:pt x="1855573" y="1561722"/>
                  </a:lnTo>
                  <a:lnTo>
                    <a:pt x="1805939" y="1569720"/>
                  </a:lnTo>
                  <a:lnTo>
                    <a:pt x="156972" y="1569720"/>
                  </a:lnTo>
                  <a:lnTo>
                    <a:pt x="107338" y="1561722"/>
                  </a:lnTo>
                  <a:lnTo>
                    <a:pt x="64245" y="1539447"/>
                  </a:lnTo>
                  <a:lnTo>
                    <a:pt x="30272" y="1505474"/>
                  </a:lnTo>
                  <a:lnTo>
                    <a:pt x="7997" y="1462381"/>
                  </a:lnTo>
                  <a:lnTo>
                    <a:pt x="0" y="1412748"/>
                  </a:lnTo>
                  <a:lnTo>
                    <a:pt x="0" y="156972"/>
                  </a:lnTo>
                  <a:close/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>
            <a:off x="4981702" y="153670"/>
            <a:ext cx="1657350" cy="607060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 algn="ctr" marL="12700" marR="5080" indent="1905">
              <a:lnSpc>
                <a:spcPct val="86100"/>
              </a:lnSpc>
              <a:spcBef>
                <a:spcPts val="335"/>
              </a:spcBef>
            </a:pPr>
            <a:r>
              <a:rPr dirty="0" sz="1400" spc="-20">
                <a:solidFill>
                  <a:srgbClr val="FFFFFF"/>
                </a:solidFill>
                <a:latin typeface="Times New Roman"/>
                <a:cs typeface="Times New Roman"/>
              </a:rPr>
              <a:t>Video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hướng dẫn từng  bước thao tác từng</a:t>
            </a:r>
            <a:r>
              <a:rPr dirty="0" sz="14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chu  đê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923790" y="776986"/>
            <a:ext cx="1775460" cy="607060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 algn="ctr" marL="12700" marR="5080">
              <a:lnSpc>
                <a:spcPct val="86100"/>
              </a:lnSpc>
              <a:spcBef>
                <a:spcPts val="335"/>
              </a:spcBef>
            </a:pP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Hệ </a:t>
            </a:r>
            <a:r>
              <a:rPr dirty="0" sz="1400" spc="-60">
                <a:solidFill>
                  <a:srgbClr val="FFFFFF"/>
                </a:solidFill>
                <a:latin typeface="Times New Roman"/>
                <a:cs typeface="Times New Roman"/>
              </a:rPr>
              <a:t>thống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hỗ dự liệu trực  tuyến, tài liệu giới thiệu  việt</a:t>
            </a:r>
            <a:r>
              <a:rPr dirty="0" sz="1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hóa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455536" y="616966"/>
            <a:ext cx="2682875" cy="3469004"/>
            <a:chOff x="6455536" y="616966"/>
            <a:chExt cx="2682875" cy="3469004"/>
          </a:xfrm>
        </p:grpSpPr>
        <p:sp>
          <p:nvSpPr>
            <p:cNvPr id="29" name="object 29"/>
            <p:cNvSpPr/>
            <p:nvPr/>
          </p:nvSpPr>
          <p:spPr>
            <a:xfrm>
              <a:off x="6455536" y="1291717"/>
              <a:ext cx="1898014" cy="2794000"/>
            </a:xfrm>
            <a:custGeom>
              <a:avLst/>
              <a:gdLst/>
              <a:ahLst/>
              <a:cxnLst/>
              <a:rect l="l" t="t" r="r" b="b"/>
              <a:pathLst>
                <a:path w="1898015" h="2794000">
                  <a:moveTo>
                    <a:pt x="1482343" y="0"/>
                  </a:moveTo>
                  <a:lnTo>
                    <a:pt x="138430" y="2327910"/>
                  </a:lnTo>
                  <a:lnTo>
                    <a:pt x="0" y="2247900"/>
                  </a:lnTo>
                  <a:lnTo>
                    <a:pt x="146304" y="2793746"/>
                  </a:lnTo>
                  <a:lnTo>
                    <a:pt x="692022" y="2647442"/>
                  </a:lnTo>
                  <a:lnTo>
                    <a:pt x="553592" y="2567559"/>
                  </a:lnTo>
                  <a:lnTo>
                    <a:pt x="1897634" y="239775"/>
                  </a:lnTo>
                  <a:lnTo>
                    <a:pt x="1482343" y="0"/>
                  </a:lnTo>
                  <a:close/>
                </a:path>
              </a:pathLst>
            </a:custGeom>
            <a:solidFill>
              <a:srgbClr val="C5DD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7165085" y="627126"/>
              <a:ext cx="1963420" cy="1569720"/>
            </a:xfrm>
            <a:custGeom>
              <a:avLst/>
              <a:gdLst/>
              <a:ahLst/>
              <a:cxnLst/>
              <a:rect l="l" t="t" r="r" b="b"/>
              <a:pathLst>
                <a:path w="1963420" h="1569720">
                  <a:moveTo>
                    <a:pt x="1805940" y="0"/>
                  </a:moveTo>
                  <a:lnTo>
                    <a:pt x="156972" y="0"/>
                  </a:lnTo>
                  <a:lnTo>
                    <a:pt x="107338" y="7997"/>
                  </a:lnTo>
                  <a:lnTo>
                    <a:pt x="64245" y="30272"/>
                  </a:lnTo>
                  <a:lnTo>
                    <a:pt x="30272" y="64245"/>
                  </a:lnTo>
                  <a:lnTo>
                    <a:pt x="7997" y="107338"/>
                  </a:lnTo>
                  <a:lnTo>
                    <a:pt x="0" y="156972"/>
                  </a:lnTo>
                  <a:lnTo>
                    <a:pt x="0" y="1412748"/>
                  </a:lnTo>
                  <a:lnTo>
                    <a:pt x="7997" y="1462381"/>
                  </a:lnTo>
                  <a:lnTo>
                    <a:pt x="30272" y="1505474"/>
                  </a:lnTo>
                  <a:lnTo>
                    <a:pt x="64245" y="1539447"/>
                  </a:lnTo>
                  <a:lnTo>
                    <a:pt x="107338" y="1561722"/>
                  </a:lnTo>
                  <a:lnTo>
                    <a:pt x="156972" y="1569720"/>
                  </a:lnTo>
                  <a:lnTo>
                    <a:pt x="1805940" y="1569720"/>
                  </a:lnTo>
                  <a:lnTo>
                    <a:pt x="1855573" y="1561722"/>
                  </a:lnTo>
                  <a:lnTo>
                    <a:pt x="1898666" y="1539447"/>
                  </a:lnTo>
                  <a:lnTo>
                    <a:pt x="1932639" y="1505474"/>
                  </a:lnTo>
                  <a:lnTo>
                    <a:pt x="1954914" y="1462381"/>
                  </a:lnTo>
                  <a:lnTo>
                    <a:pt x="1962912" y="1412748"/>
                  </a:lnTo>
                  <a:lnTo>
                    <a:pt x="1962912" y="156972"/>
                  </a:lnTo>
                  <a:lnTo>
                    <a:pt x="1954914" y="107338"/>
                  </a:lnTo>
                  <a:lnTo>
                    <a:pt x="1932639" y="64245"/>
                  </a:lnTo>
                  <a:lnTo>
                    <a:pt x="1898666" y="30272"/>
                  </a:lnTo>
                  <a:lnTo>
                    <a:pt x="1855573" y="7997"/>
                  </a:lnTo>
                  <a:lnTo>
                    <a:pt x="1805940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7165085" y="627126"/>
              <a:ext cx="1963420" cy="1569720"/>
            </a:xfrm>
            <a:custGeom>
              <a:avLst/>
              <a:gdLst/>
              <a:ahLst/>
              <a:cxnLst/>
              <a:rect l="l" t="t" r="r" b="b"/>
              <a:pathLst>
                <a:path w="1963420" h="1569720">
                  <a:moveTo>
                    <a:pt x="0" y="156972"/>
                  </a:moveTo>
                  <a:lnTo>
                    <a:pt x="7997" y="107338"/>
                  </a:lnTo>
                  <a:lnTo>
                    <a:pt x="30272" y="64245"/>
                  </a:lnTo>
                  <a:lnTo>
                    <a:pt x="64245" y="30272"/>
                  </a:lnTo>
                  <a:lnTo>
                    <a:pt x="107338" y="7997"/>
                  </a:lnTo>
                  <a:lnTo>
                    <a:pt x="156972" y="0"/>
                  </a:lnTo>
                  <a:lnTo>
                    <a:pt x="1805940" y="0"/>
                  </a:lnTo>
                  <a:lnTo>
                    <a:pt x="1855573" y="7997"/>
                  </a:lnTo>
                  <a:lnTo>
                    <a:pt x="1898666" y="30272"/>
                  </a:lnTo>
                  <a:lnTo>
                    <a:pt x="1932639" y="64245"/>
                  </a:lnTo>
                  <a:lnTo>
                    <a:pt x="1954914" y="107338"/>
                  </a:lnTo>
                  <a:lnTo>
                    <a:pt x="1962912" y="156972"/>
                  </a:lnTo>
                  <a:lnTo>
                    <a:pt x="1962912" y="1412748"/>
                  </a:lnTo>
                  <a:lnTo>
                    <a:pt x="1954914" y="1462381"/>
                  </a:lnTo>
                  <a:lnTo>
                    <a:pt x="1932639" y="1505474"/>
                  </a:lnTo>
                  <a:lnTo>
                    <a:pt x="1898666" y="1539447"/>
                  </a:lnTo>
                  <a:lnTo>
                    <a:pt x="1855573" y="1561722"/>
                  </a:lnTo>
                  <a:lnTo>
                    <a:pt x="1805940" y="1569720"/>
                  </a:lnTo>
                  <a:lnTo>
                    <a:pt x="156972" y="1569720"/>
                  </a:lnTo>
                  <a:lnTo>
                    <a:pt x="107338" y="1561722"/>
                  </a:lnTo>
                  <a:lnTo>
                    <a:pt x="64245" y="1539447"/>
                  </a:lnTo>
                  <a:lnTo>
                    <a:pt x="30272" y="1505474"/>
                  </a:lnTo>
                  <a:lnTo>
                    <a:pt x="7997" y="1462381"/>
                  </a:lnTo>
                  <a:lnTo>
                    <a:pt x="0" y="1412748"/>
                  </a:lnTo>
                  <a:lnTo>
                    <a:pt x="0" y="15697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/>
          <p:cNvSpPr txBox="1"/>
          <p:nvPr/>
        </p:nvSpPr>
        <p:spPr>
          <a:xfrm>
            <a:off x="7243318" y="778840"/>
            <a:ext cx="1805305" cy="1231265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 algn="ctr" marL="12065" marR="5080" indent="-635">
              <a:lnSpc>
                <a:spcPct val="86200"/>
              </a:lnSpc>
              <a:spcBef>
                <a:spcPts val="335"/>
              </a:spcBef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Đồng bộ từ nghiên cứu,  chế tạo,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chuyển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giao,</a:t>
            </a:r>
            <a:r>
              <a:rPr dirty="0" sz="14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bồi  dưỡng thường</a:t>
            </a:r>
            <a:r>
              <a:rPr dirty="0" sz="14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xuyên</a:t>
            </a:r>
            <a:endParaRPr sz="1400">
              <a:latin typeface="Times New Roman"/>
              <a:cs typeface="Times New Roman"/>
            </a:endParaRPr>
          </a:p>
          <a:p>
            <a:pPr algn="ctr" marL="96520" marR="87630">
              <a:lnSpc>
                <a:spcPct val="86100"/>
              </a:lnSpc>
              <a:spcBef>
                <a:spcPts val="570"/>
              </a:spcBef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Phòng Lab, </a:t>
            </a:r>
            <a:r>
              <a:rPr dirty="0" sz="1400" spc="5">
                <a:solidFill>
                  <a:srgbClr val="FFFFFF"/>
                </a:solidFill>
                <a:latin typeface="Times New Roman"/>
                <a:cs typeface="Times New Roman"/>
              </a:rPr>
              <a:t>phòng</a:t>
            </a:r>
            <a:r>
              <a:rPr dirty="0" sz="1400" spc="-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Times New Roman"/>
                <a:cs typeface="Times New Roman"/>
              </a:rPr>
              <a:t>học 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bộ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môn,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danh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mục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Kit  theo</a:t>
            </a:r>
            <a:r>
              <a:rPr dirty="0" sz="1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CTGDPT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7180706" y="2326894"/>
            <a:ext cx="3665854" cy="2484120"/>
            <a:chOff x="7180706" y="2326894"/>
            <a:chExt cx="3665854" cy="2484120"/>
          </a:xfrm>
        </p:grpSpPr>
        <p:sp>
          <p:nvSpPr>
            <p:cNvPr id="34" name="object 34"/>
            <p:cNvSpPr/>
            <p:nvPr/>
          </p:nvSpPr>
          <p:spPr>
            <a:xfrm>
              <a:off x="7180706" y="2912999"/>
              <a:ext cx="2794000" cy="1898014"/>
            </a:xfrm>
            <a:custGeom>
              <a:avLst/>
              <a:gdLst/>
              <a:ahLst/>
              <a:cxnLst/>
              <a:rect l="l" t="t" r="r" b="b"/>
              <a:pathLst>
                <a:path w="2794000" h="1898014">
                  <a:moveTo>
                    <a:pt x="2553970" y="0"/>
                  </a:moveTo>
                  <a:lnTo>
                    <a:pt x="226060" y="1343914"/>
                  </a:lnTo>
                  <a:lnTo>
                    <a:pt x="146176" y="1205611"/>
                  </a:lnTo>
                  <a:lnTo>
                    <a:pt x="0" y="1751330"/>
                  </a:lnTo>
                  <a:lnTo>
                    <a:pt x="545719" y="1897507"/>
                  </a:lnTo>
                  <a:lnTo>
                    <a:pt x="465836" y="1759203"/>
                  </a:lnTo>
                  <a:lnTo>
                    <a:pt x="2793619" y="415163"/>
                  </a:lnTo>
                  <a:lnTo>
                    <a:pt x="2553970" y="0"/>
                  </a:lnTo>
                  <a:close/>
                </a:path>
              </a:pathLst>
            </a:custGeom>
            <a:solidFill>
              <a:srgbClr val="C5DD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8873489" y="2337054"/>
              <a:ext cx="1963420" cy="1569720"/>
            </a:xfrm>
            <a:custGeom>
              <a:avLst/>
              <a:gdLst/>
              <a:ahLst/>
              <a:cxnLst/>
              <a:rect l="l" t="t" r="r" b="b"/>
              <a:pathLst>
                <a:path w="1963420" h="1569720">
                  <a:moveTo>
                    <a:pt x="1805939" y="0"/>
                  </a:moveTo>
                  <a:lnTo>
                    <a:pt x="156971" y="0"/>
                  </a:lnTo>
                  <a:lnTo>
                    <a:pt x="107338" y="7997"/>
                  </a:lnTo>
                  <a:lnTo>
                    <a:pt x="64245" y="30272"/>
                  </a:lnTo>
                  <a:lnTo>
                    <a:pt x="30272" y="64245"/>
                  </a:lnTo>
                  <a:lnTo>
                    <a:pt x="7997" y="107338"/>
                  </a:lnTo>
                  <a:lnTo>
                    <a:pt x="0" y="156972"/>
                  </a:lnTo>
                  <a:lnTo>
                    <a:pt x="0" y="1412748"/>
                  </a:lnTo>
                  <a:lnTo>
                    <a:pt x="7997" y="1462381"/>
                  </a:lnTo>
                  <a:lnTo>
                    <a:pt x="30272" y="1505474"/>
                  </a:lnTo>
                  <a:lnTo>
                    <a:pt x="64245" y="1539447"/>
                  </a:lnTo>
                  <a:lnTo>
                    <a:pt x="107338" y="1561722"/>
                  </a:lnTo>
                  <a:lnTo>
                    <a:pt x="156971" y="1569720"/>
                  </a:lnTo>
                  <a:lnTo>
                    <a:pt x="1805939" y="1569720"/>
                  </a:lnTo>
                  <a:lnTo>
                    <a:pt x="1855573" y="1561722"/>
                  </a:lnTo>
                  <a:lnTo>
                    <a:pt x="1898666" y="1539447"/>
                  </a:lnTo>
                  <a:lnTo>
                    <a:pt x="1932639" y="1505474"/>
                  </a:lnTo>
                  <a:lnTo>
                    <a:pt x="1954914" y="1462381"/>
                  </a:lnTo>
                  <a:lnTo>
                    <a:pt x="1962911" y="1412748"/>
                  </a:lnTo>
                  <a:lnTo>
                    <a:pt x="1962911" y="156972"/>
                  </a:lnTo>
                  <a:lnTo>
                    <a:pt x="1954914" y="107338"/>
                  </a:lnTo>
                  <a:lnTo>
                    <a:pt x="1932639" y="64245"/>
                  </a:lnTo>
                  <a:lnTo>
                    <a:pt x="1898666" y="30272"/>
                  </a:lnTo>
                  <a:lnTo>
                    <a:pt x="1855573" y="7997"/>
                  </a:lnTo>
                  <a:lnTo>
                    <a:pt x="1805939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8873489" y="2337054"/>
              <a:ext cx="1963420" cy="1569720"/>
            </a:xfrm>
            <a:custGeom>
              <a:avLst/>
              <a:gdLst/>
              <a:ahLst/>
              <a:cxnLst/>
              <a:rect l="l" t="t" r="r" b="b"/>
              <a:pathLst>
                <a:path w="1963420" h="1569720">
                  <a:moveTo>
                    <a:pt x="0" y="156972"/>
                  </a:moveTo>
                  <a:lnTo>
                    <a:pt x="7997" y="107338"/>
                  </a:lnTo>
                  <a:lnTo>
                    <a:pt x="30272" y="64245"/>
                  </a:lnTo>
                  <a:lnTo>
                    <a:pt x="64245" y="30272"/>
                  </a:lnTo>
                  <a:lnTo>
                    <a:pt x="107338" y="7997"/>
                  </a:lnTo>
                  <a:lnTo>
                    <a:pt x="156971" y="0"/>
                  </a:lnTo>
                  <a:lnTo>
                    <a:pt x="1805939" y="0"/>
                  </a:lnTo>
                  <a:lnTo>
                    <a:pt x="1855573" y="7997"/>
                  </a:lnTo>
                  <a:lnTo>
                    <a:pt x="1898666" y="30272"/>
                  </a:lnTo>
                  <a:lnTo>
                    <a:pt x="1932639" y="64245"/>
                  </a:lnTo>
                  <a:lnTo>
                    <a:pt x="1954914" y="107338"/>
                  </a:lnTo>
                  <a:lnTo>
                    <a:pt x="1962911" y="156972"/>
                  </a:lnTo>
                  <a:lnTo>
                    <a:pt x="1962911" y="1412748"/>
                  </a:lnTo>
                  <a:lnTo>
                    <a:pt x="1954914" y="1462381"/>
                  </a:lnTo>
                  <a:lnTo>
                    <a:pt x="1932639" y="1505474"/>
                  </a:lnTo>
                  <a:lnTo>
                    <a:pt x="1898666" y="1539447"/>
                  </a:lnTo>
                  <a:lnTo>
                    <a:pt x="1855573" y="1561722"/>
                  </a:lnTo>
                  <a:lnTo>
                    <a:pt x="1805939" y="1569720"/>
                  </a:lnTo>
                  <a:lnTo>
                    <a:pt x="156971" y="1569720"/>
                  </a:lnTo>
                  <a:lnTo>
                    <a:pt x="107338" y="1561722"/>
                  </a:lnTo>
                  <a:lnTo>
                    <a:pt x="64245" y="1539447"/>
                  </a:lnTo>
                  <a:lnTo>
                    <a:pt x="30272" y="1505474"/>
                  </a:lnTo>
                  <a:lnTo>
                    <a:pt x="7997" y="1462381"/>
                  </a:lnTo>
                  <a:lnTo>
                    <a:pt x="0" y="1412748"/>
                  </a:lnTo>
                  <a:lnTo>
                    <a:pt x="0" y="156972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 txBox="1"/>
          <p:nvPr/>
        </p:nvSpPr>
        <p:spPr>
          <a:xfrm>
            <a:off x="9020936" y="2432431"/>
            <a:ext cx="166687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Bám sát chính sách</a:t>
            </a:r>
            <a:r>
              <a:rPr dirty="0" sz="1400" spc="-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dài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599689" y="2615311"/>
            <a:ext cx="803211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6515734" algn="l"/>
              </a:tabLst>
            </a:pPr>
            <a:r>
              <a:rPr dirty="0" baseline="-29761" sz="2100">
                <a:solidFill>
                  <a:srgbClr val="FFFFFF"/>
                </a:solidFill>
                <a:latin typeface="Times New Roman"/>
                <a:cs typeface="Times New Roman"/>
              </a:rPr>
              <a:t>̉	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hạn, bám sát</a:t>
            </a:r>
            <a:r>
              <a:rPr dirty="0" sz="14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chương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077325" y="2799410"/>
            <a:ext cx="1555750" cy="24002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trình </a:t>
            </a:r>
            <a:r>
              <a:rPr dirty="0" sz="1400" spc="-25">
                <a:solidFill>
                  <a:srgbClr val="FFFFFF"/>
                </a:solidFill>
                <a:latin typeface="Times New Roman"/>
                <a:cs typeface="Times New Roman"/>
              </a:rPr>
              <a:t>GDPT,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đảm</a:t>
            </a:r>
            <a:r>
              <a:rPr dirty="0" sz="14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bảo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002648" y="2984373"/>
            <a:ext cx="1705610" cy="791210"/>
          </a:xfrm>
          <a:prstGeom prst="rect">
            <a:avLst/>
          </a:prstGeom>
        </p:spPr>
        <p:txBody>
          <a:bodyPr wrap="square" lIns="0" tIns="42545" rIns="0" bIns="0" rtlCol="0" vert="horz">
            <a:spAutoFit/>
          </a:bodyPr>
          <a:lstStyle/>
          <a:p>
            <a:pPr algn="ctr" marL="12700" marR="5080" indent="-1905">
              <a:lnSpc>
                <a:spcPct val="86200"/>
              </a:lnSpc>
              <a:spcBef>
                <a:spcPts val="335"/>
              </a:spcBef>
            </a:pPr>
            <a:r>
              <a:rPr dirty="0" sz="1400" spc="5">
                <a:solidFill>
                  <a:srgbClr val="FFFFFF"/>
                </a:solidFill>
                <a:latin typeface="Times New Roman"/>
                <a:cs typeface="Times New Roman"/>
              </a:rPr>
              <a:t>phù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hợp với danh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mục 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thiết bị tối thiểu,</a:t>
            </a:r>
            <a:r>
              <a:rPr dirty="0" sz="14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hướng  </a:t>
            </a:r>
            <a:r>
              <a:rPr dirty="0" sz="1400" spc="-10">
                <a:solidFill>
                  <a:srgbClr val="FFFFFF"/>
                </a:solidFill>
                <a:latin typeface="Times New Roman"/>
                <a:cs typeface="Times New Roman"/>
              </a:rPr>
              <a:t>mở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để nghiên cứu cho  giáo</a:t>
            </a:r>
            <a:r>
              <a:rPr dirty="0" sz="1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viên,…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7392923" y="4660138"/>
            <a:ext cx="4080510" cy="1591945"/>
            <a:chOff x="7392923" y="4660138"/>
            <a:chExt cx="4080510" cy="1591945"/>
          </a:xfrm>
        </p:grpSpPr>
        <p:sp>
          <p:nvSpPr>
            <p:cNvPr id="42" name="object 42"/>
            <p:cNvSpPr/>
            <p:nvPr/>
          </p:nvSpPr>
          <p:spPr>
            <a:xfrm>
              <a:off x="7392923" y="5055108"/>
              <a:ext cx="3088005" cy="800100"/>
            </a:xfrm>
            <a:custGeom>
              <a:avLst/>
              <a:gdLst/>
              <a:ahLst/>
              <a:cxnLst/>
              <a:rect l="l" t="t" r="r" b="b"/>
              <a:pathLst>
                <a:path w="3088004" h="800100">
                  <a:moveTo>
                    <a:pt x="400050" y="0"/>
                  </a:moveTo>
                  <a:lnTo>
                    <a:pt x="0" y="400050"/>
                  </a:lnTo>
                  <a:lnTo>
                    <a:pt x="400050" y="800100"/>
                  </a:lnTo>
                  <a:lnTo>
                    <a:pt x="400050" y="640080"/>
                  </a:lnTo>
                  <a:lnTo>
                    <a:pt x="3087624" y="640080"/>
                  </a:lnTo>
                  <a:lnTo>
                    <a:pt x="3087624" y="160020"/>
                  </a:lnTo>
                  <a:lnTo>
                    <a:pt x="400050" y="160020"/>
                  </a:lnTo>
                  <a:lnTo>
                    <a:pt x="400050" y="0"/>
                  </a:lnTo>
                  <a:close/>
                </a:path>
              </a:pathLst>
            </a:custGeom>
            <a:solidFill>
              <a:srgbClr val="C5DD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9499853" y="4670298"/>
              <a:ext cx="1963420" cy="1571625"/>
            </a:xfrm>
            <a:custGeom>
              <a:avLst/>
              <a:gdLst/>
              <a:ahLst/>
              <a:cxnLst/>
              <a:rect l="l" t="t" r="r" b="b"/>
              <a:pathLst>
                <a:path w="1963420" h="1571625">
                  <a:moveTo>
                    <a:pt x="1805813" y="0"/>
                  </a:moveTo>
                  <a:lnTo>
                    <a:pt x="157099" y="0"/>
                  </a:lnTo>
                  <a:lnTo>
                    <a:pt x="107452" y="8011"/>
                  </a:lnTo>
                  <a:lnTo>
                    <a:pt x="64328" y="30317"/>
                  </a:lnTo>
                  <a:lnTo>
                    <a:pt x="30317" y="64328"/>
                  </a:lnTo>
                  <a:lnTo>
                    <a:pt x="8011" y="107452"/>
                  </a:lnTo>
                  <a:lnTo>
                    <a:pt x="0" y="157099"/>
                  </a:lnTo>
                  <a:lnTo>
                    <a:pt x="0" y="1414119"/>
                  </a:lnTo>
                  <a:lnTo>
                    <a:pt x="8011" y="1463783"/>
                  </a:lnTo>
                  <a:lnTo>
                    <a:pt x="30317" y="1506915"/>
                  </a:lnTo>
                  <a:lnTo>
                    <a:pt x="64328" y="1540928"/>
                  </a:lnTo>
                  <a:lnTo>
                    <a:pt x="107452" y="1563233"/>
                  </a:lnTo>
                  <a:lnTo>
                    <a:pt x="157099" y="1571244"/>
                  </a:lnTo>
                  <a:lnTo>
                    <a:pt x="1805813" y="1571244"/>
                  </a:lnTo>
                  <a:lnTo>
                    <a:pt x="1855459" y="1563233"/>
                  </a:lnTo>
                  <a:lnTo>
                    <a:pt x="1898583" y="1540928"/>
                  </a:lnTo>
                  <a:lnTo>
                    <a:pt x="1932594" y="1506915"/>
                  </a:lnTo>
                  <a:lnTo>
                    <a:pt x="1954900" y="1463783"/>
                  </a:lnTo>
                  <a:lnTo>
                    <a:pt x="1962912" y="1414119"/>
                  </a:lnTo>
                  <a:lnTo>
                    <a:pt x="1962912" y="157099"/>
                  </a:lnTo>
                  <a:lnTo>
                    <a:pt x="1954900" y="107452"/>
                  </a:lnTo>
                  <a:lnTo>
                    <a:pt x="1932594" y="64328"/>
                  </a:lnTo>
                  <a:lnTo>
                    <a:pt x="1898583" y="30317"/>
                  </a:lnTo>
                  <a:lnTo>
                    <a:pt x="1855459" y="8011"/>
                  </a:lnTo>
                  <a:lnTo>
                    <a:pt x="1805813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9499853" y="4670298"/>
              <a:ext cx="1963420" cy="1571625"/>
            </a:xfrm>
            <a:custGeom>
              <a:avLst/>
              <a:gdLst/>
              <a:ahLst/>
              <a:cxnLst/>
              <a:rect l="l" t="t" r="r" b="b"/>
              <a:pathLst>
                <a:path w="1963420" h="1571625">
                  <a:moveTo>
                    <a:pt x="0" y="157099"/>
                  </a:moveTo>
                  <a:lnTo>
                    <a:pt x="8011" y="107452"/>
                  </a:lnTo>
                  <a:lnTo>
                    <a:pt x="30317" y="64328"/>
                  </a:lnTo>
                  <a:lnTo>
                    <a:pt x="64328" y="30317"/>
                  </a:lnTo>
                  <a:lnTo>
                    <a:pt x="107452" y="8011"/>
                  </a:lnTo>
                  <a:lnTo>
                    <a:pt x="157099" y="0"/>
                  </a:lnTo>
                  <a:lnTo>
                    <a:pt x="1805813" y="0"/>
                  </a:lnTo>
                  <a:lnTo>
                    <a:pt x="1855459" y="8011"/>
                  </a:lnTo>
                  <a:lnTo>
                    <a:pt x="1898583" y="30317"/>
                  </a:lnTo>
                  <a:lnTo>
                    <a:pt x="1932594" y="64328"/>
                  </a:lnTo>
                  <a:lnTo>
                    <a:pt x="1954900" y="107452"/>
                  </a:lnTo>
                  <a:lnTo>
                    <a:pt x="1962912" y="157099"/>
                  </a:lnTo>
                  <a:lnTo>
                    <a:pt x="1962912" y="1414119"/>
                  </a:lnTo>
                  <a:lnTo>
                    <a:pt x="1954900" y="1463783"/>
                  </a:lnTo>
                  <a:lnTo>
                    <a:pt x="1932594" y="1506915"/>
                  </a:lnTo>
                  <a:lnTo>
                    <a:pt x="1898583" y="1540928"/>
                  </a:lnTo>
                  <a:lnTo>
                    <a:pt x="1855459" y="1563233"/>
                  </a:lnTo>
                  <a:lnTo>
                    <a:pt x="1805813" y="1571244"/>
                  </a:lnTo>
                  <a:lnTo>
                    <a:pt x="157099" y="1571244"/>
                  </a:lnTo>
                  <a:lnTo>
                    <a:pt x="107452" y="1563233"/>
                  </a:lnTo>
                  <a:lnTo>
                    <a:pt x="64328" y="1540928"/>
                  </a:lnTo>
                  <a:lnTo>
                    <a:pt x="30317" y="1506915"/>
                  </a:lnTo>
                  <a:lnTo>
                    <a:pt x="8011" y="1463783"/>
                  </a:lnTo>
                  <a:lnTo>
                    <a:pt x="0" y="1414119"/>
                  </a:lnTo>
                  <a:lnTo>
                    <a:pt x="0" y="157099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/>
          <p:cNvSpPr txBox="1"/>
          <p:nvPr/>
        </p:nvSpPr>
        <p:spPr>
          <a:xfrm>
            <a:off x="1978405" y="5043678"/>
            <a:ext cx="926528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7778115" algn="l"/>
              </a:tabLst>
            </a:pPr>
            <a:r>
              <a:rPr dirty="0" baseline="-27777" sz="2100">
                <a:solidFill>
                  <a:srgbClr val="FFFFFF"/>
                </a:solidFill>
                <a:latin typeface="Times New Roman"/>
                <a:cs typeface="Times New Roman"/>
              </a:rPr>
              <a:t>̀	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Tập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huấn/bồi</a:t>
            </a:r>
            <a:r>
              <a:rPr dirty="0" sz="14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dưỡng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648190" y="5226558"/>
            <a:ext cx="1664970" cy="6089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565"/>
              </a:lnSpc>
              <a:spcBef>
                <a:spcPts val="100"/>
              </a:spcBef>
            </a:pP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chuyển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giao, hỗ</a:t>
            </a:r>
            <a:r>
              <a:rPr dirty="0" sz="14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trơ</a:t>
            </a:r>
            <a:endParaRPr sz="1400">
              <a:latin typeface="Times New Roman"/>
              <a:cs typeface="Times New Roman"/>
            </a:endParaRPr>
          </a:p>
          <a:p>
            <a:pPr algn="ctr" marL="12700" marR="5080">
              <a:lnSpc>
                <a:spcPts val="1450"/>
              </a:lnSpc>
              <a:spcBef>
                <a:spcPts val="130"/>
              </a:spcBef>
            </a:pP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thường </a:t>
            </a:r>
            <a:r>
              <a:rPr dirty="0" sz="1400" spc="-5">
                <a:solidFill>
                  <a:srgbClr val="FFFFFF"/>
                </a:solidFill>
                <a:latin typeface="Times New Roman"/>
                <a:cs typeface="Times New Roman"/>
              </a:rPr>
              <a:t>xuyên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cho</a:t>
            </a:r>
            <a:r>
              <a:rPr dirty="0" sz="14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giáo  viên và khác</a:t>
            </a:r>
            <a:r>
              <a:rPr dirty="0" sz="14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FFFFFF"/>
                </a:solidFill>
                <a:latin typeface="Times New Roman"/>
                <a:cs typeface="Times New Roman"/>
              </a:rPr>
              <a:t>hàng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2270760" y="1592580"/>
            <a:ext cx="7327900" cy="5069205"/>
            <a:chOff x="2270760" y="1592580"/>
            <a:chExt cx="7327900" cy="5069205"/>
          </a:xfrm>
        </p:grpSpPr>
        <p:sp>
          <p:nvSpPr>
            <p:cNvPr id="48" name="object 48"/>
            <p:cNvSpPr/>
            <p:nvPr/>
          </p:nvSpPr>
          <p:spPr>
            <a:xfrm>
              <a:off x="2270760" y="4719828"/>
              <a:ext cx="1417319" cy="19415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2709672" y="3429000"/>
              <a:ext cx="1231391" cy="12115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3973067" y="2196084"/>
              <a:ext cx="1057656" cy="12725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5146548" y="1592580"/>
              <a:ext cx="1437131" cy="11033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6697980" y="2215896"/>
              <a:ext cx="2020824" cy="9585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7708392" y="4736591"/>
              <a:ext cx="1889759" cy="151180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7397495" y="3317747"/>
              <a:ext cx="1597152" cy="119633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420356" y="0"/>
            <a:ext cx="4772660" cy="6868159"/>
            <a:chOff x="7420356" y="0"/>
            <a:chExt cx="4772660" cy="6868159"/>
          </a:xfrm>
        </p:grpSpPr>
        <p:sp>
          <p:nvSpPr>
            <p:cNvPr id="3" name="object 3"/>
            <p:cNvSpPr/>
            <p:nvPr/>
          </p:nvSpPr>
          <p:spPr>
            <a:xfrm>
              <a:off x="9371076" y="0"/>
              <a:ext cx="1219200" cy="6858000"/>
            </a:xfrm>
            <a:custGeom>
              <a:avLst/>
              <a:gdLst/>
              <a:ahLst/>
              <a:cxnLst/>
              <a:rect l="l" t="t" r="r" b="b"/>
              <a:pathLst>
                <a:path w="1219200" h="6858000">
                  <a:moveTo>
                    <a:pt x="0" y="0"/>
                  </a:moveTo>
                  <a:lnTo>
                    <a:pt x="1219200" y="6857999"/>
                  </a:lnTo>
                </a:path>
              </a:pathLst>
            </a:custGeom>
            <a:ln w="9144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7424928" y="3681983"/>
              <a:ext cx="4763770" cy="3176905"/>
            </a:xfrm>
            <a:custGeom>
              <a:avLst/>
              <a:gdLst/>
              <a:ahLst/>
              <a:cxnLst/>
              <a:rect l="l" t="t" r="r" b="b"/>
              <a:pathLst>
                <a:path w="4763770" h="3176904">
                  <a:moveTo>
                    <a:pt x="4763516" y="0"/>
                  </a:moveTo>
                  <a:lnTo>
                    <a:pt x="0" y="3176586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182101" y="0"/>
              <a:ext cx="3007360" cy="6858000"/>
            </a:xfrm>
            <a:custGeom>
              <a:avLst/>
              <a:gdLst/>
              <a:ahLst/>
              <a:cxnLst/>
              <a:rect l="l" t="t" r="r" b="b"/>
              <a:pathLst>
                <a:path w="3007359" h="6858000">
                  <a:moveTo>
                    <a:pt x="3006850" y="0"/>
                  </a:moveTo>
                  <a:lnTo>
                    <a:pt x="2042483" y="0"/>
                  </a:lnTo>
                  <a:lnTo>
                    <a:pt x="0" y="6857996"/>
                  </a:lnTo>
                  <a:lnTo>
                    <a:pt x="3006850" y="6857996"/>
                  </a:lnTo>
                  <a:lnTo>
                    <a:pt x="3006850" y="0"/>
                  </a:lnTo>
                  <a:close/>
                </a:path>
              </a:pathLst>
            </a:custGeom>
            <a:solidFill>
              <a:srgbClr val="90C225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604335" y="0"/>
              <a:ext cx="2588260" cy="6858000"/>
            </a:xfrm>
            <a:custGeom>
              <a:avLst/>
              <a:gdLst/>
              <a:ahLst/>
              <a:cxnLst/>
              <a:rect l="l" t="t" r="r" b="b"/>
              <a:pathLst>
                <a:path w="2588259" h="6858000">
                  <a:moveTo>
                    <a:pt x="2587664" y="0"/>
                  </a:moveTo>
                  <a:lnTo>
                    <a:pt x="0" y="0"/>
                  </a:lnTo>
                  <a:lnTo>
                    <a:pt x="1208190" y="6857996"/>
                  </a:lnTo>
                  <a:lnTo>
                    <a:pt x="2587664" y="6857996"/>
                  </a:lnTo>
                  <a:lnTo>
                    <a:pt x="2587664" y="0"/>
                  </a:lnTo>
                  <a:close/>
                </a:path>
              </a:pathLst>
            </a:custGeom>
            <a:solidFill>
              <a:srgbClr val="90C225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8932164" y="3048000"/>
              <a:ext cx="3260090" cy="3810000"/>
            </a:xfrm>
            <a:custGeom>
              <a:avLst/>
              <a:gdLst/>
              <a:ahLst/>
              <a:cxnLst/>
              <a:rect l="l" t="t" r="r" b="b"/>
              <a:pathLst>
                <a:path w="3260090" h="3810000">
                  <a:moveTo>
                    <a:pt x="3259835" y="0"/>
                  </a:moveTo>
                  <a:lnTo>
                    <a:pt x="0" y="3809999"/>
                  </a:lnTo>
                  <a:lnTo>
                    <a:pt x="3259835" y="3809999"/>
                  </a:lnTo>
                  <a:lnTo>
                    <a:pt x="3259835" y="0"/>
                  </a:lnTo>
                  <a:close/>
                </a:path>
              </a:pathLst>
            </a:custGeom>
            <a:solidFill>
              <a:srgbClr val="539F20">
                <a:alpha val="7215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337790" y="0"/>
              <a:ext cx="2851785" cy="6858000"/>
            </a:xfrm>
            <a:custGeom>
              <a:avLst/>
              <a:gdLst/>
              <a:ahLst/>
              <a:cxnLst/>
              <a:rect l="l" t="t" r="r" b="b"/>
              <a:pathLst>
                <a:path w="2851784" h="6858000">
                  <a:moveTo>
                    <a:pt x="2851161" y="0"/>
                  </a:moveTo>
                  <a:lnTo>
                    <a:pt x="0" y="0"/>
                  </a:lnTo>
                  <a:lnTo>
                    <a:pt x="2467620" y="6857996"/>
                  </a:lnTo>
                  <a:lnTo>
                    <a:pt x="2851161" y="6857996"/>
                  </a:lnTo>
                  <a:lnTo>
                    <a:pt x="2851161" y="0"/>
                  </a:lnTo>
                  <a:close/>
                </a:path>
              </a:pathLst>
            </a:custGeom>
            <a:solidFill>
              <a:srgbClr val="3E7818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0898125" y="0"/>
              <a:ext cx="1290955" cy="6858000"/>
            </a:xfrm>
            <a:custGeom>
              <a:avLst/>
              <a:gdLst/>
              <a:ahLst/>
              <a:cxnLst/>
              <a:rect l="l" t="t" r="r" b="b"/>
              <a:pathLst>
                <a:path w="1290954" h="6858000">
                  <a:moveTo>
                    <a:pt x="1290827" y="0"/>
                  </a:moveTo>
                  <a:lnTo>
                    <a:pt x="1018958" y="0"/>
                  </a:lnTo>
                  <a:lnTo>
                    <a:pt x="0" y="6857996"/>
                  </a:lnTo>
                  <a:lnTo>
                    <a:pt x="1290827" y="6857996"/>
                  </a:lnTo>
                  <a:lnTo>
                    <a:pt x="1290827" y="0"/>
                  </a:lnTo>
                  <a:close/>
                </a:path>
              </a:pathLst>
            </a:custGeom>
            <a:solidFill>
              <a:srgbClr val="C0E374">
                <a:alpha val="7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0940749" y="0"/>
              <a:ext cx="1248410" cy="6858000"/>
            </a:xfrm>
            <a:custGeom>
              <a:avLst/>
              <a:gdLst/>
              <a:ahLst/>
              <a:cxnLst/>
              <a:rect l="l" t="t" r="r" b="b"/>
              <a:pathLst>
                <a:path w="1248409" h="6858000">
                  <a:moveTo>
                    <a:pt x="1248203" y="0"/>
                  </a:moveTo>
                  <a:lnTo>
                    <a:pt x="0" y="0"/>
                  </a:lnTo>
                  <a:lnTo>
                    <a:pt x="1107740" y="6857996"/>
                  </a:lnTo>
                  <a:lnTo>
                    <a:pt x="1248203" y="6857996"/>
                  </a:lnTo>
                  <a:lnTo>
                    <a:pt x="1248203" y="0"/>
                  </a:lnTo>
                  <a:close/>
                </a:path>
              </a:pathLst>
            </a:custGeom>
            <a:solidFill>
              <a:srgbClr val="90C225">
                <a:alpha val="65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372344" y="3590543"/>
              <a:ext cx="1816735" cy="3267710"/>
            </a:xfrm>
            <a:custGeom>
              <a:avLst/>
              <a:gdLst/>
              <a:ahLst/>
              <a:cxnLst/>
              <a:rect l="l" t="t" r="r" b="b"/>
              <a:pathLst>
                <a:path w="1816734" h="3267709">
                  <a:moveTo>
                    <a:pt x="1816607" y="0"/>
                  </a:moveTo>
                  <a:lnTo>
                    <a:pt x="0" y="3267455"/>
                  </a:lnTo>
                  <a:lnTo>
                    <a:pt x="1816607" y="3267455"/>
                  </a:lnTo>
                  <a:lnTo>
                    <a:pt x="1816607" y="0"/>
                  </a:lnTo>
                  <a:close/>
                </a:path>
              </a:pathLst>
            </a:custGeom>
            <a:solidFill>
              <a:srgbClr val="90C225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/>
          <p:nvPr/>
        </p:nvSpPr>
        <p:spPr>
          <a:xfrm>
            <a:off x="0" y="0"/>
            <a:ext cx="843280" cy="5666740"/>
          </a:xfrm>
          <a:custGeom>
            <a:avLst/>
            <a:gdLst/>
            <a:ahLst/>
            <a:cxnLst/>
            <a:rect l="l" t="t" r="r" b="b"/>
            <a:pathLst>
              <a:path w="843280" h="5666740">
                <a:moveTo>
                  <a:pt x="842772" y="0"/>
                </a:moveTo>
                <a:lnTo>
                  <a:pt x="0" y="0"/>
                </a:lnTo>
                <a:lnTo>
                  <a:pt x="0" y="5666232"/>
                </a:lnTo>
                <a:lnTo>
                  <a:pt x="842772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3" name="object 13"/>
          <p:cNvGrpSpPr/>
          <p:nvPr/>
        </p:nvGrpSpPr>
        <p:grpSpPr>
          <a:xfrm>
            <a:off x="1258824" y="324611"/>
            <a:ext cx="9542145" cy="6533515"/>
            <a:chOff x="1258824" y="324611"/>
            <a:chExt cx="9542145" cy="6533515"/>
          </a:xfrm>
        </p:grpSpPr>
        <p:sp>
          <p:nvSpPr>
            <p:cNvPr id="14" name="object 14"/>
            <p:cNvSpPr/>
            <p:nvPr/>
          </p:nvSpPr>
          <p:spPr>
            <a:xfrm>
              <a:off x="1258824" y="3578351"/>
              <a:ext cx="9541764" cy="32796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662172" y="336803"/>
              <a:ext cx="4765547" cy="32644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8407907" y="324611"/>
              <a:ext cx="2371344" cy="32461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280160" y="324611"/>
              <a:ext cx="2392679" cy="327507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5008" y="464819"/>
            <a:ext cx="11264265" cy="1772920"/>
          </a:xfrm>
          <a:custGeom>
            <a:avLst/>
            <a:gdLst/>
            <a:ahLst/>
            <a:cxnLst/>
            <a:rect l="l" t="t" r="r" b="b"/>
            <a:pathLst>
              <a:path w="11264265" h="1772920">
                <a:moveTo>
                  <a:pt x="11263884" y="0"/>
                </a:moveTo>
                <a:lnTo>
                  <a:pt x="0" y="0"/>
                </a:lnTo>
                <a:lnTo>
                  <a:pt x="0" y="1772412"/>
                </a:lnTo>
                <a:lnTo>
                  <a:pt x="11263884" y="1772412"/>
                </a:lnTo>
                <a:lnTo>
                  <a:pt x="11263884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36828" y="749884"/>
            <a:ext cx="10873105" cy="1106170"/>
          </a:xfrm>
          <a:prstGeom prst="rect"/>
        </p:spPr>
        <p:txBody>
          <a:bodyPr wrap="square" lIns="0" tIns="95885" rIns="0" bIns="0" rtlCol="0" vert="horz">
            <a:spAutoFit/>
          </a:bodyPr>
          <a:lstStyle/>
          <a:p>
            <a:pPr marL="12700" marR="5080" indent="257175">
              <a:lnSpc>
                <a:spcPts val="3940"/>
              </a:lnSpc>
              <a:spcBef>
                <a:spcPts val="755"/>
              </a:spcBef>
            </a:pPr>
            <a:r>
              <a:rPr dirty="0" sz="3800">
                <a:solidFill>
                  <a:srgbClr val="FFFFFF"/>
                </a:solidFill>
              </a:rPr>
              <a:t>Chương trình tổng thể và chương trình môn học, hoạt  động giáo dục của chương trình giáo dục phổ thông</a:t>
            </a:r>
            <a:r>
              <a:rPr dirty="0" sz="3800" spc="-180">
                <a:solidFill>
                  <a:srgbClr val="FFFFFF"/>
                </a:solidFill>
              </a:rPr>
              <a:t> </a:t>
            </a:r>
            <a:r>
              <a:rPr dirty="0" sz="3800">
                <a:solidFill>
                  <a:srgbClr val="FFFFFF"/>
                </a:solidFill>
              </a:rPr>
              <a:t>mới</a:t>
            </a:r>
            <a:endParaRPr sz="3800"/>
          </a:p>
        </p:txBody>
      </p:sp>
      <p:grpSp>
        <p:nvGrpSpPr>
          <p:cNvPr id="4" name="object 4"/>
          <p:cNvGrpSpPr/>
          <p:nvPr/>
        </p:nvGrpSpPr>
        <p:grpSpPr>
          <a:xfrm>
            <a:off x="441705" y="2227833"/>
            <a:ext cx="3771265" cy="3742054"/>
            <a:chOff x="441705" y="2227833"/>
            <a:chExt cx="3771265" cy="3742054"/>
          </a:xfrm>
        </p:grpSpPr>
        <p:sp>
          <p:nvSpPr>
            <p:cNvPr id="5" name="object 5"/>
            <p:cNvSpPr/>
            <p:nvPr/>
          </p:nvSpPr>
          <p:spPr>
            <a:xfrm>
              <a:off x="451865" y="2237993"/>
              <a:ext cx="3750945" cy="3721735"/>
            </a:xfrm>
            <a:custGeom>
              <a:avLst/>
              <a:gdLst/>
              <a:ahLst/>
              <a:cxnLst/>
              <a:rect l="l" t="t" r="r" b="b"/>
              <a:pathLst>
                <a:path w="3750945" h="3721735">
                  <a:moveTo>
                    <a:pt x="3750564" y="0"/>
                  </a:moveTo>
                  <a:lnTo>
                    <a:pt x="0" y="0"/>
                  </a:lnTo>
                  <a:lnTo>
                    <a:pt x="0" y="3721608"/>
                  </a:lnTo>
                  <a:lnTo>
                    <a:pt x="3750564" y="3721608"/>
                  </a:lnTo>
                  <a:lnTo>
                    <a:pt x="3750564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51865" y="2237993"/>
              <a:ext cx="3750945" cy="3721735"/>
            </a:xfrm>
            <a:custGeom>
              <a:avLst/>
              <a:gdLst/>
              <a:ahLst/>
              <a:cxnLst/>
              <a:rect l="l" t="t" r="r" b="b"/>
              <a:pathLst>
                <a:path w="3750945" h="3721735">
                  <a:moveTo>
                    <a:pt x="0" y="3721608"/>
                  </a:moveTo>
                  <a:lnTo>
                    <a:pt x="3750564" y="3721608"/>
                  </a:lnTo>
                  <a:lnTo>
                    <a:pt x="3750564" y="0"/>
                  </a:lnTo>
                  <a:lnTo>
                    <a:pt x="0" y="0"/>
                  </a:lnTo>
                  <a:lnTo>
                    <a:pt x="0" y="372160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631647" y="2365629"/>
            <a:ext cx="3387090" cy="3396615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algn="just" marL="12700" marR="5080" indent="71120">
              <a:lnSpc>
                <a:spcPct val="86200"/>
              </a:lnSpc>
              <a:spcBef>
                <a:spcPts val="560"/>
              </a:spcBef>
            </a:pP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Giáo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dục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STEM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là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mô 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hình giáo dục dựa trên  cách tiếp cận liên môn,  giúp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học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sinh áp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dụng 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các kiến thức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khoa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học,  công nghệ, kĩ thuật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và</a:t>
            </a:r>
            <a:endParaRPr sz="2800">
              <a:latin typeface="Times New Roman"/>
              <a:cs typeface="Times New Roman"/>
            </a:endParaRPr>
          </a:p>
          <a:p>
            <a:pPr algn="just" marL="32384" marR="25400" indent="1270">
              <a:lnSpc>
                <a:spcPct val="86300"/>
              </a:lnSpc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toán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học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vào giải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quyết 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một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số vấn đề thực tiễn 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trong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bối cảnh cụ</a:t>
            </a:r>
            <a:r>
              <a:rPr dirty="0" sz="28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thể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192270" y="2227833"/>
            <a:ext cx="3771265" cy="3742054"/>
            <a:chOff x="4192270" y="2227833"/>
            <a:chExt cx="3771265" cy="3742054"/>
          </a:xfrm>
        </p:grpSpPr>
        <p:sp>
          <p:nvSpPr>
            <p:cNvPr id="9" name="object 9"/>
            <p:cNvSpPr/>
            <p:nvPr/>
          </p:nvSpPr>
          <p:spPr>
            <a:xfrm>
              <a:off x="4202430" y="2237993"/>
              <a:ext cx="3750945" cy="3721735"/>
            </a:xfrm>
            <a:custGeom>
              <a:avLst/>
              <a:gdLst/>
              <a:ahLst/>
              <a:cxnLst/>
              <a:rect l="l" t="t" r="r" b="b"/>
              <a:pathLst>
                <a:path w="3750945" h="3721735">
                  <a:moveTo>
                    <a:pt x="3750564" y="0"/>
                  </a:moveTo>
                  <a:lnTo>
                    <a:pt x="0" y="0"/>
                  </a:lnTo>
                  <a:lnTo>
                    <a:pt x="0" y="3721608"/>
                  </a:lnTo>
                  <a:lnTo>
                    <a:pt x="3750564" y="3721608"/>
                  </a:lnTo>
                  <a:lnTo>
                    <a:pt x="3750564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202430" y="2237993"/>
              <a:ext cx="3750945" cy="3721735"/>
            </a:xfrm>
            <a:custGeom>
              <a:avLst/>
              <a:gdLst/>
              <a:ahLst/>
              <a:cxnLst/>
              <a:rect l="l" t="t" r="r" b="b"/>
              <a:pathLst>
                <a:path w="3750945" h="3721735">
                  <a:moveTo>
                    <a:pt x="0" y="3721608"/>
                  </a:moveTo>
                  <a:lnTo>
                    <a:pt x="3750564" y="3721608"/>
                  </a:lnTo>
                  <a:lnTo>
                    <a:pt x="3750564" y="0"/>
                  </a:lnTo>
                  <a:lnTo>
                    <a:pt x="0" y="0"/>
                  </a:lnTo>
                  <a:lnTo>
                    <a:pt x="0" y="372160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4320285" y="3101720"/>
            <a:ext cx="3510915" cy="1924685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algn="ctr" marL="12700" marR="5080" indent="1905">
              <a:lnSpc>
                <a:spcPct val="86300"/>
              </a:lnSpc>
              <a:spcBef>
                <a:spcPts val="555"/>
              </a:spcBef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Thực hiện giáo dục tích  hợp, đặc biệt là giáo dục  tích hợp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khoa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học, công  nghệ, kĩ thuật và toán  (giáo dục</a:t>
            </a:r>
            <a:r>
              <a:rPr dirty="0" sz="2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STEM)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942833" y="2227833"/>
            <a:ext cx="3771265" cy="3742054"/>
            <a:chOff x="7942833" y="2227833"/>
            <a:chExt cx="3771265" cy="3742054"/>
          </a:xfrm>
        </p:grpSpPr>
        <p:sp>
          <p:nvSpPr>
            <p:cNvPr id="13" name="object 13"/>
            <p:cNvSpPr/>
            <p:nvPr/>
          </p:nvSpPr>
          <p:spPr>
            <a:xfrm>
              <a:off x="7952993" y="2237993"/>
              <a:ext cx="3750945" cy="3721735"/>
            </a:xfrm>
            <a:custGeom>
              <a:avLst/>
              <a:gdLst/>
              <a:ahLst/>
              <a:cxnLst/>
              <a:rect l="l" t="t" r="r" b="b"/>
              <a:pathLst>
                <a:path w="3750945" h="3721735">
                  <a:moveTo>
                    <a:pt x="3750563" y="0"/>
                  </a:moveTo>
                  <a:lnTo>
                    <a:pt x="0" y="0"/>
                  </a:lnTo>
                  <a:lnTo>
                    <a:pt x="0" y="3721608"/>
                  </a:lnTo>
                  <a:lnTo>
                    <a:pt x="3750563" y="3721608"/>
                  </a:lnTo>
                  <a:lnTo>
                    <a:pt x="3750563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952993" y="2237993"/>
              <a:ext cx="3750945" cy="3721735"/>
            </a:xfrm>
            <a:custGeom>
              <a:avLst/>
              <a:gdLst/>
              <a:ahLst/>
              <a:cxnLst/>
              <a:rect l="l" t="t" r="r" b="b"/>
              <a:pathLst>
                <a:path w="3750945" h="3721735">
                  <a:moveTo>
                    <a:pt x="0" y="3721608"/>
                  </a:moveTo>
                  <a:lnTo>
                    <a:pt x="3750563" y="3721608"/>
                  </a:lnTo>
                  <a:lnTo>
                    <a:pt x="3750563" y="0"/>
                  </a:lnTo>
                  <a:lnTo>
                    <a:pt x="0" y="0"/>
                  </a:lnTo>
                  <a:lnTo>
                    <a:pt x="0" y="372160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8095615" y="2365629"/>
            <a:ext cx="3465829" cy="3396615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algn="ctr" marL="12065" marR="5080">
              <a:lnSpc>
                <a:spcPct val="86200"/>
              </a:lnSpc>
              <a:spcBef>
                <a:spcPts val="560"/>
              </a:spcBef>
            </a:pP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Vận </a:t>
            </a:r>
            <a:r>
              <a:rPr dirty="0" sz="2800" spc="-145">
                <a:solidFill>
                  <a:srgbClr val="FFFFFF"/>
                </a:solidFill>
                <a:latin typeface="Times New Roman"/>
                <a:cs typeface="Times New Roman"/>
              </a:rPr>
              <a:t>dụng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sáng tạo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quan 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điểm giáo dục tích hợp  Khoa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học,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Công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nghệ, 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Kĩ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thuật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và </a:t>
            </a:r>
            <a:r>
              <a:rPr dirty="0" sz="2800" spc="-45">
                <a:solidFill>
                  <a:srgbClr val="FFFFFF"/>
                </a:solidFill>
                <a:latin typeface="Times New Roman"/>
                <a:cs typeface="Times New Roman"/>
              </a:rPr>
              <a:t>Toán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học 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(STEM)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góp phần hình 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thành, phát triển</a:t>
            </a:r>
            <a:r>
              <a:rPr dirty="0" sz="28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năng</a:t>
            </a:r>
            <a:endParaRPr sz="2800">
              <a:latin typeface="Times New Roman"/>
              <a:cs typeface="Times New Roman"/>
            </a:endParaRPr>
          </a:p>
          <a:p>
            <a:pPr algn="ctr" marL="93345" marR="85090" indent="1270">
              <a:lnSpc>
                <a:spcPct val="86300"/>
              </a:lnSpc>
            </a:pP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lực,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phẩm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chất gắn với  giáo dục hướng </a:t>
            </a:r>
            <a:r>
              <a:rPr dirty="0" sz="2800">
                <a:solidFill>
                  <a:srgbClr val="FFFFFF"/>
                </a:solidFill>
                <a:latin typeface="Times New Roman"/>
                <a:cs typeface="Times New Roman"/>
              </a:rPr>
              <a:t>nghiệp 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cho học</a:t>
            </a:r>
            <a:r>
              <a:rPr dirty="0" sz="28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Times New Roman"/>
                <a:cs typeface="Times New Roman"/>
              </a:rPr>
              <a:t>sinh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45008" y="5958840"/>
            <a:ext cx="11264265" cy="413384"/>
          </a:xfrm>
          <a:custGeom>
            <a:avLst/>
            <a:gdLst/>
            <a:ahLst/>
            <a:cxnLst/>
            <a:rect l="l" t="t" r="r" b="b"/>
            <a:pathLst>
              <a:path w="11264265" h="413385">
                <a:moveTo>
                  <a:pt x="11263884" y="0"/>
                </a:moveTo>
                <a:lnTo>
                  <a:pt x="0" y="0"/>
                </a:lnTo>
                <a:lnTo>
                  <a:pt x="0" y="413004"/>
                </a:lnTo>
                <a:lnTo>
                  <a:pt x="11263884" y="413004"/>
                </a:lnTo>
                <a:lnTo>
                  <a:pt x="11263884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5947" y="824483"/>
            <a:ext cx="11500104" cy="4296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684276"/>
            <a:ext cx="9785604" cy="4721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6310" y="627634"/>
            <a:ext cx="26797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>
                <a:solidFill>
                  <a:srgbClr val="90C225"/>
                </a:solidFill>
                <a:latin typeface="Times New Roman"/>
                <a:cs typeface="Times New Roman"/>
              </a:rPr>
              <a:t>THẢO</a:t>
            </a:r>
            <a:r>
              <a:rPr dirty="0" sz="3600" spc="-65">
                <a:solidFill>
                  <a:srgbClr val="90C225"/>
                </a:solidFill>
                <a:latin typeface="Times New Roman"/>
                <a:cs typeface="Times New Roman"/>
              </a:rPr>
              <a:t> </a:t>
            </a:r>
            <a:r>
              <a:rPr dirty="0" sz="3600" spc="-5">
                <a:solidFill>
                  <a:srgbClr val="90C225"/>
                </a:solidFill>
                <a:latin typeface="Times New Roman"/>
                <a:cs typeface="Times New Roman"/>
              </a:rPr>
              <a:t>LUẬN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310" y="2060194"/>
            <a:ext cx="8098155" cy="8274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6100"/>
              </a:lnSpc>
              <a:spcBef>
                <a:spcPts val="100"/>
              </a:spcBef>
            </a:pP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Đề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xuất phân phối chương trình tổ chức giáo dục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STEM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trong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môn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học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mình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giảng </a:t>
            </a:r>
            <a:r>
              <a:rPr dirty="0" sz="1800" spc="-20">
                <a:solidFill>
                  <a:srgbClr val="404040"/>
                </a:solidFill>
                <a:latin typeface="Times New Roman"/>
                <a:cs typeface="Times New Roman"/>
              </a:rPr>
              <a:t>dạy. 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Xây dựng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trình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thực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hiện giáo dục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STEM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trong nhà</a:t>
            </a:r>
            <a:r>
              <a:rPr dirty="0" sz="1800" spc="-15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trường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6310" y="629158"/>
            <a:ext cx="325818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90C225"/>
                </a:solidFill>
                <a:latin typeface="Trebuchet MS"/>
                <a:cs typeface="Trebuchet MS"/>
              </a:rPr>
              <a:t>BA</a:t>
            </a:r>
            <a:r>
              <a:rPr dirty="0" sz="3600">
                <a:solidFill>
                  <a:srgbClr val="90C225"/>
                </a:solidFill>
                <a:latin typeface="Arial"/>
                <a:cs typeface="Arial"/>
              </a:rPr>
              <a:t>̀</a:t>
            </a:r>
            <a:r>
              <a:rPr dirty="0" sz="3600">
                <a:solidFill>
                  <a:srgbClr val="90C225"/>
                </a:solidFill>
                <a:latin typeface="Trebuchet MS"/>
                <a:cs typeface="Trebuchet MS"/>
              </a:rPr>
              <a:t>I THU</a:t>
            </a:r>
            <a:r>
              <a:rPr dirty="0" sz="3600" spc="-170">
                <a:solidFill>
                  <a:srgbClr val="90C225"/>
                </a:solidFill>
                <a:latin typeface="Trebuchet MS"/>
                <a:cs typeface="Trebuchet MS"/>
              </a:rPr>
              <a:t> </a:t>
            </a:r>
            <a:r>
              <a:rPr dirty="0" sz="3600" spc="-5">
                <a:solidFill>
                  <a:srgbClr val="90C225"/>
                </a:solidFill>
                <a:latin typeface="Trebuchet MS"/>
                <a:cs typeface="Trebuchet MS"/>
              </a:rPr>
              <a:t>HOA</a:t>
            </a:r>
            <a:r>
              <a:rPr dirty="0" sz="3600" spc="-5">
                <a:solidFill>
                  <a:srgbClr val="90C225"/>
                </a:solidFill>
                <a:latin typeface="Arial"/>
                <a:cs typeface="Arial"/>
              </a:rPr>
              <a:t>̣</a:t>
            </a:r>
            <a:r>
              <a:rPr dirty="0" sz="3600" spc="-5">
                <a:solidFill>
                  <a:srgbClr val="90C225"/>
                </a:solidFill>
                <a:latin typeface="Trebuchet MS"/>
                <a:cs typeface="Trebuchet MS"/>
              </a:rPr>
              <a:t>CH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6310" y="2186685"/>
            <a:ext cx="718629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dirty="0" sz="1450" spc="235">
                <a:solidFill>
                  <a:srgbClr val="90C225"/>
                </a:solidFill>
                <a:latin typeface="Arial"/>
                <a:cs typeface="Arial"/>
              </a:rPr>
              <a:t>	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Xây dựng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kế hoạch tổ chức giáo dục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STEM </a:t>
            </a:r>
            <a:r>
              <a:rPr dirty="0" sz="1800">
                <a:solidFill>
                  <a:srgbClr val="404040"/>
                </a:solidFill>
                <a:latin typeface="Times New Roman"/>
                <a:cs typeface="Times New Roman"/>
              </a:rPr>
              <a:t>trong nhà trường nộp về </a:t>
            </a:r>
            <a:r>
              <a:rPr dirty="0" sz="1800" spc="-5">
                <a:solidFill>
                  <a:srgbClr val="404040"/>
                </a:solidFill>
                <a:latin typeface="Times New Roman"/>
                <a:cs typeface="Times New Roman"/>
              </a:rPr>
              <a:t>mail:  </a:t>
            </a:r>
            <a:r>
              <a:rPr dirty="0" u="sng" sz="1800" spc="-5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imes New Roman"/>
                <a:cs typeface="Times New Roman"/>
                <a:hlinkClick r:id="rId2"/>
              </a:rPr>
              <a:t>sachdoimoi@gmail.com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1376660" cy="2034539"/>
          </a:xfrm>
          <a:custGeom>
            <a:avLst/>
            <a:gdLst/>
            <a:ahLst/>
            <a:cxnLst/>
            <a:rect l="l" t="t" r="r" b="b"/>
            <a:pathLst>
              <a:path w="11376660" h="2034539">
                <a:moveTo>
                  <a:pt x="11376660" y="0"/>
                </a:moveTo>
                <a:lnTo>
                  <a:pt x="0" y="0"/>
                </a:lnTo>
                <a:lnTo>
                  <a:pt x="0" y="2034539"/>
                </a:lnTo>
                <a:lnTo>
                  <a:pt x="11376660" y="2034539"/>
                </a:lnTo>
                <a:lnTo>
                  <a:pt x="11376660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8501" y="685241"/>
            <a:ext cx="690118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 b="1">
                <a:solidFill>
                  <a:srgbClr val="FFFFFF"/>
                </a:solidFill>
                <a:latin typeface="Times New Roman"/>
                <a:cs typeface="Times New Roman"/>
              </a:rPr>
              <a:t>Giáo </a:t>
            </a:r>
            <a:r>
              <a:rPr dirty="0" b="1">
                <a:solidFill>
                  <a:srgbClr val="FFFFFF"/>
                </a:solidFill>
                <a:latin typeface="Times New Roman"/>
                <a:cs typeface="Times New Roman"/>
              </a:rPr>
              <a:t>dục STEM </a:t>
            </a:r>
            <a:r>
              <a:rPr dirty="0" spc="-15" b="1">
                <a:solidFill>
                  <a:srgbClr val="FFFFFF"/>
                </a:solidFill>
                <a:latin typeface="Times New Roman"/>
                <a:cs typeface="Times New Roman"/>
              </a:rPr>
              <a:t>trong </a:t>
            </a:r>
            <a:r>
              <a:rPr dirty="0" spc="-5" b="1">
                <a:solidFill>
                  <a:srgbClr val="FFFFFF"/>
                </a:solidFill>
                <a:latin typeface="Times New Roman"/>
                <a:cs typeface="Times New Roman"/>
              </a:rPr>
              <a:t>các môn</a:t>
            </a:r>
            <a:r>
              <a:rPr dirty="0" spc="-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pc="-5" b="1">
                <a:solidFill>
                  <a:srgbClr val="FFFFFF"/>
                </a:solidFill>
                <a:latin typeface="Times New Roman"/>
                <a:cs typeface="Times New Roman"/>
              </a:rPr>
              <a:t>học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-9398" y="2025142"/>
            <a:ext cx="2804795" cy="4290695"/>
            <a:chOff x="-9398" y="2025142"/>
            <a:chExt cx="2804795" cy="4290695"/>
          </a:xfrm>
        </p:grpSpPr>
        <p:sp>
          <p:nvSpPr>
            <p:cNvPr id="5" name="object 5"/>
            <p:cNvSpPr/>
            <p:nvPr/>
          </p:nvSpPr>
          <p:spPr>
            <a:xfrm>
              <a:off x="762" y="2035302"/>
              <a:ext cx="2784475" cy="4270375"/>
            </a:xfrm>
            <a:custGeom>
              <a:avLst/>
              <a:gdLst/>
              <a:ahLst/>
              <a:cxnLst/>
              <a:rect l="l" t="t" r="r" b="b"/>
              <a:pathLst>
                <a:path w="2784475" h="4270375">
                  <a:moveTo>
                    <a:pt x="2784348" y="0"/>
                  </a:moveTo>
                  <a:lnTo>
                    <a:pt x="0" y="0"/>
                  </a:lnTo>
                  <a:lnTo>
                    <a:pt x="0" y="4270248"/>
                  </a:lnTo>
                  <a:lnTo>
                    <a:pt x="2784348" y="4270248"/>
                  </a:lnTo>
                  <a:lnTo>
                    <a:pt x="2784348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62" y="2035302"/>
              <a:ext cx="2784475" cy="4270375"/>
            </a:xfrm>
            <a:custGeom>
              <a:avLst/>
              <a:gdLst/>
              <a:ahLst/>
              <a:cxnLst/>
              <a:rect l="l" t="t" r="r" b="b"/>
              <a:pathLst>
                <a:path w="2784475" h="4270375">
                  <a:moveTo>
                    <a:pt x="0" y="4270248"/>
                  </a:moveTo>
                  <a:lnTo>
                    <a:pt x="2784348" y="4270248"/>
                  </a:lnTo>
                  <a:lnTo>
                    <a:pt x="2784348" y="0"/>
                  </a:lnTo>
                  <a:lnTo>
                    <a:pt x="0" y="0"/>
                  </a:lnTo>
                  <a:lnTo>
                    <a:pt x="0" y="427024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58292" y="1975397"/>
            <a:ext cx="2467610" cy="1648460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marL="548640">
              <a:lnSpc>
                <a:spcPct val="100000"/>
              </a:lnSpc>
              <a:spcBef>
                <a:spcPts val="585"/>
              </a:spcBef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Cấp tiểu</a:t>
            </a:r>
            <a:r>
              <a:rPr dirty="0" sz="2000" spc="-4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học</a:t>
            </a:r>
            <a:endParaRPr sz="2000">
              <a:latin typeface="Times New Roman"/>
              <a:cs typeface="Times New Roman"/>
            </a:endParaRPr>
          </a:p>
          <a:p>
            <a:pPr algn="ctr" marL="109855" marR="104139">
              <a:lnSpc>
                <a:spcPct val="86200"/>
              </a:lnSpc>
              <a:spcBef>
                <a:spcPts val="810"/>
              </a:spcBef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Khoa học, Môn</a:t>
            </a:r>
            <a:r>
              <a:rPr dirty="0" sz="2000" spc="-11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công  nghệ </a:t>
            </a:r>
            <a:r>
              <a:rPr dirty="0" sz="2000" spc="-10" b="1">
                <a:solidFill>
                  <a:srgbClr val="FFFFFF"/>
                </a:solidFill>
                <a:latin typeface="Times New Roman"/>
                <a:cs typeface="Times New Roman"/>
              </a:rPr>
              <a:t>–Tin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học, Môn  Toán: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470"/>
              </a:spcBef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Tạo cơ hội cho học</a:t>
            </a:r>
            <a:r>
              <a:rPr dirty="0" sz="2000" spc="-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sinh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6684" y="3556508"/>
            <a:ext cx="229298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liên </a:t>
            </a:r>
            <a:r>
              <a:rPr dirty="0" sz="2000" spc="-65">
                <a:solidFill>
                  <a:srgbClr val="FFFFFF"/>
                </a:solidFill>
                <a:latin typeface="Times New Roman"/>
                <a:cs typeface="Times New Roman"/>
              </a:rPr>
              <a:t>hệ,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vận </a:t>
            </a:r>
            <a:r>
              <a:rPr dirty="0" sz="2000" spc="-100">
                <a:solidFill>
                  <a:srgbClr val="FFFFFF"/>
                </a:solidFill>
                <a:latin typeface="Times New Roman"/>
                <a:cs typeface="Times New Roman"/>
              </a:rPr>
              <a:t>dụng</a:t>
            </a:r>
            <a:r>
              <a:rPr dirty="0" sz="2000" spc="-229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phối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904" y="3818635"/>
            <a:ext cx="2579370" cy="1383030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algn="ctr" marL="12700" marR="5080">
              <a:lnSpc>
                <a:spcPct val="86300"/>
              </a:lnSpc>
              <a:spcBef>
                <a:spcPts val="430"/>
              </a:spcBef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hợp kiến thức, kĩ năng</a:t>
            </a:r>
            <a:r>
              <a:rPr dirty="0" sz="20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tư 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các lĩnh 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vực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khác nhau  trong 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môn 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học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và các 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môn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học như Toán, 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Tin 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học, công </a:t>
            </a:r>
            <a:r>
              <a:rPr dirty="0" sz="2000" spc="-120">
                <a:solidFill>
                  <a:srgbClr val="FFFFFF"/>
                </a:solidFill>
                <a:latin typeface="Times New Roman"/>
                <a:cs typeface="Times New Roman"/>
              </a:rPr>
              <a:t>nghệ,…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vào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044" y="5134102"/>
            <a:ext cx="2627630" cy="1119505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algn="ctr" marL="12065" marR="5080">
              <a:lnSpc>
                <a:spcPct val="86200"/>
              </a:lnSpc>
              <a:spcBef>
                <a:spcPts val="434"/>
              </a:spcBef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giải quyết các vấn đề  thực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tế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trong cuộc </a:t>
            </a:r>
            <a:r>
              <a:rPr dirty="0" sz="2000" spc="-100">
                <a:solidFill>
                  <a:srgbClr val="FFFFFF"/>
                </a:solidFill>
                <a:latin typeface="Times New Roman"/>
                <a:cs typeface="Times New Roman"/>
              </a:rPr>
              <a:t>sống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ở 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mức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độ phù hợp với</a:t>
            </a:r>
            <a:r>
              <a:rPr dirty="0" sz="20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khác  năng của 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học</a:t>
            </a:r>
            <a:r>
              <a:rPr dirty="0" sz="20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sinh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774950" y="2025142"/>
            <a:ext cx="2557780" cy="4290695"/>
            <a:chOff x="2774950" y="2025142"/>
            <a:chExt cx="2557780" cy="4290695"/>
          </a:xfrm>
        </p:grpSpPr>
        <p:sp>
          <p:nvSpPr>
            <p:cNvPr id="12" name="object 12"/>
            <p:cNvSpPr/>
            <p:nvPr/>
          </p:nvSpPr>
          <p:spPr>
            <a:xfrm>
              <a:off x="2785110" y="2035302"/>
              <a:ext cx="2537460" cy="4270375"/>
            </a:xfrm>
            <a:custGeom>
              <a:avLst/>
              <a:gdLst/>
              <a:ahLst/>
              <a:cxnLst/>
              <a:rect l="l" t="t" r="r" b="b"/>
              <a:pathLst>
                <a:path w="2537460" h="4270375">
                  <a:moveTo>
                    <a:pt x="2537460" y="0"/>
                  </a:moveTo>
                  <a:lnTo>
                    <a:pt x="0" y="0"/>
                  </a:lnTo>
                  <a:lnTo>
                    <a:pt x="0" y="4270248"/>
                  </a:lnTo>
                  <a:lnTo>
                    <a:pt x="2537460" y="4270248"/>
                  </a:lnTo>
                  <a:lnTo>
                    <a:pt x="2537460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785110" y="2035302"/>
              <a:ext cx="2537460" cy="4270375"/>
            </a:xfrm>
            <a:custGeom>
              <a:avLst/>
              <a:gdLst/>
              <a:ahLst/>
              <a:cxnLst/>
              <a:rect l="l" t="t" r="r" b="b"/>
              <a:pathLst>
                <a:path w="2537460" h="4270375">
                  <a:moveTo>
                    <a:pt x="0" y="4270248"/>
                  </a:moveTo>
                  <a:lnTo>
                    <a:pt x="2537460" y="4270248"/>
                  </a:lnTo>
                  <a:lnTo>
                    <a:pt x="2537460" y="0"/>
                  </a:lnTo>
                  <a:lnTo>
                    <a:pt x="0" y="0"/>
                  </a:lnTo>
                  <a:lnTo>
                    <a:pt x="0" y="4270248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2656458" y="1857312"/>
            <a:ext cx="2582545" cy="2916555"/>
          </a:xfrm>
          <a:prstGeom prst="rect">
            <a:avLst/>
          </a:prstGeom>
        </p:spPr>
        <p:txBody>
          <a:bodyPr wrap="square" lIns="0" tIns="84455" rIns="0" bIns="0" rtlCol="0" vert="horz">
            <a:spAutoFit/>
          </a:bodyPr>
          <a:lstStyle/>
          <a:p>
            <a:pPr algn="ctr" marL="210185">
              <a:lnSpc>
                <a:spcPct val="100000"/>
              </a:lnSpc>
              <a:spcBef>
                <a:spcPts val="665"/>
              </a:spcBef>
            </a:pP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Cấp</a:t>
            </a:r>
            <a:r>
              <a:rPr dirty="0" sz="24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THCS</a:t>
            </a:r>
            <a:endParaRPr sz="2400">
              <a:latin typeface="Times New Roman"/>
              <a:cs typeface="Times New Roman"/>
            </a:endParaRPr>
          </a:p>
          <a:p>
            <a:pPr algn="ctr" marL="223520" marR="5080">
              <a:lnSpc>
                <a:spcPts val="2480"/>
              </a:lnSpc>
              <a:spcBef>
                <a:spcPts val="985"/>
              </a:spcBef>
            </a:pP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Môn KHTN,</a:t>
            </a:r>
            <a:r>
              <a:rPr dirty="0" sz="2400" spc="-5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Môn  </a:t>
            </a:r>
            <a:r>
              <a:rPr dirty="0" sz="2400" spc="-20" b="1">
                <a:solidFill>
                  <a:srgbClr val="FFFFFF"/>
                </a:solidFill>
                <a:latin typeface="Times New Roman"/>
                <a:cs typeface="Times New Roman"/>
              </a:rPr>
              <a:t>Tin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học,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Môn 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Công nghệ, </a:t>
            </a:r>
            <a:r>
              <a:rPr dirty="0" sz="2400" b="1">
                <a:solidFill>
                  <a:srgbClr val="FFFFFF"/>
                </a:solidFill>
                <a:latin typeface="Times New Roman"/>
                <a:cs typeface="Times New Roman"/>
              </a:rPr>
              <a:t>Môn  </a:t>
            </a:r>
            <a:r>
              <a:rPr dirty="0" sz="2400" spc="-5" b="1">
                <a:solidFill>
                  <a:srgbClr val="FFFFFF"/>
                </a:solidFill>
                <a:latin typeface="Times New Roman"/>
                <a:cs typeface="Times New Roman"/>
              </a:rPr>
              <a:t>Toán</a:t>
            </a:r>
            <a:endParaRPr sz="2400">
              <a:latin typeface="Times New Roman"/>
              <a:cs typeface="Times New Roman"/>
            </a:endParaRPr>
          </a:p>
          <a:p>
            <a:pPr marL="458470" marR="241300" indent="-446405">
              <a:lnSpc>
                <a:spcPct val="86000"/>
              </a:lnSpc>
              <a:spcBef>
                <a:spcPts val="975"/>
              </a:spcBef>
              <a:tabLst>
                <a:tab pos="535940" algn="l"/>
              </a:tabLst>
            </a:pPr>
            <a:r>
              <a:rPr dirty="0" baseline="-2777" sz="3000">
                <a:solidFill>
                  <a:srgbClr val="FFFFFF"/>
                </a:solidFill>
                <a:latin typeface="Times New Roman"/>
                <a:cs typeface="Times New Roman"/>
              </a:rPr>
              <a:t>̀		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Góp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phần</a:t>
            </a:r>
            <a:r>
              <a:rPr dirty="0" sz="24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thúc  đẩy giáo dục  STEM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đáp</a:t>
            </a:r>
            <a:r>
              <a:rPr dirty="0" sz="24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ứng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86532" y="4697983"/>
            <a:ext cx="21336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yêu cầu cũng</a:t>
            </a:r>
            <a:r>
              <a:rPr dirty="0" sz="24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cấp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93567" y="5013452"/>
            <a:ext cx="231775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nguồn nhân lực</a:t>
            </a:r>
            <a:r>
              <a:rPr dirty="0" sz="24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tre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84423" y="5328920"/>
            <a:ext cx="233616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cho giai đoạn</a:t>
            </a:r>
            <a:r>
              <a:rPr dirty="0" sz="2400" spc="-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công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84423" y="5644083"/>
            <a:ext cx="2338070" cy="707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685"/>
              </a:lnSpc>
              <a:spcBef>
                <a:spcPts val="100"/>
              </a:spcBef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nghiệp hóa và</a:t>
            </a:r>
            <a:r>
              <a:rPr dirty="0" sz="24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hiện</a:t>
            </a:r>
            <a:endParaRPr sz="2400">
              <a:latin typeface="Times New Roman"/>
              <a:cs typeface="Times New Roman"/>
            </a:endParaRPr>
          </a:p>
          <a:p>
            <a:pPr marL="154305">
              <a:lnSpc>
                <a:spcPts val="2685"/>
              </a:lnSpc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đại hóa đất</a:t>
            </a:r>
            <a:r>
              <a:rPr dirty="0" sz="24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nước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312409" y="2025142"/>
            <a:ext cx="6073775" cy="4290695"/>
            <a:chOff x="5312409" y="2025142"/>
            <a:chExt cx="6073775" cy="4290695"/>
          </a:xfrm>
        </p:grpSpPr>
        <p:sp>
          <p:nvSpPr>
            <p:cNvPr id="20" name="object 20"/>
            <p:cNvSpPr/>
            <p:nvPr/>
          </p:nvSpPr>
          <p:spPr>
            <a:xfrm>
              <a:off x="5322569" y="2035302"/>
              <a:ext cx="6053455" cy="4270375"/>
            </a:xfrm>
            <a:custGeom>
              <a:avLst/>
              <a:gdLst/>
              <a:ahLst/>
              <a:cxnLst/>
              <a:rect l="l" t="t" r="r" b="b"/>
              <a:pathLst>
                <a:path w="6053455" h="4270375">
                  <a:moveTo>
                    <a:pt x="6053328" y="0"/>
                  </a:moveTo>
                  <a:lnTo>
                    <a:pt x="0" y="0"/>
                  </a:lnTo>
                  <a:lnTo>
                    <a:pt x="0" y="4270248"/>
                  </a:lnTo>
                  <a:lnTo>
                    <a:pt x="6053328" y="4270248"/>
                  </a:lnTo>
                  <a:lnTo>
                    <a:pt x="6053328" y="0"/>
                  </a:lnTo>
                  <a:close/>
                </a:path>
              </a:pathLst>
            </a:custGeom>
            <a:solidFill>
              <a:srgbClr val="90C2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322569" y="2035302"/>
              <a:ext cx="6053455" cy="4270375"/>
            </a:xfrm>
            <a:custGeom>
              <a:avLst/>
              <a:gdLst/>
              <a:ahLst/>
              <a:cxnLst/>
              <a:rect l="l" t="t" r="r" b="b"/>
              <a:pathLst>
                <a:path w="6053455" h="4270375">
                  <a:moveTo>
                    <a:pt x="0" y="4270248"/>
                  </a:moveTo>
                  <a:lnTo>
                    <a:pt x="6053328" y="4270248"/>
                  </a:lnTo>
                  <a:lnTo>
                    <a:pt x="6053328" y="0"/>
                  </a:lnTo>
                  <a:lnTo>
                    <a:pt x="0" y="0"/>
                  </a:lnTo>
                  <a:lnTo>
                    <a:pt x="0" y="4270248"/>
                  </a:lnTo>
                  <a:close/>
                </a:path>
              </a:pathLst>
            </a:custGeom>
            <a:ln w="198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73025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575"/>
              </a:spcBef>
            </a:pPr>
            <a:r>
              <a:rPr dirty="0"/>
              <a:t>Cấp</a:t>
            </a:r>
            <a:r>
              <a:rPr dirty="0" spc="-60"/>
              <a:t> </a:t>
            </a:r>
            <a:r>
              <a:rPr dirty="0"/>
              <a:t>THPT</a:t>
            </a:r>
          </a:p>
          <a:p>
            <a:pPr algn="just" marL="12700" marR="5080" indent="121920">
              <a:lnSpc>
                <a:spcPct val="86300"/>
              </a:lnSpc>
              <a:spcBef>
                <a:spcPts val="810"/>
              </a:spcBef>
            </a:pPr>
            <a:r>
              <a:rPr dirty="0"/>
              <a:t>Vật </a:t>
            </a:r>
            <a:r>
              <a:rPr dirty="0" spc="-5"/>
              <a:t>li, </a:t>
            </a:r>
            <a:r>
              <a:rPr dirty="0"/>
              <a:t>Hóa học, Sinh học </a:t>
            </a:r>
            <a:r>
              <a:rPr dirty="0" spc="-335"/>
              <a:t>:́ </a:t>
            </a:r>
            <a:r>
              <a:rPr dirty="0" b="0">
                <a:latin typeface="Times New Roman"/>
                <a:cs typeface="Times New Roman"/>
              </a:rPr>
              <a:t>Thực hiện giáo dục STEM  phát </a:t>
            </a:r>
            <a:r>
              <a:rPr dirty="0" spc="-5" b="0">
                <a:latin typeface="Times New Roman"/>
                <a:cs typeface="Times New Roman"/>
              </a:rPr>
              <a:t>triển </a:t>
            </a:r>
            <a:r>
              <a:rPr dirty="0" b="0">
                <a:latin typeface="Times New Roman"/>
                <a:cs typeface="Times New Roman"/>
              </a:rPr>
              <a:t>cho </a:t>
            </a:r>
            <a:r>
              <a:rPr dirty="0" spc="5" b="0">
                <a:latin typeface="Times New Roman"/>
                <a:cs typeface="Times New Roman"/>
              </a:rPr>
              <a:t>học </a:t>
            </a:r>
            <a:r>
              <a:rPr dirty="0" b="0">
                <a:latin typeface="Times New Roman"/>
                <a:cs typeface="Times New Roman"/>
              </a:rPr>
              <a:t>sinh khả năng </a:t>
            </a:r>
            <a:r>
              <a:rPr dirty="0" spc="-5" b="0">
                <a:latin typeface="Times New Roman"/>
                <a:cs typeface="Times New Roman"/>
              </a:rPr>
              <a:t>tích </a:t>
            </a:r>
            <a:r>
              <a:rPr dirty="0" b="0">
                <a:latin typeface="Times New Roman"/>
                <a:cs typeface="Times New Roman"/>
              </a:rPr>
              <a:t>hợp các kiến thức,  kĩ năng vào việc nghiên cứu giải quyết </a:t>
            </a:r>
            <a:r>
              <a:rPr dirty="0" spc="-5" b="0">
                <a:latin typeface="Times New Roman"/>
                <a:cs typeface="Times New Roman"/>
              </a:rPr>
              <a:t>một </a:t>
            </a:r>
            <a:r>
              <a:rPr dirty="0" b="0">
                <a:latin typeface="Times New Roman"/>
                <a:cs typeface="Times New Roman"/>
              </a:rPr>
              <a:t>số tình</a:t>
            </a:r>
            <a:r>
              <a:rPr dirty="0" spc="65" b="0">
                <a:latin typeface="Times New Roman"/>
                <a:cs typeface="Times New Roman"/>
              </a:rPr>
              <a:t> </a:t>
            </a:r>
            <a:r>
              <a:rPr dirty="0" spc="-110" b="0">
                <a:latin typeface="Times New Roman"/>
                <a:cs typeface="Times New Roman"/>
              </a:rPr>
              <a:t>huống</a:t>
            </a:r>
          </a:p>
          <a:p>
            <a:pPr algn="ctr">
              <a:lnSpc>
                <a:spcPts val="2065"/>
              </a:lnSpc>
            </a:pPr>
            <a:r>
              <a:rPr dirty="0" b="0">
                <a:latin typeface="Times New Roman"/>
                <a:cs typeface="Times New Roman"/>
              </a:rPr>
              <a:t>thực</a:t>
            </a:r>
            <a:r>
              <a:rPr dirty="0" spc="-15" b="0">
                <a:latin typeface="Times New Roman"/>
                <a:cs typeface="Times New Roman"/>
              </a:rPr>
              <a:t> </a:t>
            </a:r>
            <a:r>
              <a:rPr dirty="0" spc="-5" b="0">
                <a:latin typeface="Times New Roman"/>
                <a:cs typeface="Times New Roman"/>
              </a:rPr>
              <a:t>tiễn</a:t>
            </a:r>
          </a:p>
          <a:p>
            <a:pPr algn="ctr" marL="93345" marR="84455">
              <a:lnSpc>
                <a:spcPct val="86300"/>
              </a:lnSpc>
              <a:spcBef>
                <a:spcPts val="805"/>
              </a:spcBef>
            </a:pPr>
            <a:r>
              <a:rPr dirty="0"/>
              <a:t>Môn công nghệ: </a:t>
            </a:r>
            <a:r>
              <a:rPr dirty="0" b="0">
                <a:latin typeface="Times New Roman"/>
                <a:cs typeface="Times New Roman"/>
              </a:rPr>
              <a:t>Giáo dục STEM góp phần hình</a:t>
            </a:r>
            <a:r>
              <a:rPr dirty="0" spc="-170" b="0">
                <a:latin typeface="Times New Roman"/>
                <a:cs typeface="Times New Roman"/>
              </a:rPr>
              <a:t> </a:t>
            </a:r>
            <a:r>
              <a:rPr dirty="0" b="0">
                <a:latin typeface="Times New Roman"/>
                <a:cs typeface="Times New Roman"/>
              </a:rPr>
              <a:t>thành,  phát </a:t>
            </a:r>
            <a:r>
              <a:rPr dirty="0" spc="-5" b="0">
                <a:latin typeface="Times New Roman"/>
                <a:cs typeface="Times New Roman"/>
              </a:rPr>
              <a:t>triển </a:t>
            </a:r>
            <a:r>
              <a:rPr dirty="0" b="0">
                <a:latin typeface="Times New Roman"/>
                <a:cs typeface="Times New Roman"/>
              </a:rPr>
              <a:t>năng lực, phẩm chất gắn với giáo dục </a:t>
            </a:r>
            <a:r>
              <a:rPr dirty="0" spc="5" b="0">
                <a:latin typeface="Times New Roman"/>
                <a:cs typeface="Times New Roman"/>
              </a:rPr>
              <a:t>hướng  </a:t>
            </a:r>
            <a:r>
              <a:rPr dirty="0" b="0">
                <a:latin typeface="Times New Roman"/>
                <a:cs typeface="Times New Roman"/>
              </a:rPr>
              <a:t>nghiệp cho </a:t>
            </a:r>
            <a:r>
              <a:rPr dirty="0" spc="5" b="0">
                <a:latin typeface="Times New Roman"/>
                <a:cs typeface="Times New Roman"/>
              </a:rPr>
              <a:t>học</a:t>
            </a:r>
            <a:r>
              <a:rPr dirty="0" spc="-65" b="0">
                <a:latin typeface="Times New Roman"/>
                <a:cs typeface="Times New Roman"/>
              </a:rPr>
              <a:t> </a:t>
            </a:r>
            <a:r>
              <a:rPr dirty="0" b="0">
                <a:latin typeface="Times New Roman"/>
                <a:cs typeface="Times New Roman"/>
              </a:rPr>
              <a:t>sinh</a:t>
            </a:r>
          </a:p>
          <a:p>
            <a:pPr algn="ctr" marL="60960">
              <a:lnSpc>
                <a:spcPct val="100000"/>
              </a:lnSpc>
              <a:spcBef>
                <a:spcPts val="470"/>
              </a:spcBef>
            </a:pPr>
            <a:r>
              <a:rPr dirty="0"/>
              <a:t>Môn </a:t>
            </a:r>
            <a:r>
              <a:rPr dirty="0" spc="-15"/>
              <a:t>Tin </a:t>
            </a:r>
            <a:r>
              <a:rPr dirty="0"/>
              <a:t>học </a:t>
            </a:r>
            <a:r>
              <a:rPr dirty="0" b="0">
                <a:latin typeface="Times New Roman"/>
                <a:cs typeface="Times New Roman"/>
              </a:rPr>
              <a:t>có vai trò trung </a:t>
            </a:r>
            <a:r>
              <a:rPr dirty="0" spc="-5" b="0">
                <a:latin typeface="Times New Roman"/>
                <a:cs typeface="Times New Roman"/>
              </a:rPr>
              <a:t>tâm </a:t>
            </a:r>
            <a:r>
              <a:rPr dirty="0" b="0">
                <a:latin typeface="Times New Roman"/>
                <a:cs typeface="Times New Roman"/>
              </a:rPr>
              <a:t>kết nối các </a:t>
            </a:r>
            <a:r>
              <a:rPr dirty="0" spc="-10" b="0">
                <a:latin typeface="Times New Roman"/>
                <a:cs typeface="Times New Roman"/>
              </a:rPr>
              <a:t>môn</a:t>
            </a:r>
            <a:r>
              <a:rPr dirty="0" spc="-120" b="0">
                <a:latin typeface="Times New Roman"/>
                <a:cs typeface="Times New Roman"/>
              </a:rPr>
              <a:t> </a:t>
            </a:r>
            <a:r>
              <a:rPr dirty="0" b="0">
                <a:latin typeface="Times New Roman"/>
                <a:cs typeface="Times New Roman"/>
              </a:rPr>
              <a:t>học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160517" y="4739385"/>
            <a:ext cx="6117590" cy="6032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6715">
              <a:lnSpc>
                <a:spcPts val="203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khác, đẩy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mạnh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giáo dục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STEM,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phát 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huy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sáng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tạo</a:t>
            </a:r>
            <a:r>
              <a:rPr dirty="0" sz="20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của</a:t>
            </a:r>
            <a:endParaRPr sz="2000">
              <a:latin typeface="Times New Roman"/>
              <a:cs typeface="Times New Roman"/>
            </a:endParaRPr>
          </a:p>
          <a:p>
            <a:pPr marL="38100">
              <a:lnSpc>
                <a:spcPts val="2510"/>
              </a:lnSpc>
              <a:tabLst>
                <a:tab pos="296545" algn="l"/>
              </a:tabLst>
            </a:pPr>
            <a:r>
              <a:rPr dirty="0" baseline="-11574" sz="3600">
                <a:solidFill>
                  <a:srgbClr val="FFFFFF"/>
                </a:solidFill>
                <a:latin typeface="Times New Roman"/>
                <a:cs typeface="Times New Roman"/>
              </a:rPr>
              <a:t>̉	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học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sinh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nhằm tạo ra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sản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phẩm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số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có hàm lượng ICT</a:t>
            </a:r>
            <a:r>
              <a:rPr dirty="0" sz="2000" spc="-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cao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32552" y="5367629"/>
            <a:ext cx="5831840" cy="856615"/>
          </a:xfrm>
          <a:prstGeom prst="rect">
            <a:avLst/>
          </a:prstGeom>
        </p:spPr>
        <p:txBody>
          <a:bodyPr wrap="square" lIns="0" tIns="57785" rIns="0" bIns="0" rtlCol="0" vert="horz">
            <a:spAutoFit/>
          </a:bodyPr>
          <a:lstStyle/>
          <a:p>
            <a:pPr algn="ctr" marL="12065" marR="5080">
              <a:lnSpc>
                <a:spcPts val="2060"/>
              </a:lnSpc>
              <a:spcBef>
                <a:spcPts val="455"/>
              </a:spcBef>
            </a:pP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Toán học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tạo cơ hội cho 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học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sinh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vận dụng toán 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học</a:t>
            </a:r>
            <a:r>
              <a:rPr dirty="0" sz="2000" spc="-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giải  quyết các vấn đề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liên 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môn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và thực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tiễn, 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góp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phần</a:t>
            </a:r>
            <a:r>
              <a:rPr dirty="0" sz="20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hình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ts val="2070"/>
              </a:lnSpc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thành cơ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sở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khoa </a:t>
            </a:r>
            <a:r>
              <a:rPr dirty="0" sz="2000" spc="5">
                <a:solidFill>
                  <a:srgbClr val="FFFFFF"/>
                </a:solidFill>
                <a:latin typeface="Times New Roman"/>
                <a:cs typeface="Times New Roman"/>
              </a:rPr>
              <a:t>học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cho giáo dục</a:t>
            </a:r>
            <a:r>
              <a:rPr dirty="0" sz="20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STEM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0" y="6304786"/>
            <a:ext cx="11376660" cy="474345"/>
          </a:xfrm>
          <a:custGeom>
            <a:avLst/>
            <a:gdLst/>
            <a:ahLst/>
            <a:cxnLst/>
            <a:rect l="l" t="t" r="r" b="b"/>
            <a:pathLst>
              <a:path w="11376660" h="474345">
                <a:moveTo>
                  <a:pt x="11376660" y="0"/>
                </a:moveTo>
                <a:lnTo>
                  <a:pt x="0" y="0"/>
                </a:lnTo>
                <a:lnTo>
                  <a:pt x="0" y="473963"/>
                </a:lnTo>
                <a:lnTo>
                  <a:pt x="11376660" y="473963"/>
                </a:lnTo>
                <a:lnTo>
                  <a:pt x="11376660" y="0"/>
                </a:lnTo>
                <a:close/>
              </a:path>
            </a:pathLst>
          </a:custGeom>
          <a:solidFill>
            <a:srgbClr val="82AF2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2020-10-23T15:13:53Z</dcterms:created>
  <dcterms:modified xsi:type="dcterms:W3CDTF">2020-10-23T15:13:53Z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2020-09-11T00:00:00Z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2020-10-23T00:00:00Z</vt:filetime>
  </property>
</Properties>
</file>