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1" autoAdjust="0"/>
    <p:restoredTop sz="94660"/>
  </p:normalViewPr>
  <p:slideViewPr>
    <p:cSldViewPr>
      <p:cViewPr>
        <p:scale>
          <a:sx n="74" d="100"/>
          <a:sy n="74" d="100"/>
        </p:scale>
        <p:origin x="-150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5E808-2E07-4D13-9DA8-EA17A367A99F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BFD94-6534-43B8-9497-0DAEA7E95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67B90-EFA5-4A8B-BDE7-F0FCC72DC2BA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ochubgr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1524000" y="5486400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18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ood-morning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609600"/>
            <a:ext cx="8153399" cy="4219575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743200"/>
            <a:ext cx="2514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YOU/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A COLD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334000"/>
            <a:ext cx="2514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HIEN/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EARACHE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038600"/>
            <a:ext cx="2514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DAT/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4038600"/>
            <a:ext cx="2514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LINH/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 FLU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4038600"/>
            <a:ext cx="27432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THANG/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RUNNY NOSE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2743200"/>
            <a:ext cx="27432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LAN/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TOOTHACHE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2743200"/>
            <a:ext cx="2514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HANH/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 VIRUS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5334000"/>
            <a:ext cx="27432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TAM/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STOMACHACHE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5334000"/>
            <a:ext cx="2514600" cy="1295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THANH/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A COLD</a:t>
            </a:r>
          </a:p>
        </p:txBody>
      </p:sp>
      <p:sp>
        <p:nvSpPr>
          <p:cNvPr id="12" name="Heart 11"/>
          <p:cNvSpPr/>
          <p:nvPr/>
        </p:nvSpPr>
        <p:spPr>
          <a:xfrm>
            <a:off x="533400" y="37338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124200" y="37338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eart 13"/>
          <p:cNvSpPr/>
          <p:nvPr/>
        </p:nvSpPr>
        <p:spPr>
          <a:xfrm>
            <a:off x="7924800" y="38100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eart 14"/>
          <p:cNvSpPr/>
          <p:nvPr/>
        </p:nvSpPr>
        <p:spPr>
          <a:xfrm>
            <a:off x="533400" y="51054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3124200" y="50292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7924800" y="50292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Heart 17"/>
          <p:cNvSpPr/>
          <p:nvPr/>
        </p:nvSpPr>
        <p:spPr>
          <a:xfrm>
            <a:off x="7924800" y="63246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Heart 18"/>
          <p:cNvSpPr/>
          <p:nvPr/>
        </p:nvSpPr>
        <p:spPr>
          <a:xfrm>
            <a:off x="3124200" y="63246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Heart 19"/>
          <p:cNvSpPr/>
          <p:nvPr/>
        </p:nvSpPr>
        <p:spPr>
          <a:xfrm>
            <a:off x="533400" y="6324600"/>
            <a:ext cx="304800" cy="228600"/>
          </a:xfrm>
          <a:prstGeom prst="hear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924800" y="27432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33400" y="27432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191000" y="27432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4191000" y="40386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924800" y="40386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191000" y="53340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33400" y="53340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33400" y="40386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7924800" y="5334000"/>
            <a:ext cx="304800" cy="304800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Smiley Face 29"/>
          <p:cNvSpPr/>
          <p:nvPr/>
        </p:nvSpPr>
        <p:spPr>
          <a:xfrm>
            <a:off x="228600" y="32004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Smiley Face 30"/>
          <p:cNvSpPr/>
          <p:nvPr/>
        </p:nvSpPr>
        <p:spPr>
          <a:xfrm>
            <a:off x="8382000" y="22098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" name="Smiley Face 31"/>
          <p:cNvSpPr/>
          <p:nvPr/>
        </p:nvSpPr>
        <p:spPr>
          <a:xfrm>
            <a:off x="8305800" y="31242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Smiley Face 32"/>
          <p:cNvSpPr/>
          <p:nvPr/>
        </p:nvSpPr>
        <p:spPr>
          <a:xfrm>
            <a:off x="8305800" y="58674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Smiley Face 33"/>
          <p:cNvSpPr/>
          <p:nvPr/>
        </p:nvSpPr>
        <p:spPr>
          <a:xfrm>
            <a:off x="228600" y="21336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8305800" y="44958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228600" y="44958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228600" y="5867400"/>
            <a:ext cx="304800" cy="304800"/>
          </a:xfrm>
          <a:prstGeom prst="smileyFac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6096000" y="52578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Multiply 40"/>
          <p:cNvSpPr/>
          <p:nvPr/>
        </p:nvSpPr>
        <p:spPr>
          <a:xfrm>
            <a:off x="3733800" y="52578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Multiply 41"/>
          <p:cNvSpPr/>
          <p:nvPr/>
        </p:nvSpPr>
        <p:spPr>
          <a:xfrm>
            <a:off x="1066800" y="51816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Multiply 42"/>
          <p:cNvSpPr/>
          <p:nvPr/>
        </p:nvSpPr>
        <p:spPr>
          <a:xfrm>
            <a:off x="6096000" y="39624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Multiply 43"/>
          <p:cNvSpPr/>
          <p:nvPr/>
        </p:nvSpPr>
        <p:spPr>
          <a:xfrm>
            <a:off x="3733800" y="39624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Multiply 44"/>
          <p:cNvSpPr/>
          <p:nvPr/>
        </p:nvSpPr>
        <p:spPr>
          <a:xfrm>
            <a:off x="1066800" y="38862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Multiply 45"/>
          <p:cNvSpPr/>
          <p:nvPr/>
        </p:nvSpPr>
        <p:spPr>
          <a:xfrm>
            <a:off x="6172200" y="26670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Multiply 46"/>
          <p:cNvSpPr/>
          <p:nvPr/>
        </p:nvSpPr>
        <p:spPr>
          <a:xfrm>
            <a:off x="3733800" y="25908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Multiply 47"/>
          <p:cNvSpPr/>
          <p:nvPr/>
        </p:nvSpPr>
        <p:spPr>
          <a:xfrm>
            <a:off x="1066800" y="2514600"/>
            <a:ext cx="1295400" cy="1600200"/>
          </a:xfrm>
          <a:prstGeom prst="mathMultiply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Donut 48"/>
          <p:cNvSpPr/>
          <p:nvPr/>
        </p:nvSpPr>
        <p:spPr>
          <a:xfrm>
            <a:off x="3886200" y="54864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Donut 49"/>
          <p:cNvSpPr/>
          <p:nvPr/>
        </p:nvSpPr>
        <p:spPr>
          <a:xfrm>
            <a:off x="1219200" y="54102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Donut 50"/>
          <p:cNvSpPr/>
          <p:nvPr/>
        </p:nvSpPr>
        <p:spPr>
          <a:xfrm>
            <a:off x="6248400" y="41148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Donut 51"/>
          <p:cNvSpPr/>
          <p:nvPr/>
        </p:nvSpPr>
        <p:spPr>
          <a:xfrm>
            <a:off x="3886200" y="41910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1219200" y="41910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Donut 53"/>
          <p:cNvSpPr/>
          <p:nvPr/>
        </p:nvSpPr>
        <p:spPr>
          <a:xfrm>
            <a:off x="6324600" y="28956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Donut 54"/>
          <p:cNvSpPr/>
          <p:nvPr/>
        </p:nvSpPr>
        <p:spPr>
          <a:xfrm>
            <a:off x="1219200" y="28956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Donut 55"/>
          <p:cNvSpPr/>
          <p:nvPr/>
        </p:nvSpPr>
        <p:spPr>
          <a:xfrm>
            <a:off x="3886200" y="28956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6248400" y="5486400"/>
            <a:ext cx="990600" cy="1066800"/>
          </a:xfrm>
          <a:prstGeom prst="don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295400" y="3429000"/>
            <a:ext cx="6324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219200" y="3048000"/>
            <a:ext cx="6324600" cy="3276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95400" y="3124200"/>
            <a:ext cx="5943600" cy="3124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295400" y="5943600"/>
            <a:ext cx="62484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219200" y="4648200"/>
            <a:ext cx="6400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8894" y="4685506"/>
            <a:ext cx="373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4915694" y="4761706"/>
            <a:ext cx="373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2477294" y="4685506"/>
            <a:ext cx="3733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28600" y="914400"/>
            <a:ext cx="40134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Iii: post-reading</a:t>
            </a:r>
          </a:p>
        </p:txBody>
      </p:sp>
      <p:sp>
        <p:nvSpPr>
          <p:cNvPr id="81" name="TextBox 15"/>
          <p:cNvSpPr txBox="1">
            <a:spLocks noChangeArrowheads="1"/>
          </p:cNvSpPr>
          <p:nvPr/>
        </p:nvSpPr>
        <p:spPr bwMode="auto">
          <a:xfrm>
            <a:off x="4343400" y="1066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GAME: NOUGHTS &amp; CROSSES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990600" y="14478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what was wrong with you?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B: I had a cold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0" y="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Unit 11: Keep fit, stay healthy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0" y="228600"/>
            <a:ext cx="8972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__scale__1_276797347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09600" y="3276600"/>
            <a:ext cx="623972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What was wrong with you?</a:t>
            </a:r>
          </a:p>
          <a:p>
            <a:pPr>
              <a:defRPr/>
            </a:pP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=&gt; I had a cold</a:t>
            </a:r>
          </a:p>
        </p:txBody>
      </p:sp>
      <p:sp>
        <p:nvSpPr>
          <p:cNvPr id="4" name="Rectangle 3"/>
          <p:cNvSpPr/>
          <p:nvPr/>
        </p:nvSpPr>
        <p:spPr>
          <a:xfrm>
            <a:off x="2590800" y="2057400"/>
            <a:ext cx="2820003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i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0" y="13335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Unit 11: Keep fit, stay healthy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171450" y="228600"/>
            <a:ext cx="8972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age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1143000"/>
            <a:ext cx="37240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Homework 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09600" y="2362200"/>
            <a:ext cx="59436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 - learn by heart the new words </a:t>
            </a:r>
          </a:p>
          <a:p>
            <a:r>
              <a:rPr lang="en-US" sz="3200" dirty="0"/>
              <a:t> - make 10 examples with structure “ what were wrong with you?”</a:t>
            </a:r>
          </a:p>
          <a:p>
            <a:r>
              <a:rPr lang="en-US" sz="3200" dirty="0"/>
              <a:t> - prepare for new lesson</a:t>
            </a: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0" y="13335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Unit 11: Keep fit, stay healthy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0" y="304800"/>
            <a:ext cx="8972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c02 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1752600" y="1981200"/>
            <a:ext cx="5943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400" i="1">
                <a:solidFill>
                  <a:srgbClr val="FFFF00"/>
                </a:solidFill>
                <a:latin typeface="VNbook-Antiqua" pitchFamily="34" charset="0"/>
              </a:rPr>
              <a:t>Thank you for your attention!</a:t>
            </a:r>
          </a:p>
        </p:txBody>
      </p:sp>
    </p:spTree>
  </p:cSld>
  <p:clrMapOvr>
    <a:masterClrMapping/>
  </p:clrMapOvr>
  <p:transition spd="slow">
    <p:blinds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5" name="Content Placeholder 5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981200" y="1981200"/>
            <a:ext cx="6553200" cy="3581400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      Height           left</a:t>
            </a:r>
          </a:p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Fill      weight     record</a:t>
            </a:r>
          </a:p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Male    measure    took</a:t>
            </a:r>
          </a:p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Check- up       female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066800"/>
            <a:ext cx="393569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Kim’s Game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Content Placeholder 3" descr="tải xuống 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0" y="1371600"/>
            <a:ext cx="906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latin typeface="Algerian" pitchFamily="82" charset="0"/>
              </a:rPr>
              <a:t>  Unit 11: Keep fit, stay healthy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Period 68 Lesson 3: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B- What was wrong with you?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  <a:latin typeface="Arial" charset="0"/>
              </a:rPr>
              <a:t> (B1 page 110)</a:t>
            </a:r>
            <a:endParaRPr lang="en-US" sz="18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76200" y="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latin typeface="Arial" charset="0"/>
              </a:rPr>
              <a:t> Unit 11: Keep fit, stay healthy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0" y="1828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i="1" u="sng" dirty="0">
                <a:solidFill>
                  <a:srgbClr val="FF0000"/>
                </a:solidFill>
                <a:latin typeface="Arial" charset="0"/>
              </a:rPr>
              <a:t>1/ New words:</a:t>
            </a: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04800" y="23622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</a:rPr>
              <a:t>sick note (n)		:</a:t>
            </a: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266700" y="2857500"/>
            <a:ext cx="3467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</a:rPr>
              <a:t> headache (n)		:</a:t>
            </a: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3505200" y="28194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 smtClean="0">
                <a:solidFill>
                  <a:schemeClr val="tx1"/>
                </a:solidFill>
              </a:rPr>
              <a:t>Đau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đầu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304800" y="344805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</a:rPr>
              <a:t>cold (n)	</a:t>
            </a:r>
            <a:r>
              <a:rPr lang="en-US" b="0" dirty="0" smtClean="0">
                <a:solidFill>
                  <a:schemeClr val="tx1"/>
                </a:solidFill>
              </a:rPr>
              <a:t>	</a:t>
            </a:r>
            <a:r>
              <a:rPr lang="en-US" b="0" dirty="0">
                <a:solidFill>
                  <a:schemeClr val="tx1"/>
                </a:solidFill>
              </a:rPr>
              <a:t>	: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3505200" y="3429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Cảm</a:t>
            </a:r>
            <a:r>
              <a:rPr lang="en-US" dirty="0" smtClean="0"/>
              <a:t> </a:t>
            </a:r>
            <a:r>
              <a:rPr lang="en-US" dirty="0" err="1" smtClean="0"/>
              <a:t>lạnh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228600" y="40386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 dirty="0">
                <a:solidFill>
                  <a:schemeClr val="tx1"/>
                </a:solidFill>
              </a:rPr>
              <a:t>  </a:t>
            </a:r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virus (n)		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: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162" name="Text Box 42"/>
          <p:cNvSpPr txBox="1">
            <a:spLocks noChangeArrowheads="1"/>
          </p:cNvSpPr>
          <p:nvPr/>
        </p:nvSpPr>
        <p:spPr bwMode="auto">
          <a:xfrm>
            <a:off x="3505200" y="4038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</a:rPr>
              <a:t>vi </a:t>
            </a:r>
            <a:r>
              <a:rPr lang="en-US" b="0" dirty="0" err="1" smtClean="0">
                <a:solidFill>
                  <a:schemeClr val="tx1"/>
                </a:solidFill>
              </a:rPr>
              <a:t>rút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132" name="Text Box 48"/>
          <p:cNvSpPr txBox="1">
            <a:spLocks noChangeArrowheads="1"/>
          </p:cNvSpPr>
          <p:nvPr/>
        </p:nvSpPr>
        <p:spPr bwMode="auto">
          <a:xfrm>
            <a:off x="0" y="381000"/>
            <a:ext cx="8972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  <p:sp>
        <p:nvSpPr>
          <p:cNvPr id="5133" name="Text Box 50"/>
          <p:cNvSpPr txBox="1">
            <a:spLocks noChangeArrowheads="1"/>
          </p:cNvSpPr>
          <p:nvPr/>
        </p:nvSpPr>
        <p:spPr bwMode="auto">
          <a:xfrm>
            <a:off x="6248400" y="2667000"/>
            <a:ext cx="2362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/>
          </a:p>
        </p:txBody>
      </p:sp>
      <p:pic>
        <p:nvPicPr>
          <p:cNvPr id="5174" name="Picture 5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209800"/>
            <a:ext cx="28003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228600" y="4648200"/>
            <a:ext cx="327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</a:rPr>
              <a:t>  </a:t>
            </a:r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flu (n)		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en-US" b="0" dirty="0" smtClean="0">
                <a:solidFill>
                  <a:schemeClr val="tx1"/>
                </a:solidFill>
              </a:rPr>
              <a:t>: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228600" y="5181600"/>
            <a:ext cx="335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stomachache (n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)	</a:t>
            </a:r>
            <a:r>
              <a:rPr lang="en-US" b="0" dirty="0">
                <a:solidFill>
                  <a:schemeClr val="tx1"/>
                </a:solidFill>
                <a:sym typeface="Wingdings" pitchFamily="2" charset="2"/>
              </a:rPr>
              <a:t>	</a:t>
            </a:r>
            <a:r>
              <a:rPr lang="en-US" b="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3352800" y="45720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cúm</a:t>
            </a: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3352800" y="51816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đau dạ dày</a:t>
            </a:r>
            <a:endParaRPr lang="en-US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143000"/>
            <a:ext cx="30171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i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: pre-reading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" name="Picture 10" descr="24-02-09_181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286000"/>
            <a:ext cx="2743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13" descr="1229654397265_stomachache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8194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9" name="Picture 11" descr="24-02-09_181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8194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14" descr="ColdFlu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9718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505200" y="2362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Giấy</a:t>
            </a:r>
            <a:r>
              <a:rPr lang="en-US" dirty="0" smtClean="0"/>
              <a:t> </a:t>
            </a:r>
            <a:r>
              <a:rPr lang="en-US" dirty="0" err="1" smtClean="0"/>
              <a:t>phép</a:t>
            </a:r>
            <a:r>
              <a:rPr lang="en-US" dirty="0" smtClean="0"/>
              <a:t> </a:t>
            </a:r>
            <a:r>
              <a:rPr lang="en-US" dirty="0" err="1" smtClean="0"/>
              <a:t>nghi</a:t>
            </a:r>
            <a:r>
              <a:rPr lang="en-US" dirty="0" smtClean="0"/>
              <a:t>̉ </a:t>
            </a:r>
            <a:r>
              <a:rPr lang="en-US" dirty="0" err="1" smtClean="0"/>
              <a:t>ốm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decel="100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5146" grpId="0"/>
      <p:bldP spid="5150" grpId="0"/>
      <p:bldP spid="5151" grpId="0"/>
      <p:bldP spid="5154" grpId="0"/>
      <p:bldP spid="5155" grpId="0"/>
      <p:bldP spid="5161" grpId="0"/>
      <p:bldP spid="5162" grpId="0"/>
      <p:bldP spid="21" grpId="0"/>
      <p:bldP spid="22" grpId="0"/>
      <p:bldP spid="23" grpId="0"/>
      <p:bldP spid="2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7200" y="2209800"/>
            <a:ext cx="8229600" cy="32316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1.  cold                                        </a:t>
            </a:r>
            <a:r>
              <a:rPr lang="en-US" sz="2400" b="0" dirty="0" smtClean="0">
                <a:solidFill>
                  <a:schemeClr val="tx1"/>
                </a:solidFill>
              </a:rPr>
              <a:t>               a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r>
              <a:rPr lang="en-US" sz="2400" b="0" dirty="0" err="1" smtClean="0">
                <a:solidFill>
                  <a:schemeClr val="tx1"/>
                </a:solidFill>
              </a:rPr>
              <a:t>đau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đầu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2. virus                                            </a:t>
            </a:r>
            <a:r>
              <a:rPr lang="en-US" sz="2400" b="0" dirty="0" smtClean="0">
                <a:solidFill>
                  <a:schemeClr val="tx1"/>
                </a:solidFill>
              </a:rPr>
              <a:t>           b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r>
              <a:rPr lang="en-US" sz="2400" b="0" dirty="0" err="1" smtClean="0">
                <a:solidFill>
                  <a:schemeClr val="tx1"/>
                </a:solidFill>
              </a:rPr>
              <a:t>cúm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3. sick note                                     </a:t>
            </a:r>
            <a:r>
              <a:rPr lang="en-US" sz="2400" b="0" dirty="0" smtClean="0">
                <a:solidFill>
                  <a:schemeClr val="tx1"/>
                </a:solidFill>
              </a:rPr>
              <a:t>	</a:t>
            </a:r>
            <a:r>
              <a:rPr lang="en-US" sz="2400" dirty="0" smtClean="0"/>
              <a:t> </a:t>
            </a:r>
            <a:r>
              <a:rPr lang="en-US" sz="2400" b="0" dirty="0" smtClean="0">
                <a:solidFill>
                  <a:schemeClr val="tx1"/>
                </a:solidFill>
              </a:rPr>
              <a:t>c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r>
              <a:rPr lang="en-US" sz="2400" b="0" dirty="0" err="1" smtClean="0">
                <a:solidFill>
                  <a:schemeClr val="tx1"/>
                </a:solidFill>
              </a:rPr>
              <a:t>cảm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lạnh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4. Headache                                    </a:t>
            </a:r>
            <a:r>
              <a:rPr lang="en-US" sz="2400" b="0" dirty="0" smtClean="0">
                <a:solidFill>
                  <a:schemeClr val="tx1"/>
                </a:solidFill>
              </a:rPr>
              <a:t>  	d</a:t>
            </a:r>
            <a:r>
              <a:rPr lang="en-US" sz="2400" b="0" dirty="0">
                <a:solidFill>
                  <a:schemeClr val="tx1"/>
                </a:solidFill>
              </a:rPr>
              <a:t>. vi </a:t>
            </a:r>
            <a:r>
              <a:rPr lang="en-US" sz="2400" b="0" dirty="0" err="1" smtClean="0">
                <a:solidFill>
                  <a:schemeClr val="tx1"/>
                </a:solidFill>
              </a:rPr>
              <a:t>rút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5. Flu                                              </a:t>
            </a:r>
            <a:r>
              <a:rPr lang="en-US" sz="2400" b="0" dirty="0" smtClean="0">
                <a:solidFill>
                  <a:schemeClr val="tx1"/>
                </a:solidFill>
              </a:rPr>
              <a:t>	e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r>
              <a:rPr lang="en-US" sz="2400" dirty="0" err="1" smtClean="0"/>
              <a:t>giấy</a:t>
            </a:r>
            <a:r>
              <a:rPr lang="en-US" sz="2400" dirty="0" smtClean="0"/>
              <a:t> </a:t>
            </a:r>
            <a:r>
              <a:rPr lang="en-US" sz="2400" dirty="0" err="1" smtClean="0"/>
              <a:t>phép</a:t>
            </a:r>
            <a:r>
              <a:rPr lang="en-US" sz="2400" dirty="0" smtClean="0"/>
              <a:t> </a:t>
            </a:r>
            <a:r>
              <a:rPr lang="en-US" sz="2400" dirty="0" err="1" smtClean="0"/>
              <a:t>xinnghi</a:t>
            </a:r>
            <a:r>
              <a:rPr lang="en-US" sz="2400" dirty="0" smtClean="0"/>
              <a:t>̉ </a:t>
            </a:r>
            <a:r>
              <a:rPr lang="en-US" sz="2400" dirty="0" err="1" smtClean="0"/>
              <a:t>học</a:t>
            </a:r>
            <a:endParaRPr lang="en-US" sz="2400" b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chemeClr val="tx1"/>
                </a:solidFill>
              </a:rPr>
              <a:t>6.Stomachache                                </a:t>
            </a:r>
            <a:r>
              <a:rPr lang="en-US" sz="2400" b="0" dirty="0" smtClean="0">
                <a:solidFill>
                  <a:schemeClr val="tx1"/>
                </a:solidFill>
              </a:rPr>
              <a:t> 	f</a:t>
            </a:r>
            <a:r>
              <a:rPr lang="en-US" sz="2400" b="0" dirty="0">
                <a:solidFill>
                  <a:schemeClr val="tx1"/>
                </a:solidFill>
              </a:rPr>
              <a:t>. </a:t>
            </a:r>
            <a:r>
              <a:rPr lang="en-US" sz="2400" b="0" dirty="0" err="1" smtClean="0">
                <a:solidFill>
                  <a:schemeClr val="tx1"/>
                </a:solidFill>
              </a:rPr>
              <a:t>đau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</a:rPr>
              <a:t>da</a:t>
            </a:r>
            <a:r>
              <a:rPr lang="en-US" sz="2400" b="0" dirty="0" smtClean="0">
                <a:solidFill>
                  <a:schemeClr val="tx1"/>
                </a:solidFill>
              </a:rPr>
              <a:t>̣ </a:t>
            </a:r>
            <a:r>
              <a:rPr lang="en-US" sz="2400" b="0" dirty="0" err="1" smtClean="0">
                <a:solidFill>
                  <a:schemeClr val="tx1"/>
                </a:solidFill>
              </a:rPr>
              <a:t>dày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62000" y="14097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/>
              <a:t>*Matching: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057400" y="2438400"/>
            <a:ext cx="3048000" cy="1066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209800" y="3124200"/>
            <a:ext cx="3048000" cy="1066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2438400" y="3657600"/>
            <a:ext cx="2743200" cy="10668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2133600" y="3048000"/>
            <a:ext cx="3124200" cy="16002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2514600" y="2590800"/>
            <a:ext cx="2514600" cy="1371600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Line 17"/>
          <p:cNvSpPr>
            <a:spLocks noChangeShapeType="1"/>
          </p:cNvSpPr>
          <p:nvPr/>
        </p:nvSpPr>
        <p:spPr bwMode="auto">
          <a:xfrm>
            <a:off x="0" y="2266950"/>
            <a:ext cx="87630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4076700" y="1619250"/>
            <a:ext cx="76200" cy="501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838200" y="1695450"/>
            <a:ext cx="16002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4800600" y="1714500"/>
            <a:ext cx="1524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157" name="Text Box 24"/>
          <p:cNvSpPr txBox="1">
            <a:spLocks noChangeArrowheads="1"/>
          </p:cNvSpPr>
          <p:nvPr/>
        </p:nvSpPr>
        <p:spPr bwMode="auto">
          <a:xfrm>
            <a:off x="0" y="381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latin typeface="Arial" charset="0"/>
              </a:rPr>
              <a:t> Unit 11: Keep fit, stay healthy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8" name="Text Box 25"/>
          <p:cNvSpPr txBox="1">
            <a:spLocks noChangeArrowheads="1"/>
          </p:cNvSpPr>
          <p:nvPr/>
        </p:nvSpPr>
        <p:spPr bwMode="auto">
          <a:xfrm>
            <a:off x="19050" y="342900"/>
            <a:ext cx="8972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2438400" y="5181600"/>
            <a:ext cx="2667000" cy="45719"/>
          </a:xfrm>
          <a:prstGeom prst="line">
            <a:avLst/>
          </a:prstGeom>
          <a:noFill/>
          <a:ln w="127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Rectangle 29"/>
          <p:cNvSpPr>
            <a:spLocks noChangeArrowheads="1"/>
          </p:cNvSpPr>
          <p:nvPr/>
        </p:nvSpPr>
        <p:spPr bwMode="auto">
          <a:xfrm>
            <a:off x="304800" y="97155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i="1" u="sng" dirty="0">
                <a:solidFill>
                  <a:srgbClr val="FF0000"/>
                </a:solidFill>
                <a:latin typeface="Arial" charset="0"/>
              </a:rPr>
              <a:t>1/ New words: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2" grpId="0" animBg="1"/>
      <p:bldP spid="6153" grpId="0" animBg="1"/>
      <p:bldP spid="6154" grpId="0" animBg="1"/>
      <p:bldP spid="6155" grpId="0" animBg="1"/>
      <p:bldP spid="6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Picture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676400" y="4495800"/>
            <a:ext cx="5715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are talking about the reason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 absent from class yesterday.</a:t>
            </a:r>
          </a:p>
        </p:txBody>
      </p:sp>
      <p:sp>
        <p:nvSpPr>
          <p:cNvPr id="8201" name="Right Arrow 8"/>
          <p:cNvSpPr>
            <a:spLocks noChangeArrowheads="1"/>
          </p:cNvSpPr>
          <p:nvPr/>
        </p:nvSpPr>
        <p:spPr bwMode="auto">
          <a:xfrm>
            <a:off x="1066800" y="4648200"/>
            <a:ext cx="5334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2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295943" y="609600"/>
            <a:ext cx="6144670" cy="3733198"/>
            <a:chOff x="347" y="1344"/>
            <a:chExt cx="4724" cy="2902"/>
          </a:xfrm>
        </p:grpSpPr>
        <p:pic>
          <p:nvPicPr>
            <p:cNvPr id="11" name="Picture 7" descr="scan0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52" y="1344"/>
              <a:ext cx="3919" cy="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347" y="3299"/>
              <a:ext cx="720" cy="712"/>
            </a:xfrm>
            <a:prstGeom prst="wedgeRoundRectCallout">
              <a:avLst>
                <a:gd name="adj1" fmla="val 96944"/>
                <a:gd name="adj2" fmla="val -141667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 dirty="0" err="1">
                  <a:solidFill>
                    <a:srgbClr val="800000"/>
                  </a:solidFill>
                </a:rPr>
                <a:t>Mr</a:t>
              </a:r>
              <a:r>
                <a:rPr lang="en-US" b="1" dirty="0">
                  <a:solidFill>
                    <a:srgbClr val="800000"/>
                  </a:solidFill>
                </a:rPr>
                <a:t> Tan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408" y="3888"/>
              <a:ext cx="720" cy="358"/>
            </a:xfrm>
            <a:prstGeom prst="wedgeRoundRectCallout">
              <a:avLst>
                <a:gd name="adj1" fmla="val -58611"/>
                <a:gd name="adj2" fmla="val -132083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 dirty="0" err="1">
                  <a:solidFill>
                    <a:srgbClr val="800000"/>
                  </a:solidFill>
                </a:rPr>
                <a:t>Lan</a:t>
              </a:r>
              <a:endParaRPr lang="en-US" b="1" dirty="0">
                <a:solidFill>
                  <a:srgbClr val="800000"/>
                </a:solidFill>
              </a:endParaRPr>
            </a:p>
          </p:txBody>
        </p: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4"/>
          <p:cNvSpPr txBox="1">
            <a:spLocks noChangeArrowheads="1"/>
          </p:cNvSpPr>
          <p:nvPr/>
        </p:nvSpPr>
        <p:spPr bwMode="auto">
          <a:xfrm>
            <a:off x="0" y="381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latin typeface="Arial" charset="0"/>
              </a:rPr>
              <a:t> Unit 11: Keep fit, stay healthy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5" name="Text Box 25"/>
          <p:cNvSpPr txBox="1">
            <a:spLocks noChangeArrowheads="1"/>
          </p:cNvSpPr>
          <p:nvPr/>
        </p:nvSpPr>
        <p:spPr bwMode="auto">
          <a:xfrm>
            <a:off x="19050" y="342900"/>
            <a:ext cx="8972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447800"/>
            <a:ext cx="301717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i</a:t>
            </a:r>
            <a:r>
              <a:rPr lang="en-U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: pre-reading</a:t>
            </a:r>
            <a:endParaRPr lang="en-US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221" name="Rectangle 21"/>
          <p:cNvSpPr>
            <a:spLocks noChangeArrowheads="1"/>
          </p:cNvSpPr>
          <p:nvPr/>
        </p:nvSpPr>
        <p:spPr bwMode="auto">
          <a:xfrm>
            <a:off x="0" y="2133600"/>
            <a:ext cx="655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i="1" u="sng" dirty="0">
                <a:solidFill>
                  <a:srgbClr val="FF0000"/>
                </a:solidFill>
                <a:latin typeface="Arial" charset="0"/>
              </a:rPr>
              <a:t>2/ True/ false statement  prediction: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28600" y="3124200"/>
            <a:ext cx="6248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 had a bad cold yesterday </a:t>
            </a:r>
          </a:p>
          <a:p>
            <a:pPr marL="457200" indent="-457200">
              <a:buFontTx/>
              <a:buAutoNum type="alphaLcPeriod"/>
            </a:pP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lphaLcPeriod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 mother wrote a sick note for her</a:t>
            </a:r>
          </a:p>
          <a:p>
            <a:pPr marL="457200" indent="-457200">
              <a:buFontTx/>
              <a:buAutoNum type="alphaLcPeriod"/>
            </a:pP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lphaLcPeriod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is very well today</a:t>
            </a:r>
          </a:p>
          <a:p>
            <a:pPr marL="457200" indent="-457200">
              <a:buFontTx/>
              <a:buAutoNum type="alphaLcPeriod"/>
            </a:pP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lphaLcPeriod"/>
            </a:pP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should stay in class at recess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86600" y="5334000"/>
            <a:ext cx="48923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0400" y="2895600"/>
            <a:ext cx="48923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86600" y="3733800"/>
            <a:ext cx="466794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6600" y="4648200"/>
            <a:ext cx="59503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</a:p>
        </p:txBody>
      </p:sp>
      <p:sp>
        <p:nvSpPr>
          <p:cNvPr id="16" name="5-Point Star 15">
            <a:hlinkClick r:id="rId3" action="ppaction://hlinksldjump"/>
          </p:cNvPr>
          <p:cNvSpPr/>
          <p:nvPr/>
        </p:nvSpPr>
        <p:spPr bwMode="auto">
          <a:xfrm>
            <a:off x="7772400" y="1371600"/>
            <a:ext cx="1371600" cy="12192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  <p:sp>
        <p:nvSpPr>
          <p:cNvPr id="17" name="Right Arrow 16">
            <a:hlinkClick r:id="rId4" action="ppaction://hlinksldjump"/>
          </p:cNvPr>
          <p:cNvSpPr/>
          <p:nvPr/>
        </p:nvSpPr>
        <p:spPr bwMode="auto">
          <a:xfrm>
            <a:off x="8458200" y="6400800"/>
            <a:ext cx="457200" cy="4572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6705600" y="685800"/>
            <a:ext cx="1981200" cy="1219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3200">
              <a:latin typeface="VNI-Script" pitchFamily="2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85800" y="914400"/>
            <a:ext cx="320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200" y="2133600"/>
            <a:ext cx="7593013" cy="4419600"/>
            <a:chOff x="288" y="1344"/>
            <a:chExt cx="4783" cy="2784"/>
          </a:xfrm>
        </p:grpSpPr>
        <p:pic>
          <p:nvPicPr>
            <p:cNvPr id="6" name="Picture 7" descr="scan000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2" y="1344"/>
              <a:ext cx="3919" cy="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379820">
              <a:off x="288" y="3120"/>
              <a:ext cx="720" cy="480"/>
            </a:xfrm>
            <a:prstGeom prst="wedgeRoundRectCallout">
              <a:avLst>
                <a:gd name="adj1" fmla="val 96944"/>
                <a:gd name="adj2" fmla="val -141667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 dirty="0" err="1">
                  <a:solidFill>
                    <a:srgbClr val="800000"/>
                  </a:solidFill>
                </a:rPr>
                <a:t>Mr</a:t>
              </a:r>
              <a:r>
                <a:rPr lang="en-US" b="1" dirty="0">
                  <a:solidFill>
                    <a:srgbClr val="800000"/>
                  </a:solidFill>
                </a:rPr>
                <a:t> Tan</a:t>
              </a: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3408" y="3888"/>
              <a:ext cx="720" cy="240"/>
            </a:xfrm>
            <a:prstGeom prst="wedgeRoundRectCallout">
              <a:avLst>
                <a:gd name="adj1" fmla="val -58611"/>
                <a:gd name="adj2" fmla="val -132083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b="1">
                  <a:solidFill>
                    <a:srgbClr val="800000"/>
                  </a:solidFill>
                </a:rPr>
                <a:t>Lan</a:t>
              </a:r>
            </a:p>
          </p:txBody>
        </p:sp>
      </p:grp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2400" y="1549400"/>
            <a:ext cx="8991600" cy="530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Mr. Tan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 Where were you yesterday,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? You didn’t come to school.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:   I had a bad cold. I had a headache, too.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Mr. Tan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  Oh, dear! You were sick. How do you feel now?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:   I feel OK, but I’m a little tired.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Mr. Tan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 Oh, you should stay inside at recess. The weather’s awful     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today. Did your Mom write a sick note for you?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:  No, she didn’t.  But I have this note from the doctor.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Mr. Tan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That’ll be fine. Oh, I see. You had a virus. 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I hope you will be OK.</a:t>
            </a:r>
          </a:p>
          <a:p>
            <a:pPr algn="just">
              <a:lnSpc>
                <a:spcPts val="2875"/>
              </a:lnSpc>
              <a:spcBef>
                <a:spcPct val="50000"/>
              </a:spcBef>
            </a:pPr>
            <a:r>
              <a:rPr lang="en-US" sz="2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: Thank you.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15">
            <a:hlinkClick r:id="" action="ppaction://noaction" highlightClick="1">
              <a:snd r:embed="rId3" name="Unit11b1.wav"/>
            </a:hlinkClick>
          </p:cNvPr>
          <p:cNvSpPr>
            <a:spLocks noChangeArrowheads="1"/>
          </p:cNvSpPr>
          <p:nvPr/>
        </p:nvSpPr>
        <p:spPr bwMode="auto">
          <a:xfrm>
            <a:off x="8189913" y="6211888"/>
            <a:ext cx="590550" cy="646112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1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3763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768431" y="-793"/>
            <a:ext cx="13763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0" y="3810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latin typeface="Arial" charset="0"/>
              </a:rPr>
              <a:t> Unit 11: Keep fit, stay healthy</a:t>
            </a:r>
            <a:endParaRPr lang="en-US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9050" y="342900"/>
            <a:ext cx="8972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  <p:sp>
        <p:nvSpPr>
          <p:cNvPr id="15" name="5-Point Star 14">
            <a:hlinkClick r:id="rId5" action="ppaction://hlinksldjump"/>
          </p:cNvPr>
          <p:cNvSpPr/>
          <p:nvPr/>
        </p:nvSpPr>
        <p:spPr bwMode="auto">
          <a:xfrm>
            <a:off x="8077200" y="2286000"/>
            <a:ext cx="1066800" cy="12954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5"/>
          <p:cNvSpPr txBox="1">
            <a:spLocks noChangeArrowheads="1"/>
          </p:cNvSpPr>
          <p:nvPr/>
        </p:nvSpPr>
        <p:spPr bwMode="auto">
          <a:xfrm>
            <a:off x="0" y="133350"/>
            <a:ext cx="906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Unit 11: Keep fit, stay healthy</a:t>
            </a:r>
            <a:endParaRPr lang="en-US" sz="2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9" name="Text Box 27"/>
          <p:cNvSpPr txBox="1">
            <a:spLocks noChangeArrowheads="1"/>
          </p:cNvSpPr>
          <p:nvPr/>
        </p:nvSpPr>
        <p:spPr bwMode="auto">
          <a:xfrm>
            <a:off x="0" y="304800"/>
            <a:ext cx="8972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rgbClr val="3333FF"/>
                </a:solidFill>
                <a:latin typeface=".VnCommercial Script" pitchFamily="34" charset="0"/>
              </a:rPr>
              <a:t>Lesson 3: B - What was wrong with you?- B1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90600"/>
            <a:ext cx="435305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II: WHILE- READING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0" y="1447800"/>
            <a:ext cx="441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2/ Answer the questions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228600" y="1828800"/>
            <a:ext cx="8229600" cy="4894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What didn’t </a:t>
            </a:r>
            <a:r>
              <a:rPr lang="en-US" sz="2400" dirty="0" err="1">
                <a:solidFill>
                  <a:schemeClr val="tx1"/>
                </a:solidFill>
              </a:rPr>
              <a:t>Lan</a:t>
            </a:r>
            <a:r>
              <a:rPr lang="en-US" sz="2400" dirty="0">
                <a:solidFill>
                  <a:schemeClr val="tx1"/>
                </a:solidFill>
              </a:rPr>
              <a:t> go to school yesterday?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What was wrong with her?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What does Mr. Tan tell </a:t>
            </a:r>
            <a:r>
              <a:rPr lang="en-US" sz="2400" dirty="0" err="1">
                <a:solidFill>
                  <a:schemeClr val="tx1"/>
                </a:solidFill>
              </a:rPr>
              <a:t>Lan</a:t>
            </a:r>
            <a:r>
              <a:rPr lang="en-US" sz="2400" dirty="0">
                <a:solidFill>
                  <a:schemeClr val="tx1"/>
                </a:solidFill>
              </a:rPr>
              <a:t> to do?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What did the doctor say about </a:t>
            </a:r>
            <a:r>
              <a:rPr lang="en-US" sz="2400" dirty="0" err="1">
                <a:solidFill>
                  <a:schemeClr val="tx1"/>
                </a:solidFill>
              </a:rPr>
              <a:t>Lan's</a:t>
            </a:r>
            <a:r>
              <a:rPr lang="en-US" sz="2400" dirty="0">
                <a:solidFill>
                  <a:schemeClr val="tx1"/>
                </a:solidFill>
              </a:rPr>
              <a:t> problems?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sz="2400" dirty="0">
                <a:solidFill>
                  <a:schemeClr val="tx1"/>
                </a:solidFill>
              </a:rPr>
              <a:t>Who wrote </a:t>
            </a:r>
            <a:r>
              <a:rPr lang="en-US" sz="2400" dirty="0" err="1">
                <a:solidFill>
                  <a:schemeClr val="tx1"/>
                </a:solidFill>
              </a:rPr>
              <a:t>Lan's</a:t>
            </a:r>
            <a:r>
              <a:rPr lang="en-US" sz="2400" dirty="0">
                <a:solidFill>
                  <a:schemeClr val="tx1"/>
                </a:solidFill>
              </a:rPr>
              <a:t> sick note?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62000" y="23622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 she had a bad cold.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14400" y="34290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had a headache.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762000" y="44958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.Tan told her to stay inside at recess.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762000" y="5638800"/>
            <a:ext cx="594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doctor said that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had a virus.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648200" y="6248400"/>
            <a:ext cx="510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doctor wrote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Lan’s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sick note.</a:t>
            </a:r>
          </a:p>
        </p:txBody>
      </p:sp>
      <p:sp>
        <p:nvSpPr>
          <p:cNvPr id="14" name="Right Arrow 11"/>
          <p:cNvSpPr>
            <a:spLocks noChangeArrowheads="1"/>
          </p:cNvSpPr>
          <p:nvPr/>
        </p:nvSpPr>
        <p:spPr bwMode="auto">
          <a:xfrm>
            <a:off x="381000" y="25146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ight Arrow 12"/>
          <p:cNvSpPr>
            <a:spLocks noChangeArrowheads="1"/>
          </p:cNvSpPr>
          <p:nvPr/>
        </p:nvSpPr>
        <p:spPr bwMode="auto">
          <a:xfrm>
            <a:off x="381000" y="35814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ight Arrow 13"/>
          <p:cNvSpPr>
            <a:spLocks noChangeArrowheads="1"/>
          </p:cNvSpPr>
          <p:nvPr/>
        </p:nvSpPr>
        <p:spPr bwMode="auto">
          <a:xfrm>
            <a:off x="381000" y="4648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ight Arrow 14"/>
          <p:cNvSpPr>
            <a:spLocks noChangeArrowheads="1"/>
          </p:cNvSpPr>
          <p:nvPr/>
        </p:nvSpPr>
        <p:spPr bwMode="auto">
          <a:xfrm>
            <a:off x="381000" y="57912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ight Arrow 15"/>
          <p:cNvSpPr>
            <a:spLocks noChangeArrowheads="1"/>
          </p:cNvSpPr>
          <p:nvPr/>
        </p:nvSpPr>
        <p:spPr bwMode="auto">
          <a:xfrm>
            <a:off x="4343400" y="6400800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FFCC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688</Words>
  <Application>Microsoft Office PowerPoint</Application>
  <PresentationFormat>On-screen Show (4:3)</PresentationFormat>
  <Paragraphs>128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TRINHLILAC</cp:lastModifiedBy>
  <cp:revision>6</cp:revision>
  <dcterms:created xsi:type="dcterms:W3CDTF">2006-08-16T00:00:00Z</dcterms:created>
  <dcterms:modified xsi:type="dcterms:W3CDTF">2015-10-02T06:35:47Z</dcterms:modified>
</cp:coreProperties>
</file>