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300" r:id="rId4"/>
    <p:sldId id="258" r:id="rId5"/>
    <p:sldId id="260" r:id="rId6"/>
    <p:sldId id="261" r:id="rId7"/>
    <p:sldId id="262" r:id="rId8"/>
    <p:sldId id="263" r:id="rId9"/>
    <p:sldId id="264" r:id="rId10"/>
    <p:sldId id="266" r:id="rId11"/>
    <p:sldId id="298" r:id="rId12"/>
    <p:sldId id="277" r:id="rId13"/>
    <p:sldId id="286" r:id="rId14"/>
    <p:sldId id="299" r:id="rId15"/>
    <p:sldId id="294" r:id="rId16"/>
    <p:sldId id="293" r:id="rId17"/>
    <p:sldId id="295" r:id="rId18"/>
    <p:sldId id="289" r:id="rId19"/>
    <p:sldId id="259" r:id="rId20"/>
    <p:sldId id="287" r:id="rId21"/>
    <p:sldId id="288" r:id="rId22"/>
    <p:sldId id="279" r:id="rId23"/>
    <p:sldId id="280" r:id="rId24"/>
  </p:sldIdLst>
  <p:sldSz cx="12192000" cy="6858000"/>
  <p:notesSz cx="6858000" cy="9144000"/>
  <p:custDataLst>
    <p:tags r:id="rId2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5723"/>
    <a:srgbClr val="365422"/>
    <a:srgbClr val="000099"/>
    <a:srgbClr val="FFFFFF"/>
    <a:srgbClr val="43682A"/>
    <a:srgbClr val="003300"/>
    <a:srgbClr val="002600"/>
    <a:srgbClr val="004800"/>
    <a:srgbClr val="0066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951" autoAdjust="0"/>
    <p:restoredTop sz="94200" autoAdjust="0"/>
  </p:normalViewPr>
  <p:slideViewPr>
    <p:cSldViewPr snapToGrid="0">
      <p:cViewPr>
        <p:scale>
          <a:sx n="73" d="100"/>
          <a:sy n="73" d="100"/>
        </p:scale>
        <p:origin x="-360" y="-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4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17" Type="http://schemas.openxmlformats.org/officeDocument/2006/relationships/image" Target="../media/image18.wmf"/><Relationship Id="rId2" Type="http://schemas.openxmlformats.org/officeDocument/2006/relationships/image" Target="../media/image3.wmf"/><Relationship Id="rId16" Type="http://schemas.openxmlformats.org/officeDocument/2006/relationships/image" Target="../media/image17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5" Type="http://schemas.openxmlformats.org/officeDocument/2006/relationships/image" Target="../media/image1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Relationship Id="rId14" Type="http://schemas.openxmlformats.org/officeDocument/2006/relationships/image" Target="../media/image1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70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Relationship Id="rId4" Type="http://schemas.openxmlformats.org/officeDocument/2006/relationships/image" Target="../media/image7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4.wmf"/><Relationship Id="rId2" Type="http://schemas.openxmlformats.org/officeDocument/2006/relationships/image" Target="../media/image73.wmf"/><Relationship Id="rId1" Type="http://schemas.openxmlformats.org/officeDocument/2006/relationships/image" Target="../media/image72.wmf"/><Relationship Id="rId4" Type="http://schemas.openxmlformats.org/officeDocument/2006/relationships/image" Target="../media/image75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8.wmf"/><Relationship Id="rId2" Type="http://schemas.openxmlformats.org/officeDocument/2006/relationships/image" Target="../media/image77.wmf"/><Relationship Id="rId1" Type="http://schemas.openxmlformats.org/officeDocument/2006/relationships/image" Target="../media/image76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86.wmf"/><Relationship Id="rId3" Type="http://schemas.openxmlformats.org/officeDocument/2006/relationships/image" Target="../media/image81.wmf"/><Relationship Id="rId7" Type="http://schemas.openxmlformats.org/officeDocument/2006/relationships/image" Target="../media/image85.wmf"/><Relationship Id="rId2" Type="http://schemas.openxmlformats.org/officeDocument/2006/relationships/image" Target="../media/image80.wmf"/><Relationship Id="rId1" Type="http://schemas.openxmlformats.org/officeDocument/2006/relationships/image" Target="../media/image79.wmf"/><Relationship Id="rId6" Type="http://schemas.openxmlformats.org/officeDocument/2006/relationships/image" Target="../media/image84.wmf"/><Relationship Id="rId5" Type="http://schemas.openxmlformats.org/officeDocument/2006/relationships/image" Target="../media/image83.wmf"/><Relationship Id="rId4" Type="http://schemas.openxmlformats.org/officeDocument/2006/relationships/image" Target="../media/image82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9.wmf"/><Relationship Id="rId2" Type="http://schemas.openxmlformats.org/officeDocument/2006/relationships/image" Target="../media/image88.wmf"/><Relationship Id="rId1" Type="http://schemas.openxmlformats.org/officeDocument/2006/relationships/image" Target="../media/image87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92.wmf"/><Relationship Id="rId2" Type="http://schemas.openxmlformats.org/officeDocument/2006/relationships/image" Target="../media/image91.wmf"/><Relationship Id="rId1" Type="http://schemas.openxmlformats.org/officeDocument/2006/relationships/image" Target="../media/image90.wmf"/><Relationship Id="rId4" Type="http://schemas.openxmlformats.org/officeDocument/2006/relationships/image" Target="../media/image9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Relationship Id="rId9" Type="http://schemas.openxmlformats.org/officeDocument/2006/relationships/image" Target="../media/image33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image" Target="../media/image36.wmf"/><Relationship Id="rId7" Type="http://schemas.openxmlformats.org/officeDocument/2006/relationships/image" Target="../media/image40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6" Type="http://schemas.openxmlformats.org/officeDocument/2006/relationships/image" Target="../media/image39.wmf"/><Relationship Id="rId5" Type="http://schemas.openxmlformats.org/officeDocument/2006/relationships/image" Target="../media/image38.wmf"/><Relationship Id="rId10" Type="http://schemas.openxmlformats.org/officeDocument/2006/relationships/image" Target="../media/image43.wmf"/><Relationship Id="rId4" Type="http://schemas.openxmlformats.org/officeDocument/2006/relationships/image" Target="../media/image37.wmf"/><Relationship Id="rId9" Type="http://schemas.openxmlformats.org/officeDocument/2006/relationships/image" Target="../media/image4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6" Type="http://schemas.openxmlformats.org/officeDocument/2006/relationships/image" Target="../media/image49.wmf"/><Relationship Id="rId5" Type="http://schemas.openxmlformats.org/officeDocument/2006/relationships/image" Target="../media/image48.wmf"/><Relationship Id="rId4" Type="http://schemas.openxmlformats.org/officeDocument/2006/relationships/image" Target="../media/image47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3" Type="http://schemas.openxmlformats.org/officeDocument/2006/relationships/image" Target="../media/image52.wmf"/><Relationship Id="rId7" Type="http://schemas.openxmlformats.org/officeDocument/2006/relationships/image" Target="../media/image56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6" Type="http://schemas.openxmlformats.org/officeDocument/2006/relationships/image" Target="../media/image55.wmf"/><Relationship Id="rId5" Type="http://schemas.openxmlformats.org/officeDocument/2006/relationships/image" Target="../media/image54.wmf"/><Relationship Id="rId4" Type="http://schemas.openxmlformats.org/officeDocument/2006/relationships/image" Target="../media/image53.wmf"/><Relationship Id="rId9" Type="http://schemas.openxmlformats.org/officeDocument/2006/relationships/image" Target="../media/image5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4" Type="http://schemas.openxmlformats.org/officeDocument/2006/relationships/image" Target="../media/image6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7" Type="http://schemas.openxmlformats.org/officeDocument/2006/relationships/image" Target="../media/image67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6" Type="http://schemas.openxmlformats.org/officeDocument/2006/relationships/image" Target="../media/image66.wmf"/><Relationship Id="rId5" Type="http://schemas.openxmlformats.org/officeDocument/2006/relationships/image" Target="../media/image65.wmf"/><Relationship Id="rId4" Type="http://schemas.openxmlformats.org/officeDocument/2006/relationships/image" Target="../media/image6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C6C7-3234-4A7A-A579-DCC501AEB785}" type="datetimeFigureOut">
              <a:rPr lang="en-US" smtClean="0"/>
              <a:t>05/04/2020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AA38-3EFA-44E8-85D0-38075D3A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610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C6C7-3234-4A7A-A579-DCC501AEB785}" type="datetimeFigureOut">
              <a:rPr lang="en-US" smtClean="0"/>
              <a:t>05/04/2020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AA38-3EFA-44E8-85D0-38075D3A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190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C6C7-3234-4A7A-A579-DCC501AEB785}" type="datetimeFigureOut">
              <a:rPr lang="en-US" smtClean="0"/>
              <a:t>05/04/2020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AA38-3EFA-44E8-85D0-38075D3A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911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C6C7-3234-4A7A-A579-DCC501AEB785}" type="datetimeFigureOut">
              <a:rPr lang="en-US" smtClean="0"/>
              <a:t>05/04/2020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AA38-3EFA-44E8-85D0-38075D3A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211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C6C7-3234-4A7A-A579-DCC501AEB785}" type="datetimeFigureOut">
              <a:rPr lang="en-US" smtClean="0"/>
              <a:t>05/04/2020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AA38-3EFA-44E8-85D0-38075D3A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548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C6C7-3234-4A7A-A579-DCC501AEB785}" type="datetimeFigureOut">
              <a:rPr lang="en-US" smtClean="0"/>
              <a:t>05/04/2020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AA38-3EFA-44E8-85D0-38075D3A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775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C6C7-3234-4A7A-A579-DCC501AEB785}" type="datetimeFigureOut">
              <a:rPr lang="en-US" smtClean="0"/>
              <a:t>05/04/2020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AA38-3EFA-44E8-85D0-38075D3A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189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C6C7-3234-4A7A-A579-DCC501AEB785}" type="datetimeFigureOut">
              <a:rPr lang="en-US" smtClean="0"/>
              <a:t>05/04/2020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AA38-3EFA-44E8-85D0-38075D3A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17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C6C7-3234-4A7A-A579-DCC501AEB785}" type="datetimeFigureOut">
              <a:rPr lang="en-US" smtClean="0"/>
              <a:t>05/04/2020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AA38-3EFA-44E8-85D0-38075D3A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273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C6C7-3234-4A7A-A579-DCC501AEB785}" type="datetimeFigureOut">
              <a:rPr lang="en-US" smtClean="0"/>
              <a:t>05/04/2020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AA38-3EFA-44E8-85D0-38075D3A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090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4C6C7-3234-4A7A-A579-DCC501AEB785}" type="datetimeFigureOut">
              <a:rPr lang="en-US" smtClean="0"/>
              <a:t>05/04/2020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AA38-3EFA-44E8-85D0-38075D3A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058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57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4C6C7-3234-4A7A-A579-DCC501AEB785}" type="datetimeFigureOut">
              <a:rPr lang="en-US" smtClean="0"/>
              <a:t>05/04/2020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BAA38-3EFA-44E8-85D0-38075D3AD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41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3.bin"/><Relationship Id="rId13" Type="http://schemas.openxmlformats.org/officeDocument/2006/relationships/image" Target="../media/image54.wmf"/><Relationship Id="rId18" Type="http://schemas.openxmlformats.org/officeDocument/2006/relationships/oleObject" Target="../embeddings/oleObject58.bin"/><Relationship Id="rId3" Type="http://schemas.openxmlformats.org/officeDocument/2006/relationships/slide" Target="slide19.xml"/><Relationship Id="rId21" Type="http://schemas.openxmlformats.org/officeDocument/2006/relationships/image" Target="../media/image58.wmf"/><Relationship Id="rId7" Type="http://schemas.openxmlformats.org/officeDocument/2006/relationships/image" Target="../media/image51.wmf"/><Relationship Id="rId12" Type="http://schemas.openxmlformats.org/officeDocument/2006/relationships/oleObject" Target="../embeddings/oleObject55.bin"/><Relationship Id="rId17" Type="http://schemas.openxmlformats.org/officeDocument/2006/relationships/image" Target="../media/image56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57.bin"/><Relationship Id="rId20" Type="http://schemas.openxmlformats.org/officeDocument/2006/relationships/oleObject" Target="../embeddings/oleObject59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52.bin"/><Relationship Id="rId11" Type="http://schemas.openxmlformats.org/officeDocument/2006/relationships/image" Target="../media/image53.wmf"/><Relationship Id="rId5" Type="http://schemas.openxmlformats.org/officeDocument/2006/relationships/image" Target="../media/image50.wmf"/><Relationship Id="rId15" Type="http://schemas.openxmlformats.org/officeDocument/2006/relationships/image" Target="../media/image55.wmf"/><Relationship Id="rId10" Type="http://schemas.openxmlformats.org/officeDocument/2006/relationships/oleObject" Target="../embeddings/oleObject54.bin"/><Relationship Id="rId19" Type="http://schemas.openxmlformats.org/officeDocument/2006/relationships/image" Target="../media/image57.wmf"/><Relationship Id="rId4" Type="http://schemas.openxmlformats.org/officeDocument/2006/relationships/oleObject" Target="../embeddings/oleObject51.bin"/><Relationship Id="rId9" Type="http://schemas.openxmlformats.org/officeDocument/2006/relationships/image" Target="../media/image52.wmf"/><Relationship Id="rId14" Type="http://schemas.openxmlformats.org/officeDocument/2006/relationships/oleObject" Target="../embeddings/oleObject56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3" Type="http://schemas.openxmlformats.org/officeDocument/2006/relationships/oleObject" Target="../embeddings/oleObject60.bin"/><Relationship Id="rId7" Type="http://schemas.openxmlformats.org/officeDocument/2006/relationships/oleObject" Target="../embeddings/oleObject6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60.wmf"/><Relationship Id="rId11" Type="http://schemas.openxmlformats.org/officeDocument/2006/relationships/slide" Target="slide19.xml"/><Relationship Id="rId5" Type="http://schemas.openxmlformats.org/officeDocument/2006/relationships/oleObject" Target="../embeddings/oleObject61.bin"/><Relationship Id="rId10" Type="http://schemas.openxmlformats.org/officeDocument/2006/relationships/image" Target="../media/image62.wmf"/><Relationship Id="rId4" Type="http://schemas.openxmlformats.org/officeDocument/2006/relationships/image" Target="../media/image59.wmf"/><Relationship Id="rId9" Type="http://schemas.openxmlformats.org/officeDocument/2006/relationships/oleObject" Target="../embeddings/oleObject63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13" Type="http://schemas.openxmlformats.org/officeDocument/2006/relationships/image" Target="../media/image65.wmf"/><Relationship Id="rId3" Type="http://schemas.openxmlformats.org/officeDocument/2006/relationships/oleObject" Target="../embeddings/oleObject64.bin"/><Relationship Id="rId7" Type="http://schemas.openxmlformats.org/officeDocument/2006/relationships/oleObject" Target="../embeddings/oleObject66.bin"/><Relationship Id="rId12" Type="http://schemas.openxmlformats.org/officeDocument/2006/relationships/oleObject" Target="../embeddings/oleObject68.bin"/><Relationship Id="rId17" Type="http://schemas.openxmlformats.org/officeDocument/2006/relationships/image" Target="../media/image67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70.bin"/><Relationship Id="rId1" Type="http://schemas.openxmlformats.org/officeDocument/2006/relationships/vmlDrawing" Target="../drawings/vmlDrawing9.vml"/><Relationship Id="rId6" Type="http://schemas.openxmlformats.org/officeDocument/2006/relationships/image" Target="../media/image60.wmf"/><Relationship Id="rId11" Type="http://schemas.openxmlformats.org/officeDocument/2006/relationships/image" Target="../media/image64.wmf"/><Relationship Id="rId5" Type="http://schemas.openxmlformats.org/officeDocument/2006/relationships/oleObject" Target="../embeddings/oleObject65.bin"/><Relationship Id="rId15" Type="http://schemas.openxmlformats.org/officeDocument/2006/relationships/image" Target="../media/image66.wmf"/><Relationship Id="rId10" Type="http://schemas.openxmlformats.org/officeDocument/2006/relationships/oleObject" Target="../embeddings/oleObject67.bin"/><Relationship Id="rId4" Type="http://schemas.openxmlformats.org/officeDocument/2006/relationships/image" Target="../media/image59.wmf"/><Relationship Id="rId9" Type="http://schemas.openxmlformats.org/officeDocument/2006/relationships/slide" Target="slide19.xml"/><Relationship Id="rId14" Type="http://schemas.openxmlformats.org/officeDocument/2006/relationships/oleObject" Target="../embeddings/oleObject69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3.bin"/><Relationship Id="rId3" Type="http://schemas.openxmlformats.org/officeDocument/2006/relationships/slide" Target="slide19.xml"/><Relationship Id="rId7" Type="http://schemas.openxmlformats.org/officeDocument/2006/relationships/image" Target="../media/image69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72.bin"/><Relationship Id="rId11" Type="http://schemas.openxmlformats.org/officeDocument/2006/relationships/image" Target="../media/image71.wmf"/><Relationship Id="rId5" Type="http://schemas.openxmlformats.org/officeDocument/2006/relationships/image" Target="../media/image68.wmf"/><Relationship Id="rId10" Type="http://schemas.openxmlformats.org/officeDocument/2006/relationships/oleObject" Target="../embeddings/oleObject74.bin"/><Relationship Id="rId4" Type="http://schemas.openxmlformats.org/officeDocument/2006/relationships/oleObject" Target="../embeddings/oleObject71.bin"/><Relationship Id="rId9" Type="http://schemas.openxmlformats.org/officeDocument/2006/relationships/image" Target="../media/image70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7.bin"/><Relationship Id="rId3" Type="http://schemas.openxmlformats.org/officeDocument/2006/relationships/slide" Target="slide19.xml"/><Relationship Id="rId7" Type="http://schemas.openxmlformats.org/officeDocument/2006/relationships/image" Target="../media/image73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76.bin"/><Relationship Id="rId11" Type="http://schemas.openxmlformats.org/officeDocument/2006/relationships/image" Target="../media/image75.wmf"/><Relationship Id="rId5" Type="http://schemas.openxmlformats.org/officeDocument/2006/relationships/image" Target="../media/image72.wmf"/><Relationship Id="rId10" Type="http://schemas.openxmlformats.org/officeDocument/2006/relationships/oleObject" Target="../embeddings/oleObject78.bin"/><Relationship Id="rId4" Type="http://schemas.openxmlformats.org/officeDocument/2006/relationships/oleObject" Target="../embeddings/oleObject75.bin"/><Relationship Id="rId9" Type="http://schemas.openxmlformats.org/officeDocument/2006/relationships/image" Target="../media/image74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1.bin"/><Relationship Id="rId3" Type="http://schemas.openxmlformats.org/officeDocument/2006/relationships/slide" Target="slide19.xml"/><Relationship Id="rId7" Type="http://schemas.openxmlformats.org/officeDocument/2006/relationships/image" Target="../media/image77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80.bin"/><Relationship Id="rId5" Type="http://schemas.openxmlformats.org/officeDocument/2006/relationships/image" Target="../media/image76.wmf"/><Relationship Id="rId4" Type="http://schemas.openxmlformats.org/officeDocument/2006/relationships/oleObject" Target="../embeddings/oleObject79.bin"/><Relationship Id="rId9" Type="http://schemas.openxmlformats.org/officeDocument/2006/relationships/image" Target="../media/image78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4.bin"/><Relationship Id="rId13" Type="http://schemas.openxmlformats.org/officeDocument/2006/relationships/image" Target="../media/image83.wmf"/><Relationship Id="rId18" Type="http://schemas.openxmlformats.org/officeDocument/2006/relationships/oleObject" Target="../embeddings/oleObject89.bin"/><Relationship Id="rId3" Type="http://schemas.openxmlformats.org/officeDocument/2006/relationships/slide" Target="slide19.xml"/><Relationship Id="rId7" Type="http://schemas.openxmlformats.org/officeDocument/2006/relationships/image" Target="../media/image80.wmf"/><Relationship Id="rId12" Type="http://schemas.openxmlformats.org/officeDocument/2006/relationships/oleObject" Target="../embeddings/oleObject86.bin"/><Relationship Id="rId17" Type="http://schemas.openxmlformats.org/officeDocument/2006/relationships/image" Target="../media/image85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88.bin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83.bin"/><Relationship Id="rId11" Type="http://schemas.openxmlformats.org/officeDocument/2006/relationships/image" Target="../media/image82.wmf"/><Relationship Id="rId5" Type="http://schemas.openxmlformats.org/officeDocument/2006/relationships/image" Target="../media/image79.wmf"/><Relationship Id="rId15" Type="http://schemas.openxmlformats.org/officeDocument/2006/relationships/image" Target="../media/image84.wmf"/><Relationship Id="rId10" Type="http://schemas.openxmlformats.org/officeDocument/2006/relationships/oleObject" Target="../embeddings/oleObject85.bin"/><Relationship Id="rId19" Type="http://schemas.openxmlformats.org/officeDocument/2006/relationships/image" Target="../media/image86.wmf"/><Relationship Id="rId4" Type="http://schemas.openxmlformats.org/officeDocument/2006/relationships/oleObject" Target="../embeddings/oleObject82.bin"/><Relationship Id="rId9" Type="http://schemas.openxmlformats.org/officeDocument/2006/relationships/image" Target="../media/image81.wmf"/><Relationship Id="rId14" Type="http://schemas.openxmlformats.org/officeDocument/2006/relationships/oleObject" Target="../embeddings/oleObject87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2.bin"/><Relationship Id="rId3" Type="http://schemas.openxmlformats.org/officeDocument/2006/relationships/slide" Target="slide19.xml"/><Relationship Id="rId7" Type="http://schemas.openxmlformats.org/officeDocument/2006/relationships/image" Target="../media/image88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91.bin"/><Relationship Id="rId5" Type="http://schemas.openxmlformats.org/officeDocument/2006/relationships/image" Target="../media/image87.wmf"/><Relationship Id="rId4" Type="http://schemas.openxmlformats.org/officeDocument/2006/relationships/oleObject" Target="../embeddings/oleObject90.bin"/><Relationship Id="rId9" Type="http://schemas.openxmlformats.org/officeDocument/2006/relationships/image" Target="../media/image89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5.bin"/><Relationship Id="rId3" Type="http://schemas.openxmlformats.org/officeDocument/2006/relationships/slide" Target="slide19.xml"/><Relationship Id="rId7" Type="http://schemas.openxmlformats.org/officeDocument/2006/relationships/image" Target="../media/image91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94.bin"/><Relationship Id="rId11" Type="http://schemas.openxmlformats.org/officeDocument/2006/relationships/image" Target="../media/image93.wmf"/><Relationship Id="rId5" Type="http://schemas.openxmlformats.org/officeDocument/2006/relationships/image" Target="../media/image90.wmf"/><Relationship Id="rId10" Type="http://schemas.openxmlformats.org/officeDocument/2006/relationships/oleObject" Target="../embeddings/oleObject96.bin"/><Relationship Id="rId4" Type="http://schemas.openxmlformats.org/officeDocument/2006/relationships/oleObject" Target="../embeddings/oleObject93.bin"/><Relationship Id="rId9" Type="http://schemas.openxmlformats.org/officeDocument/2006/relationships/image" Target="../media/image92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png"/><Relationship Id="rId3" Type="http://schemas.openxmlformats.org/officeDocument/2006/relationships/image" Target="../media/image95.png"/><Relationship Id="rId7" Type="http://schemas.openxmlformats.org/officeDocument/2006/relationships/image" Target="../media/image99.png"/><Relationship Id="rId2" Type="http://schemas.openxmlformats.org/officeDocument/2006/relationships/image" Target="../media/image9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8.png"/><Relationship Id="rId11" Type="http://schemas.openxmlformats.org/officeDocument/2006/relationships/image" Target="../media/image103.png"/><Relationship Id="rId5" Type="http://schemas.openxmlformats.org/officeDocument/2006/relationships/image" Target="../media/image97.png"/><Relationship Id="rId10" Type="http://schemas.openxmlformats.org/officeDocument/2006/relationships/image" Target="../media/image102.png"/><Relationship Id="rId4" Type="http://schemas.openxmlformats.org/officeDocument/2006/relationships/image" Target="../media/image96.png"/><Relationship Id="rId9" Type="http://schemas.openxmlformats.org/officeDocument/2006/relationships/image" Target="../media/image101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wmf"/><Relationship Id="rId26" Type="http://schemas.openxmlformats.org/officeDocument/2006/relationships/image" Target="../media/image13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34" Type="http://schemas.openxmlformats.org/officeDocument/2006/relationships/image" Target="../media/image17.wmf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33" Type="http://schemas.openxmlformats.org/officeDocument/2006/relationships/oleObject" Target="../embeddings/oleObject16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8.wmf"/><Relationship Id="rId20" Type="http://schemas.openxmlformats.org/officeDocument/2006/relationships/image" Target="../media/image10.wmf"/><Relationship Id="rId29" Type="http://schemas.openxmlformats.org/officeDocument/2006/relationships/oleObject" Target="../embeddings/oleObject14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2.wmf"/><Relationship Id="rId32" Type="http://schemas.openxmlformats.org/officeDocument/2006/relationships/image" Target="../media/image16.wmf"/><Relationship Id="rId37" Type="http://schemas.openxmlformats.org/officeDocument/2006/relationships/oleObject" Target="../embeddings/oleObject18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28" Type="http://schemas.openxmlformats.org/officeDocument/2006/relationships/image" Target="../media/image14.wmf"/><Relationship Id="rId36" Type="http://schemas.openxmlformats.org/officeDocument/2006/relationships/image" Target="../media/image18.wmf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9.bin"/><Relationship Id="rId31" Type="http://schemas.openxmlformats.org/officeDocument/2006/relationships/oleObject" Target="../embeddings/oleObject15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Relationship Id="rId22" Type="http://schemas.openxmlformats.org/officeDocument/2006/relationships/image" Target="../media/image11.wmf"/><Relationship Id="rId27" Type="http://schemas.openxmlformats.org/officeDocument/2006/relationships/oleObject" Target="../embeddings/oleObject13.bin"/><Relationship Id="rId30" Type="http://schemas.openxmlformats.org/officeDocument/2006/relationships/image" Target="../media/image15.wmf"/><Relationship Id="rId35" Type="http://schemas.openxmlformats.org/officeDocument/2006/relationships/oleObject" Target="../embeddings/oleObject17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2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13" Type="http://schemas.openxmlformats.org/officeDocument/2006/relationships/oleObject" Target="../embeddings/oleObject30.bin"/><Relationship Id="rId18" Type="http://schemas.openxmlformats.org/officeDocument/2006/relationships/image" Target="../media/image32.wmf"/><Relationship Id="rId3" Type="http://schemas.openxmlformats.org/officeDocument/2006/relationships/oleObject" Target="../embeddings/oleObject25.bin"/><Relationship Id="rId21" Type="http://schemas.openxmlformats.org/officeDocument/2006/relationships/oleObject" Target="../embeddings/oleObject34.bin"/><Relationship Id="rId7" Type="http://schemas.openxmlformats.org/officeDocument/2006/relationships/oleObject" Target="../embeddings/oleObject27.bin"/><Relationship Id="rId12" Type="http://schemas.openxmlformats.org/officeDocument/2006/relationships/image" Target="../media/image29.wmf"/><Relationship Id="rId17" Type="http://schemas.openxmlformats.org/officeDocument/2006/relationships/oleObject" Target="../embeddings/oleObject32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31.wmf"/><Relationship Id="rId20" Type="http://schemas.openxmlformats.org/officeDocument/2006/relationships/image" Target="../media/image33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26.wmf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6.bin"/><Relationship Id="rId15" Type="http://schemas.openxmlformats.org/officeDocument/2006/relationships/oleObject" Target="../embeddings/oleObject31.bin"/><Relationship Id="rId10" Type="http://schemas.openxmlformats.org/officeDocument/2006/relationships/image" Target="../media/image28.wmf"/><Relationship Id="rId19" Type="http://schemas.openxmlformats.org/officeDocument/2006/relationships/oleObject" Target="../embeddings/oleObject33.bin"/><Relationship Id="rId4" Type="http://schemas.openxmlformats.org/officeDocument/2006/relationships/image" Target="../media/image25.wmf"/><Relationship Id="rId9" Type="http://schemas.openxmlformats.org/officeDocument/2006/relationships/oleObject" Target="../embeddings/oleObject28.bin"/><Relationship Id="rId14" Type="http://schemas.openxmlformats.org/officeDocument/2006/relationships/image" Target="../media/image30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13" Type="http://schemas.openxmlformats.org/officeDocument/2006/relationships/oleObject" Target="../embeddings/oleObject40.bin"/><Relationship Id="rId18" Type="http://schemas.openxmlformats.org/officeDocument/2006/relationships/image" Target="../media/image41.wmf"/><Relationship Id="rId3" Type="http://schemas.openxmlformats.org/officeDocument/2006/relationships/oleObject" Target="../embeddings/oleObject35.bin"/><Relationship Id="rId21" Type="http://schemas.openxmlformats.org/officeDocument/2006/relationships/oleObject" Target="../embeddings/oleObject44.bin"/><Relationship Id="rId7" Type="http://schemas.openxmlformats.org/officeDocument/2006/relationships/oleObject" Target="../embeddings/oleObject37.bin"/><Relationship Id="rId12" Type="http://schemas.openxmlformats.org/officeDocument/2006/relationships/image" Target="../media/image38.wmf"/><Relationship Id="rId17" Type="http://schemas.openxmlformats.org/officeDocument/2006/relationships/oleObject" Target="../embeddings/oleObject42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40.wmf"/><Relationship Id="rId20" Type="http://schemas.openxmlformats.org/officeDocument/2006/relationships/image" Target="../media/image42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35.wmf"/><Relationship Id="rId11" Type="http://schemas.openxmlformats.org/officeDocument/2006/relationships/oleObject" Target="../embeddings/oleObject39.bin"/><Relationship Id="rId5" Type="http://schemas.openxmlformats.org/officeDocument/2006/relationships/oleObject" Target="../embeddings/oleObject36.bin"/><Relationship Id="rId15" Type="http://schemas.openxmlformats.org/officeDocument/2006/relationships/oleObject" Target="../embeddings/oleObject41.bin"/><Relationship Id="rId10" Type="http://schemas.openxmlformats.org/officeDocument/2006/relationships/image" Target="../media/image37.wmf"/><Relationship Id="rId19" Type="http://schemas.openxmlformats.org/officeDocument/2006/relationships/oleObject" Target="../embeddings/oleObject43.bin"/><Relationship Id="rId4" Type="http://schemas.openxmlformats.org/officeDocument/2006/relationships/image" Target="../media/image34.wmf"/><Relationship Id="rId9" Type="http://schemas.openxmlformats.org/officeDocument/2006/relationships/oleObject" Target="../embeddings/oleObject38.bin"/><Relationship Id="rId14" Type="http://schemas.openxmlformats.org/officeDocument/2006/relationships/image" Target="../media/image39.wmf"/><Relationship Id="rId22" Type="http://schemas.openxmlformats.org/officeDocument/2006/relationships/image" Target="../media/image43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13" Type="http://schemas.openxmlformats.org/officeDocument/2006/relationships/slide" Target="slide19.xml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7.bin"/><Relationship Id="rId12" Type="http://schemas.openxmlformats.org/officeDocument/2006/relationships/image" Target="../media/image48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5.wmf"/><Relationship Id="rId11" Type="http://schemas.openxmlformats.org/officeDocument/2006/relationships/oleObject" Target="../embeddings/oleObject49.bin"/><Relationship Id="rId5" Type="http://schemas.openxmlformats.org/officeDocument/2006/relationships/oleObject" Target="../embeddings/oleObject46.bin"/><Relationship Id="rId15" Type="http://schemas.openxmlformats.org/officeDocument/2006/relationships/image" Target="../media/image49.wmf"/><Relationship Id="rId10" Type="http://schemas.openxmlformats.org/officeDocument/2006/relationships/image" Target="../media/image47.wmf"/><Relationship Id="rId4" Type="http://schemas.openxmlformats.org/officeDocument/2006/relationships/image" Target="../media/image44.wmf"/><Relationship Id="rId9" Type="http://schemas.openxmlformats.org/officeDocument/2006/relationships/oleObject" Target="../embeddings/oleObject48.bin"/><Relationship Id="rId14" Type="http://schemas.openxmlformats.org/officeDocument/2006/relationships/oleObject" Target="../embeddings/oleObject5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42788" y="609161"/>
            <a:ext cx="677781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SỞ GIÁO DỤC VÀ ĐÀO TẠO HÀ NỘI</a:t>
            </a:r>
            <a:endParaRPr lang="en-US" sz="30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5239" y="1562650"/>
            <a:ext cx="1892913" cy="189291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43203" y="3792415"/>
            <a:ext cx="1077698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CHƯƠNG TRÌNH DẠY HỌC TRÊN TRUYỀN HÌNH</a:t>
            </a:r>
          </a:p>
          <a:p>
            <a:pPr algn="ctr">
              <a:lnSpc>
                <a:spcPct val="150000"/>
              </a:lnSpc>
            </a:pPr>
            <a:r>
              <a:rPr lang="en-US" sz="3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MÔN TOÁN LỚP 6</a:t>
            </a:r>
            <a:endParaRPr lang="en-US" sz="36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11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358998" y="1520158"/>
            <a:ext cx="105580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Lời giải</a:t>
            </a:r>
            <a:endParaRPr lang="en-US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83326" y="1981823"/>
            <a:ext cx="5891347" cy="13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sz="2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Bạn Quỳnh :</a:t>
            </a:r>
          </a:p>
          <a:p>
            <a:pPr algn="just">
              <a:spcBef>
                <a:spcPts val="600"/>
              </a:spcBef>
            </a:pPr>
            <a:r>
              <a:rPr lang="en-US" sz="2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+ Mẫu 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chung : 336</a:t>
            </a:r>
          </a:p>
          <a:p>
            <a:pPr algn="just">
              <a:spcBef>
                <a:spcPts val="600"/>
              </a:spcBef>
            </a:pPr>
            <a:r>
              <a:rPr lang="en-US" sz="2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+ Ta có : </a:t>
            </a:r>
            <a:endParaRPr lang="en-US" sz="23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6990795"/>
              </p:ext>
            </p:extLst>
          </p:nvPr>
        </p:nvGraphicFramePr>
        <p:xfrm>
          <a:off x="1636713" y="3217863"/>
          <a:ext cx="2555875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504" name="Equation" r:id="rId4" imgW="1244520" imgH="393480" progId="Equation.DSMT4">
                  <p:embed/>
                </p:oleObj>
              </mc:Choice>
              <mc:Fallback>
                <p:oleObj name="Equation" r:id="rId4" imgW="12445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6713" y="3217863"/>
                        <a:ext cx="2555875" cy="712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4256436"/>
              </p:ext>
            </p:extLst>
          </p:nvPr>
        </p:nvGraphicFramePr>
        <p:xfrm>
          <a:off x="1674813" y="3940175"/>
          <a:ext cx="2492375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505" name="Equation" r:id="rId6" imgW="1193760" imgH="393480" progId="Equation.DSMT4">
                  <p:embed/>
                </p:oleObj>
              </mc:Choice>
              <mc:Fallback>
                <p:oleObj name="Equation" r:id="rId6" imgW="11937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4813" y="3940175"/>
                        <a:ext cx="2492375" cy="688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6652555"/>
              </p:ext>
            </p:extLst>
          </p:nvPr>
        </p:nvGraphicFramePr>
        <p:xfrm>
          <a:off x="1563688" y="4746625"/>
          <a:ext cx="2611437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506" name="Equation" r:id="rId8" imgW="1396800" imgH="393480" progId="Equation.DSMT4">
                  <p:embed/>
                </p:oleObj>
              </mc:Choice>
              <mc:Fallback>
                <p:oleObj name="Equation" r:id="rId8" imgW="13968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3688" y="4746625"/>
                        <a:ext cx="2611437" cy="696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Straight Connector 11"/>
          <p:cNvCxnSpPr/>
          <p:nvPr/>
        </p:nvCxnSpPr>
        <p:spPr>
          <a:xfrm>
            <a:off x="5682759" y="2106642"/>
            <a:ext cx="28138" cy="336669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6210403" y="1886892"/>
            <a:ext cx="5659709" cy="2092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Bạn Hoa :</a:t>
            </a:r>
          </a:p>
          <a:p>
            <a:pPr algn="just">
              <a:spcBef>
                <a:spcPts val="600"/>
              </a:spcBef>
            </a:pP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+ Ta có :  </a:t>
            </a:r>
          </a:p>
          <a:p>
            <a:pPr algn="just">
              <a:spcBef>
                <a:spcPts val="600"/>
              </a:spcBef>
            </a:pP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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Quy đồng mẫu phân số :</a:t>
            </a:r>
          </a:p>
          <a:p>
            <a:pPr algn="just">
              <a:spcBef>
                <a:spcPts val="600"/>
              </a:spcBef>
            </a:pP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+ Mẫu chung : 48</a:t>
            </a:r>
          </a:p>
          <a:p>
            <a:pPr algn="just">
              <a:spcBef>
                <a:spcPts val="600"/>
              </a:spcBef>
            </a:pP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Ta có: </a:t>
            </a:r>
            <a:endParaRPr lang="en-US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3916614"/>
              </p:ext>
            </p:extLst>
          </p:nvPr>
        </p:nvGraphicFramePr>
        <p:xfrm>
          <a:off x="7543800" y="2085975"/>
          <a:ext cx="1498600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507" name="Equation" r:id="rId10" imgW="660240" imgH="393480" progId="Equation.DSMT4">
                  <p:embed/>
                </p:oleObj>
              </mc:Choice>
              <mc:Fallback>
                <p:oleObj name="Equation" r:id="rId10" imgW="6602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2085975"/>
                        <a:ext cx="1498600" cy="738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1789803"/>
              </p:ext>
            </p:extLst>
          </p:nvPr>
        </p:nvGraphicFramePr>
        <p:xfrm>
          <a:off x="7580313" y="3486150"/>
          <a:ext cx="2282825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508" name="Equation" r:id="rId12" imgW="1104840" imgH="393480" progId="Equation.DSMT4">
                  <p:embed/>
                </p:oleObj>
              </mc:Choice>
              <mc:Fallback>
                <p:oleObj name="Equation" r:id="rId12" imgW="11048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80313" y="3486150"/>
                        <a:ext cx="2282825" cy="715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4786938"/>
              </p:ext>
            </p:extLst>
          </p:nvPr>
        </p:nvGraphicFramePr>
        <p:xfrm>
          <a:off x="7566025" y="4214813"/>
          <a:ext cx="2279650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509" name="Equation" r:id="rId14" imgW="1041120" imgH="393480" progId="Equation.DSMT4">
                  <p:embed/>
                </p:oleObj>
              </mc:Choice>
              <mc:Fallback>
                <p:oleObj name="Equation" r:id="rId14" imgW="10411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66025" y="4214813"/>
                        <a:ext cx="2279650" cy="722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0760871"/>
              </p:ext>
            </p:extLst>
          </p:nvPr>
        </p:nvGraphicFramePr>
        <p:xfrm>
          <a:off x="7567613" y="4951413"/>
          <a:ext cx="2308225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510" name="Equation" r:id="rId16" imgW="1130040" imgH="393480" progId="Equation.DSMT4">
                  <p:embed/>
                </p:oleObj>
              </mc:Choice>
              <mc:Fallback>
                <p:oleObj name="Equation" r:id="rId16" imgW="11300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67613" y="4951413"/>
                        <a:ext cx="2308225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1458338" y="5721542"/>
            <a:ext cx="9484839" cy="830997"/>
          </a:xfrm>
          <a:prstGeom prst="rect">
            <a:avLst/>
          </a:prstGeom>
          <a:noFill/>
          <a:ln w="38100">
            <a:solidFill>
              <a:srgbClr val="FFC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Lưu ý : 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Trước </a:t>
            </a:r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khi quy 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mẫu </a:t>
            </a:r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các phân 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số </a:t>
            </a:r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ta nên rút gọn phân số về dạng tối giản (nếu 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cần).</a:t>
            </a:r>
            <a:endParaRPr lang="en-US" sz="2400" u="sng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545496" y="828049"/>
            <a:ext cx="85331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Bài 1 (Bài 28 – SGK tr19).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Quy đồng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mẫu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phân số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sau :</a:t>
            </a:r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3417904"/>
              </p:ext>
            </p:extLst>
          </p:nvPr>
        </p:nvGraphicFramePr>
        <p:xfrm>
          <a:off x="8265145" y="650341"/>
          <a:ext cx="2000200" cy="7776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511" name="Equation" r:id="rId18" imgW="838080" imgH="393480" progId="Equation.DSMT4">
                  <p:embed/>
                </p:oleObj>
              </mc:Choice>
              <mc:Fallback>
                <p:oleObj name="Equation" r:id="rId18" imgW="8380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65145" y="650341"/>
                        <a:ext cx="2000200" cy="7776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550823" y="337280"/>
            <a:ext cx="8686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6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 Luyện tập </a:t>
            </a:r>
            <a:endParaRPr lang="en-US" sz="26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6505155"/>
              </p:ext>
            </p:extLst>
          </p:nvPr>
        </p:nvGraphicFramePr>
        <p:xfrm>
          <a:off x="9757864" y="2574925"/>
          <a:ext cx="1955800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512" name="Equation" r:id="rId20" imgW="888840" imgH="393480" progId="Equation.DSMT4">
                  <p:embed/>
                </p:oleObj>
              </mc:Choice>
              <mc:Fallback>
                <p:oleObj name="Equation" r:id="rId20" imgW="8888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57864" y="2574925"/>
                        <a:ext cx="1955800" cy="71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6274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4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8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4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0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5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2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5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4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5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6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5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7" grpId="1"/>
      <p:bldP spid="13" grpId="0"/>
      <p:bldP spid="13" grpId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577975" y="243864"/>
            <a:ext cx="8686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3</a:t>
            </a:r>
            <a:r>
              <a:rPr lang="en-US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 Luyện tập  </a:t>
            </a:r>
            <a:endParaRPr lang="en-US" sz="26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9773637"/>
              </p:ext>
            </p:extLst>
          </p:nvPr>
        </p:nvGraphicFramePr>
        <p:xfrm>
          <a:off x="1307237" y="1309416"/>
          <a:ext cx="2200275" cy="839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27" name="Equation" r:id="rId3" imgW="850680" imgH="393480" progId="Equation.DSMT4">
                  <p:embed/>
                </p:oleObj>
              </mc:Choice>
              <mc:Fallback>
                <p:oleObj name="Equation" r:id="rId3" imgW="8506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7237" y="1309416"/>
                        <a:ext cx="2200275" cy="839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8771701"/>
              </p:ext>
            </p:extLst>
          </p:nvPr>
        </p:nvGraphicFramePr>
        <p:xfrm>
          <a:off x="4647247" y="1427617"/>
          <a:ext cx="2117725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28" name="Equation" r:id="rId5" imgW="863280" imgH="393480" progId="Equation.DSMT4">
                  <p:embed/>
                </p:oleObj>
              </mc:Choice>
              <mc:Fallback>
                <p:oleObj name="Equation" r:id="rId5" imgW="8632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7247" y="1427617"/>
                        <a:ext cx="2117725" cy="79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4468286"/>
              </p:ext>
            </p:extLst>
          </p:nvPr>
        </p:nvGraphicFramePr>
        <p:xfrm>
          <a:off x="1285875" y="2824163"/>
          <a:ext cx="2487613" cy="808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29" name="Equation" r:id="rId7" imgW="1002960" imgH="393480" progId="Equation.DSMT4">
                  <p:embed/>
                </p:oleObj>
              </mc:Choice>
              <mc:Fallback>
                <p:oleObj name="Equation" r:id="rId7" imgW="10029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75" y="2824163"/>
                        <a:ext cx="2487613" cy="808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8427786"/>
              </p:ext>
            </p:extLst>
          </p:nvPr>
        </p:nvGraphicFramePr>
        <p:xfrm>
          <a:off x="4630647" y="2808378"/>
          <a:ext cx="2486025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30" name="Equation" r:id="rId9" imgW="990360" imgH="393480" progId="Equation.DSMT4">
                  <p:embed/>
                </p:oleObj>
              </mc:Choice>
              <mc:Fallback>
                <p:oleObj name="Equation" r:id="rId9" imgW="9903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0647" y="2808378"/>
                        <a:ext cx="2486025" cy="81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 Box 9">
            <a:hlinkClick r:id="rId11" action="ppaction://hlinksldjump"/>
          </p:cNvPr>
          <p:cNvSpPr txBox="1">
            <a:spLocks noChangeArrowheads="1"/>
          </p:cNvSpPr>
          <p:nvPr/>
        </p:nvSpPr>
        <p:spPr bwMode="auto">
          <a:xfrm>
            <a:off x="662879" y="743125"/>
            <a:ext cx="944777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Bài 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(Bài 30 – SGK tr19).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Quy đồng mẫu các phân số sau :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65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577975" y="243864"/>
            <a:ext cx="8686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3</a:t>
            </a:r>
            <a:r>
              <a:rPr lang="en-US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 Luyện tập </a:t>
            </a:r>
            <a:endParaRPr lang="en-US" sz="26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4607602"/>
              </p:ext>
            </p:extLst>
          </p:nvPr>
        </p:nvGraphicFramePr>
        <p:xfrm>
          <a:off x="823913" y="1204913"/>
          <a:ext cx="2200275" cy="839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802" name="Equation" r:id="rId3" imgW="850680" imgH="393480" progId="Equation.DSMT4">
                  <p:embed/>
                </p:oleObj>
              </mc:Choice>
              <mc:Fallback>
                <p:oleObj name="Equation" r:id="rId3" imgW="8506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913" y="1204913"/>
                        <a:ext cx="2200275" cy="839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2215153"/>
              </p:ext>
            </p:extLst>
          </p:nvPr>
        </p:nvGraphicFramePr>
        <p:xfrm>
          <a:off x="6154841" y="1285361"/>
          <a:ext cx="2117725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803" name="Equation" r:id="rId5" imgW="863280" imgH="393480" progId="Equation.DSMT4">
                  <p:embed/>
                </p:oleObj>
              </mc:Choice>
              <mc:Fallback>
                <p:oleObj name="Equation" r:id="rId5" imgW="8632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4841" y="1285361"/>
                        <a:ext cx="2117725" cy="79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1489454"/>
              </p:ext>
            </p:extLst>
          </p:nvPr>
        </p:nvGraphicFramePr>
        <p:xfrm>
          <a:off x="2744788" y="3313113"/>
          <a:ext cx="2601912" cy="81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804" name="Equation" r:id="rId7" imgW="1041120" imgH="393480" progId="Equation.DSMT4">
                  <p:embed/>
                </p:oleObj>
              </mc:Choice>
              <mc:Fallback>
                <p:oleObj name="Equation" r:id="rId7" imgW="10411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4788" y="3313113"/>
                        <a:ext cx="2601912" cy="811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 Box 9">
            <a:hlinkClick r:id="rId9" action="ppaction://hlinksldjump"/>
          </p:cNvPr>
          <p:cNvSpPr txBox="1">
            <a:spLocks noChangeArrowheads="1"/>
          </p:cNvSpPr>
          <p:nvPr/>
        </p:nvSpPr>
        <p:spPr bwMode="auto">
          <a:xfrm>
            <a:off x="5274645" y="2183691"/>
            <a:ext cx="226537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Lời giải  </a:t>
            </a:r>
            <a:endParaRPr lang="en-US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 Box 9">
            <a:hlinkClick r:id="rId9" action="ppaction://hlinksldjump"/>
          </p:cNvPr>
          <p:cNvSpPr txBox="1">
            <a:spLocks noChangeArrowheads="1"/>
          </p:cNvSpPr>
          <p:nvPr/>
        </p:nvSpPr>
        <p:spPr bwMode="auto">
          <a:xfrm>
            <a:off x="1234833" y="2722974"/>
            <a:ext cx="33234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a) Mẫu  chung : 120</a:t>
            </a:r>
          </a:p>
        </p:txBody>
      </p:sp>
      <p:sp>
        <p:nvSpPr>
          <p:cNvPr id="12" name="Text Box 9">
            <a:hlinkClick r:id="rId9" action="ppaction://hlinksldjump"/>
          </p:cNvPr>
          <p:cNvSpPr txBox="1">
            <a:spLocks noChangeArrowheads="1"/>
          </p:cNvSpPr>
          <p:nvPr/>
        </p:nvSpPr>
        <p:spPr bwMode="auto">
          <a:xfrm>
            <a:off x="6160165" y="2742331"/>
            <a:ext cx="33234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b) Ta có :   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5871757" y="2630719"/>
            <a:ext cx="0" cy="384845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Box 9">
            <a:hlinkClick r:id="rId9" action="ppaction://hlinksldjump"/>
          </p:cNvPr>
          <p:cNvSpPr txBox="1">
            <a:spLocks noChangeArrowheads="1"/>
          </p:cNvSpPr>
          <p:nvPr/>
        </p:nvSpPr>
        <p:spPr bwMode="auto">
          <a:xfrm>
            <a:off x="662879" y="743125"/>
            <a:ext cx="944777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Bài 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(Bài 30 – SGK tr19).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Quy đồng mẫu các phân số sau :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7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8358563"/>
              </p:ext>
            </p:extLst>
          </p:nvPr>
        </p:nvGraphicFramePr>
        <p:xfrm>
          <a:off x="7789862" y="2572048"/>
          <a:ext cx="1619250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805" name="Equation" r:id="rId10" imgW="660240" imgH="393480" progId="Equation.DSMT4">
                  <p:embed/>
                </p:oleObj>
              </mc:Choice>
              <mc:Fallback>
                <p:oleObj name="Equation" r:id="rId10" imgW="6602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89862" y="2572048"/>
                        <a:ext cx="1619250" cy="79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 Box 9">
            <a:hlinkClick r:id="rId9" action="ppaction://hlinksldjump"/>
          </p:cNvPr>
          <p:cNvSpPr txBox="1">
            <a:spLocks noChangeArrowheads="1"/>
          </p:cNvSpPr>
          <p:nvPr/>
        </p:nvSpPr>
        <p:spPr bwMode="auto">
          <a:xfrm>
            <a:off x="6160165" y="3488363"/>
            <a:ext cx="33234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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Quy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đồng mẫu :   </a:t>
            </a:r>
          </a:p>
        </p:txBody>
      </p:sp>
      <p:graphicFrame>
        <p:nvGraphicFramePr>
          <p:cNvPr id="2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8155546"/>
              </p:ext>
            </p:extLst>
          </p:nvPr>
        </p:nvGraphicFramePr>
        <p:xfrm>
          <a:off x="8916988" y="3321050"/>
          <a:ext cx="1463675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806" name="Equation" r:id="rId12" imgW="596880" imgH="393480" progId="Equation.DSMT4">
                  <p:embed/>
                </p:oleObj>
              </mc:Choice>
              <mc:Fallback>
                <p:oleObj name="Equation" r:id="rId12" imgW="5968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16988" y="3321050"/>
                        <a:ext cx="1463675" cy="79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 Box 9">
            <a:hlinkClick r:id="rId9" action="ppaction://hlinksldjump"/>
          </p:cNvPr>
          <p:cNvSpPr txBox="1">
            <a:spLocks noChangeArrowheads="1"/>
          </p:cNvSpPr>
          <p:nvPr/>
        </p:nvSpPr>
        <p:spPr bwMode="auto">
          <a:xfrm>
            <a:off x="6160164" y="4167631"/>
            <a:ext cx="422480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Mẫu chung :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73.13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 949</a:t>
            </a:r>
          </a:p>
        </p:txBody>
      </p:sp>
      <p:graphicFrame>
        <p:nvGraphicFramePr>
          <p:cNvPr id="2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5668611"/>
              </p:ext>
            </p:extLst>
          </p:nvPr>
        </p:nvGraphicFramePr>
        <p:xfrm>
          <a:off x="6316663" y="4733925"/>
          <a:ext cx="2897187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807" name="Equation" r:id="rId14" imgW="1180800" imgH="393480" progId="Equation.DSMT4">
                  <p:embed/>
                </p:oleObj>
              </mc:Choice>
              <mc:Fallback>
                <p:oleObj name="Equation" r:id="rId14" imgW="11808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6663" y="4733925"/>
                        <a:ext cx="2897187" cy="79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0448726"/>
              </p:ext>
            </p:extLst>
          </p:nvPr>
        </p:nvGraphicFramePr>
        <p:xfrm>
          <a:off x="6402388" y="5635625"/>
          <a:ext cx="2770187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808" name="Equation" r:id="rId16" imgW="1130040" imgH="393480" progId="Equation.DSMT4">
                  <p:embed/>
                </p:oleObj>
              </mc:Choice>
              <mc:Fallback>
                <p:oleObj name="Equation" r:id="rId16" imgW="11300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2388" y="5635625"/>
                        <a:ext cx="2770187" cy="79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 Box 9">
            <a:hlinkClick r:id="rId9" action="ppaction://hlinksldjump"/>
          </p:cNvPr>
          <p:cNvSpPr txBox="1">
            <a:spLocks noChangeArrowheads="1"/>
          </p:cNvSpPr>
          <p:nvPr/>
        </p:nvSpPr>
        <p:spPr bwMode="auto">
          <a:xfrm>
            <a:off x="1545655" y="3513039"/>
            <a:ext cx="332346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Ta có :   </a:t>
            </a:r>
          </a:p>
        </p:txBody>
      </p:sp>
    </p:spTree>
    <p:extLst>
      <p:ext uri="{BB962C8B-B14F-4D97-AF65-F5344CB8AC3E}">
        <p14:creationId xmlns:p14="http://schemas.microsoft.com/office/powerpoint/2010/main" val="1509058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  <p:bldP spid="12" grpId="0"/>
      <p:bldP spid="21" grpId="0"/>
      <p:bldP spid="23" grpId="0"/>
      <p:bldP spid="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577975" y="243864"/>
            <a:ext cx="8686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3</a:t>
            </a:r>
            <a:r>
              <a:rPr lang="en-US" sz="2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en-US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Luyện tập </a:t>
            </a:r>
            <a:endParaRPr lang="en-US" sz="26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3374919" y="2153135"/>
            <a:ext cx="226537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Lời giải </a:t>
            </a:r>
            <a:endParaRPr lang="en-US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1012668" y="2726945"/>
            <a:ext cx="595345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Mẫu  chung : 120</a:t>
            </a:r>
          </a:p>
          <a:p>
            <a:pPr algn="just">
              <a:spcBef>
                <a:spcPct val="5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Ta có :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7724550"/>
              </p:ext>
            </p:extLst>
          </p:nvPr>
        </p:nvGraphicFramePr>
        <p:xfrm>
          <a:off x="2300288" y="3113088"/>
          <a:ext cx="27051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13" name="Equation" r:id="rId4" imgW="1091880" imgH="393480" progId="Equation.DSMT4">
                  <p:embed/>
                </p:oleObj>
              </mc:Choice>
              <mc:Fallback>
                <p:oleObj name="Equation" r:id="rId4" imgW="1091880" imgH="3934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0288" y="3113088"/>
                        <a:ext cx="2705100" cy="80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4908302"/>
              </p:ext>
            </p:extLst>
          </p:nvPr>
        </p:nvGraphicFramePr>
        <p:xfrm>
          <a:off x="2160588" y="4137025"/>
          <a:ext cx="2890837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14" name="Equation" r:id="rId6" imgW="1168200" imgH="393480" progId="Equation.DSMT4">
                  <p:embed/>
                </p:oleObj>
              </mc:Choice>
              <mc:Fallback>
                <p:oleObj name="Equation" r:id="rId6" imgW="11682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0588" y="4137025"/>
                        <a:ext cx="2890837" cy="80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0135428"/>
              </p:ext>
            </p:extLst>
          </p:nvPr>
        </p:nvGraphicFramePr>
        <p:xfrm>
          <a:off x="2220913" y="5148263"/>
          <a:ext cx="2797175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15" name="Equation" r:id="rId8" imgW="1130040" imgH="393480" progId="Equation.DSMT4">
                  <p:embed/>
                </p:oleObj>
              </mc:Choice>
              <mc:Fallback>
                <p:oleObj name="Equation" r:id="rId8" imgW="11300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0913" y="5148263"/>
                        <a:ext cx="2797175" cy="80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7672762" y="2749507"/>
            <a:ext cx="418831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Ta thấy 60 . 2 = 120 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mà 120 là bội của 30 và 40.</a:t>
            </a:r>
          </a:p>
        </p:txBody>
      </p:sp>
      <p:sp>
        <p:nvSpPr>
          <p:cNvPr id="11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7672762" y="3595614"/>
            <a:ext cx="3809488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Thừa số phụ :  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120 : 30 = 4 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120 : 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60 </a:t>
            </a:r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 </a:t>
            </a:r>
            <a:endParaRPr lang="en-US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120 : 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40 </a:t>
            </a:r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3 </a:t>
            </a:r>
            <a:endParaRPr lang="en-US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7448137" y="2715584"/>
            <a:ext cx="17253" cy="346314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161310" y="2193759"/>
            <a:ext cx="226537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Gợi ý  </a:t>
            </a:r>
            <a:endParaRPr lang="en-US" sz="24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0976065"/>
              </p:ext>
            </p:extLst>
          </p:nvPr>
        </p:nvGraphicFramePr>
        <p:xfrm>
          <a:off x="1516063" y="1203325"/>
          <a:ext cx="2489200" cy="80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16" name="Equation" r:id="rId10" imgW="1002960" imgH="393480" progId="Equation.DSMT4">
                  <p:embed/>
                </p:oleObj>
              </mc:Choice>
              <mc:Fallback>
                <p:oleObj name="Equation" r:id="rId10" imgW="10029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6063" y="1203325"/>
                        <a:ext cx="2489200" cy="808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662879" y="743125"/>
            <a:ext cx="944777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Bài 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(Bài 30 – SGK tr19).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Quy đồng mẫu các phân số sau: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213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  <p:bldP spid="10" grpId="0"/>
      <p:bldP spid="11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577975" y="243864"/>
            <a:ext cx="8686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3</a:t>
            </a:r>
            <a:r>
              <a:rPr lang="en-US" sz="2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en-US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Luyện tập </a:t>
            </a:r>
            <a:endParaRPr lang="en-US" sz="26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3121387" y="2153135"/>
            <a:ext cx="226537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Lời giải</a:t>
            </a:r>
            <a:endParaRPr lang="en-US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1012668" y="2614800"/>
            <a:ext cx="59534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Mẫu  chung : 180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14293"/>
              </p:ext>
            </p:extLst>
          </p:nvPr>
        </p:nvGraphicFramePr>
        <p:xfrm>
          <a:off x="2181225" y="3113088"/>
          <a:ext cx="27051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63" name="Equation" r:id="rId4" imgW="1091880" imgH="393480" progId="Equation.DSMT4">
                  <p:embed/>
                </p:oleObj>
              </mc:Choice>
              <mc:Fallback>
                <p:oleObj name="Equation" r:id="rId4" imgW="10918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1225" y="3113088"/>
                        <a:ext cx="2705100" cy="80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5701280"/>
              </p:ext>
            </p:extLst>
          </p:nvPr>
        </p:nvGraphicFramePr>
        <p:xfrm>
          <a:off x="1970088" y="4017963"/>
          <a:ext cx="3176587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64" name="Equation" r:id="rId6" imgW="1282680" imgH="393480" progId="Equation.DSMT4">
                  <p:embed/>
                </p:oleObj>
              </mc:Choice>
              <mc:Fallback>
                <p:oleObj name="Equation" r:id="rId6" imgW="12826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0088" y="4017963"/>
                        <a:ext cx="3176587" cy="80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0362939"/>
              </p:ext>
            </p:extLst>
          </p:nvPr>
        </p:nvGraphicFramePr>
        <p:xfrm>
          <a:off x="2038350" y="4999038"/>
          <a:ext cx="3363913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65" name="Equation" r:id="rId8" imgW="1358640" imgH="393480" progId="Equation.DSMT4">
                  <p:embed/>
                </p:oleObj>
              </mc:Choice>
              <mc:Fallback>
                <p:oleObj name="Equation" r:id="rId8" imgW="13586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8350" y="4999038"/>
                        <a:ext cx="3363913" cy="80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7672762" y="2710318"/>
            <a:ext cx="418831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Ta thấy 90 . 2 = 180; 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Mà 180 là bội của 60 và 18. </a:t>
            </a:r>
          </a:p>
        </p:txBody>
      </p:sp>
      <p:sp>
        <p:nvSpPr>
          <p:cNvPr id="11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7672763" y="3705999"/>
            <a:ext cx="3809488" cy="1800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Thừa số phụ :  </a:t>
            </a:r>
          </a:p>
          <a:p>
            <a:pPr>
              <a:spcBef>
                <a:spcPts val="600"/>
              </a:spcBef>
            </a:pP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180 : 60 = 3 </a:t>
            </a:r>
          </a:p>
          <a:p>
            <a:pPr>
              <a:spcBef>
                <a:spcPts val="600"/>
              </a:spcBef>
            </a:pP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180 </a:t>
            </a:r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18 </a:t>
            </a:r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10 </a:t>
            </a:r>
            <a:endParaRPr lang="en-US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</a:pP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180 </a:t>
            </a:r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: 9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0 </a:t>
            </a:r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= 2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7448137" y="2715584"/>
            <a:ext cx="17253" cy="346314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8977961" y="2171296"/>
            <a:ext cx="226537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Gợi ý </a:t>
            </a:r>
            <a:endParaRPr lang="en-US" sz="24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662879" y="743125"/>
            <a:ext cx="944777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Bài 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(Bài 30 – SGK tr 19).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Quy đồng mẫu các phân số sau :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7706443"/>
              </p:ext>
            </p:extLst>
          </p:nvPr>
        </p:nvGraphicFramePr>
        <p:xfrm>
          <a:off x="1503372" y="1204790"/>
          <a:ext cx="2486025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66" name="Equation" r:id="rId10" imgW="990360" imgH="393480" progId="Equation.DSMT4">
                  <p:embed/>
                </p:oleObj>
              </mc:Choice>
              <mc:Fallback>
                <p:oleObj name="Equation" r:id="rId10" imgW="990360" imgH="393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3372" y="1204790"/>
                        <a:ext cx="2486025" cy="81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992106" y="3244334"/>
            <a:ext cx="10899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Ta có :</a:t>
            </a:r>
          </a:p>
        </p:txBody>
      </p:sp>
    </p:spTree>
    <p:extLst>
      <p:ext uri="{BB962C8B-B14F-4D97-AF65-F5344CB8AC3E}">
        <p14:creationId xmlns:p14="http://schemas.microsoft.com/office/powerpoint/2010/main" val="1903951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  <p:bldP spid="10" grpId="0"/>
      <p:bldP spid="11" grpId="0"/>
      <p:bldP spid="13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2"/>
          <p:cNvSpPr txBox="1">
            <a:spLocks noChangeArrowheads="1"/>
          </p:cNvSpPr>
          <p:nvPr/>
        </p:nvSpPr>
        <p:spPr bwMode="auto">
          <a:xfrm>
            <a:off x="1208257" y="607626"/>
            <a:ext cx="8686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3</a:t>
            </a:r>
            <a:r>
              <a:rPr lang="en-US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 Luyện tập</a:t>
            </a:r>
            <a:endParaRPr lang="en-US" sz="26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1208257" y="1238941"/>
            <a:ext cx="8686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Bài 3 (Bài 32b – SGK tr19).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Quy đồng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mẫu các phân số sau :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3797362"/>
              </p:ext>
            </p:extLst>
          </p:nvPr>
        </p:nvGraphicFramePr>
        <p:xfrm>
          <a:off x="4192588" y="1700213"/>
          <a:ext cx="2470150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11" name="Equation" r:id="rId4" imgW="1015920" imgH="393480" progId="Equation.DSMT4">
                  <p:embed/>
                </p:oleObj>
              </mc:Choice>
              <mc:Fallback>
                <p:oleObj name="Equation" r:id="rId4" imgW="10159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2588" y="1700213"/>
                        <a:ext cx="2470150" cy="790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6991218" y="3239741"/>
            <a:ext cx="4449568" cy="323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BCNN của các mẫu là : 2</a:t>
            </a:r>
            <a:r>
              <a:rPr lang="en-US" sz="2400" baseline="30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.3.11</a:t>
            </a:r>
          </a:p>
          <a:p>
            <a:pPr algn="just">
              <a:spcBef>
                <a:spcPct val="50000"/>
              </a:spcBef>
            </a:pP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Thừa số phụ : </a:t>
            </a:r>
          </a:p>
          <a:p>
            <a:pPr algn="just">
              <a:spcBef>
                <a:spcPct val="50000"/>
              </a:spcBef>
            </a:pPr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   (2</a:t>
            </a:r>
            <a:r>
              <a:rPr lang="en-US" sz="2400" baseline="30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.3.11) : (2</a:t>
            </a:r>
            <a:r>
              <a:rPr lang="en-US" sz="2400" baseline="30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.3) = 2.11</a:t>
            </a:r>
          </a:p>
          <a:p>
            <a:pPr algn="just">
              <a:spcBef>
                <a:spcPct val="50000"/>
              </a:spcBef>
            </a:pP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     (2</a:t>
            </a:r>
            <a:r>
              <a:rPr lang="en-US" sz="2400" baseline="30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.3.11) : (2</a:t>
            </a:r>
            <a:r>
              <a:rPr lang="en-US" sz="2400" baseline="30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.11) </a:t>
            </a:r>
            <a:r>
              <a:rPr lang="en-US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= 3</a:t>
            </a:r>
          </a:p>
          <a:p>
            <a:pPr algn="just">
              <a:spcBef>
                <a:spcPct val="50000"/>
              </a:spcBef>
            </a:pPr>
            <a:endParaRPr lang="en-US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50000"/>
              </a:spcBef>
            </a:pPr>
            <a:endParaRPr lang="en-US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2879517" y="2523044"/>
            <a:ext cx="226537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Lời giải </a:t>
            </a:r>
            <a:endParaRPr lang="en-US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6794894" y="2963519"/>
            <a:ext cx="34506" cy="3705574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1037760" y="3076620"/>
            <a:ext cx="595345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Mẫu  chung :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400" baseline="30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.3.11</a:t>
            </a:r>
          </a:p>
          <a:p>
            <a:pPr algn="just">
              <a:spcBef>
                <a:spcPct val="5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Ta có :</a:t>
            </a: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3242285"/>
              </p:ext>
            </p:extLst>
          </p:nvPr>
        </p:nvGraphicFramePr>
        <p:xfrm>
          <a:off x="1284288" y="4092575"/>
          <a:ext cx="4875212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12" name="Equation" r:id="rId6" imgW="2133360" imgH="393480" progId="Equation.DSMT4">
                  <p:embed/>
                </p:oleObj>
              </mc:Choice>
              <mc:Fallback>
                <p:oleObj name="Equation" r:id="rId6" imgW="21333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4288" y="4092575"/>
                        <a:ext cx="4875212" cy="74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4662951"/>
              </p:ext>
            </p:extLst>
          </p:nvPr>
        </p:nvGraphicFramePr>
        <p:xfrm>
          <a:off x="1279525" y="5060950"/>
          <a:ext cx="4919663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13" name="Equation" r:id="rId8" imgW="2057400" imgH="393480" progId="Equation.DSMT4">
                  <p:embed/>
                </p:oleObj>
              </mc:Choice>
              <mc:Fallback>
                <p:oleObj name="Equation" r:id="rId8" imgW="20574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9525" y="5060950"/>
                        <a:ext cx="4919663" cy="777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8984439" y="2614955"/>
            <a:ext cx="226537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Gợi ý </a:t>
            </a:r>
            <a:endParaRPr lang="en-US" sz="24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235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uiExpand="1" build="p"/>
      <p:bldP spid="21" grpId="0"/>
      <p:bldP spid="23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2"/>
          <p:cNvSpPr txBox="1">
            <a:spLocks noChangeArrowheads="1"/>
          </p:cNvSpPr>
          <p:nvPr/>
        </p:nvSpPr>
        <p:spPr bwMode="auto">
          <a:xfrm>
            <a:off x="1219540" y="411681"/>
            <a:ext cx="8686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3. </a:t>
            </a:r>
            <a:r>
              <a:rPr lang="en-US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Luyện tập </a:t>
            </a:r>
            <a:endParaRPr lang="en-US" sz="26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1208257" y="886240"/>
            <a:ext cx="847132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Bài 4. 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a) Hai phân số                     có bằng nhau không ?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5718601"/>
              </p:ext>
            </p:extLst>
          </p:nvPr>
        </p:nvGraphicFramePr>
        <p:xfrm>
          <a:off x="4025900" y="747030"/>
          <a:ext cx="1418017" cy="6853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61" name="Equation" r:id="rId4" imgW="672840" imgH="393480" progId="Equation.DSMT4">
                  <p:embed/>
                </p:oleObj>
              </mc:Choice>
              <mc:Fallback>
                <p:oleObj name="Equation" r:id="rId4" imgW="6728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5900" y="747030"/>
                        <a:ext cx="1418017" cy="6853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5147253" y="2134857"/>
            <a:ext cx="226537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Lời giải  </a:t>
            </a:r>
            <a:endParaRPr lang="en-US" sz="2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1323071" y="2452828"/>
            <a:ext cx="7520483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457200" indent="-457200" algn="just">
              <a:spcBef>
                <a:spcPct val="50000"/>
              </a:spcBef>
              <a:buAutoNum type="alphaLcParenR"/>
            </a:pP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Cách 1 :   </a:t>
            </a:r>
          </a:p>
          <a:p>
            <a:pPr algn="just">
              <a:spcBef>
                <a:spcPct val="50000"/>
              </a:spcBef>
            </a:pP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(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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5) . (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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84) = 14 . 30   (= 420)</a:t>
            </a:r>
          </a:p>
          <a:p>
            <a:pPr algn="just">
              <a:spcBef>
                <a:spcPct val="50000"/>
              </a:spcBef>
            </a:pP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Vậy </a:t>
            </a:r>
            <a:endParaRPr lang="en-US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1479824" y="4251527"/>
            <a:ext cx="7520485" cy="2077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Cách 3 : Ta có </a:t>
            </a:r>
          </a:p>
          <a:p>
            <a:pPr algn="just">
              <a:spcBef>
                <a:spcPct val="50000"/>
              </a:spcBef>
            </a:pPr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Mẫu chung : 84</a:t>
            </a:r>
          </a:p>
          <a:p>
            <a:pPr algn="just">
              <a:spcBef>
                <a:spcPts val="1800"/>
              </a:spcBef>
            </a:pPr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Ta có </a:t>
            </a:r>
          </a:p>
          <a:p>
            <a:pPr algn="just">
              <a:spcBef>
                <a:spcPts val="1800"/>
              </a:spcBef>
            </a:pPr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Vậy</a:t>
            </a:r>
            <a:endParaRPr lang="en-US" sz="22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6474088"/>
              </p:ext>
            </p:extLst>
          </p:nvPr>
        </p:nvGraphicFramePr>
        <p:xfrm>
          <a:off x="2470150" y="5195888"/>
          <a:ext cx="2238375" cy="674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62" name="Equation" r:id="rId6" imgW="1079280" imgH="393480" progId="Equation.DSMT4">
                  <p:embed/>
                </p:oleObj>
              </mc:Choice>
              <mc:Fallback>
                <p:oleObj name="Equation" r:id="rId6" imgW="10792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0150" y="5195888"/>
                        <a:ext cx="2238375" cy="674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043374"/>
              </p:ext>
            </p:extLst>
          </p:nvPr>
        </p:nvGraphicFramePr>
        <p:xfrm>
          <a:off x="2036763" y="3413125"/>
          <a:ext cx="1398587" cy="66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63" name="Equation" r:id="rId8" imgW="685800" imgH="393480" progId="Equation.DSMT4">
                  <p:embed/>
                </p:oleObj>
              </mc:Choice>
              <mc:Fallback>
                <p:oleObj name="Equation" r:id="rId8" imgW="6858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6763" y="3413125"/>
                        <a:ext cx="1398587" cy="661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6525753" y="2552295"/>
            <a:ext cx="6761174" cy="1954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Cách 2 : </a:t>
            </a:r>
          </a:p>
          <a:p>
            <a:pPr algn="just">
              <a:spcBef>
                <a:spcPct val="50000"/>
              </a:spcBef>
            </a:pP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Ta có</a:t>
            </a:r>
          </a:p>
          <a:p>
            <a:pPr algn="just">
              <a:spcBef>
                <a:spcPct val="50000"/>
              </a:spcBef>
            </a:pP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Vậy </a:t>
            </a:r>
            <a:endParaRPr lang="en-US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0469014"/>
              </p:ext>
            </p:extLst>
          </p:nvPr>
        </p:nvGraphicFramePr>
        <p:xfrm>
          <a:off x="7507745" y="2822043"/>
          <a:ext cx="2924783" cy="7188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64" name="Equation" r:id="rId10" imgW="1409400" imgH="419040" progId="Equation.DSMT4">
                  <p:embed/>
                </p:oleObj>
              </mc:Choice>
              <mc:Fallback>
                <p:oleObj name="Equation" r:id="rId10" imgW="140940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7745" y="2822043"/>
                        <a:ext cx="2924783" cy="7188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2044282" y="1539214"/>
            <a:ext cx="847132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b) Tìm số nguyên x, biết : </a:t>
            </a: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3136062"/>
              </p:ext>
            </p:extLst>
          </p:nvPr>
        </p:nvGraphicFramePr>
        <p:xfrm>
          <a:off x="5487446" y="1415356"/>
          <a:ext cx="1682750" cy="70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65" name="Equation" r:id="rId12" imgW="774360" imgH="393480" progId="Equation.DSMT4">
                  <p:embed/>
                </p:oleObj>
              </mc:Choice>
              <mc:Fallback>
                <p:oleObj name="Equation" r:id="rId12" imgW="7743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7446" y="1415356"/>
                        <a:ext cx="1682750" cy="706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2911089"/>
              </p:ext>
            </p:extLst>
          </p:nvPr>
        </p:nvGraphicFramePr>
        <p:xfrm>
          <a:off x="3404147" y="4144915"/>
          <a:ext cx="1436902" cy="6447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66" name="Equation" r:id="rId14" imgW="723600" imgH="393480" progId="Equation.DSMT4">
                  <p:embed/>
                </p:oleObj>
              </mc:Choice>
              <mc:Fallback>
                <p:oleObj name="Equation" r:id="rId14" imgW="7236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4147" y="4144915"/>
                        <a:ext cx="1436902" cy="6447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Straight Connector 18"/>
          <p:cNvCxnSpPr/>
          <p:nvPr/>
        </p:nvCxnSpPr>
        <p:spPr>
          <a:xfrm>
            <a:off x="5998060" y="2653889"/>
            <a:ext cx="34506" cy="3705574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515689"/>
              </p:ext>
            </p:extLst>
          </p:nvPr>
        </p:nvGraphicFramePr>
        <p:xfrm>
          <a:off x="7421563" y="3490913"/>
          <a:ext cx="1397000" cy="661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67" name="Equation" r:id="rId16" imgW="685800" imgH="393480" progId="Equation.DSMT4">
                  <p:embed/>
                </p:oleObj>
              </mc:Choice>
              <mc:Fallback>
                <p:oleObj name="Equation" r:id="rId16" imgW="6858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1563" y="3490913"/>
                        <a:ext cx="1397000" cy="661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2670861"/>
              </p:ext>
            </p:extLst>
          </p:nvPr>
        </p:nvGraphicFramePr>
        <p:xfrm>
          <a:off x="2378075" y="5846763"/>
          <a:ext cx="1398588" cy="661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68" name="Equation" r:id="rId18" imgW="685800" imgH="393480" progId="Equation.DSMT4">
                  <p:embed/>
                </p:oleObj>
              </mc:Choice>
              <mc:Fallback>
                <p:oleObj name="Equation" r:id="rId18" imgW="6858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8075" y="5846763"/>
                        <a:ext cx="1398588" cy="661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5622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21" grpId="0"/>
      <p:bldP spid="12" grpId="0"/>
      <p:bldP spid="13" grpId="0"/>
      <p:bldP spid="10" grpId="0"/>
      <p:bldP spid="14" grpId="0"/>
      <p:bldP spid="14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2"/>
          <p:cNvSpPr txBox="1">
            <a:spLocks noChangeArrowheads="1"/>
          </p:cNvSpPr>
          <p:nvPr/>
        </p:nvSpPr>
        <p:spPr bwMode="auto">
          <a:xfrm>
            <a:off x="1208257" y="607626"/>
            <a:ext cx="8686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3. </a:t>
            </a:r>
            <a:r>
              <a:rPr lang="en-US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Luyện tập </a:t>
            </a:r>
            <a:endParaRPr lang="en-US" sz="26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5551657" y="1965230"/>
            <a:ext cx="226537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Lời giải </a:t>
            </a:r>
            <a:endParaRPr lang="en-US" sz="2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1355671" y="2428347"/>
            <a:ext cx="7520485" cy="938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Mẫu chung : 240</a:t>
            </a:r>
          </a:p>
          <a:p>
            <a:pPr algn="just">
              <a:spcBef>
                <a:spcPct val="50000"/>
              </a:spcBef>
            </a:pP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Ta có :                        nên</a:t>
            </a: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3559274"/>
              </p:ext>
            </p:extLst>
          </p:nvPr>
        </p:nvGraphicFramePr>
        <p:xfrm>
          <a:off x="2413998" y="2792413"/>
          <a:ext cx="1489075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301" name="Equation" r:id="rId4" imgW="622080" imgH="393480" progId="Equation.DSMT4">
                  <p:embed/>
                </p:oleObj>
              </mc:Choice>
              <mc:Fallback>
                <p:oleObj name="Equation" r:id="rId4" imgW="6220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3998" y="2792413"/>
                        <a:ext cx="1489075" cy="777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1208257" y="1302390"/>
            <a:ext cx="847132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Bài </a:t>
            </a:r>
            <a:r>
              <a:rPr lang="en-US" sz="2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en-US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 Tìm số nguyên x, biết : </a:t>
            </a: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7875534"/>
              </p:ext>
            </p:extLst>
          </p:nvPr>
        </p:nvGraphicFramePr>
        <p:xfrm>
          <a:off x="5318125" y="1166813"/>
          <a:ext cx="1808163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302" name="Equation" r:id="rId6" imgW="774360" imgH="393480" progId="Equation.DSMT4">
                  <p:embed/>
                </p:oleObj>
              </mc:Choice>
              <mc:Fallback>
                <p:oleObj name="Equation" r:id="rId6" imgW="7743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25" y="1166813"/>
                        <a:ext cx="1808163" cy="75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0092949"/>
              </p:ext>
            </p:extLst>
          </p:nvPr>
        </p:nvGraphicFramePr>
        <p:xfrm>
          <a:off x="4827697" y="2772003"/>
          <a:ext cx="1927225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303" name="Equation" r:id="rId8" imgW="825480" imgH="393480" progId="Equation.DSMT4">
                  <p:embed/>
                </p:oleObj>
              </mc:Choice>
              <mc:Fallback>
                <p:oleObj name="Equation" r:id="rId8" imgW="8254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7697" y="2772003"/>
                        <a:ext cx="1927225" cy="75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1355671" y="3734633"/>
            <a:ext cx="7520485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Suy ra : 2x – 1 = 9 </a:t>
            </a:r>
          </a:p>
          <a:p>
            <a:pPr algn="just">
              <a:spcBef>
                <a:spcPct val="50000"/>
              </a:spcBef>
            </a:pPr>
            <a:r>
              <a:rPr lang="en-US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2x     = 9 + 1 </a:t>
            </a:r>
          </a:p>
          <a:p>
            <a:pPr algn="just">
              <a:spcBef>
                <a:spcPct val="50000"/>
              </a:spcBef>
            </a:pPr>
            <a:r>
              <a:rPr lang="en-US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2x     = 10</a:t>
            </a:r>
          </a:p>
          <a:p>
            <a:pPr algn="just">
              <a:spcBef>
                <a:spcPct val="50000"/>
              </a:spcBef>
            </a:pPr>
            <a:r>
              <a:rPr lang="en-US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x       = 10 : 2</a:t>
            </a:r>
          </a:p>
          <a:p>
            <a:pPr algn="just">
              <a:spcBef>
                <a:spcPct val="50000"/>
              </a:spcBef>
            </a:pPr>
            <a:r>
              <a:rPr lang="en-US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x       = 5  (là số nguyên)</a:t>
            </a:r>
          </a:p>
          <a:p>
            <a:pPr algn="just">
              <a:spcBef>
                <a:spcPct val="50000"/>
              </a:spcBef>
            </a:pP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Vậy x = 5</a:t>
            </a:r>
          </a:p>
          <a:p>
            <a:pPr algn="just">
              <a:spcBef>
                <a:spcPct val="50000"/>
              </a:spcBef>
            </a:pP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41348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13" grpId="0"/>
      <p:bldP spid="1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956802" y="452872"/>
            <a:ext cx="8686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3</a:t>
            </a:r>
            <a:r>
              <a:rPr lang="en-US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 Luyện tập </a:t>
            </a:r>
            <a:endParaRPr lang="en-US" sz="26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1176118" y="982811"/>
            <a:ext cx="9571861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sz="23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Bài 5.</a:t>
            </a:r>
            <a:r>
              <a:rPr lang="en-US" sz="2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Nhà vua có một mảnh đất rộng và muốn thưởng một phần của </a:t>
            </a:r>
          </a:p>
          <a:p>
            <a:pPr algn="just">
              <a:spcBef>
                <a:spcPts val="600"/>
              </a:spcBef>
            </a:pPr>
            <a:r>
              <a:rPr lang="en-US" sz="2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mảnh đất cho hai vị quan. Vị quan đầu tiên xin nhà vua thưởng cho </a:t>
            </a:r>
          </a:p>
          <a:p>
            <a:pPr algn="just">
              <a:spcBef>
                <a:spcPts val="600"/>
              </a:spcBef>
            </a:pPr>
            <a:r>
              <a:rPr lang="en-US" sz="2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mình     mảnh đất. Vị quan thứ hai xin nhà vua thưởng cho mình     </a:t>
            </a:r>
          </a:p>
          <a:p>
            <a:pPr algn="just">
              <a:spcBef>
                <a:spcPts val="1200"/>
              </a:spcBef>
            </a:pPr>
            <a:r>
              <a:rPr lang="en-US" sz="2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mảnh đất. Em hãy giúp nhà vua tìm cách chia mảnh đất để dễ dàng</a:t>
            </a:r>
          </a:p>
          <a:p>
            <a:pPr algn="just">
              <a:spcBef>
                <a:spcPts val="600"/>
              </a:spcBef>
            </a:pPr>
            <a:r>
              <a:rPr lang="en-US" sz="2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trao thưởng cho hai vị quan ?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075301"/>
              </p:ext>
            </p:extLst>
          </p:nvPr>
        </p:nvGraphicFramePr>
        <p:xfrm>
          <a:off x="1994648" y="1709665"/>
          <a:ext cx="307975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505" name="Equation" r:id="rId4" imgW="139680" imgH="393480" progId="Equation.DSMT4">
                  <p:embed/>
                </p:oleObj>
              </mc:Choice>
              <mc:Fallback>
                <p:oleObj name="Equation" r:id="rId4" imgW="139680" imgH="39348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4648" y="1709665"/>
                        <a:ext cx="307975" cy="717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6887589"/>
              </p:ext>
            </p:extLst>
          </p:nvPr>
        </p:nvGraphicFramePr>
        <p:xfrm>
          <a:off x="9643602" y="1691069"/>
          <a:ext cx="342003" cy="7286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506" name="Equation" r:id="rId6" imgW="152280" imgH="393480" progId="Equation.DSMT4">
                  <p:embed/>
                </p:oleObj>
              </mc:Choice>
              <mc:Fallback>
                <p:oleObj name="Equation" r:id="rId6" imgW="1522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43602" y="1691069"/>
                        <a:ext cx="342003" cy="7286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4829359" y="3141791"/>
            <a:ext cx="226537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Lời giải </a:t>
            </a:r>
          </a:p>
        </p:txBody>
      </p:sp>
      <p:sp>
        <p:nvSpPr>
          <p:cNvPr id="8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1303430" y="3607566"/>
            <a:ext cx="39967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Mẫu chung : 5 . 7 = 35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3143209"/>
              </p:ext>
            </p:extLst>
          </p:nvPr>
        </p:nvGraphicFramePr>
        <p:xfrm>
          <a:off x="2936875" y="3995738"/>
          <a:ext cx="2243138" cy="830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507" name="Equation" r:id="rId8" imgW="876240" imgH="393480" progId="Equation.DSMT4">
                  <p:embed/>
                </p:oleObj>
              </mc:Choice>
              <mc:Fallback>
                <p:oleObj name="Equation" r:id="rId8" imgW="8762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6875" y="3995738"/>
                        <a:ext cx="2243138" cy="830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7929235"/>
              </p:ext>
            </p:extLst>
          </p:nvPr>
        </p:nvGraphicFramePr>
        <p:xfrm>
          <a:off x="5602288" y="3995738"/>
          <a:ext cx="2209800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508" name="Equation" r:id="rId10" imgW="863280" imgH="393480" progId="Equation.DSMT4">
                  <p:embed/>
                </p:oleObj>
              </mc:Choice>
              <mc:Fallback>
                <p:oleObj name="Equation" r:id="rId10" imgW="8632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2288" y="3995738"/>
                        <a:ext cx="2209800" cy="82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1303430" y="4121483"/>
            <a:ext cx="199838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Ta có : </a:t>
            </a:r>
          </a:p>
        </p:txBody>
      </p:sp>
      <p:sp>
        <p:nvSpPr>
          <p:cNvPr id="12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1303430" y="4992725"/>
            <a:ext cx="965630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Vậy Nhà vua sẽ chia mảnh đất thành 35 phần bằng nhau và thưởng cho vị quan thứ nhất </a:t>
            </a:r>
            <a:r>
              <a:rPr lang="en-US" sz="24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 phần,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thưởng cho vị quan thứ hai </a:t>
            </a:r>
            <a:r>
              <a:rPr lang="en-US" sz="24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10 phần.</a:t>
            </a:r>
            <a:endParaRPr lang="en-US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2784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084717" y="2822304"/>
            <a:ext cx="57294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2. Quy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tắc quy đồng mẫu nhiều phân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số.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1058590" y="1713300"/>
            <a:ext cx="97574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/>
            <a:r>
              <a:rPr lang="en-US" alt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alt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 đồng mẫu hai phân số là biến đổi hai phân số đã cho thành hai phân số tương ứng bằng chúng nhưng cùng có chung một mẫu.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469544" y="592799"/>
            <a:ext cx="47756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TỔNG KẾT BÀI HỌC </a:t>
            </a:r>
            <a:endParaRPr lang="en-US" sz="36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9149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42788" y="609161"/>
            <a:ext cx="677781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SỞ GIÁO DỤC VÀ ĐÀO TẠO HÀ NỘI</a:t>
            </a:r>
            <a:endParaRPr lang="en-US" sz="30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73000" y="3656957"/>
            <a:ext cx="97174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TIẾT 73 : QUY ĐỒNG MẪU NHIỀU PHÂN SỐ</a:t>
            </a:r>
            <a:endParaRPr lang="en-US" sz="36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5239" y="1575713"/>
            <a:ext cx="1892913" cy="189291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397341" y="4958132"/>
            <a:ext cx="7468711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vi-VN" sz="2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GVGD</a:t>
            </a:r>
            <a:r>
              <a:rPr lang="en-US" sz="2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NGUYỄN </a:t>
            </a:r>
            <a:r>
              <a:rPr lang="en-US" sz="2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THỊ THU HUYỀN</a:t>
            </a:r>
            <a:endParaRPr lang="vi-VN" sz="26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vi-VN" sz="2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 THCS </a:t>
            </a:r>
            <a:r>
              <a:rPr lang="en-US" sz="2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ĐỀN </a:t>
            </a:r>
            <a:r>
              <a:rPr lang="en-US" sz="2600" b="1" dirty="0" smtClean="0">
                <a:solidFill>
                  <a:srgbClr val="FFFF00"/>
                </a:solidFill>
                <a:latin typeface=".VnArial" pitchFamily="34" charset="0"/>
                <a:cs typeface="Arial" panose="020B0604020202020204" pitchFamily="34" charset="0"/>
              </a:rPr>
              <a:t>LỪ</a:t>
            </a:r>
            <a:r>
              <a:rPr lang="en-US" sz="2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vi-VN" sz="2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QUẬN </a:t>
            </a:r>
            <a:r>
              <a:rPr lang="en-US" sz="2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HOÀNG MAI.</a:t>
            </a:r>
            <a:endParaRPr lang="vi-VN" sz="2600" b="1" dirty="0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6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3" descr="Cov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23554">
            <a:off x="7825970" y="4883370"/>
            <a:ext cx="3161989" cy="1195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2" descr="Cov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31637">
            <a:off x="4281242" y="5237421"/>
            <a:ext cx="3684621" cy="81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1" descr="Cov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4412" y="3781980"/>
            <a:ext cx="2545684" cy="2460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0" descr="Cov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5969" y="3441945"/>
            <a:ext cx="2626253" cy="981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9" descr="Cov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2604" y="3477214"/>
            <a:ext cx="3425763" cy="512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8" descr="Cove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4411" y="3477214"/>
            <a:ext cx="3000312" cy="1078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7" descr="Cover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0665" y="798311"/>
            <a:ext cx="3166904" cy="989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6" descr="Cover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1704" y="845890"/>
            <a:ext cx="2079050" cy="832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5" descr="Cover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7101" y="1222232"/>
            <a:ext cx="2102804" cy="2879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Cover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210" y="3434957"/>
            <a:ext cx="2691783" cy="2357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9887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071654" y="2797964"/>
            <a:ext cx="57470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2. Quy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tắc quy đồng mẫu nhiều phân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số.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1058590" y="1713300"/>
            <a:ext cx="937863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>
              <a:spcBef>
                <a:spcPts val="600"/>
              </a:spcBef>
            </a:pPr>
            <a:r>
              <a:rPr lang="en-US" alt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 </a:t>
            </a:r>
            <a:r>
              <a:rPr lang="en-US" alt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 đồng mẫu hai phân số là biến đổi hai phân số đã cho thành hai phân số tương ứng bằng chúng nhưng cùng có chung một mẫu. 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058591" y="3543891"/>
            <a:ext cx="937863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3. Lưu ý: Trước khi quy đồng mẫu các phân số ta biến đổi phân số có mẫu âm (nếu có) thành phân số có mẫu dương; Rút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gọn phân số về dạng tối giản (nếu cần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).</a:t>
            </a:r>
            <a:endParaRPr lang="en-US" sz="2400" u="sng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69544" y="592799"/>
            <a:ext cx="47756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TỔNG KẾT BÀI HỌC </a:t>
            </a:r>
            <a:endParaRPr lang="en-US" sz="36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9094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792876" y="2137955"/>
            <a:ext cx="8318863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Char char="-"/>
            </a:pP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Học thuộc quy tắc quy đồng mẫu nhiều phân số.</a:t>
            </a:r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Làm </a:t>
            </a:r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bài 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tập : 29; 33; 34; 35 (SGK tr19 - 20)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Khuyến khích các em tự làm bài 36 (SGK tr20)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Chuẩn bị bài tiết sau : Tia phân giác của một góc.</a:t>
            </a:r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2158818" y="1296761"/>
            <a:ext cx="698518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/>
            <a:r>
              <a:rPr lang="en-US" altLang="vi-VN" sz="3600" b="1" dirty="0">
                <a:solidFill>
                  <a:srgbClr val="FFFF00"/>
                </a:solidFill>
                <a:latin typeface="Arial" charset="0"/>
              </a:rPr>
              <a:t>HƯỚNG DẪN </a:t>
            </a:r>
            <a:r>
              <a:rPr lang="en-US" altLang="vi-VN" sz="3600" b="1" dirty="0" smtClean="0">
                <a:solidFill>
                  <a:srgbClr val="FFFF00"/>
                </a:solidFill>
                <a:latin typeface="Arial" charset="0"/>
              </a:rPr>
              <a:t>ÔN TẬP Ở NHÀ</a:t>
            </a:r>
            <a:endParaRPr lang="vi-VN" altLang="vi-VN" sz="3600" b="1" dirty="0">
              <a:solidFill>
                <a:srgbClr val="FFFF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986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42788" y="321775"/>
            <a:ext cx="677781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SỞ GIÁO DỤC VÀ ĐÀO TẠO HÀ NỘI</a:t>
            </a:r>
            <a:endParaRPr lang="en-US" sz="30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5239" y="1249138"/>
            <a:ext cx="1892913" cy="189291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43203" y="3792415"/>
            <a:ext cx="1077698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CHƯƠNG TRÌNH DẠY HỌC TRÊN TRUYỀN HÌNH</a:t>
            </a:r>
          </a:p>
          <a:p>
            <a:pPr algn="ctr">
              <a:lnSpc>
                <a:spcPct val="150000"/>
              </a:lnSpc>
            </a:pPr>
            <a:r>
              <a:rPr lang="en-US" sz="36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MÔN TOÁN LỚP 6</a:t>
            </a:r>
            <a:endParaRPr lang="en-US" sz="36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82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3537584" y="2139496"/>
            <a:ext cx="621518" cy="483788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1273769" y="763976"/>
            <a:ext cx="838567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Hãy </a:t>
            </a:r>
            <a:r>
              <a:rPr lang="en-US" sz="2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điền số thích hợp vào ô </a:t>
            </a:r>
            <a:r>
              <a:rPr lang="en-US" sz="2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vuông :</a:t>
            </a:r>
            <a:endParaRPr lang="en-US" sz="2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3398782"/>
              </p:ext>
            </p:extLst>
          </p:nvPr>
        </p:nvGraphicFramePr>
        <p:xfrm>
          <a:off x="2356939" y="2204406"/>
          <a:ext cx="1143471" cy="9098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9" name="Equation" r:id="rId3" imgW="495000" imgH="393480" progId="Equation.DSMT4">
                  <p:embed/>
                </p:oleObj>
              </mc:Choice>
              <mc:Fallback>
                <p:oleObj name="Equation" r:id="rId3" imgW="4950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6939" y="2204406"/>
                        <a:ext cx="1143471" cy="9098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4903253"/>
              </p:ext>
            </p:extLst>
          </p:nvPr>
        </p:nvGraphicFramePr>
        <p:xfrm>
          <a:off x="3563439" y="2213794"/>
          <a:ext cx="670209" cy="9098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0" name="Equation" r:id="rId5" imgW="228600" imgH="393480" progId="Equation.DSMT4">
                  <p:embed/>
                </p:oleObj>
              </mc:Choice>
              <mc:Fallback>
                <p:oleObj name="Equation" r:id="rId5" imgW="2286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439" y="2213794"/>
                        <a:ext cx="670209" cy="9098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9616587"/>
              </p:ext>
            </p:extLst>
          </p:nvPr>
        </p:nvGraphicFramePr>
        <p:xfrm>
          <a:off x="3121155" y="3468041"/>
          <a:ext cx="354235" cy="379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1" name="Equation" r:id="rId7" imgW="152280" imgH="177480" progId="Equation.DSMT4">
                  <p:embed/>
                </p:oleObj>
              </mc:Choice>
              <mc:Fallback>
                <p:oleObj name="Equation" r:id="rId7" imgW="1522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1155" y="3468041"/>
                        <a:ext cx="354235" cy="379538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FFFF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1419130"/>
              </p:ext>
            </p:extLst>
          </p:nvPr>
        </p:nvGraphicFramePr>
        <p:xfrm>
          <a:off x="3099427" y="1293226"/>
          <a:ext cx="324937" cy="379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2" name="Equation" r:id="rId9" imgW="152280" imgH="177480" progId="Equation.DSMT4">
                  <p:embed/>
                </p:oleObj>
              </mc:Choice>
              <mc:Fallback>
                <p:oleObj name="Equation" r:id="rId9" imgW="1522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9427" y="1293226"/>
                        <a:ext cx="324937" cy="379537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FFFF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6445949"/>
              </p:ext>
            </p:extLst>
          </p:nvPr>
        </p:nvGraphicFramePr>
        <p:xfrm>
          <a:off x="4926106" y="2209939"/>
          <a:ext cx="791633" cy="9098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3" name="Equation" r:id="rId11" imgW="342720" imgH="393480" progId="Equation.DSMT4">
                  <p:embed/>
                </p:oleObj>
              </mc:Choice>
              <mc:Fallback>
                <p:oleObj name="Equation" r:id="rId11" imgW="3427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6106" y="2209939"/>
                        <a:ext cx="791633" cy="9098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Curved Up Arrow 52"/>
          <p:cNvSpPr/>
          <p:nvPr/>
        </p:nvSpPr>
        <p:spPr>
          <a:xfrm>
            <a:off x="5178789" y="3148657"/>
            <a:ext cx="1240972" cy="250133"/>
          </a:xfrm>
          <a:prstGeom prst="curvedUp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54" name="Object 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0219055"/>
              </p:ext>
            </p:extLst>
          </p:nvPr>
        </p:nvGraphicFramePr>
        <p:xfrm>
          <a:off x="5592537" y="3477169"/>
          <a:ext cx="324937" cy="379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4" name="Equation" r:id="rId13" imgW="152280" imgH="177480" progId="Equation.DSMT4">
                  <p:embed/>
                </p:oleObj>
              </mc:Choice>
              <mc:Fallback>
                <p:oleObj name="Equation" r:id="rId13" imgW="1522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2537" y="3477169"/>
                        <a:ext cx="324937" cy="379537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FFFF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" name="Curved Down Arrow 54"/>
          <p:cNvSpPr/>
          <p:nvPr/>
        </p:nvSpPr>
        <p:spPr>
          <a:xfrm>
            <a:off x="5165726" y="1862682"/>
            <a:ext cx="1240972" cy="291942"/>
          </a:xfrm>
          <a:prstGeom prst="curved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56" name="Object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4571043"/>
              </p:ext>
            </p:extLst>
          </p:nvPr>
        </p:nvGraphicFramePr>
        <p:xfrm>
          <a:off x="5551080" y="1344929"/>
          <a:ext cx="324937" cy="379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5" name="Equation" r:id="rId15" imgW="152280" imgH="177480" progId="Equation.DSMT4">
                  <p:embed/>
                </p:oleObj>
              </mc:Choice>
              <mc:Fallback>
                <p:oleObj name="Equation" r:id="rId15" imgW="1522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1080" y="1344929"/>
                        <a:ext cx="324937" cy="379537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FFFF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" name="Curved Up Arrow 57"/>
          <p:cNvSpPr/>
          <p:nvPr/>
        </p:nvSpPr>
        <p:spPr>
          <a:xfrm>
            <a:off x="2711807" y="3161185"/>
            <a:ext cx="1240972" cy="250133"/>
          </a:xfrm>
          <a:prstGeom prst="curvedUp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Curved Down Arrow 58"/>
          <p:cNvSpPr/>
          <p:nvPr/>
        </p:nvSpPr>
        <p:spPr>
          <a:xfrm>
            <a:off x="2711807" y="1784517"/>
            <a:ext cx="1240972" cy="291942"/>
          </a:xfrm>
          <a:prstGeom prst="curved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Text Box 4"/>
          <p:cNvSpPr txBox="1">
            <a:spLocks noChangeArrowheads="1"/>
          </p:cNvSpPr>
          <p:nvPr/>
        </p:nvSpPr>
        <p:spPr bwMode="auto">
          <a:xfrm>
            <a:off x="7900652" y="4131564"/>
            <a:ext cx="4081140" cy="861774"/>
          </a:xfrm>
          <a:prstGeom prst="rect">
            <a:avLst/>
          </a:prstGeom>
          <a:noFill/>
          <a:ln w="2857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sz="25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Cách làm này gọi là quy đồng mẫu hai phân số.</a:t>
            </a:r>
            <a:endParaRPr lang="en-US" sz="2500" u="sng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1" name="Straight Arrow Connector 60"/>
          <p:cNvCxnSpPr>
            <a:cxnSpLocks noChangeShapeType="1"/>
          </p:cNvCxnSpPr>
          <p:nvPr/>
        </p:nvCxnSpPr>
        <p:spPr bwMode="auto">
          <a:xfrm>
            <a:off x="6984336" y="4534954"/>
            <a:ext cx="746499" cy="9875"/>
          </a:xfrm>
          <a:prstGeom prst="straightConnector1">
            <a:avLst/>
          </a:prstGeom>
          <a:noFill/>
          <a:ln w="57150" cap="sq" algn="ctr">
            <a:solidFill>
              <a:srgbClr val="FFC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2" name="Rectangle 23"/>
          <p:cNvSpPr>
            <a:spLocks noChangeArrowheads="1"/>
          </p:cNvSpPr>
          <p:nvPr/>
        </p:nvSpPr>
        <p:spPr bwMode="auto">
          <a:xfrm>
            <a:off x="5811657" y="2174685"/>
            <a:ext cx="621518" cy="483788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7774235"/>
              </p:ext>
            </p:extLst>
          </p:nvPr>
        </p:nvGraphicFramePr>
        <p:xfrm>
          <a:off x="5778002" y="2253389"/>
          <a:ext cx="781539" cy="9098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6" name="Equation" r:id="rId17" imgW="266400" imgH="393480" progId="Equation.DSMT4">
                  <p:embed/>
                </p:oleObj>
              </mc:Choice>
              <mc:Fallback>
                <p:oleObj name="Equation" r:id="rId17" imgW="2664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8002" y="2253389"/>
                        <a:ext cx="781539" cy="9098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" name="Rectangle 23"/>
          <p:cNvSpPr>
            <a:spLocks noChangeArrowheads="1"/>
          </p:cNvSpPr>
          <p:nvPr/>
        </p:nvSpPr>
        <p:spPr bwMode="auto">
          <a:xfrm>
            <a:off x="3537584" y="2139475"/>
            <a:ext cx="621518" cy="483788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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24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Rectangle 23"/>
          <p:cNvSpPr>
            <a:spLocks noChangeArrowheads="1"/>
          </p:cNvSpPr>
          <p:nvPr/>
        </p:nvSpPr>
        <p:spPr bwMode="auto">
          <a:xfrm>
            <a:off x="5812338" y="2180750"/>
            <a:ext cx="621518" cy="483788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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25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6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248470"/>
              </p:ext>
            </p:extLst>
          </p:nvPr>
        </p:nvGraphicFramePr>
        <p:xfrm>
          <a:off x="4462463" y="2445560"/>
          <a:ext cx="193675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7" name="Equation" r:id="rId19" imgW="75960" imgH="164880" progId="Equation.DSMT4">
                  <p:embed/>
                </p:oleObj>
              </mc:Choice>
              <mc:Fallback>
                <p:oleObj name="Equation" r:id="rId19" imgW="759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2463" y="2445560"/>
                        <a:ext cx="193675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" name="Rectangle 23"/>
          <p:cNvSpPr>
            <a:spLocks noChangeArrowheads="1"/>
          </p:cNvSpPr>
          <p:nvPr/>
        </p:nvSpPr>
        <p:spPr bwMode="auto">
          <a:xfrm>
            <a:off x="3458573" y="5039450"/>
            <a:ext cx="621518" cy="483788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7" name="Object 8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4746411"/>
              </p:ext>
            </p:extLst>
          </p:nvPr>
        </p:nvGraphicFramePr>
        <p:xfrm>
          <a:off x="2277564" y="5104768"/>
          <a:ext cx="1143471" cy="9098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8" name="Equation" r:id="rId21" imgW="495000" imgH="393480" progId="Equation.DSMT4">
                  <p:embed/>
                </p:oleObj>
              </mc:Choice>
              <mc:Fallback>
                <p:oleObj name="Equation" r:id="rId21" imgW="4950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7564" y="5104768"/>
                        <a:ext cx="1143471" cy="9098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" name="Object 8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9261606"/>
              </p:ext>
            </p:extLst>
          </p:nvPr>
        </p:nvGraphicFramePr>
        <p:xfrm>
          <a:off x="3501527" y="5114293"/>
          <a:ext cx="633585" cy="9098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9" name="Equation" r:id="rId23" imgW="215640" imgH="393480" progId="Equation.DSMT4">
                  <p:embed/>
                </p:oleObj>
              </mc:Choice>
              <mc:Fallback>
                <p:oleObj name="Equation" r:id="rId23" imgW="2156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1527" y="5114293"/>
                        <a:ext cx="633585" cy="9098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" name="Object 8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2787254"/>
              </p:ext>
            </p:extLst>
          </p:nvPr>
        </p:nvGraphicFramePr>
        <p:xfrm>
          <a:off x="3028317" y="6367692"/>
          <a:ext cx="485791" cy="3469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0" name="Equation" r:id="rId25" imgW="228600" imgH="177480" progId="Equation.DSMT4">
                  <p:embed/>
                </p:oleObj>
              </mc:Choice>
              <mc:Fallback>
                <p:oleObj name="Equation" r:id="rId25" imgW="2286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8317" y="6367692"/>
                        <a:ext cx="485791" cy="346993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FFFF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" name="Object 8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7402487"/>
              </p:ext>
            </p:extLst>
          </p:nvPr>
        </p:nvGraphicFramePr>
        <p:xfrm>
          <a:off x="3077524" y="4250127"/>
          <a:ext cx="439970" cy="3425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1" name="Equation" r:id="rId27" imgW="228600" imgH="177480" progId="Equation.DSMT4">
                  <p:embed/>
                </p:oleObj>
              </mc:Choice>
              <mc:Fallback>
                <p:oleObj name="Equation" r:id="rId27" imgW="2286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7524" y="4250127"/>
                        <a:ext cx="439970" cy="342599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FFFF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" name="Object 9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406326"/>
              </p:ext>
            </p:extLst>
          </p:nvPr>
        </p:nvGraphicFramePr>
        <p:xfrm>
          <a:off x="4847095" y="5109893"/>
          <a:ext cx="791633" cy="9098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2" name="Equation" r:id="rId29" imgW="342720" imgH="393480" progId="Equation.DSMT4">
                  <p:embed/>
                </p:oleObj>
              </mc:Choice>
              <mc:Fallback>
                <p:oleObj name="Equation" r:id="rId29" imgW="3427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7095" y="5109893"/>
                        <a:ext cx="791633" cy="9098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" name="Curved Up Arrow 91"/>
          <p:cNvSpPr/>
          <p:nvPr/>
        </p:nvSpPr>
        <p:spPr>
          <a:xfrm>
            <a:off x="5099778" y="6048611"/>
            <a:ext cx="1240972" cy="250133"/>
          </a:xfrm>
          <a:prstGeom prst="curvedUp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93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9558951"/>
              </p:ext>
            </p:extLst>
          </p:nvPr>
        </p:nvGraphicFramePr>
        <p:xfrm>
          <a:off x="5507991" y="6377218"/>
          <a:ext cx="466447" cy="3632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3" name="Equation" r:id="rId31" imgW="228600" imgH="177480" progId="Equation.DSMT4">
                  <p:embed/>
                </p:oleObj>
              </mc:Choice>
              <mc:Fallback>
                <p:oleObj name="Equation" r:id="rId31" imgW="2286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7991" y="6377218"/>
                        <a:ext cx="466447" cy="363216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FFFF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" name="Curved Down Arrow 93"/>
          <p:cNvSpPr/>
          <p:nvPr/>
        </p:nvSpPr>
        <p:spPr>
          <a:xfrm>
            <a:off x="5086715" y="4762636"/>
            <a:ext cx="1240972" cy="291942"/>
          </a:xfrm>
          <a:prstGeom prst="curved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95" name="Object 9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5571565"/>
              </p:ext>
            </p:extLst>
          </p:nvPr>
        </p:nvGraphicFramePr>
        <p:xfrm>
          <a:off x="5466716" y="4245204"/>
          <a:ext cx="466447" cy="3632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4" name="Equation" r:id="rId33" imgW="228600" imgH="177480" progId="Equation.DSMT4">
                  <p:embed/>
                </p:oleObj>
              </mc:Choice>
              <mc:Fallback>
                <p:oleObj name="Equation" r:id="rId33" imgW="2286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6716" y="4245204"/>
                        <a:ext cx="466447" cy="363217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FFFF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" name="Curved Up Arrow 95"/>
          <p:cNvSpPr/>
          <p:nvPr/>
        </p:nvSpPr>
        <p:spPr>
          <a:xfrm>
            <a:off x="2632796" y="6061139"/>
            <a:ext cx="1240972" cy="250133"/>
          </a:xfrm>
          <a:prstGeom prst="curvedUp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7" name="Curved Down Arrow 96"/>
          <p:cNvSpPr/>
          <p:nvPr/>
        </p:nvSpPr>
        <p:spPr>
          <a:xfrm>
            <a:off x="2632796" y="4684471"/>
            <a:ext cx="1240972" cy="291942"/>
          </a:xfrm>
          <a:prstGeom prst="curvedDownArrow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9" name="Rectangle 23"/>
          <p:cNvSpPr>
            <a:spLocks noChangeArrowheads="1"/>
          </p:cNvSpPr>
          <p:nvPr/>
        </p:nvSpPr>
        <p:spPr bwMode="auto">
          <a:xfrm>
            <a:off x="5732646" y="5074639"/>
            <a:ext cx="621518" cy="483788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0" name="Object 9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5698784"/>
              </p:ext>
            </p:extLst>
          </p:nvPr>
        </p:nvGraphicFramePr>
        <p:xfrm>
          <a:off x="5714502" y="5164864"/>
          <a:ext cx="744049" cy="9098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5" name="Equation" r:id="rId35" imgW="253800" imgH="393480" progId="Equation.DSMT4">
                  <p:embed/>
                </p:oleObj>
              </mc:Choice>
              <mc:Fallback>
                <p:oleObj name="Equation" r:id="rId35" imgW="2538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4502" y="5164864"/>
                        <a:ext cx="744049" cy="9098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1" name="Rectangle 23"/>
          <p:cNvSpPr>
            <a:spLocks noChangeArrowheads="1"/>
          </p:cNvSpPr>
          <p:nvPr/>
        </p:nvSpPr>
        <p:spPr bwMode="auto">
          <a:xfrm>
            <a:off x="3458573" y="5039429"/>
            <a:ext cx="621518" cy="483788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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48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Rectangle 23"/>
          <p:cNvSpPr>
            <a:spLocks noChangeArrowheads="1"/>
          </p:cNvSpPr>
          <p:nvPr/>
        </p:nvSpPr>
        <p:spPr bwMode="auto">
          <a:xfrm>
            <a:off x="5733327" y="5080704"/>
            <a:ext cx="621518" cy="483788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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50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3" name="Object 10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6942349"/>
              </p:ext>
            </p:extLst>
          </p:nvPr>
        </p:nvGraphicFramePr>
        <p:xfrm>
          <a:off x="4383452" y="5345514"/>
          <a:ext cx="216661" cy="468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6" name="Equation" r:id="rId37" imgW="75960" imgH="164880" progId="Equation.DSMT4">
                  <p:embed/>
                </p:oleObj>
              </mc:Choice>
              <mc:Fallback>
                <p:oleObj name="Equation" r:id="rId37" imgW="759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3452" y="5345514"/>
                        <a:ext cx="216661" cy="4688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Rectangle 23"/>
          <p:cNvSpPr>
            <a:spLocks noChangeArrowheads="1"/>
          </p:cNvSpPr>
          <p:nvPr/>
        </p:nvSpPr>
        <p:spPr bwMode="auto">
          <a:xfrm>
            <a:off x="3535944" y="2135496"/>
            <a:ext cx="621518" cy="48378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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24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Rectangle 23"/>
          <p:cNvSpPr>
            <a:spLocks noChangeArrowheads="1"/>
          </p:cNvSpPr>
          <p:nvPr/>
        </p:nvSpPr>
        <p:spPr bwMode="auto">
          <a:xfrm>
            <a:off x="5825401" y="2180464"/>
            <a:ext cx="555580" cy="48378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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25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Rectangle 23"/>
          <p:cNvSpPr>
            <a:spLocks noChangeArrowheads="1"/>
          </p:cNvSpPr>
          <p:nvPr/>
        </p:nvSpPr>
        <p:spPr bwMode="auto">
          <a:xfrm>
            <a:off x="3467616" y="5039429"/>
            <a:ext cx="621518" cy="48378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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48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Rectangle 23"/>
          <p:cNvSpPr>
            <a:spLocks noChangeArrowheads="1"/>
          </p:cNvSpPr>
          <p:nvPr/>
        </p:nvSpPr>
        <p:spPr bwMode="auto">
          <a:xfrm>
            <a:off x="5746390" y="5070109"/>
            <a:ext cx="555580" cy="48378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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50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Oval 45"/>
          <p:cNvSpPr>
            <a:spLocks noChangeArrowheads="1"/>
          </p:cNvSpPr>
          <p:nvPr/>
        </p:nvSpPr>
        <p:spPr bwMode="auto">
          <a:xfrm>
            <a:off x="5805312" y="2764797"/>
            <a:ext cx="601785" cy="521454"/>
          </a:xfrm>
          <a:prstGeom prst="ellipse">
            <a:avLst/>
          </a:prstGeom>
          <a:noFill/>
          <a:ln w="38100" cap="sq" algn="ctr">
            <a:solidFill>
              <a:srgbClr val="FF33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vi-VN"/>
          </a:p>
        </p:txBody>
      </p:sp>
      <p:sp>
        <p:nvSpPr>
          <p:cNvPr id="47" name="Oval 46"/>
          <p:cNvSpPr>
            <a:spLocks noChangeArrowheads="1"/>
          </p:cNvSpPr>
          <p:nvPr/>
        </p:nvSpPr>
        <p:spPr bwMode="auto">
          <a:xfrm>
            <a:off x="3558874" y="2737350"/>
            <a:ext cx="601785" cy="521454"/>
          </a:xfrm>
          <a:prstGeom prst="ellipse">
            <a:avLst/>
          </a:prstGeom>
          <a:noFill/>
          <a:ln w="38100" cap="sq" algn="ctr">
            <a:solidFill>
              <a:srgbClr val="FF33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vi-VN"/>
          </a:p>
        </p:txBody>
      </p:sp>
      <p:sp>
        <p:nvSpPr>
          <p:cNvPr id="50" name="Oval 49"/>
          <p:cNvSpPr>
            <a:spLocks noChangeArrowheads="1"/>
          </p:cNvSpPr>
          <p:nvPr/>
        </p:nvSpPr>
        <p:spPr bwMode="auto">
          <a:xfrm>
            <a:off x="5751756" y="5652223"/>
            <a:ext cx="601785" cy="521454"/>
          </a:xfrm>
          <a:prstGeom prst="ellipse">
            <a:avLst/>
          </a:prstGeom>
          <a:noFill/>
          <a:ln w="38100" cap="sq" algn="ctr">
            <a:solidFill>
              <a:srgbClr val="FFC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vi-VN"/>
          </a:p>
        </p:txBody>
      </p:sp>
      <p:sp>
        <p:nvSpPr>
          <p:cNvPr id="52" name="Oval 51"/>
          <p:cNvSpPr>
            <a:spLocks noChangeArrowheads="1"/>
          </p:cNvSpPr>
          <p:nvPr/>
        </p:nvSpPr>
        <p:spPr bwMode="auto">
          <a:xfrm>
            <a:off x="3477683" y="5625562"/>
            <a:ext cx="601785" cy="521454"/>
          </a:xfrm>
          <a:prstGeom prst="ellipse">
            <a:avLst/>
          </a:prstGeom>
          <a:noFill/>
          <a:ln w="38100" cap="sq" algn="ctr">
            <a:solidFill>
              <a:srgbClr val="FFC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vi-VN"/>
          </a:p>
        </p:txBody>
      </p:sp>
      <p:sp>
        <p:nvSpPr>
          <p:cNvPr id="67" name="TextBox 1"/>
          <p:cNvSpPr txBox="1"/>
          <p:nvPr/>
        </p:nvSpPr>
        <p:spPr>
          <a:xfrm>
            <a:off x="4392431" y="249167"/>
            <a:ext cx="346133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KIỂM TRA BÀI CŨ</a:t>
            </a:r>
            <a:endParaRPr lang="en-US" sz="30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297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53" grpId="0" animBg="1"/>
      <p:bldP spid="53" grpId="1" animBg="1"/>
      <p:bldP spid="55" grpId="0" animBg="1"/>
      <p:bldP spid="55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2" grpId="0" animBg="1"/>
      <p:bldP spid="64" grpId="0" animBg="1"/>
      <p:bldP spid="64" grpId="1" animBg="1"/>
      <p:bldP spid="65" grpId="0" animBg="1"/>
      <p:bldP spid="65" grpId="1" animBg="1"/>
      <p:bldP spid="86" grpId="0" animBg="1"/>
      <p:bldP spid="92" grpId="0" animBg="1"/>
      <p:bldP spid="92" grpId="1" animBg="1"/>
      <p:bldP spid="94" grpId="0" animBg="1"/>
      <p:bldP spid="94" grpId="1" animBg="1"/>
      <p:bldP spid="96" grpId="0" animBg="1"/>
      <p:bldP spid="96" grpId="1" animBg="1"/>
      <p:bldP spid="97" grpId="0" animBg="1"/>
      <p:bldP spid="97" grpId="1" animBg="1"/>
      <p:bldP spid="99" grpId="0" animBg="1"/>
      <p:bldP spid="101" grpId="0" animBg="1"/>
      <p:bldP spid="101" grpId="1" animBg="1"/>
      <p:bldP spid="102" grpId="0" animBg="1"/>
      <p:bldP spid="102" grpId="1" animBg="1"/>
      <p:bldP spid="40" grpId="0"/>
      <p:bldP spid="41" grpId="0"/>
      <p:bldP spid="42" grpId="0"/>
      <p:bldP spid="45" grpId="0"/>
      <p:bldP spid="46" grpId="0" animBg="1"/>
      <p:bldP spid="47" grpId="0" animBg="1"/>
      <p:bldP spid="50" grpId="0" animBg="1"/>
      <p:bldP spid="5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907733" y="1112876"/>
            <a:ext cx="84582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1. Quy </a:t>
            </a:r>
            <a:r>
              <a:rPr lang="en-US" sz="26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đồng</a:t>
            </a:r>
            <a:r>
              <a:rPr lang="en-US" sz="2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mẫu hai phân </a:t>
            </a:r>
            <a:r>
              <a:rPr lang="en-US" sz="2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số (SGK – tr16, 17)</a:t>
            </a:r>
            <a:endParaRPr lang="en-US" sz="26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35"/>
          <p:cNvSpPr>
            <a:spLocks noChangeArrowheads="1"/>
          </p:cNvSpPr>
          <p:nvPr/>
        </p:nvSpPr>
        <p:spPr bwMode="auto">
          <a:xfrm>
            <a:off x="1038968" y="2189069"/>
            <a:ext cx="9195752" cy="1200329"/>
          </a:xfrm>
          <a:prstGeom prst="rect">
            <a:avLst/>
          </a:prstGeom>
          <a:noFill/>
          <a:ln w="38100">
            <a:solidFill>
              <a:schemeClr val="accent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eaLnBrk="0" hangingPunct="0"/>
            <a:r>
              <a:rPr lang="en-US" alt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 đồng mẫu hai phân số là biến đổi hai phân số đã cho thành hai phân số tương ứng bằng chúng nhưng cùng có chung một mẫu. </a:t>
            </a:r>
          </a:p>
        </p:txBody>
      </p:sp>
      <p:sp>
        <p:nvSpPr>
          <p:cNvPr id="54" name="Text Box 15"/>
          <p:cNvSpPr txBox="1">
            <a:spLocks noChangeArrowheads="1"/>
          </p:cNvSpPr>
          <p:nvPr/>
        </p:nvSpPr>
        <p:spPr bwMode="auto">
          <a:xfrm>
            <a:off x="902851" y="4746129"/>
            <a:ext cx="9331869" cy="1277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Hai phân số                      có thể được quy đồng với các mẫu chung </a:t>
            </a:r>
          </a:p>
          <a:p>
            <a:pPr algn="just">
              <a:spcBef>
                <a:spcPts val="600"/>
              </a:spcBef>
            </a:pP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hác như 80, 120, 160, ... 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1" name="Object 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8615476"/>
              </p:ext>
            </p:extLst>
          </p:nvPr>
        </p:nvGraphicFramePr>
        <p:xfrm>
          <a:off x="2283499" y="3609930"/>
          <a:ext cx="1433513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39" name="Equation" r:id="rId3" imgW="685800" imgH="393480" progId="Equation.DSMT4">
                  <p:embed/>
                </p:oleObj>
              </mc:Choice>
              <mc:Fallback>
                <p:oleObj name="Equation" r:id="rId3" imgW="6858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3499" y="3609930"/>
                        <a:ext cx="1433513" cy="82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733106"/>
              </p:ext>
            </p:extLst>
          </p:nvPr>
        </p:nvGraphicFramePr>
        <p:xfrm>
          <a:off x="3443171" y="4597974"/>
          <a:ext cx="872685" cy="8231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40" name="Equation" r:id="rId5" imgW="419040" imgH="393480" progId="Equation.DSMT4">
                  <p:embed/>
                </p:oleObj>
              </mc:Choice>
              <mc:Fallback>
                <p:oleObj name="Equation" r:id="rId5" imgW="4190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3171" y="4597974"/>
                        <a:ext cx="872685" cy="8231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" name="TextBox 63"/>
          <p:cNvSpPr txBox="1"/>
          <p:nvPr/>
        </p:nvSpPr>
        <p:spPr>
          <a:xfrm>
            <a:off x="2139441" y="524691"/>
            <a:ext cx="74541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Tiết 73 : QUY ĐỒNG </a:t>
            </a:r>
            <a:r>
              <a:rPr lang="en-US" sz="28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MẪU NHIỀU PHÂN </a:t>
            </a:r>
            <a:r>
              <a:rPr lang="en-US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en-US" sz="28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01814" y="3790291"/>
            <a:ext cx="11224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Ví dụ :</a:t>
            </a:r>
            <a:endParaRPr lang="en-US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7143844"/>
              </p:ext>
            </p:extLst>
          </p:nvPr>
        </p:nvGraphicFramePr>
        <p:xfrm>
          <a:off x="4122821" y="3609930"/>
          <a:ext cx="1406525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41" name="Equation" r:id="rId7" imgW="672840" imgH="393480" progId="Equation.DSMT4">
                  <p:embed/>
                </p:oleObj>
              </mc:Choice>
              <mc:Fallback>
                <p:oleObj name="Equation" r:id="rId7" imgW="6728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2821" y="3609930"/>
                        <a:ext cx="1406525" cy="82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1661786"/>
              </p:ext>
            </p:extLst>
          </p:nvPr>
        </p:nvGraphicFramePr>
        <p:xfrm>
          <a:off x="2826605" y="4614692"/>
          <a:ext cx="477838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42" name="Equation" r:id="rId9" imgW="228600" imgH="393480" progId="Equation.DSMT4">
                  <p:embed/>
                </p:oleObj>
              </mc:Choice>
              <mc:Fallback>
                <p:oleObj name="Equation" r:id="rId9" imgW="2286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6605" y="4614692"/>
                        <a:ext cx="477838" cy="82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2305458" y="1644926"/>
            <a:ext cx="59502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Thế nào là quy đồng mẫu hai phân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số ?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747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2" grpId="0" animBg="1"/>
      <p:bldP spid="54" grpId="0"/>
      <p:bldP spid="5" grpId="0"/>
      <p:bldP spid="14" grpId="0"/>
      <p:bldP spid="14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>
            <a:spLocks noChangeArrowheads="1"/>
          </p:cNvSpPr>
          <p:nvPr/>
        </p:nvSpPr>
        <p:spPr bwMode="auto">
          <a:xfrm>
            <a:off x="2058816" y="2799794"/>
            <a:ext cx="914400" cy="685800"/>
          </a:xfrm>
          <a:prstGeom prst="ellipse">
            <a:avLst/>
          </a:prstGeom>
          <a:noFill/>
          <a:ln w="38100" cap="sq" algn="ctr">
            <a:solidFill>
              <a:srgbClr val="FF33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vi-VN"/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2100510" y="1193454"/>
            <a:ext cx="914400" cy="685800"/>
          </a:xfrm>
          <a:prstGeom prst="ellipse">
            <a:avLst/>
          </a:prstGeom>
          <a:noFill/>
          <a:ln w="38100" cap="sq" algn="ctr">
            <a:solidFill>
              <a:srgbClr val="FF33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vi-VN"/>
          </a:p>
        </p:txBody>
      </p:sp>
      <p:cxnSp>
        <p:nvCxnSpPr>
          <p:cNvPr id="28" name="Straight Arrow Connector 27"/>
          <p:cNvCxnSpPr>
            <a:cxnSpLocks noChangeShapeType="1"/>
          </p:cNvCxnSpPr>
          <p:nvPr/>
        </p:nvCxnSpPr>
        <p:spPr bwMode="auto">
          <a:xfrm>
            <a:off x="3028779" y="1471057"/>
            <a:ext cx="1163637" cy="715962"/>
          </a:xfrm>
          <a:prstGeom prst="straightConnector1">
            <a:avLst/>
          </a:prstGeom>
          <a:noFill/>
          <a:ln w="25400" cap="sq" algn="ctr">
            <a:solidFill>
              <a:srgbClr val="FFC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Straight Arrow Connector 28"/>
          <p:cNvCxnSpPr>
            <a:cxnSpLocks noChangeShapeType="1"/>
          </p:cNvCxnSpPr>
          <p:nvPr/>
        </p:nvCxnSpPr>
        <p:spPr bwMode="auto">
          <a:xfrm flipV="1">
            <a:off x="2952579" y="2171144"/>
            <a:ext cx="1239837" cy="884238"/>
          </a:xfrm>
          <a:prstGeom prst="straightConnector1">
            <a:avLst/>
          </a:prstGeom>
          <a:noFill/>
          <a:ln w="25400" cap="sq" algn="ctr">
            <a:solidFill>
              <a:srgbClr val="FFC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" name="Oval 29"/>
          <p:cNvSpPr>
            <a:spLocks noChangeArrowheads="1"/>
          </p:cNvSpPr>
          <p:nvPr/>
        </p:nvSpPr>
        <p:spPr bwMode="auto">
          <a:xfrm>
            <a:off x="4192416" y="1656794"/>
            <a:ext cx="1947127" cy="956469"/>
          </a:xfrm>
          <a:prstGeom prst="ellipse">
            <a:avLst/>
          </a:prstGeom>
          <a:solidFill>
            <a:schemeClr val="bg1"/>
          </a:solidFill>
          <a:ln w="38100" cap="sq" algn="ctr">
            <a:solidFill>
              <a:srgbClr val="FF3300"/>
            </a:solidFill>
            <a:round/>
            <a:headEnd type="none" w="sm" len="sm"/>
            <a:tailEnd type="none" w="sm" len="sm"/>
          </a:ln>
        </p:spPr>
        <p:txBody>
          <a:bodyPr anchor="ctr" anchorCtr="1"/>
          <a:lstStyle/>
          <a:p>
            <a:r>
              <a:rPr lang="en-US" sz="2400" b="1" i="1" dirty="0"/>
              <a:t>Mẫu chung</a:t>
            </a:r>
            <a:endParaRPr lang="vi-VN" sz="2400" b="1" i="1" dirty="0"/>
          </a:p>
        </p:txBody>
      </p:sp>
      <p:sp>
        <p:nvSpPr>
          <p:cNvPr id="31" name="Oval 30"/>
          <p:cNvSpPr>
            <a:spLocks noChangeArrowheads="1"/>
          </p:cNvSpPr>
          <p:nvPr/>
        </p:nvSpPr>
        <p:spPr bwMode="auto">
          <a:xfrm>
            <a:off x="6903928" y="1601687"/>
            <a:ext cx="3053751" cy="1066800"/>
          </a:xfrm>
          <a:prstGeom prst="ellipse">
            <a:avLst/>
          </a:prstGeom>
          <a:solidFill>
            <a:schemeClr val="bg1"/>
          </a:solidFill>
          <a:ln w="38100" cap="sq" algn="ctr">
            <a:solidFill>
              <a:srgbClr val="FF3300"/>
            </a:solidFill>
            <a:round/>
            <a:headEnd type="none" w="sm" len="sm"/>
            <a:tailEnd type="none" w="sm" len="sm"/>
          </a:ln>
        </p:spPr>
        <p:txBody>
          <a:bodyPr anchor="ctr" anchorCtr="1"/>
          <a:lstStyle/>
          <a:p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BCNN(5, 8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)</a:t>
            </a:r>
            <a:endParaRPr lang="vi-VN" sz="2400" b="1" i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4602707"/>
              </p:ext>
            </p:extLst>
          </p:nvPr>
        </p:nvGraphicFramePr>
        <p:xfrm>
          <a:off x="722313" y="533400"/>
          <a:ext cx="2473325" cy="1239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57" name="Equation" r:id="rId3" imgW="647640" imgH="393480" progId="Equation.DSMT4">
                  <p:embed/>
                </p:oleObj>
              </mc:Choice>
              <mc:Fallback>
                <p:oleObj name="Equation" r:id="rId3" imgW="647640" imgH="3934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313" y="533400"/>
                        <a:ext cx="2473325" cy="1239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7737327"/>
              </p:ext>
            </p:extLst>
          </p:nvPr>
        </p:nvGraphicFramePr>
        <p:xfrm>
          <a:off x="660400" y="2146300"/>
          <a:ext cx="2473325" cy="1239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58" name="Equation" r:id="rId5" imgW="647640" imgH="393480" progId="Equation.DSMT4">
                  <p:embed/>
                </p:oleObj>
              </mc:Choice>
              <mc:Fallback>
                <p:oleObj name="Equation" r:id="rId5" imgW="6476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400" y="2146300"/>
                        <a:ext cx="2473325" cy="1239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Line 68"/>
          <p:cNvSpPr>
            <a:spLocks noChangeShapeType="1"/>
          </p:cNvSpPr>
          <p:nvPr/>
        </p:nvSpPr>
        <p:spPr bwMode="auto">
          <a:xfrm flipV="1">
            <a:off x="5973642" y="3373981"/>
            <a:ext cx="1513957" cy="1885977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11" name="Line 69"/>
          <p:cNvSpPr>
            <a:spLocks noChangeShapeType="1"/>
          </p:cNvSpPr>
          <p:nvPr/>
        </p:nvSpPr>
        <p:spPr bwMode="auto">
          <a:xfrm flipV="1">
            <a:off x="5973643" y="4589165"/>
            <a:ext cx="1607408" cy="670794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12" name="Line 70"/>
          <p:cNvSpPr>
            <a:spLocks noChangeShapeType="1"/>
          </p:cNvSpPr>
          <p:nvPr/>
        </p:nvSpPr>
        <p:spPr bwMode="auto">
          <a:xfrm>
            <a:off x="5973642" y="5259959"/>
            <a:ext cx="1513957" cy="648466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13" name="Rectangle 72"/>
          <p:cNvSpPr>
            <a:spLocks noChangeArrowheads="1"/>
          </p:cNvSpPr>
          <p:nvPr/>
        </p:nvSpPr>
        <p:spPr bwMode="auto">
          <a:xfrm>
            <a:off x="7581051" y="2896938"/>
            <a:ext cx="3525329" cy="830997"/>
          </a:xfrm>
          <a:prstGeom prst="rect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Phân tích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các số ra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thừa số nguyên tố.</a:t>
            </a:r>
          </a:p>
        </p:txBody>
      </p:sp>
      <p:sp>
        <p:nvSpPr>
          <p:cNvPr id="14" name="Rectangle 73"/>
          <p:cNvSpPr>
            <a:spLocks noChangeArrowheads="1"/>
          </p:cNvSpPr>
          <p:nvPr/>
        </p:nvSpPr>
        <p:spPr bwMode="auto">
          <a:xfrm>
            <a:off x="7581052" y="4158159"/>
            <a:ext cx="3525328" cy="738664"/>
          </a:xfrm>
          <a:prstGeom prst="rect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Chọn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thừa số nguyên tố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chung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và riêng.</a:t>
            </a:r>
          </a:p>
        </p:txBody>
      </p:sp>
      <p:sp>
        <p:nvSpPr>
          <p:cNvPr id="15" name="Rectangle 74"/>
          <p:cNvSpPr>
            <a:spLocks noChangeArrowheads="1"/>
          </p:cNvSpPr>
          <p:nvPr/>
        </p:nvSpPr>
        <p:spPr bwMode="auto">
          <a:xfrm>
            <a:off x="7504852" y="5326793"/>
            <a:ext cx="3601528" cy="1107996"/>
          </a:xfrm>
          <a:prstGeom prst="rect">
            <a:avLst/>
          </a:prstGeom>
          <a:noFill/>
          <a:ln w="1905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Lập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tích các thừa số đã 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chọn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mỗi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thừa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số lấy với  số mũ lớn nhất.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72"/>
          <p:cNvSpPr>
            <a:spLocks noChangeArrowheads="1"/>
          </p:cNvSpPr>
          <p:nvPr/>
        </p:nvSpPr>
        <p:spPr bwMode="auto">
          <a:xfrm>
            <a:off x="1035882" y="5029126"/>
            <a:ext cx="4937760" cy="461665"/>
          </a:xfrm>
          <a:prstGeom prst="rect">
            <a:avLst/>
          </a:prstGeom>
          <a:solidFill>
            <a:srgbClr val="FFFF00"/>
          </a:solidFill>
          <a:ln w="19050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Arial" pitchFamily="34" charset="0"/>
                <a:cs typeface="Arial" pitchFamily="34" charset="0"/>
              </a:rPr>
              <a:t>* Các b</a:t>
            </a:r>
            <a:r>
              <a:rPr lang="vi-VN" sz="2400" dirty="0">
                <a:latin typeface="Arial" pitchFamily="34" charset="0"/>
                <a:cs typeface="Arial" pitchFamily="34" charset="0"/>
              </a:rPr>
              <a:t>ước tìm 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BCNN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của các số </a:t>
            </a:r>
            <a:r>
              <a:rPr lang="vi-VN" sz="2400" dirty="0" smtClean="0">
                <a:latin typeface="Arial" pitchFamily="34" charset="0"/>
                <a:cs typeface="Arial" pitchFamily="34" charset="0"/>
              </a:rPr>
              <a:t>: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Straight Arrow Connector 16"/>
          <p:cNvCxnSpPr>
            <a:cxnSpLocks noChangeShapeType="1"/>
          </p:cNvCxnSpPr>
          <p:nvPr/>
        </p:nvCxnSpPr>
        <p:spPr bwMode="auto">
          <a:xfrm>
            <a:off x="6157429" y="2177144"/>
            <a:ext cx="746499" cy="9875"/>
          </a:xfrm>
          <a:prstGeom prst="straightConnector1">
            <a:avLst/>
          </a:prstGeom>
          <a:noFill/>
          <a:ln w="25400" cap="sq" algn="ctr">
            <a:solidFill>
              <a:srgbClr val="FFC000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65878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30" grpId="0" animBg="1"/>
      <p:bldP spid="31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122100" y="317033"/>
            <a:ext cx="8686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2. Quy đồng mẫu nhiều phân </a:t>
            </a:r>
            <a:r>
              <a:rPr lang="en-US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số </a:t>
            </a:r>
            <a:endParaRPr lang="en-US" sz="28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121521" y="891034"/>
            <a:ext cx="660765" cy="50230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2400" b="1" dirty="0">
                <a:latin typeface="Arial" pitchFamily="34" charset="0"/>
                <a:cs typeface="Arial" pitchFamily="34" charset="0"/>
              </a:rPr>
              <a:t>?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2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857796" y="1254490"/>
            <a:ext cx="1007582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b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 Tìm các phân số lần lượt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bằng                           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nhưng </a:t>
            </a:r>
            <a:endParaRPr lang="en-US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cùng có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mẫu là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BCNN (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2, 5, 3, 8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).                                                                          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1791794" y="880890"/>
            <a:ext cx="7543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a) Tìm BCNN của các số 2, 5, 3, 8.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3267061"/>
              </p:ext>
            </p:extLst>
          </p:nvPr>
        </p:nvGraphicFramePr>
        <p:xfrm>
          <a:off x="6554994" y="1125365"/>
          <a:ext cx="438784" cy="7942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761" name="Equation" r:id="rId3" imgW="203040" imgH="393480" progId="Equation.DSMT4">
                  <p:embed/>
                </p:oleObj>
              </mc:Choice>
              <mc:Fallback>
                <p:oleObj name="Equation" r:id="rId3" imgW="203040" imgH="3934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4994" y="1125365"/>
                        <a:ext cx="438784" cy="7942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4862006"/>
              </p:ext>
            </p:extLst>
          </p:nvPr>
        </p:nvGraphicFramePr>
        <p:xfrm>
          <a:off x="7025865" y="1124313"/>
          <a:ext cx="605074" cy="7943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762" name="Equation" r:id="rId5" imgW="279360" imgH="393480" progId="Equation.DSMT4">
                  <p:embed/>
                </p:oleObj>
              </mc:Choice>
              <mc:Fallback>
                <p:oleObj name="Equation" r:id="rId5" imgW="2793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5865" y="1124313"/>
                        <a:ext cx="605074" cy="7943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2753211"/>
              </p:ext>
            </p:extLst>
          </p:nvPr>
        </p:nvGraphicFramePr>
        <p:xfrm>
          <a:off x="7754319" y="1125365"/>
          <a:ext cx="438784" cy="7942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763" name="Equation" r:id="rId7" imgW="203040" imgH="393480" progId="Equation.DSMT4">
                  <p:embed/>
                </p:oleObj>
              </mc:Choice>
              <mc:Fallback>
                <p:oleObj name="Equation" r:id="rId7" imgW="2030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54319" y="1125365"/>
                        <a:ext cx="438784" cy="7942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0372111"/>
              </p:ext>
            </p:extLst>
          </p:nvPr>
        </p:nvGraphicFramePr>
        <p:xfrm>
          <a:off x="8222660" y="1125538"/>
          <a:ext cx="495300" cy="795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764" name="Equation" r:id="rId9" imgW="228600" imgH="393480" progId="Equation.DSMT4">
                  <p:embed/>
                </p:oleObj>
              </mc:Choice>
              <mc:Fallback>
                <p:oleObj name="Equation" r:id="rId9" imgW="2286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2660" y="1125538"/>
                        <a:ext cx="495300" cy="795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 Box 21"/>
          <p:cNvSpPr txBox="1">
            <a:spLocks noChangeArrowheads="1"/>
          </p:cNvSpPr>
          <p:nvPr/>
        </p:nvSpPr>
        <p:spPr bwMode="auto">
          <a:xfrm>
            <a:off x="1451904" y="2738837"/>
            <a:ext cx="629412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spcBef>
                <a:spcPct val="5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a) Ta có :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 = 2;   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;   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; 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 2</a:t>
            </a:r>
            <a:r>
              <a:rPr lang="en-US" sz="2400" baseline="30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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BCNN (2,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5, 3,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8) = 2</a:t>
            </a:r>
            <a:r>
              <a:rPr lang="en-US" sz="2400" baseline="30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3. 5 =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120.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 Box 75"/>
          <p:cNvSpPr txBox="1">
            <a:spLocks noChangeArrowheads="1"/>
          </p:cNvSpPr>
          <p:nvPr/>
        </p:nvSpPr>
        <p:spPr bwMode="auto">
          <a:xfrm>
            <a:off x="1523301" y="3754500"/>
            <a:ext cx="526346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b) Các phân số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bằng phân số trên và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có cùng mẫu 120 là :</a:t>
            </a:r>
          </a:p>
        </p:txBody>
      </p:sp>
      <p:graphicFrame>
        <p:nvGraphicFramePr>
          <p:cNvPr id="18" name="Object 7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1824129"/>
              </p:ext>
            </p:extLst>
          </p:nvPr>
        </p:nvGraphicFramePr>
        <p:xfrm>
          <a:off x="1865313" y="4586288"/>
          <a:ext cx="2219325" cy="814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765" name="Equation" r:id="rId11" imgW="1143000" imgH="393480" progId="Equation.DSMT4">
                  <p:embed/>
                </p:oleObj>
              </mc:Choice>
              <mc:Fallback>
                <p:oleObj name="Equation" r:id="rId11" imgW="11430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5313" y="4586288"/>
                        <a:ext cx="2219325" cy="814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8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9279568"/>
              </p:ext>
            </p:extLst>
          </p:nvPr>
        </p:nvGraphicFramePr>
        <p:xfrm>
          <a:off x="4054475" y="4654550"/>
          <a:ext cx="2444750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766" name="Equation" r:id="rId13" imgW="1384200" imgH="393480" progId="Equation.DSMT4">
                  <p:embed/>
                </p:oleObj>
              </mc:Choice>
              <mc:Fallback>
                <p:oleObj name="Equation" r:id="rId13" imgW="13842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4475" y="4654550"/>
                        <a:ext cx="2444750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8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7629777"/>
              </p:ext>
            </p:extLst>
          </p:nvPr>
        </p:nvGraphicFramePr>
        <p:xfrm>
          <a:off x="1852613" y="5487988"/>
          <a:ext cx="1947862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767" name="Equation" r:id="rId15" imgW="1117440" imgH="393480" progId="Equation.DSMT4">
                  <p:embed/>
                </p:oleObj>
              </mc:Choice>
              <mc:Fallback>
                <p:oleObj name="Equation" r:id="rId15" imgW="11174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2613" y="5487988"/>
                        <a:ext cx="1947862" cy="773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8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4752427"/>
              </p:ext>
            </p:extLst>
          </p:nvPr>
        </p:nvGraphicFramePr>
        <p:xfrm>
          <a:off x="4070350" y="5505450"/>
          <a:ext cx="2357438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768" name="Equation" r:id="rId17" imgW="1371600" imgH="393480" progId="Equation.DSMT4">
                  <p:embed/>
                </p:oleObj>
              </mc:Choice>
              <mc:Fallback>
                <p:oleObj name="Equation" r:id="rId17" imgW="13716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0350" y="5505450"/>
                        <a:ext cx="2357438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Connector 21"/>
          <p:cNvCxnSpPr/>
          <p:nvPr/>
        </p:nvCxnSpPr>
        <p:spPr>
          <a:xfrm>
            <a:off x="7528889" y="2738837"/>
            <a:ext cx="34506" cy="391565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 Box 15"/>
          <p:cNvSpPr txBox="1">
            <a:spLocks noChangeArrowheads="1"/>
          </p:cNvSpPr>
          <p:nvPr/>
        </p:nvSpPr>
        <p:spPr bwMode="auto">
          <a:xfrm>
            <a:off x="3486389" y="2218474"/>
            <a:ext cx="19997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Lời giải</a:t>
            </a:r>
            <a:endParaRPr lang="en-US" sz="24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1005921"/>
              </p:ext>
            </p:extLst>
          </p:nvPr>
        </p:nvGraphicFramePr>
        <p:xfrm>
          <a:off x="6599646" y="2500985"/>
          <a:ext cx="650240" cy="15270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769" name="Equation" r:id="rId19" imgW="177480" imgH="253800" progId="Equation.DSMT4">
                  <p:embed/>
                </p:oleObj>
              </mc:Choice>
              <mc:Fallback>
                <p:oleObj name="Equation" r:id="rId19" imgW="177480" imgH="253800" progId="Equation.DSMT4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99646" y="2500985"/>
                        <a:ext cx="650240" cy="15270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Line 68"/>
          <p:cNvSpPr>
            <a:spLocks noChangeShapeType="1"/>
          </p:cNvSpPr>
          <p:nvPr/>
        </p:nvSpPr>
        <p:spPr bwMode="auto">
          <a:xfrm flipV="1">
            <a:off x="7122325" y="3246668"/>
            <a:ext cx="813127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935451" y="2871646"/>
            <a:ext cx="3442298" cy="8828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Tìm mẫu chung 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(chọn là BCNN)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Oval 24"/>
          <p:cNvSpPr>
            <a:spLocks noChangeArrowheads="1"/>
          </p:cNvSpPr>
          <p:nvPr/>
        </p:nvSpPr>
        <p:spPr bwMode="auto">
          <a:xfrm>
            <a:off x="2664823" y="4572434"/>
            <a:ext cx="444137" cy="404515"/>
          </a:xfrm>
          <a:prstGeom prst="ellipse">
            <a:avLst/>
          </a:prstGeom>
          <a:noFill/>
          <a:ln w="38100" cap="sq" algn="ctr">
            <a:solidFill>
              <a:srgbClr val="FF33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vi-VN"/>
          </a:p>
        </p:txBody>
      </p:sp>
      <p:sp>
        <p:nvSpPr>
          <p:cNvPr id="26" name="Oval 25"/>
          <p:cNvSpPr>
            <a:spLocks noChangeArrowheads="1"/>
          </p:cNvSpPr>
          <p:nvPr/>
        </p:nvSpPr>
        <p:spPr bwMode="auto">
          <a:xfrm>
            <a:off x="5344232" y="4598911"/>
            <a:ext cx="444137" cy="404515"/>
          </a:xfrm>
          <a:prstGeom prst="ellipse">
            <a:avLst/>
          </a:prstGeom>
          <a:noFill/>
          <a:ln w="38100" cap="sq" algn="ctr">
            <a:solidFill>
              <a:srgbClr val="FF33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vi-VN"/>
          </a:p>
        </p:txBody>
      </p:sp>
      <p:sp>
        <p:nvSpPr>
          <p:cNvPr id="27" name="Oval 26"/>
          <p:cNvSpPr>
            <a:spLocks noChangeArrowheads="1"/>
          </p:cNvSpPr>
          <p:nvPr/>
        </p:nvSpPr>
        <p:spPr bwMode="auto">
          <a:xfrm>
            <a:off x="2586445" y="5434931"/>
            <a:ext cx="444137" cy="404515"/>
          </a:xfrm>
          <a:prstGeom prst="ellipse">
            <a:avLst/>
          </a:prstGeom>
          <a:noFill/>
          <a:ln w="38100" cap="sq" algn="ctr">
            <a:solidFill>
              <a:srgbClr val="FF33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vi-VN"/>
          </a:p>
        </p:txBody>
      </p:sp>
      <p:sp>
        <p:nvSpPr>
          <p:cNvPr id="29" name="Oval 28"/>
          <p:cNvSpPr>
            <a:spLocks noChangeArrowheads="1"/>
          </p:cNvSpPr>
          <p:nvPr/>
        </p:nvSpPr>
        <p:spPr bwMode="auto">
          <a:xfrm>
            <a:off x="5329646" y="5447993"/>
            <a:ext cx="444137" cy="404515"/>
          </a:xfrm>
          <a:prstGeom prst="ellipse">
            <a:avLst/>
          </a:prstGeom>
          <a:noFill/>
          <a:ln w="38100" cap="sq" algn="ctr">
            <a:solidFill>
              <a:srgbClr val="FF33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vi-VN"/>
          </a:p>
        </p:txBody>
      </p:sp>
      <p:sp>
        <p:nvSpPr>
          <p:cNvPr id="31" name="Line 68"/>
          <p:cNvSpPr>
            <a:spLocks noChangeShapeType="1"/>
          </p:cNvSpPr>
          <p:nvPr/>
        </p:nvSpPr>
        <p:spPr bwMode="auto">
          <a:xfrm flipV="1">
            <a:off x="5840621" y="4664557"/>
            <a:ext cx="1997093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935450" y="4223130"/>
            <a:ext cx="3442299" cy="8828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Tìm thừa số phụ 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của mẫu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3977219"/>
              </p:ext>
            </p:extLst>
          </p:nvPr>
        </p:nvGraphicFramePr>
        <p:xfrm>
          <a:off x="6540467" y="4585497"/>
          <a:ext cx="650240" cy="22725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770" name="Equation" r:id="rId21" imgW="177480" imgH="253800" progId="Equation.DSMT4">
                  <p:embed/>
                </p:oleObj>
              </mc:Choice>
              <mc:Fallback>
                <p:oleObj name="Equation" r:id="rId21" imgW="1774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0467" y="4585497"/>
                        <a:ext cx="650240" cy="22725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Line 68"/>
          <p:cNvSpPr>
            <a:spLocks noChangeShapeType="1"/>
          </p:cNvSpPr>
          <p:nvPr/>
        </p:nvSpPr>
        <p:spPr bwMode="auto">
          <a:xfrm flipV="1">
            <a:off x="7122323" y="5670065"/>
            <a:ext cx="813127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935452" y="5430894"/>
            <a:ext cx="3442299" cy="8828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001">
            <a:schemeClr val="lt1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Nhân cả tử và mẫu với thừa số phụ tương ứng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4800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  <p:bldP spid="16" grpId="0" build="p"/>
      <p:bldP spid="17" grpId="0"/>
      <p:bldP spid="23" grpId="0"/>
      <p:bldP spid="24" grpId="0" animBg="1"/>
      <p:bldP spid="8" grpId="0" animBg="1"/>
      <p:bldP spid="25" grpId="0" animBg="1"/>
      <p:bldP spid="26" grpId="0" animBg="1"/>
      <p:bldP spid="27" grpId="0" animBg="1"/>
      <p:bldP spid="29" grpId="0" animBg="1"/>
      <p:bldP spid="31" grpId="0" animBg="1"/>
      <p:bldP spid="32" grpId="0" animBg="1"/>
      <p:bldP spid="34" grpId="0" animBg="1"/>
      <p:bldP spid="3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9"/>
          <p:cNvSpPr txBox="1">
            <a:spLocks noChangeArrowheads="1"/>
          </p:cNvSpPr>
          <p:nvPr/>
        </p:nvSpPr>
        <p:spPr bwMode="auto">
          <a:xfrm>
            <a:off x="1574202" y="1609041"/>
            <a:ext cx="8919626" cy="4924425"/>
          </a:xfrm>
          <a:prstGeom prst="rect">
            <a:avLst/>
          </a:prstGeom>
          <a:noFill/>
          <a:ln w="9525">
            <a:solidFill>
              <a:srgbClr val="66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6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Muốn quy đồng </a:t>
            </a:r>
            <a:r>
              <a:rPr lang="en-US" sz="2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mẫu nhiều phân số  với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ta làm </a:t>
            </a:r>
            <a:r>
              <a:rPr lang="en-US" sz="26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như </a:t>
            </a:r>
            <a:r>
              <a:rPr lang="en-US" sz="2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sau : </a:t>
            </a:r>
            <a:endParaRPr lang="en-US" sz="26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600" b="1" u="sng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Bước </a:t>
            </a:r>
            <a:r>
              <a:rPr lang="en-US" sz="2600" b="1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1 :</a:t>
            </a:r>
            <a:r>
              <a:rPr lang="en-US" sz="26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Tìm một </a:t>
            </a:r>
            <a:r>
              <a:rPr lang="en-US" sz="2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(thường là                                                   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) để làm mẫu chung.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600" b="1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Bước 2 :</a:t>
            </a:r>
            <a:r>
              <a:rPr lang="en-US" sz="2600" b="1" i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Tìm                       của mỗi mẫu ( bằng cách              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6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). </a:t>
            </a:r>
            <a:r>
              <a:rPr lang="en-US" sz="26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en-US" sz="2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600" b="1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Bước 3 :</a:t>
            </a:r>
            <a:r>
              <a:rPr lang="en-US" sz="2600" b="1" i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                                  </a:t>
            </a:r>
            <a:r>
              <a:rPr lang="en-US" sz="2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của mỗi phân số với  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.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2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</a:t>
            </a:r>
            <a:endParaRPr lang="vi-VN" sz="26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 Box 32"/>
          <p:cNvSpPr txBox="1">
            <a:spLocks noChangeArrowheads="1"/>
          </p:cNvSpPr>
          <p:nvPr/>
        </p:nvSpPr>
        <p:spPr bwMode="auto">
          <a:xfrm>
            <a:off x="1097280" y="783885"/>
            <a:ext cx="954894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* Quy </a:t>
            </a:r>
            <a:r>
              <a:rPr lang="en-US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tắc quy đồng mẫu nhiều phân số</a:t>
            </a:r>
            <a:r>
              <a:rPr lang="vi-VN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8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(SGK</a:t>
            </a:r>
            <a:r>
              <a:rPr lang="en-US" sz="28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tr18</a:t>
            </a:r>
            <a:r>
              <a:rPr lang="vi-VN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: </a:t>
            </a:r>
            <a:endParaRPr lang="vi-VN" sz="28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1677246" y="2148760"/>
            <a:ext cx="1832553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số dương </a:t>
            </a:r>
            <a:endParaRPr lang="vi-VN" sz="2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4433814" y="2706172"/>
            <a:ext cx="3876382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6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en-US" sz="2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ội chung của các mẫu</a:t>
            </a:r>
            <a:endParaRPr lang="vi-VN" sz="2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1703417" y="3260712"/>
            <a:ext cx="126185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6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BCNN</a:t>
            </a:r>
            <a:endParaRPr lang="vi-VN" sz="2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3710407" y="3805407"/>
            <a:ext cx="210826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6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2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hừa số phụ</a:t>
            </a:r>
            <a:endParaRPr lang="vi-VN" sz="2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2410639" y="4338658"/>
            <a:ext cx="4277133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mẫu </a:t>
            </a:r>
            <a:r>
              <a:rPr lang="en-US" sz="26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chung cho </a:t>
            </a:r>
            <a:r>
              <a:rPr lang="en-US" sz="2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từng </a:t>
            </a:r>
            <a:r>
              <a:rPr lang="en-US" sz="26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mẫu</a:t>
            </a:r>
            <a:endParaRPr lang="vi-VN" sz="2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3058893" y="4898687"/>
            <a:ext cx="3167855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Nhân cả tử và mẫu</a:t>
            </a:r>
            <a:endParaRPr lang="vi-VN" sz="2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1575645" y="5418062"/>
            <a:ext cx="391806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6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thừa số phụ tương ứng</a:t>
            </a:r>
            <a:endParaRPr lang="vi-VN" sz="2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8642108" y="1598920"/>
            <a:ext cx="966166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6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n-US" sz="2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ẫu</a:t>
            </a:r>
            <a:endParaRPr lang="vi-VN" sz="26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1640960" y="4347660"/>
            <a:ext cx="153935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6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2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hia </a:t>
            </a:r>
            <a:endParaRPr lang="vi-VN" sz="26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391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2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6F42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6F42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6F42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6F42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6F42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6F42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6F42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6F42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6F42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animBg="1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32" grpId="0"/>
      <p:bldP spid="32" grpId="1"/>
      <p:bldP spid="33" grpId="0"/>
      <p:bldP spid="33" grpId="1"/>
      <p:bldP spid="34" grpId="0"/>
      <p:bldP spid="34" grpId="1"/>
      <p:bldP spid="35" grpId="0"/>
      <p:bldP spid="35" grpId="1"/>
      <p:bldP spid="36" grpId="0"/>
      <p:bldP spid="36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96581" y="5187416"/>
            <a:ext cx="529005" cy="346901"/>
          </a:xfrm>
          <a:prstGeom prst="rect">
            <a:avLst/>
          </a:prstGeom>
          <a:solidFill>
            <a:srgbClr val="3857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Box 64"/>
          <p:cNvSpPr txBox="1">
            <a:spLocks noChangeArrowheads="1"/>
          </p:cNvSpPr>
          <p:nvPr/>
        </p:nvSpPr>
        <p:spPr bwMode="auto">
          <a:xfrm>
            <a:off x="803483" y="2747786"/>
            <a:ext cx="1219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>
              <a:latin typeface="Arial" charset="0"/>
            </a:endParaRPr>
          </a:p>
        </p:txBody>
      </p:sp>
      <p:sp>
        <p:nvSpPr>
          <p:cNvPr id="5" name="Text Box 65"/>
          <p:cNvSpPr txBox="1">
            <a:spLocks noChangeArrowheads="1"/>
          </p:cNvSpPr>
          <p:nvPr/>
        </p:nvSpPr>
        <p:spPr bwMode="auto">
          <a:xfrm>
            <a:off x="727283" y="2825574"/>
            <a:ext cx="1219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>
              <a:latin typeface="Arial" charset="0"/>
            </a:endParaRPr>
          </a:p>
        </p:txBody>
      </p:sp>
      <p:sp>
        <p:nvSpPr>
          <p:cNvPr id="6" name="Rectangle 68"/>
          <p:cNvSpPr>
            <a:spLocks noChangeArrowheads="1"/>
          </p:cNvSpPr>
          <p:nvPr/>
        </p:nvSpPr>
        <p:spPr bwMode="auto">
          <a:xfrm>
            <a:off x="-263317" y="407040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" name="Text Box 70"/>
          <p:cNvSpPr txBox="1">
            <a:spLocks noChangeArrowheads="1"/>
          </p:cNvSpPr>
          <p:nvPr/>
        </p:nvSpPr>
        <p:spPr bwMode="auto">
          <a:xfrm>
            <a:off x="734731" y="2482345"/>
            <a:ext cx="9659866" cy="1421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 eaLnBrk="0" hangingPunct="0">
              <a:lnSpc>
                <a:spcPct val="60000"/>
              </a:lnSpc>
              <a:spcBef>
                <a:spcPct val="20000"/>
              </a:spcBef>
              <a:buFontTx/>
              <a:buChar char="-"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Tìm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BCNN(12, 30) : </a:t>
            </a:r>
            <a:endParaRPr lang="en-US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lnSpc>
                <a:spcPct val="60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12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</a:t>
            </a:r>
          </a:p>
          <a:p>
            <a:pPr eaLnBrk="0" hangingPunct="0">
              <a:lnSpc>
                <a:spcPct val="60000"/>
              </a:lnSpc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30 =  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lnSpc>
                <a:spcPct val="60000"/>
              </a:lnSpc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BCNN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(12, 30)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</a:t>
            </a:r>
            <a:endParaRPr lang="en-US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 Box 71"/>
          <p:cNvSpPr txBox="1">
            <a:spLocks noChangeArrowheads="1"/>
          </p:cNvSpPr>
          <p:nvPr/>
        </p:nvSpPr>
        <p:spPr bwMode="auto">
          <a:xfrm>
            <a:off x="798038" y="4039886"/>
            <a:ext cx="7162800" cy="734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60000"/>
              </a:lnSpc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Tìm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thừa số phụ :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: 12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</a:t>
            </a:r>
            <a:endParaRPr lang="en-US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lnSpc>
                <a:spcPct val="60000"/>
              </a:lnSpc>
              <a:spcBef>
                <a:spcPct val="5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: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30 =</a:t>
            </a:r>
            <a:endParaRPr lang="en-US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72"/>
          <p:cNvSpPr txBox="1">
            <a:spLocks noChangeArrowheads="1"/>
          </p:cNvSpPr>
          <p:nvPr/>
        </p:nvSpPr>
        <p:spPr bwMode="auto">
          <a:xfrm>
            <a:off x="789824" y="4722451"/>
            <a:ext cx="929470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Nhân tử và mẫu của mỗi phân số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với thừa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số phụ tương ứng :</a:t>
            </a:r>
          </a:p>
        </p:txBody>
      </p:sp>
      <p:graphicFrame>
        <p:nvGraphicFramePr>
          <p:cNvPr id="10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8459444"/>
              </p:ext>
            </p:extLst>
          </p:nvPr>
        </p:nvGraphicFramePr>
        <p:xfrm>
          <a:off x="2487613" y="5136923"/>
          <a:ext cx="2860675" cy="1052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753" name="Equation" r:id="rId3" imgW="1079280" imgH="431640" progId="Equation.DSMT4">
                  <p:embed/>
                </p:oleObj>
              </mc:Choice>
              <mc:Fallback>
                <p:oleObj name="Equation" r:id="rId3" imgW="10792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7613" y="5136923"/>
                        <a:ext cx="2860675" cy="1052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8551488"/>
              </p:ext>
            </p:extLst>
          </p:nvPr>
        </p:nvGraphicFramePr>
        <p:xfrm>
          <a:off x="4335410" y="2603712"/>
          <a:ext cx="610576" cy="4445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754" name="Equation" r:id="rId5" imgW="279360" imgH="203040" progId="Equation.DSMT4">
                  <p:embed/>
                </p:oleObj>
              </mc:Choice>
              <mc:Fallback>
                <p:oleObj name="Equation" r:id="rId5" imgW="279360" imgH="203040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5410" y="2603712"/>
                        <a:ext cx="610576" cy="4445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7013085"/>
              </p:ext>
            </p:extLst>
          </p:nvPr>
        </p:nvGraphicFramePr>
        <p:xfrm>
          <a:off x="4364038" y="3008313"/>
          <a:ext cx="785812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755" name="Equation" r:id="rId7" imgW="355320" imgH="177480" progId="Equation.DSMT4">
                  <p:embed/>
                </p:oleObj>
              </mc:Choice>
              <mc:Fallback>
                <p:oleObj name="Equation" r:id="rId7" imgW="355320" imgH="177480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4038" y="3008313"/>
                        <a:ext cx="785812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0328617"/>
              </p:ext>
            </p:extLst>
          </p:nvPr>
        </p:nvGraphicFramePr>
        <p:xfrm>
          <a:off x="3826724" y="4335456"/>
          <a:ext cx="447675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756" name="Equation" r:id="rId9" imgW="203040" imgH="177480" progId="Equation.DSMT4">
                  <p:embed/>
                </p:oleObj>
              </mc:Choice>
              <mc:Fallback>
                <p:oleObj name="Equation" r:id="rId9" imgW="203040" imgH="177480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6724" y="4335456"/>
                        <a:ext cx="447675" cy="39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528280"/>
              </p:ext>
            </p:extLst>
          </p:nvPr>
        </p:nvGraphicFramePr>
        <p:xfrm>
          <a:off x="3813389" y="3941671"/>
          <a:ext cx="447675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757" name="Equation" r:id="rId11" imgW="203040" imgH="177480" progId="Equation.DSMT4">
                  <p:embed/>
                </p:oleObj>
              </mc:Choice>
              <mc:Fallback>
                <p:oleObj name="Equation" r:id="rId11" imgW="203040" imgH="177480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3389" y="3941671"/>
                        <a:ext cx="447675" cy="39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1545863"/>
              </p:ext>
            </p:extLst>
          </p:nvPr>
        </p:nvGraphicFramePr>
        <p:xfrm>
          <a:off x="5027210" y="3930399"/>
          <a:ext cx="25241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758" name="Equation" r:id="rId13" imgW="114120" imgH="177480" progId="Equation.DSMT4">
                  <p:embed/>
                </p:oleObj>
              </mc:Choice>
              <mc:Fallback>
                <p:oleObj name="Equation" r:id="rId13" imgW="114120" imgH="177480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7210" y="3930399"/>
                        <a:ext cx="252413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5652662"/>
              </p:ext>
            </p:extLst>
          </p:nvPr>
        </p:nvGraphicFramePr>
        <p:xfrm>
          <a:off x="5056749" y="4329235"/>
          <a:ext cx="280987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759" name="Equation" r:id="rId15" imgW="126720" imgH="164880" progId="Equation.DSMT4">
                  <p:embed/>
                </p:oleObj>
              </mc:Choice>
              <mc:Fallback>
                <p:oleObj name="Equation" r:id="rId15" imgW="126720" imgH="164880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6749" y="4329235"/>
                        <a:ext cx="280987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0520969"/>
              </p:ext>
            </p:extLst>
          </p:nvPr>
        </p:nvGraphicFramePr>
        <p:xfrm>
          <a:off x="4357688" y="3400425"/>
          <a:ext cx="1543050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760" name="Equation" r:id="rId17" imgW="698400" imgH="203040" progId="Equation.DSMT4">
                  <p:embed/>
                </p:oleObj>
              </mc:Choice>
              <mc:Fallback>
                <p:oleObj name="Equation" r:id="rId17" imgW="698400" imgH="203040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3400425"/>
                        <a:ext cx="1543050" cy="449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8022218"/>
              </p:ext>
            </p:extLst>
          </p:nvPr>
        </p:nvGraphicFramePr>
        <p:xfrm>
          <a:off x="5768975" y="5138510"/>
          <a:ext cx="2862263" cy="105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761" name="Equation" r:id="rId19" imgW="1079280" imgH="431640" progId="Equation.DSMT4">
                  <p:embed/>
                </p:oleObj>
              </mc:Choice>
              <mc:Fallback>
                <p:oleObj name="Equation" r:id="rId19" imgW="10792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8975" y="5138510"/>
                        <a:ext cx="2862263" cy="1052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0260902"/>
              </p:ext>
            </p:extLst>
          </p:nvPr>
        </p:nvGraphicFramePr>
        <p:xfrm>
          <a:off x="8548915" y="771525"/>
          <a:ext cx="1449388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762" name="Equation" r:id="rId21" imgW="609480" imgH="393480" progId="Equation.DSMT4">
                  <p:embed/>
                </p:oleObj>
              </mc:Choice>
              <mc:Fallback>
                <p:oleObj name="Equation" r:id="rId21" imgW="6094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48915" y="771525"/>
                        <a:ext cx="1449388" cy="860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Text Box 2"/>
          <p:cNvSpPr txBox="1">
            <a:spLocks noChangeArrowheads="1"/>
          </p:cNvSpPr>
          <p:nvPr/>
        </p:nvSpPr>
        <p:spPr bwMode="auto">
          <a:xfrm>
            <a:off x="577975" y="355134"/>
            <a:ext cx="8686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3</a:t>
            </a:r>
            <a:r>
              <a:rPr lang="en-US" sz="2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en-US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Luyện tập</a:t>
            </a:r>
            <a:endParaRPr lang="en-US" sz="26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2"/>
          <p:cNvSpPr>
            <a:spLocks noChangeArrowheads="1"/>
          </p:cNvSpPr>
          <p:nvPr/>
        </p:nvSpPr>
        <p:spPr bwMode="auto">
          <a:xfrm>
            <a:off x="581806" y="863796"/>
            <a:ext cx="602182" cy="5232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?3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83988" y="1058465"/>
            <a:ext cx="7510389" cy="3139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lnSpc>
                <a:spcPct val="60000"/>
              </a:lnSpc>
              <a:spcBef>
                <a:spcPts val="600"/>
              </a:spcBef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a) Điền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vào chỗ trống để quy đồng mẫu các phân 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số :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949336" y="1818887"/>
            <a:ext cx="1290739" cy="3285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>
              <a:lnSpc>
                <a:spcPct val="60000"/>
              </a:lnSpc>
              <a:spcBef>
                <a:spcPct val="20000"/>
              </a:spcBef>
            </a:pP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Lời giải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272953" y="3043373"/>
            <a:ext cx="5052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...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272953" y="3434085"/>
            <a:ext cx="5052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... 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803416" y="4346846"/>
            <a:ext cx="5052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... 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3803416" y="3982260"/>
            <a:ext cx="5052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... 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3970455" y="5776519"/>
            <a:ext cx="470263" cy="346901"/>
          </a:xfrm>
          <a:prstGeom prst="rect">
            <a:avLst/>
          </a:prstGeom>
          <a:solidFill>
            <a:srgbClr val="3857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4024758" y="5155358"/>
            <a:ext cx="470263" cy="346901"/>
          </a:xfrm>
          <a:prstGeom prst="rect">
            <a:avLst/>
          </a:prstGeom>
          <a:solidFill>
            <a:srgbClr val="3857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Box 81"/>
          <p:cNvSpPr txBox="1">
            <a:spLocks noChangeArrowheads="1"/>
          </p:cNvSpPr>
          <p:nvPr/>
        </p:nvSpPr>
        <p:spPr bwMode="auto">
          <a:xfrm>
            <a:off x="3957101" y="5117744"/>
            <a:ext cx="531499" cy="52322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38" name="Text Box 81"/>
          <p:cNvSpPr txBox="1">
            <a:spLocks noChangeArrowheads="1"/>
          </p:cNvSpPr>
          <p:nvPr/>
        </p:nvSpPr>
        <p:spPr bwMode="auto">
          <a:xfrm>
            <a:off x="3887405" y="5655186"/>
            <a:ext cx="685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49" name="Rectangle 48"/>
          <p:cNvSpPr/>
          <p:nvPr/>
        </p:nvSpPr>
        <p:spPr>
          <a:xfrm>
            <a:off x="4763097" y="5207609"/>
            <a:ext cx="470263" cy="346901"/>
          </a:xfrm>
          <a:prstGeom prst="rect">
            <a:avLst/>
          </a:prstGeom>
          <a:solidFill>
            <a:srgbClr val="3857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778220" y="5798880"/>
            <a:ext cx="470263" cy="346901"/>
          </a:xfrm>
          <a:prstGeom prst="rect">
            <a:avLst/>
          </a:prstGeom>
          <a:solidFill>
            <a:srgbClr val="3857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7373008" y="5183859"/>
            <a:ext cx="470263" cy="346901"/>
          </a:xfrm>
          <a:prstGeom prst="rect">
            <a:avLst/>
          </a:prstGeom>
          <a:solidFill>
            <a:srgbClr val="3857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8114094" y="5248724"/>
            <a:ext cx="470263" cy="346901"/>
          </a:xfrm>
          <a:prstGeom prst="rect">
            <a:avLst/>
          </a:prstGeom>
          <a:solidFill>
            <a:srgbClr val="3857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 Box 81"/>
          <p:cNvSpPr txBox="1">
            <a:spLocks noChangeArrowheads="1"/>
          </p:cNvSpPr>
          <p:nvPr/>
        </p:nvSpPr>
        <p:spPr bwMode="auto">
          <a:xfrm>
            <a:off x="4625599" y="5115684"/>
            <a:ext cx="720134" cy="53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25</a:t>
            </a:r>
            <a:endParaRPr lang="en-US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 Box 81"/>
          <p:cNvSpPr txBox="1">
            <a:spLocks noChangeArrowheads="1"/>
          </p:cNvSpPr>
          <p:nvPr/>
        </p:nvSpPr>
        <p:spPr bwMode="auto">
          <a:xfrm>
            <a:off x="4625599" y="5638904"/>
            <a:ext cx="720134" cy="53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60</a:t>
            </a:r>
            <a:endParaRPr lang="en-US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7320755" y="5785816"/>
            <a:ext cx="470263" cy="346901"/>
          </a:xfrm>
          <a:prstGeom prst="rect">
            <a:avLst/>
          </a:prstGeom>
          <a:solidFill>
            <a:srgbClr val="3857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 Box 81"/>
          <p:cNvSpPr txBox="1">
            <a:spLocks noChangeArrowheads="1"/>
          </p:cNvSpPr>
          <p:nvPr/>
        </p:nvSpPr>
        <p:spPr bwMode="auto">
          <a:xfrm>
            <a:off x="7172421" y="5112319"/>
            <a:ext cx="685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 Box 81"/>
          <p:cNvSpPr txBox="1">
            <a:spLocks noChangeArrowheads="1"/>
          </p:cNvSpPr>
          <p:nvPr/>
        </p:nvSpPr>
        <p:spPr bwMode="auto">
          <a:xfrm>
            <a:off x="7193048" y="5631799"/>
            <a:ext cx="685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8065168" y="5710635"/>
            <a:ext cx="470263" cy="346901"/>
          </a:xfrm>
          <a:prstGeom prst="rect">
            <a:avLst/>
          </a:prstGeom>
          <a:solidFill>
            <a:srgbClr val="3857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 Box 81"/>
          <p:cNvSpPr txBox="1">
            <a:spLocks noChangeArrowheads="1"/>
          </p:cNvSpPr>
          <p:nvPr/>
        </p:nvSpPr>
        <p:spPr bwMode="auto">
          <a:xfrm>
            <a:off x="7966963" y="5148583"/>
            <a:ext cx="685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14</a:t>
            </a:r>
            <a:endParaRPr lang="en-US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 Box 81"/>
          <p:cNvSpPr txBox="1">
            <a:spLocks noChangeArrowheads="1"/>
          </p:cNvSpPr>
          <p:nvPr/>
        </p:nvSpPr>
        <p:spPr bwMode="auto">
          <a:xfrm>
            <a:off x="7967136" y="5603634"/>
            <a:ext cx="685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60</a:t>
            </a:r>
            <a:endParaRPr lang="en-US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626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2" grpId="0"/>
      <p:bldP spid="13" grpId="0"/>
      <p:bldP spid="15" grpId="0"/>
      <p:bldP spid="16" grpId="0"/>
      <p:bldP spid="47" grpId="0" animBg="1"/>
      <p:bldP spid="48" grpId="0" animBg="1"/>
      <p:bldP spid="18" grpId="0"/>
      <p:bldP spid="38" grpId="0"/>
      <p:bldP spid="49" grpId="0" animBg="1"/>
      <p:bldP spid="50" grpId="0" animBg="1"/>
      <p:bldP spid="51" grpId="0" animBg="1"/>
      <p:bldP spid="52" grpId="0" animBg="1"/>
      <p:bldP spid="39" grpId="0"/>
      <p:bldP spid="40" grpId="0"/>
      <p:bldP spid="53" grpId="0" animBg="1"/>
      <p:bldP spid="42" grpId="0"/>
      <p:bldP spid="43" grpId="0"/>
      <p:bldP spid="54" grpId="0" animBg="1"/>
      <p:bldP spid="44" grpId="0"/>
      <p:bldP spid="4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4152084"/>
              </p:ext>
            </p:extLst>
          </p:nvPr>
        </p:nvGraphicFramePr>
        <p:xfrm>
          <a:off x="6670675" y="662714"/>
          <a:ext cx="1898559" cy="7583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732" name="Equation" r:id="rId3" imgW="914400" imgH="393480" progId="Equation.DSMT4">
                  <p:embed/>
                </p:oleObj>
              </mc:Choice>
              <mc:Fallback>
                <p:oleObj name="Equation" r:id="rId3" imgW="9144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70675" y="662714"/>
                        <a:ext cx="1898559" cy="7583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744290" y="1600491"/>
            <a:ext cx="1600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3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Lời giải</a:t>
            </a:r>
            <a:endParaRPr lang="en-US" sz="23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1624056"/>
              </p:ext>
            </p:extLst>
          </p:nvPr>
        </p:nvGraphicFramePr>
        <p:xfrm>
          <a:off x="1622425" y="2058988"/>
          <a:ext cx="1228725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733" name="Equation" r:id="rId5" imgW="774360" imgH="457200" progId="Equation.DSMT4">
                  <p:embed/>
                </p:oleObj>
              </mc:Choice>
              <mc:Fallback>
                <p:oleObj name="Equation" r:id="rId5" imgW="77436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2425" y="2058988"/>
                        <a:ext cx="1228725" cy="730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668386" y="2208630"/>
            <a:ext cx="1219214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Ta 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có : </a:t>
            </a:r>
            <a:endParaRPr lang="en-US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6604500" y="2233748"/>
            <a:ext cx="5408024" cy="15953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lnSpc>
                <a:spcPct val="60000"/>
              </a:lnSpc>
              <a:spcBef>
                <a:spcPct val="20000"/>
              </a:spcBef>
            </a:pPr>
            <a:r>
              <a:rPr lang="en-US" sz="22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22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Tìm BCNN (44, 18, 36) : </a:t>
            </a:r>
          </a:p>
          <a:p>
            <a:pPr eaLnBrk="0" hangingPunct="0">
              <a:lnSpc>
                <a:spcPct val="60000"/>
              </a:lnSpc>
              <a:spcBef>
                <a:spcPct val="20000"/>
              </a:spcBef>
            </a:pP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</a:t>
            </a:r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44 = 2</a:t>
            </a:r>
            <a:r>
              <a:rPr lang="en-US" sz="2200" baseline="30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. 11	                                             </a:t>
            </a:r>
          </a:p>
          <a:p>
            <a:pPr eaLnBrk="0" hangingPunct="0">
              <a:lnSpc>
                <a:spcPct val="60000"/>
              </a:lnSpc>
              <a:spcBef>
                <a:spcPct val="20000"/>
              </a:spcBef>
            </a:pPr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18 = 2 . 3</a:t>
            </a:r>
            <a:r>
              <a:rPr lang="en-US" sz="2200" baseline="30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</a:t>
            </a:r>
          </a:p>
          <a:p>
            <a:pPr eaLnBrk="0" hangingPunct="0">
              <a:lnSpc>
                <a:spcPct val="60000"/>
              </a:lnSpc>
              <a:spcBef>
                <a:spcPct val="50000"/>
              </a:spcBef>
            </a:pPr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         </a:t>
            </a:r>
            <a:r>
              <a:rPr lang="en-US" sz="22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36 = </a:t>
            </a:r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200" baseline="30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 3</a:t>
            </a:r>
            <a:r>
              <a:rPr lang="en-US" sz="2200" baseline="30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</a:t>
            </a:r>
          </a:p>
          <a:p>
            <a:pPr eaLnBrk="0" hangingPunct="0">
              <a:lnSpc>
                <a:spcPct val="60000"/>
              </a:lnSpc>
              <a:spcBef>
                <a:spcPct val="50000"/>
              </a:spcBef>
            </a:pPr>
            <a:r>
              <a:rPr lang="en-US" sz="22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BCNN </a:t>
            </a:r>
            <a:r>
              <a:rPr lang="en-US" sz="22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(44, 18, 36) = </a:t>
            </a:r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200" baseline="30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 3</a:t>
            </a:r>
            <a:r>
              <a:rPr lang="en-US" sz="2200" baseline="30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.11 </a:t>
            </a:r>
            <a:r>
              <a:rPr lang="en-US" sz="22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= 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6590218" y="2233748"/>
            <a:ext cx="34506" cy="342246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668390" y="3699068"/>
            <a:ext cx="161005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Ta có :</a:t>
            </a:r>
            <a:endParaRPr lang="en-US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5440094"/>
              </p:ext>
            </p:extLst>
          </p:nvPr>
        </p:nvGraphicFramePr>
        <p:xfrm>
          <a:off x="1547813" y="4360863"/>
          <a:ext cx="24384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734" name="Equation" r:id="rId7" imgW="1434960" imgH="393480" progId="Equation.DSMT4">
                  <p:embed/>
                </p:oleObj>
              </mc:Choice>
              <mc:Fallback>
                <p:oleObj name="Equation" r:id="rId7" imgW="14349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4360863"/>
                        <a:ext cx="24384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659871"/>
              </p:ext>
            </p:extLst>
          </p:nvPr>
        </p:nvGraphicFramePr>
        <p:xfrm>
          <a:off x="1543050" y="5114925"/>
          <a:ext cx="22447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735" name="Equation" r:id="rId9" imgW="1193760" imgH="393480" progId="Equation.DSMT4">
                  <p:embed/>
                </p:oleObj>
              </mc:Choice>
              <mc:Fallback>
                <p:oleObj name="Equation" r:id="rId9" imgW="11937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3050" y="5114925"/>
                        <a:ext cx="2244725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851272" y="5918740"/>
            <a:ext cx="10199584" cy="769441"/>
          </a:xfrm>
          <a:prstGeom prst="rect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Lưu ý : </a:t>
            </a:r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Trước khi quy đồng mẫu các phân số ta biến đổi phân số có mẫu âm (nếu có) thành phân số có mẫu dương.</a:t>
            </a:r>
            <a:endParaRPr lang="en-US" sz="2200" u="sng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 Box 8"/>
          <p:cNvSpPr txBox="1">
            <a:spLocks noChangeArrowheads="1"/>
          </p:cNvSpPr>
          <p:nvPr/>
        </p:nvSpPr>
        <p:spPr bwMode="auto">
          <a:xfrm>
            <a:off x="668390" y="3298760"/>
            <a:ext cx="5346074" cy="3088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lnSpc>
                <a:spcPct val="60000"/>
              </a:lnSpc>
              <a:spcBef>
                <a:spcPct val="20000"/>
              </a:spcBef>
            </a:pP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Mẫu chung : </a:t>
            </a:r>
            <a:r>
              <a:rPr lang="en-US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396</a:t>
            </a: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6637787" y="3907937"/>
            <a:ext cx="4413069" cy="1426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lnSpc>
                <a:spcPct val="60000"/>
              </a:lnSpc>
              <a:spcBef>
                <a:spcPct val="50000"/>
              </a:spcBef>
            </a:pPr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- Tìm </a:t>
            </a:r>
            <a:r>
              <a:rPr lang="en-US" sz="22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thừa số phụ :  </a:t>
            </a:r>
            <a:endParaRPr lang="en-US" sz="22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lnSpc>
                <a:spcPct val="60000"/>
              </a:lnSpc>
              <a:spcBef>
                <a:spcPct val="50000"/>
              </a:spcBef>
            </a:pPr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         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396</a:t>
            </a:r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: 44 = 9</a:t>
            </a:r>
            <a:endParaRPr lang="en-US" sz="22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lnSpc>
                <a:spcPct val="60000"/>
              </a:lnSpc>
              <a:spcBef>
                <a:spcPct val="50000"/>
              </a:spcBef>
            </a:pPr>
            <a:r>
              <a:rPr lang="en-US" sz="22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        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396</a:t>
            </a:r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: 18 = 22</a:t>
            </a:r>
          </a:p>
          <a:p>
            <a:pPr eaLnBrk="0" hangingPunct="0">
              <a:lnSpc>
                <a:spcPct val="60000"/>
              </a:lnSpc>
              <a:spcBef>
                <a:spcPct val="50000"/>
              </a:spcBef>
            </a:pPr>
            <a:r>
              <a:rPr lang="en-US" sz="22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        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396</a:t>
            </a:r>
            <a:r>
              <a:rPr lang="en-US" sz="2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: 36 = 11</a:t>
            </a:r>
            <a:endParaRPr lang="en-US" sz="22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5065774"/>
              </p:ext>
            </p:extLst>
          </p:nvPr>
        </p:nvGraphicFramePr>
        <p:xfrm>
          <a:off x="1638300" y="3617913"/>
          <a:ext cx="1941513" cy="687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736" name="Equation" r:id="rId11" imgW="1143000" imgH="393480" progId="Equation.DSMT4">
                  <p:embed/>
                </p:oleObj>
              </mc:Choice>
              <mc:Fallback>
                <p:oleObj name="Equation" r:id="rId11" imgW="11430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8300" y="3617913"/>
                        <a:ext cx="1941513" cy="687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 Box 9">
            <a:hlinkClick r:id="rId13" action="ppaction://hlinksldjump"/>
          </p:cNvPr>
          <p:cNvSpPr txBox="1">
            <a:spLocks noChangeArrowheads="1"/>
          </p:cNvSpPr>
          <p:nvPr/>
        </p:nvSpPr>
        <p:spPr bwMode="auto">
          <a:xfrm>
            <a:off x="1577474" y="828049"/>
            <a:ext cx="7391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b) Quy đồng </a:t>
            </a:r>
            <a:r>
              <a:rPr lang="en-US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mẫu các phân số sau :</a:t>
            </a:r>
          </a:p>
        </p:txBody>
      </p:sp>
      <p:sp>
        <p:nvSpPr>
          <p:cNvPr id="25" name="Text Box 2"/>
          <p:cNvSpPr txBox="1">
            <a:spLocks noChangeArrowheads="1"/>
          </p:cNvSpPr>
          <p:nvPr/>
        </p:nvSpPr>
        <p:spPr bwMode="auto">
          <a:xfrm>
            <a:off x="851272" y="337280"/>
            <a:ext cx="86868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3</a:t>
            </a:r>
            <a:r>
              <a:rPr lang="en-US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 Luyện tập </a:t>
            </a:r>
            <a:r>
              <a:rPr lang="en-US" sz="2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6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8386" y="2743089"/>
            <a:ext cx="41518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Ta quy đồng mẫu các phân số :</a:t>
            </a:r>
            <a:endParaRPr lang="en-US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52099"/>
              </p:ext>
            </p:extLst>
          </p:nvPr>
        </p:nvGraphicFramePr>
        <p:xfrm>
          <a:off x="4626701" y="2625725"/>
          <a:ext cx="1825625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737" name="Equation" r:id="rId14" imgW="952200" imgH="393480" progId="Equation.DSMT4">
                  <p:embed/>
                </p:oleObj>
              </mc:Choice>
              <mc:Fallback>
                <p:oleObj name="Equation" r:id="rId14" imgW="9522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6701" y="2625725"/>
                        <a:ext cx="1825625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8533319" y="1581784"/>
            <a:ext cx="1600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3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Gợi ý</a:t>
            </a:r>
            <a:endParaRPr lang="en-US" sz="23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2"/>
          <p:cNvSpPr>
            <a:spLocks noChangeArrowheads="1"/>
          </p:cNvSpPr>
          <p:nvPr/>
        </p:nvSpPr>
        <p:spPr bwMode="auto">
          <a:xfrm>
            <a:off x="976902" y="803597"/>
            <a:ext cx="602182" cy="5232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?3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800936" y="3492382"/>
            <a:ext cx="655949" cy="3088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lnSpc>
                <a:spcPct val="60000"/>
              </a:lnSpc>
              <a:spcBef>
                <a:spcPct val="50000"/>
              </a:spcBef>
            </a:pPr>
            <a:r>
              <a:rPr lang="en-US" sz="22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396</a:t>
            </a:r>
          </a:p>
        </p:txBody>
      </p:sp>
    </p:spTree>
    <p:extLst>
      <p:ext uri="{BB962C8B-B14F-4D97-AF65-F5344CB8AC3E}">
        <p14:creationId xmlns:p14="http://schemas.microsoft.com/office/powerpoint/2010/main" val="4104957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123" dur="19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4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1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6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1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8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12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0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13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2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13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4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135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6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13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8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13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0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14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7" grpId="0"/>
      <p:bldP spid="7" grpId="1"/>
      <p:bldP spid="8" grpId="0" build="p"/>
      <p:bldP spid="8" grpId="1" uiExpand="1" build="allAtOnce"/>
      <p:bldP spid="13" grpId="0" build="p"/>
      <p:bldP spid="13" grpId="1" build="allAtOnce"/>
      <p:bldP spid="21" grpId="0" animBg="1"/>
      <p:bldP spid="23" grpId="0"/>
      <p:bldP spid="23" grpId="1"/>
      <p:bldP spid="24" grpId="0" uiExpand="1" build="p"/>
      <p:bldP spid="24" grpId="1" build="allAtOnce"/>
      <p:bldP spid="2" grpId="0"/>
      <p:bldP spid="2" grpId="1"/>
      <p:bldP spid="26" grpId="0"/>
      <p:bldP spid="26" grpId="1"/>
      <p:bldP spid="3" grpId="0"/>
      <p:bldP spid="3" grpId="1"/>
      <p:bldP spid="3" grpId="2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2&quot; unique_id=&quot;10049&quot;&gt;&lt;object type=&quot;3&quot; unique_id=&quot;10050&quot;&gt;&lt;property id=&quot;20148&quot; value=&quot;5&quot;/&gt;&lt;property id=&quot;20300&quot; value=&quot;Slide 1&quot;/&gt;&lt;property id=&quot;20307&quot; value=&quot;256&quot;/&gt;&lt;/object&gt;&lt;object type=&quot;3&quot; unique_id=&quot;10051&quot;&gt;&lt;property id=&quot;20148&quot; value=&quot;5&quot;/&gt;&lt;property id=&quot;20300&quot; value=&quot;Slide 2&quot;/&gt;&lt;property id=&quot;20307&quot; value=&quot;274&quot;/&gt;&lt;/object&gt;&lt;object type=&quot;3&quot; unique_id=&quot;10052&quot;&gt;&lt;property id=&quot;20148&quot; value=&quot;5&quot;/&gt;&lt;property id=&quot;20300&quot; value=&quot;Slide 3&quot;/&gt;&lt;property id=&quot;20307&quot; value=&quot;257&quot;/&gt;&lt;/object&gt;&lt;object type=&quot;3&quot; unique_id=&quot;10053&quot;&gt;&lt;property id=&quot;20148&quot; value=&quot;5&quot;/&gt;&lt;property id=&quot;20300&quot; value=&quot;Slide 4&quot;/&gt;&lt;property id=&quot;20307&quot; value=&quot;269&quot;/&gt;&lt;/object&gt;&lt;object type=&quot;3&quot; unique_id=&quot;10054&quot;&gt;&lt;property id=&quot;20148&quot; value=&quot;5&quot;/&gt;&lt;property id=&quot;20300&quot; value=&quot;Slide 5&quot;/&gt;&lt;property id=&quot;20307&quot; value=&quot;270&quot;/&gt;&lt;/object&gt;&lt;object type=&quot;3&quot; unique_id=&quot;10055&quot;&gt;&lt;property id=&quot;20148&quot; value=&quot;5&quot;/&gt;&lt;property id=&quot;20300&quot; value=&quot;Slide 6&quot;/&gt;&lt;property id=&quot;20307&quot; value=&quot;271&quot;/&gt;&lt;/object&gt;&lt;object type=&quot;3&quot; unique_id=&quot;10056&quot;&gt;&lt;property id=&quot;20148&quot; value=&quot;5&quot;/&gt;&lt;property id=&quot;20300&quot; value=&quot;Slide 7&quot;/&gt;&lt;property id=&quot;20307&quot; value=&quot;258&quot;/&gt;&lt;/object&gt;&lt;object type=&quot;3&quot; unique_id=&quot;10057&quot;&gt;&lt;property id=&quot;20148&quot; value=&quot;5&quot;/&gt;&lt;property id=&quot;20300&quot; value=&quot;Slide 9&quot;/&gt;&lt;property id=&quot;20307&quot; value=&quot;272&quot;/&gt;&lt;/object&gt;&lt;object type=&quot;3&quot; unique_id=&quot;10058&quot;&gt;&lt;property id=&quot;20148&quot; value=&quot;5&quot;/&gt;&lt;property id=&quot;20300&quot; value=&quot;Slide 10&quot;/&gt;&lt;property id=&quot;20307&quot; value=&quot;259&quot;/&gt;&lt;/object&gt;&lt;object type=&quot;3&quot; unique_id=&quot;10059&quot;&gt;&lt;property id=&quot;20148&quot; value=&quot;5&quot;/&gt;&lt;property id=&quot;20300&quot; value=&quot;Slide 11&quot;/&gt;&lt;property id=&quot;20307&quot; value=&quot;260&quot;/&gt;&lt;/object&gt;&lt;object type=&quot;3&quot; unique_id=&quot;10060&quot;&gt;&lt;property id=&quot;20148&quot; value=&quot;5&quot;/&gt;&lt;property id=&quot;20300&quot; value=&quot;Slide 12&quot;/&gt;&lt;property id=&quot;20307&quot; value=&quot;261&quot;/&gt;&lt;/object&gt;&lt;object type=&quot;3&quot; unique_id=&quot;10061&quot;&gt;&lt;property id=&quot;20148&quot; value=&quot;5&quot;/&gt;&lt;property id=&quot;20300&quot; value=&quot;Slide 13&quot;/&gt;&lt;property id=&quot;20307&quot; value=&quot;262&quot;/&gt;&lt;/object&gt;&lt;object type=&quot;3&quot; unique_id=&quot;10062&quot;&gt;&lt;property id=&quot;20148&quot; value=&quot;5&quot;/&gt;&lt;property id=&quot;20300&quot; value=&quot;Slide 14&quot;/&gt;&lt;property id=&quot;20307&quot; value=&quot;263&quot;/&gt;&lt;/object&gt;&lt;object type=&quot;3&quot; unique_id=&quot;10063&quot;&gt;&lt;property id=&quot;20148&quot; value=&quot;5&quot;/&gt;&lt;property id=&quot;20300&quot; value=&quot;Slide 15&quot;/&gt;&lt;property id=&quot;20307&quot; value=&quot;264&quot;/&gt;&lt;/object&gt;&lt;object type=&quot;3&quot; unique_id=&quot;10064&quot;&gt;&lt;property id=&quot;20148&quot; value=&quot;5&quot;/&gt;&lt;property id=&quot;20300&quot; value=&quot;Slide 16&quot;/&gt;&lt;property id=&quot;20307&quot; value=&quot;265&quot;/&gt;&lt;/object&gt;&lt;object type=&quot;3&quot; unique_id=&quot;10065&quot;&gt;&lt;property id=&quot;20148&quot; value=&quot;5&quot;/&gt;&lt;property id=&quot;20300&quot; value=&quot;Slide 17&quot;/&gt;&lt;property id=&quot;20307&quot; value=&quot;266&quot;/&gt;&lt;/object&gt;&lt;object type=&quot;3&quot; unique_id=&quot;10066&quot;&gt;&lt;property id=&quot;20148&quot; value=&quot;5&quot;/&gt;&lt;property id=&quot;20300&quot; value=&quot;Slide 18&quot;/&gt;&lt;property id=&quot;20307&quot; value=&quot;267&quot;/&gt;&lt;/object&gt;&lt;object type=&quot;3&quot; unique_id=&quot;10067&quot;&gt;&lt;property id=&quot;20148&quot; value=&quot;5&quot;/&gt;&lt;property id=&quot;20300&quot; value=&quot;Slide 19&quot;/&gt;&lt;property id=&quot;20307&quot; value=&quot;268&quot;/&gt;&lt;/object&gt;&lt;object type=&quot;3&quot; unique_id=&quot;10188&quot;&gt;&lt;property id=&quot;20148&quot; value=&quot;5&quot;/&gt;&lt;property id=&quot;20300&quot; value=&quot;Slide 8&quot;/&gt;&lt;property id=&quot;20307&quot; value=&quot;275&quot;/&gt;&lt;/object&gt;&lt;/object&gt;&lt;object type=&quot;8&quot; unique_id=&quot;10087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6364</TotalTime>
  <Words>1482</Words>
  <Application>Microsoft Office PowerPoint</Application>
  <PresentationFormat>Custom</PresentationFormat>
  <Paragraphs>216</Paragraphs>
  <Slides>23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Office Theme</vt:lpstr>
      <vt:lpstr>Equation</vt:lpstr>
      <vt:lpstr>MathType 5.0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Windows User</cp:lastModifiedBy>
  <cp:revision>384</cp:revision>
  <dcterms:created xsi:type="dcterms:W3CDTF">2020-03-11T10:08:33Z</dcterms:created>
  <dcterms:modified xsi:type="dcterms:W3CDTF">2020-04-05T11:01:44Z</dcterms:modified>
</cp:coreProperties>
</file>