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sldIdLst>
    <p:sldId id="305" r:id="rId2"/>
    <p:sldId id="318" r:id="rId3"/>
    <p:sldId id="306" r:id="rId4"/>
    <p:sldId id="307" r:id="rId5"/>
    <p:sldId id="409" r:id="rId6"/>
    <p:sldId id="308" r:id="rId7"/>
    <p:sldId id="407" r:id="rId8"/>
    <p:sldId id="368" r:id="rId9"/>
    <p:sldId id="408" r:id="rId10"/>
    <p:sldId id="404" r:id="rId11"/>
    <p:sldId id="410" r:id="rId12"/>
    <p:sldId id="405" r:id="rId13"/>
    <p:sldId id="406" r:id="rId14"/>
    <p:sldId id="411" r:id="rId15"/>
    <p:sldId id="412" r:id="rId16"/>
    <p:sldId id="415" r:id="rId17"/>
    <p:sldId id="41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19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88" autoAdjust="0"/>
    <p:restoredTop sz="94640" autoAdjust="0"/>
  </p:normalViewPr>
  <p:slideViewPr>
    <p:cSldViewPr snapToGrid="0">
      <p:cViewPr>
        <p:scale>
          <a:sx n="50" d="100"/>
          <a:sy n="50" d="100"/>
        </p:scale>
        <p:origin x="-1068"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304DA6-0CC5-438D-B8FF-BE94BA82122A}" type="datetimeFigureOut">
              <a:rPr lang="en-US" smtClean="0"/>
              <a:pPr/>
              <a:t>11-Jun-23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863506-DDF5-4362-A1F7-803BE54731B1}" type="slidenum">
              <a:rPr lang="en-US" smtClean="0"/>
              <a:pPr/>
              <a:t>‹#›</a:t>
            </a:fld>
            <a:endParaRPr lang="en-US"/>
          </a:p>
        </p:txBody>
      </p:sp>
    </p:spTree>
    <p:extLst>
      <p:ext uri="{BB962C8B-B14F-4D97-AF65-F5344CB8AC3E}">
        <p14:creationId xmlns:p14="http://schemas.microsoft.com/office/powerpoint/2010/main" val="3275091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863506-DDF5-4362-A1F7-803BE54731B1}" type="slidenum">
              <a:rPr lang="en-US" smtClean="0"/>
              <a:pPr/>
              <a:t>9</a:t>
            </a:fld>
            <a:endParaRPr lang="en-US"/>
          </a:p>
        </p:txBody>
      </p:sp>
    </p:spTree>
    <p:extLst>
      <p:ext uri="{BB962C8B-B14F-4D97-AF65-F5344CB8AC3E}">
        <p14:creationId xmlns:p14="http://schemas.microsoft.com/office/powerpoint/2010/main" val="3436235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103965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410262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8233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293545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8097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1657373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1167982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178915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213724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119294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11763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10483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225896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284025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977F6F-5990-44E6-9884-B8FEC5C0DA05}" type="datetimeFigureOut">
              <a:rPr lang="vi-VN" smtClean="0"/>
              <a:pPr/>
              <a:t>11/06/2023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C5F3E3-E183-48D7-9C87-1964C11BE256}" type="slidenum">
              <a:rPr lang="vi-VN" smtClean="0"/>
              <a:pPr/>
              <a:t>‹#›</a:t>
            </a:fld>
            <a:endParaRPr lang="vi-VN"/>
          </a:p>
        </p:txBody>
      </p:sp>
    </p:spTree>
    <p:extLst>
      <p:ext uri="{BB962C8B-B14F-4D97-AF65-F5344CB8AC3E}">
        <p14:creationId xmlns:p14="http://schemas.microsoft.com/office/powerpoint/2010/main" val="355574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C5F3E3-E183-48D7-9C87-1964C11BE256}" type="slidenum">
              <a:rPr lang="vi-VN" smtClean="0"/>
              <a:pPr/>
              <a:t>‹#›</a:t>
            </a:fld>
            <a:endParaRPr lang="vi-VN"/>
          </a:p>
        </p:txBody>
      </p:sp>
      <p:sp>
        <p:nvSpPr>
          <p:cNvPr id="5" name="Date Placeholder 4"/>
          <p:cNvSpPr>
            <a:spLocks noGrp="1"/>
          </p:cNvSpPr>
          <p:nvPr>
            <p:ph type="dt" sz="half" idx="10"/>
          </p:nvPr>
        </p:nvSpPr>
        <p:spPr/>
        <p:txBody>
          <a:bodyPr/>
          <a:lstStyle/>
          <a:p>
            <a:fld id="{62977F6F-5990-44E6-9884-B8FEC5C0DA05}" type="datetimeFigureOut">
              <a:rPr lang="vi-VN" smtClean="0"/>
              <a:pPr/>
              <a:t>11/06/2023</a:t>
            </a:fld>
            <a:endParaRPr lang="vi-VN"/>
          </a:p>
        </p:txBody>
      </p:sp>
    </p:spTree>
    <p:extLst>
      <p:ext uri="{BB962C8B-B14F-4D97-AF65-F5344CB8AC3E}">
        <p14:creationId xmlns:p14="http://schemas.microsoft.com/office/powerpoint/2010/main" val="189483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977F6F-5990-44E6-9884-B8FEC5C0DA05}" type="datetimeFigureOut">
              <a:rPr lang="vi-VN" smtClean="0"/>
              <a:pPr/>
              <a:t>11/06/2023</a:t>
            </a:fld>
            <a:endParaRPr lang="vi-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C5F3E3-E183-48D7-9C87-1964C11BE256}" type="slidenum">
              <a:rPr lang="vi-VN" smtClean="0"/>
              <a:pPr/>
              <a:t>‹#›</a:t>
            </a:fld>
            <a:endParaRPr lang="vi-VN"/>
          </a:p>
        </p:txBody>
      </p:sp>
    </p:spTree>
    <p:extLst>
      <p:ext uri="{BB962C8B-B14F-4D97-AF65-F5344CB8AC3E}">
        <p14:creationId xmlns:p14="http://schemas.microsoft.com/office/powerpoint/2010/main" val="227339988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6BE94E2B-3738-4EF2-803E-5D46348B5BB0}"/>
              </a:ext>
            </a:extLst>
          </p:cNvPr>
          <p:cNvSpPr>
            <a:spLocks noGrp="1"/>
          </p:cNvSpPr>
          <p:nvPr>
            <p:ph type="ctrTitle"/>
          </p:nvPr>
        </p:nvSpPr>
        <p:spPr>
          <a:xfrm>
            <a:off x="0" y="0"/>
            <a:ext cx="12192000" cy="1201002"/>
          </a:xfrm>
          <a:solidFill>
            <a:schemeClr val="bg1"/>
          </a:solidFill>
          <a:ln>
            <a:solidFill>
              <a:schemeClr val="bg1"/>
            </a:solidFill>
          </a:ln>
        </p:spPr>
        <p:txBody>
          <a:bodyPr/>
          <a:lstStyle/>
          <a:p>
            <a:pPr algn="ctr"/>
            <a:r>
              <a:rPr lang="vi-VN" sz="3400" b="1">
                <a:solidFill>
                  <a:srgbClr val="0070C0"/>
                </a:solidFill>
                <a:latin typeface="Times New Roman" panose="02020603050405020304" pitchFamily="18" charset="0"/>
                <a:cs typeface="Times New Roman" panose="02020603050405020304" pitchFamily="18" charset="0"/>
              </a:rPr>
              <a:t>BÀI </a:t>
            </a:r>
            <a:r>
              <a:rPr lang="vi-VN" sz="3400" b="1" smtClean="0">
                <a:solidFill>
                  <a:srgbClr val="0070C0"/>
                </a:solidFill>
                <a:latin typeface="Times New Roman" panose="02020603050405020304" pitchFamily="18" charset="0"/>
                <a:cs typeface="Times New Roman" panose="02020603050405020304" pitchFamily="18" charset="0"/>
              </a:rPr>
              <a:t>1</a:t>
            </a:r>
            <a:r>
              <a:rPr lang="en-US" sz="3400" b="1" smtClean="0">
                <a:solidFill>
                  <a:srgbClr val="0070C0"/>
                </a:solidFill>
                <a:latin typeface="Times New Roman" panose="02020603050405020304" pitchFamily="18" charset="0"/>
                <a:cs typeface="Times New Roman" panose="02020603050405020304" pitchFamily="18" charset="0"/>
              </a:rPr>
              <a:t>3. </a:t>
            </a:r>
            <a:r>
              <a:rPr lang="en-US" sz="3400" b="1">
                <a:solidFill>
                  <a:srgbClr val="0070C0"/>
                </a:solidFill>
                <a:latin typeface="Times New Roman" panose="02020603050405020304" pitchFamily="18" charset="0"/>
                <a:cs typeface="Times New Roman" panose="02020603050405020304" pitchFamily="18" charset="0"/>
              </a:rPr>
              <a:t>THỰC HÀNH: TÌM HIỂU VỀ HOẠT ĐỘNG DU LỊCH VÀ KINH TẾ ĐỐI NGOẠI CỦA KHU VỰC ĐÔNG NAM Á</a:t>
            </a:r>
          </a:p>
        </p:txBody>
      </p:sp>
      <p:pic>
        <p:nvPicPr>
          <p:cNvPr id="5" name="Picture 7" descr="D:\BÌNH GA\SOẠN MẪU\ASEAN-Relig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320" y="1399079"/>
            <a:ext cx="8933274" cy="556810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D:\BÌNH GA\SOẠN MẪU\bảng 1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46413"/>
            <a:ext cx="12192000" cy="5711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40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D7AABB2D-DFF7-43BD-860B-7D4FD06FDD98}"/>
              </a:ext>
            </a:extLst>
          </p:cNvPr>
          <p:cNvSpPr>
            <a:spLocks noGrp="1"/>
          </p:cNvSpPr>
          <p:nvPr>
            <p:ph idx="1"/>
          </p:nvPr>
        </p:nvSpPr>
        <p:spPr>
          <a:xfrm>
            <a:off x="464024" y="675250"/>
            <a:ext cx="11450471" cy="5957562"/>
          </a:xfrm>
          <a:solidFill>
            <a:schemeClr val="bg1"/>
          </a:solidFill>
          <a:ln>
            <a:solidFill>
              <a:schemeClr val="bg1"/>
            </a:solidFill>
          </a:ln>
        </p:spPr>
        <p:txBody>
          <a:bodyPr>
            <a:noAutofit/>
          </a:bodyPr>
          <a:lstStyle/>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b. </a:t>
            </a:r>
            <a:r>
              <a:rPr lang="vi-VN" sz="3200">
                <a:solidFill>
                  <a:schemeClr val="tx1"/>
                </a:solidFill>
                <a:latin typeface="Times New Roman" panose="02020603050405020304" pitchFamily="18" charset="0"/>
                <a:cs typeface="Times New Roman" panose="02020603050405020304" pitchFamily="18" charset="0"/>
              </a:rPr>
              <a:t>Truyền đạt thông tin về hoạt động du lịch của khu vực </a:t>
            </a:r>
            <a:r>
              <a:rPr lang="en-US" sz="3200" smtClean="0">
                <a:solidFill>
                  <a:schemeClr val="tx1"/>
                </a:solidFill>
                <a:latin typeface="Times New Roman" panose="02020603050405020304" pitchFamily="18" charset="0"/>
                <a:cs typeface="Times New Roman" panose="02020603050405020304" pitchFamily="18" charset="0"/>
              </a:rPr>
              <a:t>ĐNA</a:t>
            </a:r>
            <a:r>
              <a:rPr lang="vi-VN" sz="3200" smtClean="0">
                <a:solidFill>
                  <a:schemeClr val="tx1"/>
                </a:solidFill>
                <a:latin typeface="Times New Roman" panose="02020603050405020304" pitchFamily="18" charset="0"/>
                <a:cs typeface="Times New Roman" panose="02020603050405020304" pitchFamily="18" charset="0"/>
              </a:rPr>
              <a:t>.</a:t>
            </a:r>
            <a:endParaRPr lang="en-US"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a:t>
            </a:r>
            <a:r>
              <a:rPr lang="vi-VN" sz="3200" smtClean="0">
                <a:solidFill>
                  <a:schemeClr val="tx1"/>
                </a:solidFill>
                <a:latin typeface="Times New Roman" panose="02020603050405020304" pitchFamily="18" charset="0"/>
                <a:cs typeface="Times New Roman" panose="02020603050405020304" pitchFamily="18" charset="0"/>
              </a:rPr>
              <a:t> </a:t>
            </a:r>
            <a:r>
              <a:rPr lang="en-US" sz="3200" smtClean="0">
                <a:solidFill>
                  <a:schemeClr val="tx1"/>
                </a:solidFill>
                <a:latin typeface="Times New Roman" panose="02020603050405020304" pitchFamily="18" charset="0"/>
                <a:cs typeface="Times New Roman" panose="02020603050405020304" pitchFamily="18" charset="0"/>
              </a:rPr>
              <a:t>Dựa vào số liệu đã tính như trên, yêu cầu học sinh tìm hiểu thêm các thông tin về hoạt động du lịch ở khu vực Đông Nam Á và trình bày trước lớp: </a:t>
            </a:r>
            <a:endParaRPr lang="vi-VN" sz="320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 </a:t>
            </a:r>
            <a:r>
              <a:rPr lang="vi-VN" sz="3200">
                <a:solidFill>
                  <a:schemeClr val="tx1"/>
                </a:solidFill>
                <a:latin typeface="Times New Roman" panose="02020603050405020304" pitchFamily="18" charset="0"/>
                <a:cs typeface="Times New Roman" panose="02020603050405020304" pitchFamily="18" charset="0"/>
              </a:rPr>
              <a:t>Tỉ lệ đóng góp của du lịch và lữ hành của khu vực Đông Nam Á giai </a:t>
            </a:r>
            <a:r>
              <a:rPr lang="vi-VN" sz="3200">
                <a:solidFill>
                  <a:schemeClr val="tx1"/>
                </a:solidFill>
                <a:latin typeface="Times New Roman" panose="02020603050405020304" pitchFamily="18" charset="0"/>
                <a:cs typeface="Times New Roman" panose="02020603050405020304" pitchFamily="18" charset="0"/>
              </a:rPr>
              <a:t>đoạn </a:t>
            </a:r>
            <a:r>
              <a:rPr lang="vi-VN" sz="3200" smtClean="0">
                <a:solidFill>
                  <a:schemeClr val="tx1"/>
                </a:solidFill>
                <a:latin typeface="Times New Roman" panose="02020603050405020304" pitchFamily="18" charset="0"/>
                <a:cs typeface="Times New Roman" panose="02020603050405020304" pitchFamily="18" charset="0"/>
              </a:rPr>
              <a:t>2015-2019</a:t>
            </a:r>
            <a:r>
              <a:rPr lang="en-US" sz="3200" smtClean="0">
                <a:solidFill>
                  <a:schemeClr val="tx1"/>
                </a:solidFill>
                <a:latin typeface="Times New Roman" panose="02020603050405020304" pitchFamily="18" charset="0"/>
                <a:cs typeface="Times New Roman" panose="02020603050405020304" pitchFamily="18" charset="0"/>
              </a:rPr>
              <a:t> tuy có giảm nhẹ nhưng vẫn giữ một vai trò rất quan trọng trong tổng GDP.</a:t>
            </a:r>
            <a:endParaRPr lang="vi-VN" sz="32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vi-VN" sz="32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340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A4EE9-E208-45C7-9578-2478AD73FD3C}"/>
              </a:ext>
            </a:extLst>
          </p:cNvPr>
          <p:cNvSpPr>
            <a:spLocks noGrp="1"/>
          </p:cNvSpPr>
          <p:nvPr>
            <p:ph type="title"/>
          </p:nvPr>
        </p:nvSpPr>
        <p:spPr>
          <a:xfrm>
            <a:off x="663686" y="219064"/>
            <a:ext cx="8398428" cy="726831"/>
          </a:xfrm>
          <a:solidFill>
            <a:schemeClr val="bg1"/>
          </a:solidFill>
          <a:ln>
            <a:solidFill>
              <a:schemeClr val="tx1"/>
            </a:solidFill>
          </a:ln>
        </p:spPr>
        <p:txBody>
          <a:bodyPr>
            <a:normAutofit/>
          </a:bodyPr>
          <a:lstStyle/>
          <a:p>
            <a:r>
              <a:rPr lang="en-US" sz="3200" b="1" smtClean="0">
                <a:solidFill>
                  <a:schemeClr val="tx1"/>
                </a:solidFill>
                <a:latin typeface="Times New Roman" panose="02020603050405020304" pitchFamily="18" charset="0"/>
                <a:cs typeface="Times New Roman" panose="02020603050405020304" pitchFamily="18" charset="0"/>
              </a:rPr>
              <a:t>2</a:t>
            </a:r>
            <a:r>
              <a:rPr lang="vi-VN" sz="3200" b="1" smtClean="0">
                <a:solidFill>
                  <a:schemeClr val="tx1"/>
                </a:solidFill>
                <a:latin typeface="Times New Roman" panose="02020603050405020304" pitchFamily="18" charset="0"/>
                <a:cs typeface="Times New Roman" panose="02020603050405020304" pitchFamily="18" charset="0"/>
              </a:rPr>
              <a:t>. </a:t>
            </a:r>
            <a:r>
              <a:rPr lang="en-US" sz="3200" b="1" smtClean="0">
                <a:solidFill>
                  <a:schemeClr val="tx1"/>
                </a:solidFill>
                <a:latin typeface="Times New Roman" panose="02020603050405020304" pitchFamily="18" charset="0"/>
                <a:cs typeface="Times New Roman" panose="02020603050405020304" pitchFamily="18" charset="0"/>
              </a:rPr>
              <a:t>Tìm hiểu về hoạt động xuất khẩu, nhập khẩu</a:t>
            </a:r>
            <a:endParaRPr lang="vi-VN" sz="3200" b="1"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8">
            <a:extLst>
              <a:ext uri="{FF2B5EF4-FFF2-40B4-BE49-F238E27FC236}">
                <a16:creationId xmlns="" xmlns:a16="http://schemas.microsoft.com/office/drawing/2014/main" id="{7A82D22B-BA3E-492C-81BD-B81803E235B6}"/>
              </a:ext>
            </a:extLst>
          </p:cNvPr>
          <p:cNvSpPr>
            <a:spLocks noGrp="1"/>
          </p:cNvSpPr>
          <p:nvPr>
            <p:ph idx="1"/>
          </p:nvPr>
        </p:nvSpPr>
        <p:spPr>
          <a:xfrm>
            <a:off x="301567" y="1064527"/>
            <a:ext cx="11518711" cy="1392070"/>
          </a:xfrm>
          <a:solidFill>
            <a:schemeClr val="bg1"/>
          </a:solidFill>
          <a:ln>
            <a:solidFill>
              <a:schemeClr val="bg1"/>
            </a:solidFill>
          </a:ln>
        </p:spPr>
        <p:txBody>
          <a:bodyPr>
            <a:noAutofit/>
          </a:bodyPr>
          <a:lstStyle/>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a. </a:t>
            </a:r>
            <a:r>
              <a:rPr lang="vi-VN" sz="3200">
                <a:solidFill>
                  <a:schemeClr val="tx1"/>
                </a:solidFill>
                <a:latin typeface="Times New Roman" panose="02020603050405020304" pitchFamily="18" charset="0"/>
                <a:cs typeface="Times New Roman" panose="02020603050405020304" pitchFamily="18" charset="0"/>
              </a:rPr>
              <a:t>Vẽ biểu đồ thể hiện trị giá xuất khẩu, nhập khẩu hàng hoá và dịch vụ của ĐNA giai đoạn 2015 – 2020.</a:t>
            </a:r>
          </a:p>
        </p:txBody>
      </p:sp>
      <p:sp>
        <p:nvSpPr>
          <p:cNvPr id="5" name="AutoShape 8">
            <a:extLst>
              <a:ext uri="{FF2B5EF4-FFF2-40B4-BE49-F238E27FC236}">
                <a16:creationId xmlns="" xmlns:a16="http://schemas.microsoft.com/office/drawing/2014/main" id="{7061F152-9456-405B-B1C2-3D4FA76E649C}"/>
              </a:ext>
            </a:extLst>
          </p:cNvPr>
          <p:cNvSpPr>
            <a:spLocks noGrp="1" noChangeArrowheads="1"/>
          </p:cNvSpPr>
          <p:nvPr/>
        </p:nvSpPr>
        <p:spPr bwMode="auto">
          <a:xfrm>
            <a:off x="354842" y="3916907"/>
            <a:ext cx="11122925" cy="2838733"/>
          </a:xfrm>
          <a:prstGeom prst="cloudCallout">
            <a:avLst>
              <a:gd name="adj1" fmla="val 3917"/>
              <a:gd name="adj2" fmla="val -91028"/>
            </a:avLst>
          </a:prstGeom>
          <a:solidFill>
            <a:srgbClr val="BBE0E3"/>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a:normAutofit/>
          </a:bodyPr>
          <a:ls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defRPr/>
            </a:pPr>
            <a:r>
              <a:rPr kumimoji="0" lang="en-US" altLang="vi-VN" sz="2800" b="1" i="1"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Dựa</a:t>
            </a:r>
            <a:r>
              <a:rPr kumimoji="0" lang="en-US" altLang="vi-VN" sz="2800" b="1" i="1" u="none" strike="noStrike" kern="1200" cap="none" spc="0" normalizeH="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vào bảng 11.5, cho biết dạng biểu đồ thích hợp nhất và vẽ dạng </a:t>
            </a:r>
            <a:r>
              <a:rPr lang="vi-VN" altLang="vi-VN" sz="2800" b="1" i="1" smtClean="0">
                <a:solidFill>
                  <a:srgbClr val="000000"/>
                </a:solidFill>
                <a:latin typeface="Times New Roman" panose="02020603050405020304" pitchFamily="18" charset="0"/>
                <a:cs typeface="Times New Roman" panose="02020603050405020304" pitchFamily="18" charset="0"/>
              </a:rPr>
              <a:t>biểu </a:t>
            </a:r>
            <a:r>
              <a:rPr lang="vi-VN" altLang="vi-VN" sz="2800" b="1" i="1">
                <a:solidFill>
                  <a:srgbClr val="000000"/>
                </a:solidFill>
                <a:latin typeface="Times New Roman" panose="02020603050405020304" pitchFamily="18" charset="0"/>
                <a:cs typeface="Times New Roman" panose="02020603050405020304" pitchFamily="18" charset="0"/>
              </a:rPr>
              <a:t>đồ </a:t>
            </a:r>
            <a:r>
              <a:rPr lang="en-US" altLang="vi-VN" sz="2800" b="1" i="1" smtClean="0">
                <a:solidFill>
                  <a:srgbClr val="000000"/>
                </a:solidFill>
                <a:latin typeface="Times New Roman" panose="02020603050405020304" pitchFamily="18" charset="0"/>
                <a:cs typeface="Times New Roman" panose="02020603050405020304" pitchFamily="18" charset="0"/>
              </a:rPr>
              <a:t>đó để </a:t>
            </a:r>
            <a:r>
              <a:rPr lang="vi-VN" altLang="vi-VN" sz="2800" b="1" i="1" smtClean="0">
                <a:solidFill>
                  <a:srgbClr val="000000"/>
                </a:solidFill>
                <a:latin typeface="Times New Roman" panose="02020603050405020304" pitchFamily="18" charset="0"/>
                <a:cs typeface="Times New Roman" panose="02020603050405020304" pitchFamily="18" charset="0"/>
              </a:rPr>
              <a:t>thể </a:t>
            </a:r>
            <a:r>
              <a:rPr lang="vi-VN" altLang="vi-VN" sz="2800" b="1" i="1">
                <a:solidFill>
                  <a:srgbClr val="000000"/>
                </a:solidFill>
                <a:latin typeface="Times New Roman" panose="02020603050405020304" pitchFamily="18" charset="0"/>
                <a:cs typeface="Times New Roman" panose="02020603050405020304" pitchFamily="18" charset="0"/>
              </a:rPr>
              <a:t>hiện trị giá xuất khẩu, nhập khẩu hàng hoá và dịch vụ của ĐNA giai đoạn 2015 – 2020</a:t>
            </a:r>
            <a:r>
              <a:rPr lang="vi-VN" altLang="vi-VN" sz="2800" b="1" i="1" smtClean="0">
                <a:solidFill>
                  <a:srgbClr val="000000"/>
                </a:solidFill>
                <a:latin typeface="Times New Roman" panose="02020603050405020304" pitchFamily="18" charset="0"/>
                <a:cs typeface="Times New Roman" panose="02020603050405020304" pitchFamily="18" charset="0"/>
              </a:rPr>
              <a:t>.</a:t>
            </a:r>
            <a:endParaRPr lang="vi-VN" altLang="vi-VN" sz="2800" b="1" i="1">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00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D:\BÌNH GA\SOẠN MẪU\Bài 13\bảng 1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0853"/>
            <a:ext cx="12192000" cy="5619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47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7A82D22B-BA3E-492C-81BD-B81803E235B6}"/>
              </a:ext>
            </a:extLst>
          </p:cNvPr>
          <p:cNvSpPr>
            <a:spLocks noGrp="1"/>
          </p:cNvSpPr>
          <p:nvPr>
            <p:ph idx="1"/>
          </p:nvPr>
        </p:nvSpPr>
        <p:spPr>
          <a:xfrm>
            <a:off x="438044" y="122832"/>
            <a:ext cx="11518711" cy="791568"/>
          </a:xfrm>
          <a:solidFill>
            <a:schemeClr val="bg1"/>
          </a:solidFill>
          <a:ln>
            <a:solidFill>
              <a:schemeClr val="bg1"/>
            </a:solidFill>
          </a:ln>
        </p:spPr>
        <p:txBody>
          <a:bodyPr>
            <a:noAutofit/>
          </a:bodyPr>
          <a:lstStyle/>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 Dạng</a:t>
            </a:r>
            <a:r>
              <a:rPr lang="vi-VN" sz="3200" smtClean="0">
                <a:solidFill>
                  <a:schemeClr val="tx1"/>
                </a:solidFill>
                <a:latin typeface="Times New Roman" panose="02020603050405020304" pitchFamily="18" charset="0"/>
                <a:cs typeface="Times New Roman" panose="02020603050405020304" pitchFamily="18" charset="0"/>
              </a:rPr>
              <a:t> </a:t>
            </a:r>
            <a:r>
              <a:rPr lang="vi-VN" sz="3200">
                <a:solidFill>
                  <a:schemeClr val="tx1"/>
                </a:solidFill>
                <a:latin typeface="Times New Roman" panose="02020603050405020304" pitchFamily="18" charset="0"/>
                <a:cs typeface="Times New Roman" panose="02020603050405020304" pitchFamily="18" charset="0"/>
              </a:rPr>
              <a:t>biểu đồ </a:t>
            </a:r>
            <a:r>
              <a:rPr lang="en-US" sz="3200" smtClean="0">
                <a:solidFill>
                  <a:schemeClr val="tx1"/>
                </a:solidFill>
                <a:latin typeface="Times New Roman" panose="02020603050405020304" pitchFamily="18" charset="0"/>
                <a:cs typeface="Times New Roman" panose="02020603050405020304" pitchFamily="18" charset="0"/>
              </a:rPr>
              <a:t>thích hợp nhất là biểu đồ hình cột ghép</a:t>
            </a:r>
            <a:r>
              <a:rPr lang="vi-VN" sz="3200" smtClean="0">
                <a:solidFill>
                  <a:schemeClr val="tx1"/>
                </a:solidFill>
                <a:latin typeface="Times New Roman" panose="02020603050405020304" pitchFamily="18" charset="0"/>
                <a:cs typeface="Times New Roman" panose="02020603050405020304" pitchFamily="18" charset="0"/>
              </a:rPr>
              <a:t>.</a:t>
            </a:r>
            <a:endParaRPr lang="vi-VN" sz="3200">
              <a:solidFill>
                <a:schemeClr val="tx1"/>
              </a:solidFill>
              <a:latin typeface="Times New Roman" panose="02020603050405020304" pitchFamily="18" charset="0"/>
              <a:cs typeface="Times New Roman" panose="02020603050405020304" pitchFamily="18" charset="0"/>
            </a:endParaRPr>
          </a:p>
        </p:txBody>
      </p:sp>
      <p:sp>
        <p:nvSpPr>
          <p:cNvPr id="5" name="Content Placeholder 8">
            <a:extLst>
              <a:ext uri="{FF2B5EF4-FFF2-40B4-BE49-F238E27FC236}">
                <a16:creationId xmlns="" xmlns:a16="http://schemas.microsoft.com/office/drawing/2014/main" id="{7A82D22B-BA3E-492C-81BD-B81803E235B6}"/>
              </a:ext>
            </a:extLst>
          </p:cNvPr>
          <p:cNvSpPr txBox="1">
            <a:spLocks/>
          </p:cNvSpPr>
          <p:nvPr/>
        </p:nvSpPr>
        <p:spPr>
          <a:xfrm>
            <a:off x="440318" y="821143"/>
            <a:ext cx="11518711" cy="791568"/>
          </a:xfrm>
          <a:prstGeom prst="rect">
            <a:avLst/>
          </a:prstGeom>
          <a:solidFill>
            <a:schemeClr val="bg1"/>
          </a:solidFill>
          <a:ln>
            <a:solidFill>
              <a:schemeClr val="bg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*Yêu cầu vẽ b</a:t>
            </a:r>
            <a:r>
              <a:rPr lang="vi-VN" sz="3200" smtClean="0">
                <a:solidFill>
                  <a:schemeClr val="tx1"/>
                </a:solidFill>
                <a:latin typeface="Times New Roman" panose="02020603050405020304" pitchFamily="18" charset="0"/>
                <a:cs typeface="Times New Roman" panose="02020603050405020304" pitchFamily="18" charset="0"/>
              </a:rPr>
              <a:t>iểu đồ</a:t>
            </a:r>
            <a:r>
              <a:rPr lang="en-US" sz="3200" smtClean="0">
                <a:solidFill>
                  <a:schemeClr val="tx1"/>
                </a:solidFill>
                <a:latin typeface="Times New Roman" panose="02020603050405020304" pitchFamily="18" charset="0"/>
                <a:cs typeface="Times New Roman" panose="02020603050405020304" pitchFamily="18" charset="0"/>
              </a:rPr>
              <a:t>:</a:t>
            </a:r>
          </a:p>
          <a:p>
            <a:pPr marL="0" indent="0" algn="just">
              <a:lnSpc>
                <a:spcPct val="150000"/>
              </a:lnSpc>
              <a:spcBef>
                <a:spcPts val="0"/>
              </a:spcBef>
              <a:buNone/>
            </a:pPr>
            <a:endParaRPr lang="vi-VN" sz="3200">
              <a:solidFill>
                <a:schemeClr val="tx1"/>
              </a:solidFill>
              <a:latin typeface="Times New Roman" panose="02020603050405020304" pitchFamily="18" charset="0"/>
              <a:cs typeface="Times New Roman" panose="02020603050405020304" pitchFamily="18" charset="0"/>
            </a:endParaRPr>
          </a:p>
        </p:txBody>
      </p:sp>
      <p:sp>
        <p:nvSpPr>
          <p:cNvPr id="6" name="Content Placeholder 8">
            <a:extLst>
              <a:ext uri="{FF2B5EF4-FFF2-40B4-BE49-F238E27FC236}">
                <a16:creationId xmlns="" xmlns:a16="http://schemas.microsoft.com/office/drawing/2014/main" id="{7A82D22B-BA3E-492C-81BD-B81803E235B6}"/>
              </a:ext>
            </a:extLst>
          </p:cNvPr>
          <p:cNvSpPr txBox="1">
            <a:spLocks/>
          </p:cNvSpPr>
          <p:nvPr/>
        </p:nvSpPr>
        <p:spPr>
          <a:xfrm>
            <a:off x="440318" y="1612711"/>
            <a:ext cx="11518711" cy="3789040"/>
          </a:xfrm>
          <a:prstGeom prst="rect">
            <a:avLst/>
          </a:prstGeom>
          <a:solidFill>
            <a:schemeClr val="bg1"/>
          </a:solidFill>
          <a:ln>
            <a:solidFill>
              <a:schemeClr val="bg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50000"/>
              </a:lnSpc>
              <a:spcBef>
                <a:spcPts val="0"/>
              </a:spcBef>
              <a:buFont typeface="Wingdings 3" charset="2"/>
              <a:buNone/>
            </a:pPr>
            <a:r>
              <a:rPr lang="en-US" sz="3200" smtClean="0">
                <a:solidFill>
                  <a:schemeClr val="tx1"/>
                </a:solidFill>
                <a:latin typeface="Times New Roman" panose="02020603050405020304" pitchFamily="18" charset="0"/>
                <a:cs typeface="Times New Roman" panose="02020603050405020304" pitchFamily="18" charset="0"/>
              </a:rPr>
              <a:t>- Vẽ chính xác dạng biểu đồ đã chọn: có 1 trục tung, mỗi năm 2 cột (1 cột xuất khẩu, 1 cột nhập khẩu).</a:t>
            </a:r>
            <a:endParaRPr lang="vi-VN"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Font typeface="Wingdings 3" charset="2"/>
              <a:buNone/>
            </a:pPr>
            <a:r>
              <a:rPr lang="en-US" sz="3200" smtClean="0">
                <a:solidFill>
                  <a:schemeClr val="tx1"/>
                </a:solidFill>
                <a:latin typeface="Times New Roman" panose="02020603050405020304" pitchFamily="18" charset="0"/>
                <a:cs typeface="Times New Roman" panose="02020603050405020304" pitchFamily="18" charset="0"/>
              </a:rPr>
              <a:t>- Có khoảng cách năm chính xác</a:t>
            </a:r>
            <a:r>
              <a:rPr lang="vi-VN" sz="3200" smtClean="0">
                <a:solidFill>
                  <a:schemeClr val="tx1"/>
                </a:solidFill>
                <a:latin typeface="Times New Roman" panose="02020603050405020304" pitchFamily="18" charset="0"/>
                <a:cs typeface="Times New Roman" panose="02020603050405020304" pitchFamily="18" charset="0"/>
              </a:rPr>
              <a:t>.</a:t>
            </a:r>
          </a:p>
          <a:p>
            <a:pPr marL="0" indent="0" algn="just">
              <a:lnSpc>
                <a:spcPct val="150000"/>
              </a:lnSpc>
              <a:spcBef>
                <a:spcPts val="0"/>
              </a:spcBef>
              <a:buFont typeface="Wingdings 3" charset="2"/>
              <a:buNone/>
            </a:pPr>
            <a:r>
              <a:rPr lang="en-US" sz="3200" smtClean="0">
                <a:solidFill>
                  <a:schemeClr val="tx1"/>
                </a:solidFill>
                <a:latin typeface="Times New Roman" panose="02020603050405020304" pitchFamily="18" charset="0"/>
                <a:cs typeface="Times New Roman" panose="02020603050405020304" pitchFamily="18" charset="0"/>
              </a:rPr>
              <a:t>- Đảm bảo tính thẩm mỹ.</a:t>
            </a:r>
          </a:p>
          <a:p>
            <a:pPr marL="0" indent="0" algn="just">
              <a:lnSpc>
                <a:spcPct val="150000"/>
              </a:lnSpc>
              <a:spcBef>
                <a:spcPts val="0"/>
              </a:spcBef>
              <a:buFont typeface="Wingdings 3" charset="2"/>
              <a:buNone/>
            </a:pPr>
            <a:r>
              <a:rPr lang="en-US" sz="3200" smtClean="0">
                <a:solidFill>
                  <a:schemeClr val="tx1"/>
                </a:solidFill>
                <a:latin typeface="Times New Roman" panose="02020603050405020304" pitchFamily="18" charset="0"/>
                <a:cs typeface="Times New Roman" panose="02020603050405020304" pitchFamily="18" charset="0"/>
              </a:rPr>
              <a:t>- Có chú thích, tên biểu đồ, ghi số liệu vào biểu đồ…</a:t>
            </a:r>
            <a:endParaRPr lang="vi-VN"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Font typeface="Wingdings 3" charset="2"/>
              <a:buNone/>
            </a:pPr>
            <a:endParaRPr lang="vi-VN"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Font typeface="Wingdings 3" charset="2"/>
              <a:buNone/>
            </a:pPr>
            <a:endParaRPr lang="vi-VN"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Font typeface="Wingdings 3" charset="2"/>
              <a:buNone/>
            </a:pPr>
            <a:endParaRPr lang="vi-VN" sz="3200" smtClean="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smtClean="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smtClean="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smtClean="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smtClean="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36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fade">
                                      <p:cBhvr>
                                        <p:cTn id="21" dur="1000"/>
                                        <p:tgtEl>
                                          <p:spTgt spid="6">
                                            <p:txEl>
                                              <p:pRg st="0" end="0"/>
                                            </p:txEl>
                                          </p:spTgt>
                                        </p:tgtEl>
                                      </p:cBhvr>
                                    </p:animEffect>
                                    <p:anim calcmode="lin" valueType="num">
                                      <p:cBhvr>
                                        <p:cTn id="22"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fade">
                                      <p:cBhvr>
                                        <p:cTn id="28" dur="1000"/>
                                        <p:tgtEl>
                                          <p:spTgt spid="6">
                                            <p:txEl>
                                              <p:pRg st="1" end="1"/>
                                            </p:txEl>
                                          </p:spTgt>
                                        </p:tgtEl>
                                      </p:cBhvr>
                                    </p:animEffect>
                                    <p:anim calcmode="lin" valueType="num">
                                      <p:cBhvr>
                                        <p:cTn id="2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1000"/>
                                        <p:tgtEl>
                                          <p:spTgt spid="6">
                                            <p:txEl>
                                              <p:pRg st="2" end="2"/>
                                            </p:txEl>
                                          </p:spTgt>
                                        </p:tgtEl>
                                      </p:cBhvr>
                                    </p:animEffect>
                                    <p:anim calcmode="lin" valueType="num">
                                      <p:cBhvr>
                                        <p:cTn id="3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fade">
                                      <p:cBhvr>
                                        <p:cTn id="42" dur="1000"/>
                                        <p:tgtEl>
                                          <p:spTgt spid="6">
                                            <p:txEl>
                                              <p:pRg st="3" end="3"/>
                                            </p:txEl>
                                          </p:spTgt>
                                        </p:tgtEl>
                                      </p:cBhvr>
                                    </p:animEffect>
                                    <p:anim calcmode="lin" valueType="num">
                                      <p:cBhvr>
                                        <p:cTn id="4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3075" name="Picture 3" descr="D:\BÌNH GA\SOẠN MẪU\Bài 13\xnk chưa tê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924" y="0"/>
            <a:ext cx="8363943" cy="5950424"/>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8">
            <a:extLst>
              <a:ext uri="{FF2B5EF4-FFF2-40B4-BE49-F238E27FC236}">
                <a16:creationId xmlns="" xmlns:a16="http://schemas.microsoft.com/office/drawing/2014/main" id="{7A82D22B-BA3E-492C-81BD-B81803E235B6}"/>
              </a:ext>
            </a:extLst>
          </p:cNvPr>
          <p:cNvSpPr txBox="1">
            <a:spLocks/>
          </p:cNvSpPr>
          <p:nvPr/>
        </p:nvSpPr>
        <p:spPr>
          <a:xfrm>
            <a:off x="648926" y="5950424"/>
            <a:ext cx="10699845" cy="907576"/>
          </a:xfrm>
          <a:prstGeom prst="rect">
            <a:avLst/>
          </a:prstGeom>
          <a:solidFill>
            <a:schemeClr val="bg1"/>
          </a:solidFill>
          <a:ln>
            <a:solidFill>
              <a:schemeClr val="bg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spcBef>
                <a:spcPts val="0"/>
              </a:spcBef>
              <a:buNone/>
            </a:pPr>
            <a:r>
              <a:rPr lang="en-US" sz="3000">
                <a:solidFill>
                  <a:schemeClr val="tx1"/>
                </a:solidFill>
                <a:latin typeface="Times New Roman" panose="02020603050405020304" pitchFamily="18" charset="0"/>
                <a:cs typeface="Times New Roman" panose="02020603050405020304" pitchFamily="18" charset="0"/>
              </a:rPr>
              <a:t>B</a:t>
            </a:r>
            <a:r>
              <a:rPr lang="vi-VN" sz="3000" smtClean="0">
                <a:solidFill>
                  <a:schemeClr val="tx1"/>
                </a:solidFill>
                <a:latin typeface="Times New Roman" panose="02020603050405020304" pitchFamily="18" charset="0"/>
                <a:cs typeface="Times New Roman" panose="02020603050405020304" pitchFamily="18" charset="0"/>
              </a:rPr>
              <a:t>iểu đồ</a:t>
            </a:r>
            <a:r>
              <a:rPr lang="en-US" sz="3000" smtClean="0">
                <a:solidFill>
                  <a:schemeClr val="tx1"/>
                </a:solidFill>
                <a:latin typeface="Times New Roman" panose="02020603050405020304" pitchFamily="18" charset="0"/>
                <a:cs typeface="Times New Roman" panose="02020603050405020304" pitchFamily="18" charset="0"/>
              </a:rPr>
              <a:t> </a:t>
            </a:r>
            <a:r>
              <a:rPr lang="vi-VN" sz="3000" smtClean="0">
                <a:solidFill>
                  <a:schemeClr val="tx1"/>
                </a:solidFill>
                <a:latin typeface="Times New Roman" panose="02020603050405020304" pitchFamily="18" charset="0"/>
                <a:cs typeface="Times New Roman" panose="02020603050405020304" pitchFamily="18" charset="0"/>
              </a:rPr>
              <a:t>trị </a:t>
            </a:r>
            <a:r>
              <a:rPr lang="vi-VN" sz="3000">
                <a:solidFill>
                  <a:schemeClr val="tx1"/>
                </a:solidFill>
                <a:latin typeface="Times New Roman" panose="02020603050405020304" pitchFamily="18" charset="0"/>
                <a:cs typeface="Times New Roman" panose="02020603050405020304" pitchFamily="18" charset="0"/>
              </a:rPr>
              <a:t>giá xuất khẩu, nhập khẩu hàng hoá và dịch vụ </a:t>
            </a:r>
            <a:r>
              <a:rPr lang="vi-VN" sz="3000" smtClean="0">
                <a:solidFill>
                  <a:schemeClr val="tx1"/>
                </a:solidFill>
                <a:latin typeface="Times New Roman" panose="02020603050405020304" pitchFamily="18" charset="0"/>
                <a:cs typeface="Times New Roman" panose="02020603050405020304" pitchFamily="18" charset="0"/>
              </a:rPr>
              <a:t>của </a:t>
            </a:r>
            <a:r>
              <a:rPr lang="vi-VN" sz="3000">
                <a:solidFill>
                  <a:schemeClr val="tx1"/>
                </a:solidFill>
                <a:latin typeface="Times New Roman" panose="02020603050405020304" pitchFamily="18" charset="0"/>
                <a:cs typeface="Times New Roman" panose="02020603050405020304" pitchFamily="18" charset="0"/>
              </a:rPr>
              <a:t>ĐNA </a:t>
            </a:r>
            <a:endParaRPr lang="en-US" sz="3000" smtClean="0">
              <a:solidFill>
                <a:schemeClr val="tx1"/>
              </a:solidFill>
              <a:latin typeface="Times New Roman" panose="02020603050405020304" pitchFamily="18" charset="0"/>
              <a:cs typeface="Times New Roman" panose="02020603050405020304" pitchFamily="18" charset="0"/>
            </a:endParaRPr>
          </a:p>
          <a:p>
            <a:pPr marL="0" indent="0" algn="ctr">
              <a:spcBef>
                <a:spcPts val="0"/>
              </a:spcBef>
              <a:buNone/>
            </a:pPr>
            <a:r>
              <a:rPr lang="vi-VN" sz="3000" smtClean="0">
                <a:solidFill>
                  <a:schemeClr val="tx1"/>
                </a:solidFill>
                <a:latin typeface="Times New Roman" panose="02020603050405020304" pitchFamily="18" charset="0"/>
                <a:cs typeface="Times New Roman" panose="02020603050405020304" pitchFamily="18" charset="0"/>
              </a:rPr>
              <a:t>giai </a:t>
            </a:r>
            <a:r>
              <a:rPr lang="vi-VN" sz="3000">
                <a:solidFill>
                  <a:schemeClr val="tx1"/>
                </a:solidFill>
                <a:latin typeface="Times New Roman" panose="02020603050405020304" pitchFamily="18" charset="0"/>
                <a:cs typeface="Times New Roman" panose="02020603050405020304" pitchFamily="18" charset="0"/>
              </a:rPr>
              <a:t>đoạn 2015 – 2020.</a:t>
            </a:r>
          </a:p>
        </p:txBody>
      </p:sp>
    </p:spTree>
    <p:extLst>
      <p:ext uri="{BB962C8B-B14F-4D97-AF65-F5344CB8AC3E}">
        <p14:creationId xmlns:p14="http://schemas.microsoft.com/office/powerpoint/2010/main" val="22592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1000"/>
                                        <p:tgtEl>
                                          <p:spTgt spid="3075"/>
                                        </p:tgtEl>
                                      </p:cBhvr>
                                    </p:animEffect>
                                    <p:anim calcmode="lin" valueType="num">
                                      <p:cBhvr>
                                        <p:cTn id="8" dur="1000" fill="hold"/>
                                        <p:tgtEl>
                                          <p:spTgt spid="3075"/>
                                        </p:tgtEl>
                                        <p:attrNameLst>
                                          <p:attrName>ppt_x</p:attrName>
                                        </p:attrNameLst>
                                      </p:cBhvr>
                                      <p:tavLst>
                                        <p:tav tm="0">
                                          <p:val>
                                            <p:strVal val="#ppt_x"/>
                                          </p:val>
                                        </p:tav>
                                        <p:tav tm="100000">
                                          <p:val>
                                            <p:strVal val="#ppt_x"/>
                                          </p:val>
                                        </p:tav>
                                      </p:tavLst>
                                    </p:anim>
                                    <p:anim calcmode="lin" valueType="num">
                                      <p:cBhvr>
                                        <p:cTn id="9" dur="1000" fill="hold"/>
                                        <p:tgtEl>
                                          <p:spTgt spid="307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7A82D22B-BA3E-492C-81BD-B81803E235B6}"/>
              </a:ext>
            </a:extLst>
          </p:cNvPr>
          <p:cNvSpPr txBox="1">
            <a:spLocks/>
          </p:cNvSpPr>
          <p:nvPr/>
        </p:nvSpPr>
        <p:spPr>
          <a:xfrm>
            <a:off x="301567" y="245661"/>
            <a:ext cx="11518711" cy="1392070"/>
          </a:xfrm>
          <a:prstGeom prst="rect">
            <a:avLst/>
          </a:prstGeom>
          <a:solidFill>
            <a:schemeClr val="bg1"/>
          </a:solidFill>
          <a:ln>
            <a:solidFill>
              <a:schemeClr val="bg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b. </a:t>
            </a:r>
            <a:r>
              <a:rPr lang="vi-VN" sz="3200">
                <a:solidFill>
                  <a:schemeClr val="tx1"/>
                </a:solidFill>
                <a:latin typeface="Times New Roman" panose="02020603050405020304" pitchFamily="18" charset="0"/>
                <a:cs typeface="Times New Roman" panose="02020603050405020304" pitchFamily="18" charset="0"/>
              </a:rPr>
              <a:t>Nhận xét, phân tích </a:t>
            </a:r>
            <a:r>
              <a:rPr lang="vi-VN" sz="3200" smtClean="0">
                <a:solidFill>
                  <a:schemeClr val="tx1"/>
                </a:solidFill>
                <a:latin typeface="Times New Roman" panose="02020603050405020304" pitchFamily="18" charset="0"/>
                <a:cs typeface="Times New Roman" panose="02020603050405020304" pitchFamily="18" charset="0"/>
              </a:rPr>
              <a:t>về </a:t>
            </a:r>
            <a:r>
              <a:rPr lang="vi-VN" sz="3200">
                <a:solidFill>
                  <a:schemeClr val="tx1"/>
                </a:solidFill>
                <a:latin typeface="Times New Roman" panose="02020603050405020304" pitchFamily="18" charset="0"/>
                <a:cs typeface="Times New Roman" panose="02020603050405020304" pitchFamily="18" charset="0"/>
              </a:rPr>
              <a:t>hoạt động xuất khẩu, nhập khẩu của khu vực ĐNA.</a:t>
            </a:r>
          </a:p>
        </p:txBody>
      </p:sp>
    </p:spTree>
    <p:extLst>
      <p:ext uri="{BB962C8B-B14F-4D97-AF65-F5344CB8AC3E}">
        <p14:creationId xmlns:p14="http://schemas.microsoft.com/office/powerpoint/2010/main" val="43136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7A82D22B-BA3E-492C-81BD-B81803E235B6}"/>
              </a:ext>
            </a:extLst>
          </p:cNvPr>
          <p:cNvSpPr>
            <a:spLocks noGrp="1"/>
          </p:cNvSpPr>
          <p:nvPr>
            <p:ph idx="1"/>
          </p:nvPr>
        </p:nvSpPr>
        <p:spPr>
          <a:xfrm>
            <a:off x="332095" y="95534"/>
            <a:ext cx="11518711" cy="1037230"/>
          </a:xfrm>
          <a:solidFill>
            <a:schemeClr val="bg1"/>
          </a:solidFill>
          <a:ln>
            <a:solidFill>
              <a:schemeClr val="bg1"/>
            </a:solidFill>
          </a:ln>
        </p:spPr>
        <p:txBody>
          <a:bodyPr>
            <a:noAutofit/>
          </a:bodyPr>
          <a:lstStyle/>
          <a:p>
            <a:pPr marL="0" indent="0" algn="just">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 Cơ cấu xuất, nhập khẩu và cán cân xuất nhập khẩu khu vực ĐNA giai đoạn 2015-2020</a:t>
            </a:r>
            <a:endParaRPr lang="vi-VN" sz="3200" i="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77862576"/>
              </p:ext>
            </p:extLst>
          </p:nvPr>
        </p:nvGraphicFramePr>
        <p:xfrm>
          <a:off x="109182" y="1333813"/>
          <a:ext cx="11887201" cy="5441249"/>
        </p:xfrm>
        <a:graphic>
          <a:graphicData uri="http://schemas.openxmlformats.org/drawingml/2006/table">
            <a:tbl>
              <a:tblPr firstRow="1" bandRow="1">
                <a:tableStyleId>{5C22544A-7EE6-4342-B048-85BDC9FD1C3A}</a:tableStyleId>
              </a:tblPr>
              <a:tblGrid>
                <a:gridCol w="3267242"/>
                <a:gridCol w="2137271"/>
                <a:gridCol w="2224585"/>
                <a:gridCol w="2115403"/>
                <a:gridCol w="2142700"/>
              </a:tblGrid>
              <a:tr h="1013602">
                <a:tc>
                  <a:txBody>
                    <a:bodyPr/>
                    <a:lstStyle/>
                    <a:p>
                      <a:pPr algn="ctr"/>
                      <a:r>
                        <a:rPr lang="en-US" sz="3200" smtClean="0">
                          <a:solidFill>
                            <a:schemeClr val="tx1"/>
                          </a:solidFill>
                          <a:latin typeface="Times New Roman" pitchFamily="18" charset="0"/>
                          <a:cs typeface="Times New Roman" pitchFamily="18" charset="0"/>
                        </a:rPr>
                        <a:t>Năm</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2005</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2010</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2015</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2019</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493378">
                <a:tc>
                  <a:txBody>
                    <a:bodyPr/>
                    <a:lstStyle/>
                    <a:p>
                      <a:r>
                        <a:rPr lang="en-US" sz="3200" b="1" baseline="0" smtClean="0">
                          <a:solidFill>
                            <a:schemeClr val="tx1"/>
                          </a:solidFill>
                          <a:latin typeface="Times New Roman" pitchFamily="18" charset="0"/>
                          <a:cs typeface="Times New Roman" pitchFamily="18" charset="0"/>
                        </a:rPr>
                        <a:t>Xuất khẩu (%)</a:t>
                      </a:r>
                      <a:endParaRPr lang="en-US" sz="3200" b="1">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08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200" b="1" smtClean="0">
                          <a:solidFill>
                            <a:schemeClr val="tx1"/>
                          </a:solidFill>
                          <a:latin typeface="Times New Roman" pitchFamily="18" charset="0"/>
                          <a:cs typeface="Times New Roman" pitchFamily="18" charset="0"/>
                        </a:rPr>
                        <a:t>Nhập</a:t>
                      </a:r>
                      <a:r>
                        <a:rPr lang="en-US" sz="3200" b="1" baseline="0" smtClean="0">
                          <a:solidFill>
                            <a:schemeClr val="tx1"/>
                          </a:solidFill>
                          <a:latin typeface="Times New Roman" pitchFamily="18" charset="0"/>
                          <a:cs typeface="Times New Roman" pitchFamily="18" charset="0"/>
                        </a:rPr>
                        <a:t> khẩu (%)</a:t>
                      </a:r>
                      <a:endParaRPr lang="en-US" sz="3200" b="1" smtClean="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93378">
                <a:tc>
                  <a:txBody>
                    <a:bodyPr/>
                    <a:lstStyle/>
                    <a:p>
                      <a:r>
                        <a:rPr lang="en-US" sz="3200" b="1" smtClean="0">
                          <a:solidFill>
                            <a:schemeClr val="tx1"/>
                          </a:solidFill>
                          <a:latin typeface="Times New Roman" pitchFamily="18" charset="0"/>
                          <a:cs typeface="Times New Roman" pitchFamily="18" charset="0"/>
                        </a:rPr>
                        <a:t>Cán</a:t>
                      </a:r>
                      <a:r>
                        <a:rPr lang="en-US" sz="3200" b="1" baseline="0" smtClean="0">
                          <a:solidFill>
                            <a:schemeClr val="tx1"/>
                          </a:solidFill>
                          <a:latin typeface="Times New Roman" pitchFamily="18" charset="0"/>
                          <a:cs typeface="Times New Roman" pitchFamily="18" charset="0"/>
                        </a:rPr>
                        <a:t> cân XNK </a:t>
                      </a:r>
                    </a:p>
                    <a:p>
                      <a:r>
                        <a:rPr lang="en-US" sz="3200" b="1" baseline="0" smtClean="0">
                          <a:solidFill>
                            <a:schemeClr val="tx1"/>
                          </a:solidFill>
                          <a:latin typeface="Times New Roman" pitchFamily="18" charset="0"/>
                          <a:cs typeface="Times New Roman" pitchFamily="18" charset="0"/>
                        </a:rPr>
                        <a:t>   (Tỉ USD)</a:t>
                      </a:r>
                      <a:endParaRPr lang="en-US" sz="3200" b="1">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Rectangle 5"/>
          <p:cNvSpPr/>
          <p:nvPr/>
        </p:nvSpPr>
        <p:spPr>
          <a:xfrm>
            <a:off x="3534770" y="2470246"/>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52,16</a:t>
            </a:r>
            <a:endParaRPr lang="en-US" sz="3200">
              <a:solidFill>
                <a:schemeClr val="tx1"/>
              </a:solidFill>
              <a:latin typeface="Times New Roman" pitchFamily="18" charset="0"/>
              <a:cs typeface="Times New Roman" pitchFamily="18" charset="0"/>
            </a:endParaRPr>
          </a:p>
        </p:txBody>
      </p:sp>
      <p:sp>
        <p:nvSpPr>
          <p:cNvPr id="8" name="Rectangle 7"/>
          <p:cNvSpPr/>
          <p:nvPr/>
        </p:nvSpPr>
        <p:spPr>
          <a:xfrm>
            <a:off x="5663821" y="2470246"/>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52,21</a:t>
            </a:r>
            <a:endParaRPr lang="en-US" sz="3200">
              <a:solidFill>
                <a:schemeClr val="tx1"/>
              </a:solidFill>
              <a:latin typeface="Times New Roman" pitchFamily="18" charset="0"/>
              <a:cs typeface="Times New Roman" pitchFamily="18" charset="0"/>
            </a:endParaRPr>
          </a:p>
        </p:txBody>
      </p:sp>
      <p:sp>
        <p:nvSpPr>
          <p:cNvPr id="9" name="Rectangle 8"/>
          <p:cNvSpPr/>
          <p:nvPr/>
        </p:nvSpPr>
        <p:spPr>
          <a:xfrm>
            <a:off x="3534770" y="3935105"/>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47,84</a:t>
            </a:r>
            <a:endParaRPr lang="en-US" sz="3200">
              <a:solidFill>
                <a:schemeClr val="tx1"/>
              </a:solidFill>
              <a:latin typeface="Times New Roman" pitchFamily="18" charset="0"/>
              <a:cs typeface="Times New Roman" pitchFamily="18" charset="0"/>
            </a:endParaRPr>
          </a:p>
        </p:txBody>
      </p:sp>
      <p:sp>
        <p:nvSpPr>
          <p:cNvPr id="10" name="Rectangle 9"/>
          <p:cNvSpPr/>
          <p:nvPr/>
        </p:nvSpPr>
        <p:spPr>
          <a:xfrm>
            <a:off x="5663821" y="3935105"/>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47,79</a:t>
            </a:r>
            <a:endParaRPr lang="en-US" sz="3200">
              <a:solidFill>
                <a:schemeClr val="tx1"/>
              </a:solidFill>
              <a:latin typeface="Times New Roman" pitchFamily="18" charset="0"/>
              <a:cs typeface="Times New Roman" pitchFamily="18" charset="0"/>
            </a:endParaRPr>
          </a:p>
        </p:txBody>
      </p:sp>
      <p:sp>
        <p:nvSpPr>
          <p:cNvPr id="11" name="Rectangle 10"/>
          <p:cNvSpPr/>
          <p:nvPr/>
        </p:nvSpPr>
        <p:spPr>
          <a:xfrm>
            <a:off x="7929350" y="3935105"/>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50,95</a:t>
            </a:r>
            <a:endParaRPr lang="en-US" sz="3200">
              <a:solidFill>
                <a:schemeClr val="tx1"/>
              </a:solidFill>
              <a:latin typeface="Times New Roman" pitchFamily="18" charset="0"/>
              <a:cs typeface="Times New Roman" pitchFamily="18" charset="0"/>
            </a:endParaRPr>
          </a:p>
        </p:txBody>
      </p:sp>
      <p:sp>
        <p:nvSpPr>
          <p:cNvPr id="12" name="Rectangle 11"/>
          <p:cNvSpPr/>
          <p:nvPr/>
        </p:nvSpPr>
        <p:spPr>
          <a:xfrm>
            <a:off x="7929350" y="2470246"/>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49,05</a:t>
            </a:r>
            <a:endParaRPr lang="en-US" sz="3200">
              <a:solidFill>
                <a:schemeClr val="tx1"/>
              </a:solidFill>
              <a:latin typeface="Times New Roman" pitchFamily="18" charset="0"/>
              <a:cs typeface="Times New Roman" pitchFamily="18" charset="0"/>
            </a:endParaRPr>
          </a:p>
        </p:txBody>
      </p:sp>
      <p:sp>
        <p:nvSpPr>
          <p:cNvPr id="13" name="Rectangle 12"/>
          <p:cNvSpPr/>
          <p:nvPr/>
        </p:nvSpPr>
        <p:spPr>
          <a:xfrm>
            <a:off x="10022006" y="2470246"/>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52,34</a:t>
            </a:r>
            <a:endParaRPr lang="en-US" sz="3200">
              <a:solidFill>
                <a:schemeClr val="tx1"/>
              </a:solidFill>
              <a:latin typeface="Times New Roman" pitchFamily="18" charset="0"/>
              <a:cs typeface="Times New Roman" pitchFamily="18" charset="0"/>
            </a:endParaRPr>
          </a:p>
        </p:txBody>
      </p:sp>
      <p:sp>
        <p:nvSpPr>
          <p:cNvPr id="14" name="Rectangle 13"/>
          <p:cNvSpPr/>
          <p:nvPr/>
        </p:nvSpPr>
        <p:spPr>
          <a:xfrm>
            <a:off x="10022006" y="3935105"/>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47,66</a:t>
            </a:r>
            <a:endParaRPr lang="en-US" sz="3200">
              <a:solidFill>
                <a:schemeClr val="tx1"/>
              </a:solidFill>
              <a:latin typeface="Times New Roman" pitchFamily="18" charset="0"/>
              <a:cs typeface="Times New Roman" pitchFamily="18" charset="0"/>
            </a:endParaRPr>
          </a:p>
        </p:txBody>
      </p:sp>
      <p:sp>
        <p:nvSpPr>
          <p:cNvPr id="26" name="Rectangle 25"/>
          <p:cNvSpPr/>
          <p:nvPr/>
        </p:nvSpPr>
        <p:spPr>
          <a:xfrm>
            <a:off x="3534770" y="5438633"/>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124,5</a:t>
            </a:r>
            <a:endParaRPr lang="en-US" sz="3200">
              <a:solidFill>
                <a:schemeClr val="tx1"/>
              </a:solidFill>
              <a:latin typeface="Times New Roman" pitchFamily="18" charset="0"/>
              <a:cs typeface="Times New Roman" pitchFamily="18" charset="0"/>
            </a:endParaRPr>
          </a:p>
        </p:txBody>
      </p:sp>
      <p:sp>
        <p:nvSpPr>
          <p:cNvPr id="27" name="Rectangle 26"/>
          <p:cNvSpPr/>
          <p:nvPr/>
        </p:nvSpPr>
        <p:spPr>
          <a:xfrm>
            <a:off x="5663821" y="5438633"/>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142,5</a:t>
            </a:r>
            <a:endParaRPr lang="en-US" sz="3200">
              <a:solidFill>
                <a:schemeClr val="tx1"/>
              </a:solidFill>
              <a:latin typeface="Times New Roman" pitchFamily="18" charset="0"/>
              <a:cs typeface="Times New Roman" pitchFamily="18" charset="0"/>
            </a:endParaRPr>
          </a:p>
        </p:txBody>
      </p:sp>
      <p:sp>
        <p:nvSpPr>
          <p:cNvPr id="28" name="Rectangle 27"/>
          <p:cNvSpPr/>
          <p:nvPr/>
        </p:nvSpPr>
        <p:spPr>
          <a:xfrm>
            <a:off x="7929350" y="5438633"/>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- 63,5</a:t>
            </a:r>
            <a:endParaRPr lang="en-US" sz="3200">
              <a:solidFill>
                <a:schemeClr val="tx1"/>
              </a:solidFill>
              <a:latin typeface="Times New Roman" pitchFamily="18" charset="0"/>
              <a:cs typeface="Times New Roman" pitchFamily="18" charset="0"/>
            </a:endParaRPr>
          </a:p>
        </p:txBody>
      </p:sp>
      <p:sp>
        <p:nvSpPr>
          <p:cNvPr id="29" name="Rectangle 28"/>
          <p:cNvSpPr/>
          <p:nvPr/>
        </p:nvSpPr>
        <p:spPr>
          <a:xfrm>
            <a:off x="10022006" y="5438633"/>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149,7</a:t>
            </a:r>
            <a:endParaRPr lang="en-US" sz="32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46319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1000"/>
                                        <p:tgtEl>
                                          <p:spTgt spid="26"/>
                                        </p:tgtEl>
                                      </p:cBhvr>
                                    </p:animEffect>
                                    <p:anim calcmode="lin" valueType="num">
                                      <p:cBhvr>
                                        <p:cTn id="43" dur="1000" fill="hold"/>
                                        <p:tgtEl>
                                          <p:spTgt spid="26"/>
                                        </p:tgtEl>
                                        <p:attrNameLst>
                                          <p:attrName>ppt_x</p:attrName>
                                        </p:attrNameLst>
                                      </p:cBhvr>
                                      <p:tavLst>
                                        <p:tav tm="0">
                                          <p:val>
                                            <p:strVal val="#ppt_x"/>
                                          </p:val>
                                        </p:tav>
                                        <p:tav tm="100000">
                                          <p:val>
                                            <p:strVal val="#ppt_x"/>
                                          </p:val>
                                        </p:tav>
                                      </p:tavLst>
                                    </p:anim>
                                    <p:anim calcmode="lin" valueType="num">
                                      <p:cBhvr>
                                        <p:cTn id="4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1000"/>
                                        <p:tgtEl>
                                          <p:spTgt spid="10"/>
                                        </p:tgtEl>
                                      </p:cBhvr>
                                    </p:animEffect>
                                    <p:anim calcmode="lin" valueType="num">
                                      <p:cBhvr>
                                        <p:cTn id="57" dur="1000" fill="hold"/>
                                        <p:tgtEl>
                                          <p:spTgt spid="10"/>
                                        </p:tgtEl>
                                        <p:attrNameLst>
                                          <p:attrName>ppt_x</p:attrName>
                                        </p:attrNameLst>
                                      </p:cBhvr>
                                      <p:tavLst>
                                        <p:tav tm="0">
                                          <p:val>
                                            <p:strVal val="#ppt_x"/>
                                          </p:val>
                                        </p:tav>
                                        <p:tav tm="100000">
                                          <p:val>
                                            <p:strVal val="#ppt_x"/>
                                          </p:val>
                                        </p:tav>
                                      </p:tavLst>
                                    </p:anim>
                                    <p:anim calcmode="lin" valueType="num">
                                      <p:cBhvr>
                                        <p:cTn id="5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anim calcmode="lin" valueType="num">
                                      <p:cBhvr>
                                        <p:cTn id="71" dur="1000" fill="hold"/>
                                        <p:tgtEl>
                                          <p:spTgt spid="12"/>
                                        </p:tgtEl>
                                        <p:attrNameLst>
                                          <p:attrName>ppt_x</p:attrName>
                                        </p:attrNameLst>
                                      </p:cBhvr>
                                      <p:tavLst>
                                        <p:tav tm="0">
                                          <p:val>
                                            <p:strVal val="#ppt_x"/>
                                          </p:val>
                                        </p:tav>
                                        <p:tav tm="100000">
                                          <p:val>
                                            <p:strVal val="#ppt_x"/>
                                          </p:val>
                                        </p:tav>
                                      </p:tavLst>
                                    </p:anim>
                                    <p:anim calcmode="lin" valueType="num">
                                      <p:cBhvr>
                                        <p:cTn id="7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1000"/>
                                        <p:tgtEl>
                                          <p:spTgt spid="11"/>
                                        </p:tgtEl>
                                      </p:cBhvr>
                                    </p:animEffect>
                                    <p:anim calcmode="lin" valueType="num">
                                      <p:cBhvr>
                                        <p:cTn id="78" dur="1000" fill="hold"/>
                                        <p:tgtEl>
                                          <p:spTgt spid="11"/>
                                        </p:tgtEl>
                                        <p:attrNameLst>
                                          <p:attrName>ppt_x</p:attrName>
                                        </p:attrNameLst>
                                      </p:cBhvr>
                                      <p:tavLst>
                                        <p:tav tm="0">
                                          <p:val>
                                            <p:strVal val="#ppt_x"/>
                                          </p:val>
                                        </p:tav>
                                        <p:tav tm="100000">
                                          <p:val>
                                            <p:strVal val="#ppt_x"/>
                                          </p:val>
                                        </p:tav>
                                      </p:tavLst>
                                    </p:anim>
                                    <p:anim calcmode="lin" valueType="num">
                                      <p:cBhvr>
                                        <p:cTn id="7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fade">
                                      <p:cBhvr>
                                        <p:cTn id="84" dur="1000"/>
                                        <p:tgtEl>
                                          <p:spTgt spid="28"/>
                                        </p:tgtEl>
                                      </p:cBhvr>
                                    </p:animEffect>
                                    <p:anim calcmode="lin" valueType="num">
                                      <p:cBhvr>
                                        <p:cTn id="85" dur="1000" fill="hold"/>
                                        <p:tgtEl>
                                          <p:spTgt spid="28"/>
                                        </p:tgtEl>
                                        <p:attrNameLst>
                                          <p:attrName>ppt_x</p:attrName>
                                        </p:attrNameLst>
                                      </p:cBhvr>
                                      <p:tavLst>
                                        <p:tav tm="0">
                                          <p:val>
                                            <p:strVal val="#ppt_x"/>
                                          </p:val>
                                        </p:tav>
                                        <p:tav tm="100000">
                                          <p:val>
                                            <p:strVal val="#ppt_x"/>
                                          </p:val>
                                        </p:tav>
                                      </p:tavLst>
                                    </p:anim>
                                    <p:anim calcmode="lin" valueType="num">
                                      <p:cBhvr>
                                        <p:cTn id="8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fade">
                                      <p:cBhvr>
                                        <p:cTn id="91" dur="1000"/>
                                        <p:tgtEl>
                                          <p:spTgt spid="13"/>
                                        </p:tgtEl>
                                      </p:cBhvr>
                                    </p:animEffect>
                                    <p:anim calcmode="lin" valueType="num">
                                      <p:cBhvr>
                                        <p:cTn id="92" dur="1000" fill="hold"/>
                                        <p:tgtEl>
                                          <p:spTgt spid="13"/>
                                        </p:tgtEl>
                                        <p:attrNameLst>
                                          <p:attrName>ppt_x</p:attrName>
                                        </p:attrNameLst>
                                      </p:cBhvr>
                                      <p:tavLst>
                                        <p:tav tm="0">
                                          <p:val>
                                            <p:strVal val="#ppt_x"/>
                                          </p:val>
                                        </p:tav>
                                        <p:tav tm="100000">
                                          <p:val>
                                            <p:strVal val="#ppt_x"/>
                                          </p:val>
                                        </p:tav>
                                      </p:tavLst>
                                    </p:anim>
                                    <p:anim calcmode="lin" valueType="num">
                                      <p:cBhvr>
                                        <p:cTn id="9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1000"/>
                                        <p:tgtEl>
                                          <p:spTgt spid="14"/>
                                        </p:tgtEl>
                                      </p:cBhvr>
                                    </p:animEffect>
                                    <p:anim calcmode="lin" valueType="num">
                                      <p:cBhvr>
                                        <p:cTn id="99" dur="1000" fill="hold"/>
                                        <p:tgtEl>
                                          <p:spTgt spid="14"/>
                                        </p:tgtEl>
                                        <p:attrNameLst>
                                          <p:attrName>ppt_x</p:attrName>
                                        </p:attrNameLst>
                                      </p:cBhvr>
                                      <p:tavLst>
                                        <p:tav tm="0">
                                          <p:val>
                                            <p:strVal val="#ppt_x"/>
                                          </p:val>
                                        </p:tav>
                                        <p:tav tm="100000">
                                          <p:val>
                                            <p:strVal val="#ppt_x"/>
                                          </p:val>
                                        </p:tav>
                                      </p:tavLst>
                                    </p:anim>
                                    <p:anim calcmode="lin" valueType="num">
                                      <p:cBhvr>
                                        <p:cTn id="10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fade">
                                      <p:cBhvr>
                                        <p:cTn id="105" dur="1000"/>
                                        <p:tgtEl>
                                          <p:spTgt spid="29"/>
                                        </p:tgtEl>
                                      </p:cBhvr>
                                    </p:animEffect>
                                    <p:anim calcmode="lin" valueType="num">
                                      <p:cBhvr>
                                        <p:cTn id="106" dur="1000" fill="hold"/>
                                        <p:tgtEl>
                                          <p:spTgt spid="29"/>
                                        </p:tgtEl>
                                        <p:attrNameLst>
                                          <p:attrName>ppt_x</p:attrName>
                                        </p:attrNameLst>
                                      </p:cBhvr>
                                      <p:tavLst>
                                        <p:tav tm="0">
                                          <p:val>
                                            <p:strVal val="#ppt_x"/>
                                          </p:val>
                                        </p:tav>
                                        <p:tav tm="100000">
                                          <p:val>
                                            <p:strVal val="#ppt_x"/>
                                          </p:val>
                                        </p:tav>
                                      </p:tavLst>
                                    </p:anim>
                                    <p:anim calcmode="lin" valueType="num">
                                      <p:cBhvr>
                                        <p:cTn id="10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P spid="8" grpId="0" animBg="1"/>
      <p:bldP spid="9" grpId="0" animBg="1"/>
      <p:bldP spid="10" grpId="0" animBg="1"/>
      <p:bldP spid="11" grpId="0" animBg="1"/>
      <p:bldP spid="12" grpId="0" animBg="1"/>
      <p:bldP spid="13" grpId="0" animBg="1"/>
      <p:bldP spid="14" grpId="0" animBg="1"/>
      <p:bldP spid="26" grpId="0" animBg="1"/>
      <p:bldP spid="27" grpId="0" animBg="1"/>
      <p:bldP spid="28" grpId="0" animBg="1"/>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7A82D22B-BA3E-492C-81BD-B81803E235B6}"/>
              </a:ext>
            </a:extLst>
          </p:cNvPr>
          <p:cNvSpPr txBox="1">
            <a:spLocks/>
          </p:cNvSpPr>
          <p:nvPr/>
        </p:nvSpPr>
        <p:spPr>
          <a:xfrm>
            <a:off x="286604" y="559558"/>
            <a:ext cx="11672426" cy="4842193"/>
          </a:xfrm>
          <a:prstGeom prst="rect">
            <a:avLst/>
          </a:prstGeom>
          <a:solidFill>
            <a:schemeClr val="bg1"/>
          </a:solidFill>
          <a:ln>
            <a:solidFill>
              <a:schemeClr val="bg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lnSpc>
                <a:spcPct val="150000"/>
              </a:lnSpc>
              <a:spcBef>
                <a:spcPts val="0"/>
              </a:spcBef>
              <a:buFont typeface="Wingdings 3" charset="2"/>
              <a:buNone/>
            </a:pPr>
            <a:r>
              <a:rPr lang="en-US" sz="3200" smtClean="0">
                <a:solidFill>
                  <a:schemeClr val="tx1"/>
                </a:solidFill>
                <a:latin typeface="Times New Roman" panose="02020603050405020304" pitchFamily="18" charset="0"/>
                <a:cs typeface="Times New Roman" panose="02020603050405020304" pitchFamily="18" charset="0"/>
              </a:rPr>
              <a:t>- Trên cơ sở số liệu đã cho và đã tính, học sinh nhận xét về giá trị xuất khẩu, nhập khẩu, cán cân xuất nhập khẩu, cơ cấu xuất nhập khẩu của khu vực ĐNA.</a:t>
            </a:r>
            <a:endParaRPr lang="vi-VN"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 Tra cứu thêm thông tin về tình hình xuất, nhập khẩu </a:t>
            </a:r>
            <a:r>
              <a:rPr lang="en-US" sz="3200">
                <a:solidFill>
                  <a:schemeClr val="tx1"/>
                </a:solidFill>
                <a:latin typeface="Times New Roman" panose="02020603050405020304" pitchFamily="18" charset="0"/>
                <a:cs typeface="Times New Roman" panose="02020603050405020304" pitchFamily="18" charset="0"/>
              </a:rPr>
              <a:t>của khu vực ĐNA</a:t>
            </a:r>
            <a:r>
              <a:rPr lang="en-US" sz="3200" smtClean="0">
                <a:solidFill>
                  <a:schemeClr val="tx1"/>
                </a:solidFill>
                <a:latin typeface="Times New Roman" panose="02020603050405020304" pitchFamily="18" charset="0"/>
                <a:cs typeface="Times New Roman" panose="02020603050405020304" pitchFamily="18" charset="0"/>
              </a:rPr>
              <a:t>.</a:t>
            </a:r>
            <a:endParaRPr lang="vi-VN"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Font typeface="Wingdings 3" charset="2"/>
              <a:buNone/>
            </a:pPr>
            <a:r>
              <a:rPr lang="en-US" sz="3200" smtClean="0">
                <a:solidFill>
                  <a:schemeClr val="tx1"/>
                </a:solidFill>
                <a:latin typeface="Times New Roman" panose="02020603050405020304" pitchFamily="18" charset="0"/>
                <a:cs typeface="Times New Roman" panose="02020603050405020304" pitchFamily="18" charset="0"/>
              </a:rPr>
              <a:t>- Trình bày báo cáo bài thực hành trước lớp để các nhóm khác bổ cứu.</a:t>
            </a:r>
            <a:endParaRPr lang="vi-VN" sz="320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97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E9AB13-515C-4BF4-B0B2-B9CC96559154}"/>
              </a:ext>
            </a:extLst>
          </p:cNvPr>
          <p:cNvSpPr>
            <a:spLocks noGrp="1"/>
          </p:cNvSpPr>
          <p:nvPr>
            <p:ph type="title"/>
          </p:nvPr>
        </p:nvSpPr>
        <p:spPr>
          <a:xfrm>
            <a:off x="2182577" y="529054"/>
            <a:ext cx="5048217" cy="642425"/>
          </a:xfrm>
          <a:ln>
            <a:solidFill>
              <a:schemeClr val="tx1"/>
            </a:solidFill>
          </a:ln>
        </p:spPr>
        <p:txBody>
          <a:bodyPr>
            <a:normAutofit/>
          </a:bodyPr>
          <a:lstStyle/>
          <a:p>
            <a:pPr algn="ctr"/>
            <a:r>
              <a:rPr lang="vi-VN" b="1" dirty="0">
                <a:solidFill>
                  <a:srgbClr val="FF0000"/>
                </a:solidFill>
                <a:latin typeface="Times New Roman" panose="02020603050405020304" pitchFamily="18" charset="0"/>
                <a:cs typeface="Times New Roman" panose="02020603050405020304" pitchFamily="18" charset="0"/>
              </a:rPr>
              <a:t>MỤC TIÊU CẦN ĐẠT</a:t>
            </a:r>
          </a:p>
        </p:txBody>
      </p:sp>
      <p:sp>
        <p:nvSpPr>
          <p:cNvPr id="3" name="Content Placeholder 2">
            <a:extLst>
              <a:ext uri="{FF2B5EF4-FFF2-40B4-BE49-F238E27FC236}">
                <a16:creationId xmlns="" xmlns:a16="http://schemas.microsoft.com/office/drawing/2014/main" id="{AFBA83FE-8B9C-4E14-BF1D-510F946268FA}"/>
              </a:ext>
            </a:extLst>
          </p:cNvPr>
          <p:cNvSpPr>
            <a:spLocks noGrp="1"/>
          </p:cNvSpPr>
          <p:nvPr>
            <p:ph idx="1"/>
          </p:nvPr>
        </p:nvSpPr>
        <p:spPr>
          <a:xfrm>
            <a:off x="609094" y="1806965"/>
            <a:ext cx="10450211" cy="1891580"/>
          </a:xfrm>
          <a:solidFill>
            <a:schemeClr val="bg1"/>
          </a:solidFill>
          <a:ln>
            <a:solidFill>
              <a:schemeClr val="bg1"/>
            </a:solidFill>
          </a:ln>
        </p:spPr>
        <p:txBody>
          <a:bodyPr>
            <a:normAutofit/>
          </a:bodyPr>
          <a:lstStyle/>
          <a:p>
            <a:pPr marL="0" indent="0">
              <a:buNone/>
            </a:pPr>
            <a:r>
              <a:rPr lang="en-US" sz="3200" smtClean="0">
                <a:solidFill>
                  <a:srgbClr val="FF0000"/>
                </a:solidFill>
                <a:latin typeface="Times New Roman" panose="02020603050405020304" pitchFamily="18" charset="0"/>
                <a:cs typeface="Times New Roman" panose="02020603050405020304" pitchFamily="18" charset="0"/>
              </a:rPr>
              <a:t>- </a:t>
            </a:r>
            <a:r>
              <a:rPr lang="vi-VN" sz="3200" smtClean="0">
                <a:solidFill>
                  <a:srgbClr val="FF0000"/>
                </a:solidFill>
                <a:latin typeface="Times New Roman" panose="02020603050405020304" pitchFamily="18" charset="0"/>
                <a:cs typeface="Times New Roman" panose="02020603050405020304" pitchFamily="18" charset="0"/>
              </a:rPr>
              <a:t>Vẽ </a:t>
            </a:r>
            <a:r>
              <a:rPr lang="vi-VN" sz="3200">
                <a:solidFill>
                  <a:srgbClr val="FF0000"/>
                </a:solidFill>
                <a:latin typeface="Times New Roman" panose="02020603050405020304" pitchFamily="18" charset="0"/>
                <a:cs typeface="Times New Roman" panose="02020603050405020304" pitchFamily="18" charset="0"/>
              </a:rPr>
              <a:t>được biểu đồ, nhận xét biểu </a:t>
            </a:r>
            <a:r>
              <a:rPr lang="vi-VN" sz="3200" smtClean="0">
                <a:solidFill>
                  <a:srgbClr val="FF0000"/>
                </a:solidFill>
                <a:latin typeface="Times New Roman" panose="02020603050405020304" pitchFamily="18" charset="0"/>
                <a:cs typeface="Times New Roman" panose="02020603050405020304" pitchFamily="18" charset="0"/>
              </a:rPr>
              <a:t>đồ</a:t>
            </a:r>
            <a:endParaRPr lang="en-US" sz="320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200" smtClean="0">
                <a:solidFill>
                  <a:srgbClr val="FF0000"/>
                </a:solidFill>
                <a:latin typeface="Times New Roman" panose="02020603050405020304" pitchFamily="18" charset="0"/>
                <a:cs typeface="Times New Roman" panose="02020603050405020304" pitchFamily="18" charset="0"/>
              </a:rPr>
              <a:t>- P</a:t>
            </a:r>
            <a:r>
              <a:rPr lang="vi-VN" sz="3200" smtClean="0">
                <a:solidFill>
                  <a:srgbClr val="FF0000"/>
                </a:solidFill>
                <a:latin typeface="Times New Roman" panose="02020603050405020304" pitchFamily="18" charset="0"/>
                <a:cs typeface="Times New Roman" panose="02020603050405020304" pitchFamily="18" charset="0"/>
              </a:rPr>
              <a:t>hân </a:t>
            </a:r>
            <a:r>
              <a:rPr lang="vi-VN" sz="3200">
                <a:solidFill>
                  <a:srgbClr val="FF0000"/>
                </a:solidFill>
                <a:latin typeface="Times New Roman" panose="02020603050405020304" pitchFamily="18" charset="0"/>
                <a:cs typeface="Times New Roman" panose="02020603050405020304" pitchFamily="18" charset="0"/>
              </a:rPr>
              <a:t>tích bảng số liệu và truyền đạt được thông tin địa </a:t>
            </a:r>
            <a:r>
              <a:rPr lang="vi-VN" sz="3200" smtClean="0">
                <a:solidFill>
                  <a:srgbClr val="FF0000"/>
                </a:solidFill>
                <a:latin typeface="Times New Roman" panose="02020603050405020304" pitchFamily="18" charset="0"/>
                <a:cs typeface="Times New Roman" panose="02020603050405020304" pitchFamily="18" charset="0"/>
              </a:rPr>
              <a:t>l</a:t>
            </a:r>
            <a:r>
              <a:rPr lang="en-US" sz="3200">
                <a:solidFill>
                  <a:srgbClr val="FF0000"/>
                </a:solidFill>
                <a:latin typeface="Times New Roman" panose="02020603050405020304" pitchFamily="18" charset="0"/>
                <a:cs typeface="Times New Roman" panose="02020603050405020304" pitchFamily="18" charset="0"/>
              </a:rPr>
              <a:t>í</a:t>
            </a:r>
            <a:r>
              <a:rPr lang="vi-VN" sz="3200" smtClean="0">
                <a:solidFill>
                  <a:srgbClr val="FF0000"/>
                </a:solidFill>
                <a:latin typeface="Times New Roman" panose="02020603050405020304" pitchFamily="18" charset="0"/>
                <a:cs typeface="Times New Roman" panose="02020603050405020304" pitchFamily="18" charset="0"/>
              </a:rPr>
              <a:t> </a:t>
            </a:r>
            <a:r>
              <a:rPr lang="vi-VN" sz="3200">
                <a:solidFill>
                  <a:srgbClr val="FF0000"/>
                </a:solidFill>
                <a:latin typeface="Times New Roman" panose="02020603050405020304" pitchFamily="18" charset="0"/>
                <a:cs typeface="Times New Roman" panose="02020603050405020304" pitchFamily="18" charset="0"/>
              </a:rPr>
              <a:t>về hoạt động du lịch; xuất, nhập khẩu của khu vực Đông Nam Á.</a:t>
            </a:r>
            <a:endParaRPr lang="vi-VN"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11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0F6EC7-1D7F-4E73-97C5-443BBD311649}"/>
              </a:ext>
            </a:extLst>
          </p:cNvPr>
          <p:cNvSpPr>
            <a:spLocks noGrp="1"/>
          </p:cNvSpPr>
          <p:nvPr>
            <p:ph type="title"/>
          </p:nvPr>
        </p:nvSpPr>
        <p:spPr>
          <a:xfrm>
            <a:off x="3579511" y="145029"/>
            <a:ext cx="4483200" cy="642425"/>
          </a:xfrm>
          <a:ln w="19050">
            <a:solidFill>
              <a:schemeClr val="tx1"/>
            </a:solidFill>
          </a:ln>
        </p:spPr>
        <p:txBody>
          <a:bodyPr>
            <a:normAutofit fontScale="90000"/>
          </a:bodyPr>
          <a:lstStyle/>
          <a:p>
            <a:r>
              <a:rPr lang="en-US" sz="3200" dirty="0">
                <a:solidFill>
                  <a:srgbClr val="FF0000"/>
                </a:solidFill>
                <a:latin typeface="Times New Roman" panose="02020603050405020304" pitchFamily="18" charset="0"/>
                <a:cs typeface="Times New Roman" panose="02020603050405020304" pitchFamily="18" charset="0"/>
              </a:rPr>
              <a:t>NỘI </a:t>
            </a:r>
            <a:r>
              <a:rPr lang="en-US" sz="3200">
                <a:solidFill>
                  <a:srgbClr val="FF0000"/>
                </a:solidFill>
                <a:latin typeface="Times New Roman" panose="02020603050405020304" pitchFamily="18" charset="0"/>
                <a:cs typeface="Times New Roman" panose="02020603050405020304" pitchFamily="18" charset="0"/>
              </a:rPr>
              <a:t>DUNG </a:t>
            </a:r>
            <a:r>
              <a:rPr lang="en-US" sz="3200" smtClean="0">
                <a:solidFill>
                  <a:srgbClr val="FF0000"/>
                </a:solidFill>
                <a:latin typeface="Times New Roman" panose="02020603050405020304" pitchFamily="18" charset="0"/>
                <a:cs typeface="Times New Roman" panose="02020603050405020304" pitchFamily="18" charset="0"/>
              </a:rPr>
              <a:t>THỰC HÀNH</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 xmlns:a16="http://schemas.microsoft.com/office/drawing/2014/main" id="{1614D374-3AAF-41B2-A58C-1E4BC5E9D86D}"/>
              </a:ext>
            </a:extLst>
          </p:cNvPr>
          <p:cNvSpPr txBox="1">
            <a:spLocks/>
          </p:cNvSpPr>
          <p:nvPr/>
        </p:nvSpPr>
        <p:spPr>
          <a:xfrm>
            <a:off x="914399" y="1436457"/>
            <a:ext cx="3838265" cy="1102028"/>
          </a:xfrm>
          <a:prstGeom prst="rect">
            <a:avLst/>
          </a:prstGeom>
          <a:ln w="19050">
            <a:solidFill>
              <a:schemeClr val="tx1"/>
            </a:solidFill>
          </a:ln>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smtClean="0">
                <a:solidFill>
                  <a:srgbClr val="FF0000"/>
                </a:solidFill>
                <a:latin typeface="Times New Roman" panose="02020603050405020304" pitchFamily="18" charset="0"/>
                <a:cs typeface="Times New Roman" panose="02020603050405020304" pitchFamily="18" charset="0"/>
              </a:rPr>
              <a:t>1. Hoạt động du lịch</a:t>
            </a:r>
            <a:endParaRPr lang="vi-VN" sz="3200" dirty="0">
              <a:solidFill>
                <a:srgbClr val="FF0000"/>
              </a:solidFill>
              <a:latin typeface="Times New Roman" panose="02020603050405020304" pitchFamily="18" charset="0"/>
              <a:cs typeface="Times New Roman" panose="02020603050405020304" pitchFamily="18" charset="0"/>
            </a:endParaRPr>
          </a:p>
        </p:txBody>
      </p:sp>
      <p:cxnSp>
        <p:nvCxnSpPr>
          <p:cNvPr id="8" name="Straight Arrow Connector 7">
            <a:extLst>
              <a:ext uri="{FF2B5EF4-FFF2-40B4-BE49-F238E27FC236}">
                <a16:creationId xmlns="" xmlns:a16="http://schemas.microsoft.com/office/drawing/2014/main" id="{E0024AF4-9DF2-4961-9793-BC0838FFE83E}"/>
              </a:ext>
            </a:extLst>
          </p:cNvPr>
          <p:cNvCxnSpPr>
            <a:stCxn id="2" idx="2"/>
            <a:endCxn id="4" idx="0"/>
          </p:cNvCxnSpPr>
          <p:nvPr/>
        </p:nvCxnSpPr>
        <p:spPr>
          <a:xfrm flipH="1">
            <a:off x="2833532" y="787454"/>
            <a:ext cx="2987579" cy="64900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 xmlns:a16="http://schemas.microsoft.com/office/drawing/2014/main" id="{AED7B4D1-9559-4C60-88E4-BC2C5626E96B}"/>
              </a:ext>
            </a:extLst>
          </p:cNvPr>
          <p:cNvSpPr txBox="1">
            <a:spLocks/>
          </p:cNvSpPr>
          <p:nvPr/>
        </p:nvSpPr>
        <p:spPr>
          <a:xfrm>
            <a:off x="7438030" y="1436457"/>
            <a:ext cx="3838265" cy="1102028"/>
          </a:xfrm>
          <a:prstGeom prst="rect">
            <a:avLst/>
          </a:prstGeom>
          <a:solidFill>
            <a:schemeClr val="bg1"/>
          </a:solidFill>
          <a:ln w="19050">
            <a:solidFill>
              <a:schemeClr val="tx1"/>
            </a:solidFill>
          </a:ln>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smtClean="0">
                <a:solidFill>
                  <a:srgbClr val="FF0000"/>
                </a:solidFill>
                <a:latin typeface="Times New Roman" panose="02020603050405020304" pitchFamily="18" charset="0"/>
                <a:cs typeface="Times New Roman" panose="02020603050405020304" pitchFamily="18" charset="0"/>
              </a:rPr>
              <a:t> 2. </a:t>
            </a:r>
            <a:r>
              <a:rPr lang="vi-VN" sz="3200">
                <a:solidFill>
                  <a:srgbClr val="FF0000"/>
                </a:solidFill>
                <a:latin typeface="Times New Roman" panose="02020603050405020304" pitchFamily="18" charset="0"/>
                <a:cs typeface="Times New Roman" panose="02020603050405020304" pitchFamily="18" charset="0"/>
              </a:rPr>
              <a:t>Hoạt động xuất khẩu, nhập </a:t>
            </a:r>
            <a:r>
              <a:rPr lang="vi-VN" sz="3200" smtClean="0">
                <a:solidFill>
                  <a:srgbClr val="FF0000"/>
                </a:solidFill>
                <a:latin typeface="Times New Roman" panose="02020603050405020304" pitchFamily="18" charset="0"/>
                <a:cs typeface="Times New Roman" panose="02020603050405020304" pitchFamily="18" charset="0"/>
              </a:rPr>
              <a:t>khẩu</a:t>
            </a:r>
            <a:endParaRPr lang="vi-VN" sz="3200">
              <a:solidFill>
                <a:srgbClr val="FF0000"/>
              </a:solidFill>
              <a:latin typeface="Times New Roman" panose="02020603050405020304" pitchFamily="18" charset="0"/>
              <a:cs typeface="Times New Roman" panose="02020603050405020304" pitchFamily="18" charset="0"/>
            </a:endParaRPr>
          </a:p>
        </p:txBody>
      </p:sp>
      <p:cxnSp>
        <p:nvCxnSpPr>
          <p:cNvPr id="14" name="Straight Arrow Connector 13">
            <a:extLst>
              <a:ext uri="{FF2B5EF4-FFF2-40B4-BE49-F238E27FC236}">
                <a16:creationId xmlns="" xmlns:a16="http://schemas.microsoft.com/office/drawing/2014/main" id="{DEB8CA85-5C55-46C0-9DC8-013F20272231}"/>
              </a:ext>
            </a:extLst>
          </p:cNvPr>
          <p:cNvCxnSpPr>
            <a:cxnSpLocks/>
            <a:stCxn id="2" idx="2"/>
            <a:endCxn id="13" idx="0"/>
          </p:cNvCxnSpPr>
          <p:nvPr/>
        </p:nvCxnSpPr>
        <p:spPr>
          <a:xfrm>
            <a:off x="5821111" y="787454"/>
            <a:ext cx="3536052" cy="64900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Title 1">
            <a:extLst>
              <a:ext uri="{FF2B5EF4-FFF2-40B4-BE49-F238E27FC236}">
                <a16:creationId xmlns="" xmlns:a16="http://schemas.microsoft.com/office/drawing/2014/main" id="{1614D374-3AAF-41B2-A58C-1E4BC5E9D86D}"/>
              </a:ext>
            </a:extLst>
          </p:cNvPr>
          <p:cNvSpPr txBox="1">
            <a:spLocks/>
          </p:cNvSpPr>
          <p:nvPr/>
        </p:nvSpPr>
        <p:spPr>
          <a:xfrm>
            <a:off x="220639" y="3070745"/>
            <a:ext cx="2612892" cy="3616657"/>
          </a:xfrm>
          <a:prstGeom prst="rect">
            <a:avLst/>
          </a:prstGeom>
          <a:ln w="19050">
            <a:solidFill>
              <a:schemeClr val="tx1"/>
            </a:solidFill>
          </a:ln>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vi-VN" sz="3200">
                <a:solidFill>
                  <a:srgbClr val="FF0000"/>
                </a:solidFill>
                <a:latin typeface="Times New Roman" panose="02020603050405020304" pitchFamily="18" charset="0"/>
                <a:cs typeface="Times New Roman" panose="02020603050405020304" pitchFamily="18" charset="0"/>
              </a:rPr>
              <a:t> </a:t>
            </a:r>
            <a:r>
              <a:rPr lang="en-US" sz="3200" smtClean="0">
                <a:solidFill>
                  <a:srgbClr val="FF0000"/>
                </a:solidFill>
                <a:latin typeface="Times New Roman" panose="02020603050405020304" pitchFamily="18" charset="0"/>
                <a:cs typeface="Times New Roman" panose="02020603050405020304" pitchFamily="18" charset="0"/>
              </a:rPr>
              <a:t>T</a:t>
            </a:r>
            <a:r>
              <a:rPr lang="vi-VN" sz="3200" smtClean="0">
                <a:solidFill>
                  <a:srgbClr val="FF0000"/>
                </a:solidFill>
                <a:latin typeface="Times New Roman" panose="02020603050405020304" pitchFamily="18" charset="0"/>
                <a:cs typeface="Times New Roman" panose="02020603050405020304" pitchFamily="18" charset="0"/>
              </a:rPr>
              <a:t>ính </a:t>
            </a:r>
            <a:r>
              <a:rPr lang="vi-VN" sz="3200">
                <a:solidFill>
                  <a:srgbClr val="FF0000"/>
                </a:solidFill>
                <a:latin typeface="Times New Roman" panose="02020603050405020304" pitchFamily="18" charset="0"/>
                <a:cs typeface="Times New Roman" panose="02020603050405020304" pitchFamily="18" charset="0"/>
              </a:rPr>
              <a:t>tốc độ tăng số lượt khách du lịch quốc tế đến và doanh thu du lịch khu vực Đông Nam Á </a:t>
            </a:r>
            <a:endParaRPr lang="vi-VN" sz="3200" dirty="0">
              <a:solidFill>
                <a:srgbClr val="FF0000"/>
              </a:solidFill>
              <a:latin typeface="Times New Roman" panose="02020603050405020304" pitchFamily="18" charset="0"/>
              <a:cs typeface="Times New Roman" panose="02020603050405020304" pitchFamily="18" charset="0"/>
            </a:endParaRPr>
          </a:p>
        </p:txBody>
      </p:sp>
      <p:cxnSp>
        <p:nvCxnSpPr>
          <p:cNvPr id="35" name="Straight Arrow Connector 34">
            <a:extLst>
              <a:ext uri="{FF2B5EF4-FFF2-40B4-BE49-F238E27FC236}">
                <a16:creationId xmlns="" xmlns:a16="http://schemas.microsoft.com/office/drawing/2014/main" id="{E0024AF4-9DF2-4961-9793-BC0838FFE83E}"/>
              </a:ext>
            </a:extLst>
          </p:cNvPr>
          <p:cNvCxnSpPr>
            <a:stCxn id="4" idx="2"/>
            <a:endCxn id="34" idx="0"/>
          </p:cNvCxnSpPr>
          <p:nvPr/>
        </p:nvCxnSpPr>
        <p:spPr>
          <a:xfrm flipH="1">
            <a:off x="1527085" y="2538485"/>
            <a:ext cx="1306447" cy="5322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Title 1">
            <a:extLst>
              <a:ext uri="{FF2B5EF4-FFF2-40B4-BE49-F238E27FC236}">
                <a16:creationId xmlns="" xmlns:a16="http://schemas.microsoft.com/office/drawing/2014/main" id="{AED7B4D1-9559-4C60-88E4-BC2C5626E96B}"/>
              </a:ext>
            </a:extLst>
          </p:cNvPr>
          <p:cNvSpPr txBox="1">
            <a:spLocks/>
          </p:cNvSpPr>
          <p:nvPr/>
        </p:nvSpPr>
        <p:spPr>
          <a:xfrm>
            <a:off x="3208218" y="3070745"/>
            <a:ext cx="2612893" cy="3616657"/>
          </a:xfrm>
          <a:prstGeom prst="rect">
            <a:avLst/>
          </a:prstGeom>
          <a:solidFill>
            <a:schemeClr val="bg1"/>
          </a:solidFill>
          <a:ln w="19050">
            <a:solidFill>
              <a:schemeClr val="tx1"/>
            </a:solidFill>
          </a:ln>
        </p:spPr>
        <p:txBody>
          <a:bodyPr vert="horz" lIns="91440" tIns="45720" rIns="91440" bIns="45720" rtlCol="0" anchor="ct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smtClean="0">
                <a:solidFill>
                  <a:srgbClr val="FF0000"/>
                </a:solidFill>
                <a:latin typeface="Times New Roman" panose="02020603050405020304" pitchFamily="18" charset="0"/>
                <a:cs typeface="Times New Roman" panose="02020603050405020304" pitchFamily="18" charset="0"/>
              </a:rPr>
              <a:t> T</a:t>
            </a:r>
            <a:r>
              <a:rPr lang="vi-VN" sz="3200" smtClean="0">
                <a:solidFill>
                  <a:srgbClr val="FF0000"/>
                </a:solidFill>
                <a:latin typeface="Times New Roman" panose="02020603050405020304" pitchFamily="18" charset="0"/>
                <a:cs typeface="Times New Roman" panose="02020603050405020304" pitchFamily="18" charset="0"/>
              </a:rPr>
              <a:t>ruyền </a:t>
            </a:r>
            <a:r>
              <a:rPr lang="vi-VN" sz="3200">
                <a:solidFill>
                  <a:srgbClr val="FF0000"/>
                </a:solidFill>
                <a:latin typeface="Times New Roman" panose="02020603050405020304" pitchFamily="18" charset="0"/>
                <a:cs typeface="Times New Roman" panose="02020603050405020304" pitchFamily="18" charset="0"/>
              </a:rPr>
              <a:t>đạt thông tin về hoạt động du lịch của khu vực Đông Nam Á</a:t>
            </a:r>
            <a:r>
              <a:rPr lang="vi-VN" sz="3200" smtClean="0">
                <a:solidFill>
                  <a:srgbClr val="FF0000"/>
                </a:solidFill>
                <a:latin typeface="Times New Roman" panose="02020603050405020304" pitchFamily="18" charset="0"/>
                <a:cs typeface="Times New Roman" panose="02020603050405020304" pitchFamily="18" charset="0"/>
              </a:rPr>
              <a:t>.</a:t>
            </a:r>
            <a:endParaRPr lang="vi-VN" sz="3200">
              <a:solidFill>
                <a:srgbClr val="FF0000"/>
              </a:solidFill>
              <a:latin typeface="Times New Roman" panose="02020603050405020304" pitchFamily="18" charset="0"/>
              <a:cs typeface="Times New Roman" panose="02020603050405020304" pitchFamily="18" charset="0"/>
            </a:endParaRPr>
          </a:p>
        </p:txBody>
      </p:sp>
      <p:cxnSp>
        <p:nvCxnSpPr>
          <p:cNvPr id="37" name="Straight Arrow Connector 36">
            <a:extLst>
              <a:ext uri="{FF2B5EF4-FFF2-40B4-BE49-F238E27FC236}">
                <a16:creationId xmlns="" xmlns:a16="http://schemas.microsoft.com/office/drawing/2014/main" id="{DEB8CA85-5C55-46C0-9DC8-013F20272231}"/>
              </a:ext>
            </a:extLst>
          </p:cNvPr>
          <p:cNvCxnSpPr>
            <a:cxnSpLocks/>
            <a:stCxn id="4" idx="2"/>
            <a:endCxn id="36" idx="0"/>
          </p:cNvCxnSpPr>
          <p:nvPr/>
        </p:nvCxnSpPr>
        <p:spPr>
          <a:xfrm>
            <a:off x="2833532" y="2538485"/>
            <a:ext cx="1681133" cy="5322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 name="Title 1">
            <a:extLst>
              <a:ext uri="{FF2B5EF4-FFF2-40B4-BE49-F238E27FC236}">
                <a16:creationId xmlns="" xmlns:a16="http://schemas.microsoft.com/office/drawing/2014/main" id="{1614D374-3AAF-41B2-A58C-1E4BC5E9D86D}"/>
              </a:ext>
            </a:extLst>
          </p:cNvPr>
          <p:cNvSpPr txBox="1">
            <a:spLocks/>
          </p:cNvSpPr>
          <p:nvPr/>
        </p:nvSpPr>
        <p:spPr>
          <a:xfrm>
            <a:off x="6432815" y="3070745"/>
            <a:ext cx="2612893" cy="3616657"/>
          </a:xfrm>
          <a:prstGeom prst="rect">
            <a:avLst/>
          </a:prstGeom>
          <a:ln w="19050">
            <a:solidFill>
              <a:schemeClr val="tx1"/>
            </a:solidFill>
          </a:ln>
        </p:spPr>
        <p:txBody>
          <a:bodyPr vert="horz" lIns="91440" tIns="45720" rIns="91440" bIns="45720" rtlCol="0" anchor="ctr">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smtClean="0">
                <a:solidFill>
                  <a:srgbClr val="FF0000"/>
                </a:solidFill>
                <a:latin typeface="Times New Roman" panose="02020603050405020304" pitchFamily="18" charset="0"/>
                <a:cs typeface="Times New Roman" panose="02020603050405020304" pitchFamily="18" charset="0"/>
              </a:rPr>
              <a:t>V</a:t>
            </a:r>
            <a:r>
              <a:rPr lang="vi-VN" sz="3200" smtClean="0">
                <a:solidFill>
                  <a:srgbClr val="FF0000"/>
                </a:solidFill>
                <a:latin typeface="Times New Roman" panose="02020603050405020304" pitchFamily="18" charset="0"/>
                <a:cs typeface="Times New Roman" panose="02020603050405020304" pitchFamily="18" charset="0"/>
              </a:rPr>
              <a:t>ẽ </a:t>
            </a:r>
            <a:r>
              <a:rPr lang="vi-VN" sz="3200">
                <a:solidFill>
                  <a:srgbClr val="FF0000"/>
                </a:solidFill>
                <a:latin typeface="Times New Roman" panose="02020603050405020304" pitchFamily="18" charset="0"/>
                <a:cs typeface="Times New Roman" panose="02020603050405020304" pitchFamily="18" charset="0"/>
              </a:rPr>
              <a:t>biểu đồ thể hiện trị giá xuất khẩu, nhập khẩu hàng hoá và dịch vụ của </a:t>
            </a:r>
            <a:r>
              <a:rPr lang="en-US" sz="3200" smtClean="0">
                <a:solidFill>
                  <a:srgbClr val="FF0000"/>
                </a:solidFill>
                <a:latin typeface="Times New Roman" panose="02020603050405020304" pitchFamily="18" charset="0"/>
                <a:cs typeface="Times New Roman" panose="02020603050405020304" pitchFamily="18" charset="0"/>
              </a:rPr>
              <a:t>ĐNA </a:t>
            </a:r>
            <a:r>
              <a:rPr lang="vi-VN" sz="3200" smtClean="0">
                <a:solidFill>
                  <a:srgbClr val="FF0000"/>
                </a:solidFill>
                <a:latin typeface="Times New Roman" panose="02020603050405020304" pitchFamily="18" charset="0"/>
                <a:cs typeface="Times New Roman" panose="02020603050405020304" pitchFamily="18" charset="0"/>
              </a:rPr>
              <a:t>giai </a:t>
            </a:r>
            <a:r>
              <a:rPr lang="vi-VN" sz="3200">
                <a:solidFill>
                  <a:srgbClr val="FF0000"/>
                </a:solidFill>
                <a:latin typeface="Times New Roman" panose="02020603050405020304" pitchFamily="18" charset="0"/>
                <a:cs typeface="Times New Roman" panose="02020603050405020304" pitchFamily="18" charset="0"/>
              </a:rPr>
              <a:t>đoạn 2015 – 2020.</a:t>
            </a:r>
          </a:p>
        </p:txBody>
      </p:sp>
      <p:cxnSp>
        <p:nvCxnSpPr>
          <p:cNvPr id="42" name="Straight Arrow Connector 41">
            <a:extLst>
              <a:ext uri="{FF2B5EF4-FFF2-40B4-BE49-F238E27FC236}">
                <a16:creationId xmlns="" xmlns:a16="http://schemas.microsoft.com/office/drawing/2014/main" id="{E0024AF4-9DF2-4961-9793-BC0838FFE83E}"/>
              </a:ext>
            </a:extLst>
          </p:cNvPr>
          <p:cNvCxnSpPr>
            <a:stCxn id="13" idx="2"/>
            <a:endCxn id="41" idx="0"/>
          </p:cNvCxnSpPr>
          <p:nvPr/>
        </p:nvCxnSpPr>
        <p:spPr>
          <a:xfrm flipH="1">
            <a:off x="7739262" y="2538485"/>
            <a:ext cx="1617901" cy="5322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Title 1">
            <a:extLst>
              <a:ext uri="{FF2B5EF4-FFF2-40B4-BE49-F238E27FC236}">
                <a16:creationId xmlns="" xmlns:a16="http://schemas.microsoft.com/office/drawing/2014/main" id="{AED7B4D1-9559-4C60-88E4-BC2C5626E96B}"/>
              </a:ext>
            </a:extLst>
          </p:cNvPr>
          <p:cNvSpPr txBox="1">
            <a:spLocks/>
          </p:cNvSpPr>
          <p:nvPr/>
        </p:nvSpPr>
        <p:spPr>
          <a:xfrm>
            <a:off x="9354405" y="3070744"/>
            <a:ext cx="2612893" cy="3616657"/>
          </a:xfrm>
          <a:prstGeom prst="rect">
            <a:avLst/>
          </a:prstGeom>
          <a:solidFill>
            <a:schemeClr val="bg1"/>
          </a:solidFill>
          <a:ln w="19050">
            <a:solidFill>
              <a:schemeClr val="tx1"/>
            </a:solidFill>
          </a:ln>
        </p:spPr>
        <p:txBody>
          <a:bodyPr vert="horz" lIns="91440" tIns="45720" rIns="91440" bIns="45720" rtlCol="0" anchor="ctr">
            <a:normAutofit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200" smtClean="0">
                <a:solidFill>
                  <a:srgbClr val="FF0000"/>
                </a:solidFill>
                <a:latin typeface="Times New Roman" panose="02020603050405020304" pitchFamily="18" charset="0"/>
                <a:cs typeface="Times New Roman" panose="02020603050405020304" pitchFamily="18" charset="0"/>
              </a:rPr>
              <a:t> N</a:t>
            </a:r>
            <a:r>
              <a:rPr lang="vi-VN" sz="3200" smtClean="0">
                <a:solidFill>
                  <a:srgbClr val="FF0000"/>
                </a:solidFill>
                <a:latin typeface="Times New Roman" panose="02020603050405020304" pitchFamily="18" charset="0"/>
                <a:cs typeface="Times New Roman" panose="02020603050405020304" pitchFamily="18" charset="0"/>
              </a:rPr>
              <a:t>hận </a:t>
            </a:r>
            <a:r>
              <a:rPr lang="vi-VN" sz="3200">
                <a:solidFill>
                  <a:srgbClr val="FF0000"/>
                </a:solidFill>
                <a:latin typeface="Times New Roman" panose="02020603050405020304" pitchFamily="18" charset="0"/>
                <a:cs typeface="Times New Roman" panose="02020603050405020304" pitchFamily="18" charset="0"/>
              </a:rPr>
              <a:t>xét, phân tích và truyền đạt thông tin về hoạt động xuất khẩu, nhập khẩu của khu vực </a:t>
            </a:r>
            <a:r>
              <a:rPr lang="en-US" sz="3200" smtClean="0">
                <a:solidFill>
                  <a:srgbClr val="FF0000"/>
                </a:solidFill>
                <a:latin typeface="Times New Roman" panose="02020603050405020304" pitchFamily="18" charset="0"/>
                <a:cs typeface="Times New Roman" panose="02020603050405020304" pitchFamily="18" charset="0"/>
              </a:rPr>
              <a:t>ĐNA</a:t>
            </a:r>
            <a:r>
              <a:rPr lang="vi-VN" sz="3200" smtClean="0">
                <a:solidFill>
                  <a:srgbClr val="FF0000"/>
                </a:solidFill>
                <a:latin typeface="Times New Roman" panose="02020603050405020304" pitchFamily="18" charset="0"/>
                <a:cs typeface="Times New Roman" panose="02020603050405020304" pitchFamily="18" charset="0"/>
              </a:rPr>
              <a:t>.</a:t>
            </a:r>
            <a:endParaRPr lang="vi-VN" sz="3200">
              <a:solidFill>
                <a:srgbClr val="FF0000"/>
              </a:solidFill>
              <a:latin typeface="Times New Roman" panose="02020603050405020304" pitchFamily="18" charset="0"/>
              <a:cs typeface="Times New Roman" panose="02020603050405020304" pitchFamily="18" charset="0"/>
            </a:endParaRPr>
          </a:p>
        </p:txBody>
      </p:sp>
      <p:cxnSp>
        <p:nvCxnSpPr>
          <p:cNvPr id="44" name="Straight Arrow Connector 43">
            <a:extLst>
              <a:ext uri="{FF2B5EF4-FFF2-40B4-BE49-F238E27FC236}">
                <a16:creationId xmlns="" xmlns:a16="http://schemas.microsoft.com/office/drawing/2014/main" id="{DEB8CA85-5C55-46C0-9DC8-013F20272231}"/>
              </a:ext>
            </a:extLst>
          </p:cNvPr>
          <p:cNvCxnSpPr>
            <a:cxnSpLocks/>
            <a:stCxn id="13" idx="2"/>
            <a:endCxn id="43" idx="0"/>
          </p:cNvCxnSpPr>
          <p:nvPr/>
        </p:nvCxnSpPr>
        <p:spPr>
          <a:xfrm>
            <a:off x="9357163" y="2538485"/>
            <a:ext cx="1303689" cy="53225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3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500" fill="hold"/>
                                        <p:tgtEl>
                                          <p:spTgt spid="35"/>
                                        </p:tgtEl>
                                        <p:attrNameLst>
                                          <p:attrName>ppt_x</p:attrName>
                                        </p:attrNameLst>
                                      </p:cBhvr>
                                      <p:tavLst>
                                        <p:tav tm="0">
                                          <p:val>
                                            <p:strVal val="#ppt_x"/>
                                          </p:val>
                                        </p:tav>
                                        <p:tav tm="100000">
                                          <p:val>
                                            <p:strVal val="#ppt_x"/>
                                          </p:val>
                                        </p:tav>
                                      </p:tavLst>
                                    </p:anim>
                                    <p:anim calcmode="lin" valueType="num">
                                      <p:cBhvr additive="base">
                                        <p:cTn id="34" dur="500" fill="hold"/>
                                        <p:tgtEl>
                                          <p:spTgt spid="3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7"/>
                                        </p:tgtEl>
                                        <p:attrNameLst>
                                          <p:attrName>style.visibility</p:attrName>
                                        </p:attrNameLst>
                                      </p:cBhvr>
                                      <p:to>
                                        <p:strVal val="visible"/>
                                      </p:to>
                                    </p:set>
                                    <p:anim calcmode="lin" valueType="num">
                                      <p:cBhvr additive="base">
                                        <p:cTn id="43" dur="500" fill="hold"/>
                                        <p:tgtEl>
                                          <p:spTgt spid="37"/>
                                        </p:tgtEl>
                                        <p:attrNameLst>
                                          <p:attrName>ppt_x</p:attrName>
                                        </p:attrNameLst>
                                      </p:cBhvr>
                                      <p:tavLst>
                                        <p:tav tm="0">
                                          <p:val>
                                            <p:strVal val="#ppt_x"/>
                                          </p:val>
                                        </p:tav>
                                        <p:tav tm="100000">
                                          <p:val>
                                            <p:strVal val="#ppt_x"/>
                                          </p:val>
                                        </p:tav>
                                      </p:tavLst>
                                    </p:anim>
                                    <p:anim calcmode="lin" valueType="num">
                                      <p:cBhvr additive="base">
                                        <p:cTn id="44" dur="500" fill="hold"/>
                                        <p:tgtEl>
                                          <p:spTgt spid="3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2"/>
                                        </p:tgtEl>
                                        <p:attrNameLst>
                                          <p:attrName>style.visibility</p:attrName>
                                        </p:attrNameLst>
                                      </p:cBhvr>
                                      <p:to>
                                        <p:strVal val="visible"/>
                                      </p:to>
                                    </p:set>
                                    <p:anim calcmode="lin" valueType="num">
                                      <p:cBhvr additive="base">
                                        <p:cTn id="53" dur="500" fill="hold"/>
                                        <p:tgtEl>
                                          <p:spTgt spid="42"/>
                                        </p:tgtEl>
                                        <p:attrNameLst>
                                          <p:attrName>ppt_x</p:attrName>
                                        </p:attrNameLst>
                                      </p:cBhvr>
                                      <p:tavLst>
                                        <p:tav tm="0">
                                          <p:val>
                                            <p:strVal val="#ppt_x"/>
                                          </p:val>
                                        </p:tav>
                                        <p:tav tm="100000">
                                          <p:val>
                                            <p:strVal val="#ppt_x"/>
                                          </p:val>
                                        </p:tav>
                                      </p:tavLst>
                                    </p:anim>
                                    <p:anim calcmode="lin" valueType="num">
                                      <p:cBhvr additive="base">
                                        <p:cTn id="54" dur="500" fill="hold"/>
                                        <p:tgtEl>
                                          <p:spTgt spid="4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additive="base">
                                        <p:cTn id="57" dur="500" fill="hold"/>
                                        <p:tgtEl>
                                          <p:spTgt spid="41"/>
                                        </p:tgtEl>
                                        <p:attrNameLst>
                                          <p:attrName>ppt_x</p:attrName>
                                        </p:attrNameLst>
                                      </p:cBhvr>
                                      <p:tavLst>
                                        <p:tav tm="0">
                                          <p:val>
                                            <p:strVal val="#ppt_x"/>
                                          </p:val>
                                        </p:tav>
                                        <p:tav tm="100000">
                                          <p:val>
                                            <p:strVal val="#ppt_x"/>
                                          </p:val>
                                        </p:tav>
                                      </p:tavLst>
                                    </p:anim>
                                    <p:anim calcmode="lin" valueType="num">
                                      <p:cBhvr additive="base">
                                        <p:cTn id="5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500" fill="hold"/>
                                        <p:tgtEl>
                                          <p:spTgt spid="44"/>
                                        </p:tgtEl>
                                        <p:attrNameLst>
                                          <p:attrName>ppt_x</p:attrName>
                                        </p:attrNameLst>
                                      </p:cBhvr>
                                      <p:tavLst>
                                        <p:tav tm="0">
                                          <p:val>
                                            <p:strVal val="#ppt_x"/>
                                          </p:val>
                                        </p:tav>
                                        <p:tav tm="100000">
                                          <p:val>
                                            <p:strVal val="#ppt_x"/>
                                          </p:val>
                                        </p:tav>
                                      </p:tavLst>
                                    </p:anim>
                                    <p:anim calcmode="lin" valueType="num">
                                      <p:cBhvr additive="base">
                                        <p:cTn id="64" dur="500" fill="hold"/>
                                        <p:tgtEl>
                                          <p:spTgt spid="4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additive="base">
                                        <p:cTn id="67" dur="500" fill="hold"/>
                                        <p:tgtEl>
                                          <p:spTgt spid="43"/>
                                        </p:tgtEl>
                                        <p:attrNameLst>
                                          <p:attrName>ppt_x</p:attrName>
                                        </p:attrNameLst>
                                      </p:cBhvr>
                                      <p:tavLst>
                                        <p:tav tm="0">
                                          <p:val>
                                            <p:strVal val="#ppt_x"/>
                                          </p:val>
                                        </p:tav>
                                        <p:tav tm="100000">
                                          <p:val>
                                            <p:strVal val="#ppt_x"/>
                                          </p:val>
                                        </p:tav>
                                      </p:tavLst>
                                    </p:anim>
                                    <p:anim calcmode="lin" valueType="num">
                                      <p:cBhvr additive="base">
                                        <p:cTn id="6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3" grpId="0" animBg="1"/>
      <p:bldP spid="34" grpId="0" animBg="1"/>
      <p:bldP spid="36" grpId="0" animBg="1"/>
      <p:bldP spid="41" grpId="0" animBg="1"/>
      <p:bldP spid="4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D7AABB2D-DFF7-43BD-860B-7D4FD06FDD98}"/>
              </a:ext>
            </a:extLst>
          </p:cNvPr>
          <p:cNvSpPr>
            <a:spLocks noGrp="1"/>
          </p:cNvSpPr>
          <p:nvPr>
            <p:ph idx="1"/>
          </p:nvPr>
        </p:nvSpPr>
        <p:spPr>
          <a:xfrm>
            <a:off x="464024" y="675250"/>
            <a:ext cx="11450471" cy="4920332"/>
          </a:xfrm>
          <a:solidFill>
            <a:schemeClr val="bg1"/>
          </a:solidFill>
          <a:ln>
            <a:solidFill>
              <a:schemeClr val="bg1"/>
            </a:solidFill>
          </a:ln>
        </p:spPr>
        <p:txBody>
          <a:bodyPr>
            <a:noAutofit/>
          </a:bodyPr>
          <a:lstStyle/>
          <a:p>
            <a:pPr marL="0" indent="0" algn="just">
              <a:lnSpc>
                <a:spcPct val="150000"/>
              </a:lnSpc>
              <a:spcBef>
                <a:spcPts val="0"/>
              </a:spcBef>
              <a:buNone/>
            </a:pPr>
            <a:r>
              <a:rPr lang="vi-VN" sz="3200" b="1" smtClean="0">
                <a:solidFill>
                  <a:schemeClr val="tx1"/>
                </a:solidFill>
                <a:latin typeface="Times New Roman" panose="02020603050405020304" pitchFamily="18" charset="0"/>
                <a:cs typeface="Times New Roman" panose="02020603050405020304" pitchFamily="18" charset="0"/>
              </a:rPr>
              <a:t>CHUẨN </a:t>
            </a:r>
            <a:r>
              <a:rPr lang="vi-VN" sz="3200" b="1">
                <a:solidFill>
                  <a:schemeClr val="tx1"/>
                </a:solidFill>
                <a:latin typeface="Times New Roman" panose="02020603050405020304" pitchFamily="18" charset="0"/>
                <a:cs typeface="Times New Roman" panose="02020603050405020304" pitchFamily="18" charset="0"/>
              </a:rPr>
              <a:t>BỊ</a:t>
            </a:r>
          </a:p>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a:t>
            </a:r>
            <a:r>
              <a:rPr lang="vi-VN" sz="3200" smtClean="0">
                <a:solidFill>
                  <a:schemeClr val="tx1"/>
                </a:solidFill>
                <a:latin typeface="Times New Roman" panose="02020603050405020304" pitchFamily="18" charset="0"/>
                <a:cs typeface="Times New Roman" panose="02020603050405020304" pitchFamily="18" charset="0"/>
              </a:rPr>
              <a:t> </a:t>
            </a:r>
            <a:r>
              <a:rPr lang="vi-VN" sz="3200">
                <a:solidFill>
                  <a:schemeClr val="tx1"/>
                </a:solidFill>
                <a:latin typeface="Times New Roman" panose="02020603050405020304" pitchFamily="18" charset="0"/>
                <a:cs typeface="Times New Roman" panose="02020603050405020304" pitchFamily="18" charset="0"/>
              </a:rPr>
              <a:t>Một số dụng cụ học tập: bút, thước kẻ, máy tính (nếu cần),...</a:t>
            </a:r>
          </a:p>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a:t>
            </a:r>
            <a:r>
              <a:rPr lang="vi-VN" sz="3200" smtClean="0">
                <a:solidFill>
                  <a:schemeClr val="tx1"/>
                </a:solidFill>
                <a:latin typeface="Times New Roman" panose="02020603050405020304" pitchFamily="18" charset="0"/>
                <a:cs typeface="Times New Roman" panose="02020603050405020304" pitchFamily="18" charset="0"/>
              </a:rPr>
              <a:t> </a:t>
            </a:r>
            <a:r>
              <a:rPr lang="vi-VN" sz="3200">
                <a:solidFill>
                  <a:schemeClr val="tx1"/>
                </a:solidFill>
                <a:latin typeface="Times New Roman" panose="02020603050405020304" pitchFamily="18" charset="0"/>
                <a:cs typeface="Times New Roman" panose="02020603050405020304" pitchFamily="18" charset="0"/>
              </a:rPr>
              <a:t>Thu thập tư liệu về hoạt động du lịch và xuất, nhập khẩu của khu vực Đông Nam </a:t>
            </a:r>
            <a:r>
              <a:rPr lang="vi-VN" sz="3200" smtClean="0">
                <a:solidFill>
                  <a:schemeClr val="tx1"/>
                </a:solidFill>
                <a:latin typeface="Times New Roman" panose="02020603050405020304" pitchFamily="18" charset="0"/>
                <a:cs typeface="Times New Roman" panose="02020603050405020304" pitchFamily="18" charset="0"/>
              </a:rPr>
              <a:t>Á </a:t>
            </a:r>
            <a:r>
              <a:rPr lang="en-US" sz="3200" smtClean="0">
                <a:solidFill>
                  <a:schemeClr val="tx1"/>
                </a:solidFill>
                <a:latin typeface="Times New Roman" panose="02020603050405020304" pitchFamily="18" charset="0"/>
                <a:cs typeface="Times New Roman" panose="02020603050405020304" pitchFamily="18" charset="0"/>
              </a:rPr>
              <a:t>qua các trang Web: Niên </a:t>
            </a:r>
            <a:r>
              <a:rPr lang="en-US" sz="3200">
                <a:solidFill>
                  <a:schemeClr val="tx1"/>
                </a:solidFill>
                <a:latin typeface="Times New Roman" panose="02020603050405020304" pitchFamily="18" charset="0"/>
                <a:cs typeface="Times New Roman" panose="02020603050405020304" pitchFamily="18" charset="0"/>
              </a:rPr>
              <a:t>giám Thống kê Việt Nam </a:t>
            </a:r>
            <a:r>
              <a:rPr lang="en-US" sz="3200" smtClean="0">
                <a:solidFill>
                  <a:schemeClr val="tx1"/>
                </a:solidFill>
                <a:latin typeface="Times New Roman" panose="02020603050405020304" pitchFamily="18" charset="0"/>
                <a:cs typeface="Times New Roman" panose="02020603050405020304" pitchFamily="18" charset="0"/>
              </a:rPr>
              <a:t>2021 (gso.gov.vn). Website </a:t>
            </a:r>
            <a:r>
              <a:rPr lang="en-US" sz="3200">
                <a:solidFill>
                  <a:schemeClr val="tx1"/>
                </a:solidFill>
                <a:latin typeface="Times New Roman" panose="02020603050405020304" pitchFamily="18" charset="0"/>
                <a:cs typeface="Times New Roman" panose="02020603050405020304" pitchFamily="18" charset="0"/>
              </a:rPr>
              <a:t>của Tạp </a:t>
            </a:r>
            <a:r>
              <a:rPr lang="en-US" sz="3200" smtClean="0">
                <a:solidFill>
                  <a:schemeClr val="tx1"/>
                </a:solidFill>
                <a:latin typeface="Times New Roman" panose="02020603050405020304" pitchFamily="18" charset="0"/>
                <a:cs typeface="Times New Roman" panose="02020603050405020304" pitchFamily="18" charset="0"/>
              </a:rPr>
              <a:t>chí </a:t>
            </a:r>
            <a:r>
              <a:rPr lang="en-US" sz="3200">
                <a:solidFill>
                  <a:schemeClr val="tx1"/>
                </a:solidFill>
                <a:latin typeface="Times New Roman" panose="02020603050405020304" pitchFamily="18" charset="0"/>
                <a:cs typeface="Times New Roman" panose="02020603050405020304" pitchFamily="18" charset="0"/>
              </a:rPr>
              <a:t>Đông Nam Á: https://tapchidongnama.vn</a:t>
            </a:r>
          </a:p>
          <a:p>
            <a:pPr marL="0" indent="0" algn="just">
              <a:lnSpc>
                <a:spcPct val="150000"/>
              </a:lnSpc>
              <a:spcBef>
                <a:spcPts val="0"/>
              </a:spcBef>
              <a:buNone/>
            </a:pPr>
            <a:endParaRPr lang="vi-VN" sz="32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vi-VN" sz="32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vi-VN" sz="32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vi-VN"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17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672" y="609599"/>
            <a:ext cx="11041038" cy="3607559"/>
          </a:xfrm>
          <a:solidFill>
            <a:schemeClr val="bg1"/>
          </a:solidFill>
          <a:ln>
            <a:solidFill>
              <a:schemeClr val="tx1"/>
            </a:solidFill>
          </a:ln>
        </p:spPr>
        <p:txBody>
          <a:bodyPr>
            <a:normAutofit/>
          </a:bodyPr>
          <a:lstStyle/>
          <a:p>
            <a:pPr>
              <a:lnSpc>
                <a:spcPct val="150000"/>
              </a:lnSpc>
            </a:pPr>
            <a:r>
              <a:rPr lang="en-US" sz="3200" smtClean="0">
                <a:solidFill>
                  <a:schemeClr val="tx1"/>
                </a:solidFill>
                <a:latin typeface="Times New Roman" pitchFamily="18" charset="0"/>
                <a:cs typeface="Times New Roman" pitchFamily="18" charset="0"/>
              </a:rPr>
              <a:t>Phương pháp thực hành: </a:t>
            </a:r>
            <a:br>
              <a:rPr lang="en-US" sz="3200" smtClean="0">
                <a:solidFill>
                  <a:schemeClr val="tx1"/>
                </a:solidFill>
                <a:latin typeface="Times New Roman" pitchFamily="18" charset="0"/>
                <a:cs typeface="Times New Roman" pitchFamily="18" charset="0"/>
              </a:rPr>
            </a:br>
            <a:r>
              <a:rPr lang="en-US" sz="3200" smtClean="0">
                <a:solidFill>
                  <a:schemeClr val="tx1"/>
                </a:solidFill>
                <a:latin typeface="Times New Roman" pitchFamily="18" charset="0"/>
                <a:cs typeface="Times New Roman" pitchFamily="18" charset="0"/>
              </a:rPr>
              <a:t>Giáo viên chia lớp thành 4 nhóm, yêu cầu tìm hiểu các nội dung. Sau đó trình bày trước lớp, các nhóm nhận xét và bổ sung cho nhau.</a:t>
            </a:r>
            <a:endParaRPr lang="en-US" sz="32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20510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4A4EE9-E208-45C7-9578-2478AD73FD3C}"/>
              </a:ext>
            </a:extLst>
          </p:cNvPr>
          <p:cNvSpPr>
            <a:spLocks noGrp="1"/>
          </p:cNvSpPr>
          <p:nvPr>
            <p:ph type="title"/>
          </p:nvPr>
        </p:nvSpPr>
        <p:spPr>
          <a:xfrm>
            <a:off x="663685" y="219064"/>
            <a:ext cx="5827199" cy="726831"/>
          </a:xfrm>
          <a:solidFill>
            <a:schemeClr val="bg1"/>
          </a:solidFill>
          <a:ln>
            <a:solidFill>
              <a:schemeClr val="tx1"/>
            </a:solidFill>
          </a:ln>
        </p:spPr>
        <p:txBody>
          <a:bodyPr>
            <a:normAutofit/>
          </a:bodyPr>
          <a:lstStyle/>
          <a:p>
            <a:r>
              <a:rPr lang="en-US" sz="3200" b="1" smtClean="0">
                <a:solidFill>
                  <a:schemeClr val="tx1"/>
                </a:solidFill>
                <a:latin typeface="Times New Roman" panose="02020603050405020304" pitchFamily="18" charset="0"/>
                <a:cs typeface="Times New Roman" panose="02020603050405020304" pitchFamily="18" charset="0"/>
              </a:rPr>
              <a:t>1</a:t>
            </a:r>
            <a:r>
              <a:rPr lang="vi-VN" sz="3200" b="1" smtClean="0">
                <a:solidFill>
                  <a:schemeClr val="tx1"/>
                </a:solidFill>
                <a:latin typeface="Times New Roman" panose="02020603050405020304" pitchFamily="18" charset="0"/>
                <a:cs typeface="Times New Roman" panose="02020603050405020304" pitchFamily="18" charset="0"/>
              </a:rPr>
              <a:t>. </a:t>
            </a:r>
            <a:r>
              <a:rPr lang="en-US" sz="3200" b="1" smtClean="0">
                <a:solidFill>
                  <a:schemeClr val="tx1"/>
                </a:solidFill>
                <a:latin typeface="Times New Roman" panose="02020603050405020304" pitchFamily="18" charset="0"/>
                <a:cs typeface="Times New Roman" panose="02020603050405020304" pitchFamily="18" charset="0"/>
              </a:rPr>
              <a:t>Tìm hiểu về hoạt động du lịch</a:t>
            </a:r>
            <a:endParaRPr lang="vi-VN" sz="3200" b="1"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8">
            <a:extLst>
              <a:ext uri="{FF2B5EF4-FFF2-40B4-BE49-F238E27FC236}">
                <a16:creationId xmlns="" xmlns:a16="http://schemas.microsoft.com/office/drawing/2014/main" id="{7A82D22B-BA3E-492C-81BD-B81803E235B6}"/>
              </a:ext>
            </a:extLst>
          </p:cNvPr>
          <p:cNvSpPr>
            <a:spLocks noGrp="1"/>
          </p:cNvSpPr>
          <p:nvPr>
            <p:ph idx="1"/>
          </p:nvPr>
        </p:nvSpPr>
        <p:spPr>
          <a:xfrm>
            <a:off x="301567" y="1064527"/>
            <a:ext cx="11518711" cy="1392070"/>
          </a:xfrm>
          <a:solidFill>
            <a:schemeClr val="bg1"/>
          </a:solidFill>
          <a:ln>
            <a:solidFill>
              <a:schemeClr val="bg1"/>
            </a:solidFill>
          </a:ln>
        </p:spPr>
        <p:txBody>
          <a:bodyPr>
            <a:noAutofit/>
          </a:bodyPr>
          <a:lstStyle/>
          <a:p>
            <a:pPr marL="0" indent="0" algn="just">
              <a:lnSpc>
                <a:spcPct val="150000"/>
              </a:lnSpc>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a. </a:t>
            </a:r>
            <a:r>
              <a:rPr lang="vi-VN" sz="3200">
                <a:solidFill>
                  <a:schemeClr val="tx1"/>
                </a:solidFill>
                <a:latin typeface="Times New Roman" panose="02020603050405020304" pitchFamily="18" charset="0"/>
                <a:cs typeface="Times New Roman" panose="02020603050405020304" pitchFamily="18" charset="0"/>
              </a:rPr>
              <a:t>Tính </a:t>
            </a:r>
            <a:r>
              <a:rPr lang="en-US" sz="3200" smtClean="0">
                <a:solidFill>
                  <a:schemeClr val="tx1"/>
                </a:solidFill>
                <a:latin typeface="Times New Roman" panose="02020603050405020304" pitchFamily="18" charset="0"/>
                <a:cs typeface="Times New Roman" panose="02020603050405020304" pitchFamily="18" charset="0"/>
              </a:rPr>
              <a:t>tỉ lệ đóng góp của</a:t>
            </a:r>
            <a:r>
              <a:rPr lang="vi-VN" sz="3200" smtClean="0">
                <a:solidFill>
                  <a:schemeClr val="tx1"/>
                </a:solidFill>
                <a:latin typeface="Times New Roman" panose="02020603050405020304" pitchFamily="18" charset="0"/>
                <a:cs typeface="Times New Roman" panose="02020603050405020304" pitchFamily="18" charset="0"/>
              </a:rPr>
              <a:t> </a:t>
            </a:r>
            <a:r>
              <a:rPr lang="vi-VN" sz="3200">
                <a:solidFill>
                  <a:schemeClr val="tx1"/>
                </a:solidFill>
                <a:latin typeface="Times New Roman" panose="02020603050405020304" pitchFamily="18" charset="0"/>
                <a:cs typeface="Times New Roman" panose="02020603050405020304" pitchFamily="18" charset="0"/>
              </a:rPr>
              <a:t>du lịch </a:t>
            </a:r>
            <a:r>
              <a:rPr lang="en-US" sz="3200" smtClean="0">
                <a:solidFill>
                  <a:schemeClr val="tx1"/>
                </a:solidFill>
                <a:latin typeface="Times New Roman" panose="02020603050405020304" pitchFamily="18" charset="0"/>
                <a:cs typeface="Times New Roman" panose="02020603050405020304" pitchFamily="18" charset="0"/>
              </a:rPr>
              <a:t>và lữ hành trong tổng GDP của</a:t>
            </a:r>
            <a:r>
              <a:rPr lang="vi-VN" sz="3200" smtClean="0">
                <a:solidFill>
                  <a:schemeClr val="tx1"/>
                </a:solidFill>
                <a:latin typeface="Times New Roman" panose="02020603050405020304" pitchFamily="18" charset="0"/>
                <a:cs typeface="Times New Roman" panose="02020603050405020304" pitchFamily="18" charset="0"/>
              </a:rPr>
              <a:t> </a:t>
            </a:r>
            <a:r>
              <a:rPr lang="vi-VN" sz="3200">
                <a:solidFill>
                  <a:schemeClr val="tx1"/>
                </a:solidFill>
                <a:latin typeface="Times New Roman" panose="02020603050405020304" pitchFamily="18" charset="0"/>
                <a:cs typeface="Times New Roman" panose="02020603050405020304" pitchFamily="18" charset="0"/>
              </a:rPr>
              <a:t>khu vực Đông Nam </a:t>
            </a:r>
            <a:r>
              <a:rPr lang="vi-VN" sz="3200" smtClean="0">
                <a:solidFill>
                  <a:schemeClr val="tx1"/>
                </a:solidFill>
                <a:latin typeface="Times New Roman" panose="02020603050405020304" pitchFamily="18" charset="0"/>
                <a:cs typeface="Times New Roman" panose="02020603050405020304" pitchFamily="18" charset="0"/>
              </a:rPr>
              <a:t>Á</a:t>
            </a:r>
            <a:r>
              <a:rPr lang="en-US" sz="3200" smtClean="0">
                <a:solidFill>
                  <a:schemeClr val="tx1"/>
                </a:solidFill>
                <a:latin typeface="Times New Roman" panose="02020603050405020304" pitchFamily="18" charset="0"/>
                <a:cs typeface="Times New Roman" panose="02020603050405020304" pitchFamily="18" charset="0"/>
              </a:rPr>
              <a:t> qua các năm:</a:t>
            </a:r>
            <a:endParaRPr lang="vi-VN" sz="3200" dirty="0">
              <a:solidFill>
                <a:schemeClr val="tx1"/>
              </a:solidFill>
              <a:latin typeface="Times New Roman" panose="02020603050405020304" pitchFamily="18" charset="0"/>
              <a:cs typeface="Times New Roman" panose="02020603050405020304" pitchFamily="18" charset="0"/>
            </a:endParaRPr>
          </a:p>
        </p:txBody>
      </p:sp>
      <p:sp>
        <p:nvSpPr>
          <p:cNvPr id="5" name="AutoShape 8">
            <a:extLst>
              <a:ext uri="{FF2B5EF4-FFF2-40B4-BE49-F238E27FC236}">
                <a16:creationId xmlns="" xmlns:a16="http://schemas.microsoft.com/office/drawing/2014/main" id="{7061F152-9456-405B-B1C2-3D4FA76E649C}"/>
              </a:ext>
            </a:extLst>
          </p:cNvPr>
          <p:cNvSpPr>
            <a:spLocks noGrp="1" noChangeArrowheads="1"/>
          </p:cNvSpPr>
          <p:nvPr/>
        </p:nvSpPr>
        <p:spPr bwMode="auto">
          <a:xfrm>
            <a:off x="354842" y="3589361"/>
            <a:ext cx="11122925" cy="3166279"/>
          </a:xfrm>
          <a:prstGeom prst="cloudCallout">
            <a:avLst>
              <a:gd name="adj1" fmla="val 3917"/>
              <a:gd name="adj2" fmla="val -91028"/>
            </a:avLst>
          </a:prstGeom>
          <a:solidFill>
            <a:srgbClr val="BBE0E3"/>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a:normAutofit/>
          </a:bodyPr>
          <a:ls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defRPr/>
            </a:pPr>
            <a:r>
              <a:rPr kumimoji="0" lang="en-US" altLang="vi-VN" sz="2800" b="1" i="1"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Trình</a:t>
            </a:r>
            <a:r>
              <a:rPr kumimoji="0" lang="en-US" altLang="vi-VN" sz="2800" b="1" i="1" u="none" strike="noStrike" kern="1200" cap="none" spc="0" normalizeH="0" noProof="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bày cách tính </a:t>
            </a:r>
            <a:r>
              <a:rPr lang="vi-VN" altLang="vi-VN" sz="2800" b="1" i="1" smtClean="0">
                <a:solidFill>
                  <a:srgbClr val="000000"/>
                </a:solidFill>
                <a:latin typeface="Times New Roman" panose="02020603050405020304" pitchFamily="18" charset="0"/>
                <a:cs typeface="Times New Roman" panose="02020603050405020304" pitchFamily="18" charset="0"/>
              </a:rPr>
              <a:t>tỉ </a:t>
            </a:r>
            <a:r>
              <a:rPr lang="vi-VN" altLang="vi-VN" sz="2800" b="1" i="1">
                <a:solidFill>
                  <a:srgbClr val="000000"/>
                </a:solidFill>
                <a:latin typeface="Times New Roman" panose="02020603050405020304" pitchFamily="18" charset="0"/>
                <a:cs typeface="Times New Roman" panose="02020603050405020304" pitchFamily="18" charset="0"/>
              </a:rPr>
              <a:t>lệ đóng góp của du lịch và lữ hành trong tổng GDP của khu vực Đông Nam Á</a:t>
            </a:r>
            <a:r>
              <a:rPr lang="en-US" altLang="vi-VN" sz="2800" b="1" i="1" smtClean="0">
                <a:solidFill>
                  <a:srgbClr val="000000"/>
                </a:solidFill>
                <a:latin typeface="Times New Roman" panose="02020603050405020304" pitchFamily="18" charset="0"/>
                <a:cs typeface="Times New Roman" panose="02020603050405020304" pitchFamily="18" charset="0"/>
              </a:rPr>
              <a:t>.</a:t>
            </a:r>
            <a:endParaRPr lang="en-US" altLang="vi-VN" sz="2800" b="1" i="1"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968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7A82D22B-BA3E-492C-81BD-B81803E235B6}"/>
              </a:ext>
            </a:extLst>
          </p:cNvPr>
          <p:cNvSpPr>
            <a:spLocks noGrp="1"/>
          </p:cNvSpPr>
          <p:nvPr>
            <p:ph idx="1"/>
          </p:nvPr>
        </p:nvSpPr>
        <p:spPr>
          <a:xfrm>
            <a:off x="0" y="354842"/>
            <a:ext cx="12078269" cy="4735772"/>
          </a:xfrm>
          <a:solidFill>
            <a:schemeClr val="bg1"/>
          </a:solidFill>
          <a:ln>
            <a:solidFill>
              <a:schemeClr val="bg1"/>
            </a:solidFill>
          </a:ln>
        </p:spPr>
        <p:txBody>
          <a:bodyPr>
            <a:noAutofit/>
          </a:bodyPr>
          <a:lstStyle/>
          <a:p>
            <a:pPr marL="0" indent="0" algn="just">
              <a:lnSpc>
                <a:spcPct val="150000"/>
              </a:lnSpc>
              <a:spcBef>
                <a:spcPts val="0"/>
              </a:spcBef>
              <a:buNone/>
            </a:pPr>
            <a:endParaRPr lang="en-US" sz="3200" smtClean="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sz="3200" smtClean="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en-US" sz="3200" smtClean="0">
                <a:solidFill>
                  <a:schemeClr val="tx1"/>
                </a:solidFill>
                <a:latin typeface="Times New Roman" panose="02020603050405020304" pitchFamily="18" charset="0"/>
                <a:cs typeface="Times New Roman" panose="02020603050405020304" pitchFamily="18" charset="0"/>
              </a:rPr>
              <a:t>T</a:t>
            </a:r>
            <a:r>
              <a:rPr lang="vi-VN" sz="3200" smtClean="0">
                <a:solidFill>
                  <a:schemeClr val="tx1"/>
                </a:solidFill>
                <a:latin typeface="Times New Roman" panose="02020603050405020304" pitchFamily="18" charset="0"/>
                <a:cs typeface="Times New Roman" panose="02020603050405020304" pitchFamily="18" charset="0"/>
              </a:rPr>
              <a:t>ỉ </a:t>
            </a:r>
            <a:r>
              <a:rPr lang="vi-VN" sz="3200">
                <a:solidFill>
                  <a:schemeClr val="tx1"/>
                </a:solidFill>
                <a:latin typeface="Times New Roman" panose="02020603050405020304" pitchFamily="18" charset="0"/>
                <a:cs typeface="Times New Roman" panose="02020603050405020304" pitchFamily="18" charset="0"/>
              </a:rPr>
              <a:t>lệ đóng góp </a:t>
            </a:r>
            <a:r>
              <a:rPr lang="vi-VN" sz="3200">
                <a:solidFill>
                  <a:schemeClr val="tx1"/>
                </a:solidFill>
                <a:latin typeface="Times New Roman" panose="02020603050405020304" pitchFamily="18" charset="0"/>
                <a:cs typeface="Times New Roman" panose="02020603050405020304" pitchFamily="18" charset="0"/>
              </a:rPr>
              <a:t>của </a:t>
            </a:r>
            <a:endParaRPr lang="en-US" sz="3200" smtClean="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vi-VN" sz="3200" smtClean="0">
                <a:solidFill>
                  <a:schemeClr val="tx1"/>
                </a:solidFill>
                <a:latin typeface="Times New Roman" panose="02020603050405020304" pitchFamily="18" charset="0"/>
                <a:cs typeface="Times New Roman" panose="02020603050405020304" pitchFamily="18" charset="0"/>
              </a:rPr>
              <a:t>du </a:t>
            </a:r>
            <a:r>
              <a:rPr lang="vi-VN" sz="3200">
                <a:solidFill>
                  <a:schemeClr val="tx1"/>
                </a:solidFill>
                <a:latin typeface="Times New Roman" panose="02020603050405020304" pitchFamily="18" charset="0"/>
                <a:cs typeface="Times New Roman" panose="02020603050405020304" pitchFamily="18" charset="0"/>
              </a:rPr>
              <a:t>lịch và </a:t>
            </a:r>
            <a:r>
              <a:rPr lang="vi-VN" sz="3200">
                <a:solidFill>
                  <a:schemeClr val="tx1"/>
                </a:solidFill>
                <a:latin typeface="Times New Roman" panose="02020603050405020304" pitchFamily="18" charset="0"/>
                <a:cs typeface="Times New Roman" panose="02020603050405020304" pitchFamily="18" charset="0"/>
              </a:rPr>
              <a:t>lữ </a:t>
            </a:r>
            <a:r>
              <a:rPr lang="vi-VN" sz="3200" smtClean="0">
                <a:solidFill>
                  <a:schemeClr val="tx1"/>
                </a:solidFill>
                <a:latin typeface="Times New Roman" panose="02020603050405020304" pitchFamily="18" charset="0"/>
                <a:cs typeface="Times New Roman" panose="02020603050405020304" pitchFamily="18" charset="0"/>
              </a:rPr>
              <a:t>hành</a:t>
            </a:r>
            <a:endParaRPr lang="vi-VN" sz="3200" dirty="0">
              <a:solidFill>
                <a:schemeClr val="tx1"/>
              </a:solidFill>
              <a:latin typeface="Times New Roman" panose="02020603050405020304" pitchFamily="18" charset="0"/>
              <a:cs typeface="Times New Roman" panose="02020603050405020304" pitchFamily="18" charset="0"/>
            </a:endParaRPr>
          </a:p>
        </p:txBody>
      </p:sp>
      <p:sp>
        <p:nvSpPr>
          <p:cNvPr id="5" name="Rectangle 4"/>
          <p:cNvSpPr/>
          <p:nvPr/>
        </p:nvSpPr>
        <p:spPr>
          <a:xfrm>
            <a:off x="4036324" y="1542196"/>
            <a:ext cx="5711589" cy="5322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latin typeface="Times New Roman" pitchFamily="18" charset="0"/>
                <a:cs typeface="Times New Roman" pitchFamily="18" charset="0"/>
              </a:rPr>
              <a:t>Đ</a:t>
            </a:r>
            <a:r>
              <a:rPr lang="vi-VN" sz="3200" smtClean="0">
                <a:solidFill>
                  <a:schemeClr val="tx1"/>
                </a:solidFill>
                <a:latin typeface="Times New Roman" pitchFamily="18" charset="0"/>
                <a:cs typeface="Times New Roman" pitchFamily="18" charset="0"/>
              </a:rPr>
              <a:t>óng </a:t>
            </a:r>
            <a:r>
              <a:rPr lang="vi-VN" sz="3200">
                <a:solidFill>
                  <a:schemeClr val="tx1"/>
                </a:solidFill>
                <a:latin typeface="Times New Roman" pitchFamily="18" charset="0"/>
                <a:cs typeface="Times New Roman" pitchFamily="18" charset="0"/>
              </a:rPr>
              <a:t>góp </a:t>
            </a:r>
            <a:r>
              <a:rPr lang="vi-VN" sz="3200">
                <a:solidFill>
                  <a:schemeClr val="tx1"/>
                </a:solidFill>
                <a:latin typeface="Times New Roman" pitchFamily="18" charset="0"/>
                <a:cs typeface="Times New Roman" pitchFamily="18" charset="0"/>
              </a:rPr>
              <a:t>của </a:t>
            </a:r>
            <a:r>
              <a:rPr lang="vi-VN" sz="3200" smtClean="0">
                <a:solidFill>
                  <a:schemeClr val="tx1"/>
                </a:solidFill>
                <a:latin typeface="Times New Roman" pitchFamily="18" charset="0"/>
                <a:cs typeface="Times New Roman" pitchFamily="18" charset="0"/>
              </a:rPr>
              <a:t>du </a:t>
            </a:r>
            <a:r>
              <a:rPr lang="vi-VN" sz="3200">
                <a:solidFill>
                  <a:schemeClr val="tx1"/>
                </a:solidFill>
                <a:latin typeface="Times New Roman" pitchFamily="18" charset="0"/>
                <a:cs typeface="Times New Roman" pitchFamily="18" charset="0"/>
              </a:rPr>
              <a:t>lịch và lữ hành</a:t>
            </a:r>
          </a:p>
        </p:txBody>
      </p:sp>
      <p:sp>
        <p:nvSpPr>
          <p:cNvPr id="6" name="Rectangle 5"/>
          <p:cNvSpPr/>
          <p:nvPr/>
        </p:nvSpPr>
        <p:spPr>
          <a:xfrm>
            <a:off x="5530754" y="2659034"/>
            <a:ext cx="2770496" cy="5322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Tổng GDP</a:t>
            </a:r>
            <a:endParaRPr lang="en-US" sz="3200" b="1" baseline="-25000">
              <a:solidFill>
                <a:schemeClr val="tx1"/>
              </a:solidFill>
              <a:latin typeface="Times New Roman" pitchFamily="18" charset="0"/>
              <a:cs typeface="Times New Roman" pitchFamily="18" charset="0"/>
            </a:endParaRPr>
          </a:p>
        </p:txBody>
      </p:sp>
      <p:cxnSp>
        <p:nvCxnSpPr>
          <p:cNvPr id="8" name="Straight Connector 7"/>
          <p:cNvCxnSpPr/>
          <p:nvPr/>
        </p:nvCxnSpPr>
        <p:spPr>
          <a:xfrm>
            <a:off x="4251277" y="2392902"/>
            <a:ext cx="53294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747913" y="2074459"/>
            <a:ext cx="2088108" cy="5322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latin typeface="Times New Roman" pitchFamily="18" charset="0"/>
                <a:cs typeface="Times New Roman" pitchFamily="18" charset="0"/>
              </a:rPr>
              <a:t>x 100 (%) </a:t>
            </a:r>
            <a:endParaRPr lang="en-US" sz="3200" b="1" baseline="-25000">
              <a:solidFill>
                <a:schemeClr val="tx1"/>
              </a:solidFill>
              <a:latin typeface="Times New Roman" pitchFamily="18" charset="0"/>
              <a:cs typeface="Times New Roman" pitchFamily="18" charset="0"/>
            </a:endParaRPr>
          </a:p>
        </p:txBody>
      </p:sp>
      <p:sp>
        <p:nvSpPr>
          <p:cNvPr id="2" name="Rectangle 1"/>
          <p:cNvSpPr/>
          <p:nvPr/>
        </p:nvSpPr>
        <p:spPr>
          <a:xfrm>
            <a:off x="3203810" y="2149521"/>
            <a:ext cx="832514" cy="5322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chemeClr val="tx1"/>
                </a:solidFill>
                <a:latin typeface="Times New Roman" pitchFamily="18" charset="0"/>
                <a:cs typeface="Times New Roman" pitchFamily="18" charset="0"/>
              </a:rPr>
              <a:t>= </a:t>
            </a:r>
            <a:endParaRPr lang="en-US" sz="3600" b="1">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594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BÌNH GA\SOẠN MẪU\ẢNH\du lịch và lữ hàn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7229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38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 xmlns:a16="http://schemas.microsoft.com/office/drawing/2014/main" id="{7A82D22B-BA3E-492C-81BD-B81803E235B6}"/>
              </a:ext>
            </a:extLst>
          </p:cNvPr>
          <p:cNvSpPr>
            <a:spLocks noGrp="1"/>
          </p:cNvSpPr>
          <p:nvPr>
            <p:ph idx="1"/>
          </p:nvPr>
        </p:nvSpPr>
        <p:spPr>
          <a:xfrm>
            <a:off x="301567" y="245661"/>
            <a:ext cx="11518711" cy="1487604"/>
          </a:xfrm>
          <a:solidFill>
            <a:schemeClr val="bg1"/>
          </a:solidFill>
          <a:ln>
            <a:solidFill>
              <a:schemeClr val="bg1"/>
            </a:solidFill>
          </a:ln>
        </p:spPr>
        <p:txBody>
          <a:bodyPr>
            <a:noAutofit/>
          </a:bodyPr>
          <a:lstStyle/>
          <a:p>
            <a:pPr marL="0" indent="0" algn="just">
              <a:lnSpc>
                <a:spcPct val="150000"/>
              </a:lnSpc>
              <a:spcBef>
                <a:spcPts val="0"/>
              </a:spcBef>
              <a:buNone/>
            </a:pPr>
            <a:r>
              <a:rPr lang="vi-VN" sz="3200" b="1" i="1">
                <a:solidFill>
                  <a:schemeClr val="tx1"/>
                </a:solidFill>
                <a:latin typeface="Times New Roman" panose="02020603050405020304" pitchFamily="18" charset="0"/>
                <a:cs typeface="Times New Roman" panose="02020603050405020304" pitchFamily="18" charset="0"/>
              </a:rPr>
              <a:t>Tỉ lệ đóng góp </a:t>
            </a:r>
            <a:r>
              <a:rPr lang="vi-VN" sz="3200" b="1" i="1">
                <a:solidFill>
                  <a:schemeClr val="tx1"/>
                </a:solidFill>
                <a:latin typeface="Times New Roman" panose="02020603050405020304" pitchFamily="18" charset="0"/>
                <a:cs typeface="Times New Roman" panose="02020603050405020304" pitchFamily="18" charset="0"/>
              </a:rPr>
              <a:t>của </a:t>
            </a:r>
            <a:r>
              <a:rPr lang="vi-VN" sz="3200" b="1" i="1" smtClean="0">
                <a:solidFill>
                  <a:schemeClr val="tx1"/>
                </a:solidFill>
                <a:latin typeface="Times New Roman" panose="02020603050405020304" pitchFamily="18" charset="0"/>
                <a:cs typeface="Times New Roman" panose="02020603050405020304" pitchFamily="18" charset="0"/>
              </a:rPr>
              <a:t>du </a:t>
            </a:r>
            <a:r>
              <a:rPr lang="vi-VN" sz="3200" b="1" i="1">
                <a:solidFill>
                  <a:schemeClr val="tx1"/>
                </a:solidFill>
                <a:latin typeface="Times New Roman" panose="02020603050405020304" pitchFamily="18" charset="0"/>
                <a:cs typeface="Times New Roman" panose="02020603050405020304" pitchFamily="18" charset="0"/>
              </a:rPr>
              <a:t>lịch và </a:t>
            </a:r>
            <a:r>
              <a:rPr lang="vi-VN" sz="3200" b="1" i="1">
                <a:solidFill>
                  <a:schemeClr val="tx1"/>
                </a:solidFill>
                <a:latin typeface="Times New Roman" panose="02020603050405020304" pitchFamily="18" charset="0"/>
                <a:cs typeface="Times New Roman" panose="02020603050405020304" pitchFamily="18" charset="0"/>
              </a:rPr>
              <a:t>lữ </a:t>
            </a:r>
            <a:r>
              <a:rPr lang="vi-VN" sz="3200" b="1" i="1" smtClean="0">
                <a:solidFill>
                  <a:schemeClr val="tx1"/>
                </a:solidFill>
                <a:latin typeface="Times New Roman" panose="02020603050405020304" pitchFamily="18" charset="0"/>
                <a:cs typeface="Times New Roman" panose="02020603050405020304" pitchFamily="18" charset="0"/>
              </a:rPr>
              <a:t>hành</a:t>
            </a:r>
            <a:r>
              <a:rPr lang="en-US" sz="3200" b="1" i="1" smtClean="0">
                <a:solidFill>
                  <a:schemeClr val="tx1"/>
                </a:solidFill>
                <a:latin typeface="Times New Roman" panose="02020603050405020304" pitchFamily="18" charset="0"/>
                <a:cs typeface="Times New Roman" panose="02020603050405020304" pitchFamily="18" charset="0"/>
              </a:rPr>
              <a:t> của </a:t>
            </a:r>
            <a:r>
              <a:rPr lang="vi-VN" sz="3200" b="1" i="1" smtClean="0">
                <a:solidFill>
                  <a:schemeClr val="tx1"/>
                </a:solidFill>
                <a:latin typeface="Times New Roman" panose="02020603050405020304" pitchFamily="18" charset="0"/>
                <a:cs typeface="Times New Roman" panose="02020603050405020304" pitchFamily="18" charset="0"/>
              </a:rPr>
              <a:t>khu </a:t>
            </a:r>
            <a:r>
              <a:rPr lang="vi-VN" sz="3200" b="1" i="1">
                <a:solidFill>
                  <a:schemeClr val="tx1"/>
                </a:solidFill>
                <a:latin typeface="Times New Roman" panose="02020603050405020304" pitchFamily="18" charset="0"/>
                <a:cs typeface="Times New Roman" panose="02020603050405020304" pitchFamily="18" charset="0"/>
              </a:rPr>
              <a:t>vực Đông Nam </a:t>
            </a:r>
            <a:r>
              <a:rPr lang="vi-VN" sz="3200" b="1" i="1" smtClean="0">
                <a:solidFill>
                  <a:schemeClr val="tx1"/>
                </a:solidFill>
                <a:latin typeface="Times New Roman" panose="02020603050405020304" pitchFamily="18" charset="0"/>
                <a:cs typeface="Times New Roman" panose="02020603050405020304" pitchFamily="18" charset="0"/>
              </a:rPr>
              <a:t>Á</a:t>
            </a:r>
            <a:r>
              <a:rPr lang="en-US" sz="3200" b="1" i="1" smtClean="0">
                <a:solidFill>
                  <a:schemeClr val="tx1"/>
                </a:solidFill>
                <a:latin typeface="Times New Roman" panose="02020603050405020304" pitchFamily="18" charset="0"/>
                <a:cs typeface="Times New Roman" panose="02020603050405020304" pitchFamily="18" charset="0"/>
              </a:rPr>
              <a:t> giai đoạn </a:t>
            </a:r>
            <a:r>
              <a:rPr lang="en-US" sz="3200" b="1" i="1" smtClean="0">
                <a:solidFill>
                  <a:schemeClr val="tx1"/>
                </a:solidFill>
                <a:latin typeface="Times New Roman" panose="02020603050405020304" pitchFamily="18" charset="0"/>
                <a:cs typeface="Times New Roman" panose="02020603050405020304" pitchFamily="18" charset="0"/>
              </a:rPr>
              <a:t>2015-2019 </a:t>
            </a:r>
            <a:r>
              <a:rPr lang="en-US" sz="3200" i="1" smtClean="0">
                <a:solidFill>
                  <a:schemeClr val="tx1"/>
                </a:solidFill>
                <a:latin typeface="Times New Roman" panose="02020603050405020304" pitchFamily="18" charset="0"/>
                <a:cs typeface="Times New Roman" panose="02020603050405020304" pitchFamily="18" charset="0"/>
              </a:rPr>
              <a:t>(đơn vị: %)</a:t>
            </a:r>
            <a:endParaRPr lang="vi-VN" sz="3200" i="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96000220"/>
              </p:ext>
            </p:extLst>
          </p:nvPr>
        </p:nvGraphicFramePr>
        <p:xfrm>
          <a:off x="177421" y="2111735"/>
          <a:ext cx="11887201" cy="2986756"/>
        </p:xfrm>
        <a:graphic>
          <a:graphicData uri="http://schemas.openxmlformats.org/drawingml/2006/table">
            <a:tbl>
              <a:tblPr firstRow="1" bandRow="1">
                <a:tableStyleId>{5C22544A-7EE6-4342-B048-85BDC9FD1C3A}</a:tableStyleId>
              </a:tblPr>
              <a:tblGrid>
                <a:gridCol w="3267242"/>
                <a:gridCol w="2137271"/>
                <a:gridCol w="2224585"/>
                <a:gridCol w="2115403"/>
                <a:gridCol w="2142700"/>
              </a:tblGrid>
              <a:tr h="1493378">
                <a:tc>
                  <a:txBody>
                    <a:bodyPr/>
                    <a:lstStyle/>
                    <a:p>
                      <a:pPr algn="ctr"/>
                      <a:r>
                        <a:rPr lang="en-US" sz="3200" smtClean="0">
                          <a:solidFill>
                            <a:schemeClr val="tx1"/>
                          </a:solidFill>
                          <a:latin typeface="Times New Roman" pitchFamily="18" charset="0"/>
                          <a:cs typeface="Times New Roman" pitchFamily="18" charset="0"/>
                        </a:rPr>
                        <a:t>Năm</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2005</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2010</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2015</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3200" smtClean="0">
                          <a:solidFill>
                            <a:schemeClr val="tx1"/>
                          </a:solidFill>
                          <a:latin typeface="Times New Roman" pitchFamily="18" charset="0"/>
                          <a:cs typeface="Times New Roman" pitchFamily="18" charset="0"/>
                        </a:rPr>
                        <a:t>2019</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1493378">
                <a:tc>
                  <a:txBody>
                    <a:bodyPr/>
                    <a:lstStyle/>
                    <a:p>
                      <a:r>
                        <a:rPr lang="vi-VN" sz="3200" smtClean="0">
                          <a:solidFill>
                            <a:schemeClr val="tx1"/>
                          </a:solidFill>
                          <a:latin typeface="Times New Roman" pitchFamily="18" charset="0"/>
                          <a:cs typeface="Times New Roman" pitchFamily="18" charset="0"/>
                        </a:rPr>
                        <a:t>Tỉ lệ đóng góp của du lịch và lữ hành </a:t>
                      </a:r>
                      <a:endParaRPr lang="en-US" sz="320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3603009" y="3725839"/>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11,8</a:t>
            </a:r>
            <a:endParaRPr lang="en-US" sz="3200">
              <a:solidFill>
                <a:schemeClr val="tx1"/>
              </a:solidFill>
              <a:latin typeface="Times New Roman" pitchFamily="18" charset="0"/>
              <a:cs typeface="Times New Roman" pitchFamily="18" charset="0"/>
            </a:endParaRPr>
          </a:p>
        </p:txBody>
      </p:sp>
      <p:sp>
        <p:nvSpPr>
          <p:cNvPr id="8" name="Rectangle 7"/>
          <p:cNvSpPr/>
          <p:nvPr/>
        </p:nvSpPr>
        <p:spPr>
          <a:xfrm>
            <a:off x="5759355" y="3725839"/>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12,4</a:t>
            </a:r>
            <a:endParaRPr lang="en-US" sz="3200">
              <a:solidFill>
                <a:schemeClr val="tx1"/>
              </a:solidFill>
              <a:latin typeface="Times New Roman" pitchFamily="18" charset="0"/>
              <a:cs typeface="Times New Roman" pitchFamily="18" charset="0"/>
            </a:endParaRPr>
          </a:p>
        </p:txBody>
      </p:sp>
      <p:sp>
        <p:nvSpPr>
          <p:cNvPr id="12" name="Rectangle 11"/>
          <p:cNvSpPr/>
          <p:nvPr/>
        </p:nvSpPr>
        <p:spPr>
          <a:xfrm>
            <a:off x="7929350" y="3725839"/>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12,2</a:t>
            </a:r>
            <a:endParaRPr lang="en-US" sz="3200">
              <a:solidFill>
                <a:schemeClr val="tx1"/>
              </a:solidFill>
              <a:latin typeface="Times New Roman" pitchFamily="18" charset="0"/>
              <a:cs typeface="Times New Roman" pitchFamily="18" charset="0"/>
            </a:endParaRPr>
          </a:p>
        </p:txBody>
      </p:sp>
      <p:sp>
        <p:nvSpPr>
          <p:cNvPr id="13" name="Rectangle 12"/>
          <p:cNvSpPr/>
          <p:nvPr/>
        </p:nvSpPr>
        <p:spPr>
          <a:xfrm>
            <a:off x="10022006" y="3725839"/>
            <a:ext cx="1828800" cy="1228298"/>
          </a:xfrm>
          <a:prstGeom prst="rect">
            <a:avLst/>
          </a:prstGeom>
          <a:solidFill>
            <a:srgbClr val="FFC000"/>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Times New Roman" pitchFamily="18" charset="0"/>
                <a:cs typeface="Times New Roman" pitchFamily="18" charset="0"/>
              </a:rPr>
              <a:t>12,1</a:t>
            </a:r>
            <a:endParaRPr lang="en-US" sz="32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4566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2024</TotalTime>
  <Words>811</Words>
  <PresentationFormat>Custom</PresentationFormat>
  <Paragraphs>96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BÀI 13. THỰC HÀNH: TÌM HIỂU VỀ HOẠT ĐỘNG DU LỊCH VÀ KINH TẾ ĐỐI NGOẠI CỦA KHU VỰC ĐÔNG NAM Á</vt:lpstr>
      <vt:lpstr>MỤC TIÊU CẦN ĐẠT</vt:lpstr>
      <vt:lpstr>NỘI DUNG THỰC HÀNH</vt:lpstr>
      <vt:lpstr>PowerPoint Presentation</vt:lpstr>
      <vt:lpstr>Phương pháp thực hành:  Giáo viên chia lớp thành 4 nhóm, yêu cầu tìm hiểu các nội dung. Sau đó trình bày trước lớp, các nhóm nhận xét và bổ sung cho nhau.</vt:lpstr>
      <vt:lpstr>1. Tìm hiểu về hoạt động du lịch</vt:lpstr>
      <vt:lpstr>PowerPoint Presentation</vt:lpstr>
      <vt:lpstr>PowerPoint Presentation</vt:lpstr>
      <vt:lpstr>PowerPoint Presentation</vt:lpstr>
      <vt:lpstr>PowerPoint Presentation</vt:lpstr>
      <vt:lpstr>2. Tìm hiểu về hoạt động xuất khẩu, nhập khẩu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2020-02-26T04:55:23Z</dcterms:created>
  <dcterms:modified xsi:type="dcterms:W3CDTF">2023-06-11T14:57:44Z</dcterms:modified>
</cp:coreProperties>
</file>