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9"/>
  </p:notesMasterIdLst>
  <p:sldIdLst>
    <p:sldId id="305" r:id="rId2"/>
    <p:sldId id="318" r:id="rId3"/>
    <p:sldId id="306" r:id="rId4"/>
    <p:sldId id="307" r:id="rId5"/>
    <p:sldId id="409" r:id="rId6"/>
    <p:sldId id="308" r:id="rId7"/>
    <p:sldId id="407" r:id="rId8"/>
    <p:sldId id="368" r:id="rId9"/>
    <p:sldId id="408" r:id="rId10"/>
    <p:sldId id="404" r:id="rId11"/>
    <p:sldId id="410" r:id="rId12"/>
    <p:sldId id="405" r:id="rId13"/>
    <p:sldId id="406" r:id="rId14"/>
    <p:sldId id="411" r:id="rId15"/>
    <p:sldId id="412" r:id="rId16"/>
    <p:sldId id="415" r:id="rId17"/>
    <p:sldId id="41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193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588" autoAdjust="0"/>
    <p:restoredTop sz="94640" autoAdjust="0"/>
  </p:normalViewPr>
  <p:slideViewPr>
    <p:cSldViewPr snapToGrid="0">
      <p:cViewPr>
        <p:scale>
          <a:sx n="50" d="100"/>
          <a:sy n="50" d="100"/>
        </p:scale>
        <p:origin x="-1068" y="-51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304DA6-0CC5-438D-B8FF-BE94BA82122A}" type="datetimeFigureOut">
              <a:rPr lang="en-US" smtClean="0"/>
              <a:pPr/>
              <a:t>11-Jun-23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863506-DDF5-4362-A1F7-803BE54731B1}" type="slidenum">
              <a:rPr lang="en-US" smtClean="0"/>
              <a:pPr/>
              <a:t>‹#›</a:t>
            </a:fld>
            <a:endParaRPr lang="en-US"/>
          </a:p>
        </p:txBody>
      </p:sp>
    </p:spTree>
    <p:extLst>
      <p:ext uri="{BB962C8B-B14F-4D97-AF65-F5344CB8AC3E}">
        <p14:creationId xmlns:p14="http://schemas.microsoft.com/office/powerpoint/2010/main" val="3275091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863506-DDF5-4362-A1F7-803BE54731B1}" type="slidenum">
              <a:rPr lang="en-US" smtClean="0"/>
              <a:pPr/>
              <a:t>9</a:t>
            </a:fld>
            <a:endParaRPr lang="en-US"/>
          </a:p>
        </p:txBody>
      </p:sp>
    </p:spTree>
    <p:extLst>
      <p:ext uri="{BB962C8B-B14F-4D97-AF65-F5344CB8AC3E}">
        <p14:creationId xmlns:p14="http://schemas.microsoft.com/office/powerpoint/2010/main" val="3436235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977F6F-5990-44E6-9884-B8FEC5C0DA05}" type="datetimeFigureOut">
              <a:rPr lang="vi-VN" smtClean="0"/>
              <a:pPr/>
              <a:t>11/06/2023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EC5F3E3-E183-48D7-9C87-1964C11BE256}" type="slidenum">
              <a:rPr lang="vi-VN" smtClean="0"/>
              <a:pPr/>
              <a:t>‹#›</a:t>
            </a:fld>
            <a:endParaRPr lang="vi-VN"/>
          </a:p>
        </p:txBody>
      </p:sp>
    </p:spTree>
    <p:extLst>
      <p:ext uri="{BB962C8B-B14F-4D97-AF65-F5344CB8AC3E}">
        <p14:creationId xmlns:p14="http://schemas.microsoft.com/office/powerpoint/2010/main" val="1039656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977F6F-5990-44E6-9884-B8FEC5C0DA05}" type="datetimeFigureOut">
              <a:rPr lang="vi-VN" smtClean="0"/>
              <a:pPr/>
              <a:t>11/06/2023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EC5F3E3-E183-48D7-9C87-1964C11BE256}" type="slidenum">
              <a:rPr lang="vi-VN" smtClean="0"/>
              <a:pPr/>
              <a:t>‹#›</a:t>
            </a:fld>
            <a:endParaRPr lang="vi-VN"/>
          </a:p>
        </p:txBody>
      </p:sp>
    </p:spTree>
    <p:extLst>
      <p:ext uri="{BB962C8B-B14F-4D97-AF65-F5344CB8AC3E}">
        <p14:creationId xmlns:p14="http://schemas.microsoft.com/office/powerpoint/2010/main" val="4102625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977F6F-5990-44E6-9884-B8FEC5C0DA05}" type="datetimeFigureOut">
              <a:rPr lang="vi-VN" smtClean="0"/>
              <a:pPr/>
              <a:t>11/06/2023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EC5F3E3-E183-48D7-9C87-1964C11BE256}" type="slidenum">
              <a:rPr lang="vi-VN" smtClean="0"/>
              <a:pPr/>
              <a:t>‹#›</a:t>
            </a:fld>
            <a:endParaRPr lang="vi-V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68233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977F6F-5990-44E6-9884-B8FEC5C0DA05}" type="datetimeFigureOut">
              <a:rPr lang="vi-VN" smtClean="0"/>
              <a:pPr/>
              <a:t>11/06/2023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EC5F3E3-E183-48D7-9C87-1964C11BE256}" type="slidenum">
              <a:rPr lang="vi-VN" smtClean="0"/>
              <a:pPr/>
              <a:t>‹#›</a:t>
            </a:fld>
            <a:endParaRPr lang="vi-VN"/>
          </a:p>
        </p:txBody>
      </p:sp>
    </p:spTree>
    <p:extLst>
      <p:ext uri="{BB962C8B-B14F-4D97-AF65-F5344CB8AC3E}">
        <p14:creationId xmlns:p14="http://schemas.microsoft.com/office/powerpoint/2010/main" val="2935459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977F6F-5990-44E6-9884-B8FEC5C0DA05}" type="datetimeFigureOut">
              <a:rPr lang="vi-VN" smtClean="0"/>
              <a:pPr/>
              <a:t>11/06/2023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EC5F3E3-E183-48D7-9C87-1964C11BE256}" type="slidenum">
              <a:rPr lang="vi-VN" smtClean="0"/>
              <a:pPr/>
              <a:t>‹#›</a:t>
            </a:fld>
            <a:endParaRPr lang="vi-V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480972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977F6F-5990-44E6-9884-B8FEC5C0DA05}" type="datetimeFigureOut">
              <a:rPr lang="vi-VN" smtClean="0"/>
              <a:pPr/>
              <a:t>11/06/2023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EC5F3E3-E183-48D7-9C87-1964C11BE256}" type="slidenum">
              <a:rPr lang="vi-VN" smtClean="0"/>
              <a:pPr/>
              <a:t>‹#›</a:t>
            </a:fld>
            <a:endParaRPr lang="vi-VN"/>
          </a:p>
        </p:txBody>
      </p:sp>
    </p:spTree>
    <p:extLst>
      <p:ext uri="{BB962C8B-B14F-4D97-AF65-F5344CB8AC3E}">
        <p14:creationId xmlns:p14="http://schemas.microsoft.com/office/powerpoint/2010/main" val="16573732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977F6F-5990-44E6-9884-B8FEC5C0DA05}" type="datetimeFigureOut">
              <a:rPr lang="vi-VN" smtClean="0"/>
              <a:pPr/>
              <a:t>11/06/2023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EC5F3E3-E183-48D7-9C87-1964C11BE256}" type="slidenum">
              <a:rPr lang="vi-VN" smtClean="0"/>
              <a:pPr/>
              <a:t>‹#›</a:t>
            </a:fld>
            <a:endParaRPr lang="vi-VN"/>
          </a:p>
        </p:txBody>
      </p:sp>
    </p:spTree>
    <p:extLst>
      <p:ext uri="{BB962C8B-B14F-4D97-AF65-F5344CB8AC3E}">
        <p14:creationId xmlns:p14="http://schemas.microsoft.com/office/powerpoint/2010/main" val="1167982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977F6F-5990-44E6-9884-B8FEC5C0DA05}" type="datetimeFigureOut">
              <a:rPr lang="vi-VN" smtClean="0"/>
              <a:pPr/>
              <a:t>11/06/2023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EC5F3E3-E183-48D7-9C87-1964C11BE256}" type="slidenum">
              <a:rPr lang="vi-VN" smtClean="0"/>
              <a:pPr/>
              <a:t>‹#›</a:t>
            </a:fld>
            <a:endParaRPr lang="vi-VN"/>
          </a:p>
        </p:txBody>
      </p:sp>
    </p:spTree>
    <p:extLst>
      <p:ext uri="{BB962C8B-B14F-4D97-AF65-F5344CB8AC3E}">
        <p14:creationId xmlns:p14="http://schemas.microsoft.com/office/powerpoint/2010/main" val="1789153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977F6F-5990-44E6-9884-B8FEC5C0DA05}" type="datetimeFigureOut">
              <a:rPr lang="vi-VN" smtClean="0"/>
              <a:pPr/>
              <a:t>11/06/2023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EC5F3E3-E183-48D7-9C87-1964C11BE256}" type="slidenum">
              <a:rPr lang="vi-VN" smtClean="0"/>
              <a:pPr/>
              <a:t>‹#›</a:t>
            </a:fld>
            <a:endParaRPr lang="vi-VN"/>
          </a:p>
        </p:txBody>
      </p:sp>
    </p:spTree>
    <p:extLst>
      <p:ext uri="{BB962C8B-B14F-4D97-AF65-F5344CB8AC3E}">
        <p14:creationId xmlns:p14="http://schemas.microsoft.com/office/powerpoint/2010/main" val="2137247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977F6F-5990-44E6-9884-B8FEC5C0DA05}" type="datetimeFigureOut">
              <a:rPr lang="vi-VN" smtClean="0"/>
              <a:pPr/>
              <a:t>11/06/2023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EC5F3E3-E183-48D7-9C87-1964C11BE256}" type="slidenum">
              <a:rPr lang="vi-VN" smtClean="0"/>
              <a:pPr/>
              <a:t>‹#›</a:t>
            </a:fld>
            <a:endParaRPr lang="vi-VN"/>
          </a:p>
        </p:txBody>
      </p:sp>
    </p:spTree>
    <p:extLst>
      <p:ext uri="{BB962C8B-B14F-4D97-AF65-F5344CB8AC3E}">
        <p14:creationId xmlns:p14="http://schemas.microsoft.com/office/powerpoint/2010/main" val="1192947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977F6F-5990-44E6-9884-B8FEC5C0DA05}" type="datetimeFigureOut">
              <a:rPr lang="vi-VN" smtClean="0"/>
              <a:pPr/>
              <a:t>11/06/2023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EC5F3E3-E183-48D7-9C87-1964C11BE256}" type="slidenum">
              <a:rPr lang="vi-VN" smtClean="0"/>
              <a:pPr/>
              <a:t>‹#›</a:t>
            </a:fld>
            <a:endParaRPr lang="vi-VN"/>
          </a:p>
        </p:txBody>
      </p:sp>
    </p:spTree>
    <p:extLst>
      <p:ext uri="{BB962C8B-B14F-4D97-AF65-F5344CB8AC3E}">
        <p14:creationId xmlns:p14="http://schemas.microsoft.com/office/powerpoint/2010/main" val="117634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977F6F-5990-44E6-9884-B8FEC5C0DA05}" type="datetimeFigureOut">
              <a:rPr lang="vi-VN" smtClean="0"/>
              <a:pPr/>
              <a:t>11/06/2023</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2EC5F3E3-E183-48D7-9C87-1964C11BE256}" type="slidenum">
              <a:rPr lang="vi-VN" smtClean="0"/>
              <a:pPr/>
              <a:t>‹#›</a:t>
            </a:fld>
            <a:endParaRPr lang="vi-VN"/>
          </a:p>
        </p:txBody>
      </p:sp>
    </p:spTree>
    <p:extLst>
      <p:ext uri="{BB962C8B-B14F-4D97-AF65-F5344CB8AC3E}">
        <p14:creationId xmlns:p14="http://schemas.microsoft.com/office/powerpoint/2010/main" val="10483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2977F6F-5990-44E6-9884-B8FEC5C0DA05}" type="datetimeFigureOut">
              <a:rPr lang="vi-VN" smtClean="0"/>
              <a:pPr/>
              <a:t>11/06/2023</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2EC5F3E3-E183-48D7-9C87-1964C11BE256}" type="slidenum">
              <a:rPr lang="vi-VN" smtClean="0"/>
              <a:pPr/>
              <a:t>‹#›</a:t>
            </a:fld>
            <a:endParaRPr lang="vi-VN"/>
          </a:p>
        </p:txBody>
      </p:sp>
    </p:spTree>
    <p:extLst>
      <p:ext uri="{BB962C8B-B14F-4D97-AF65-F5344CB8AC3E}">
        <p14:creationId xmlns:p14="http://schemas.microsoft.com/office/powerpoint/2010/main" val="2258963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977F6F-5990-44E6-9884-B8FEC5C0DA05}" type="datetimeFigureOut">
              <a:rPr lang="vi-VN" smtClean="0"/>
              <a:pPr/>
              <a:t>11/06/2023</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2EC5F3E3-E183-48D7-9C87-1964C11BE256}" type="slidenum">
              <a:rPr lang="vi-VN" smtClean="0"/>
              <a:pPr/>
              <a:t>‹#›</a:t>
            </a:fld>
            <a:endParaRPr lang="vi-VN"/>
          </a:p>
        </p:txBody>
      </p:sp>
    </p:spTree>
    <p:extLst>
      <p:ext uri="{BB962C8B-B14F-4D97-AF65-F5344CB8AC3E}">
        <p14:creationId xmlns:p14="http://schemas.microsoft.com/office/powerpoint/2010/main" val="2840256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977F6F-5990-44E6-9884-B8FEC5C0DA05}" type="datetimeFigureOut">
              <a:rPr lang="vi-VN" smtClean="0"/>
              <a:pPr/>
              <a:t>11/06/2023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EC5F3E3-E183-48D7-9C87-1964C11BE256}" type="slidenum">
              <a:rPr lang="vi-VN" smtClean="0"/>
              <a:pPr/>
              <a:t>‹#›</a:t>
            </a:fld>
            <a:endParaRPr lang="vi-VN"/>
          </a:p>
        </p:txBody>
      </p:sp>
    </p:spTree>
    <p:extLst>
      <p:ext uri="{BB962C8B-B14F-4D97-AF65-F5344CB8AC3E}">
        <p14:creationId xmlns:p14="http://schemas.microsoft.com/office/powerpoint/2010/main" val="3555745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EC5F3E3-E183-48D7-9C87-1964C11BE256}" type="slidenum">
              <a:rPr lang="vi-VN" smtClean="0"/>
              <a:pPr/>
              <a:t>‹#›</a:t>
            </a:fld>
            <a:endParaRPr lang="vi-VN"/>
          </a:p>
        </p:txBody>
      </p:sp>
      <p:sp>
        <p:nvSpPr>
          <p:cNvPr id="5" name="Date Placeholder 4"/>
          <p:cNvSpPr>
            <a:spLocks noGrp="1"/>
          </p:cNvSpPr>
          <p:nvPr>
            <p:ph type="dt" sz="half" idx="10"/>
          </p:nvPr>
        </p:nvSpPr>
        <p:spPr/>
        <p:txBody>
          <a:bodyPr/>
          <a:lstStyle/>
          <a:p>
            <a:fld id="{62977F6F-5990-44E6-9884-B8FEC5C0DA05}" type="datetimeFigureOut">
              <a:rPr lang="vi-VN" smtClean="0"/>
              <a:pPr/>
              <a:t>11/06/2023</a:t>
            </a:fld>
            <a:endParaRPr lang="vi-VN"/>
          </a:p>
        </p:txBody>
      </p:sp>
    </p:spTree>
    <p:extLst>
      <p:ext uri="{BB962C8B-B14F-4D97-AF65-F5344CB8AC3E}">
        <p14:creationId xmlns:p14="http://schemas.microsoft.com/office/powerpoint/2010/main" val="1894831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977F6F-5990-44E6-9884-B8FEC5C0DA05}" type="datetimeFigureOut">
              <a:rPr lang="vi-VN" smtClean="0"/>
              <a:pPr/>
              <a:t>11/06/2023</a:t>
            </a:fld>
            <a:endParaRPr lang="vi-V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EC5F3E3-E183-48D7-9C87-1964C11BE256}" type="slidenum">
              <a:rPr lang="vi-VN" smtClean="0"/>
              <a:pPr/>
              <a:t>‹#›</a:t>
            </a:fld>
            <a:endParaRPr lang="vi-VN"/>
          </a:p>
        </p:txBody>
      </p:sp>
    </p:spTree>
    <p:extLst>
      <p:ext uri="{BB962C8B-B14F-4D97-AF65-F5344CB8AC3E}">
        <p14:creationId xmlns:p14="http://schemas.microsoft.com/office/powerpoint/2010/main" val="227339988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6BE94E2B-3738-4EF2-803E-5D46348B5BB0}"/>
              </a:ext>
            </a:extLst>
          </p:cNvPr>
          <p:cNvSpPr>
            <a:spLocks noGrp="1"/>
          </p:cNvSpPr>
          <p:nvPr>
            <p:ph type="ctrTitle"/>
          </p:nvPr>
        </p:nvSpPr>
        <p:spPr>
          <a:xfrm>
            <a:off x="0" y="0"/>
            <a:ext cx="12192000" cy="1201002"/>
          </a:xfrm>
          <a:solidFill>
            <a:schemeClr val="bg1"/>
          </a:solidFill>
          <a:ln>
            <a:solidFill>
              <a:schemeClr val="bg1"/>
            </a:solidFill>
          </a:ln>
        </p:spPr>
        <p:txBody>
          <a:bodyPr/>
          <a:lstStyle/>
          <a:p>
            <a:pPr algn="ctr"/>
            <a:r>
              <a:rPr lang="vi-VN" sz="3400" b="1">
                <a:solidFill>
                  <a:srgbClr val="0070C0"/>
                </a:solidFill>
                <a:latin typeface="Times New Roman" panose="02020603050405020304" pitchFamily="18" charset="0"/>
                <a:cs typeface="Times New Roman" panose="02020603050405020304" pitchFamily="18" charset="0"/>
              </a:rPr>
              <a:t>BÀI </a:t>
            </a:r>
            <a:r>
              <a:rPr lang="vi-VN" sz="3400" b="1" smtClean="0">
                <a:solidFill>
                  <a:srgbClr val="0070C0"/>
                </a:solidFill>
                <a:latin typeface="Times New Roman" panose="02020603050405020304" pitchFamily="18" charset="0"/>
                <a:cs typeface="Times New Roman" panose="02020603050405020304" pitchFamily="18" charset="0"/>
              </a:rPr>
              <a:t>1</a:t>
            </a:r>
            <a:r>
              <a:rPr lang="en-US" sz="3400" b="1" smtClean="0">
                <a:solidFill>
                  <a:srgbClr val="0070C0"/>
                </a:solidFill>
                <a:latin typeface="Times New Roman" panose="02020603050405020304" pitchFamily="18" charset="0"/>
                <a:cs typeface="Times New Roman" panose="02020603050405020304" pitchFamily="18" charset="0"/>
              </a:rPr>
              <a:t>3. </a:t>
            </a:r>
            <a:r>
              <a:rPr lang="en-US" sz="3400" b="1">
                <a:solidFill>
                  <a:srgbClr val="0070C0"/>
                </a:solidFill>
                <a:latin typeface="Times New Roman" panose="02020603050405020304" pitchFamily="18" charset="0"/>
                <a:cs typeface="Times New Roman" panose="02020603050405020304" pitchFamily="18" charset="0"/>
              </a:rPr>
              <a:t>THỰC HÀNH: TÌM HIỂU VỀ HOẠT ĐỘNG DU LỊCH VÀ KINH TẾ ĐỐI NGOẠI CỦA KHU VỰC ĐÔNG NAM Á</a:t>
            </a:r>
          </a:p>
        </p:txBody>
      </p:sp>
      <p:pic>
        <p:nvPicPr>
          <p:cNvPr id="5" name="Picture 7" descr="D:\BÌNH GA\SOẠN MẪU\ASEAN-Religi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6320" y="1399079"/>
            <a:ext cx="8933274" cy="5568103"/>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D:\BÌNH GA\SOẠN MẪU\bảng 11.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46413"/>
            <a:ext cx="12192000" cy="5711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4408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barn(inVertical)">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8">
            <a:extLst>
              <a:ext uri="{FF2B5EF4-FFF2-40B4-BE49-F238E27FC236}">
                <a16:creationId xmlns="" xmlns:a16="http://schemas.microsoft.com/office/drawing/2014/main" id="{D7AABB2D-DFF7-43BD-860B-7D4FD06FDD98}"/>
              </a:ext>
            </a:extLst>
          </p:cNvPr>
          <p:cNvSpPr>
            <a:spLocks noGrp="1"/>
          </p:cNvSpPr>
          <p:nvPr>
            <p:ph idx="1"/>
          </p:nvPr>
        </p:nvSpPr>
        <p:spPr>
          <a:xfrm>
            <a:off x="464024" y="675250"/>
            <a:ext cx="11450471" cy="5957562"/>
          </a:xfrm>
          <a:solidFill>
            <a:schemeClr val="bg1"/>
          </a:solidFill>
          <a:ln>
            <a:solidFill>
              <a:schemeClr val="bg1"/>
            </a:solidFill>
          </a:ln>
        </p:spPr>
        <p:txBody>
          <a:bodyPr>
            <a:noAutofit/>
          </a:bodyPr>
          <a:lstStyle/>
          <a:p>
            <a:pPr marL="0" indent="0" algn="just">
              <a:lnSpc>
                <a:spcPct val="150000"/>
              </a:lnSpc>
              <a:spcBef>
                <a:spcPts val="0"/>
              </a:spcBef>
              <a:buNone/>
            </a:pPr>
            <a:r>
              <a:rPr lang="en-US" sz="3200" smtClean="0">
                <a:solidFill>
                  <a:schemeClr val="tx1"/>
                </a:solidFill>
                <a:latin typeface="Times New Roman" panose="02020603050405020304" pitchFamily="18" charset="0"/>
                <a:cs typeface="Times New Roman" panose="02020603050405020304" pitchFamily="18" charset="0"/>
              </a:rPr>
              <a:t>b. </a:t>
            </a:r>
            <a:r>
              <a:rPr lang="vi-VN" sz="3200">
                <a:solidFill>
                  <a:schemeClr val="tx1"/>
                </a:solidFill>
                <a:latin typeface="Times New Roman" panose="02020603050405020304" pitchFamily="18" charset="0"/>
                <a:cs typeface="Times New Roman" panose="02020603050405020304" pitchFamily="18" charset="0"/>
              </a:rPr>
              <a:t>Truyền đạt thông tin về hoạt động du lịch của khu vực </a:t>
            </a:r>
            <a:r>
              <a:rPr lang="en-US" sz="3200" smtClean="0">
                <a:solidFill>
                  <a:schemeClr val="tx1"/>
                </a:solidFill>
                <a:latin typeface="Times New Roman" panose="02020603050405020304" pitchFamily="18" charset="0"/>
                <a:cs typeface="Times New Roman" panose="02020603050405020304" pitchFamily="18" charset="0"/>
              </a:rPr>
              <a:t>ĐNA</a:t>
            </a:r>
            <a:r>
              <a:rPr lang="vi-VN" sz="3200" smtClean="0">
                <a:solidFill>
                  <a:schemeClr val="tx1"/>
                </a:solidFill>
                <a:latin typeface="Times New Roman" panose="02020603050405020304" pitchFamily="18" charset="0"/>
                <a:cs typeface="Times New Roman" panose="02020603050405020304" pitchFamily="18" charset="0"/>
              </a:rPr>
              <a:t>.</a:t>
            </a:r>
            <a:endParaRPr lang="en-US" sz="3200" smtClean="0">
              <a:solidFill>
                <a:schemeClr val="tx1"/>
              </a:solidFill>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n-US" sz="3200" smtClean="0">
                <a:solidFill>
                  <a:schemeClr val="tx1"/>
                </a:solidFill>
                <a:latin typeface="Times New Roman" panose="02020603050405020304" pitchFamily="18" charset="0"/>
                <a:cs typeface="Times New Roman" panose="02020603050405020304" pitchFamily="18" charset="0"/>
              </a:rPr>
              <a:t>-</a:t>
            </a:r>
            <a:r>
              <a:rPr lang="vi-VN" sz="3200" smtClean="0">
                <a:solidFill>
                  <a:schemeClr val="tx1"/>
                </a:solidFill>
                <a:latin typeface="Times New Roman" panose="02020603050405020304" pitchFamily="18" charset="0"/>
                <a:cs typeface="Times New Roman" panose="02020603050405020304" pitchFamily="18" charset="0"/>
              </a:rPr>
              <a:t> </a:t>
            </a:r>
            <a:r>
              <a:rPr lang="en-US" sz="3200" smtClean="0">
                <a:solidFill>
                  <a:schemeClr val="tx1"/>
                </a:solidFill>
                <a:latin typeface="Times New Roman" panose="02020603050405020304" pitchFamily="18" charset="0"/>
                <a:cs typeface="Times New Roman" panose="02020603050405020304" pitchFamily="18" charset="0"/>
              </a:rPr>
              <a:t>Dựa vào số liệu đã tính như trên, yêu cầu học sinh tìm hiểu thêm các thông tin về hoạt động du lịch ở khu vực Đông Nam Á và trình bày trước lớp: </a:t>
            </a:r>
            <a:endParaRPr lang="vi-VN" sz="3200">
              <a:solidFill>
                <a:schemeClr val="tx1"/>
              </a:solidFill>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n-US" sz="3200" smtClean="0">
                <a:solidFill>
                  <a:schemeClr val="tx1"/>
                </a:solidFill>
                <a:latin typeface="Times New Roman" panose="02020603050405020304" pitchFamily="18" charset="0"/>
                <a:cs typeface="Times New Roman" panose="02020603050405020304" pitchFamily="18" charset="0"/>
              </a:rPr>
              <a:t>- </a:t>
            </a:r>
            <a:r>
              <a:rPr lang="vi-VN" sz="3200">
                <a:solidFill>
                  <a:schemeClr val="tx1"/>
                </a:solidFill>
                <a:latin typeface="Times New Roman" panose="02020603050405020304" pitchFamily="18" charset="0"/>
                <a:cs typeface="Times New Roman" panose="02020603050405020304" pitchFamily="18" charset="0"/>
              </a:rPr>
              <a:t>Tỉ lệ đóng góp của du lịch và lữ hành của khu vực Đông Nam Á giai </a:t>
            </a:r>
            <a:r>
              <a:rPr lang="vi-VN" sz="3200">
                <a:solidFill>
                  <a:schemeClr val="tx1"/>
                </a:solidFill>
                <a:latin typeface="Times New Roman" panose="02020603050405020304" pitchFamily="18" charset="0"/>
                <a:cs typeface="Times New Roman" panose="02020603050405020304" pitchFamily="18" charset="0"/>
              </a:rPr>
              <a:t>đoạn </a:t>
            </a:r>
            <a:r>
              <a:rPr lang="vi-VN" sz="3200" smtClean="0">
                <a:solidFill>
                  <a:schemeClr val="tx1"/>
                </a:solidFill>
                <a:latin typeface="Times New Roman" panose="02020603050405020304" pitchFamily="18" charset="0"/>
                <a:cs typeface="Times New Roman" panose="02020603050405020304" pitchFamily="18" charset="0"/>
              </a:rPr>
              <a:t>2015-2019</a:t>
            </a:r>
            <a:r>
              <a:rPr lang="en-US" sz="3200" smtClean="0">
                <a:solidFill>
                  <a:schemeClr val="tx1"/>
                </a:solidFill>
                <a:latin typeface="Times New Roman" panose="02020603050405020304" pitchFamily="18" charset="0"/>
                <a:cs typeface="Times New Roman" panose="02020603050405020304" pitchFamily="18" charset="0"/>
              </a:rPr>
              <a:t> tuy có giảm nhẹ nhưng vẫn giữ một vai trò rất quan trọng trong tổng GDP.</a:t>
            </a:r>
            <a:endParaRPr lang="vi-VN" sz="3200" dirty="0">
              <a:solidFill>
                <a:schemeClr val="tx1"/>
              </a:solidFill>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vi-VN" sz="3200" dirty="0">
              <a:solidFill>
                <a:schemeClr val="tx1"/>
              </a:solidFill>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vi-VN" sz="3200" dirty="0">
              <a:solidFill>
                <a:schemeClr val="tx1"/>
              </a:solidFill>
              <a:latin typeface="Times New Roman" panose="02020603050405020304" pitchFamily="18" charset="0"/>
              <a:cs typeface="Times New Roman" panose="02020603050405020304" pitchFamily="18" charset="0"/>
            </a:endParaRPr>
          </a:p>
          <a:p>
            <a:pPr algn="just">
              <a:lnSpc>
                <a:spcPct val="150000"/>
              </a:lnSpc>
              <a:spcBef>
                <a:spcPts val="0"/>
              </a:spcBef>
              <a:buFontTx/>
              <a:buChar char="-"/>
            </a:pPr>
            <a:endParaRPr lang="vi-VN" sz="3200" dirty="0">
              <a:solidFill>
                <a:schemeClr val="tx1"/>
              </a:solidFill>
              <a:latin typeface="Times New Roman" panose="02020603050405020304" pitchFamily="18" charset="0"/>
              <a:cs typeface="Times New Roman" panose="02020603050405020304" pitchFamily="18" charset="0"/>
            </a:endParaRPr>
          </a:p>
          <a:p>
            <a:pPr algn="just">
              <a:lnSpc>
                <a:spcPct val="150000"/>
              </a:lnSpc>
              <a:spcBef>
                <a:spcPts val="0"/>
              </a:spcBef>
              <a:buFontTx/>
              <a:buChar char="-"/>
            </a:pPr>
            <a:endParaRPr lang="vi-VN" sz="3200" dirty="0">
              <a:solidFill>
                <a:schemeClr val="tx1"/>
              </a:solidFill>
              <a:latin typeface="Times New Roman" panose="02020603050405020304" pitchFamily="18" charset="0"/>
              <a:cs typeface="Times New Roman" panose="02020603050405020304" pitchFamily="18" charset="0"/>
            </a:endParaRPr>
          </a:p>
          <a:p>
            <a:pPr algn="just">
              <a:lnSpc>
                <a:spcPct val="150000"/>
              </a:lnSpc>
              <a:spcBef>
                <a:spcPts val="0"/>
              </a:spcBef>
              <a:buFontTx/>
              <a:buChar char="-"/>
            </a:pPr>
            <a:endParaRPr lang="vi-VN" sz="3200" dirty="0">
              <a:solidFill>
                <a:schemeClr val="tx1"/>
              </a:solidFill>
              <a:latin typeface="Times New Roman" panose="02020603050405020304" pitchFamily="18" charset="0"/>
              <a:cs typeface="Times New Roman" panose="02020603050405020304" pitchFamily="18" charset="0"/>
            </a:endParaRPr>
          </a:p>
          <a:p>
            <a:pPr algn="just">
              <a:lnSpc>
                <a:spcPct val="150000"/>
              </a:lnSpc>
              <a:spcBef>
                <a:spcPts val="0"/>
              </a:spcBef>
              <a:buFontTx/>
              <a:buChar char="-"/>
            </a:pPr>
            <a:endParaRPr lang="vi-VN" sz="3200" dirty="0">
              <a:solidFill>
                <a:schemeClr val="tx1"/>
              </a:solidFill>
              <a:latin typeface="Times New Roman" panose="02020603050405020304" pitchFamily="18" charset="0"/>
              <a:cs typeface="Times New Roman" panose="02020603050405020304" pitchFamily="18" charset="0"/>
            </a:endParaRPr>
          </a:p>
          <a:p>
            <a:pPr algn="just">
              <a:lnSpc>
                <a:spcPct val="150000"/>
              </a:lnSpc>
              <a:spcBef>
                <a:spcPts val="0"/>
              </a:spcBef>
              <a:buFontTx/>
              <a:buChar char="-"/>
            </a:pPr>
            <a:endParaRPr lang="vi-VN"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3400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4A4EE9-E208-45C7-9578-2478AD73FD3C}"/>
              </a:ext>
            </a:extLst>
          </p:cNvPr>
          <p:cNvSpPr>
            <a:spLocks noGrp="1"/>
          </p:cNvSpPr>
          <p:nvPr>
            <p:ph type="title"/>
          </p:nvPr>
        </p:nvSpPr>
        <p:spPr>
          <a:xfrm>
            <a:off x="663686" y="219064"/>
            <a:ext cx="8398428" cy="726831"/>
          </a:xfrm>
          <a:solidFill>
            <a:schemeClr val="bg1"/>
          </a:solidFill>
          <a:ln>
            <a:solidFill>
              <a:schemeClr val="tx1"/>
            </a:solidFill>
          </a:ln>
        </p:spPr>
        <p:txBody>
          <a:bodyPr>
            <a:normAutofit/>
          </a:bodyPr>
          <a:lstStyle/>
          <a:p>
            <a:r>
              <a:rPr lang="en-US" sz="3200" b="1" smtClean="0">
                <a:solidFill>
                  <a:schemeClr val="tx1"/>
                </a:solidFill>
                <a:latin typeface="Times New Roman" panose="02020603050405020304" pitchFamily="18" charset="0"/>
                <a:cs typeface="Times New Roman" panose="02020603050405020304" pitchFamily="18" charset="0"/>
              </a:rPr>
              <a:t>2</a:t>
            </a:r>
            <a:r>
              <a:rPr lang="vi-VN" sz="3200" b="1" smtClean="0">
                <a:solidFill>
                  <a:schemeClr val="tx1"/>
                </a:solidFill>
                <a:latin typeface="Times New Roman" panose="02020603050405020304" pitchFamily="18" charset="0"/>
                <a:cs typeface="Times New Roman" panose="02020603050405020304" pitchFamily="18" charset="0"/>
              </a:rPr>
              <a:t>. </a:t>
            </a:r>
            <a:r>
              <a:rPr lang="en-US" sz="3200" b="1" smtClean="0">
                <a:solidFill>
                  <a:schemeClr val="tx1"/>
                </a:solidFill>
                <a:latin typeface="Times New Roman" panose="02020603050405020304" pitchFamily="18" charset="0"/>
                <a:cs typeface="Times New Roman" panose="02020603050405020304" pitchFamily="18" charset="0"/>
              </a:rPr>
              <a:t>Tìm hiểu về hoạt động xuất khẩu, nhập khẩu</a:t>
            </a:r>
            <a:endParaRPr lang="vi-VN" sz="3200" b="1" dirty="0">
              <a:solidFill>
                <a:schemeClr val="tx1"/>
              </a:solidFill>
              <a:latin typeface="Times New Roman" panose="02020603050405020304" pitchFamily="18" charset="0"/>
              <a:cs typeface="Times New Roman" panose="02020603050405020304" pitchFamily="18" charset="0"/>
            </a:endParaRPr>
          </a:p>
        </p:txBody>
      </p:sp>
      <p:sp>
        <p:nvSpPr>
          <p:cNvPr id="4" name="Content Placeholder 8">
            <a:extLst>
              <a:ext uri="{FF2B5EF4-FFF2-40B4-BE49-F238E27FC236}">
                <a16:creationId xmlns="" xmlns:a16="http://schemas.microsoft.com/office/drawing/2014/main" id="{7A82D22B-BA3E-492C-81BD-B81803E235B6}"/>
              </a:ext>
            </a:extLst>
          </p:cNvPr>
          <p:cNvSpPr>
            <a:spLocks noGrp="1"/>
          </p:cNvSpPr>
          <p:nvPr>
            <p:ph idx="1"/>
          </p:nvPr>
        </p:nvSpPr>
        <p:spPr>
          <a:xfrm>
            <a:off x="301567" y="1064527"/>
            <a:ext cx="11518711" cy="1392070"/>
          </a:xfrm>
          <a:solidFill>
            <a:schemeClr val="bg1"/>
          </a:solidFill>
          <a:ln>
            <a:solidFill>
              <a:schemeClr val="bg1"/>
            </a:solidFill>
          </a:ln>
        </p:spPr>
        <p:txBody>
          <a:bodyPr>
            <a:noAutofit/>
          </a:bodyPr>
          <a:lstStyle/>
          <a:p>
            <a:pPr marL="0" indent="0" algn="just">
              <a:lnSpc>
                <a:spcPct val="150000"/>
              </a:lnSpc>
              <a:spcBef>
                <a:spcPts val="0"/>
              </a:spcBef>
              <a:buNone/>
            </a:pPr>
            <a:r>
              <a:rPr lang="en-US" sz="3200" smtClean="0">
                <a:solidFill>
                  <a:schemeClr val="tx1"/>
                </a:solidFill>
                <a:latin typeface="Times New Roman" panose="02020603050405020304" pitchFamily="18" charset="0"/>
                <a:cs typeface="Times New Roman" panose="02020603050405020304" pitchFamily="18" charset="0"/>
              </a:rPr>
              <a:t>a. </a:t>
            </a:r>
            <a:r>
              <a:rPr lang="vi-VN" sz="3200">
                <a:solidFill>
                  <a:schemeClr val="tx1"/>
                </a:solidFill>
                <a:latin typeface="Times New Roman" panose="02020603050405020304" pitchFamily="18" charset="0"/>
                <a:cs typeface="Times New Roman" panose="02020603050405020304" pitchFamily="18" charset="0"/>
              </a:rPr>
              <a:t>Vẽ biểu đồ thể hiện trị giá xuất khẩu, nhập khẩu hàng hoá và dịch vụ của ĐNA giai đoạn 2015 – 2020.</a:t>
            </a:r>
          </a:p>
        </p:txBody>
      </p:sp>
      <p:sp>
        <p:nvSpPr>
          <p:cNvPr id="5" name="AutoShape 8">
            <a:extLst>
              <a:ext uri="{FF2B5EF4-FFF2-40B4-BE49-F238E27FC236}">
                <a16:creationId xmlns="" xmlns:a16="http://schemas.microsoft.com/office/drawing/2014/main" id="{7061F152-9456-405B-B1C2-3D4FA76E649C}"/>
              </a:ext>
            </a:extLst>
          </p:cNvPr>
          <p:cNvSpPr>
            <a:spLocks noGrp="1" noChangeArrowheads="1"/>
          </p:cNvSpPr>
          <p:nvPr/>
        </p:nvSpPr>
        <p:spPr bwMode="auto">
          <a:xfrm>
            <a:off x="354842" y="3916907"/>
            <a:ext cx="11122925" cy="2838733"/>
          </a:xfrm>
          <a:prstGeom prst="cloudCallout">
            <a:avLst>
              <a:gd name="adj1" fmla="val 3917"/>
              <a:gd name="adj2" fmla="val -91028"/>
            </a:avLst>
          </a:prstGeom>
          <a:solidFill>
            <a:srgbClr val="BBE0E3"/>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a:normAutofit/>
          </a:bodyPr>
          <a:ls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fontAlgn="base">
              <a:spcBef>
                <a:spcPct val="0"/>
              </a:spcBef>
              <a:spcAft>
                <a:spcPct val="0"/>
              </a:spcAft>
              <a:defRPr/>
            </a:pPr>
            <a:r>
              <a:rPr kumimoji="0" lang="en-US" altLang="vi-VN" sz="2800" b="1" i="1" u="none" strike="noStrike" kern="1200" cap="none" spc="0" normalizeH="0" baseline="0" noProof="0" smtClean="0">
                <a:ln>
                  <a:noFill/>
                </a:ln>
                <a:solidFill>
                  <a:srgbClr val="000000"/>
                </a:solidFill>
                <a:effectLst/>
                <a:uLnTx/>
                <a:uFillTx/>
                <a:latin typeface="Times New Roman" panose="02020603050405020304" pitchFamily="18" charset="0"/>
                <a:ea typeface="+mn-ea"/>
                <a:cs typeface="Times New Roman" panose="02020603050405020304" pitchFamily="18" charset="0"/>
              </a:rPr>
              <a:t>Dựa</a:t>
            </a:r>
            <a:r>
              <a:rPr kumimoji="0" lang="en-US" altLang="vi-VN" sz="2800" b="1" i="1" u="none" strike="noStrike" kern="1200" cap="none" spc="0" normalizeH="0" noProof="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vào bảng 11.5, cho biết dạng biểu đồ thích hợp nhất và vẽ dạng </a:t>
            </a:r>
            <a:r>
              <a:rPr lang="vi-VN" altLang="vi-VN" sz="2800" b="1" i="1" smtClean="0">
                <a:solidFill>
                  <a:srgbClr val="000000"/>
                </a:solidFill>
                <a:latin typeface="Times New Roman" panose="02020603050405020304" pitchFamily="18" charset="0"/>
                <a:cs typeface="Times New Roman" panose="02020603050405020304" pitchFamily="18" charset="0"/>
              </a:rPr>
              <a:t>biểu </a:t>
            </a:r>
            <a:r>
              <a:rPr lang="vi-VN" altLang="vi-VN" sz="2800" b="1" i="1">
                <a:solidFill>
                  <a:srgbClr val="000000"/>
                </a:solidFill>
                <a:latin typeface="Times New Roman" panose="02020603050405020304" pitchFamily="18" charset="0"/>
                <a:cs typeface="Times New Roman" panose="02020603050405020304" pitchFamily="18" charset="0"/>
              </a:rPr>
              <a:t>đồ </a:t>
            </a:r>
            <a:r>
              <a:rPr lang="en-US" altLang="vi-VN" sz="2800" b="1" i="1" smtClean="0">
                <a:solidFill>
                  <a:srgbClr val="000000"/>
                </a:solidFill>
                <a:latin typeface="Times New Roman" panose="02020603050405020304" pitchFamily="18" charset="0"/>
                <a:cs typeface="Times New Roman" panose="02020603050405020304" pitchFamily="18" charset="0"/>
              </a:rPr>
              <a:t>đó để </a:t>
            </a:r>
            <a:r>
              <a:rPr lang="vi-VN" altLang="vi-VN" sz="2800" b="1" i="1" smtClean="0">
                <a:solidFill>
                  <a:srgbClr val="000000"/>
                </a:solidFill>
                <a:latin typeface="Times New Roman" panose="02020603050405020304" pitchFamily="18" charset="0"/>
                <a:cs typeface="Times New Roman" panose="02020603050405020304" pitchFamily="18" charset="0"/>
              </a:rPr>
              <a:t>thể </a:t>
            </a:r>
            <a:r>
              <a:rPr lang="vi-VN" altLang="vi-VN" sz="2800" b="1" i="1">
                <a:solidFill>
                  <a:srgbClr val="000000"/>
                </a:solidFill>
                <a:latin typeface="Times New Roman" panose="02020603050405020304" pitchFamily="18" charset="0"/>
                <a:cs typeface="Times New Roman" panose="02020603050405020304" pitchFamily="18" charset="0"/>
              </a:rPr>
              <a:t>hiện trị giá xuất khẩu, nhập khẩu hàng hoá và dịch vụ của ĐNA giai đoạn 2015 – 2020</a:t>
            </a:r>
            <a:r>
              <a:rPr lang="vi-VN" altLang="vi-VN" sz="2800" b="1" i="1" smtClean="0">
                <a:solidFill>
                  <a:srgbClr val="000000"/>
                </a:solidFill>
                <a:latin typeface="Times New Roman" panose="02020603050405020304" pitchFamily="18" charset="0"/>
                <a:cs typeface="Times New Roman" panose="02020603050405020304" pitchFamily="18" charset="0"/>
              </a:rPr>
              <a:t>.</a:t>
            </a:r>
            <a:endParaRPr lang="vi-VN" altLang="vi-VN" sz="2800" b="1" i="1">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9002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1000"/>
                                        <p:tgtEl>
                                          <p:spTgt spid="4">
                                            <p:txEl>
                                              <p:pRg st="0" end="0"/>
                                            </p:txEl>
                                          </p:spTgt>
                                        </p:tgtEl>
                                      </p:cBhvr>
                                    </p:animEffect>
                                    <p:anim calcmode="lin" valueType="num">
                                      <p:cBhvr>
                                        <p:cTn id="14"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D:\BÌNH GA\SOẠN MẪU\Bài 13\bảng 11.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30853"/>
            <a:ext cx="12192000" cy="56198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7470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ipe(down)">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8">
            <a:extLst>
              <a:ext uri="{FF2B5EF4-FFF2-40B4-BE49-F238E27FC236}">
                <a16:creationId xmlns="" xmlns:a16="http://schemas.microsoft.com/office/drawing/2014/main" id="{7A82D22B-BA3E-492C-81BD-B81803E235B6}"/>
              </a:ext>
            </a:extLst>
          </p:cNvPr>
          <p:cNvSpPr>
            <a:spLocks noGrp="1"/>
          </p:cNvSpPr>
          <p:nvPr>
            <p:ph idx="1"/>
          </p:nvPr>
        </p:nvSpPr>
        <p:spPr>
          <a:xfrm>
            <a:off x="438044" y="122832"/>
            <a:ext cx="11518711" cy="791568"/>
          </a:xfrm>
          <a:solidFill>
            <a:schemeClr val="bg1"/>
          </a:solidFill>
          <a:ln>
            <a:solidFill>
              <a:schemeClr val="bg1"/>
            </a:solidFill>
          </a:ln>
        </p:spPr>
        <p:txBody>
          <a:bodyPr>
            <a:noAutofit/>
          </a:bodyPr>
          <a:lstStyle/>
          <a:p>
            <a:pPr marL="0" indent="0" algn="just">
              <a:lnSpc>
                <a:spcPct val="150000"/>
              </a:lnSpc>
              <a:spcBef>
                <a:spcPts val="0"/>
              </a:spcBef>
              <a:buNone/>
            </a:pPr>
            <a:r>
              <a:rPr lang="en-US" sz="3200" smtClean="0">
                <a:solidFill>
                  <a:schemeClr val="tx1"/>
                </a:solidFill>
                <a:latin typeface="Times New Roman" panose="02020603050405020304" pitchFamily="18" charset="0"/>
                <a:cs typeface="Times New Roman" panose="02020603050405020304" pitchFamily="18" charset="0"/>
              </a:rPr>
              <a:t>* Dạng</a:t>
            </a:r>
            <a:r>
              <a:rPr lang="vi-VN" sz="3200" smtClean="0">
                <a:solidFill>
                  <a:schemeClr val="tx1"/>
                </a:solidFill>
                <a:latin typeface="Times New Roman" panose="02020603050405020304" pitchFamily="18" charset="0"/>
                <a:cs typeface="Times New Roman" panose="02020603050405020304" pitchFamily="18" charset="0"/>
              </a:rPr>
              <a:t> </a:t>
            </a:r>
            <a:r>
              <a:rPr lang="vi-VN" sz="3200">
                <a:solidFill>
                  <a:schemeClr val="tx1"/>
                </a:solidFill>
                <a:latin typeface="Times New Roman" panose="02020603050405020304" pitchFamily="18" charset="0"/>
                <a:cs typeface="Times New Roman" panose="02020603050405020304" pitchFamily="18" charset="0"/>
              </a:rPr>
              <a:t>biểu đồ </a:t>
            </a:r>
            <a:r>
              <a:rPr lang="en-US" sz="3200" smtClean="0">
                <a:solidFill>
                  <a:schemeClr val="tx1"/>
                </a:solidFill>
                <a:latin typeface="Times New Roman" panose="02020603050405020304" pitchFamily="18" charset="0"/>
                <a:cs typeface="Times New Roman" panose="02020603050405020304" pitchFamily="18" charset="0"/>
              </a:rPr>
              <a:t>thích hợp nhất là biểu đồ hình cột ghép</a:t>
            </a:r>
            <a:r>
              <a:rPr lang="vi-VN" sz="3200" smtClean="0">
                <a:solidFill>
                  <a:schemeClr val="tx1"/>
                </a:solidFill>
                <a:latin typeface="Times New Roman" panose="02020603050405020304" pitchFamily="18" charset="0"/>
                <a:cs typeface="Times New Roman" panose="02020603050405020304" pitchFamily="18" charset="0"/>
              </a:rPr>
              <a:t>.</a:t>
            </a:r>
            <a:endParaRPr lang="vi-VN" sz="3200">
              <a:solidFill>
                <a:schemeClr val="tx1"/>
              </a:solidFill>
              <a:latin typeface="Times New Roman" panose="02020603050405020304" pitchFamily="18" charset="0"/>
              <a:cs typeface="Times New Roman" panose="02020603050405020304" pitchFamily="18" charset="0"/>
            </a:endParaRPr>
          </a:p>
        </p:txBody>
      </p:sp>
      <p:sp>
        <p:nvSpPr>
          <p:cNvPr id="5" name="Content Placeholder 8">
            <a:extLst>
              <a:ext uri="{FF2B5EF4-FFF2-40B4-BE49-F238E27FC236}">
                <a16:creationId xmlns="" xmlns:a16="http://schemas.microsoft.com/office/drawing/2014/main" id="{7A82D22B-BA3E-492C-81BD-B81803E235B6}"/>
              </a:ext>
            </a:extLst>
          </p:cNvPr>
          <p:cNvSpPr txBox="1">
            <a:spLocks/>
          </p:cNvSpPr>
          <p:nvPr/>
        </p:nvSpPr>
        <p:spPr>
          <a:xfrm>
            <a:off x="440318" y="821143"/>
            <a:ext cx="11518711" cy="791568"/>
          </a:xfrm>
          <a:prstGeom prst="rect">
            <a:avLst/>
          </a:prstGeom>
          <a:solidFill>
            <a:schemeClr val="bg1"/>
          </a:solidFill>
          <a:ln>
            <a:solidFill>
              <a:schemeClr val="bg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lnSpc>
                <a:spcPct val="150000"/>
              </a:lnSpc>
              <a:spcBef>
                <a:spcPts val="0"/>
              </a:spcBef>
              <a:buNone/>
            </a:pPr>
            <a:r>
              <a:rPr lang="en-US" sz="3200" smtClean="0">
                <a:solidFill>
                  <a:schemeClr val="tx1"/>
                </a:solidFill>
                <a:latin typeface="Times New Roman" panose="02020603050405020304" pitchFamily="18" charset="0"/>
                <a:cs typeface="Times New Roman" panose="02020603050405020304" pitchFamily="18" charset="0"/>
              </a:rPr>
              <a:t>*Yêu cầu vẽ b</a:t>
            </a:r>
            <a:r>
              <a:rPr lang="vi-VN" sz="3200" smtClean="0">
                <a:solidFill>
                  <a:schemeClr val="tx1"/>
                </a:solidFill>
                <a:latin typeface="Times New Roman" panose="02020603050405020304" pitchFamily="18" charset="0"/>
                <a:cs typeface="Times New Roman" panose="02020603050405020304" pitchFamily="18" charset="0"/>
              </a:rPr>
              <a:t>iểu đồ</a:t>
            </a:r>
            <a:r>
              <a:rPr lang="en-US" sz="3200" smtClean="0">
                <a:solidFill>
                  <a:schemeClr val="tx1"/>
                </a:solidFill>
                <a:latin typeface="Times New Roman" panose="02020603050405020304" pitchFamily="18" charset="0"/>
                <a:cs typeface="Times New Roman" panose="02020603050405020304" pitchFamily="18" charset="0"/>
              </a:rPr>
              <a:t>:</a:t>
            </a:r>
          </a:p>
          <a:p>
            <a:pPr marL="0" indent="0" algn="just">
              <a:lnSpc>
                <a:spcPct val="150000"/>
              </a:lnSpc>
              <a:spcBef>
                <a:spcPts val="0"/>
              </a:spcBef>
              <a:buNone/>
            </a:pPr>
            <a:endParaRPr lang="vi-VN" sz="3200">
              <a:solidFill>
                <a:schemeClr val="tx1"/>
              </a:solidFill>
              <a:latin typeface="Times New Roman" panose="02020603050405020304" pitchFamily="18" charset="0"/>
              <a:cs typeface="Times New Roman" panose="02020603050405020304" pitchFamily="18" charset="0"/>
            </a:endParaRPr>
          </a:p>
        </p:txBody>
      </p:sp>
      <p:sp>
        <p:nvSpPr>
          <p:cNvPr id="6" name="Content Placeholder 8">
            <a:extLst>
              <a:ext uri="{FF2B5EF4-FFF2-40B4-BE49-F238E27FC236}">
                <a16:creationId xmlns="" xmlns:a16="http://schemas.microsoft.com/office/drawing/2014/main" id="{7A82D22B-BA3E-492C-81BD-B81803E235B6}"/>
              </a:ext>
            </a:extLst>
          </p:cNvPr>
          <p:cNvSpPr txBox="1">
            <a:spLocks/>
          </p:cNvSpPr>
          <p:nvPr/>
        </p:nvSpPr>
        <p:spPr>
          <a:xfrm>
            <a:off x="440318" y="1612711"/>
            <a:ext cx="11518711" cy="3789040"/>
          </a:xfrm>
          <a:prstGeom prst="rect">
            <a:avLst/>
          </a:prstGeom>
          <a:solidFill>
            <a:schemeClr val="bg1"/>
          </a:solidFill>
          <a:ln>
            <a:solidFill>
              <a:schemeClr val="bg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lnSpc>
                <a:spcPct val="150000"/>
              </a:lnSpc>
              <a:spcBef>
                <a:spcPts val="0"/>
              </a:spcBef>
              <a:buFont typeface="Wingdings 3" charset="2"/>
              <a:buNone/>
            </a:pPr>
            <a:r>
              <a:rPr lang="en-US" sz="3200" smtClean="0">
                <a:solidFill>
                  <a:schemeClr val="tx1"/>
                </a:solidFill>
                <a:latin typeface="Times New Roman" panose="02020603050405020304" pitchFamily="18" charset="0"/>
                <a:cs typeface="Times New Roman" panose="02020603050405020304" pitchFamily="18" charset="0"/>
              </a:rPr>
              <a:t>- Vẽ chính xác dạng biểu đồ đã chọn: có 1 trục tung, mỗi năm 2 cột (1 cột xuất khẩu, 1 cột nhập khẩu).</a:t>
            </a:r>
            <a:endParaRPr lang="vi-VN" sz="3200" smtClean="0">
              <a:solidFill>
                <a:schemeClr val="tx1"/>
              </a:solidFill>
              <a:latin typeface="Times New Roman" panose="02020603050405020304" pitchFamily="18" charset="0"/>
              <a:cs typeface="Times New Roman" panose="02020603050405020304" pitchFamily="18" charset="0"/>
            </a:endParaRPr>
          </a:p>
          <a:p>
            <a:pPr marL="0" indent="0" algn="just">
              <a:lnSpc>
                <a:spcPct val="150000"/>
              </a:lnSpc>
              <a:spcBef>
                <a:spcPts val="0"/>
              </a:spcBef>
              <a:buFont typeface="Wingdings 3" charset="2"/>
              <a:buNone/>
            </a:pPr>
            <a:r>
              <a:rPr lang="en-US" sz="3200" smtClean="0">
                <a:solidFill>
                  <a:schemeClr val="tx1"/>
                </a:solidFill>
                <a:latin typeface="Times New Roman" panose="02020603050405020304" pitchFamily="18" charset="0"/>
                <a:cs typeface="Times New Roman" panose="02020603050405020304" pitchFamily="18" charset="0"/>
              </a:rPr>
              <a:t>- Có khoảng cách năm chính xác</a:t>
            </a:r>
            <a:r>
              <a:rPr lang="vi-VN" sz="3200" smtClean="0">
                <a:solidFill>
                  <a:schemeClr val="tx1"/>
                </a:solidFill>
                <a:latin typeface="Times New Roman" panose="02020603050405020304" pitchFamily="18" charset="0"/>
                <a:cs typeface="Times New Roman" panose="02020603050405020304" pitchFamily="18" charset="0"/>
              </a:rPr>
              <a:t>.</a:t>
            </a:r>
          </a:p>
          <a:p>
            <a:pPr marL="0" indent="0" algn="just">
              <a:lnSpc>
                <a:spcPct val="150000"/>
              </a:lnSpc>
              <a:spcBef>
                <a:spcPts val="0"/>
              </a:spcBef>
              <a:buFont typeface="Wingdings 3" charset="2"/>
              <a:buNone/>
            </a:pPr>
            <a:r>
              <a:rPr lang="en-US" sz="3200" smtClean="0">
                <a:solidFill>
                  <a:schemeClr val="tx1"/>
                </a:solidFill>
                <a:latin typeface="Times New Roman" panose="02020603050405020304" pitchFamily="18" charset="0"/>
                <a:cs typeface="Times New Roman" panose="02020603050405020304" pitchFamily="18" charset="0"/>
              </a:rPr>
              <a:t>- Đảm bảo tính thẩm mỹ.</a:t>
            </a:r>
          </a:p>
          <a:p>
            <a:pPr marL="0" indent="0" algn="just">
              <a:lnSpc>
                <a:spcPct val="150000"/>
              </a:lnSpc>
              <a:spcBef>
                <a:spcPts val="0"/>
              </a:spcBef>
              <a:buFont typeface="Wingdings 3" charset="2"/>
              <a:buNone/>
            </a:pPr>
            <a:r>
              <a:rPr lang="en-US" sz="3200" smtClean="0">
                <a:solidFill>
                  <a:schemeClr val="tx1"/>
                </a:solidFill>
                <a:latin typeface="Times New Roman" panose="02020603050405020304" pitchFamily="18" charset="0"/>
                <a:cs typeface="Times New Roman" panose="02020603050405020304" pitchFamily="18" charset="0"/>
              </a:rPr>
              <a:t>- Có chú thích, tên biểu đồ, ghi số liệu vào biểu đồ…</a:t>
            </a:r>
            <a:endParaRPr lang="vi-VN" sz="3200" smtClean="0">
              <a:solidFill>
                <a:schemeClr val="tx1"/>
              </a:solidFill>
              <a:latin typeface="Times New Roman" panose="02020603050405020304" pitchFamily="18" charset="0"/>
              <a:cs typeface="Times New Roman" panose="02020603050405020304" pitchFamily="18" charset="0"/>
            </a:endParaRPr>
          </a:p>
          <a:p>
            <a:pPr marL="0" indent="0" algn="just">
              <a:lnSpc>
                <a:spcPct val="150000"/>
              </a:lnSpc>
              <a:spcBef>
                <a:spcPts val="0"/>
              </a:spcBef>
              <a:buFont typeface="Wingdings 3" charset="2"/>
              <a:buNone/>
            </a:pPr>
            <a:endParaRPr lang="vi-VN" sz="3200" smtClean="0">
              <a:solidFill>
                <a:schemeClr val="tx1"/>
              </a:solidFill>
              <a:latin typeface="Times New Roman" panose="02020603050405020304" pitchFamily="18" charset="0"/>
              <a:cs typeface="Times New Roman" panose="02020603050405020304" pitchFamily="18" charset="0"/>
            </a:endParaRPr>
          </a:p>
          <a:p>
            <a:pPr marL="0" indent="0" algn="just">
              <a:lnSpc>
                <a:spcPct val="150000"/>
              </a:lnSpc>
              <a:spcBef>
                <a:spcPts val="0"/>
              </a:spcBef>
              <a:buFont typeface="Wingdings 3" charset="2"/>
              <a:buNone/>
            </a:pPr>
            <a:endParaRPr lang="vi-VN" sz="3200" smtClean="0">
              <a:solidFill>
                <a:schemeClr val="tx1"/>
              </a:solidFill>
              <a:latin typeface="Times New Roman" panose="02020603050405020304" pitchFamily="18" charset="0"/>
              <a:cs typeface="Times New Roman" panose="02020603050405020304" pitchFamily="18" charset="0"/>
            </a:endParaRPr>
          </a:p>
          <a:p>
            <a:pPr marL="0" indent="0" algn="just">
              <a:lnSpc>
                <a:spcPct val="150000"/>
              </a:lnSpc>
              <a:spcBef>
                <a:spcPts val="0"/>
              </a:spcBef>
              <a:buFont typeface="Wingdings 3" charset="2"/>
              <a:buNone/>
            </a:pPr>
            <a:endParaRPr lang="vi-VN" sz="3200" smtClean="0">
              <a:solidFill>
                <a:schemeClr val="tx1"/>
              </a:solidFill>
              <a:latin typeface="Times New Roman" panose="02020603050405020304" pitchFamily="18" charset="0"/>
              <a:cs typeface="Times New Roman" panose="02020603050405020304" pitchFamily="18" charset="0"/>
            </a:endParaRPr>
          </a:p>
          <a:p>
            <a:pPr algn="just">
              <a:lnSpc>
                <a:spcPct val="150000"/>
              </a:lnSpc>
              <a:spcBef>
                <a:spcPts val="0"/>
              </a:spcBef>
              <a:buFontTx/>
              <a:buChar char="-"/>
            </a:pPr>
            <a:endParaRPr lang="vi-VN" sz="3200" smtClean="0">
              <a:solidFill>
                <a:schemeClr val="tx1"/>
              </a:solidFill>
              <a:latin typeface="Times New Roman" panose="02020603050405020304" pitchFamily="18" charset="0"/>
              <a:cs typeface="Times New Roman" panose="02020603050405020304" pitchFamily="18" charset="0"/>
            </a:endParaRPr>
          </a:p>
          <a:p>
            <a:pPr algn="just">
              <a:lnSpc>
                <a:spcPct val="150000"/>
              </a:lnSpc>
              <a:spcBef>
                <a:spcPts val="0"/>
              </a:spcBef>
              <a:buFontTx/>
              <a:buChar char="-"/>
            </a:pPr>
            <a:endParaRPr lang="vi-VN" sz="3200" smtClean="0">
              <a:solidFill>
                <a:schemeClr val="tx1"/>
              </a:solidFill>
              <a:latin typeface="Times New Roman" panose="02020603050405020304" pitchFamily="18" charset="0"/>
              <a:cs typeface="Times New Roman" panose="02020603050405020304" pitchFamily="18" charset="0"/>
            </a:endParaRPr>
          </a:p>
          <a:p>
            <a:pPr algn="just">
              <a:lnSpc>
                <a:spcPct val="150000"/>
              </a:lnSpc>
              <a:spcBef>
                <a:spcPts val="0"/>
              </a:spcBef>
              <a:buFontTx/>
              <a:buChar char="-"/>
            </a:pPr>
            <a:endParaRPr lang="vi-VN" sz="3200" smtClean="0">
              <a:solidFill>
                <a:schemeClr val="tx1"/>
              </a:solidFill>
              <a:latin typeface="Times New Roman" panose="02020603050405020304" pitchFamily="18" charset="0"/>
              <a:cs typeface="Times New Roman" panose="02020603050405020304" pitchFamily="18" charset="0"/>
            </a:endParaRPr>
          </a:p>
          <a:p>
            <a:pPr algn="just">
              <a:lnSpc>
                <a:spcPct val="150000"/>
              </a:lnSpc>
              <a:spcBef>
                <a:spcPts val="0"/>
              </a:spcBef>
              <a:buFontTx/>
              <a:buChar char="-"/>
            </a:pPr>
            <a:endParaRPr lang="vi-VN" sz="3200" smtClean="0">
              <a:solidFill>
                <a:schemeClr val="tx1"/>
              </a:solidFill>
              <a:latin typeface="Times New Roman" panose="02020603050405020304" pitchFamily="18" charset="0"/>
              <a:cs typeface="Times New Roman" panose="02020603050405020304" pitchFamily="18" charset="0"/>
            </a:endParaRPr>
          </a:p>
          <a:p>
            <a:pPr algn="just">
              <a:lnSpc>
                <a:spcPct val="150000"/>
              </a:lnSpc>
              <a:spcBef>
                <a:spcPts val="0"/>
              </a:spcBef>
              <a:buFontTx/>
              <a:buChar char="-"/>
            </a:pPr>
            <a:endParaRPr lang="vi-VN"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2364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Effect transition="in" filter="fade">
                                      <p:cBhvr>
                                        <p:cTn id="21" dur="1000"/>
                                        <p:tgtEl>
                                          <p:spTgt spid="6">
                                            <p:txEl>
                                              <p:pRg st="0" end="0"/>
                                            </p:txEl>
                                          </p:spTgt>
                                        </p:tgtEl>
                                      </p:cBhvr>
                                    </p:animEffect>
                                    <p:anim calcmode="lin" valueType="num">
                                      <p:cBhvr>
                                        <p:cTn id="22"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1" end="1"/>
                                            </p:txEl>
                                          </p:spTgt>
                                        </p:tgtEl>
                                        <p:attrNameLst>
                                          <p:attrName>style.visibility</p:attrName>
                                        </p:attrNameLst>
                                      </p:cBhvr>
                                      <p:to>
                                        <p:strVal val="visible"/>
                                      </p:to>
                                    </p:set>
                                    <p:animEffect transition="in" filter="fade">
                                      <p:cBhvr>
                                        <p:cTn id="28" dur="1000"/>
                                        <p:tgtEl>
                                          <p:spTgt spid="6">
                                            <p:txEl>
                                              <p:pRg st="1" end="1"/>
                                            </p:txEl>
                                          </p:spTgt>
                                        </p:tgtEl>
                                      </p:cBhvr>
                                    </p:animEffect>
                                    <p:anim calcmode="lin" valueType="num">
                                      <p:cBhvr>
                                        <p:cTn id="29"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animEffect transition="in" filter="fade">
                                      <p:cBhvr>
                                        <p:cTn id="35" dur="1000"/>
                                        <p:tgtEl>
                                          <p:spTgt spid="6">
                                            <p:txEl>
                                              <p:pRg st="2" end="2"/>
                                            </p:txEl>
                                          </p:spTgt>
                                        </p:tgtEl>
                                      </p:cBhvr>
                                    </p:animEffect>
                                    <p:anim calcmode="lin" valueType="num">
                                      <p:cBhvr>
                                        <p:cTn id="36"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6">
                                            <p:txEl>
                                              <p:pRg st="3" end="3"/>
                                            </p:txEl>
                                          </p:spTgt>
                                        </p:tgtEl>
                                        <p:attrNameLst>
                                          <p:attrName>style.visibility</p:attrName>
                                        </p:attrNameLst>
                                      </p:cBhvr>
                                      <p:to>
                                        <p:strVal val="visible"/>
                                      </p:to>
                                    </p:set>
                                    <p:animEffect transition="in" filter="fade">
                                      <p:cBhvr>
                                        <p:cTn id="42" dur="1000"/>
                                        <p:tgtEl>
                                          <p:spTgt spid="6">
                                            <p:txEl>
                                              <p:pRg st="3" end="3"/>
                                            </p:txEl>
                                          </p:spTgt>
                                        </p:tgtEl>
                                      </p:cBhvr>
                                    </p:animEffect>
                                    <p:anim calcmode="lin" valueType="num">
                                      <p:cBhvr>
                                        <p:cTn id="4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3075" name="Picture 3" descr="D:\BÌNH GA\SOẠN MẪU\Bài 13\xnk chưa tê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2924" y="0"/>
            <a:ext cx="8363943" cy="5950424"/>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8">
            <a:extLst>
              <a:ext uri="{FF2B5EF4-FFF2-40B4-BE49-F238E27FC236}">
                <a16:creationId xmlns="" xmlns:a16="http://schemas.microsoft.com/office/drawing/2014/main" id="{7A82D22B-BA3E-492C-81BD-B81803E235B6}"/>
              </a:ext>
            </a:extLst>
          </p:cNvPr>
          <p:cNvSpPr txBox="1">
            <a:spLocks/>
          </p:cNvSpPr>
          <p:nvPr/>
        </p:nvSpPr>
        <p:spPr>
          <a:xfrm>
            <a:off x="648926" y="5950424"/>
            <a:ext cx="10699845" cy="907576"/>
          </a:xfrm>
          <a:prstGeom prst="rect">
            <a:avLst/>
          </a:prstGeom>
          <a:solidFill>
            <a:schemeClr val="bg1"/>
          </a:solidFill>
          <a:ln>
            <a:solidFill>
              <a:schemeClr val="bg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spcBef>
                <a:spcPts val="0"/>
              </a:spcBef>
              <a:buNone/>
            </a:pPr>
            <a:r>
              <a:rPr lang="en-US" sz="3000">
                <a:solidFill>
                  <a:schemeClr val="tx1"/>
                </a:solidFill>
                <a:latin typeface="Times New Roman" panose="02020603050405020304" pitchFamily="18" charset="0"/>
                <a:cs typeface="Times New Roman" panose="02020603050405020304" pitchFamily="18" charset="0"/>
              </a:rPr>
              <a:t>B</a:t>
            </a:r>
            <a:r>
              <a:rPr lang="vi-VN" sz="3000" smtClean="0">
                <a:solidFill>
                  <a:schemeClr val="tx1"/>
                </a:solidFill>
                <a:latin typeface="Times New Roman" panose="02020603050405020304" pitchFamily="18" charset="0"/>
                <a:cs typeface="Times New Roman" panose="02020603050405020304" pitchFamily="18" charset="0"/>
              </a:rPr>
              <a:t>iểu đồ</a:t>
            </a:r>
            <a:r>
              <a:rPr lang="en-US" sz="3000" smtClean="0">
                <a:solidFill>
                  <a:schemeClr val="tx1"/>
                </a:solidFill>
                <a:latin typeface="Times New Roman" panose="02020603050405020304" pitchFamily="18" charset="0"/>
                <a:cs typeface="Times New Roman" panose="02020603050405020304" pitchFamily="18" charset="0"/>
              </a:rPr>
              <a:t> </a:t>
            </a:r>
            <a:r>
              <a:rPr lang="vi-VN" sz="3000" smtClean="0">
                <a:solidFill>
                  <a:schemeClr val="tx1"/>
                </a:solidFill>
                <a:latin typeface="Times New Roman" panose="02020603050405020304" pitchFamily="18" charset="0"/>
                <a:cs typeface="Times New Roman" panose="02020603050405020304" pitchFamily="18" charset="0"/>
              </a:rPr>
              <a:t>trị </a:t>
            </a:r>
            <a:r>
              <a:rPr lang="vi-VN" sz="3000">
                <a:solidFill>
                  <a:schemeClr val="tx1"/>
                </a:solidFill>
                <a:latin typeface="Times New Roman" panose="02020603050405020304" pitchFamily="18" charset="0"/>
                <a:cs typeface="Times New Roman" panose="02020603050405020304" pitchFamily="18" charset="0"/>
              </a:rPr>
              <a:t>giá xuất khẩu, nhập khẩu hàng hoá và dịch vụ </a:t>
            </a:r>
            <a:r>
              <a:rPr lang="vi-VN" sz="3000" smtClean="0">
                <a:solidFill>
                  <a:schemeClr val="tx1"/>
                </a:solidFill>
                <a:latin typeface="Times New Roman" panose="02020603050405020304" pitchFamily="18" charset="0"/>
                <a:cs typeface="Times New Roman" panose="02020603050405020304" pitchFamily="18" charset="0"/>
              </a:rPr>
              <a:t>của </a:t>
            </a:r>
            <a:r>
              <a:rPr lang="vi-VN" sz="3000">
                <a:solidFill>
                  <a:schemeClr val="tx1"/>
                </a:solidFill>
                <a:latin typeface="Times New Roman" panose="02020603050405020304" pitchFamily="18" charset="0"/>
                <a:cs typeface="Times New Roman" panose="02020603050405020304" pitchFamily="18" charset="0"/>
              </a:rPr>
              <a:t>ĐNA </a:t>
            </a:r>
            <a:endParaRPr lang="en-US" sz="3000" smtClean="0">
              <a:solidFill>
                <a:schemeClr val="tx1"/>
              </a:solidFill>
              <a:latin typeface="Times New Roman" panose="02020603050405020304" pitchFamily="18" charset="0"/>
              <a:cs typeface="Times New Roman" panose="02020603050405020304" pitchFamily="18" charset="0"/>
            </a:endParaRPr>
          </a:p>
          <a:p>
            <a:pPr marL="0" indent="0" algn="ctr">
              <a:spcBef>
                <a:spcPts val="0"/>
              </a:spcBef>
              <a:buNone/>
            </a:pPr>
            <a:r>
              <a:rPr lang="vi-VN" sz="3000" smtClean="0">
                <a:solidFill>
                  <a:schemeClr val="tx1"/>
                </a:solidFill>
                <a:latin typeface="Times New Roman" panose="02020603050405020304" pitchFamily="18" charset="0"/>
                <a:cs typeface="Times New Roman" panose="02020603050405020304" pitchFamily="18" charset="0"/>
              </a:rPr>
              <a:t>giai </a:t>
            </a:r>
            <a:r>
              <a:rPr lang="vi-VN" sz="3000">
                <a:solidFill>
                  <a:schemeClr val="tx1"/>
                </a:solidFill>
                <a:latin typeface="Times New Roman" panose="02020603050405020304" pitchFamily="18" charset="0"/>
                <a:cs typeface="Times New Roman" panose="02020603050405020304" pitchFamily="18" charset="0"/>
              </a:rPr>
              <a:t>đoạn 2015 – 2020.</a:t>
            </a:r>
          </a:p>
        </p:txBody>
      </p:sp>
    </p:spTree>
    <p:extLst>
      <p:ext uri="{BB962C8B-B14F-4D97-AF65-F5344CB8AC3E}">
        <p14:creationId xmlns:p14="http://schemas.microsoft.com/office/powerpoint/2010/main" val="22592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fade">
                                      <p:cBhvr>
                                        <p:cTn id="7" dur="1000"/>
                                        <p:tgtEl>
                                          <p:spTgt spid="3075"/>
                                        </p:tgtEl>
                                      </p:cBhvr>
                                    </p:animEffect>
                                    <p:anim calcmode="lin" valueType="num">
                                      <p:cBhvr>
                                        <p:cTn id="8" dur="1000" fill="hold"/>
                                        <p:tgtEl>
                                          <p:spTgt spid="3075"/>
                                        </p:tgtEl>
                                        <p:attrNameLst>
                                          <p:attrName>ppt_x</p:attrName>
                                        </p:attrNameLst>
                                      </p:cBhvr>
                                      <p:tavLst>
                                        <p:tav tm="0">
                                          <p:val>
                                            <p:strVal val="#ppt_x"/>
                                          </p:val>
                                        </p:tav>
                                        <p:tav tm="100000">
                                          <p:val>
                                            <p:strVal val="#ppt_x"/>
                                          </p:val>
                                        </p:tav>
                                      </p:tavLst>
                                    </p:anim>
                                    <p:anim calcmode="lin" valueType="num">
                                      <p:cBhvr>
                                        <p:cTn id="9" dur="1000" fill="hold"/>
                                        <p:tgtEl>
                                          <p:spTgt spid="307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8">
            <a:extLst>
              <a:ext uri="{FF2B5EF4-FFF2-40B4-BE49-F238E27FC236}">
                <a16:creationId xmlns="" xmlns:a16="http://schemas.microsoft.com/office/drawing/2014/main" id="{7A82D22B-BA3E-492C-81BD-B81803E235B6}"/>
              </a:ext>
            </a:extLst>
          </p:cNvPr>
          <p:cNvSpPr txBox="1">
            <a:spLocks/>
          </p:cNvSpPr>
          <p:nvPr/>
        </p:nvSpPr>
        <p:spPr>
          <a:xfrm>
            <a:off x="301567" y="245661"/>
            <a:ext cx="11518711" cy="1392070"/>
          </a:xfrm>
          <a:prstGeom prst="rect">
            <a:avLst/>
          </a:prstGeom>
          <a:solidFill>
            <a:schemeClr val="bg1"/>
          </a:solidFill>
          <a:ln>
            <a:solidFill>
              <a:schemeClr val="bg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lnSpc>
                <a:spcPct val="150000"/>
              </a:lnSpc>
              <a:spcBef>
                <a:spcPts val="0"/>
              </a:spcBef>
              <a:buNone/>
            </a:pPr>
            <a:r>
              <a:rPr lang="en-US" sz="3200" smtClean="0">
                <a:solidFill>
                  <a:schemeClr val="tx1"/>
                </a:solidFill>
                <a:latin typeface="Times New Roman" panose="02020603050405020304" pitchFamily="18" charset="0"/>
                <a:cs typeface="Times New Roman" panose="02020603050405020304" pitchFamily="18" charset="0"/>
              </a:rPr>
              <a:t>b. </a:t>
            </a:r>
            <a:r>
              <a:rPr lang="vi-VN" sz="3200">
                <a:solidFill>
                  <a:schemeClr val="tx1"/>
                </a:solidFill>
                <a:latin typeface="Times New Roman" panose="02020603050405020304" pitchFamily="18" charset="0"/>
                <a:cs typeface="Times New Roman" panose="02020603050405020304" pitchFamily="18" charset="0"/>
              </a:rPr>
              <a:t>Nhận xét, phân tích </a:t>
            </a:r>
            <a:r>
              <a:rPr lang="vi-VN" sz="3200" smtClean="0">
                <a:solidFill>
                  <a:schemeClr val="tx1"/>
                </a:solidFill>
                <a:latin typeface="Times New Roman" panose="02020603050405020304" pitchFamily="18" charset="0"/>
                <a:cs typeface="Times New Roman" panose="02020603050405020304" pitchFamily="18" charset="0"/>
              </a:rPr>
              <a:t>về </a:t>
            </a:r>
            <a:r>
              <a:rPr lang="vi-VN" sz="3200">
                <a:solidFill>
                  <a:schemeClr val="tx1"/>
                </a:solidFill>
                <a:latin typeface="Times New Roman" panose="02020603050405020304" pitchFamily="18" charset="0"/>
                <a:cs typeface="Times New Roman" panose="02020603050405020304" pitchFamily="18" charset="0"/>
              </a:rPr>
              <a:t>hoạt động xuất khẩu, nhập khẩu của khu vực ĐNA.</a:t>
            </a:r>
          </a:p>
        </p:txBody>
      </p:sp>
    </p:spTree>
    <p:extLst>
      <p:ext uri="{BB962C8B-B14F-4D97-AF65-F5344CB8AC3E}">
        <p14:creationId xmlns:p14="http://schemas.microsoft.com/office/powerpoint/2010/main" val="431369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8">
            <a:extLst>
              <a:ext uri="{FF2B5EF4-FFF2-40B4-BE49-F238E27FC236}">
                <a16:creationId xmlns="" xmlns:a16="http://schemas.microsoft.com/office/drawing/2014/main" id="{7A82D22B-BA3E-492C-81BD-B81803E235B6}"/>
              </a:ext>
            </a:extLst>
          </p:cNvPr>
          <p:cNvSpPr>
            <a:spLocks noGrp="1"/>
          </p:cNvSpPr>
          <p:nvPr>
            <p:ph idx="1"/>
          </p:nvPr>
        </p:nvSpPr>
        <p:spPr>
          <a:xfrm>
            <a:off x="332095" y="95534"/>
            <a:ext cx="11518711" cy="1037230"/>
          </a:xfrm>
          <a:solidFill>
            <a:schemeClr val="bg1"/>
          </a:solidFill>
          <a:ln>
            <a:solidFill>
              <a:schemeClr val="bg1"/>
            </a:solidFill>
          </a:ln>
        </p:spPr>
        <p:txBody>
          <a:bodyPr>
            <a:noAutofit/>
          </a:bodyPr>
          <a:lstStyle/>
          <a:p>
            <a:pPr marL="0" indent="0" algn="just">
              <a:spcBef>
                <a:spcPts val="0"/>
              </a:spcBef>
              <a:buNone/>
            </a:pPr>
            <a:r>
              <a:rPr lang="en-US" sz="3200" smtClean="0">
                <a:solidFill>
                  <a:schemeClr val="tx1"/>
                </a:solidFill>
                <a:latin typeface="Times New Roman" panose="02020603050405020304" pitchFamily="18" charset="0"/>
                <a:cs typeface="Times New Roman" panose="02020603050405020304" pitchFamily="18" charset="0"/>
              </a:rPr>
              <a:t>* Cơ cấu xuất, nhập khẩu và cán cân xuất nhập khẩu khu vực ĐNA giai đoạn 2015-2020</a:t>
            </a:r>
            <a:endParaRPr lang="vi-VN" sz="3200" i="1" dirty="0">
              <a:solidFill>
                <a:schemeClr val="tx1"/>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877862576"/>
              </p:ext>
            </p:extLst>
          </p:nvPr>
        </p:nvGraphicFramePr>
        <p:xfrm>
          <a:off x="109182" y="1333813"/>
          <a:ext cx="11887201" cy="5441249"/>
        </p:xfrm>
        <a:graphic>
          <a:graphicData uri="http://schemas.openxmlformats.org/drawingml/2006/table">
            <a:tbl>
              <a:tblPr firstRow="1" bandRow="1">
                <a:tableStyleId>{5C22544A-7EE6-4342-B048-85BDC9FD1C3A}</a:tableStyleId>
              </a:tblPr>
              <a:tblGrid>
                <a:gridCol w="3267242"/>
                <a:gridCol w="2137271"/>
                <a:gridCol w="2224585"/>
                <a:gridCol w="2115403"/>
                <a:gridCol w="2142700"/>
              </a:tblGrid>
              <a:tr h="1013602">
                <a:tc>
                  <a:txBody>
                    <a:bodyPr/>
                    <a:lstStyle/>
                    <a:p>
                      <a:pPr algn="ctr"/>
                      <a:r>
                        <a:rPr lang="en-US" sz="3200" smtClean="0">
                          <a:solidFill>
                            <a:schemeClr val="tx1"/>
                          </a:solidFill>
                          <a:latin typeface="Times New Roman" pitchFamily="18" charset="0"/>
                          <a:cs typeface="Times New Roman" pitchFamily="18" charset="0"/>
                        </a:rPr>
                        <a:t>Năm</a:t>
                      </a:r>
                      <a:endParaRPr lang="en-US" sz="320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en-US" sz="3200" smtClean="0">
                          <a:solidFill>
                            <a:schemeClr val="tx1"/>
                          </a:solidFill>
                          <a:latin typeface="Times New Roman" pitchFamily="18" charset="0"/>
                          <a:cs typeface="Times New Roman" pitchFamily="18" charset="0"/>
                        </a:rPr>
                        <a:t>2005</a:t>
                      </a:r>
                      <a:endParaRPr lang="en-US" sz="320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en-US" sz="3200" smtClean="0">
                          <a:solidFill>
                            <a:schemeClr val="tx1"/>
                          </a:solidFill>
                          <a:latin typeface="Times New Roman" pitchFamily="18" charset="0"/>
                          <a:cs typeface="Times New Roman" pitchFamily="18" charset="0"/>
                        </a:rPr>
                        <a:t>2010</a:t>
                      </a:r>
                      <a:endParaRPr lang="en-US" sz="320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en-US" sz="3200" smtClean="0">
                          <a:solidFill>
                            <a:schemeClr val="tx1"/>
                          </a:solidFill>
                          <a:latin typeface="Times New Roman" pitchFamily="18" charset="0"/>
                          <a:cs typeface="Times New Roman" pitchFamily="18" charset="0"/>
                        </a:rPr>
                        <a:t>2015</a:t>
                      </a:r>
                      <a:endParaRPr lang="en-US" sz="320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en-US" sz="3200" smtClean="0">
                          <a:solidFill>
                            <a:schemeClr val="tx1"/>
                          </a:solidFill>
                          <a:latin typeface="Times New Roman" pitchFamily="18" charset="0"/>
                          <a:cs typeface="Times New Roman" pitchFamily="18" charset="0"/>
                        </a:rPr>
                        <a:t>2019</a:t>
                      </a:r>
                      <a:endParaRPr lang="en-US" sz="320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1493378">
                <a:tc>
                  <a:txBody>
                    <a:bodyPr/>
                    <a:lstStyle/>
                    <a:p>
                      <a:r>
                        <a:rPr lang="en-US" sz="3200" b="1" baseline="0" smtClean="0">
                          <a:solidFill>
                            <a:schemeClr val="tx1"/>
                          </a:solidFill>
                          <a:latin typeface="Times New Roman" pitchFamily="18" charset="0"/>
                          <a:cs typeface="Times New Roman" pitchFamily="18" charset="0"/>
                        </a:rPr>
                        <a:t>Xuất khẩu (%)</a:t>
                      </a:r>
                      <a:endParaRPr lang="en-US" sz="3200" b="1">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089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3200" b="1" smtClean="0">
                          <a:solidFill>
                            <a:schemeClr val="tx1"/>
                          </a:solidFill>
                          <a:latin typeface="Times New Roman" pitchFamily="18" charset="0"/>
                          <a:cs typeface="Times New Roman" pitchFamily="18" charset="0"/>
                        </a:rPr>
                        <a:t>Nhập</a:t>
                      </a:r>
                      <a:r>
                        <a:rPr lang="en-US" sz="3200" b="1" baseline="0" smtClean="0">
                          <a:solidFill>
                            <a:schemeClr val="tx1"/>
                          </a:solidFill>
                          <a:latin typeface="Times New Roman" pitchFamily="18" charset="0"/>
                          <a:cs typeface="Times New Roman" pitchFamily="18" charset="0"/>
                        </a:rPr>
                        <a:t> khẩu (%)</a:t>
                      </a:r>
                      <a:endParaRPr lang="en-US" sz="3200" b="1" smtClean="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93378">
                <a:tc>
                  <a:txBody>
                    <a:bodyPr/>
                    <a:lstStyle/>
                    <a:p>
                      <a:r>
                        <a:rPr lang="en-US" sz="3200" b="1" smtClean="0">
                          <a:solidFill>
                            <a:schemeClr val="tx1"/>
                          </a:solidFill>
                          <a:latin typeface="Times New Roman" pitchFamily="18" charset="0"/>
                          <a:cs typeface="Times New Roman" pitchFamily="18" charset="0"/>
                        </a:rPr>
                        <a:t>Cán</a:t>
                      </a:r>
                      <a:r>
                        <a:rPr lang="en-US" sz="3200" b="1" baseline="0" smtClean="0">
                          <a:solidFill>
                            <a:schemeClr val="tx1"/>
                          </a:solidFill>
                          <a:latin typeface="Times New Roman" pitchFamily="18" charset="0"/>
                          <a:cs typeface="Times New Roman" pitchFamily="18" charset="0"/>
                        </a:rPr>
                        <a:t> cân XNK </a:t>
                      </a:r>
                    </a:p>
                    <a:p>
                      <a:r>
                        <a:rPr lang="en-US" sz="3200" b="1" baseline="0" smtClean="0">
                          <a:solidFill>
                            <a:schemeClr val="tx1"/>
                          </a:solidFill>
                          <a:latin typeface="Times New Roman" pitchFamily="18" charset="0"/>
                          <a:cs typeface="Times New Roman" pitchFamily="18" charset="0"/>
                        </a:rPr>
                        <a:t>   (Tỉ USD)</a:t>
                      </a:r>
                      <a:endParaRPr lang="en-US" sz="3200" b="1">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Rectangle 5"/>
          <p:cNvSpPr/>
          <p:nvPr/>
        </p:nvSpPr>
        <p:spPr>
          <a:xfrm>
            <a:off x="3534770" y="2470246"/>
            <a:ext cx="1828800" cy="1228298"/>
          </a:xfrm>
          <a:prstGeom prst="rect">
            <a:avLst/>
          </a:prstGeom>
          <a:solidFill>
            <a:srgbClr val="FFC000"/>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latin typeface="Times New Roman" pitchFamily="18" charset="0"/>
                <a:cs typeface="Times New Roman" pitchFamily="18" charset="0"/>
              </a:rPr>
              <a:t>52,16</a:t>
            </a:r>
            <a:endParaRPr lang="en-US" sz="3200">
              <a:solidFill>
                <a:schemeClr val="tx1"/>
              </a:solidFill>
              <a:latin typeface="Times New Roman" pitchFamily="18" charset="0"/>
              <a:cs typeface="Times New Roman" pitchFamily="18" charset="0"/>
            </a:endParaRPr>
          </a:p>
        </p:txBody>
      </p:sp>
      <p:sp>
        <p:nvSpPr>
          <p:cNvPr id="8" name="Rectangle 7"/>
          <p:cNvSpPr/>
          <p:nvPr/>
        </p:nvSpPr>
        <p:spPr>
          <a:xfrm>
            <a:off x="5663821" y="2470246"/>
            <a:ext cx="1828800" cy="1228298"/>
          </a:xfrm>
          <a:prstGeom prst="rect">
            <a:avLst/>
          </a:prstGeom>
          <a:solidFill>
            <a:srgbClr val="FFC000"/>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latin typeface="Times New Roman" pitchFamily="18" charset="0"/>
                <a:cs typeface="Times New Roman" pitchFamily="18" charset="0"/>
              </a:rPr>
              <a:t>52,21</a:t>
            </a:r>
            <a:endParaRPr lang="en-US" sz="3200">
              <a:solidFill>
                <a:schemeClr val="tx1"/>
              </a:solidFill>
              <a:latin typeface="Times New Roman" pitchFamily="18" charset="0"/>
              <a:cs typeface="Times New Roman" pitchFamily="18" charset="0"/>
            </a:endParaRPr>
          </a:p>
        </p:txBody>
      </p:sp>
      <p:sp>
        <p:nvSpPr>
          <p:cNvPr id="9" name="Rectangle 8"/>
          <p:cNvSpPr/>
          <p:nvPr/>
        </p:nvSpPr>
        <p:spPr>
          <a:xfrm>
            <a:off x="3534770" y="3935105"/>
            <a:ext cx="1828800" cy="1228298"/>
          </a:xfrm>
          <a:prstGeom prst="rect">
            <a:avLst/>
          </a:prstGeom>
          <a:solidFill>
            <a:srgbClr val="FFC000"/>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latin typeface="Times New Roman" pitchFamily="18" charset="0"/>
                <a:cs typeface="Times New Roman" pitchFamily="18" charset="0"/>
              </a:rPr>
              <a:t>47,84</a:t>
            </a:r>
            <a:endParaRPr lang="en-US" sz="3200">
              <a:solidFill>
                <a:schemeClr val="tx1"/>
              </a:solidFill>
              <a:latin typeface="Times New Roman" pitchFamily="18" charset="0"/>
              <a:cs typeface="Times New Roman" pitchFamily="18" charset="0"/>
            </a:endParaRPr>
          </a:p>
        </p:txBody>
      </p:sp>
      <p:sp>
        <p:nvSpPr>
          <p:cNvPr id="10" name="Rectangle 9"/>
          <p:cNvSpPr/>
          <p:nvPr/>
        </p:nvSpPr>
        <p:spPr>
          <a:xfrm>
            <a:off x="5663821" y="3935105"/>
            <a:ext cx="1828800" cy="1228298"/>
          </a:xfrm>
          <a:prstGeom prst="rect">
            <a:avLst/>
          </a:prstGeom>
          <a:solidFill>
            <a:srgbClr val="FFC000"/>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latin typeface="Times New Roman" pitchFamily="18" charset="0"/>
                <a:cs typeface="Times New Roman" pitchFamily="18" charset="0"/>
              </a:rPr>
              <a:t>47,79</a:t>
            </a:r>
            <a:endParaRPr lang="en-US" sz="3200">
              <a:solidFill>
                <a:schemeClr val="tx1"/>
              </a:solidFill>
              <a:latin typeface="Times New Roman" pitchFamily="18" charset="0"/>
              <a:cs typeface="Times New Roman" pitchFamily="18" charset="0"/>
            </a:endParaRPr>
          </a:p>
        </p:txBody>
      </p:sp>
      <p:sp>
        <p:nvSpPr>
          <p:cNvPr id="11" name="Rectangle 10"/>
          <p:cNvSpPr/>
          <p:nvPr/>
        </p:nvSpPr>
        <p:spPr>
          <a:xfrm>
            <a:off x="7929350" y="3935105"/>
            <a:ext cx="1828800" cy="1228298"/>
          </a:xfrm>
          <a:prstGeom prst="rect">
            <a:avLst/>
          </a:prstGeom>
          <a:solidFill>
            <a:srgbClr val="FFC000"/>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latin typeface="Times New Roman" pitchFamily="18" charset="0"/>
                <a:cs typeface="Times New Roman" pitchFamily="18" charset="0"/>
              </a:rPr>
              <a:t>50,95</a:t>
            </a:r>
            <a:endParaRPr lang="en-US" sz="3200">
              <a:solidFill>
                <a:schemeClr val="tx1"/>
              </a:solidFill>
              <a:latin typeface="Times New Roman" pitchFamily="18" charset="0"/>
              <a:cs typeface="Times New Roman" pitchFamily="18" charset="0"/>
            </a:endParaRPr>
          </a:p>
        </p:txBody>
      </p:sp>
      <p:sp>
        <p:nvSpPr>
          <p:cNvPr id="12" name="Rectangle 11"/>
          <p:cNvSpPr/>
          <p:nvPr/>
        </p:nvSpPr>
        <p:spPr>
          <a:xfrm>
            <a:off x="7929350" y="2470246"/>
            <a:ext cx="1828800" cy="1228298"/>
          </a:xfrm>
          <a:prstGeom prst="rect">
            <a:avLst/>
          </a:prstGeom>
          <a:solidFill>
            <a:srgbClr val="FFC000"/>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latin typeface="Times New Roman" pitchFamily="18" charset="0"/>
                <a:cs typeface="Times New Roman" pitchFamily="18" charset="0"/>
              </a:rPr>
              <a:t>49,05</a:t>
            </a:r>
            <a:endParaRPr lang="en-US" sz="3200">
              <a:solidFill>
                <a:schemeClr val="tx1"/>
              </a:solidFill>
              <a:latin typeface="Times New Roman" pitchFamily="18" charset="0"/>
              <a:cs typeface="Times New Roman" pitchFamily="18" charset="0"/>
            </a:endParaRPr>
          </a:p>
        </p:txBody>
      </p:sp>
      <p:sp>
        <p:nvSpPr>
          <p:cNvPr id="13" name="Rectangle 12"/>
          <p:cNvSpPr/>
          <p:nvPr/>
        </p:nvSpPr>
        <p:spPr>
          <a:xfrm>
            <a:off x="10022006" y="2470246"/>
            <a:ext cx="1828800" cy="1228298"/>
          </a:xfrm>
          <a:prstGeom prst="rect">
            <a:avLst/>
          </a:prstGeom>
          <a:solidFill>
            <a:srgbClr val="FFC000"/>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latin typeface="Times New Roman" pitchFamily="18" charset="0"/>
                <a:cs typeface="Times New Roman" pitchFamily="18" charset="0"/>
              </a:rPr>
              <a:t>52,34</a:t>
            </a:r>
            <a:endParaRPr lang="en-US" sz="3200">
              <a:solidFill>
                <a:schemeClr val="tx1"/>
              </a:solidFill>
              <a:latin typeface="Times New Roman" pitchFamily="18" charset="0"/>
              <a:cs typeface="Times New Roman" pitchFamily="18" charset="0"/>
            </a:endParaRPr>
          </a:p>
        </p:txBody>
      </p:sp>
      <p:sp>
        <p:nvSpPr>
          <p:cNvPr id="14" name="Rectangle 13"/>
          <p:cNvSpPr/>
          <p:nvPr/>
        </p:nvSpPr>
        <p:spPr>
          <a:xfrm>
            <a:off x="10022006" y="3935105"/>
            <a:ext cx="1828800" cy="1228298"/>
          </a:xfrm>
          <a:prstGeom prst="rect">
            <a:avLst/>
          </a:prstGeom>
          <a:solidFill>
            <a:srgbClr val="FFC000"/>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latin typeface="Times New Roman" pitchFamily="18" charset="0"/>
                <a:cs typeface="Times New Roman" pitchFamily="18" charset="0"/>
              </a:rPr>
              <a:t>47,66</a:t>
            </a:r>
            <a:endParaRPr lang="en-US" sz="3200">
              <a:solidFill>
                <a:schemeClr val="tx1"/>
              </a:solidFill>
              <a:latin typeface="Times New Roman" pitchFamily="18" charset="0"/>
              <a:cs typeface="Times New Roman" pitchFamily="18" charset="0"/>
            </a:endParaRPr>
          </a:p>
        </p:txBody>
      </p:sp>
      <p:sp>
        <p:nvSpPr>
          <p:cNvPr id="26" name="Rectangle 25"/>
          <p:cNvSpPr/>
          <p:nvPr/>
        </p:nvSpPr>
        <p:spPr>
          <a:xfrm>
            <a:off x="3534770" y="5438633"/>
            <a:ext cx="1828800" cy="1228298"/>
          </a:xfrm>
          <a:prstGeom prst="rect">
            <a:avLst/>
          </a:prstGeom>
          <a:solidFill>
            <a:srgbClr val="FFC000"/>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latin typeface="Times New Roman" pitchFamily="18" charset="0"/>
                <a:cs typeface="Times New Roman" pitchFamily="18" charset="0"/>
              </a:rPr>
              <a:t>124,5</a:t>
            </a:r>
            <a:endParaRPr lang="en-US" sz="3200">
              <a:solidFill>
                <a:schemeClr val="tx1"/>
              </a:solidFill>
              <a:latin typeface="Times New Roman" pitchFamily="18" charset="0"/>
              <a:cs typeface="Times New Roman" pitchFamily="18" charset="0"/>
            </a:endParaRPr>
          </a:p>
        </p:txBody>
      </p:sp>
      <p:sp>
        <p:nvSpPr>
          <p:cNvPr id="27" name="Rectangle 26"/>
          <p:cNvSpPr/>
          <p:nvPr/>
        </p:nvSpPr>
        <p:spPr>
          <a:xfrm>
            <a:off x="5663821" y="5438633"/>
            <a:ext cx="1828800" cy="1228298"/>
          </a:xfrm>
          <a:prstGeom prst="rect">
            <a:avLst/>
          </a:prstGeom>
          <a:solidFill>
            <a:srgbClr val="FFC000"/>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latin typeface="Times New Roman" pitchFamily="18" charset="0"/>
                <a:cs typeface="Times New Roman" pitchFamily="18" charset="0"/>
              </a:rPr>
              <a:t>142,5</a:t>
            </a:r>
            <a:endParaRPr lang="en-US" sz="3200">
              <a:solidFill>
                <a:schemeClr val="tx1"/>
              </a:solidFill>
              <a:latin typeface="Times New Roman" pitchFamily="18" charset="0"/>
              <a:cs typeface="Times New Roman" pitchFamily="18" charset="0"/>
            </a:endParaRPr>
          </a:p>
        </p:txBody>
      </p:sp>
      <p:sp>
        <p:nvSpPr>
          <p:cNvPr id="28" name="Rectangle 27"/>
          <p:cNvSpPr/>
          <p:nvPr/>
        </p:nvSpPr>
        <p:spPr>
          <a:xfrm>
            <a:off x="7929350" y="5438633"/>
            <a:ext cx="1828800" cy="1228298"/>
          </a:xfrm>
          <a:prstGeom prst="rect">
            <a:avLst/>
          </a:prstGeom>
          <a:solidFill>
            <a:srgbClr val="FFC000"/>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latin typeface="Times New Roman" pitchFamily="18" charset="0"/>
                <a:cs typeface="Times New Roman" pitchFamily="18" charset="0"/>
              </a:rPr>
              <a:t>- 63,5</a:t>
            </a:r>
            <a:endParaRPr lang="en-US" sz="3200">
              <a:solidFill>
                <a:schemeClr val="tx1"/>
              </a:solidFill>
              <a:latin typeface="Times New Roman" pitchFamily="18" charset="0"/>
              <a:cs typeface="Times New Roman" pitchFamily="18" charset="0"/>
            </a:endParaRPr>
          </a:p>
        </p:txBody>
      </p:sp>
      <p:sp>
        <p:nvSpPr>
          <p:cNvPr id="29" name="Rectangle 28"/>
          <p:cNvSpPr/>
          <p:nvPr/>
        </p:nvSpPr>
        <p:spPr>
          <a:xfrm>
            <a:off x="10022006" y="5438633"/>
            <a:ext cx="1828800" cy="1228298"/>
          </a:xfrm>
          <a:prstGeom prst="rect">
            <a:avLst/>
          </a:prstGeom>
          <a:solidFill>
            <a:srgbClr val="FFC000"/>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latin typeface="Times New Roman" pitchFamily="18" charset="0"/>
                <a:cs typeface="Times New Roman" pitchFamily="18" charset="0"/>
              </a:rPr>
              <a:t>149,7</a:t>
            </a:r>
            <a:endParaRPr lang="en-US" sz="320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546319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1000"/>
                                        <p:tgtEl>
                                          <p:spTgt spid="4">
                                            <p:bg/>
                                          </p:spTgt>
                                        </p:tgtEl>
                                      </p:cBhvr>
                                    </p:animEffect>
                                    <p:anim calcmode="lin" valueType="num">
                                      <p:cBhvr>
                                        <p:cTn id="8" dur="1000" fill="hold"/>
                                        <p:tgtEl>
                                          <p:spTgt spid="4">
                                            <p:bg/>
                                          </p:spTgt>
                                        </p:tgtEl>
                                        <p:attrNameLst>
                                          <p:attrName>ppt_x</p:attrName>
                                        </p:attrNameLst>
                                      </p:cBhvr>
                                      <p:tavLst>
                                        <p:tav tm="0">
                                          <p:val>
                                            <p:strVal val="#ppt_x"/>
                                          </p:val>
                                        </p:tav>
                                        <p:tav tm="100000">
                                          <p:val>
                                            <p:strVal val="#ppt_x"/>
                                          </p:val>
                                        </p:tav>
                                      </p:tavLst>
                                    </p:anim>
                                    <p:anim calcmode="lin" valueType="num">
                                      <p:cBhvr>
                                        <p:cTn id="9" dur="1000" fill="hold"/>
                                        <p:tgtEl>
                                          <p:spTgt spid="4">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fade">
                                      <p:cBhvr>
                                        <p:cTn id="42" dur="1000"/>
                                        <p:tgtEl>
                                          <p:spTgt spid="26"/>
                                        </p:tgtEl>
                                      </p:cBhvr>
                                    </p:animEffect>
                                    <p:anim calcmode="lin" valueType="num">
                                      <p:cBhvr>
                                        <p:cTn id="43" dur="1000" fill="hold"/>
                                        <p:tgtEl>
                                          <p:spTgt spid="26"/>
                                        </p:tgtEl>
                                        <p:attrNameLst>
                                          <p:attrName>ppt_x</p:attrName>
                                        </p:attrNameLst>
                                      </p:cBhvr>
                                      <p:tavLst>
                                        <p:tav tm="0">
                                          <p:val>
                                            <p:strVal val="#ppt_x"/>
                                          </p:val>
                                        </p:tav>
                                        <p:tav tm="100000">
                                          <p:val>
                                            <p:strVal val="#ppt_x"/>
                                          </p:val>
                                        </p:tav>
                                      </p:tavLst>
                                    </p:anim>
                                    <p:anim calcmode="lin" valueType="num">
                                      <p:cBhvr>
                                        <p:cTn id="44"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fade">
                                      <p:cBhvr>
                                        <p:cTn id="49" dur="1000"/>
                                        <p:tgtEl>
                                          <p:spTgt spid="8"/>
                                        </p:tgtEl>
                                      </p:cBhvr>
                                    </p:animEffect>
                                    <p:anim calcmode="lin" valueType="num">
                                      <p:cBhvr>
                                        <p:cTn id="50" dur="1000" fill="hold"/>
                                        <p:tgtEl>
                                          <p:spTgt spid="8"/>
                                        </p:tgtEl>
                                        <p:attrNameLst>
                                          <p:attrName>ppt_x</p:attrName>
                                        </p:attrNameLst>
                                      </p:cBhvr>
                                      <p:tavLst>
                                        <p:tav tm="0">
                                          <p:val>
                                            <p:strVal val="#ppt_x"/>
                                          </p:val>
                                        </p:tav>
                                        <p:tav tm="100000">
                                          <p:val>
                                            <p:strVal val="#ppt_x"/>
                                          </p:val>
                                        </p:tav>
                                      </p:tavLst>
                                    </p:anim>
                                    <p:anim calcmode="lin" valueType="num">
                                      <p:cBhvr>
                                        <p:cTn id="5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fade">
                                      <p:cBhvr>
                                        <p:cTn id="56" dur="1000"/>
                                        <p:tgtEl>
                                          <p:spTgt spid="10"/>
                                        </p:tgtEl>
                                      </p:cBhvr>
                                    </p:animEffect>
                                    <p:anim calcmode="lin" valueType="num">
                                      <p:cBhvr>
                                        <p:cTn id="57" dur="1000" fill="hold"/>
                                        <p:tgtEl>
                                          <p:spTgt spid="10"/>
                                        </p:tgtEl>
                                        <p:attrNameLst>
                                          <p:attrName>ppt_x</p:attrName>
                                        </p:attrNameLst>
                                      </p:cBhvr>
                                      <p:tavLst>
                                        <p:tav tm="0">
                                          <p:val>
                                            <p:strVal val="#ppt_x"/>
                                          </p:val>
                                        </p:tav>
                                        <p:tav tm="100000">
                                          <p:val>
                                            <p:strVal val="#ppt_x"/>
                                          </p:val>
                                        </p:tav>
                                      </p:tavLst>
                                    </p:anim>
                                    <p:anim calcmode="lin" valueType="num">
                                      <p:cBhvr>
                                        <p:cTn id="5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fade">
                                      <p:cBhvr>
                                        <p:cTn id="63" dur="1000"/>
                                        <p:tgtEl>
                                          <p:spTgt spid="27"/>
                                        </p:tgtEl>
                                      </p:cBhvr>
                                    </p:animEffect>
                                    <p:anim calcmode="lin" valueType="num">
                                      <p:cBhvr>
                                        <p:cTn id="64" dur="1000" fill="hold"/>
                                        <p:tgtEl>
                                          <p:spTgt spid="27"/>
                                        </p:tgtEl>
                                        <p:attrNameLst>
                                          <p:attrName>ppt_x</p:attrName>
                                        </p:attrNameLst>
                                      </p:cBhvr>
                                      <p:tavLst>
                                        <p:tav tm="0">
                                          <p:val>
                                            <p:strVal val="#ppt_x"/>
                                          </p:val>
                                        </p:tav>
                                        <p:tav tm="100000">
                                          <p:val>
                                            <p:strVal val="#ppt_x"/>
                                          </p:val>
                                        </p:tav>
                                      </p:tavLst>
                                    </p:anim>
                                    <p:anim calcmode="lin" valueType="num">
                                      <p:cBhvr>
                                        <p:cTn id="65"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2"/>
                                        </p:tgtEl>
                                        <p:attrNameLst>
                                          <p:attrName>style.visibility</p:attrName>
                                        </p:attrNameLst>
                                      </p:cBhvr>
                                      <p:to>
                                        <p:strVal val="visible"/>
                                      </p:to>
                                    </p:set>
                                    <p:animEffect transition="in" filter="fade">
                                      <p:cBhvr>
                                        <p:cTn id="70" dur="1000"/>
                                        <p:tgtEl>
                                          <p:spTgt spid="12"/>
                                        </p:tgtEl>
                                      </p:cBhvr>
                                    </p:animEffect>
                                    <p:anim calcmode="lin" valueType="num">
                                      <p:cBhvr>
                                        <p:cTn id="71" dur="1000" fill="hold"/>
                                        <p:tgtEl>
                                          <p:spTgt spid="12"/>
                                        </p:tgtEl>
                                        <p:attrNameLst>
                                          <p:attrName>ppt_x</p:attrName>
                                        </p:attrNameLst>
                                      </p:cBhvr>
                                      <p:tavLst>
                                        <p:tav tm="0">
                                          <p:val>
                                            <p:strVal val="#ppt_x"/>
                                          </p:val>
                                        </p:tav>
                                        <p:tav tm="100000">
                                          <p:val>
                                            <p:strVal val="#ppt_x"/>
                                          </p:val>
                                        </p:tav>
                                      </p:tavLst>
                                    </p:anim>
                                    <p:anim calcmode="lin" valueType="num">
                                      <p:cBhvr>
                                        <p:cTn id="7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11"/>
                                        </p:tgtEl>
                                        <p:attrNameLst>
                                          <p:attrName>style.visibility</p:attrName>
                                        </p:attrNameLst>
                                      </p:cBhvr>
                                      <p:to>
                                        <p:strVal val="visible"/>
                                      </p:to>
                                    </p:set>
                                    <p:animEffect transition="in" filter="fade">
                                      <p:cBhvr>
                                        <p:cTn id="77" dur="1000"/>
                                        <p:tgtEl>
                                          <p:spTgt spid="11"/>
                                        </p:tgtEl>
                                      </p:cBhvr>
                                    </p:animEffect>
                                    <p:anim calcmode="lin" valueType="num">
                                      <p:cBhvr>
                                        <p:cTn id="78" dur="1000" fill="hold"/>
                                        <p:tgtEl>
                                          <p:spTgt spid="11"/>
                                        </p:tgtEl>
                                        <p:attrNameLst>
                                          <p:attrName>ppt_x</p:attrName>
                                        </p:attrNameLst>
                                      </p:cBhvr>
                                      <p:tavLst>
                                        <p:tav tm="0">
                                          <p:val>
                                            <p:strVal val="#ppt_x"/>
                                          </p:val>
                                        </p:tav>
                                        <p:tav tm="100000">
                                          <p:val>
                                            <p:strVal val="#ppt_x"/>
                                          </p:val>
                                        </p:tav>
                                      </p:tavLst>
                                    </p:anim>
                                    <p:anim calcmode="lin" valueType="num">
                                      <p:cBhvr>
                                        <p:cTn id="7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28"/>
                                        </p:tgtEl>
                                        <p:attrNameLst>
                                          <p:attrName>style.visibility</p:attrName>
                                        </p:attrNameLst>
                                      </p:cBhvr>
                                      <p:to>
                                        <p:strVal val="visible"/>
                                      </p:to>
                                    </p:set>
                                    <p:animEffect transition="in" filter="fade">
                                      <p:cBhvr>
                                        <p:cTn id="84" dur="1000"/>
                                        <p:tgtEl>
                                          <p:spTgt spid="28"/>
                                        </p:tgtEl>
                                      </p:cBhvr>
                                    </p:animEffect>
                                    <p:anim calcmode="lin" valueType="num">
                                      <p:cBhvr>
                                        <p:cTn id="85" dur="1000" fill="hold"/>
                                        <p:tgtEl>
                                          <p:spTgt spid="28"/>
                                        </p:tgtEl>
                                        <p:attrNameLst>
                                          <p:attrName>ppt_x</p:attrName>
                                        </p:attrNameLst>
                                      </p:cBhvr>
                                      <p:tavLst>
                                        <p:tav tm="0">
                                          <p:val>
                                            <p:strVal val="#ppt_x"/>
                                          </p:val>
                                        </p:tav>
                                        <p:tav tm="100000">
                                          <p:val>
                                            <p:strVal val="#ppt_x"/>
                                          </p:val>
                                        </p:tav>
                                      </p:tavLst>
                                    </p:anim>
                                    <p:anim calcmode="lin" valueType="num">
                                      <p:cBhvr>
                                        <p:cTn id="86"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13"/>
                                        </p:tgtEl>
                                        <p:attrNameLst>
                                          <p:attrName>style.visibility</p:attrName>
                                        </p:attrNameLst>
                                      </p:cBhvr>
                                      <p:to>
                                        <p:strVal val="visible"/>
                                      </p:to>
                                    </p:set>
                                    <p:animEffect transition="in" filter="fade">
                                      <p:cBhvr>
                                        <p:cTn id="91" dur="1000"/>
                                        <p:tgtEl>
                                          <p:spTgt spid="13"/>
                                        </p:tgtEl>
                                      </p:cBhvr>
                                    </p:animEffect>
                                    <p:anim calcmode="lin" valueType="num">
                                      <p:cBhvr>
                                        <p:cTn id="92" dur="1000" fill="hold"/>
                                        <p:tgtEl>
                                          <p:spTgt spid="13"/>
                                        </p:tgtEl>
                                        <p:attrNameLst>
                                          <p:attrName>ppt_x</p:attrName>
                                        </p:attrNameLst>
                                      </p:cBhvr>
                                      <p:tavLst>
                                        <p:tav tm="0">
                                          <p:val>
                                            <p:strVal val="#ppt_x"/>
                                          </p:val>
                                        </p:tav>
                                        <p:tav tm="100000">
                                          <p:val>
                                            <p:strVal val="#ppt_x"/>
                                          </p:val>
                                        </p:tav>
                                      </p:tavLst>
                                    </p:anim>
                                    <p:anim calcmode="lin" valueType="num">
                                      <p:cBhvr>
                                        <p:cTn id="9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14"/>
                                        </p:tgtEl>
                                        <p:attrNameLst>
                                          <p:attrName>style.visibility</p:attrName>
                                        </p:attrNameLst>
                                      </p:cBhvr>
                                      <p:to>
                                        <p:strVal val="visible"/>
                                      </p:to>
                                    </p:set>
                                    <p:animEffect transition="in" filter="fade">
                                      <p:cBhvr>
                                        <p:cTn id="98" dur="1000"/>
                                        <p:tgtEl>
                                          <p:spTgt spid="14"/>
                                        </p:tgtEl>
                                      </p:cBhvr>
                                    </p:animEffect>
                                    <p:anim calcmode="lin" valueType="num">
                                      <p:cBhvr>
                                        <p:cTn id="99" dur="1000" fill="hold"/>
                                        <p:tgtEl>
                                          <p:spTgt spid="14"/>
                                        </p:tgtEl>
                                        <p:attrNameLst>
                                          <p:attrName>ppt_x</p:attrName>
                                        </p:attrNameLst>
                                      </p:cBhvr>
                                      <p:tavLst>
                                        <p:tav tm="0">
                                          <p:val>
                                            <p:strVal val="#ppt_x"/>
                                          </p:val>
                                        </p:tav>
                                        <p:tav tm="100000">
                                          <p:val>
                                            <p:strVal val="#ppt_x"/>
                                          </p:val>
                                        </p:tav>
                                      </p:tavLst>
                                    </p:anim>
                                    <p:anim calcmode="lin" valueType="num">
                                      <p:cBhvr>
                                        <p:cTn id="10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29"/>
                                        </p:tgtEl>
                                        <p:attrNameLst>
                                          <p:attrName>style.visibility</p:attrName>
                                        </p:attrNameLst>
                                      </p:cBhvr>
                                      <p:to>
                                        <p:strVal val="visible"/>
                                      </p:to>
                                    </p:set>
                                    <p:animEffect transition="in" filter="fade">
                                      <p:cBhvr>
                                        <p:cTn id="105" dur="1000"/>
                                        <p:tgtEl>
                                          <p:spTgt spid="29"/>
                                        </p:tgtEl>
                                      </p:cBhvr>
                                    </p:animEffect>
                                    <p:anim calcmode="lin" valueType="num">
                                      <p:cBhvr>
                                        <p:cTn id="106" dur="1000" fill="hold"/>
                                        <p:tgtEl>
                                          <p:spTgt spid="29"/>
                                        </p:tgtEl>
                                        <p:attrNameLst>
                                          <p:attrName>ppt_x</p:attrName>
                                        </p:attrNameLst>
                                      </p:cBhvr>
                                      <p:tavLst>
                                        <p:tav tm="0">
                                          <p:val>
                                            <p:strVal val="#ppt_x"/>
                                          </p:val>
                                        </p:tav>
                                        <p:tav tm="100000">
                                          <p:val>
                                            <p:strVal val="#ppt_x"/>
                                          </p:val>
                                        </p:tav>
                                      </p:tavLst>
                                    </p:anim>
                                    <p:anim calcmode="lin" valueType="num">
                                      <p:cBhvr>
                                        <p:cTn id="107"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6" grpId="0" animBg="1"/>
      <p:bldP spid="8" grpId="0" animBg="1"/>
      <p:bldP spid="9" grpId="0" animBg="1"/>
      <p:bldP spid="10" grpId="0" animBg="1"/>
      <p:bldP spid="11" grpId="0" animBg="1"/>
      <p:bldP spid="12" grpId="0" animBg="1"/>
      <p:bldP spid="13" grpId="0" animBg="1"/>
      <p:bldP spid="14" grpId="0" animBg="1"/>
      <p:bldP spid="26" grpId="0" animBg="1"/>
      <p:bldP spid="27" grpId="0" animBg="1"/>
      <p:bldP spid="28" grpId="0" animBg="1"/>
      <p:bldP spid="2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8">
            <a:extLst>
              <a:ext uri="{FF2B5EF4-FFF2-40B4-BE49-F238E27FC236}">
                <a16:creationId xmlns="" xmlns:a16="http://schemas.microsoft.com/office/drawing/2014/main" id="{7A82D22B-BA3E-492C-81BD-B81803E235B6}"/>
              </a:ext>
            </a:extLst>
          </p:cNvPr>
          <p:cNvSpPr txBox="1">
            <a:spLocks/>
          </p:cNvSpPr>
          <p:nvPr/>
        </p:nvSpPr>
        <p:spPr>
          <a:xfrm>
            <a:off x="286604" y="559558"/>
            <a:ext cx="11672426" cy="4842193"/>
          </a:xfrm>
          <a:prstGeom prst="rect">
            <a:avLst/>
          </a:prstGeom>
          <a:solidFill>
            <a:schemeClr val="bg1"/>
          </a:solidFill>
          <a:ln>
            <a:solidFill>
              <a:schemeClr val="bg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lnSpc>
                <a:spcPct val="150000"/>
              </a:lnSpc>
              <a:spcBef>
                <a:spcPts val="0"/>
              </a:spcBef>
              <a:buFont typeface="Wingdings 3" charset="2"/>
              <a:buNone/>
            </a:pPr>
            <a:r>
              <a:rPr lang="en-US" sz="3200" smtClean="0">
                <a:solidFill>
                  <a:schemeClr val="tx1"/>
                </a:solidFill>
                <a:latin typeface="Times New Roman" panose="02020603050405020304" pitchFamily="18" charset="0"/>
                <a:cs typeface="Times New Roman" panose="02020603050405020304" pitchFamily="18" charset="0"/>
              </a:rPr>
              <a:t>- Trên cơ sở số liệu đã cho và đã tính, học sinh nhận xét về giá trị xuất khẩu, nhập khẩu, cán cân xuất nhập khẩu, cơ cấu xuất nhập khẩu của khu vực ĐNA.</a:t>
            </a:r>
            <a:endParaRPr lang="vi-VN" sz="3200" smtClean="0">
              <a:solidFill>
                <a:schemeClr val="tx1"/>
              </a:solidFill>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n-US" sz="3200" smtClean="0">
                <a:solidFill>
                  <a:schemeClr val="tx1"/>
                </a:solidFill>
                <a:latin typeface="Times New Roman" panose="02020603050405020304" pitchFamily="18" charset="0"/>
                <a:cs typeface="Times New Roman" panose="02020603050405020304" pitchFamily="18" charset="0"/>
              </a:rPr>
              <a:t>- Tra cứu thêm thông tin về tình hình xuất, nhập khẩu </a:t>
            </a:r>
            <a:r>
              <a:rPr lang="en-US" sz="3200">
                <a:solidFill>
                  <a:schemeClr val="tx1"/>
                </a:solidFill>
                <a:latin typeface="Times New Roman" panose="02020603050405020304" pitchFamily="18" charset="0"/>
                <a:cs typeface="Times New Roman" panose="02020603050405020304" pitchFamily="18" charset="0"/>
              </a:rPr>
              <a:t>của khu vực ĐNA</a:t>
            </a:r>
            <a:r>
              <a:rPr lang="en-US" sz="3200" smtClean="0">
                <a:solidFill>
                  <a:schemeClr val="tx1"/>
                </a:solidFill>
                <a:latin typeface="Times New Roman" panose="02020603050405020304" pitchFamily="18" charset="0"/>
                <a:cs typeface="Times New Roman" panose="02020603050405020304" pitchFamily="18" charset="0"/>
              </a:rPr>
              <a:t>.</a:t>
            </a:r>
            <a:endParaRPr lang="vi-VN" sz="3200" smtClean="0">
              <a:solidFill>
                <a:schemeClr val="tx1"/>
              </a:solidFill>
              <a:latin typeface="Times New Roman" panose="02020603050405020304" pitchFamily="18" charset="0"/>
              <a:cs typeface="Times New Roman" panose="02020603050405020304" pitchFamily="18" charset="0"/>
            </a:endParaRPr>
          </a:p>
          <a:p>
            <a:pPr marL="0" indent="0" algn="just">
              <a:lnSpc>
                <a:spcPct val="150000"/>
              </a:lnSpc>
              <a:spcBef>
                <a:spcPts val="0"/>
              </a:spcBef>
              <a:buFont typeface="Wingdings 3" charset="2"/>
              <a:buNone/>
            </a:pPr>
            <a:r>
              <a:rPr lang="en-US" sz="3200" smtClean="0">
                <a:solidFill>
                  <a:schemeClr val="tx1"/>
                </a:solidFill>
                <a:latin typeface="Times New Roman" panose="02020603050405020304" pitchFamily="18" charset="0"/>
                <a:cs typeface="Times New Roman" panose="02020603050405020304" pitchFamily="18" charset="0"/>
              </a:rPr>
              <a:t>- Trình bày báo cáo bài thực hành trước lớp để các nhóm khác bổ cứu.</a:t>
            </a:r>
            <a:endParaRPr lang="vi-VN" sz="320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8975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2E9AB13-515C-4BF4-B0B2-B9CC96559154}"/>
              </a:ext>
            </a:extLst>
          </p:cNvPr>
          <p:cNvSpPr>
            <a:spLocks noGrp="1"/>
          </p:cNvSpPr>
          <p:nvPr>
            <p:ph type="title"/>
          </p:nvPr>
        </p:nvSpPr>
        <p:spPr>
          <a:xfrm>
            <a:off x="2182577" y="529054"/>
            <a:ext cx="5048217" cy="642425"/>
          </a:xfrm>
          <a:ln>
            <a:solidFill>
              <a:schemeClr val="tx1"/>
            </a:solidFill>
          </a:ln>
        </p:spPr>
        <p:txBody>
          <a:bodyPr>
            <a:normAutofit/>
          </a:bodyPr>
          <a:lstStyle/>
          <a:p>
            <a:pPr algn="ctr"/>
            <a:r>
              <a:rPr lang="vi-VN" b="1" dirty="0">
                <a:solidFill>
                  <a:srgbClr val="FF0000"/>
                </a:solidFill>
                <a:latin typeface="Times New Roman" panose="02020603050405020304" pitchFamily="18" charset="0"/>
                <a:cs typeface="Times New Roman" panose="02020603050405020304" pitchFamily="18" charset="0"/>
              </a:rPr>
              <a:t>MỤC TIÊU CẦN ĐẠT</a:t>
            </a:r>
          </a:p>
        </p:txBody>
      </p:sp>
      <p:sp>
        <p:nvSpPr>
          <p:cNvPr id="3" name="Content Placeholder 2">
            <a:extLst>
              <a:ext uri="{FF2B5EF4-FFF2-40B4-BE49-F238E27FC236}">
                <a16:creationId xmlns="" xmlns:a16="http://schemas.microsoft.com/office/drawing/2014/main" id="{AFBA83FE-8B9C-4E14-BF1D-510F946268FA}"/>
              </a:ext>
            </a:extLst>
          </p:cNvPr>
          <p:cNvSpPr>
            <a:spLocks noGrp="1"/>
          </p:cNvSpPr>
          <p:nvPr>
            <p:ph idx="1"/>
          </p:nvPr>
        </p:nvSpPr>
        <p:spPr>
          <a:xfrm>
            <a:off x="609094" y="1806965"/>
            <a:ext cx="10450211" cy="1891580"/>
          </a:xfrm>
          <a:solidFill>
            <a:schemeClr val="bg1"/>
          </a:solidFill>
          <a:ln>
            <a:solidFill>
              <a:schemeClr val="bg1"/>
            </a:solidFill>
          </a:ln>
        </p:spPr>
        <p:txBody>
          <a:bodyPr>
            <a:normAutofit/>
          </a:bodyPr>
          <a:lstStyle/>
          <a:p>
            <a:pPr marL="0" indent="0">
              <a:buNone/>
            </a:pPr>
            <a:r>
              <a:rPr lang="en-US" sz="3200" smtClean="0">
                <a:solidFill>
                  <a:srgbClr val="FF0000"/>
                </a:solidFill>
                <a:latin typeface="Times New Roman" panose="02020603050405020304" pitchFamily="18" charset="0"/>
                <a:cs typeface="Times New Roman" panose="02020603050405020304" pitchFamily="18" charset="0"/>
              </a:rPr>
              <a:t>- </a:t>
            </a:r>
            <a:r>
              <a:rPr lang="vi-VN" sz="3200" smtClean="0">
                <a:solidFill>
                  <a:srgbClr val="FF0000"/>
                </a:solidFill>
                <a:latin typeface="Times New Roman" panose="02020603050405020304" pitchFamily="18" charset="0"/>
                <a:cs typeface="Times New Roman" panose="02020603050405020304" pitchFamily="18" charset="0"/>
              </a:rPr>
              <a:t>Vẽ </a:t>
            </a:r>
            <a:r>
              <a:rPr lang="vi-VN" sz="3200">
                <a:solidFill>
                  <a:srgbClr val="FF0000"/>
                </a:solidFill>
                <a:latin typeface="Times New Roman" panose="02020603050405020304" pitchFamily="18" charset="0"/>
                <a:cs typeface="Times New Roman" panose="02020603050405020304" pitchFamily="18" charset="0"/>
              </a:rPr>
              <a:t>được biểu đồ, nhận xét biểu </a:t>
            </a:r>
            <a:r>
              <a:rPr lang="vi-VN" sz="3200" smtClean="0">
                <a:solidFill>
                  <a:srgbClr val="FF0000"/>
                </a:solidFill>
                <a:latin typeface="Times New Roman" panose="02020603050405020304" pitchFamily="18" charset="0"/>
                <a:cs typeface="Times New Roman" panose="02020603050405020304" pitchFamily="18" charset="0"/>
              </a:rPr>
              <a:t>đồ</a:t>
            </a:r>
            <a:endParaRPr lang="en-US" sz="320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3200" smtClean="0">
                <a:solidFill>
                  <a:srgbClr val="FF0000"/>
                </a:solidFill>
                <a:latin typeface="Times New Roman" panose="02020603050405020304" pitchFamily="18" charset="0"/>
                <a:cs typeface="Times New Roman" panose="02020603050405020304" pitchFamily="18" charset="0"/>
              </a:rPr>
              <a:t>- P</a:t>
            </a:r>
            <a:r>
              <a:rPr lang="vi-VN" sz="3200" smtClean="0">
                <a:solidFill>
                  <a:srgbClr val="FF0000"/>
                </a:solidFill>
                <a:latin typeface="Times New Roman" panose="02020603050405020304" pitchFamily="18" charset="0"/>
                <a:cs typeface="Times New Roman" panose="02020603050405020304" pitchFamily="18" charset="0"/>
              </a:rPr>
              <a:t>hân </a:t>
            </a:r>
            <a:r>
              <a:rPr lang="vi-VN" sz="3200">
                <a:solidFill>
                  <a:srgbClr val="FF0000"/>
                </a:solidFill>
                <a:latin typeface="Times New Roman" panose="02020603050405020304" pitchFamily="18" charset="0"/>
                <a:cs typeface="Times New Roman" panose="02020603050405020304" pitchFamily="18" charset="0"/>
              </a:rPr>
              <a:t>tích bảng số liệu và truyền đạt được thông tin địa </a:t>
            </a:r>
            <a:r>
              <a:rPr lang="vi-VN" sz="3200" smtClean="0">
                <a:solidFill>
                  <a:srgbClr val="FF0000"/>
                </a:solidFill>
                <a:latin typeface="Times New Roman" panose="02020603050405020304" pitchFamily="18" charset="0"/>
                <a:cs typeface="Times New Roman" panose="02020603050405020304" pitchFamily="18" charset="0"/>
              </a:rPr>
              <a:t>l</a:t>
            </a:r>
            <a:r>
              <a:rPr lang="en-US" sz="3200">
                <a:solidFill>
                  <a:srgbClr val="FF0000"/>
                </a:solidFill>
                <a:latin typeface="Times New Roman" panose="02020603050405020304" pitchFamily="18" charset="0"/>
                <a:cs typeface="Times New Roman" panose="02020603050405020304" pitchFamily="18" charset="0"/>
              </a:rPr>
              <a:t>í</a:t>
            </a:r>
            <a:r>
              <a:rPr lang="vi-VN" sz="3200" smtClean="0">
                <a:solidFill>
                  <a:srgbClr val="FF0000"/>
                </a:solidFill>
                <a:latin typeface="Times New Roman" panose="02020603050405020304" pitchFamily="18" charset="0"/>
                <a:cs typeface="Times New Roman" panose="02020603050405020304" pitchFamily="18" charset="0"/>
              </a:rPr>
              <a:t> </a:t>
            </a:r>
            <a:r>
              <a:rPr lang="vi-VN" sz="3200">
                <a:solidFill>
                  <a:srgbClr val="FF0000"/>
                </a:solidFill>
                <a:latin typeface="Times New Roman" panose="02020603050405020304" pitchFamily="18" charset="0"/>
                <a:cs typeface="Times New Roman" panose="02020603050405020304" pitchFamily="18" charset="0"/>
              </a:rPr>
              <a:t>về hoạt động du lịch; xuất, nhập khẩu của khu vực Đông Nam Á.</a:t>
            </a:r>
            <a:endParaRPr lang="vi-VN"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711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30F6EC7-1D7F-4E73-97C5-443BBD311649}"/>
              </a:ext>
            </a:extLst>
          </p:cNvPr>
          <p:cNvSpPr>
            <a:spLocks noGrp="1"/>
          </p:cNvSpPr>
          <p:nvPr>
            <p:ph type="title"/>
          </p:nvPr>
        </p:nvSpPr>
        <p:spPr>
          <a:xfrm>
            <a:off x="3579511" y="145029"/>
            <a:ext cx="4483200" cy="642425"/>
          </a:xfrm>
          <a:ln w="19050">
            <a:solidFill>
              <a:schemeClr val="tx1"/>
            </a:solidFill>
          </a:ln>
        </p:spPr>
        <p:txBody>
          <a:bodyPr>
            <a:normAutofit fontScale="90000"/>
          </a:bodyPr>
          <a:lstStyle/>
          <a:p>
            <a:r>
              <a:rPr lang="en-US" sz="3200" dirty="0">
                <a:solidFill>
                  <a:srgbClr val="FF0000"/>
                </a:solidFill>
                <a:latin typeface="Times New Roman" panose="02020603050405020304" pitchFamily="18" charset="0"/>
                <a:cs typeface="Times New Roman" panose="02020603050405020304" pitchFamily="18" charset="0"/>
              </a:rPr>
              <a:t>NỘI </a:t>
            </a:r>
            <a:r>
              <a:rPr lang="en-US" sz="3200">
                <a:solidFill>
                  <a:srgbClr val="FF0000"/>
                </a:solidFill>
                <a:latin typeface="Times New Roman" panose="02020603050405020304" pitchFamily="18" charset="0"/>
                <a:cs typeface="Times New Roman" panose="02020603050405020304" pitchFamily="18" charset="0"/>
              </a:rPr>
              <a:t>DUNG </a:t>
            </a:r>
            <a:r>
              <a:rPr lang="en-US" sz="3200" smtClean="0">
                <a:solidFill>
                  <a:srgbClr val="FF0000"/>
                </a:solidFill>
                <a:latin typeface="Times New Roman" panose="02020603050405020304" pitchFamily="18" charset="0"/>
                <a:cs typeface="Times New Roman" panose="02020603050405020304" pitchFamily="18" charset="0"/>
              </a:rPr>
              <a:t>THỰC HÀNH</a:t>
            </a:r>
            <a:endParaRPr lang="vi-VN" sz="3200" dirty="0">
              <a:solidFill>
                <a:srgbClr val="FF0000"/>
              </a:solidFill>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 xmlns:a16="http://schemas.microsoft.com/office/drawing/2014/main" id="{1614D374-3AAF-41B2-A58C-1E4BC5E9D86D}"/>
              </a:ext>
            </a:extLst>
          </p:cNvPr>
          <p:cNvSpPr txBox="1">
            <a:spLocks/>
          </p:cNvSpPr>
          <p:nvPr/>
        </p:nvSpPr>
        <p:spPr>
          <a:xfrm>
            <a:off x="914399" y="1436457"/>
            <a:ext cx="3838265" cy="1102028"/>
          </a:xfrm>
          <a:prstGeom prst="rect">
            <a:avLst/>
          </a:prstGeom>
          <a:ln w="19050">
            <a:solidFill>
              <a:schemeClr val="tx1"/>
            </a:solidFill>
          </a:ln>
        </p:spPr>
        <p:txBody>
          <a:bodyPr vert="horz" lIns="91440" tIns="45720" rIns="91440" bIns="45720" rtlCol="0" anchor="ct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smtClean="0">
                <a:solidFill>
                  <a:srgbClr val="FF0000"/>
                </a:solidFill>
                <a:latin typeface="Times New Roman" panose="02020603050405020304" pitchFamily="18" charset="0"/>
                <a:cs typeface="Times New Roman" panose="02020603050405020304" pitchFamily="18" charset="0"/>
              </a:rPr>
              <a:t>1. Hoạt động du lịch</a:t>
            </a:r>
            <a:endParaRPr lang="vi-VN" sz="3200" dirty="0">
              <a:solidFill>
                <a:srgbClr val="FF0000"/>
              </a:solidFill>
              <a:latin typeface="Times New Roman" panose="02020603050405020304" pitchFamily="18" charset="0"/>
              <a:cs typeface="Times New Roman" panose="02020603050405020304" pitchFamily="18" charset="0"/>
            </a:endParaRPr>
          </a:p>
        </p:txBody>
      </p:sp>
      <p:cxnSp>
        <p:nvCxnSpPr>
          <p:cNvPr id="8" name="Straight Arrow Connector 7">
            <a:extLst>
              <a:ext uri="{FF2B5EF4-FFF2-40B4-BE49-F238E27FC236}">
                <a16:creationId xmlns="" xmlns:a16="http://schemas.microsoft.com/office/drawing/2014/main" id="{E0024AF4-9DF2-4961-9793-BC0838FFE83E}"/>
              </a:ext>
            </a:extLst>
          </p:cNvPr>
          <p:cNvCxnSpPr>
            <a:stCxn id="2" idx="2"/>
            <a:endCxn id="4" idx="0"/>
          </p:cNvCxnSpPr>
          <p:nvPr/>
        </p:nvCxnSpPr>
        <p:spPr>
          <a:xfrm flipH="1">
            <a:off x="2833532" y="787454"/>
            <a:ext cx="2987579" cy="64900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 xmlns:a16="http://schemas.microsoft.com/office/drawing/2014/main" id="{AED7B4D1-9559-4C60-88E4-BC2C5626E96B}"/>
              </a:ext>
            </a:extLst>
          </p:cNvPr>
          <p:cNvSpPr txBox="1">
            <a:spLocks/>
          </p:cNvSpPr>
          <p:nvPr/>
        </p:nvSpPr>
        <p:spPr>
          <a:xfrm>
            <a:off x="7438030" y="1436457"/>
            <a:ext cx="3838265" cy="1102028"/>
          </a:xfrm>
          <a:prstGeom prst="rect">
            <a:avLst/>
          </a:prstGeom>
          <a:solidFill>
            <a:schemeClr val="bg1"/>
          </a:solidFill>
          <a:ln w="19050">
            <a:solidFill>
              <a:schemeClr val="tx1"/>
            </a:solidFill>
          </a:ln>
        </p:spPr>
        <p:txBody>
          <a:bodyPr vert="horz" lIns="91440" tIns="45720" rIns="91440" bIns="45720" rtlCol="0" anchor="ct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smtClean="0">
                <a:solidFill>
                  <a:srgbClr val="FF0000"/>
                </a:solidFill>
                <a:latin typeface="Times New Roman" panose="02020603050405020304" pitchFamily="18" charset="0"/>
                <a:cs typeface="Times New Roman" panose="02020603050405020304" pitchFamily="18" charset="0"/>
              </a:rPr>
              <a:t> 2. </a:t>
            </a:r>
            <a:r>
              <a:rPr lang="vi-VN" sz="3200">
                <a:solidFill>
                  <a:srgbClr val="FF0000"/>
                </a:solidFill>
                <a:latin typeface="Times New Roman" panose="02020603050405020304" pitchFamily="18" charset="0"/>
                <a:cs typeface="Times New Roman" panose="02020603050405020304" pitchFamily="18" charset="0"/>
              </a:rPr>
              <a:t>Hoạt động xuất khẩu, nhập </a:t>
            </a:r>
            <a:r>
              <a:rPr lang="vi-VN" sz="3200" smtClean="0">
                <a:solidFill>
                  <a:srgbClr val="FF0000"/>
                </a:solidFill>
                <a:latin typeface="Times New Roman" panose="02020603050405020304" pitchFamily="18" charset="0"/>
                <a:cs typeface="Times New Roman" panose="02020603050405020304" pitchFamily="18" charset="0"/>
              </a:rPr>
              <a:t>khẩu</a:t>
            </a:r>
            <a:endParaRPr lang="vi-VN" sz="3200">
              <a:solidFill>
                <a:srgbClr val="FF0000"/>
              </a:solidFill>
              <a:latin typeface="Times New Roman" panose="02020603050405020304" pitchFamily="18" charset="0"/>
              <a:cs typeface="Times New Roman" panose="02020603050405020304" pitchFamily="18" charset="0"/>
            </a:endParaRPr>
          </a:p>
        </p:txBody>
      </p:sp>
      <p:cxnSp>
        <p:nvCxnSpPr>
          <p:cNvPr id="14" name="Straight Arrow Connector 13">
            <a:extLst>
              <a:ext uri="{FF2B5EF4-FFF2-40B4-BE49-F238E27FC236}">
                <a16:creationId xmlns="" xmlns:a16="http://schemas.microsoft.com/office/drawing/2014/main" id="{DEB8CA85-5C55-46C0-9DC8-013F20272231}"/>
              </a:ext>
            </a:extLst>
          </p:cNvPr>
          <p:cNvCxnSpPr>
            <a:cxnSpLocks/>
            <a:stCxn id="2" idx="2"/>
            <a:endCxn id="13" idx="0"/>
          </p:cNvCxnSpPr>
          <p:nvPr/>
        </p:nvCxnSpPr>
        <p:spPr>
          <a:xfrm>
            <a:off x="5821111" y="787454"/>
            <a:ext cx="3536052" cy="64900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4" name="Title 1">
            <a:extLst>
              <a:ext uri="{FF2B5EF4-FFF2-40B4-BE49-F238E27FC236}">
                <a16:creationId xmlns="" xmlns:a16="http://schemas.microsoft.com/office/drawing/2014/main" id="{1614D374-3AAF-41B2-A58C-1E4BC5E9D86D}"/>
              </a:ext>
            </a:extLst>
          </p:cNvPr>
          <p:cNvSpPr txBox="1">
            <a:spLocks/>
          </p:cNvSpPr>
          <p:nvPr/>
        </p:nvSpPr>
        <p:spPr>
          <a:xfrm>
            <a:off x="220639" y="3070745"/>
            <a:ext cx="2612892" cy="3616657"/>
          </a:xfrm>
          <a:prstGeom prst="rect">
            <a:avLst/>
          </a:prstGeom>
          <a:ln w="19050">
            <a:solidFill>
              <a:schemeClr val="tx1"/>
            </a:solidFill>
          </a:ln>
        </p:spPr>
        <p:txBody>
          <a:bodyPr vert="horz" lIns="91440" tIns="45720" rIns="91440" bIns="45720" rtlCol="0" anchor="ct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vi-VN" sz="3200">
                <a:solidFill>
                  <a:srgbClr val="FF0000"/>
                </a:solidFill>
                <a:latin typeface="Times New Roman" panose="02020603050405020304" pitchFamily="18" charset="0"/>
                <a:cs typeface="Times New Roman" panose="02020603050405020304" pitchFamily="18" charset="0"/>
              </a:rPr>
              <a:t> </a:t>
            </a:r>
            <a:r>
              <a:rPr lang="en-US" sz="3200" smtClean="0">
                <a:solidFill>
                  <a:srgbClr val="FF0000"/>
                </a:solidFill>
                <a:latin typeface="Times New Roman" panose="02020603050405020304" pitchFamily="18" charset="0"/>
                <a:cs typeface="Times New Roman" panose="02020603050405020304" pitchFamily="18" charset="0"/>
              </a:rPr>
              <a:t>T</a:t>
            </a:r>
            <a:r>
              <a:rPr lang="vi-VN" sz="3200" smtClean="0">
                <a:solidFill>
                  <a:srgbClr val="FF0000"/>
                </a:solidFill>
                <a:latin typeface="Times New Roman" panose="02020603050405020304" pitchFamily="18" charset="0"/>
                <a:cs typeface="Times New Roman" panose="02020603050405020304" pitchFamily="18" charset="0"/>
              </a:rPr>
              <a:t>ính </a:t>
            </a:r>
            <a:r>
              <a:rPr lang="vi-VN" sz="3200">
                <a:solidFill>
                  <a:srgbClr val="FF0000"/>
                </a:solidFill>
                <a:latin typeface="Times New Roman" panose="02020603050405020304" pitchFamily="18" charset="0"/>
                <a:cs typeface="Times New Roman" panose="02020603050405020304" pitchFamily="18" charset="0"/>
              </a:rPr>
              <a:t>tốc độ tăng số lượt khách du lịch quốc tế đến và doanh thu du lịch khu vực Đông Nam Á </a:t>
            </a:r>
            <a:endParaRPr lang="vi-VN" sz="3200" dirty="0">
              <a:solidFill>
                <a:srgbClr val="FF0000"/>
              </a:solidFill>
              <a:latin typeface="Times New Roman" panose="02020603050405020304" pitchFamily="18" charset="0"/>
              <a:cs typeface="Times New Roman" panose="02020603050405020304" pitchFamily="18" charset="0"/>
            </a:endParaRPr>
          </a:p>
        </p:txBody>
      </p:sp>
      <p:cxnSp>
        <p:nvCxnSpPr>
          <p:cNvPr id="35" name="Straight Arrow Connector 34">
            <a:extLst>
              <a:ext uri="{FF2B5EF4-FFF2-40B4-BE49-F238E27FC236}">
                <a16:creationId xmlns="" xmlns:a16="http://schemas.microsoft.com/office/drawing/2014/main" id="{E0024AF4-9DF2-4961-9793-BC0838FFE83E}"/>
              </a:ext>
            </a:extLst>
          </p:cNvPr>
          <p:cNvCxnSpPr>
            <a:stCxn id="4" idx="2"/>
            <a:endCxn id="34" idx="0"/>
          </p:cNvCxnSpPr>
          <p:nvPr/>
        </p:nvCxnSpPr>
        <p:spPr>
          <a:xfrm flipH="1">
            <a:off x="1527085" y="2538485"/>
            <a:ext cx="1306447" cy="53226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Title 1">
            <a:extLst>
              <a:ext uri="{FF2B5EF4-FFF2-40B4-BE49-F238E27FC236}">
                <a16:creationId xmlns="" xmlns:a16="http://schemas.microsoft.com/office/drawing/2014/main" id="{AED7B4D1-9559-4C60-88E4-BC2C5626E96B}"/>
              </a:ext>
            </a:extLst>
          </p:cNvPr>
          <p:cNvSpPr txBox="1">
            <a:spLocks/>
          </p:cNvSpPr>
          <p:nvPr/>
        </p:nvSpPr>
        <p:spPr>
          <a:xfrm>
            <a:off x="3208218" y="3070745"/>
            <a:ext cx="2612893" cy="3616657"/>
          </a:xfrm>
          <a:prstGeom prst="rect">
            <a:avLst/>
          </a:prstGeom>
          <a:solidFill>
            <a:schemeClr val="bg1"/>
          </a:solidFill>
          <a:ln w="19050">
            <a:solidFill>
              <a:schemeClr val="tx1"/>
            </a:solidFill>
          </a:ln>
        </p:spPr>
        <p:txBody>
          <a:bodyPr vert="horz" lIns="91440" tIns="45720" rIns="91440" bIns="45720" rtlCol="0" anchor="ct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smtClean="0">
                <a:solidFill>
                  <a:srgbClr val="FF0000"/>
                </a:solidFill>
                <a:latin typeface="Times New Roman" panose="02020603050405020304" pitchFamily="18" charset="0"/>
                <a:cs typeface="Times New Roman" panose="02020603050405020304" pitchFamily="18" charset="0"/>
              </a:rPr>
              <a:t> T</a:t>
            </a:r>
            <a:r>
              <a:rPr lang="vi-VN" sz="3200" smtClean="0">
                <a:solidFill>
                  <a:srgbClr val="FF0000"/>
                </a:solidFill>
                <a:latin typeface="Times New Roman" panose="02020603050405020304" pitchFamily="18" charset="0"/>
                <a:cs typeface="Times New Roman" panose="02020603050405020304" pitchFamily="18" charset="0"/>
              </a:rPr>
              <a:t>ruyền </a:t>
            </a:r>
            <a:r>
              <a:rPr lang="vi-VN" sz="3200">
                <a:solidFill>
                  <a:srgbClr val="FF0000"/>
                </a:solidFill>
                <a:latin typeface="Times New Roman" panose="02020603050405020304" pitchFamily="18" charset="0"/>
                <a:cs typeface="Times New Roman" panose="02020603050405020304" pitchFamily="18" charset="0"/>
              </a:rPr>
              <a:t>đạt thông tin về hoạt động du lịch của khu vực Đông Nam Á</a:t>
            </a:r>
            <a:r>
              <a:rPr lang="vi-VN" sz="3200" smtClean="0">
                <a:solidFill>
                  <a:srgbClr val="FF0000"/>
                </a:solidFill>
                <a:latin typeface="Times New Roman" panose="02020603050405020304" pitchFamily="18" charset="0"/>
                <a:cs typeface="Times New Roman" panose="02020603050405020304" pitchFamily="18" charset="0"/>
              </a:rPr>
              <a:t>.</a:t>
            </a:r>
            <a:endParaRPr lang="vi-VN" sz="3200">
              <a:solidFill>
                <a:srgbClr val="FF0000"/>
              </a:solidFill>
              <a:latin typeface="Times New Roman" panose="02020603050405020304" pitchFamily="18" charset="0"/>
              <a:cs typeface="Times New Roman" panose="02020603050405020304" pitchFamily="18" charset="0"/>
            </a:endParaRPr>
          </a:p>
        </p:txBody>
      </p:sp>
      <p:cxnSp>
        <p:nvCxnSpPr>
          <p:cNvPr id="37" name="Straight Arrow Connector 36">
            <a:extLst>
              <a:ext uri="{FF2B5EF4-FFF2-40B4-BE49-F238E27FC236}">
                <a16:creationId xmlns="" xmlns:a16="http://schemas.microsoft.com/office/drawing/2014/main" id="{DEB8CA85-5C55-46C0-9DC8-013F20272231}"/>
              </a:ext>
            </a:extLst>
          </p:cNvPr>
          <p:cNvCxnSpPr>
            <a:cxnSpLocks/>
            <a:stCxn id="4" idx="2"/>
            <a:endCxn id="36" idx="0"/>
          </p:cNvCxnSpPr>
          <p:nvPr/>
        </p:nvCxnSpPr>
        <p:spPr>
          <a:xfrm>
            <a:off x="2833532" y="2538485"/>
            <a:ext cx="1681133" cy="53226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1" name="Title 1">
            <a:extLst>
              <a:ext uri="{FF2B5EF4-FFF2-40B4-BE49-F238E27FC236}">
                <a16:creationId xmlns="" xmlns:a16="http://schemas.microsoft.com/office/drawing/2014/main" id="{1614D374-3AAF-41B2-A58C-1E4BC5E9D86D}"/>
              </a:ext>
            </a:extLst>
          </p:cNvPr>
          <p:cNvSpPr txBox="1">
            <a:spLocks/>
          </p:cNvSpPr>
          <p:nvPr/>
        </p:nvSpPr>
        <p:spPr>
          <a:xfrm>
            <a:off x="6432815" y="3070745"/>
            <a:ext cx="2612893" cy="3616657"/>
          </a:xfrm>
          <a:prstGeom prst="rect">
            <a:avLst/>
          </a:prstGeom>
          <a:ln w="19050">
            <a:solidFill>
              <a:schemeClr val="tx1"/>
            </a:solidFill>
          </a:ln>
        </p:spPr>
        <p:txBody>
          <a:bodyPr vert="horz" lIns="91440" tIns="45720" rIns="91440" bIns="45720" rtlCol="0" anchor="ctr">
            <a:normAutofit fontScale="92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smtClean="0">
                <a:solidFill>
                  <a:srgbClr val="FF0000"/>
                </a:solidFill>
                <a:latin typeface="Times New Roman" panose="02020603050405020304" pitchFamily="18" charset="0"/>
                <a:cs typeface="Times New Roman" panose="02020603050405020304" pitchFamily="18" charset="0"/>
              </a:rPr>
              <a:t>V</a:t>
            </a:r>
            <a:r>
              <a:rPr lang="vi-VN" sz="3200" smtClean="0">
                <a:solidFill>
                  <a:srgbClr val="FF0000"/>
                </a:solidFill>
                <a:latin typeface="Times New Roman" panose="02020603050405020304" pitchFamily="18" charset="0"/>
                <a:cs typeface="Times New Roman" panose="02020603050405020304" pitchFamily="18" charset="0"/>
              </a:rPr>
              <a:t>ẽ </a:t>
            </a:r>
            <a:r>
              <a:rPr lang="vi-VN" sz="3200">
                <a:solidFill>
                  <a:srgbClr val="FF0000"/>
                </a:solidFill>
                <a:latin typeface="Times New Roman" panose="02020603050405020304" pitchFamily="18" charset="0"/>
                <a:cs typeface="Times New Roman" panose="02020603050405020304" pitchFamily="18" charset="0"/>
              </a:rPr>
              <a:t>biểu đồ thể hiện trị giá xuất khẩu, nhập khẩu hàng hoá và dịch vụ của </a:t>
            </a:r>
            <a:r>
              <a:rPr lang="en-US" sz="3200" smtClean="0">
                <a:solidFill>
                  <a:srgbClr val="FF0000"/>
                </a:solidFill>
                <a:latin typeface="Times New Roman" panose="02020603050405020304" pitchFamily="18" charset="0"/>
                <a:cs typeface="Times New Roman" panose="02020603050405020304" pitchFamily="18" charset="0"/>
              </a:rPr>
              <a:t>ĐNA </a:t>
            </a:r>
            <a:r>
              <a:rPr lang="vi-VN" sz="3200" smtClean="0">
                <a:solidFill>
                  <a:srgbClr val="FF0000"/>
                </a:solidFill>
                <a:latin typeface="Times New Roman" panose="02020603050405020304" pitchFamily="18" charset="0"/>
                <a:cs typeface="Times New Roman" panose="02020603050405020304" pitchFamily="18" charset="0"/>
              </a:rPr>
              <a:t>giai </a:t>
            </a:r>
            <a:r>
              <a:rPr lang="vi-VN" sz="3200">
                <a:solidFill>
                  <a:srgbClr val="FF0000"/>
                </a:solidFill>
                <a:latin typeface="Times New Roman" panose="02020603050405020304" pitchFamily="18" charset="0"/>
                <a:cs typeface="Times New Roman" panose="02020603050405020304" pitchFamily="18" charset="0"/>
              </a:rPr>
              <a:t>đoạn 2015 – 2020.</a:t>
            </a:r>
          </a:p>
        </p:txBody>
      </p:sp>
      <p:cxnSp>
        <p:nvCxnSpPr>
          <p:cNvPr id="42" name="Straight Arrow Connector 41">
            <a:extLst>
              <a:ext uri="{FF2B5EF4-FFF2-40B4-BE49-F238E27FC236}">
                <a16:creationId xmlns="" xmlns:a16="http://schemas.microsoft.com/office/drawing/2014/main" id="{E0024AF4-9DF2-4961-9793-BC0838FFE83E}"/>
              </a:ext>
            </a:extLst>
          </p:cNvPr>
          <p:cNvCxnSpPr>
            <a:stCxn id="13" idx="2"/>
            <a:endCxn id="41" idx="0"/>
          </p:cNvCxnSpPr>
          <p:nvPr/>
        </p:nvCxnSpPr>
        <p:spPr>
          <a:xfrm flipH="1">
            <a:off x="7739262" y="2538485"/>
            <a:ext cx="1617901" cy="53226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3" name="Title 1">
            <a:extLst>
              <a:ext uri="{FF2B5EF4-FFF2-40B4-BE49-F238E27FC236}">
                <a16:creationId xmlns="" xmlns:a16="http://schemas.microsoft.com/office/drawing/2014/main" id="{AED7B4D1-9559-4C60-88E4-BC2C5626E96B}"/>
              </a:ext>
            </a:extLst>
          </p:cNvPr>
          <p:cNvSpPr txBox="1">
            <a:spLocks/>
          </p:cNvSpPr>
          <p:nvPr/>
        </p:nvSpPr>
        <p:spPr>
          <a:xfrm>
            <a:off x="9354405" y="3070744"/>
            <a:ext cx="2612893" cy="3616657"/>
          </a:xfrm>
          <a:prstGeom prst="rect">
            <a:avLst/>
          </a:prstGeom>
          <a:solidFill>
            <a:schemeClr val="bg1"/>
          </a:solidFill>
          <a:ln w="19050">
            <a:solidFill>
              <a:schemeClr val="tx1"/>
            </a:solidFill>
          </a:ln>
        </p:spPr>
        <p:txBody>
          <a:bodyPr vert="horz" lIns="91440" tIns="45720" rIns="91440" bIns="45720" rtlCol="0" anchor="ctr">
            <a:normAutofit lnSpcReduction="1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smtClean="0">
                <a:solidFill>
                  <a:srgbClr val="FF0000"/>
                </a:solidFill>
                <a:latin typeface="Times New Roman" panose="02020603050405020304" pitchFamily="18" charset="0"/>
                <a:cs typeface="Times New Roman" panose="02020603050405020304" pitchFamily="18" charset="0"/>
              </a:rPr>
              <a:t> N</a:t>
            </a:r>
            <a:r>
              <a:rPr lang="vi-VN" sz="3200" smtClean="0">
                <a:solidFill>
                  <a:srgbClr val="FF0000"/>
                </a:solidFill>
                <a:latin typeface="Times New Roman" panose="02020603050405020304" pitchFamily="18" charset="0"/>
                <a:cs typeface="Times New Roman" panose="02020603050405020304" pitchFamily="18" charset="0"/>
              </a:rPr>
              <a:t>hận </a:t>
            </a:r>
            <a:r>
              <a:rPr lang="vi-VN" sz="3200">
                <a:solidFill>
                  <a:srgbClr val="FF0000"/>
                </a:solidFill>
                <a:latin typeface="Times New Roman" panose="02020603050405020304" pitchFamily="18" charset="0"/>
                <a:cs typeface="Times New Roman" panose="02020603050405020304" pitchFamily="18" charset="0"/>
              </a:rPr>
              <a:t>xét, phân tích và truyền đạt thông tin về hoạt động xuất khẩu, nhập khẩu của khu vực </a:t>
            </a:r>
            <a:r>
              <a:rPr lang="en-US" sz="3200" smtClean="0">
                <a:solidFill>
                  <a:srgbClr val="FF0000"/>
                </a:solidFill>
                <a:latin typeface="Times New Roman" panose="02020603050405020304" pitchFamily="18" charset="0"/>
                <a:cs typeface="Times New Roman" panose="02020603050405020304" pitchFamily="18" charset="0"/>
              </a:rPr>
              <a:t>ĐNA</a:t>
            </a:r>
            <a:r>
              <a:rPr lang="vi-VN" sz="3200" smtClean="0">
                <a:solidFill>
                  <a:srgbClr val="FF0000"/>
                </a:solidFill>
                <a:latin typeface="Times New Roman" panose="02020603050405020304" pitchFamily="18" charset="0"/>
                <a:cs typeface="Times New Roman" panose="02020603050405020304" pitchFamily="18" charset="0"/>
              </a:rPr>
              <a:t>.</a:t>
            </a:r>
            <a:endParaRPr lang="vi-VN" sz="3200">
              <a:solidFill>
                <a:srgbClr val="FF0000"/>
              </a:solidFill>
              <a:latin typeface="Times New Roman" panose="02020603050405020304" pitchFamily="18" charset="0"/>
              <a:cs typeface="Times New Roman" panose="02020603050405020304" pitchFamily="18" charset="0"/>
            </a:endParaRPr>
          </a:p>
        </p:txBody>
      </p:sp>
      <p:cxnSp>
        <p:nvCxnSpPr>
          <p:cNvPr id="44" name="Straight Arrow Connector 43">
            <a:extLst>
              <a:ext uri="{FF2B5EF4-FFF2-40B4-BE49-F238E27FC236}">
                <a16:creationId xmlns="" xmlns:a16="http://schemas.microsoft.com/office/drawing/2014/main" id="{DEB8CA85-5C55-46C0-9DC8-013F20272231}"/>
              </a:ext>
            </a:extLst>
          </p:cNvPr>
          <p:cNvCxnSpPr>
            <a:cxnSpLocks/>
            <a:stCxn id="13" idx="2"/>
            <a:endCxn id="43" idx="0"/>
          </p:cNvCxnSpPr>
          <p:nvPr/>
        </p:nvCxnSpPr>
        <p:spPr>
          <a:xfrm>
            <a:off x="9357163" y="2538485"/>
            <a:ext cx="1303689" cy="53225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733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5"/>
                                        </p:tgtEl>
                                        <p:attrNameLst>
                                          <p:attrName>style.visibility</p:attrName>
                                        </p:attrNameLst>
                                      </p:cBhvr>
                                      <p:to>
                                        <p:strVal val="visible"/>
                                      </p:to>
                                    </p:set>
                                    <p:anim calcmode="lin" valueType="num">
                                      <p:cBhvr additive="base">
                                        <p:cTn id="33" dur="500" fill="hold"/>
                                        <p:tgtEl>
                                          <p:spTgt spid="35"/>
                                        </p:tgtEl>
                                        <p:attrNameLst>
                                          <p:attrName>ppt_x</p:attrName>
                                        </p:attrNameLst>
                                      </p:cBhvr>
                                      <p:tavLst>
                                        <p:tav tm="0">
                                          <p:val>
                                            <p:strVal val="#ppt_x"/>
                                          </p:val>
                                        </p:tav>
                                        <p:tav tm="100000">
                                          <p:val>
                                            <p:strVal val="#ppt_x"/>
                                          </p:val>
                                        </p:tav>
                                      </p:tavLst>
                                    </p:anim>
                                    <p:anim calcmode="lin" valueType="num">
                                      <p:cBhvr additive="base">
                                        <p:cTn id="34" dur="500" fill="hold"/>
                                        <p:tgtEl>
                                          <p:spTgt spid="35"/>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4"/>
                                        </p:tgtEl>
                                        <p:attrNameLst>
                                          <p:attrName>style.visibility</p:attrName>
                                        </p:attrNameLst>
                                      </p:cBhvr>
                                      <p:to>
                                        <p:strVal val="visible"/>
                                      </p:to>
                                    </p:set>
                                    <p:anim calcmode="lin" valueType="num">
                                      <p:cBhvr additive="base">
                                        <p:cTn id="37" dur="500" fill="hold"/>
                                        <p:tgtEl>
                                          <p:spTgt spid="34"/>
                                        </p:tgtEl>
                                        <p:attrNameLst>
                                          <p:attrName>ppt_x</p:attrName>
                                        </p:attrNameLst>
                                      </p:cBhvr>
                                      <p:tavLst>
                                        <p:tav tm="0">
                                          <p:val>
                                            <p:strVal val="#ppt_x"/>
                                          </p:val>
                                        </p:tav>
                                        <p:tav tm="100000">
                                          <p:val>
                                            <p:strVal val="#ppt_x"/>
                                          </p:val>
                                        </p:tav>
                                      </p:tavLst>
                                    </p:anim>
                                    <p:anim calcmode="lin" valueType="num">
                                      <p:cBhvr additive="base">
                                        <p:cTn id="38"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7"/>
                                        </p:tgtEl>
                                        <p:attrNameLst>
                                          <p:attrName>style.visibility</p:attrName>
                                        </p:attrNameLst>
                                      </p:cBhvr>
                                      <p:to>
                                        <p:strVal val="visible"/>
                                      </p:to>
                                    </p:set>
                                    <p:anim calcmode="lin" valueType="num">
                                      <p:cBhvr additive="base">
                                        <p:cTn id="43" dur="500" fill="hold"/>
                                        <p:tgtEl>
                                          <p:spTgt spid="37"/>
                                        </p:tgtEl>
                                        <p:attrNameLst>
                                          <p:attrName>ppt_x</p:attrName>
                                        </p:attrNameLst>
                                      </p:cBhvr>
                                      <p:tavLst>
                                        <p:tav tm="0">
                                          <p:val>
                                            <p:strVal val="#ppt_x"/>
                                          </p:val>
                                        </p:tav>
                                        <p:tav tm="100000">
                                          <p:val>
                                            <p:strVal val="#ppt_x"/>
                                          </p:val>
                                        </p:tav>
                                      </p:tavLst>
                                    </p:anim>
                                    <p:anim calcmode="lin" valueType="num">
                                      <p:cBhvr additive="base">
                                        <p:cTn id="44" dur="500" fill="hold"/>
                                        <p:tgtEl>
                                          <p:spTgt spid="37"/>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6"/>
                                        </p:tgtEl>
                                        <p:attrNameLst>
                                          <p:attrName>style.visibility</p:attrName>
                                        </p:attrNameLst>
                                      </p:cBhvr>
                                      <p:to>
                                        <p:strVal val="visible"/>
                                      </p:to>
                                    </p:set>
                                    <p:anim calcmode="lin" valueType="num">
                                      <p:cBhvr additive="base">
                                        <p:cTn id="47" dur="500" fill="hold"/>
                                        <p:tgtEl>
                                          <p:spTgt spid="36"/>
                                        </p:tgtEl>
                                        <p:attrNameLst>
                                          <p:attrName>ppt_x</p:attrName>
                                        </p:attrNameLst>
                                      </p:cBhvr>
                                      <p:tavLst>
                                        <p:tav tm="0">
                                          <p:val>
                                            <p:strVal val="#ppt_x"/>
                                          </p:val>
                                        </p:tav>
                                        <p:tav tm="100000">
                                          <p:val>
                                            <p:strVal val="#ppt_x"/>
                                          </p:val>
                                        </p:tav>
                                      </p:tavLst>
                                    </p:anim>
                                    <p:anim calcmode="lin" valueType="num">
                                      <p:cBhvr additive="base">
                                        <p:cTn id="48"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42"/>
                                        </p:tgtEl>
                                        <p:attrNameLst>
                                          <p:attrName>style.visibility</p:attrName>
                                        </p:attrNameLst>
                                      </p:cBhvr>
                                      <p:to>
                                        <p:strVal val="visible"/>
                                      </p:to>
                                    </p:set>
                                    <p:anim calcmode="lin" valueType="num">
                                      <p:cBhvr additive="base">
                                        <p:cTn id="53" dur="500" fill="hold"/>
                                        <p:tgtEl>
                                          <p:spTgt spid="42"/>
                                        </p:tgtEl>
                                        <p:attrNameLst>
                                          <p:attrName>ppt_x</p:attrName>
                                        </p:attrNameLst>
                                      </p:cBhvr>
                                      <p:tavLst>
                                        <p:tav tm="0">
                                          <p:val>
                                            <p:strVal val="#ppt_x"/>
                                          </p:val>
                                        </p:tav>
                                        <p:tav tm="100000">
                                          <p:val>
                                            <p:strVal val="#ppt_x"/>
                                          </p:val>
                                        </p:tav>
                                      </p:tavLst>
                                    </p:anim>
                                    <p:anim calcmode="lin" valueType="num">
                                      <p:cBhvr additive="base">
                                        <p:cTn id="54" dur="500" fill="hold"/>
                                        <p:tgtEl>
                                          <p:spTgt spid="42"/>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41"/>
                                        </p:tgtEl>
                                        <p:attrNameLst>
                                          <p:attrName>style.visibility</p:attrName>
                                        </p:attrNameLst>
                                      </p:cBhvr>
                                      <p:to>
                                        <p:strVal val="visible"/>
                                      </p:to>
                                    </p:set>
                                    <p:anim calcmode="lin" valueType="num">
                                      <p:cBhvr additive="base">
                                        <p:cTn id="57" dur="500" fill="hold"/>
                                        <p:tgtEl>
                                          <p:spTgt spid="41"/>
                                        </p:tgtEl>
                                        <p:attrNameLst>
                                          <p:attrName>ppt_x</p:attrName>
                                        </p:attrNameLst>
                                      </p:cBhvr>
                                      <p:tavLst>
                                        <p:tav tm="0">
                                          <p:val>
                                            <p:strVal val="#ppt_x"/>
                                          </p:val>
                                        </p:tav>
                                        <p:tav tm="100000">
                                          <p:val>
                                            <p:strVal val="#ppt_x"/>
                                          </p:val>
                                        </p:tav>
                                      </p:tavLst>
                                    </p:anim>
                                    <p:anim calcmode="lin" valueType="num">
                                      <p:cBhvr additive="base">
                                        <p:cTn id="58"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44"/>
                                        </p:tgtEl>
                                        <p:attrNameLst>
                                          <p:attrName>style.visibility</p:attrName>
                                        </p:attrNameLst>
                                      </p:cBhvr>
                                      <p:to>
                                        <p:strVal val="visible"/>
                                      </p:to>
                                    </p:set>
                                    <p:anim calcmode="lin" valueType="num">
                                      <p:cBhvr additive="base">
                                        <p:cTn id="63" dur="500" fill="hold"/>
                                        <p:tgtEl>
                                          <p:spTgt spid="44"/>
                                        </p:tgtEl>
                                        <p:attrNameLst>
                                          <p:attrName>ppt_x</p:attrName>
                                        </p:attrNameLst>
                                      </p:cBhvr>
                                      <p:tavLst>
                                        <p:tav tm="0">
                                          <p:val>
                                            <p:strVal val="#ppt_x"/>
                                          </p:val>
                                        </p:tav>
                                        <p:tav tm="100000">
                                          <p:val>
                                            <p:strVal val="#ppt_x"/>
                                          </p:val>
                                        </p:tav>
                                      </p:tavLst>
                                    </p:anim>
                                    <p:anim calcmode="lin" valueType="num">
                                      <p:cBhvr additive="base">
                                        <p:cTn id="64" dur="500" fill="hold"/>
                                        <p:tgtEl>
                                          <p:spTgt spid="44"/>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43"/>
                                        </p:tgtEl>
                                        <p:attrNameLst>
                                          <p:attrName>style.visibility</p:attrName>
                                        </p:attrNameLst>
                                      </p:cBhvr>
                                      <p:to>
                                        <p:strVal val="visible"/>
                                      </p:to>
                                    </p:set>
                                    <p:anim calcmode="lin" valueType="num">
                                      <p:cBhvr additive="base">
                                        <p:cTn id="67" dur="500" fill="hold"/>
                                        <p:tgtEl>
                                          <p:spTgt spid="43"/>
                                        </p:tgtEl>
                                        <p:attrNameLst>
                                          <p:attrName>ppt_x</p:attrName>
                                        </p:attrNameLst>
                                      </p:cBhvr>
                                      <p:tavLst>
                                        <p:tav tm="0">
                                          <p:val>
                                            <p:strVal val="#ppt_x"/>
                                          </p:val>
                                        </p:tav>
                                        <p:tav tm="100000">
                                          <p:val>
                                            <p:strVal val="#ppt_x"/>
                                          </p:val>
                                        </p:tav>
                                      </p:tavLst>
                                    </p:anim>
                                    <p:anim calcmode="lin" valueType="num">
                                      <p:cBhvr additive="base">
                                        <p:cTn id="68"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13" grpId="0" animBg="1"/>
      <p:bldP spid="34" grpId="0" animBg="1"/>
      <p:bldP spid="36" grpId="0" animBg="1"/>
      <p:bldP spid="41" grpId="0" animBg="1"/>
      <p:bldP spid="4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8">
            <a:extLst>
              <a:ext uri="{FF2B5EF4-FFF2-40B4-BE49-F238E27FC236}">
                <a16:creationId xmlns="" xmlns:a16="http://schemas.microsoft.com/office/drawing/2014/main" id="{D7AABB2D-DFF7-43BD-860B-7D4FD06FDD98}"/>
              </a:ext>
            </a:extLst>
          </p:cNvPr>
          <p:cNvSpPr>
            <a:spLocks noGrp="1"/>
          </p:cNvSpPr>
          <p:nvPr>
            <p:ph idx="1"/>
          </p:nvPr>
        </p:nvSpPr>
        <p:spPr>
          <a:xfrm>
            <a:off x="464024" y="675250"/>
            <a:ext cx="11450471" cy="4920332"/>
          </a:xfrm>
          <a:solidFill>
            <a:schemeClr val="bg1"/>
          </a:solidFill>
          <a:ln>
            <a:solidFill>
              <a:schemeClr val="bg1"/>
            </a:solidFill>
          </a:ln>
        </p:spPr>
        <p:txBody>
          <a:bodyPr>
            <a:noAutofit/>
          </a:bodyPr>
          <a:lstStyle/>
          <a:p>
            <a:pPr marL="0" indent="0" algn="just">
              <a:lnSpc>
                <a:spcPct val="150000"/>
              </a:lnSpc>
              <a:spcBef>
                <a:spcPts val="0"/>
              </a:spcBef>
              <a:buNone/>
            </a:pPr>
            <a:r>
              <a:rPr lang="vi-VN" sz="3200" b="1" smtClean="0">
                <a:solidFill>
                  <a:schemeClr val="tx1"/>
                </a:solidFill>
                <a:latin typeface="Times New Roman" panose="02020603050405020304" pitchFamily="18" charset="0"/>
                <a:cs typeface="Times New Roman" panose="02020603050405020304" pitchFamily="18" charset="0"/>
              </a:rPr>
              <a:t>CHUẨN </a:t>
            </a:r>
            <a:r>
              <a:rPr lang="vi-VN" sz="3200" b="1">
                <a:solidFill>
                  <a:schemeClr val="tx1"/>
                </a:solidFill>
                <a:latin typeface="Times New Roman" panose="02020603050405020304" pitchFamily="18" charset="0"/>
                <a:cs typeface="Times New Roman" panose="02020603050405020304" pitchFamily="18" charset="0"/>
              </a:rPr>
              <a:t>BỊ</a:t>
            </a:r>
          </a:p>
          <a:p>
            <a:pPr marL="0" indent="0" algn="just">
              <a:lnSpc>
                <a:spcPct val="150000"/>
              </a:lnSpc>
              <a:spcBef>
                <a:spcPts val="0"/>
              </a:spcBef>
              <a:buNone/>
            </a:pPr>
            <a:r>
              <a:rPr lang="en-US" sz="3200" smtClean="0">
                <a:solidFill>
                  <a:schemeClr val="tx1"/>
                </a:solidFill>
                <a:latin typeface="Times New Roman" panose="02020603050405020304" pitchFamily="18" charset="0"/>
                <a:cs typeface="Times New Roman" panose="02020603050405020304" pitchFamily="18" charset="0"/>
              </a:rPr>
              <a:t>-</a:t>
            </a:r>
            <a:r>
              <a:rPr lang="vi-VN" sz="3200" smtClean="0">
                <a:solidFill>
                  <a:schemeClr val="tx1"/>
                </a:solidFill>
                <a:latin typeface="Times New Roman" panose="02020603050405020304" pitchFamily="18" charset="0"/>
                <a:cs typeface="Times New Roman" panose="02020603050405020304" pitchFamily="18" charset="0"/>
              </a:rPr>
              <a:t> </a:t>
            </a:r>
            <a:r>
              <a:rPr lang="vi-VN" sz="3200">
                <a:solidFill>
                  <a:schemeClr val="tx1"/>
                </a:solidFill>
                <a:latin typeface="Times New Roman" panose="02020603050405020304" pitchFamily="18" charset="0"/>
                <a:cs typeface="Times New Roman" panose="02020603050405020304" pitchFamily="18" charset="0"/>
              </a:rPr>
              <a:t>Một số dụng cụ học tập: bút, thước kẻ, máy tính (nếu cần),...</a:t>
            </a:r>
          </a:p>
          <a:p>
            <a:pPr marL="0" indent="0" algn="just">
              <a:lnSpc>
                <a:spcPct val="150000"/>
              </a:lnSpc>
              <a:spcBef>
                <a:spcPts val="0"/>
              </a:spcBef>
              <a:buNone/>
            </a:pPr>
            <a:r>
              <a:rPr lang="en-US" sz="3200" smtClean="0">
                <a:solidFill>
                  <a:schemeClr val="tx1"/>
                </a:solidFill>
                <a:latin typeface="Times New Roman" panose="02020603050405020304" pitchFamily="18" charset="0"/>
                <a:cs typeface="Times New Roman" panose="02020603050405020304" pitchFamily="18" charset="0"/>
              </a:rPr>
              <a:t>-</a:t>
            </a:r>
            <a:r>
              <a:rPr lang="vi-VN" sz="3200" smtClean="0">
                <a:solidFill>
                  <a:schemeClr val="tx1"/>
                </a:solidFill>
                <a:latin typeface="Times New Roman" panose="02020603050405020304" pitchFamily="18" charset="0"/>
                <a:cs typeface="Times New Roman" panose="02020603050405020304" pitchFamily="18" charset="0"/>
              </a:rPr>
              <a:t> </a:t>
            </a:r>
            <a:r>
              <a:rPr lang="vi-VN" sz="3200">
                <a:solidFill>
                  <a:schemeClr val="tx1"/>
                </a:solidFill>
                <a:latin typeface="Times New Roman" panose="02020603050405020304" pitchFamily="18" charset="0"/>
                <a:cs typeface="Times New Roman" panose="02020603050405020304" pitchFamily="18" charset="0"/>
              </a:rPr>
              <a:t>Thu thập tư liệu về hoạt động du lịch và xuất, nhập khẩu của khu vực Đông Nam </a:t>
            </a:r>
            <a:r>
              <a:rPr lang="vi-VN" sz="3200" smtClean="0">
                <a:solidFill>
                  <a:schemeClr val="tx1"/>
                </a:solidFill>
                <a:latin typeface="Times New Roman" panose="02020603050405020304" pitchFamily="18" charset="0"/>
                <a:cs typeface="Times New Roman" panose="02020603050405020304" pitchFamily="18" charset="0"/>
              </a:rPr>
              <a:t>Á </a:t>
            </a:r>
            <a:r>
              <a:rPr lang="en-US" sz="3200" smtClean="0">
                <a:solidFill>
                  <a:schemeClr val="tx1"/>
                </a:solidFill>
                <a:latin typeface="Times New Roman" panose="02020603050405020304" pitchFamily="18" charset="0"/>
                <a:cs typeface="Times New Roman" panose="02020603050405020304" pitchFamily="18" charset="0"/>
              </a:rPr>
              <a:t>qua các trang Web: Niên </a:t>
            </a:r>
            <a:r>
              <a:rPr lang="en-US" sz="3200">
                <a:solidFill>
                  <a:schemeClr val="tx1"/>
                </a:solidFill>
                <a:latin typeface="Times New Roman" panose="02020603050405020304" pitchFamily="18" charset="0"/>
                <a:cs typeface="Times New Roman" panose="02020603050405020304" pitchFamily="18" charset="0"/>
              </a:rPr>
              <a:t>giám Thống kê Việt Nam </a:t>
            </a:r>
            <a:r>
              <a:rPr lang="en-US" sz="3200" smtClean="0">
                <a:solidFill>
                  <a:schemeClr val="tx1"/>
                </a:solidFill>
                <a:latin typeface="Times New Roman" panose="02020603050405020304" pitchFamily="18" charset="0"/>
                <a:cs typeface="Times New Roman" panose="02020603050405020304" pitchFamily="18" charset="0"/>
              </a:rPr>
              <a:t>2021 (gso.gov.vn). Website </a:t>
            </a:r>
            <a:r>
              <a:rPr lang="en-US" sz="3200">
                <a:solidFill>
                  <a:schemeClr val="tx1"/>
                </a:solidFill>
                <a:latin typeface="Times New Roman" panose="02020603050405020304" pitchFamily="18" charset="0"/>
                <a:cs typeface="Times New Roman" panose="02020603050405020304" pitchFamily="18" charset="0"/>
              </a:rPr>
              <a:t>của Tạp </a:t>
            </a:r>
            <a:r>
              <a:rPr lang="en-US" sz="3200" smtClean="0">
                <a:solidFill>
                  <a:schemeClr val="tx1"/>
                </a:solidFill>
                <a:latin typeface="Times New Roman" panose="02020603050405020304" pitchFamily="18" charset="0"/>
                <a:cs typeface="Times New Roman" panose="02020603050405020304" pitchFamily="18" charset="0"/>
              </a:rPr>
              <a:t>chí </a:t>
            </a:r>
            <a:r>
              <a:rPr lang="en-US" sz="3200">
                <a:solidFill>
                  <a:schemeClr val="tx1"/>
                </a:solidFill>
                <a:latin typeface="Times New Roman" panose="02020603050405020304" pitchFamily="18" charset="0"/>
                <a:cs typeface="Times New Roman" panose="02020603050405020304" pitchFamily="18" charset="0"/>
              </a:rPr>
              <a:t>Đông Nam Á: https://tapchidongnama.vn</a:t>
            </a:r>
          </a:p>
          <a:p>
            <a:pPr marL="0" indent="0" algn="just">
              <a:lnSpc>
                <a:spcPct val="150000"/>
              </a:lnSpc>
              <a:spcBef>
                <a:spcPts val="0"/>
              </a:spcBef>
              <a:buNone/>
            </a:pPr>
            <a:endParaRPr lang="vi-VN" sz="3200" dirty="0">
              <a:solidFill>
                <a:schemeClr val="tx1"/>
              </a:solidFill>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vi-VN" sz="3200" dirty="0">
              <a:solidFill>
                <a:schemeClr val="tx1"/>
              </a:solidFill>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vi-VN" sz="3200" dirty="0">
              <a:solidFill>
                <a:schemeClr val="tx1"/>
              </a:solidFill>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vi-VN" sz="3200" dirty="0">
              <a:solidFill>
                <a:schemeClr val="tx1"/>
              </a:solidFill>
              <a:latin typeface="Times New Roman" panose="02020603050405020304" pitchFamily="18" charset="0"/>
              <a:cs typeface="Times New Roman" panose="02020603050405020304" pitchFamily="18" charset="0"/>
            </a:endParaRPr>
          </a:p>
          <a:p>
            <a:pPr algn="just">
              <a:lnSpc>
                <a:spcPct val="150000"/>
              </a:lnSpc>
              <a:spcBef>
                <a:spcPts val="0"/>
              </a:spcBef>
              <a:buFontTx/>
              <a:buChar char="-"/>
            </a:pPr>
            <a:endParaRPr lang="vi-VN" sz="3200" dirty="0">
              <a:solidFill>
                <a:schemeClr val="tx1"/>
              </a:solidFill>
              <a:latin typeface="Times New Roman" panose="02020603050405020304" pitchFamily="18" charset="0"/>
              <a:cs typeface="Times New Roman" panose="02020603050405020304" pitchFamily="18" charset="0"/>
            </a:endParaRPr>
          </a:p>
          <a:p>
            <a:pPr algn="just">
              <a:lnSpc>
                <a:spcPct val="150000"/>
              </a:lnSpc>
              <a:spcBef>
                <a:spcPts val="0"/>
              </a:spcBef>
              <a:buFontTx/>
              <a:buChar char="-"/>
            </a:pPr>
            <a:endParaRPr lang="vi-VN" sz="3200" dirty="0">
              <a:solidFill>
                <a:schemeClr val="tx1"/>
              </a:solidFill>
              <a:latin typeface="Times New Roman" panose="02020603050405020304" pitchFamily="18" charset="0"/>
              <a:cs typeface="Times New Roman" panose="02020603050405020304" pitchFamily="18" charset="0"/>
            </a:endParaRPr>
          </a:p>
          <a:p>
            <a:pPr algn="just">
              <a:lnSpc>
                <a:spcPct val="150000"/>
              </a:lnSpc>
              <a:spcBef>
                <a:spcPts val="0"/>
              </a:spcBef>
              <a:buFontTx/>
              <a:buChar char="-"/>
            </a:pPr>
            <a:endParaRPr lang="vi-VN" sz="3200" dirty="0">
              <a:solidFill>
                <a:schemeClr val="tx1"/>
              </a:solidFill>
              <a:latin typeface="Times New Roman" panose="02020603050405020304" pitchFamily="18" charset="0"/>
              <a:cs typeface="Times New Roman" panose="02020603050405020304" pitchFamily="18" charset="0"/>
            </a:endParaRPr>
          </a:p>
          <a:p>
            <a:pPr algn="just">
              <a:lnSpc>
                <a:spcPct val="150000"/>
              </a:lnSpc>
              <a:spcBef>
                <a:spcPts val="0"/>
              </a:spcBef>
              <a:buFontTx/>
              <a:buChar char="-"/>
            </a:pPr>
            <a:endParaRPr lang="vi-VN" sz="3200" dirty="0">
              <a:solidFill>
                <a:schemeClr val="tx1"/>
              </a:solidFill>
              <a:latin typeface="Times New Roman" panose="02020603050405020304" pitchFamily="18" charset="0"/>
              <a:cs typeface="Times New Roman" panose="02020603050405020304" pitchFamily="18" charset="0"/>
            </a:endParaRPr>
          </a:p>
          <a:p>
            <a:pPr algn="just">
              <a:lnSpc>
                <a:spcPct val="150000"/>
              </a:lnSpc>
              <a:spcBef>
                <a:spcPts val="0"/>
              </a:spcBef>
              <a:buFontTx/>
              <a:buChar char="-"/>
            </a:pPr>
            <a:endParaRPr lang="vi-VN"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9175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672" y="609599"/>
            <a:ext cx="11041038" cy="3607559"/>
          </a:xfrm>
          <a:solidFill>
            <a:schemeClr val="bg1"/>
          </a:solidFill>
          <a:ln>
            <a:solidFill>
              <a:schemeClr val="tx1"/>
            </a:solidFill>
          </a:ln>
        </p:spPr>
        <p:txBody>
          <a:bodyPr>
            <a:normAutofit/>
          </a:bodyPr>
          <a:lstStyle/>
          <a:p>
            <a:pPr>
              <a:lnSpc>
                <a:spcPct val="150000"/>
              </a:lnSpc>
            </a:pPr>
            <a:r>
              <a:rPr lang="en-US" sz="3200" smtClean="0">
                <a:solidFill>
                  <a:schemeClr val="tx1"/>
                </a:solidFill>
                <a:latin typeface="Times New Roman" pitchFamily="18" charset="0"/>
                <a:cs typeface="Times New Roman" pitchFamily="18" charset="0"/>
              </a:rPr>
              <a:t>Phương pháp thực hành: </a:t>
            </a:r>
            <a:br>
              <a:rPr lang="en-US" sz="3200" smtClean="0">
                <a:solidFill>
                  <a:schemeClr val="tx1"/>
                </a:solidFill>
                <a:latin typeface="Times New Roman" pitchFamily="18" charset="0"/>
                <a:cs typeface="Times New Roman" pitchFamily="18" charset="0"/>
              </a:rPr>
            </a:br>
            <a:r>
              <a:rPr lang="en-US" sz="3200" smtClean="0">
                <a:solidFill>
                  <a:schemeClr val="tx1"/>
                </a:solidFill>
                <a:latin typeface="Times New Roman" pitchFamily="18" charset="0"/>
                <a:cs typeface="Times New Roman" pitchFamily="18" charset="0"/>
              </a:rPr>
              <a:t>Giáo viên chia lớp thành 4 nhóm, yêu cầu tìm hiểu các nội dung. Sau đó trình bày trước lớp, các nhóm nhận xét và bổ sung cho nhau.</a:t>
            </a:r>
            <a:endParaRPr lang="en-US" sz="320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120510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4A4EE9-E208-45C7-9578-2478AD73FD3C}"/>
              </a:ext>
            </a:extLst>
          </p:cNvPr>
          <p:cNvSpPr>
            <a:spLocks noGrp="1"/>
          </p:cNvSpPr>
          <p:nvPr>
            <p:ph type="title"/>
          </p:nvPr>
        </p:nvSpPr>
        <p:spPr>
          <a:xfrm>
            <a:off x="663685" y="219064"/>
            <a:ext cx="5827199" cy="726831"/>
          </a:xfrm>
          <a:solidFill>
            <a:schemeClr val="bg1"/>
          </a:solidFill>
          <a:ln>
            <a:solidFill>
              <a:schemeClr val="tx1"/>
            </a:solidFill>
          </a:ln>
        </p:spPr>
        <p:txBody>
          <a:bodyPr>
            <a:normAutofit/>
          </a:bodyPr>
          <a:lstStyle/>
          <a:p>
            <a:r>
              <a:rPr lang="en-US" sz="3200" b="1" smtClean="0">
                <a:solidFill>
                  <a:schemeClr val="tx1"/>
                </a:solidFill>
                <a:latin typeface="Times New Roman" panose="02020603050405020304" pitchFamily="18" charset="0"/>
                <a:cs typeface="Times New Roman" panose="02020603050405020304" pitchFamily="18" charset="0"/>
              </a:rPr>
              <a:t>1</a:t>
            </a:r>
            <a:r>
              <a:rPr lang="vi-VN" sz="3200" b="1" smtClean="0">
                <a:solidFill>
                  <a:schemeClr val="tx1"/>
                </a:solidFill>
                <a:latin typeface="Times New Roman" panose="02020603050405020304" pitchFamily="18" charset="0"/>
                <a:cs typeface="Times New Roman" panose="02020603050405020304" pitchFamily="18" charset="0"/>
              </a:rPr>
              <a:t>. </a:t>
            </a:r>
            <a:r>
              <a:rPr lang="en-US" sz="3200" b="1" smtClean="0">
                <a:solidFill>
                  <a:schemeClr val="tx1"/>
                </a:solidFill>
                <a:latin typeface="Times New Roman" panose="02020603050405020304" pitchFamily="18" charset="0"/>
                <a:cs typeface="Times New Roman" panose="02020603050405020304" pitchFamily="18" charset="0"/>
              </a:rPr>
              <a:t>Tìm hiểu về hoạt động du lịch</a:t>
            </a:r>
            <a:endParaRPr lang="vi-VN" sz="3200" b="1" dirty="0">
              <a:solidFill>
                <a:schemeClr val="tx1"/>
              </a:solidFill>
              <a:latin typeface="Times New Roman" panose="02020603050405020304" pitchFamily="18" charset="0"/>
              <a:cs typeface="Times New Roman" panose="02020603050405020304" pitchFamily="18" charset="0"/>
            </a:endParaRPr>
          </a:p>
        </p:txBody>
      </p:sp>
      <p:sp>
        <p:nvSpPr>
          <p:cNvPr id="4" name="Content Placeholder 8">
            <a:extLst>
              <a:ext uri="{FF2B5EF4-FFF2-40B4-BE49-F238E27FC236}">
                <a16:creationId xmlns="" xmlns:a16="http://schemas.microsoft.com/office/drawing/2014/main" id="{7A82D22B-BA3E-492C-81BD-B81803E235B6}"/>
              </a:ext>
            </a:extLst>
          </p:cNvPr>
          <p:cNvSpPr>
            <a:spLocks noGrp="1"/>
          </p:cNvSpPr>
          <p:nvPr>
            <p:ph idx="1"/>
          </p:nvPr>
        </p:nvSpPr>
        <p:spPr>
          <a:xfrm>
            <a:off x="301567" y="1064527"/>
            <a:ext cx="11518711" cy="1392070"/>
          </a:xfrm>
          <a:solidFill>
            <a:schemeClr val="bg1"/>
          </a:solidFill>
          <a:ln>
            <a:solidFill>
              <a:schemeClr val="bg1"/>
            </a:solidFill>
          </a:ln>
        </p:spPr>
        <p:txBody>
          <a:bodyPr>
            <a:noAutofit/>
          </a:bodyPr>
          <a:lstStyle/>
          <a:p>
            <a:pPr marL="0" indent="0" algn="just">
              <a:lnSpc>
                <a:spcPct val="150000"/>
              </a:lnSpc>
              <a:spcBef>
                <a:spcPts val="0"/>
              </a:spcBef>
              <a:buNone/>
            </a:pPr>
            <a:r>
              <a:rPr lang="en-US" sz="3200" smtClean="0">
                <a:solidFill>
                  <a:schemeClr val="tx1"/>
                </a:solidFill>
                <a:latin typeface="Times New Roman" panose="02020603050405020304" pitchFamily="18" charset="0"/>
                <a:cs typeface="Times New Roman" panose="02020603050405020304" pitchFamily="18" charset="0"/>
              </a:rPr>
              <a:t>a. </a:t>
            </a:r>
            <a:r>
              <a:rPr lang="vi-VN" sz="3200">
                <a:solidFill>
                  <a:schemeClr val="tx1"/>
                </a:solidFill>
                <a:latin typeface="Times New Roman" panose="02020603050405020304" pitchFamily="18" charset="0"/>
                <a:cs typeface="Times New Roman" panose="02020603050405020304" pitchFamily="18" charset="0"/>
              </a:rPr>
              <a:t>Tính </a:t>
            </a:r>
            <a:r>
              <a:rPr lang="en-US" sz="3200" smtClean="0">
                <a:solidFill>
                  <a:schemeClr val="tx1"/>
                </a:solidFill>
                <a:latin typeface="Times New Roman" panose="02020603050405020304" pitchFamily="18" charset="0"/>
                <a:cs typeface="Times New Roman" panose="02020603050405020304" pitchFamily="18" charset="0"/>
              </a:rPr>
              <a:t>tỉ lệ đóng góp của</a:t>
            </a:r>
            <a:r>
              <a:rPr lang="vi-VN" sz="3200" smtClean="0">
                <a:solidFill>
                  <a:schemeClr val="tx1"/>
                </a:solidFill>
                <a:latin typeface="Times New Roman" panose="02020603050405020304" pitchFamily="18" charset="0"/>
                <a:cs typeface="Times New Roman" panose="02020603050405020304" pitchFamily="18" charset="0"/>
              </a:rPr>
              <a:t> </a:t>
            </a:r>
            <a:r>
              <a:rPr lang="vi-VN" sz="3200">
                <a:solidFill>
                  <a:schemeClr val="tx1"/>
                </a:solidFill>
                <a:latin typeface="Times New Roman" panose="02020603050405020304" pitchFamily="18" charset="0"/>
                <a:cs typeface="Times New Roman" panose="02020603050405020304" pitchFamily="18" charset="0"/>
              </a:rPr>
              <a:t>du lịch </a:t>
            </a:r>
            <a:r>
              <a:rPr lang="en-US" sz="3200" smtClean="0">
                <a:solidFill>
                  <a:schemeClr val="tx1"/>
                </a:solidFill>
                <a:latin typeface="Times New Roman" panose="02020603050405020304" pitchFamily="18" charset="0"/>
                <a:cs typeface="Times New Roman" panose="02020603050405020304" pitchFamily="18" charset="0"/>
              </a:rPr>
              <a:t>và lữ hành trong tổng GDP của</a:t>
            </a:r>
            <a:r>
              <a:rPr lang="vi-VN" sz="3200" smtClean="0">
                <a:solidFill>
                  <a:schemeClr val="tx1"/>
                </a:solidFill>
                <a:latin typeface="Times New Roman" panose="02020603050405020304" pitchFamily="18" charset="0"/>
                <a:cs typeface="Times New Roman" panose="02020603050405020304" pitchFamily="18" charset="0"/>
              </a:rPr>
              <a:t> </a:t>
            </a:r>
            <a:r>
              <a:rPr lang="vi-VN" sz="3200">
                <a:solidFill>
                  <a:schemeClr val="tx1"/>
                </a:solidFill>
                <a:latin typeface="Times New Roman" panose="02020603050405020304" pitchFamily="18" charset="0"/>
                <a:cs typeface="Times New Roman" panose="02020603050405020304" pitchFamily="18" charset="0"/>
              </a:rPr>
              <a:t>khu vực Đông Nam </a:t>
            </a:r>
            <a:r>
              <a:rPr lang="vi-VN" sz="3200" smtClean="0">
                <a:solidFill>
                  <a:schemeClr val="tx1"/>
                </a:solidFill>
                <a:latin typeface="Times New Roman" panose="02020603050405020304" pitchFamily="18" charset="0"/>
                <a:cs typeface="Times New Roman" panose="02020603050405020304" pitchFamily="18" charset="0"/>
              </a:rPr>
              <a:t>Á</a:t>
            </a:r>
            <a:r>
              <a:rPr lang="en-US" sz="3200" smtClean="0">
                <a:solidFill>
                  <a:schemeClr val="tx1"/>
                </a:solidFill>
                <a:latin typeface="Times New Roman" panose="02020603050405020304" pitchFamily="18" charset="0"/>
                <a:cs typeface="Times New Roman" panose="02020603050405020304" pitchFamily="18" charset="0"/>
              </a:rPr>
              <a:t> qua các năm:</a:t>
            </a:r>
            <a:endParaRPr lang="vi-VN" sz="3200" dirty="0">
              <a:solidFill>
                <a:schemeClr val="tx1"/>
              </a:solidFill>
              <a:latin typeface="Times New Roman" panose="02020603050405020304" pitchFamily="18" charset="0"/>
              <a:cs typeface="Times New Roman" panose="02020603050405020304" pitchFamily="18" charset="0"/>
            </a:endParaRPr>
          </a:p>
        </p:txBody>
      </p:sp>
      <p:sp>
        <p:nvSpPr>
          <p:cNvPr id="5" name="AutoShape 8">
            <a:extLst>
              <a:ext uri="{FF2B5EF4-FFF2-40B4-BE49-F238E27FC236}">
                <a16:creationId xmlns="" xmlns:a16="http://schemas.microsoft.com/office/drawing/2014/main" id="{7061F152-9456-405B-B1C2-3D4FA76E649C}"/>
              </a:ext>
            </a:extLst>
          </p:cNvPr>
          <p:cNvSpPr>
            <a:spLocks noGrp="1" noChangeArrowheads="1"/>
          </p:cNvSpPr>
          <p:nvPr/>
        </p:nvSpPr>
        <p:spPr bwMode="auto">
          <a:xfrm>
            <a:off x="354842" y="3589361"/>
            <a:ext cx="11122925" cy="3166279"/>
          </a:xfrm>
          <a:prstGeom prst="cloudCallout">
            <a:avLst>
              <a:gd name="adj1" fmla="val 3917"/>
              <a:gd name="adj2" fmla="val -91028"/>
            </a:avLst>
          </a:prstGeom>
          <a:solidFill>
            <a:srgbClr val="BBE0E3"/>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a:normAutofit/>
          </a:bodyPr>
          <a:ls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fontAlgn="base">
              <a:spcBef>
                <a:spcPct val="0"/>
              </a:spcBef>
              <a:spcAft>
                <a:spcPct val="0"/>
              </a:spcAft>
              <a:defRPr/>
            </a:pPr>
            <a:r>
              <a:rPr kumimoji="0" lang="en-US" altLang="vi-VN" sz="2800" b="1" i="1" u="none" strike="noStrike" kern="1200" cap="none" spc="0" normalizeH="0" baseline="0" noProof="0" smtClean="0">
                <a:ln>
                  <a:noFill/>
                </a:ln>
                <a:solidFill>
                  <a:srgbClr val="000000"/>
                </a:solidFill>
                <a:effectLst/>
                <a:uLnTx/>
                <a:uFillTx/>
                <a:latin typeface="Times New Roman" panose="02020603050405020304" pitchFamily="18" charset="0"/>
                <a:ea typeface="+mn-ea"/>
                <a:cs typeface="Times New Roman" panose="02020603050405020304" pitchFamily="18" charset="0"/>
              </a:rPr>
              <a:t>Trình</a:t>
            </a:r>
            <a:r>
              <a:rPr kumimoji="0" lang="en-US" altLang="vi-VN" sz="2800" b="1" i="1" u="none" strike="noStrike" kern="1200" cap="none" spc="0" normalizeH="0" noProof="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bày cách tính </a:t>
            </a:r>
            <a:r>
              <a:rPr lang="vi-VN" altLang="vi-VN" sz="2800" b="1" i="1" smtClean="0">
                <a:solidFill>
                  <a:srgbClr val="000000"/>
                </a:solidFill>
                <a:latin typeface="Times New Roman" panose="02020603050405020304" pitchFamily="18" charset="0"/>
                <a:cs typeface="Times New Roman" panose="02020603050405020304" pitchFamily="18" charset="0"/>
              </a:rPr>
              <a:t>tỉ </a:t>
            </a:r>
            <a:r>
              <a:rPr lang="vi-VN" altLang="vi-VN" sz="2800" b="1" i="1">
                <a:solidFill>
                  <a:srgbClr val="000000"/>
                </a:solidFill>
                <a:latin typeface="Times New Roman" panose="02020603050405020304" pitchFamily="18" charset="0"/>
                <a:cs typeface="Times New Roman" panose="02020603050405020304" pitchFamily="18" charset="0"/>
              </a:rPr>
              <a:t>lệ đóng góp của du lịch và lữ hành trong tổng GDP của khu vực Đông Nam Á</a:t>
            </a:r>
            <a:r>
              <a:rPr lang="en-US" altLang="vi-VN" sz="2800" b="1" i="1" smtClean="0">
                <a:solidFill>
                  <a:srgbClr val="000000"/>
                </a:solidFill>
                <a:latin typeface="Times New Roman" panose="02020603050405020304" pitchFamily="18" charset="0"/>
                <a:cs typeface="Times New Roman" panose="02020603050405020304" pitchFamily="18" charset="0"/>
              </a:rPr>
              <a:t>.</a:t>
            </a:r>
            <a:endParaRPr lang="en-US" altLang="vi-VN" sz="2800" b="1" i="1"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9968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1000"/>
                                        <p:tgtEl>
                                          <p:spTgt spid="4">
                                            <p:txEl>
                                              <p:pRg st="0" end="0"/>
                                            </p:txEl>
                                          </p:spTgt>
                                        </p:tgtEl>
                                      </p:cBhvr>
                                    </p:animEffect>
                                    <p:anim calcmode="lin" valueType="num">
                                      <p:cBhvr>
                                        <p:cTn id="14"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8">
            <a:extLst>
              <a:ext uri="{FF2B5EF4-FFF2-40B4-BE49-F238E27FC236}">
                <a16:creationId xmlns="" xmlns:a16="http://schemas.microsoft.com/office/drawing/2014/main" id="{7A82D22B-BA3E-492C-81BD-B81803E235B6}"/>
              </a:ext>
            </a:extLst>
          </p:cNvPr>
          <p:cNvSpPr>
            <a:spLocks noGrp="1"/>
          </p:cNvSpPr>
          <p:nvPr>
            <p:ph idx="1"/>
          </p:nvPr>
        </p:nvSpPr>
        <p:spPr>
          <a:xfrm>
            <a:off x="0" y="354842"/>
            <a:ext cx="12078269" cy="4735772"/>
          </a:xfrm>
          <a:solidFill>
            <a:schemeClr val="bg1"/>
          </a:solidFill>
          <a:ln>
            <a:solidFill>
              <a:schemeClr val="bg1"/>
            </a:solidFill>
          </a:ln>
        </p:spPr>
        <p:txBody>
          <a:bodyPr>
            <a:noAutofit/>
          </a:bodyPr>
          <a:lstStyle/>
          <a:p>
            <a:pPr marL="0" indent="0" algn="just">
              <a:lnSpc>
                <a:spcPct val="150000"/>
              </a:lnSpc>
              <a:spcBef>
                <a:spcPts val="0"/>
              </a:spcBef>
              <a:buNone/>
            </a:pPr>
            <a:endParaRPr lang="en-US" sz="3200" smtClean="0">
              <a:solidFill>
                <a:schemeClr val="tx1"/>
              </a:solidFill>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sz="3200" smtClean="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en-US" sz="3200" smtClean="0">
                <a:solidFill>
                  <a:schemeClr val="tx1"/>
                </a:solidFill>
                <a:latin typeface="Times New Roman" panose="02020603050405020304" pitchFamily="18" charset="0"/>
                <a:cs typeface="Times New Roman" panose="02020603050405020304" pitchFamily="18" charset="0"/>
              </a:rPr>
              <a:t>T</a:t>
            </a:r>
            <a:r>
              <a:rPr lang="vi-VN" sz="3200" smtClean="0">
                <a:solidFill>
                  <a:schemeClr val="tx1"/>
                </a:solidFill>
                <a:latin typeface="Times New Roman" panose="02020603050405020304" pitchFamily="18" charset="0"/>
                <a:cs typeface="Times New Roman" panose="02020603050405020304" pitchFamily="18" charset="0"/>
              </a:rPr>
              <a:t>ỉ </a:t>
            </a:r>
            <a:r>
              <a:rPr lang="vi-VN" sz="3200">
                <a:solidFill>
                  <a:schemeClr val="tx1"/>
                </a:solidFill>
                <a:latin typeface="Times New Roman" panose="02020603050405020304" pitchFamily="18" charset="0"/>
                <a:cs typeface="Times New Roman" panose="02020603050405020304" pitchFamily="18" charset="0"/>
              </a:rPr>
              <a:t>lệ đóng góp </a:t>
            </a:r>
            <a:r>
              <a:rPr lang="vi-VN" sz="3200">
                <a:solidFill>
                  <a:schemeClr val="tx1"/>
                </a:solidFill>
                <a:latin typeface="Times New Roman" panose="02020603050405020304" pitchFamily="18" charset="0"/>
                <a:cs typeface="Times New Roman" panose="02020603050405020304" pitchFamily="18" charset="0"/>
              </a:rPr>
              <a:t>của </a:t>
            </a:r>
            <a:endParaRPr lang="en-US" sz="3200" smtClean="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vi-VN" sz="3200" smtClean="0">
                <a:solidFill>
                  <a:schemeClr val="tx1"/>
                </a:solidFill>
                <a:latin typeface="Times New Roman" panose="02020603050405020304" pitchFamily="18" charset="0"/>
                <a:cs typeface="Times New Roman" panose="02020603050405020304" pitchFamily="18" charset="0"/>
              </a:rPr>
              <a:t>du </a:t>
            </a:r>
            <a:r>
              <a:rPr lang="vi-VN" sz="3200">
                <a:solidFill>
                  <a:schemeClr val="tx1"/>
                </a:solidFill>
                <a:latin typeface="Times New Roman" panose="02020603050405020304" pitchFamily="18" charset="0"/>
                <a:cs typeface="Times New Roman" panose="02020603050405020304" pitchFamily="18" charset="0"/>
              </a:rPr>
              <a:t>lịch và </a:t>
            </a:r>
            <a:r>
              <a:rPr lang="vi-VN" sz="3200">
                <a:solidFill>
                  <a:schemeClr val="tx1"/>
                </a:solidFill>
                <a:latin typeface="Times New Roman" panose="02020603050405020304" pitchFamily="18" charset="0"/>
                <a:cs typeface="Times New Roman" panose="02020603050405020304" pitchFamily="18" charset="0"/>
              </a:rPr>
              <a:t>lữ </a:t>
            </a:r>
            <a:r>
              <a:rPr lang="vi-VN" sz="3200" smtClean="0">
                <a:solidFill>
                  <a:schemeClr val="tx1"/>
                </a:solidFill>
                <a:latin typeface="Times New Roman" panose="02020603050405020304" pitchFamily="18" charset="0"/>
                <a:cs typeface="Times New Roman" panose="02020603050405020304" pitchFamily="18" charset="0"/>
              </a:rPr>
              <a:t>hành</a:t>
            </a:r>
            <a:endParaRPr lang="vi-VN" sz="3200" dirty="0">
              <a:solidFill>
                <a:schemeClr val="tx1"/>
              </a:solidFill>
              <a:latin typeface="Times New Roman" panose="02020603050405020304" pitchFamily="18" charset="0"/>
              <a:cs typeface="Times New Roman" panose="02020603050405020304" pitchFamily="18" charset="0"/>
            </a:endParaRPr>
          </a:p>
        </p:txBody>
      </p:sp>
      <p:sp>
        <p:nvSpPr>
          <p:cNvPr id="5" name="Rectangle 4"/>
          <p:cNvSpPr/>
          <p:nvPr/>
        </p:nvSpPr>
        <p:spPr>
          <a:xfrm>
            <a:off x="4036324" y="1542196"/>
            <a:ext cx="5711589" cy="5322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a:solidFill>
                  <a:schemeClr val="tx1"/>
                </a:solidFill>
                <a:latin typeface="Times New Roman" pitchFamily="18" charset="0"/>
                <a:cs typeface="Times New Roman" pitchFamily="18" charset="0"/>
              </a:rPr>
              <a:t>Đ</a:t>
            </a:r>
            <a:r>
              <a:rPr lang="vi-VN" sz="3200" smtClean="0">
                <a:solidFill>
                  <a:schemeClr val="tx1"/>
                </a:solidFill>
                <a:latin typeface="Times New Roman" pitchFamily="18" charset="0"/>
                <a:cs typeface="Times New Roman" pitchFamily="18" charset="0"/>
              </a:rPr>
              <a:t>óng </a:t>
            </a:r>
            <a:r>
              <a:rPr lang="vi-VN" sz="3200">
                <a:solidFill>
                  <a:schemeClr val="tx1"/>
                </a:solidFill>
                <a:latin typeface="Times New Roman" pitchFamily="18" charset="0"/>
                <a:cs typeface="Times New Roman" pitchFamily="18" charset="0"/>
              </a:rPr>
              <a:t>góp </a:t>
            </a:r>
            <a:r>
              <a:rPr lang="vi-VN" sz="3200">
                <a:solidFill>
                  <a:schemeClr val="tx1"/>
                </a:solidFill>
                <a:latin typeface="Times New Roman" pitchFamily="18" charset="0"/>
                <a:cs typeface="Times New Roman" pitchFamily="18" charset="0"/>
              </a:rPr>
              <a:t>của </a:t>
            </a:r>
            <a:r>
              <a:rPr lang="vi-VN" sz="3200" smtClean="0">
                <a:solidFill>
                  <a:schemeClr val="tx1"/>
                </a:solidFill>
                <a:latin typeface="Times New Roman" pitchFamily="18" charset="0"/>
                <a:cs typeface="Times New Roman" pitchFamily="18" charset="0"/>
              </a:rPr>
              <a:t>du </a:t>
            </a:r>
            <a:r>
              <a:rPr lang="vi-VN" sz="3200">
                <a:solidFill>
                  <a:schemeClr val="tx1"/>
                </a:solidFill>
                <a:latin typeface="Times New Roman" pitchFamily="18" charset="0"/>
                <a:cs typeface="Times New Roman" pitchFamily="18" charset="0"/>
              </a:rPr>
              <a:t>lịch và lữ hành</a:t>
            </a:r>
          </a:p>
        </p:txBody>
      </p:sp>
      <p:sp>
        <p:nvSpPr>
          <p:cNvPr id="6" name="Rectangle 5"/>
          <p:cNvSpPr/>
          <p:nvPr/>
        </p:nvSpPr>
        <p:spPr>
          <a:xfrm>
            <a:off x="5530754" y="2659034"/>
            <a:ext cx="2770496" cy="5322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latin typeface="Times New Roman" pitchFamily="18" charset="0"/>
                <a:cs typeface="Times New Roman" pitchFamily="18" charset="0"/>
              </a:rPr>
              <a:t>Tổng GDP</a:t>
            </a:r>
            <a:endParaRPr lang="en-US" sz="3200" b="1" baseline="-25000">
              <a:solidFill>
                <a:schemeClr val="tx1"/>
              </a:solidFill>
              <a:latin typeface="Times New Roman" pitchFamily="18" charset="0"/>
              <a:cs typeface="Times New Roman" pitchFamily="18" charset="0"/>
            </a:endParaRPr>
          </a:p>
        </p:txBody>
      </p:sp>
      <p:cxnSp>
        <p:nvCxnSpPr>
          <p:cNvPr id="8" name="Straight Connector 7"/>
          <p:cNvCxnSpPr/>
          <p:nvPr/>
        </p:nvCxnSpPr>
        <p:spPr>
          <a:xfrm>
            <a:off x="4251277" y="2392902"/>
            <a:ext cx="532945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9747913" y="2074459"/>
            <a:ext cx="2088108" cy="5322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a:solidFill>
                  <a:schemeClr val="tx1"/>
                </a:solidFill>
                <a:latin typeface="Times New Roman" pitchFamily="18" charset="0"/>
                <a:cs typeface="Times New Roman" pitchFamily="18" charset="0"/>
              </a:rPr>
              <a:t>x 100 (%) </a:t>
            </a:r>
            <a:endParaRPr lang="en-US" sz="3200" b="1" baseline="-25000">
              <a:solidFill>
                <a:schemeClr val="tx1"/>
              </a:solidFill>
              <a:latin typeface="Times New Roman" pitchFamily="18" charset="0"/>
              <a:cs typeface="Times New Roman" pitchFamily="18" charset="0"/>
            </a:endParaRPr>
          </a:p>
        </p:txBody>
      </p:sp>
      <p:sp>
        <p:nvSpPr>
          <p:cNvPr id="2" name="Rectangle 1"/>
          <p:cNvSpPr/>
          <p:nvPr/>
        </p:nvSpPr>
        <p:spPr>
          <a:xfrm>
            <a:off x="3203810" y="2149521"/>
            <a:ext cx="832514" cy="5322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smtClean="0">
                <a:solidFill>
                  <a:schemeClr val="tx1"/>
                </a:solidFill>
                <a:latin typeface="Times New Roman" pitchFamily="18" charset="0"/>
                <a:cs typeface="Times New Roman" pitchFamily="18" charset="0"/>
              </a:rPr>
              <a:t>= </a:t>
            </a:r>
            <a:endParaRPr lang="en-US" sz="3600" b="1">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85941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1000"/>
                                        <p:tgtEl>
                                          <p:spTgt spid="4">
                                            <p:txEl>
                                              <p:pRg st="2" end="2"/>
                                            </p:txEl>
                                          </p:spTgt>
                                        </p:tgtEl>
                                      </p:cBhvr>
                                    </p:animEffect>
                                    <p:anim calcmode="lin" valueType="num">
                                      <p:cBhvr>
                                        <p:cTn id="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1000"/>
                                        <p:tgtEl>
                                          <p:spTgt spid="4">
                                            <p:txEl>
                                              <p:pRg st="3" end="3"/>
                                            </p:txEl>
                                          </p:spTgt>
                                        </p:tgtEl>
                                      </p:cBhvr>
                                    </p:animEffect>
                                    <p:anim calcmode="lin" valueType="num">
                                      <p:cBhvr>
                                        <p:cTn id="1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fade">
                                      <p:cBhvr>
                                        <p:cTn id="38" dur="1000"/>
                                        <p:tgtEl>
                                          <p:spTgt spid="6"/>
                                        </p:tgtEl>
                                      </p:cBhvr>
                                    </p:animEffect>
                                    <p:anim calcmode="lin" valueType="num">
                                      <p:cBhvr>
                                        <p:cTn id="39" dur="1000" fill="hold"/>
                                        <p:tgtEl>
                                          <p:spTgt spid="6"/>
                                        </p:tgtEl>
                                        <p:attrNameLst>
                                          <p:attrName>ppt_x</p:attrName>
                                        </p:attrNameLst>
                                      </p:cBhvr>
                                      <p:tavLst>
                                        <p:tav tm="0">
                                          <p:val>
                                            <p:strVal val="#ppt_x"/>
                                          </p:val>
                                        </p:tav>
                                        <p:tav tm="100000">
                                          <p:val>
                                            <p:strVal val="#ppt_x"/>
                                          </p:val>
                                        </p:tav>
                                      </p:tavLst>
                                    </p:anim>
                                    <p:anim calcmode="lin" valueType="num">
                                      <p:cBhvr>
                                        <p:cTn id="4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1000"/>
                                        <p:tgtEl>
                                          <p:spTgt spid="9"/>
                                        </p:tgtEl>
                                      </p:cBhvr>
                                    </p:animEffect>
                                    <p:anim calcmode="lin" valueType="num">
                                      <p:cBhvr>
                                        <p:cTn id="46" dur="1000" fill="hold"/>
                                        <p:tgtEl>
                                          <p:spTgt spid="9"/>
                                        </p:tgtEl>
                                        <p:attrNameLst>
                                          <p:attrName>ppt_x</p:attrName>
                                        </p:attrNameLst>
                                      </p:cBhvr>
                                      <p:tavLst>
                                        <p:tav tm="0">
                                          <p:val>
                                            <p:strVal val="#ppt_x"/>
                                          </p:val>
                                        </p:tav>
                                        <p:tav tm="100000">
                                          <p:val>
                                            <p:strVal val="#ppt_x"/>
                                          </p:val>
                                        </p:tav>
                                      </p:tavLst>
                                    </p:anim>
                                    <p:anim calcmode="lin" valueType="num">
                                      <p:cBhvr>
                                        <p:cTn id="4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animBg="1"/>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BÌNH GA\SOẠN MẪU\ẢNH\du lịch và lữ hành.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7229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4386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8">
            <a:extLst>
              <a:ext uri="{FF2B5EF4-FFF2-40B4-BE49-F238E27FC236}">
                <a16:creationId xmlns="" xmlns:a16="http://schemas.microsoft.com/office/drawing/2014/main" id="{7A82D22B-BA3E-492C-81BD-B81803E235B6}"/>
              </a:ext>
            </a:extLst>
          </p:cNvPr>
          <p:cNvSpPr>
            <a:spLocks noGrp="1"/>
          </p:cNvSpPr>
          <p:nvPr>
            <p:ph idx="1"/>
          </p:nvPr>
        </p:nvSpPr>
        <p:spPr>
          <a:xfrm>
            <a:off x="301567" y="245661"/>
            <a:ext cx="11518711" cy="1487604"/>
          </a:xfrm>
          <a:solidFill>
            <a:schemeClr val="bg1"/>
          </a:solidFill>
          <a:ln>
            <a:solidFill>
              <a:schemeClr val="bg1"/>
            </a:solidFill>
          </a:ln>
        </p:spPr>
        <p:txBody>
          <a:bodyPr>
            <a:noAutofit/>
          </a:bodyPr>
          <a:lstStyle/>
          <a:p>
            <a:pPr marL="0" indent="0" algn="just">
              <a:lnSpc>
                <a:spcPct val="150000"/>
              </a:lnSpc>
              <a:spcBef>
                <a:spcPts val="0"/>
              </a:spcBef>
              <a:buNone/>
            </a:pPr>
            <a:r>
              <a:rPr lang="vi-VN" sz="3200" b="1" i="1">
                <a:solidFill>
                  <a:schemeClr val="tx1"/>
                </a:solidFill>
                <a:latin typeface="Times New Roman" panose="02020603050405020304" pitchFamily="18" charset="0"/>
                <a:cs typeface="Times New Roman" panose="02020603050405020304" pitchFamily="18" charset="0"/>
              </a:rPr>
              <a:t>Tỉ lệ đóng góp </a:t>
            </a:r>
            <a:r>
              <a:rPr lang="vi-VN" sz="3200" b="1" i="1">
                <a:solidFill>
                  <a:schemeClr val="tx1"/>
                </a:solidFill>
                <a:latin typeface="Times New Roman" panose="02020603050405020304" pitchFamily="18" charset="0"/>
                <a:cs typeface="Times New Roman" panose="02020603050405020304" pitchFamily="18" charset="0"/>
              </a:rPr>
              <a:t>của </a:t>
            </a:r>
            <a:r>
              <a:rPr lang="vi-VN" sz="3200" b="1" i="1" smtClean="0">
                <a:solidFill>
                  <a:schemeClr val="tx1"/>
                </a:solidFill>
                <a:latin typeface="Times New Roman" panose="02020603050405020304" pitchFamily="18" charset="0"/>
                <a:cs typeface="Times New Roman" panose="02020603050405020304" pitchFamily="18" charset="0"/>
              </a:rPr>
              <a:t>du </a:t>
            </a:r>
            <a:r>
              <a:rPr lang="vi-VN" sz="3200" b="1" i="1">
                <a:solidFill>
                  <a:schemeClr val="tx1"/>
                </a:solidFill>
                <a:latin typeface="Times New Roman" panose="02020603050405020304" pitchFamily="18" charset="0"/>
                <a:cs typeface="Times New Roman" panose="02020603050405020304" pitchFamily="18" charset="0"/>
              </a:rPr>
              <a:t>lịch và </a:t>
            </a:r>
            <a:r>
              <a:rPr lang="vi-VN" sz="3200" b="1" i="1">
                <a:solidFill>
                  <a:schemeClr val="tx1"/>
                </a:solidFill>
                <a:latin typeface="Times New Roman" panose="02020603050405020304" pitchFamily="18" charset="0"/>
                <a:cs typeface="Times New Roman" panose="02020603050405020304" pitchFamily="18" charset="0"/>
              </a:rPr>
              <a:t>lữ </a:t>
            </a:r>
            <a:r>
              <a:rPr lang="vi-VN" sz="3200" b="1" i="1" smtClean="0">
                <a:solidFill>
                  <a:schemeClr val="tx1"/>
                </a:solidFill>
                <a:latin typeface="Times New Roman" panose="02020603050405020304" pitchFamily="18" charset="0"/>
                <a:cs typeface="Times New Roman" panose="02020603050405020304" pitchFamily="18" charset="0"/>
              </a:rPr>
              <a:t>hành</a:t>
            </a:r>
            <a:r>
              <a:rPr lang="en-US" sz="3200" b="1" i="1" smtClean="0">
                <a:solidFill>
                  <a:schemeClr val="tx1"/>
                </a:solidFill>
                <a:latin typeface="Times New Roman" panose="02020603050405020304" pitchFamily="18" charset="0"/>
                <a:cs typeface="Times New Roman" panose="02020603050405020304" pitchFamily="18" charset="0"/>
              </a:rPr>
              <a:t> của </a:t>
            </a:r>
            <a:r>
              <a:rPr lang="vi-VN" sz="3200" b="1" i="1" smtClean="0">
                <a:solidFill>
                  <a:schemeClr val="tx1"/>
                </a:solidFill>
                <a:latin typeface="Times New Roman" panose="02020603050405020304" pitchFamily="18" charset="0"/>
                <a:cs typeface="Times New Roman" panose="02020603050405020304" pitchFamily="18" charset="0"/>
              </a:rPr>
              <a:t>khu </a:t>
            </a:r>
            <a:r>
              <a:rPr lang="vi-VN" sz="3200" b="1" i="1">
                <a:solidFill>
                  <a:schemeClr val="tx1"/>
                </a:solidFill>
                <a:latin typeface="Times New Roman" panose="02020603050405020304" pitchFamily="18" charset="0"/>
                <a:cs typeface="Times New Roman" panose="02020603050405020304" pitchFamily="18" charset="0"/>
              </a:rPr>
              <a:t>vực Đông Nam </a:t>
            </a:r>
            <a:r>
              <a:rPr lang="vi-VN" sz="3200" b="1" i="1" smtClean="0">
                <a:solidFill>
                  <a:schemeClr val="tx1"/>
                </a:solidFill>
                <a:latin typeface="Times New Roman" panose="02020603050405020304" pitchFamily="18" charset="0"/>
                <a:cs typeface="Times New Roman" panose="02020603050405020304" pitchFamily="18" charset="0"/>
              </a:rPr>
              <a:t>Á</a:t>
            </a:r>
            <a:r>
              <a:rPr lang="en-US" sz="3200" b="1" i="1" smtClean="0">
                <a:solidFill>
                  <a:schemeClr val="tx1"/>
                </a:solidFill>
                <a:latin typeface="Times New Roman" panose="02020603050405020304" pitchFamily="18" charset="0"/>
                <a:cs typeface="Times New Roman" panose="02020603050405020304" pitchFamily="18" charset="0"/>
              </a:rPr>
              <a:t> giai đoạn </a:t>
            </a:r>
            <a:r>
              <a:rPr lang="en-US" sz="3200" b="1" i="1" smtClean="0">
                <a:solidFill>
                  <a:schemeClr val="tx1"/>
                </a:solidFill>
                <a:latin typeface="Times New Roman" panose="02020603050405020304" pitchFamily="18" charset="0"/>
                <a:cs typeface="Times New Roman" panose="02020603050405020304" pitchFamily="18" charset="0"/>
              </a:rPr>
              <a:t>2015-2019 </a:t>
            </a:r>
            <a:r>
              <a:rPr lang="en-US" sz="3200" i="1" smtClean="0">
                <a:solidFill>
                  <a:schemeClr val="tx1"/>
                </a:solidFill>
                <a:latin typeface="Times New Roman" panose="02020603050405020304" pitchFamily="18" charset="0"/>
                <a:cs typeface="Times New Roman" panose="02020603050405020304" pitchFamily="18" charset="0"/>
              </a:rPr>
              <a:t>(đơn vị: %)</a:t>
            </a:r>
            <a:endParaRPr lang="vi-VN" sz="3200" i="1" dirty="0">
              <a:solidFill>
                <a:schemeClr val="tx1"/>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596000220"/>
              </p:ext>
            </p:extLst>
          </p:nvPr>
        </p:nvGraphicFramePr>
        <p:xfrm>
          <a:off x="177421" y="2111735"/>
          <a:ext cx="11887201" cy="2986756"/>
        </p:xfrm>
        <a:graphic>
          <a:graphicData uri="http://schemas.openxmlformats.org/drawingml/2006/table">
            <a:tbl>
              <a:tblPr firstRow="1" bandRow="1">
                <a:tableStyleId>{5C22544A-7EE6-4342-B048-85BDC9FD1C3A}</a:tableStyleId>
              </a:tblPr>
              <a:tblGrid>
                <a:gridCol w="3267242"/>
                <a:gridCol w="2137271"/>
                <a:gridCol w="2224585"/>
                <a:gridCol w="2115403"/>
                <a:gridCol w="2142700"/>
              </a:tblGrid>
              <a:tr h="1493378">
                <a:tc>
                  <a:txBody>
                    <a:bodyPr/>
                    <a:lstStyle/>
                    <a:p>
                      <a:pPr algn="ctr"/>
                      <a:r>
                        <a:rPr lang="en-US" sz="3200" smtClean="0">
                          <a:solidFill>
                            <a:schemeClr val="tx1"/>
                          </a:solidFill>
                          <a:latin typeface="Times New Roman" pitchFamily="18" charset="0"/>
                          <a:cs typeface="Times New Roman" pitchFamily="18" charset="0"/>
                        </a:rPr>
                        <a:t>Năm</a:t>
                      </a:r>
                      <a:endParaRPr lang="en-US" sz="320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en-US" sz="3200" smtClean="0">
                          <a:solidFill>
                            <a:schemeClr val="tx1"/>
                          </a:solidFill>
                          <a:latin typeface="Times New Roman" pitchFamily="18" charset="0"/>
                          <a:cs typeface="Times New Roman" pitchFamily="18" charset="0"/>
                        </a:rPr>
                        <a:t>2005</a:t>
                      </a:r>
                      <a:endParaRPr lang="en-US" sz="320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en-US" sz="3200" smtClean="0">
                          <a:solidFill>
                            <a:schemeClr val="tx1"/>
                          </a:solidFill>
                          <a:latin typeface="Times New Roman" pitchFamily="18" charset="0"/>
                          <a:cs typeface="Times New Roman" pitchFamily="18" charset="0"/>
                        </a:rPr>
                        <a:t>2010</a:t>
                      </a:r>
                      <a:endParaRPr lang="en-US" sz="320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en-US" sz="3200" smtClean="0">
                          <a:solidFill>
                            <a:schemeClr val="tx1"/>
                          </a:solidFill>
                          <a:latin typeface="Times New Roman" pitchFamily="18" charset="0"/>
                          <a:cs typeface="Times New Roman" pitchFamily="18" charset="0"/>
                        </a:rPr>
                        <a:t>2015</a:t>
                      </a:r>
                      <a:endParaRPr lang="en-US" sz="320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en-US" sz="3200" smtClean="0">
                          <a:solidFill>
                            <a:schemeClr val="tx1"/>
                          </a:solidFill>
                          <a:latin typeface="Times New Roman" pitchFamily="18" charset="0"/>
                          <a:cs typeface="Times New Roman" pitchFamily="18" charset="0"/>
                        </a:rPr>
                        <a:t>2019</a:t>
                      </a:r>
                      <a:endParaRPr lang="en-US" sz="320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1493378">
                <a:tc>
                  <a:txBody>
                    <a:bodyPr/>
                    <a:lstStyle/>
                    <a:p>
                      <a:r>
                        <a:rPr lang="vi-VN" sz="3200" smtClean="0">
                          <a:solidFill>
                            <a:schemeClr val="tx1"/>
                          </a:solidFill>
                          <a:latin typeface="Times New Roman" pitchFamily="18" charset="0"/>
                          <a:cs typeface="Times New Roman" pitchFamily="18" charset="0"/>
                        </a:rPr>
                        <a:t>Tỉ lệ đóng góp của du lịch và lữ hành </a:t>
                      </a:r>
                      <a:endParaRPr lang="en-US" sz="320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Rectangle 5"/>
          <p:cNvSpPr/>
          <p:nvPr/>
        </p:nvSpPr>
        <p:spPr>
          <a:xfrm>
            <a:off x="3603009" y="3725839"/>
            <a:ext cx="1828800" cy="1228298"/>
          </a:xfrm>
          <a:prstGeom prst="rect">
            <a:avLst/>
          </a:prstGeom>
          <a:solidFill>
            <a:srgbClr val="FFC000"/>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latin typeface="Times New Roman" pitchFamily="18" charset="0"/>
                <a:cs typeface="Times New Roman" pitchFamily="18" charset="0"/>
              </a:rPr>
              <a:t>11,8</a:t>
            </a:r>
            <a:endParaRPr lang="en-US" sz="3200">
              <a:solidFill>
                <a:schemeClr val="tx1"/>
              </a:solidFill>
              <a:latin typeface="Times New Roman" pitchFamily="18" charset="0"/>
              <a:cs typeface="Times New Roman" pitchFamily="18" charset="0"/>
            </a:endParaRPr>
          </a:p>
        </p:txBody>
      </p:sp>
      <p:sp>
        <p:nvSpPr>
          <p:cNvPr id="8" name="Rectangle 7"/>
          <p:cNvSpPr/>
          <p:nvPr/>
        </p:nvSpPr>
        <p:spPr>
          <a:xfrm>
            <a:off x="5759355" y="3725839"/>
            <a:ext cx="1828800" cy="1228298"/>
          </a:xfrm>
          <a:prstGeom prst="rect">
            <a:avLst/>
          </a:prstGeom>
          <a:solidFill>
            <a:srgbClr val="FFC000"/>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latin typeface="Times New Roman" pitchFamily="18" charset="0"/>
                <a:cs typeface="Times New Roman" pitchFamily="18" charset="0"/>
              </a:rPr>
              <a:t>12,4</a:t>
            </a:r>
            <a:endParaRPr lang="en-US" sz="3200">
              <a:solidFill>
                <a:schemeClr val="tx1"/>
              </a:solidFill>
              <a:latin typeface="Times New Roman" pitchFamily="18" charset="0"/>
              <a:cs typeface="Times New Roman" pitchFamily="18" charset="0"/>
            </a:endParaRPr>
          </a:p>
        </p:txBody>
      </p:sp>
      <p:sp>
        <p:nvSpPr>
          <p:cNvPr id="12" name="Rectangle 11"/>
          <p:cNvSpPr/>
          <p:nvPr/>
        </p:nvSpPr>
        <p:spPr>
          <a:xfrm>
            <a:off x="7929350" y="3725839"/>
            <a:ext cx="1828800" cy="1228298"/>
          </a:xfrm>
          <a:prstGeom prst="rect">
            <a:avLst/>
          </a:prstGeom>
          <a:solidFill>
            <a:srgbClr val="FFC000"/>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latin typeface="Times New Roman" pitchFamily="18" charset="0"/>
                <a:cs typeface="Times New Roman" pitchFamily="18" charset="0"/>
              </a:rPr>
              <a:t>12,2</a:t>
            </a:r>
            <a:endParaRPr lang="en-US" sz="3200">
              <a:solidFill>
                <a:schemeClr val="tx1"/>
              </a:solidFill>
              <a:latin typeface="Times New Roman" pitchFamily="18" charset="0"/>
              <a:cs typeface="Times New Roman" pitchFamily="18" charset="0"/>
            </a:endParaRPr>
          </a:p>
        </p:txBody>
      </p:sp>
      <p:sp>
        <p:nvSpPr>
          <p:cNvPr id="13" name="Rectangle 12"/>
          <p:cNvSpPr/>
          <p:nvPr/>
        </p:nvSpPr>
        <p:spPr>
          <a:xfrm>
            <a:off x="10022006" y="3725839"/>
            <a:ext cx="1828800" cy="1228298"/>
          </a:xfrm>
          <a:prstGeom prst="rect">
            <a:avLst/>
          </a:prstGeom>
          <a:solidFill>
            <a:srgbClr val="FFC000"/>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latin typeface="Times New Roman" pitchFamily="18" charset="0"/>
                <a:cs typeface="Times New Roman" pitchFamily="18" charset="0"/>
              </a:rPr>
              <a:t>12,1</a:t>
            </a:r>
            <a:endParaRPr lang="en-US" sz="320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545669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2" grpId="0" animBg="1"/>
      <p:bldP spid="13"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2024</TotalTime>
  <Words>811</Words>
  <PresentationFormat>Custom</PresentationFormat>
  <Paragraphs>96</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Facet</vt:lpstr>
      <vt:lpstr>BÀI 13. THỰC HÀNH: TÌM HIỂU VỀ HOẠT ĐỘNG DU LỊCH VÀ KINH TẾ ĐỐI NGOẠI CỦA KHU VỰC ĐÔNG NAM Á</vt:lpstr>
      <vt:lpstr>MỤC TIÊU CẦN ĐẠT</vt:lpstr>
      <vt:lpstr>NỘI DUNG THỰC HÀNH</vt:lpstr>
      <vt:lpstr>PowerPoint Presentation</vt:lpstr>
      <vt:lpstr>Phương pháp thực hành:  Giáo viên chia lớp thành 4 nhóm, yêu cầu tìm hiểu các nội dung. Sau đó trình bày trước lớp, các nhóm nhận xét và bổ sung cho nhau.</vt:lpstr>
      <vt:lpstr>1. Tìm hiểu về hoạt động du lịch</vt:lpstr>
      <vt:lpstr>PowerPoint Presentation</vt:lpstr>
      <vt:lpstr>PowerPoint Presentation</vt:lpstr>
      <vt:lpstr>PowerPoint Presentation</vt:lpstr>
      <vt:lpstr>PowerPoint Presentation</vt:lpstr>
      <vt:lpstr>2. Tìm hiểu về hoạt động xuất khẩu, nhập khẩu</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2020-02-26T04:55:23Z</dcterms:created>
  <dcterms:modified xsi:type="dcterms:W3CDTF">2023-06-11T14:57:44Z</dcterms:modified>
</cp:coreProperties>
</file>