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1"/>
  </p:notesMasterIdLst>
  <p:sldIdLst>
    <p:sldId id="303" r:id="rId3"/>
    <p:sldId id="304" r:id="rId4"/>
    <p:sldId id="305" r:id="rId5"/>
    <p:sldId id="306" r:id="rId6"/>
    <p:sldId id="307" r:id="rId7"/>
    <p:sldId id="308" r:id="rId8"/>
    <p:sldId id="309" r:id="rId9"/>
    <p:sldId id="31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662395"/>
    <a:srgbClr val="6BDDDD"/>
    <a:srgbClr val="00B856"/>
    <a:srgbClr val="F0AE42"/>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99" d="100"/>
          <a:sy n="99" d="100"/>
        </p:scale>
        <p:origin x="403" y="5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98000"/>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11/1/2024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11/1/2024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805754" y="1431016"/>
            <a:ext cx="10580493" cy="2923877"/>
          </a:xfrm>
          <a:prstGeom prst="rect">
            <a:avLst/>
          </a:prstGeom>
          <a:noFill/>
        </p:spPr>
        <p:txBody>
          <a:bodyPr wrap="square" rtlCol="0">
            <a:spAutoFit/>
          </a:bodyPr>
          <a:lstStyle/>
          <a:p>
            <a:pPr algn="ctr"/>
            <a:r>
              <a:rPr lang="vi-VN" sz="2800" b="1">
                <a:solidFill>
                  <a:srgbClr val="00B050"/>
                </a:solidFill>
                <a:latin typeface="Tahoma" panose="020B0604030504040204" pitchFamily="34" charset="0"/>
                <a:ea typeface="Tahoma" panose="020B0604030504040204" pitchFamily="34" charset="0"/>
                <a:cs typeface="Tahoma" panose="020B0604030504040204" pitchFamily="34" charset="0"/>
              </a:rPr>
              <a:t>CHỦ ĐỀ 6: TIN HỌC VÀ ĐỊNH HƯỚNG NGHỀ NGHIỆP</a:t>
            </a:r>
            <a:endParaRPr lang="en-US" sz="2800" b="1">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r>
              <a:rPr lang="en-US" sz="3600" b="1">
                <a:solidFill>
                  <a:srgbClr val="00B050"/>
                </a:solidFill>
                <a:effectLst/>
                <a:latin typeface="Tahoma" panose="020B0604030504040204" pitchFamily="34" charset="0"/>
                <a:ea typeface="Tahoma" panose="020B0604030504040204" pitchFamily="34" charset="0"/>
                <a:cs typeface="Tahoma" panose="020B0604030504040204" pitchFamily="34" charset="0"/>
              </a:rPr>
              <a:t>TIẾT </a:t>
            </a:r>
            <a:r>
              <a:rPr lang="en-US" sz="3600" b="1">
                <a:solidFill>
                  <a:srgbClr val="00B050"/>
                </a:solidFill>
                <a:latin typeface="Tahoma" panose="020B0604030504040204" pitchFamily="34" charset="0"/>
                <a:ea typeface="Tahoma" panose="020B0604030504040204" pitchFamily="34" charset="0"/>
                <a:cs typeface="Tahoma" panose="020B0604030504040204" pitchFamily="34" charset="0"/>
              </a:rPr>
              <a:t>32</a:t>
            </a:r>
            <a:r>
              <a:rPr lang="en-US" sz="3600" b="1">
                <a:solidFill>
                  <a:srgbClr val="00B050"/>
                </a:solidFill>
                <a:effectLst/>
                <a:latin typeface="Tahoma" panose="020B0604030504040204" pitchFamily="34" charset="0"/>
                <a:ea typeface="Tahoma" panose="020B0604030504040204" pitchFamily="34" charset="0"/>
                <a:cs typeface="Tahoma" panose="020B0604030504040204" pitchFamily="34" charset="0"/>
              </a:rPr>
              <a:t>. BÀI 17</a:t>
            </a:r>
          </a:p>
          <a:p>
            <a:pPr algn="ctr"/>
            <a:r>
              <a:rPr lang="vi-VN" sz="6000" b="1">
                <a:solidFill>
                  <a:srgbClr val="FF0000"/>
                </a:solidFill>
                <a:effectLst/>
                <a:latin typeface="Tahoma" panose="020B0604030504040204" pitchFamily="34" charset="0"/>
                <a:ea typeface="Tahoma" panose="020B0604030504040204" pitchFamily="34" charset="0"/>
                <a:cs typeface="Tahoma" panose="020B0604030504040204" pitchFamily="34" charset="0"/>
              </a:rPr>
              <a:t>TIN HỌC VÀ THẾ GIỚI NGHỀ NGHIỆP</a:t>
            </a:r>
            <a:endParaRPr lang="en-US" sz="600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Program Big Data Flat Style Cartoon Computer Programmer, Computer Clipart,  Cartoon Clipart, Data Clipart PNG Transparent Image and Clipart for Free  Download">
            <a:extLst>
              <a:ext uri="{FF2B5EF4-FFF2-40B4-BE49-F238E27FC236}">
                <a16:creationId xmlns:a16="http://schemas.microsoft.com/office/drawing/2014/main" id="{385FEA7C-4188-AF25-5417-353F473B1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1" y="4198374"/>
            <a:ext cx="2907890" cy="2907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WORKIT | IT support">
            <a:extLst>
              <a:ext uri="{FF2B5EF4-FFF2-40B4-BE49-F238E27FC236}">
                <a16:creationId xmlns:a16="http://schemas.microsoft.com/office/drawing/2014/main" id="{E277515C-0C89-6B69-8046-14521F44E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9440" y="4198374"/>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72681"/>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2731853" cy="727862"/>
            <a:chOff x="426300" y="344328"/>
            <a:chExt cx="2731853" cy="727862"/>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2621700" cy="647056"/>
              <a:chOff x="6676102" y="770361"/>
              <a:chExt cx="342136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342136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3115327"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KHỞI ĐỘNG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2777327" y="691365"/>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C5339E6F-E62D-F1FD-4836-1700381CCA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18027" y="4396769"/>
            <a:ext cx="891697" cy="2329332"/>
          </a:xfrm>
          <a:prstGeom prst="rect">
            <a:avLst/>
          </a:prstGeom>
        </p:spPr>
      </p:pic>
      <p:sp>
        <p:nvSpPr>
          <p:cNvPr id="17" name="Speech Bubble: Rectangle with Corners Rounded 16">
            <a:extLst>
              <a:ext uri="{FF2B5EF4-FFF2-40B4-BE49-F238E27FC236}">
                <a16:creationId xmlns:a16="http://schemas.microsoft.com/office/drawing/2014/main" id="{AF2CB0B6-8837-E5E6-548A-D85896BECDE1}"/>
              </a:ext>
            </a:extLst>
          </p:cNvPr>
          <p:cNvSpPr/>
          <p:nvPr/>
        </p:nvSpPr>
        <p:spPr>
          <a:xfrm>
            <a:off x="783685" y="2719059"/>
            <a:ext cx="2922517" cy="1784558"/>
          </a:xfrm>
          <a:prstGeom prst="wedgeRoundRectCallout">
            <a:avLst>
              <a:gd name="adj1" fmla="val -2401"/>
              <a:gd name="adj2" fmla="val 64670"/>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231F20"/>
                </a:solidFill>
                <a:latin typeface="Arial" panose="020B0604020202020204" pitchFamily="34" charset="0"/>
              </a:rPr>
              <a:t>Tớ sẽ phác thảo một kịch bản để các bạn góp ý và chuyển kịch bản đó thành một phần mềm trò chơi trên máy tính.</a:t>
            </a:r>
            <a:endParaRPr lang="en-US" sz="2000" dirty="0">
              <a:effectLst/>
            </a:endParaRPr>
          </a:p>
        </p:txBody>
      </p:sp>
      <p:pic>
        <p:nvPicPr>
          <p:cNvPr id="18" name="Picture 17">
            <a:extLst>
              <a:ext uri="{FF2B5EF4-FFF2-40B4-BE49-F238E27FC236}">
                <a16:creationId xmlns:a16="http://schemas.microsoft.com/office/drawing/2014/main" id="{4E0011E9-5EFD-0075-F6BE-AC0751659D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73736" y="4278514"/>
            <a:ext cx="1203812" cy="2447587"/>
          </a:xfrm>
          <a:prstGeom prst="rect">
            <a:avLst/>
          </a:prstGeom>
        </p:spPr>
      </p:pic>
      <p:sp>
        <p:nvSpPr>
          <p:cNvPr id="19" name="Speech Bubble: Rectangle with Corners Rounded 18">
            <a:extLst>
              <a:ext uri="{FF2B5EF4-FFF2-40B4-BE49-F238E27FC236}">
                <a16:creationId xmlns:a16="http://schemas.microsoft.com/office/drawing/2014/main" id="{D87FCFD4-23CE-E408-BC40-AFDF785BB97B}"/>
              </a:ext>
            </a:extLst>
          </p:cNvPr>
          <p:cNvSpPr/>
          <p:nvPr/>
        </p:nvSpPr>
        <p:spPr>
          <a:xfrm>
            <a:off x="4179135" y="3189473"/>
            <a:ext cx="2273916" cy="1582280"/>
          </a:xfrm>
          <a:prstGeom prst="wedgeRoundRectCallout">
            <a:avLst>
              <a:gd name="adj1" fmla="val 34212"/>
              <a:gd name="adj2" fmla="val 71692"/>
              <a:gd name="adj3" fmla="val 16667"/>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231F20"/>
                </a:solidFill>
                <a:effectLst/>
                <a:latin typeface="Arial" panose="020B0604020202020204" pitchFamily="34" charset="0"/>
              </a:rPr>
              <a:t>Làm thế nào để tạo nhân vật, trang phục, phong cảnh cho trò chơi? </a:t>
            </a:r>
            <a:endParaRPr lang="en-US" sz="2000" dirty="0">
              <a:effectLst/>
            </a:endParaRPr>
          </a:p>
        </p:txBody>
      </p:sp>
      <p:sp>
        <p:nvSpPr>
          <p:cNvPr id="20" name="TextBox 19">
            <a:extLst>
              <a:ext uri="{FF2B5EF4-FFF2-40B4-BE49-F238E27FC236}">
                <a16:creationId xmlns:a16="http://schemas.microsoft.com/office/drawing/2014/main" id="{56AF9289-CA7A-6556-4FEB-5914A1A50850}"/>
              </a:ext>
            </a:extLst>
          </p:cNvPr>
          <p:cNvSpPr txBox="1"/>
          <p:nvPr/>
        </p:nvSpPr>
        <p:spPr>
          <a:xfrm>
            <a:off x="501916" y="1199162"/>
            <a:ext cx="4542032" cy="957634"/>
          </a:xfrm>
          <a:prstGeom prst="rect">
            <a:avLst/>
          </a:prstGeom>
          <a:noFill/>
        </p:spPr>
        <p:txBody>
          <a:bodyPr wrap="square">
            <a:spAutoFit/>
          </a:bodyPr>
          <a:lstStyle/>
          <a:p>
            <a:pPr>
              <a:lnSpc>
                <a:spcPct val="150000"/>
              </a:lnSpc>
            </a:pPr>
            <a:r>
              <a:rPr lang="en-US" sz="2000" dirty="0">
                <a:solidFill>
                  <a:srgbClr val="231F20"/>
                </a:solidFill>
                <a:effectLst/>
                <a:latin typeface="Arial" panose="020B0604020202020204" pitchFamily="34" charset="0"/>
              </a:rPr>
              <a:t>An, Minh </a:t>
            </a:r>
            <a:r>
              <a:rPr lang="en-US" sz="2000" dirty="0" err="1">
                <a:solidFill>
                  <a:srgbClr val="231F20"/>
                </a:solidFill>
                <a:effectLst/>
                <a:latin typeface="Arial" panose="020B0604020202020204" pitchFamily="34" charset="0"/>
              </a:rPr>
              <a:t>và</a:t>
            </a:r>
            <a:r>
              <a:rPr lang="en-US" sz="2000" dirty="0">
                <a:solidFill>
                  <a:srgbClr val="231F20"/>
                </a:solidFill>
                <a:effectLst/>
                <a:latin typeface="Arial" panose="020B0604020202020204" pitchFamily="34" charset="0"/>
              </a:rPr>
              <a:t> Khoa </a:t>
            </a:r>
            <a:r>
              <a:rPr lang="en-US" sz="2000" dirty="0" err="1">
                <a:solidFill>
                  <a:srgbClr val="231F20"/>
                </a:solidFill>
                <a:effectLst/>
                <a:latin typeface="Arial" panose="020B0604020202020204" pitchFamily="34" charset="0"/>
              </a:rPr>
              <a:t>trao</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đổi</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về</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một</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dự</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án</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mà</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các</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bạn</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dự</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định</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thực</a:t>
            </a:r>
            <a:r>
              <a:rPr lang="en-US" sz="2000" dirty="0">
                <a:solidFill>
                  <a:srgbClr val="231F20"/>
                </a:solidFill>
                <a:effectLst/>
                <a:latin typeface="Arial" panose="020B0604020202020204" pitchFamily="34" charset="0"/>
              </a:rPr>
              <a:t> </a:t>
            </a:r>
            <a:r>
              <a:rPr lang="en-US" sz="2000" dirty="0" err="1">
                <a:solidFill>
                  <a:srgbClr val="231F20"/>
                </a:solidFill>
                <a:effectLst/>
                <a:latin typeface="Arial" panose="020B0604020202020204" pitchFamily="34" charset="0"/>
              </a:rPr>
              <a:t>hiện</a:t>
            </a:r>
            <a:r>
              <a:rPr lang="en-US" sz="2000" dirty="0">
                <a:solidFill>
                  <a:srgbClr val="231F20"/>
                </a:solidFill>
                <a:effectLst/>
                <a:latin typeface="Arial" panose="020B0604020202020204" pitchFamily="34" charset="0"/>
              </a:rPr>
              <a:t>.</a:t>
            </a:r>
            <a:endParaRPr lang="en-US" sz="2000" dirty="0"/>
          </a:p>
        </p:txBody>
      </p:sp>
      <p:pic>
        <p:nvPicPr>
          <p:cNvPr id="21" name="Picture 20">
            <a:extLst>
              <a:ext uri="{FF2B5EF4-FFF2-40B4-BE49-F238E27FC236}">
                <a16:creationId xmlns:a16="http://schemas.microsoft.com/office/drawing/2014/main" id="{37B621E9-A897-9575-1F53-EA814093BB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87613" y="4168877"/>
            <a:ext cx="2564703" cy="2564703"/>
          </a:xfrm>
          <a:prstGeom prst="rect">
            <a:avLst/>
          </a:prstGeom>
        </p:spPr>
      </p:pic>
      <p:sp>
        <p:nvSpPr>
          <p:cNvPr id="22" name="Speech Bubble: Rectangle with Corners Rounded 21">
            <a:extLst>
              <a:ext uri="{FF2B5EF4-FFF2-40B4-BE49-F238E27FC236}">
                <a16:creationId xmlns:a16="http://schemas.microsoft.com/office/drawing/2014/main" id="{33CCE912-7A95-8F9A-D7B2-96CABCE7309F}"/>
              </a:ext>
            </a:extLst>
          </p:cNvPr>
          <p:cNvSpPr/>
          <p:nvPr/>
        </p:nvSpPr>
        <p:spPr>
          <a:xfrm>
            <a:off x="5846079" y="1451615"/>
            <a:ext cx="2984411" cy="1880659"/>
          </a:xfrm>
          <a:prstGeom prst="wedgeRoundRectCallout">
            <a:avLst>
              <a:gd name="adj1" fmla="val -20914"/>
              <a:gd name="adj2" fmla="val 92679"/>
              <a:gd name="adj3" fmla="val 16667"/>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231F20"/>
                </a:solidFill>
                <a:effectLst/>
                <a:latin typeface="Arial" panose="020B0604020202020204" pitchFamily="34" charset="0"/>
              </a:rPr>
              <a:t>Thật là tuyệt. Tớ sẽ đưa trò chơi lên</a:t>
            </a:r>
            <a:r>
              <a:rPr lang="en-US" sz="1800" dirty="0">
                <a:solidFill>
                  <a:srgbClr val="231F20"/>
                </a:solidFill>
                <a:effectLst/>
                <a:latin typeface="Arial" panose="020B0604020202020204" pitchFamily="34" charset="0"/>
              </a:rPr>
              <a:t> </a:t>
            </a:r>
            <a:r>
              <a:rPr lang="vi-VN" sz="1800" dirty="0">
                <a:solidFill>
                  <a:srgbClr val="231F20"/>
                </a:solidFill>
                <a:effectLst/>
                <a:latin typeface="Arial" panose="020B0604020202020204" pitchFamily="34" charset="0"/>
              </a:rPr>
              <a:t>Internet, duy trì sự hoạt động của nó và tập hợp các ý kiến phản hồi để cải tiến. </a:t>
            </a:r>
            <a:endParaRPr lang="en-US" sz="2000" dirty="0">
              <a:effectLst/>
            </a:endParaRPr>
          </a:p>
        </p:txBody>
      </p:sp>
      <p:sp>
        <p:nvSpPr>
          <p:cNvPr id="23" name="Speech Bubble: Rectangle with Corners Rounded 22">
            <a:extLst>
              <a:ext uri="{FF2B5EF4-FFF2-40B4-BE49-F238E27FC236}">
                <a16:creationId xmlns:a16="http://schemas.microsoft.com/office/drawing/2014/main" id="{C847EFE4-1982-AD5A-9B07-264EF52AB029}"/>
              </a:ext>
            </a:extLst>
          </p:cNvPr>
          <p:cNvSpPr/>
          <p:nvPr/>
        </p:nvSpPr>
        <p:spPr>
          <a:xfrm>
            <a:off x="9053965" y="1615769"/>
            <a:ext cx="2636119" cy="2061496"/>
          </a:xfrm>
          <a:prstGeom prst="wedgeRoundRectCallout">
            <a:avLst>
              <a:gd name="adj1" fmla="val 3325"/>
              <a:gd name="adj2" fmla="val 76965"/>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231F20"/>
                </a:solidFill>
                <a:effectLst/>
                <a:latin typeface="Arial" panose="020B0604020202020204" pitchFamily="34" charset="0"/>
              </a:rPr>
              <a:t>Bạn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chỉ</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cần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mô</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tả</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nhân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vật</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trang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phục</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phong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cảnh</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còn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việc</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tạo</a:t>
            </a:r>
            <a:r>
              <a:rPr lang="en-US" sz="1800" dirty="0">
                <a:solidFill>
                  <a:srgbClr val="231F20"/>
                </a:solidFill>
                <a:effectLst/>
                <a:latin typeface="Arial" panose="020B0604020202020204" pitchFamily="34" charset="0"/>
              </a:rPr>
              <a:t> ra </a:t>
            </a:r>
            <a:r>
              <a:rPr lang="en-US" sz="1800" dirty="0" err="1">
                <a:solidFill>
                  <a:srgbClr val="231F20"/>
                </a:solidFill>
                <a:effectLst/>
                <a:latin typeface="Arial" panose="020B0604020202020204" pitchFamily="34" charset="0"/>
              </a:rPr>
              <a:t>các</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hình</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ảnh</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đó</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trên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máy</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tính</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thì</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yên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tâm</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đã</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có</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tớ</a:t>
            </a:r>
            <a:r>
              <a:rPr lang="en-US" sz="1800" dirty="0">
                <a:solidFill>
                  <a:srgbClr val="231F20"/>
                </a:solidFill>
                <a:effectLst/>
                <a:latin typeface="Arial" panose="020B0604020202020204" pitchFamily="34" charset="0"/>
              </a:rPr>
              <a:t>.</a:t>
            </a:r>
            <a:endParaRPr lang="en-US" sz="2000" dirty="0">
              <a:effectLst/>
            </a:endParaRPr>
          </a:p>
        </p:txBody>
      </p:sp>
    </p:spTree>
    <p:extLst>
      <p:ext uri="{BB962C8B-B14F-4D97-AF65-F5344CB8AC3E}">
        <p14:creationId xmlns:p14="http://schemas.microsoft.com/office/powerpoint/2010/main" val="3309952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2731853" cy="727862"/>
            <a:chOff x="426300" y="344328"/>
            <a:chExt cx="2731853" cy="727862"/>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2621700" cy="647056"/>
              <a:chOff x="6676102" y="770361"/>
              <a:chExt cx="342136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342136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3115327"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KHỞI ĐỘNG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2777327" y="691365"/>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Speech Bubble: Rectangle with Corners Rounded 21">
            <a:extLst>
              <a:ext uri="{FF2B5EF4-FFF2-40B4-BE49-F238E27FC236}">
                <a16:creationId xmlns:a16="http://schemas.microsoft.com/office/drawing/2014/main" id="{33CCE912-7A95-8F9A-D7B2-96CABCE7309F}"/>
              </a:ext>
            </a:extLst>
          </p:cNvPr>
          <p:cNvSpPr/>
          <p:nvPr/>
        </p:nvSpPr>
        <p:spPr>
          <a:xfrm>
            <a:off x="5233234" y="991384"/>
            <a:ext cx="2984411" cy="1880659"/>
          </a:xfrm>
          <a:prstGeom prst="wedgeRoundRectCallout">
            <a:avLst>
              <a:gd name="adj1" fmla="val -63084"/>
              <a:gd name="adj2" fmla="val 43012"/>
              <a:gd name="adj3" fmla="val 16667"/>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solidFill>
                  <a:srgbClr val="231F20"/>
                </a:solidFill>
                <a:latin typeface="Arial" panose="020B0604020202020204" pitchFamily="34" charset="0"/>
              </a:rPr>
              <a:t>Chúng ta hãy cùng tìm hiểu xem sở trường của mỗi bạn có thể phát triển để trở thành một nghề trong tương lai được hay không nhé.</a:t>
            </a:r>
          </a:p>
        </p:txBody>
      </p:sp>
      <p:pic>
        <p:nvPicPr>
          <p:cNvPr id="2050" name="Picture 2" descr="Cartoon Teacher PNG | PNG All">
            <a:extLst>
              <a:ext uri="{FF2B5EF4-FFF2-40B4-BE49-F238E27FC236}">
                <a16:creationId xmlns:a16="http://schemas.microsoft.com/office/drawing/2014/main" id="{E9472E62-F369-CB15-4BC5-6A5496CAC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289" y="2279256"/>
            <a:ext cx="2746273" cy="444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3426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5739396" cy="700021"/>
            <a:chOff x="426300" y="344328"/>
            <a:chExt cx="5739396" cy="700021"/>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5599938" cy="647056"/>
              <a:chOff x="6676102" y="770361"/>
              <a:chExt cx="7308016"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7200898"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7200899"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Nghề nghiệp trong Tin học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5784870" y="663524"/>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y2meta.com - 5 Minute Timer-(1080p)">
            <a:hlinkClick r:id="" action="ppaction://media"/>
            <a:extLst>
              <a:ext uri="{FF2B5EF4-FFF2-40B4-BE49-F238E27FC236}">
                <a16:creationId xmlns:a16="http://schemas.microsoft.com/office/drawing/2014/main" id="{AEA72CA8-6138-A743-C667-8F2C2BAEC64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1006239" y="4433708"/>
            <a:ext cx="2206414" cy="965167"/>
          </a:xfrm>
          <a:prstGeom prst="rect">
            <a:avLst/>
          </a:prstGeom>
        </p:spPr>
      </p:pic>
      <p:grpSp>
        <p:nvGrpSpPr>
          <p:cNvPr id="6" name="Xem KQ">
            <a:extLst>
              <a:ext uri="{FF2B5EF4-FFF2-40B4-BE49-F238E27FC236}">
                <a16:creationId xmlns:a16="http://schemas.microsoft.com/office/drawing/2014/main" id="{A53CB3EF-A34F-CFF5-8B09-AD556F77946A}"/>
              </a:ext>
            </a:extLst>
          </p:cNvPr>
          <p:cNvGrpSpPr/>
          <p:nvPr/>
        </p:nvGrpSpPr>
        <p:grpSpPr>
          <a:xfrm>
            <a:off x="1607803" y="5550917"/>
            <a:ext cx="1062053" cy="1062053"/>
            <a:chOff x="1580575" y="4515507"/>
            <a:chExt cx="1278588" cy="1278588"/>
          </a:xfrm>
        </p:grpSpPr>
        <p:pic>
          <p:nvPicPr>
            <p:cNvPr id="7" name="Picture 2">
              <a:extLst>
                <a:ext uri="{FF2B5EF4-FFF2-40B4-BE49-F238E27FC236}">
                  <a16:creationId xmlns:a16="http://schemas.microsoft.com/office/drawing/2014/main" id="{0FF95706-BA6C-FE4D-6376-5B0195E2DC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92D25D-8E50-6FC5-F4AD-ACB78B4593BB}"/>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 name="Group 9">
            <a:extLst>
              <a:ext uri="{FF2B5EF4-FFF2-40B4-BE49-F238E27FC236}">
                <a16:creationId xmlns:a16="http://schemas.microsoft.com/office/drawing/2014/main" id="{D90698DB-9EF0-D8BA-6E51-136138899F08}"/>
              </a:ext>
            </a:extLst>
          </p:cNvPr>
          <p:cNvGrpSpPr/>
          <p:nvPr/>
        </p:nvGrpSpPr>
        <p:grpSpPr>
          <a:xfrm>
            <a:off x="697760" y="3984132"/>
            <a:ext cx="2848282" cy="1881318"/>
            <a:chOff x="5430688" y="198416"/>
            <a:chExt cx="3429000" cy="2264888"/>
          </a:xfrm>
        </p:grpSpPr>
        <p:pic>
          <p:nvPicPr>
            <p:cNvPr id="12" name="Picture 4">
              <a:extLst>
                <a:ext uri="{FF2B5EF4-FFF2-40B4-BE49-F238E27FC236}">
                  <a16:creationId xmlns:a16="http://schemas.microsoft.com/office/drawing/2014/main" id="{73F6351E-2ADD-3726-825F-856CDD915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3D7B6A-12F5-D169-CE17-1F8B0EC30179}"/>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4" name="Câu hỏi hoạt động nhóm">
            <a:extLst>
              <a:ext uri="{FF2B5EF4-FFF2-40B4-BE49-F238E27FC236}">
                <a16:creationId xmlns:a16="http://schemas.microsoft.com/office/drawing/2014/main" id="{15478DB4-44C2-AA73-AD5E-C96D012F79A0}"/>
              </a:ext>
            </a:extLst>
          </p:cNvPr>
          <p:cNvSpPr txBox="1"/>
          <p:nvPr/>
        </p:nvSpPr>
        <p:spPr>
          <a:xfrm>
            <a:off x="325121" y="1098862"/>
            <a:ext cx="6391316" cy="2678073"/>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Đoạn hội thoại ở hoạt động Khởi động cho biết ba bạn An, Minh, Khoa đang dự định cùng nhau làm một trò chơi trên máy tính. Mỗi bạn đều có sở thích và khả năng riêng. Em hãy trả lời các câu hỏi sau:</a:t>
            </a:r>
          </a:p>
          <a:p>
            <a:r>
              <a:rPr lang="vi-VN" sz="2000" dirty="0">
                <a:latin typeface="Times New Roman" panose="02020603050405020304" pitchFamily="18" charset="0"/>
                <a:cs typeface="Times New Roman" panose="02020603050405020304" pitchFamily="18" charset="0"/>
              </a:rPr>
              <a:t>1. Ba người bạn của chúng ta, sau này có thể làm những nghề nghiệp gì trong lĩnh vực tin học? </a:t>
            </a:r>
          </a:p>
          <a:p>
            <a:r>
              <a:rPr lang="vi-VN" sz="2000" dirty="0">
                <a:latin typeface="Times New Roman" panose="02020603050405020304" pitchFamily="18" charset="0"/>
                <a:cs typeface="Times New Roman" panose="02020603050405020304" pitchFamily="18" charset="0"/>
              </a:rPr>
              <a:t>2. Đặc thù công việc và sản phẩm chính của những nghề nghiệp đó là gì?</a:t>
            </a:r>
          </a:p>
        </p:txBody>
      </p:sp>
      <p:grpSp>
        <p:nvGrpSpPr>
          <p:cNvPr id="15" name="Báo cáo hoạt động nhóm">
            <a:extLst>
              <a:ext uri="{FF2B5EF4-FFF2-40B4-BE49-F238E27FC236}">
                <a16:creationId xmlns:a16="http://schemas.microsoft.com/office/drawing/2014/main" id="{7E0CC7D2-00FC-F1D5-713C-7C68540E1A1C}"/>
              </a:ext>
            </a:extLst>
          </p:cNvPr>
          <p:cNvGrpSpPr/>
          <p:nvPr/>
        </p:nvGrpSpPr>
        <p:grpSpPr>
          <a:xfrm>
            <a:off x="3546042" y="4567458"/>
            <a:ext cx="7949767" cy="1873011"/>
            <a:chOff x="99533" y="2275709"/>
            <a:chExt cx="7949767" cy="1873011"/>
          </a:xfrm>
        </p:grpSpPr>
        <p:sp>
          <p:nvSpPr>
            <p:cNvPr id="16" name="Rectangle: Rounded Corners 15">
              <a:extLst>
                <a:ext uri="{FF2B5EF4-FFF2-40B4-BE49-F238E27FC236}">
                  <a16:creationId xmlns:a16="http://schemas.microsoft.com/office/drawing/2014/main" id="{7FB8796D-103D-7E49-85DB-29DCCF63BBAA}"/>
                </a:ext>
              </a:extLst>
            </p:cNvPr>
            <p:cNvSpPr/>
            <p:nvPr/>
          </p:nvSpPr>
          <p:spPr>
            <a:xfrm>
              <a:off x="515241" y="2275710"/>
              <a:ext cx="7534059" cy="187301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E3AA575-9512-B9B1-32DD-54B601821710}"/>
                </a:ext>
              </a:extLst>
            </p:cNvPr>
            <p:cNvSpPr txBox="1"/>
            <p:nvPr/>
          </p:nvSpPr>
          <p:spPr>
            <a:xfrm>
              <a:off x="1010923" y="2514715"/>
              <a:ext cx="6728329" cy="1477328"/>
            </a:xfrm>
            <a:prstGeom prst="rect">
              <a:avLst/>
            </a:prstGeom>
            <a:noFill/>
          </p:spPr>
          <p:txBody>
            <a:bodyPr wrap="square" rtlCol="0">
              <a:spAutoFit/>
            </a:bodyPr>
            <a:lstStyle/>
            <a:p>
              <a:r>
                <a:rPr lang="vi-VN">
                  <a:latin typeface="Times New Roman" panose="02020603050405020304" pitchFamily="18" charset="0"/>
                  <a:cs typeface="Times New Roman" panose="02020603050405020304" pitchFamily="18" charset="0"/>
                </a:rPr>
                <a:t>- Bạn Khoa có thể trở thành nhà thiết lập mục tiêu và các đặc điểm kỹ thuật của phần mềm</a:t>
              </a:r>
            </a:p>
            <a:p>
              <a:r>
                <a:rPr lang="vi-VN">
                  <a:latin typeface="Times New Roman" panose="02020603050405020304" pitchFamily="18" charset="0"/>
                  <a:cs typeface="Times New Roman" panose="02020603050405020304" pitchFamily="18" charset="0"/>
                </a:rPr>
                <a:t>- Bạn An có thể trở thành nhà thiết kế đồ họa</a:t>
              </a:r>
            </a:p>
            <a:p>
              <a:r>
                <a:rPr lang="vi-VN">
                  <a:latin typeface="Times New Roman" panose="02020603050405020304" pitchFamily="18" charset="0"/>
                  <a:cs typeface="Times New Roman" panose="02020603050405020304" pitchFamily="18" charset="0"/>
                </a:rPr>
                <a:t>- Bạn Minh có thể trở thành người thử nghiệm và bảo trì phần mềm; kiểm tra và tư vấn cải thiện hệ thống thông tin.</a:t>
              </a:r>
            </a:p>
          </p:txBody>
        </p:sp>
        <p:pic>
          <p:nvPicPr>
            <p:cNvPr id="18" name="Picture 17">
              <a:extLst>
                <a:ext uri="{FF2B5EF4-FFF2-40B4-BE49-F238E27FC236}">
                  <a16:creationId xmlns:a16="http://schemas.microsoft.com/office/drawing/2014/main" id="{CFFBBBF4-4A1E-93EE-D43D-3706949F9782}"/>
                </a:ext>
              </a:extLst>
            </p:cNvPr>
            <p:cNvPicPr>
              <a:picLocks noChangeAspect="1"/>
            </p:cNvPicPr>
            <p:nvPr/>
          </p:nvPicPr>
          <p:blipFill>
            <a:blip r:embed="rId7"/>
            <a:stretch>
              <a:fillRect/>
            </a:stretch>
          </p:blipFill>
          <p:spPr>
            <a:xfrm>
              <a:off x="99533" y="2275709"/>
              <a:ext cx="831417" cy="831417"/>
            </a:xfrm>
            <a:prstGeom prst="rect">
              <a:avLst/>
            </a:prstGeom>
          </p:spPr>
        </p:pic>
      </p:grpSp>
      <p:pic>
        <p:nvPicPr>
          <p:cNvPr id="3078" name="Picture 6" descr="Gamers Clipart 2 Young Adult Boys Working With Computer And Playing Video  Games Cartoon Vector, Computer Clipart, Cartoon Clipart, Playing Clipart  PNG and Vector with Transparent Background for Free Download">
            <a:extLst>
              <a:ext uri="{FF2B5EF4-FFF2-40B4-BE49-F238E27FC236}">
                <a16:creationId xmlns:a16="http://schemas.microsoft.com/office/drawing/2014/main" id="{11C5E408-E49D-B274-6571-FD46003FB8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6639" y="1249072"/>
            <a:ext cx="2212258" cy="221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2369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10"/>
                                        </p:tgtEl>
                                        <p:attrNameLst>
                                          <p:attrName>ppt_w</p:attrName>
                                        </p:attrNameLst>
                                      </p:cBhvr>
                                      <p:tavLst>
                                        <p:tav tm="0">
                                          <p:val>
                                            <p:strVal val="ppt_w"/>
                                          </p:val>
                                        </p:tav>
                                        <p:tav tm="100000">
                                          <p:val>
                                            <p:fltVal val="0"/>
                                          </p:val>
                                        </p:tav>
                                      </p:tavLst>
                                    </p:anim>
                                    <p:anim calcmode="lin" valueType="num">
                                      <p:cBhvr>
                                        <p:cTn id="18" dur="500"/>
                                        <p:tgtEl>
                                          <p:spTgt spid="10"/>
                                        </p:tgtEl>
                                        <p:attrNameLst>
                                          <p:attrName>ppt_h</p:attrName>
                                        </p:attrNameLst>
                                      </p:cBhvr>
                                      <p:tavLst>
                                        <p:tav tm="0">
                                          <p:val>
                                            <p:strVal val="ppt_h"/>
                                          </p:val>
                                        </p:tav>
                                        <p:tav tm="100000">
                                          <p:val>
                                            <p:fltVal val="0"/>
                                          </p:val>
                                        </p:tav>
                                      </p:tavLst>
                                    </p:anim>
                                    <p:anim calcmode="lin" valueType="num">
                                      <p:cBhvr>
                                        <p:cTn id="19" dur="500"/>
                                        <p:tgtEl>
                                          <p:spTgt spid="10"/>
                                        </p:tgtEl>
                                        <p:attrNameLst>
                                          <p:attrName>style.rotation</p:attrName>
                                        </p:attrNameLst>
                                      </p:cBhvr>
                                      <p:tavLst>
                                        <p:tav tm="0">
                                          <p:val>
                                            <p:fltVal val="0"/>
                                          </p:val>
                                        </p:tav>
                                        <p:tav tm="100000">
                                          <p:val>
                                            <p:fltVal val="360"/>
                                          </p:val>
                                        </p:tav>
                                      </p:tavLst>
                                    </p:anim>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315015" fill="hold"/>
                                        <p:tgtEl>
                                          <p:spTgt spid="3"/>
                                        </p:tgtEl>
                                      </p:cBhvr>
                                    </p:cmd>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after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md type="call" cmd="stop">
                                      <p:cBhvr>
                                        <p:cTn id="31" dur="1">
                                          <p:stCondLst>
                                            <p:cond delay="499"/>
                                          </p:stCondLst>
                                        </p:cTn>
                                        <p:tgtEl>
                                          <p:spTgt spid="3"/>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video>
              <p:cMediaNode vol="80000" mute="1">
                <p:cTn id="37" fill="hold" display="0">
                  <p:stCondLst>
                    <p:cond delay="indefinite"/>
                  </p:stCondLst>
                </p:cTn>
                <p:tgtEl>
                  <p:spTgt spid="3"/>
                </p:tgtEl>
              </p:cMediaNode>
            </p:vide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5739396" cy="700021"/>
            <a:chOff x="426300" y="344328"/>
            <a:chExt cx="5739396" cy="700021"/>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5599938" cy="647056"/>
              <a:chOff x="6676102" y="770361"/>
              <a:chExt cx="7308016"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7200898"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7200899"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Nghề nghiệp trong Tin học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5784870" y="663524"/>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iới thiệu">
            <a:extLst>
              <a:ext uri="{FF2B5EF4-FFF2-40B4-BE49-F238E27FC236}">
                <a16:creationId xmlns:a16="http://schemas.microsoft.com/office/drawing/2014/main" id="{874FFF42-4085-0218-FA2B-8A0FCC67DDD7}"/>
              </a:ext>
            </a:extLst>
          </p:cNvPr>
          <p:cNvGrpSpPr/>
          <p:nvPr/>
        </p:nvGrpSpPr>
        <p:grpSpPr>
          <a:xfrm>
            <a:off x="722549" y="1044350"/>
            <a:ext cx="10684551" cy="3019579"/>
            <a:chOff x="722549" y="2215664"/>
            <a:chExt cx="10684551" cy="3019579"/>
          </a:xfrm>
        </p:grpSpPr>
        <p:grpSp>
          <p:nvGrpSpPr>
            <p:cNvPr id="20" name="Group 19">
              <a:extLst>
                <a:ext uri="{FF2B5EF4-FFF2-40B4-BE49-F238E27FC236}">
                  <a16:creationId xmlns:a16="http://schemas.microsoft.com/office/drawing/2014/main" id="{74F5061E-DE0E-08EB-ADCC-ED1AE93650A5}"/>
                </a:ext>
              </a:extLst>
            </p:cNvPr>
            <p:cNvGrpSpPr/>
            <p:nvPr/>
          </p:nvGrpSpPr>
          <p:grpSpPr>
            <a:xfrm>
              <a:off x="722549" y="2215664"/>
              <a:ext cx="10612120" cy="3019579"/>
              <a:chOff x="751424" y="4271768"/>
              <a:chExt cx="10612120" cy="3279210"/>
            </a:xfrm>
          </p:grpSpPr>
          <p:grpSp>
            <p:nvGrpSpPr>
              <p:cNvPr id="23" name="Group 22">
                <a:extLst>
                  <a:ext uri="{FF2B5EF4-FFF2-40B4-BE49-F238E27FC236}">
                    <a16:creationId xmlns:a16="http://schemas.microsoft.com/office/drawing/2014/main" id="{A58185E2-00D2-C368-BE82-C0206DABA506}"/>
                  </a:ext>
                </a:extLst>
              </p:cNvPr>
              <p:cNvGrpSpPr/>
              <p:nvPr/>
            </p:nvGrpSpPr>
            <p:grpSpPr>
              <a:xfrm>
                <a:off x="751424" y="4271768"/>
                <a:ext cx="10612120" cy="3279210"/>
                <a:chOff x="748591" y="4323722"/>
                <a:chExt cx="10461479" cy="3279210"/>
              </a:xfrm>
            </p:grpSpPr>
            <p:sp>
              <p:nvSpPr>
                <p:cNvPr id="26" name="Rectangle: Rounded Corners 25">
                  <a:extLst>
                    <a:ext uri="{FF2B5EF4-FFF2-40B4-BE49-F238E27FC236}">
                      <a16:creationId xmlns:a16="http://schemas.microsoft.com/office/drawing/2014/main" id="{DE2159A6-985E-7F94-4B2A-528F3A5996AF}"/>
                    </a:ext>
                  </a:extLst>
                </p:cNvPr>
                <p:cNvSpPr/>
                <p:nvPr/>
              </p:nvSpPr>
              <p:spPr>
                <a:xfrm>
                  <a:off x="1181534" y="4719157"/>
                  <a:ext cx="10028536" cy="2883775"/>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7" name="Picture 26">
                  <a:extLst>
                    <a:ext uri="{FF2B5EF4-FFF2-40B4-BE49-F238E27FC236}">
                      <a16:creationId xmlns:a16="http://schemas.microsoft.com/office/drawing/2014/main" id="{F964129A-F51C-5376-0E55-EB4CE88926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4" name="Rectangle 23">
                <a:extLst>
                  <a:ext uri="{FF2B5EF4-FFF2-40B4-BE49-F238E27FC236}">
                    <a16:creationId xmlns:a16="http://schemas.microsoft.com/office/drawing/2014/main" id="{BD1FF15A-A31B-8F04-1618-7CA9690C9E55}"/>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87065A3-101B-9A1C-C702-23620CB1F727}"/>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FE865BF6-9D1C-4E0C-735E-3E1541BB003F}"/>
                </a:ext>
              </a:extLst>
            </p:cNvPr>
            <p:cNvSpPr txBox="1"/>
            <p:nvPr/>
          </p:nvSpPr>
          <p:spPr>
            <a:xfrm>
              <a:off x="1615756" y="2579789"/>
              <a:ext cx="9791344" cy="2120068"/>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Trong dự án làm phần mềm trò chơi, ba bạn An, Minh và Khoa, mỗi bạn nhận một việc. Khoa tạo ra kịch bản và chuyển kịch bản đó thành phần mềm trò chơi trên máy tính. Hình ảnh các nhân vật và phong cảnh trong trò chơi được An tạo ra bằng phần mềm đồ hoạ. Minh sẽ đưa trò chơi lên Internet, theo dõi và thống kê ý kiến của người chơi. Khả năng và sở thích của các bạn An, Minh, Khoa đều có thể phát triển để được xã hội chấp nhận, tạo ra thu nhập cho mỗi bạn, trở thành nghề nghiệp</a:t>
              </a:r>
              <a:endPar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4098" name="Picture 2" descr="Game Development — CodingStar">
            <a:extLst>
              <a:ext uri="{FF2B5EF4-FFF2-40B4-BE49-F238E27FC236}">
                <a16:creationId xmlns:a16="http://schemas.microsoft.com/office/drawing/2014/main" id="{706AA74A-9C55-5625-5515-A19C949E2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61" y="3978988"/>
            <a:ext cx="2881678" cy="287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4355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5739396" cy="700021"/>
            <a:chOff x="426300" y="344328"/>
            <a:chExt cx="5739396" cy="700021"/>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5599938" cy="647056"/>
              <a:chOff x="6676102" y="770361"/>
              <a:chExt cx="7308016"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7200898"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7200899"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Nghề nghiệp trong Tin học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5784870" y="663524"/>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y2meta.com - 5 Minute Timer-(1080p)">
            <a:hlinkClick r:id="" action="ppaction://media"/>
            <a:extLst>
              <a:ext uri="{FF2B5EF4-FFF2-40B4-BE49-F238E27FC236}">
                <a16:creationId xmlns:a16="http://schemas.microsoft.com/office/drawing/2014/main" id="{AEA72CA8-6138-A743-C667-8F2C2BAEC64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1006239" y="4433708"/>
            <a:ext cx="2206414" cy="965167"/>
          </a:xfrm>
          <a:prstGeom prst="rect">
            <a:avLst/>
          </a:prstGeom>
        </p:spPr>
      </p:pic>
      <p:grpSp>
        <p:nvGrpSpPr>
          <p:cNvPr id="6" name="Xem KQ">
            <a:extLst>
              <a:ext uri="{FF2B5EF4-FFF2-40B4-BE49-F238E27FC236}">
                <a16:creationId xmlns:a16="http://schemas.microsoft.com/office/drawing/2014/main" id="{A53CB3EF-A34F-CFF5-8B09-AD556F77946A}"/>
              </a:ext>
            </a:extLst>
          </p:cNvPr>
          <p:cNvGrpSpPr/>
          <p:nvPr/>
        </p:nvGrpSpPr>
        <p:grpSpPr>
          <a:xfrm>
            <a:off x="1607803" y="5550917"/>
            <a:ext cx="1062053" cy="1062053"/>
            <a:chOff x="1580575" y="4515507"/>
            <a:chExt cx="1278588" cy="1278588"/>
          </a:xfrm>
        </p:grpSpPr>
        <p:pic>
          <p:nvPicPr>
            <p:cNvPr id="7" name="Picture 2">
              <a:extLst>
                <a:ext uri="{FF2B5EF4-FFF2-40B4-BE49-F238E27FC236}">
                  <a16:creationId xmlns:a16="http://schemas.microsoft.com/office/drawing/2014/main" id="{0FF95706-BA6C-FE4D-6376-5B0195E2DC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92D25D-8E50-6FC5-F4AD-ACB78B4593BB}"/>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 name="Group 9">
            <a:extLst>
              <a:ext uri="{FF2B5EF4-FFF2-40B4-BE49-F238E27FC236}">
                <a16:creationId xmlns:a16="http://schemas.microsoft.com/office/drawing/2014/main" id="{D90698DB-9EF0-D8BA-6E51-136138899F08}"/>
              </a:ext>
            </a:extLst>
          </p:cNvPr>
          <p:cNvGrpSpPr/>
          <p:nvPr/>
        </p:nvGrpSpPr>
        <p:grpSpPr>
          <a:xfrm>
            <a:off x="697760" y="3984132"/>
            <a:ext cx="2848282" cy="1881318"/>
            <a:chOff x="5430688" y="198416"/>
            <a:chExt cx="3429000" cy="2264888"/>
          </a:xfrm>
        </p:grpSpPr>
        <p:pic>
          <p:nvPicPr>
            <p:cNvPr id="12" name="Picture 4">
              <a:extLst>
                <a:ext uri="{FF2B5EF4-FFF2-40B4-BE49-F238E27FC236}">
                  <a16:creationId xmlns:a16="http://schemas.microsoft.com/office/drawing/2014/main" id="{73F6351E-2ADD-3726-825F-856CDD915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3D7B6A-12F5-D169-CE17-1F8B0EC30179}"/>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4" name="Câu hỏi hoạt động nhóm">
            <a:extLst>
              <a:ext uri="{FF2B5EF4-FFF2-40B4-BE49-F238E27FC236}">
                <a16:creationId xmlns:a16="http://schemas.microsoft.com/office/drawing/2014/main" id="{15478DB4-44C2-AA73-AD5E-C96D012F79A0}"/>
              </a:ext>
            </a:extLst>
          </p:cNvPr>
          <p:cNvSpPr txBox="1"/>
          <p:nvPr/>
        </p:nvSpPr>
        <p:spPr>
          <a:xfrm>
            <a:off x="660144" y="1440960"/>
            <a:ext cx="6391316" cy="1064776"/>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Các nghề nghiệp tin học có thể được phân loại thành những nhóm nào? Các nhóm nghề đó lại được phân chia thành các hướng gì?</a:t>
            </a:r>
          </a:p>
        </p:txBody>
      </p:sp>
      <p:grpSp>
        <p:nvGrpSpPr>
          <p:cNvPr id="15" name="Báo cáo hoạt động nhóm">
            <a:extLst>
              <a:ext uri="{FF2B5EF4-FFF2-40B4-BE49-F238E27FC236}">
                <a16:creationId xmlns:a16="http://schemas.microsoft.com/office/drawing/2014/main" id="{7E0CC7D2-00FC-F1D5-713C-7C68540E1A1C}"/>
              </a:ext>
            </a:extLst>
          </p:cNvPr>
          <p:cNvGrpSpPr/>
          <p:nvPr/>
        </p:nvGrpSpPr>
        <p:grpSpPr>
          <a:xfrm>
            <a:off x="3546042" y="4567458"/>
            <a:ext cx="7949767" cy="1873011"/>
            <a:chOff x="99533" y="2275709"/>
            <a:chExt cx="7949767" cy="1873011"/>
          </a:xfrm>
        </p:grpSpPr>
        <p:sp>
          <p:nvSpPr>
            <p:cNvPr id="16" name="Rectangle: Rounded Corners 15">
              <a:extLst>
                <a:ext uri="{FF2B5EF4-FFF2-40B4-BE49-F238E27FC236}">
                  <a16:creationId xmlns:a16="http://schemas.microsoft.com/office/drawing/2014/main" id="{7FB8796D-103D-7E49-85DB-29DCCF63BBAA}"/>
                </a:ext>
              </a:extLst>
            </p:cNvPr>
            <p:cNvSpPr/>
            <p:nvPr/>
          </p:nvSpPr>
          <p:spPr>
            <a:xfrm>
              <a:off x="515241" y="2275710"/>
              <a:ext cx="7534059" cy="187301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E3AA575-9512-B9B1-32DD-54B601821710}"/>
                </a:ext>
              </a:extLst>
            </p:cNvPr>
            <p:cNvSpPr txBox="1"/>
            <p:nvPr/>
          </p:nvSpPr>
          <p:spPr>
            <a:xfrm>
              <a:off x="1010923" y="2339041"/>
              <a:ext cx="6728329" cy="1754326"/>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 Có thể phân chia các nghề nghiệp tin học thành 3 nhóm chính:</a:t>
              </a:r>
            </a:p>
            <a:p>
              <a:r>
                <a:rPr lang="vi-VN" dirty="0">
                  <a:latin typeface="Times New Roman" panose="02020603050405020304" pitchFamily="18" charset="0"/>
                  <a:cs typeface="Times New Roman" panose="02020603050405020304" pitchFamily="18" charset="0"/>
                </a:rPr>
                <a:t>+ Nhà chuyên môn về phân tích và phát triển phần mềm</a:t>
              </a:r>
            </a:p>
            <a:p>
              <a:r>
                <a:rPr lang="vi-VN" dirty="0">
                  <a:latin typeface="Times New Roman" panose="02020603050405020304" pitchFamily="18" charset="0"/>
                  <a:cs typeface="Times New Roman" panose="02020603050405020304" pitchFamily="18" charset="0"/>
                </a:rPr>
                <a:t>+ Nhà thiết kế đồ họa</a:t>
              </a:r>
            </a:p>
            <a:p>
              <a:r>
                <a:rPr lang="vi-VN" dirty="0">
                  <a:latin typeface="Times New Roman" panose="02020603050405020304" pitchFamily="18" charset="0"/>
                  <a:cs typeface="Times New Roman" panose="02020603050405020304" pitchFamily="18" charset="0"/>
                </a:rPr>
                <a:t>+ Nhà quản trị hệ thống</a:t>
              </a:r>
            </a:p>
            <a:p>
              <a:r>
                <a:rPr lang="vi-VN" dirty="0">
                  <a:latin typeface="Times New Roman" panose="02020603050405020304" pitchFamily="18" charset="0"/>
                  <a:cs typeface="Times New Roman" panose="02020603050405020304" pitchFamily="18" charset="0"/>
                </a:rPr>
                <a:t>- Các nhóm nghề đó lại được phân chia  thành hai hướng: Khoa học máy tính và Tin học ứng dụng.</a:t>
              </a:r>
            </a:p>
          </p:txBody>
        </p:sp>
        <p:pic>
          <p:nvPicPr>
            <p:cNvPr id="18" name="Picture 17">
              <a:extLst>
                <a:ext uri="{FF2B5EF4-FFF2-40B4-BE49-F238E27FC236}">
                  <a16:creationId xmlns:a16="http://schemas.microsoft.com/office/drawing/2014/main" id="{CFFBBBF4-4A1E-93EE-D43D-3706949F9782}"/>
                </a:ext>
              </a:extLst>
            </p:cNvPr>
            <p:cNvPicPr>
              <a:picLocks noChangeAspect="1"/>
            </p:cNvPicPr>
            <p:nvPr/>
          </p:nvPicPr>
          <p:blipFill>
            <a:blip r:embed="rId7"/>
            <a:stretch>
              <a:fillRect/>
            </a:stretch>
          </p:blipFill>
          <p:spPr>
            <a:xfrm>
              <a:off x="99533" y="2275709"/>
              <a:ext cx="831417" cy="831417"/>
            </a:xfrm>
            <a:prstGeom prst="rect">
              <a:avLst/>
            </a:prstGeom>
          </p:spPr>
        </p:pic>
      </p:grpSp>
      <p:pic>
        <p:nvPicPr>
          <p:cNvPr id="21" name="Picture 20">
            <a:extLst>
              <a:ext uri="{FF2B5EF4-FFF2-40B4-BE49-F238E27FC236}">
                <a16:creationId xmlns:a16="http://schemas.microsoft.com/office/drawing/2014/main" id="{71F9F5F2-584C-C493-BFC7-F69579C91AE7}"/>
              </a:ext>
            </a:extLst>
          </p:cNvPr>
          <p:cNvPicPr>
            <a:picLocks noChangeAspect="1"/>
          </p:cNvPicPr>
          <p:nvPr/>
        </p:nvPicPr>
        <p:blipFill>
          <a:blip r:embed="rId8"/>
          <a:stretch>
            <a:fillRect/>
          </a:stretch>
        </p:blipFill>
        <p:spPr>
          <a:xfrm>
            <a:off x="7801378" y="536616"/>
            <a:ext cx="3706761" cy="3706761"/>
          </a:xfrm>
          <a:prstGeom prst="rect">
            <a:avLst/>
          </a:prstGeom>
        </p:spPr>
      </p:pic>
    </p:spTree>
    <p:extLst>
      <p:ext uri="{BB962C8B-B14F-4D97-AF65-F5344CB8AC3E}">
        <p14:creationId xmlns:p14="http://schemas.microsoft.com/office/powerpoint/2010/main" val="27723038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10"/>
                                        </p:tgtEl>
                                        <p:attrNameLst>
                                          <p:attrName>ppt_w</p:attrName>
                                        </p:attrNameLst>
                                      </p:cBhvr>
                                      <p:tavLst>
                                        <p:tav tm="0">
                                          <p:val>
                                            <p:strVal val="ppt_w"/>
                                          </p:val>
                                        </p:tav>
                                        <p:tav tm="100000">
                                          <p:val>
                                            <p:fltVal val="0"/>
                                          </p:val>
                                        </p:tav>
                                      </p:tavLst>
                                    </p:anim>
                                    <p:anim calcmode="lin" valueType="num">
                                      <p:cBhvr>
                                        <p:cTn id="18" dur="500"/>
                                        <p:tgtEl>
                                          <p:spTgt spid="10"/>
                                        </p:tgtEl>
                                        <p:attrNameLst>
                                          <p:attrName>ppt_h</p:attrName>
                                        </p:attrNameLst>
                                      </p:cBhvr>
                                      <p:tavLst>
                                        <p:tav tm="0">
                                          <p:val>
                                            <p:strVal val="ppt_h"/>
                                          </p:val>
                                        </p:tav>
                                        <p:tav tm="100000">
                                          <p:val>
                                            <p:fltVal val="0"/>
                                          </p:val>
                                        </p:tav>
                                      </p:tavLst>
                                    </p:anim>
                                    <p:anim calcmode="lin" valueType="num">
                                      <p:cBhvr>
                                        <p:cTn id="19" dur="500"/>
                                        <p:tgtEl>
                                          <p:spTgt spid="10"/>
                                        </p:tgtEl>
                                        <p:attrNameLst>
                                          <p:attrName>style.rotation</p:attrName>
                                        </p:attrNameLst>
                                      </p:cBhvr>
                                      <p:tavLst>
                                        <p:tav tm="0">
                                          <p:val>
                                            <p:fltVal val="0"/>
                                          </p:val>
                                        </p:tav>
                                        <p:tav tm="100000">
                                          <p:val>
                                            <p:fltVal val="360"/>
                                          </p:val>
                                        </p:tav>
                                      </p:tavLst>
                                    </p:anim>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315015" fill="hold"/>
                                        <p:tgtEl>
                                          <p:spTgt spid="3"/>
                                        </p:tgtEl>
                                      </p:cBhvr>
                                    </p:cmd>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after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md type="call" cmd="stop">
                                      <p:cBhvr>
                                        <p:cTn id="31" dur="1">
                                          <p:stCondLst>
                                            <p:cond delay="499"/>
                                          </p:stCondLst>
                                        </p:cTn>
                                        <p:tgtEl>
                                          <p:spTgt spid="3"/>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video>
              <p:cMediaNode vol="80000" mute="1">
                <p:cTn id="37" fill="hold" display="0">
                  <p:stCondLst>
                    <p:cond delay="indefinite"/>
                  </p:stCondLst>
                </p:cTn>
                <p:tgtEl>
                  <p:spTgt spid="3"/>
                </p:tgtEl>
              </p:cMediaNode>
            </p:video>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4" y="344328"/>
            <a:ext cx="5739396" cy="700021"/>
            <a:chOff x="426300" y="344328"/>
            <a:chExt cx="5739396" cy="700021"/>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5599938" cy="647056"/>
              <a:chOff x="6676102" y="770361"/>
              <a:chExt cx="7308016"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7200898"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7200899"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Nghề nghiệp trong Tin học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5784870" y="663524"/>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iới thiệu">
            <a:extLst>
              <a:ext uri="{FF2B5EF4-FFF2-40B4-BE49-F238E27FC236}">
                <a16:creationId xmlns:a16="http://schemas.microsoft.com/office/drawing/2014/main" id="{874FFF42-4085-0218-FA2B-8A0FCC67DDD7}"/>
              </a:ext>
            </a:extLst>
          </p:cNvPr>
          <p:cNvGrpSpPr/>
          <p:nvPr/>
        </p:nvGrpSpPr>
        <p:grpSpPr>
          <a:xfrm>
            <a:off x="722549" y="1044350"/>
            <a:ext cx="10684551" cy="3019579"/>
            <a:chOff x="722549" y="2215664"/>
            <a:chExt cx="10684551" cy="3019579"/>
          </a:xfrm>
        </p:grpSpPr>
        <p:grpSp>
          <p:nvGrpSpPr>
            <p:cNvPr id="20" name="Group 19">
              <a:extLst>
                <a:ext uri="{FF2B5EF4-FFF2-40B4-BE49-F238E27FC236}">
                  <a16:creationId xmlns:a16="http://schemas.microsoft.com/office/drawing/2014/main" id="{74F5061E-DE0E-08EB-ADCC-ED1AE93650A5}"/>
                </a:ext>
              </a:extLst>
            </p:cNvPr>
            <p:cNvGrpSpPr/>
            <p:nvPr/>
          </p:nvGrpSpPr>
          <p:grpSpPr>
            <a:xfrm>
              <a:off x="722549" y="2215664"/>
              <a:ext cx="10612120" cy="3019579"/>
              <a:chOff x="751424" y="4271768"/>
              <a:chExt cx="10612120" cy="3279210"/>
            </a:xfrm>
          </p:grpSpPr>
          <p:grpSp>
            <p:nvGrpSpPr>
              <p:cNvPr id="23" name="Group 22">
                <a:extLst>
                  <a:ext uri="{FF2B5EF4-FFF2-40B4-BE49-F238E27FC236}">
                    <a16:creationId xmlns:a16="http://schemas.microsoft.com/office/drawing/2014/main" id="{A58185E2-00D2-C368-BE82-C0206DABA506}"/>
                  </a:ext>
                </a:extLst>
              </p:cNvPr>
              <p:cNvGrpSpPr/>
              <p:nvPr/>
            </p:nvGrpSpPr>
            <p:grpSpPr>
              <a:xfrm>
                <a:off x="751424" y="4271768"/>
                <a:ext cx="10612120" cy="3279210"/>
                <a:chOff x="748591" y="4323722"/>
                <a:chExt cx="10461479" cy="3279210"/>
              </a:xfrm>
            </p:grpSpPr>
            <p:sp>
              <p:nvSpPr>
                <p:cNvPr id="26" name="Rectangle: Rounded Corners 25">
                  <a:extLst>
                    <a:ext uri="{FF2B5EF4-FFF2-40B4-BE49-F238E27FC236}">
                      <a16:creationId xmlns:a16="http://schemas.microsoft.com/office/drawing/2014/main" id="{DE2159A6-985E-7F94-4B2A-528F3A5996AF}"/>
                    </a:ext>
                  </a:extLst>
                </p:cNvPr>
                <p:cNvSpPr/>
                <p:nvPr/>
              </p:nvSpPr>
              <p:spPr>
                <a:xfrm>
                  <a:off x="1181534" y="4719157"/>
                  <a:ext cx="10028536" cy="2883775"/>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7" name="Picture 26">
                  <a:extLst>
                    <a:ext uri="{FF2B5EF4-FFF2-40B4-BE49-F238E27FC236}">
                      <a16:creationId xmlns:a16="http://schemas.microsoft.com/office/drawing/2014/main" id="{F964129A-F51C-5376-0E55-EB4CE88926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4" name="Rectangle 23">
                <a:extLst>
                  <a:ext uri="{FF2B5EF4-FFF2-40B4-BE49-F238E27FC236}">
                    <a16:creationId xmlns:a16="http://schemas.microsoft.com/office/drawing/2014/main" id="{BD1FF15A-A31B-8F04-1618-7CA9690C9E55}"/>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87065A3-101B-9A1C-C702-23620CB1F727}"/>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FE865BF6-9D1C-4E0C-735E-3E1541BB003F}"/>
                </a:ext>
              </a:extLst>
            </p:cNvPr>
            <p:cNvSpPr txBox="1"/>
            <p:nvPr/>
          </p:nvSpPr>
          <p:spPr>
            <a:xfrm>
              <a:off x="1615756" y="2579789"/>
              <a:ext cx="9791344" cy="2528897"/>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Những nhóm nghề thuộc hướng Khoa học máy tính có đặc điểm chung là nghiên cứu lí thuyết về thông tin và thuật toán, tạo ra những cách mới để biểu diễn, xử lí và trao đổi thông tin trong môi trường số. </a:t>
              </a:r>
            </a:p>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Những nhóm nghề thuộc hướng Tin học ứng dụng không đòi hỏi nghiên cứu chuyên sâu về lí thuyết khoa học máy tính mà chủ yếu là sử dụng phương tiện và công cụ công nghệ thông tin để giải quyết các vấn đề thực tế trong các lĩnh vực khác</a:t>
              </a:r>
            </a:p>
          </p:txBody>
        </p:sp>
      </p:grpSp>
      <p:pic>
        <p:nvPicPr>
          <p:cNvPr id="7170" name="Picture 2" descr="Computer Desk Work Vector Art PNG Images | Free Download On Pngtree">
            <a:extLst>
              <a:ext uri="{FF2B5EF4-FFF2-40B4-BE49-F238E27FC236}">
                <a16:creationId xmlns:a16="http://schemas.microsoft.com/office/drawing/2014/main" id="{BF6ACDC8-5B4A-ABBE-4EB7-B1CD796CF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272" y="4336133"/>
            <a:ext cx="3426541" cy="241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622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701603" y="344328"/>
            <a:ext cx="2658952" cy="700022"/>
            <a:chOff x="426299" y="344328"/>
            <a:chExt cx="2658952" cy="700022"/>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299" y="344328"/>
              <a:ext cx="2533209" cy="647056"/>
              <a:chOff x="6676101" y="770361"/>
              <a:chExt cx="3305882"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1" y="770361"/>
                <a:ext cx="3305882"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19" y="983932"/>
                <a:ext cx="2870570"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Arrow: Notched Right 8">
              <a:extLst>
                <a:ext uri="{FF2B5EF4-FFF2-40B4-BE49-F238E27FC236}">
                  <a16:creationId xmlns:a16="http://schemas.microsoft.com/office/drawing/2014/main" id="{C3778848-C546-A64C-8493-21EA6BA8767C}"/>
                </a:ext>
              </a:extLst>
            </p:cNvPr>
            <p:cNvSpPr/>
            <p:nvPr/>
          </p:nvSpPr>
          <p:spPr>
            <a:xfrm rot="5400000">
              <a:off x="2704425" y="663525"/>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E3B7F99C-667B-C781-1733-F4784F9CF7F8}"/>
              </a:ext>
            </a:extLst>
          </p:cNvPr>
          <p:cNvSpPr txBox="1"/>
          <p:nvPr/>
        </p:nvSpPr>
        <p:spPr>
          <a:xfrm>
            <a:off x="701603" y="1240120"/>
            <a:ext cx="9614263" cy="1133965"/>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cs typeface="Times New Roman" panose="02020603050405020304" pitchFamily="18" charset="0"/>
              </a:rPr>
              <a:t>Hãy kể tên hai công việc liên quan đến nghề nghiệp tin học trong lĩnh vực khác như y tế, giáo dục, nông nghiệp, xây dựng, giao thông,… </a:t>
            </a:r>
            <a:endParaRPr lang="en-US" sz="2400" dirty="0">
              <a:solidFill>
                <a:srgbClr val="231F20"/>
              </a:solidFill>
              <a:effectLst/>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4A746B2A-47D8-396B-2A1C-4950C4A7BB06}"/>
              </a:ext>
            </a:extLst>
          </p:cNvPr>
          <p:cNvGrpSpPr/>
          <p:nvPr/>
        </p:nvGrpSpPr>
        <p:grpSpPr>
          <a:xfrm>
            <a:off x="701603" y="2533208"/>
            <a:ext cx="2658952" cy="700022"/>
            <a:chOff x="426299" y="344328"/>
            <a:chExt cx="2658952" cy="700022"/>
          </a:xfrm>
        </p:grpSpPr>
        <p:grpSp>
          <p:nvGrpSpPr>
            <p:cNvPr id="7" name="Group 6">
              <a:extLst>
                <a:ext uri="{FF2B5EF4-FFF2-40B4-BE49-F238E27FC236}">
                  <a16:creationId xmlns:a16="http://schemas.microsoft.com/office/drawing/2014/main" id="{F8C69210-7BDB-5E16-BAE6-6585A9D55C0C}"/>
                </a:ext>
              </a:extLst>
            </p:cNvPr>
            <p:cNvGrpSpPr/>
            <p:nvPr/>
          </p:nvGrpSpPr>
          <p:grpSpPr>
            <a:xfrm>
              <a:off x="426299" y="344328"/>
              <a:ext cx="2533209" cy="647056"/>
              <a:chOff x="6676101" y="770361"/>
              <a:chExt cx="3305882" cy="1887793"/>
            </a:xfrm>
          </p:grpSpPr>
          <p:sp>
            <p:nvSpPr>
              <p:cNvPr id="10" name="Rectangle 9">
                <a:extLst>
                  <a:ext uri="{FF2B5EF4-FFF2-40B4-BE49-F238E27FC236}">
                    <a16:creationId xmlns:a16="http://schemas.microsoft.com/office/drawing/2014/main" id="{EF72968A-8917-9EA9-8F73-76C7C8E69612}"/>
                  </a:ext>
                </a:extLst>
              </p:cNvPr>
              <p:cNvSpPr/>
              <p:nvPr/>
            </p:nvSpPr>
            <p:spPr>
              <a:xfrm>
                <a:off x="6676101" y="770361"/>
                <a:ext cx="3305882"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B96CB02B-F743-E13F-15CC-2D070360CFDA}"/>
                  </a:ext>
                </a:extLst>
              </p:cNvPr>
              <p:cNvSpPr txBox="1"/>
              <p:nvPr/>
            </p:nvSpPr>
            <p:spPr>
              <a:xfrm>
                <a:off x="6783219" y="983932"/>
                <a:ext cx="278898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VẬN DỤNG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8" name="Arrow: Notched Right 7">
              <a:extLst>
                <a:ext uri="{FF2B5EF4-FFF2-40B4-BE49-F238E27FC236}">
                  <a16:creationId xmlns:a16="http://schemas.microsoft.com/office/drawing/2014/main" id="{52BCD1A2-2A91-4DAA-F4BD-A98FB276EF93}"/>
                </a:ext>
              </a:extLst>
            </p:cNvPr>
            <p:cNvSpPr/>
            <p:nvPr/>
          </p:nvSpPr>
          <p:spPr>
            <a:xfrm rot="5400000">
              <a:off x="2704425" y="663525"/>
              <a:ext cx="400653" cy="360998"/>
            </a:xfrm>
            <a:prstGeom prst="notched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F6A66775-8095-DAEA-C13E-751E5D41372A}"/>
              </a:ext>
            </a:extLst>
          </p:cNvPr>
          <p:cNvSpPr txBox="1"/>
          <p:nvPr/>
        </p:nvSpPr>
        <p:spPr>
          <a:xfrm>
            <a:off x="701603" y="3429000"/>
            <a:ext cx="9614263" cy="1133965"/>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Hãy kể về một nghề tin học mà em quan tâm. Nghề nghiệp đó theo định hướng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Khoa học máy tính</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hay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Tin học ứng dụng</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F7AEF35-23A1-E7B4-9E11-5470E1729528}"/>
              </a:ext>
            </a:extLst>
          </p:cNvPr>
          <p:cNvSpPr txBox="1"/>
          <p:nvPr/>
        </p:nvSpPr>
        <p:spPr>
          <a:xfrm>
            <a:off x="734095" y="4758734"/>
            <a:ext cx="6096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8751134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1648</TotalTime>
  <Words>764</Words>
  <Application>Microsoft Office PowerPoint</Application>
  <PresentationFormat>Widescreen</PresentationFormat>
  <Paragraphs>42</Paragraphs>
  <Slides>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Grandview Display</vt:lpstr>
      <vt:lpstr>Open Sans</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2023-06-05T12:10:35Z</dcterms:created>
  <dcterms:modified xsi:type="dcterms:W3CDTF">2024-11-01T02:41:46Z</dcterms:modified>
</cp:coreProperties>
</file>