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72" r:id="rId4"/>
    <p:sldId id="273" r:id="rId5"/>
    <p:sldId id="259" r:id="rId6"/>
    <p:sldId id="260" r:id="rId7"/>
    <p:sldId id="276" r:id="rId8"/>
    <p:sldId id="261" r:id="rId9"/>
    <p:sldId id="290" r:id="rId10"/>
    <p:sldId id="275" r:id="rId11"/>
    <p:sldId id="277" r:id="rId12"/>
    <p:sldId id="278" r:id="rId13"/>
    <p:sldId id="279" r:id="rId14"/>
    <p:sldId id="280" r:id="rId15"/>
    <p:sldId id="281" r:id="rId16"/>
    <p:sldId id="282" r:id="rId17"/>
    <p:sldId id="283" r:id="rId18"/>
    <p:sldId id="284" r:id="rId19"/>
    <p:sldId id="285" r:id="rId20"/>
    <p:sldId id="286" r:id="rId21"/>
    <p:sldId id="287" r:id="rId22"/>
    <p:sldId id="291" r:id="rId23"/>
    <p:sldId id="288" r:id="rId24"/>
    <p:sldId id="289"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94660"/>
  </p:normalViewPr>
  <p:slideViewPr>
    <p:cSldViewPr>
      <p:cViewPr>
        <p:scale>
          <a:sx n="79" d="100"/>
          <a:sy n="79" d="100"/>
        </p:scale>
        <p:origin x="-996"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8.139"/>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7T03:35:02.22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B32C19-A139-45AD-BE73-77CF8075569F}" type="datetimeFigureOut">
              <a:rPr lang="en-US" smtClean="0"/>
              <a:t>8/27/2021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DA8645-D652-49EB-BDB5-C23C75AB598B}" type="slidenum">
              <a:rPr lang="en-US" smtClean="0"/>
              <a:t>‹#›</a:t>
            </a:fld>
            <a:endParaRPr lang="en-US"/>
          </a:p>
        </p:txBody>
      </p:sp>
    </p:spTree>
    <p:extLst>
      <p:ext uri="{BB962C8B-B14F-4D97-AF65-F5344CB8AC3E}">
        <p14:creationId xmlns:p14="http://schemas.microsoft.com/office/powerpoint/2010/main" val="385602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16</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17</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18</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19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909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2F52DB43-7DBF-4C15-811B-2C6BB1F8EA2E}" type="slidenum">
              <a:rPr lang="en-US" altLang="en-US" sz="1200"/>
              <a:pPr/>
              <a:t>20</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031989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3383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12684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60139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C00B4-E937-4EB9-B333-DB61D62A79EB}"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5555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3C00B4-E937-4EB9-B333-DB61D62A79EB}"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409840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3C00B4-E937-4EB9-B333-DB61D62A79EB}"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0904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3C00B4-E937-4EB9-B333-DB61D62A79EB}"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55542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C00B4-E937-4EB9-B333-DB61D62A79EB}"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187679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27873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3C00B4-E937-4EB9-B333-DB61D62A79EB}"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0D20C-E17D-45F7-9385-696B6E264C5B}" type="slidenum">
              <a:rPr lang="en-US" smtClean="0"/>
              <a:t>‹#›</a:t>
            </a:fld>
            <a:endParaRPr lang="en-US"/>
          </a:p>
        </p:txBody>
      </p:sp>
    </p:spTree>
    <p:extLst>
      <p:ext uri="{BB962C8B-B14F-4D97-AF65-F5344CB8AC3E}">
        <p14:creationId xmlns:p14="http://schemas.microsoft.com/office/powerpoint/2010/main" val="343326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C00B4-E937-4EB9-B333-DB61D62A79EB}" type="datetimeFigureOut">
              <a:rPr lang="en-US" smtClean="0"/>
              <a:t>8/27/2021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D20C-E17D-45F7-9385-696B6E264C5B}" type="slidenum">
              <a:rPr lang="en-US" smtClean="0"/>
              <a:t>‹#›</a:t>
            </a:fld>
            <a:endParaRPr lang="en-US"/>
          </a:p>
        </p:txBody>
      </p:sp>
    </p:spTree>
    <p:extLst>
      <p:ext uri="{BB962C8B-B14F-4D97-AF65-F5344CB8AC3E}">
        <p14:creationId xmlns:p14="http://schemas.microsoft.com/office/powerpoint/2010/main" val="269026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8.xml"/><Relationship Id="rId4" Type="http://schemas.openxmlformats.org/officeDocument/2006/relationships/image" Target="../media/image120.emf"/></Relationships>
</file>

<file path=ppt/slides/_rels/slide1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0.xml"/><Relationship Id="rId4" Type="http://schemas.openxmlformats.org/officeDocument/2006/relationships/image" Target="../media/image120.emf"/></Relationships>
</file>

<file path=ppt/slides/_rels/slide12.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2.xml"/><Relationship Id="rId4" Type="http://schemas.openxmlformats.org/officeDocument/2006/relationships/image" Target="../media/image120.emf"/></Relationships>
</file>

<file path=ppt/slides/_rels/slide13.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4.xml"/><Relationship Id="rId4" Type="http://schemas.openxmlformats.org/officeDocument/2006/relationships/image" Target="../media/image120.emf"/></Relationships>
</file>

<file path=ppt/slides/_rels/slide14.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6.xml"/><Relationship Id="rId4" Type="http://schemas.openxmlformats.org/officeDocument/2006/relationships/image" Target="../media/image120.emf"/></Relationships>
</file>

<file path=ppt/slides/_rels/slide15.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18.xml"/><Relationship Id="rId4" Type="http://schemas.openxmlformats.org/officeDocument/2006/relationships/image" Target="../media/image120.emf"/></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20.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22.x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2.xml"/><Relationship Id="rId4" Type="http://schemas.openxmlformats.org/officeDocument/2006/relationships/image" Target="../media/image120.emf"/></Relationships>
</file>

<file path=ppt/slides/_rels/slide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customXml" Target="../ink/ink4.xml"/><Relationship Id="rId4" Type="http://schemas.openxmlformats.org/officeDocument/2006/relationships/image" Target="../media/image120.emf"/></Relationships>
</file>

<file path=ppt/slides/_rels/slide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customXml" Target="../ink/ink6.xml"/><Relationship Id="rId4" Type="http://schemas.openxmlformats.org/officeDocument/2006/relationships/image" Target="../media/image120.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0312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by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350" y="4248150"/>
            <a:ext cx="119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4"/>
          <p:cNvSpPr>
            <a:spLocks noChangeArrowheads="1" noChangeShapeType="1" noTextEdit="1"/>
          </p:cNvSpPr>
          <p:nvPr/>
        </p:nvSpPr>
        <p:spPr bwMode="auto">
          <a:xfrm>
            <a:off x="495300" y="569913"/>
            <a:ext cx="8153400" cy="723900"/>
          </a:xfrm>
          <a:prstGeom prst="rect">
            <a:avLst/>
          </a:prstGeom>
        </p:spPr>
        <p:txBody>
          <a:bodyPr wrap="none" fromWordArt="1">
            <a:prstTxWarp prst="textCanUp">
              <a:avLst>
                <a:gd name="adj" fmla="val 85833"/>
              </a:avLst>
            </a:prstTxWarp>
            <a:scene3d>
              <a:camera prst="legacyObliqueTopRight"/>
              <a:lightRig rig="legacyFlat3" dir="b"/>
            </a:scene3d>
            <a:sp3d extrusionH="430200" prstMaterial="legacyMatte">
              <a:extrusionClr>
                <a:srgbClr val="C0C0C0"/>
              </a:extrusionClr>
            </a:sp3d>
          </a:bodyPr>
          <a:lstStyle/>
          <a:p>
            <a:r>
              <a:rPr lang="en-US" sz="3600" kern="10" dirty="0" err="1">
                <a:ln w="9525">
                  <a:round/>
                  <a:headEnd/>
                  <a:tailEnd/>
                </a:ln>
                <a:solidFill>
                  <a:srgbClr val="FF0000"/>
                </a:solidFill>
                <a:latin typeface="Times New Roman"/>
                <a:cs typeface="Times New Roman"/>
              </a:rPr>
              <a:t>Chào</a:t>
            </a:r>
            <a:r>
              <a:rPr lang="en-US" sz="3600" kern="10" dirty="0">
                <a:ln w="9525">
                  <a:round/>
                  <a:headEnd/>
                  <a:tailEnd/>
                </a:ln>
                <a:solidFill>
                  <a:srgbClr val="FF0000"/>
                </a:solidFill>
                <a:latin typeface="Times New Roman"/>
                <a:cs typeface="Times New Roman"/>
              </a:rPr>
              <a:t> </a:t>
            </a:r>
            <a:r>
              <a:rPr lang="en-US" sz="3600" kern="10" dirty="0" err="1">
                <a:ln w="9525">
                  <a:round/>
                  <a:headEnd/>
                  <a:tailEnd/>
                </a:ln>
                <a:solidFill>
                  <a:srgbClr val="FF0000"/>
                </a:solidFill>
                <a:latin typeface="Times New Roman"/>
                <a:cs typeface="Times New Roman"/>
              </a:rPr>
              <a:t>mừng</a:t>
            </a:r>
            <a:r>
              <a:rPr lang="en-US" sz="3600" kern="10" dirty="0">
                <a:ln w="9525">
                  <a:round/>
                  <a:headEnd/>
                  <a:tailEnd/>
                </a:ln>
                <a:solidFill>
                  <a:srgbClr val="FF0000"/>
                </a:solidFill>
                <a:latin typeface="Times New Roman"/>
                <a:cs typeface="Times New Roman"/>
              </a:rPr>
              <a:t> </a:t>
            </a:r>
            <a:r>
              <a:rPr lang="en-US" sz="3600" kern="10" dirty="0" err="1">
                <a:ln w="9525">
                  <a:round/>
                  <a:headEnd/>
                  <a:tailEnd/>
                </a:ln>
                <a:solidFill>
                  <a:srgbClr val="FF0000"/>
                </a:solidFill>
                <a:latin typeface="Times New Roman"/>
                <a:cs typeface="Times New Roman"/>
              </a:rPr>
              <a:t>các</a:t>
            </a:r>
            <a:r>
              <a:rPr lang="en-US" sz="3600" kern="10" dirty="0">
                <a:ln w="9525">
                  <a:round/>
                  <a:headEnd/>
                  <a:tailEnd/>
                </a:ln>
                <a:solidFill>
                  <a:srgbClr val="FF0000"/>
                </a:solidFill>
                <a:latin typeface="Times New Roman"/>
                <a:cs typeface="Times New Roman"/>
              </a:rPr>
              <a:t> </a:t>
            </a:r>
            <a:r>
              <a:rPr lang="vi-VN" sz="3600" kern="10" dirty="0" smtClean="0">
                <a:ln w="9525">
                  <a:round/>
                  <a:headEnd/>
                  <a:tailEnd/>
                </a:ln>
                <a:solidFill>
                  <a:srgbClr val="FF0000"/>
                </a:solidFill>
                <a:latin typeface="Times New Roman"/>
                <a:cs typeface="Times New Roman"/>
              </a:rPr>
              <a:t>thầy cô giáo</a:t>
            </a:r>
            <a:endParaRPr lang="en-US" sz="3600" kern="10" dirty="0">
              <a:ln w="9525">
                <a:round/>
                <a:headEnd/>
                <a:tailEnd/>
              </a:ln>
              <a:solidFill>
                <a:srgbClr val="FF0000"/>
              </a:solidFill>
              <a:latin typeface="Times New Roman"/>
              <a:cs typeface="Times New Roman"/>
            </a:endParaRPr>
          </a:p>
        </p:txBody>
      </p:sp>
      <p:pic>
        <p:nvPicPr>
          <p:cNvPr id="16388" name="Picture 5"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2001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00850" y="13716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71900" y="45148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43550" y="29146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19431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descr="star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36576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WordArt 14"/>
          <p:cNvSpPr>
            <a:spLocks noChangeArrowheads="1" noChangeShapeType="1" noTextEdit="1"/>
          </p:cNvSpPr>
          <p:nvPr/>
        </p:nvSpPr>
        <p:spPr bwMode="auto">
          <a:xfrm>
            <a:off x="990600" y="2628900"/>
            <a:ext cx="7162800" cy="1214438"/>
          </a:xfrm>
          <a:prstGeom prst="rect">
            <a:avLst/>
          </a:prstGeom>
        </p:spPr>
        <p:txBody>
          <a:bodyPr wrap="none" fromWordArt="1">
            <a:prstTxWarp prst="textPlain">
              <a:avLst>
                <a:gd name="adj" fmla="val 50000"/>
              </a:avLst>
            </a:prstTxWarp>
          </a:bodyPr>
          <a:lstStyle/>
          <a:p>
            <a:r>
              <a:rPr lang="vi-VN"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rPr>
              <a:t>Đến dự tiết học Ngữ văn lớp 6</a:t>
            </a:r>
            <a:endParaRPr lang="en-US"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endParaRPr>
          </a:p>
        </p:txBody>
      </p:sp>
    </p:spTree>
    <p:extLst>
      <p:ext uri="{BB962C8B-B14F-4D97-AF65-F5344CB8AC3E}">
        <p14:creationId xmlns:p14="http://schemas.microsoft.com/office/powerpoint/2010/main" val="5028534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par>
                                <p:cTn id="8" presetID="63" presetClass="path" presetSubtype="0" repeatCount="indefinite" accel="50000" decel="50000" autoRev="1" fill="hold" nodeType="withEffect">
                                  <p:stCondLst>
                                    <p:cond delay="0"/>
                                  </p:stCondLst>
                                  <p:childTnLst>
                                    <p:animMotion origin="layout" path="M 3.88889E-6 -4.26161E-6 L -0.60799 -4.26161E-6 " pathEditMode="relative" rAng="0" ptsTypes="AA">
                                      <p:cBhvr>
                                        <p:cTn id="9" dur="3000" fill="hold"/>
                                        <p:tgtEl>
                                          <p:spTgt spid="49155"/>
                                        </p:tgtEl>
                                        <p:attrNameLst>
                                          <p:attrName>ppt_x</p:attrName>
                                          <p:attrName>ppt_y</p:attrName>
                                        </p:attrNameLst>
                                      </p:cBhvr>
                                      <p:rCtr x="-303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TextBox 5"/>
          <p:cNvSpPr txBox="1"/>
          <p:nvPr/>
        </p:nvSpPr>
        <p:spPr>
          <a:xfrm>
            <a:off x="2501899" y="255231"/>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2" name="TextBox 1"/>
          <p:cNvSpPr txBox="1"/>
          <p:nvPr/>
        </p:nvSpPr>
        <p:spPr>
          <a:xfrm>
            <a:off x="152400" y="762000"/>
            <a:ext cx="8763000" cy="60016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latin typeface="Times New Roman" pitchFamily="18" charset="0"/>
                <a:cs typeface="Times New Roman" pitchFamily="18" charset="0"/>
              </a:rPr>
              <a:t>PHIẾU HỌC TẬP</a:t>
            </a:r>
            <a:r>
              <a:rPr lang="vi-VN" sz="2400" b="1" dirty="0">
                <a:latin typeface="Times New Roman" pitchFamily="18" charset="0"/>
                <a:cs typeface="Times New Roman" pitchFamily="18" charset="0"/>
              </a:rPr>
              <a:t> SỐ 1</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smtClean="0"/>
              <a:t>(</a:t>
            </a: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con</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to </a:t>
            </a:r>
            <a:r>
              <a:rPr lang="en-US" sz="2400" dirty="0" err="1">
                <a:latin typeface="Times New Roman" pitchFamily="18" charset="0"/>
                <a:cs typeface="Times New Roman" pitchFamily="18" charset="0"/>
              </a:rPr>
              <a:t>ướm</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thử</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(6)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(5)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giặc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(8)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(7)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trượng</a:t>
            </a:r>
            <a:r>
              <a:rPr lang="en-US" sz="2400" dirty="0">
                <a:latin typeface="Times New Roman" pitchFamily="18" charset="0"/>
                <a:cs typeface="Times New Roman" pitchFamily="18" charset="0"/>
              </a:rPr>
              <a:t>, phi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tan.</a:t>
            </a:r>
          </a:p>
          <a:p>
            <a:pPr algn="just"/>
            <a:r>
              <a:rPr lang="en-US" sz="2400" dirty="0">
                <a:latin typeface="Times New Roman" pitchFamily="18" charset="0"/>
                <a:cs typeface="Times New Roman" pitchFamily="18" charset="0"/>
              </a:rPr>
              <a:t> (9)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02009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7" name="TextBox 6"/>
          <p:cNvSpPr txBox="1"/>
          <p:nvPr/>
        </p:nvSpPr>
        <p:spPr>
          <a:xfrm>
            <a:off x="76200" y="2240340"/>
            <a:ext cx="5257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vi-VN" sz="2400" dirty="0">
                <a:latin typeface="Times New Roman" pitchFamily="18" charset="0"/>
                <a:cs typeface="Times New Roman" pitchFamily="18" charset="0"/>
              </a:rPr>
              <a:t>? </a:t>
            </a:r>
            <a:r>
              <a:rPr lang="en-US" sz="2400" dirty="0">
                <a:latin typeface="Times New Roman" pitchFamily="18" charset="0"/>
                <a:cs typeface="Times New Roman" pitchFamily="18" charset="0"/>
              </a:rPr>
              <a:t>Ai là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vật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chính</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Truyện sử dụng ngôi kể nào? Dựa vào đâu em nhận ra ngôi kể đó? Lời kể của ai?</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98989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228600" y="2209800"/>
            <a:ext cx="5257800" cy="1569660"/>
          </a:xfrm>
          <a:prstGeom prst="rect">
            <a:avLst/>
          </a:prstGeom>
          <a:noFill/>
        </p:spPr>
        <p:txBody>
          <a:bodyPr wrap="square" rtlCol="0">
            <a:spAutoFit/>
          </a:bodyPr>
          <a:lstStyle/>
          <a:p>
            <a:pPr lvl="0"/>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a:p>
            <a:pPr lvl="0"/>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Ngôi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kể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endParaRPr lang="en-US" sz="2400" dirty="0">
              <a:latin typeface="Times New Roman" pitchFamily="18" charset="0"/>
              <a:cs typeface="Times New Roman" pitchFamily="18" charset="0"/>
            </a:endParaRPr>
          </a:p>
          <a:p>
            <a:pPr lvl="0"/>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PTBĐ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02210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7" name="TextBox 6"/>
          <p:cNvSpPr txBox="1"/>
          <p:nvPr/>
        </p:nvSpPr>
        <p:spPr>
          <a:xfrm>
            <a:off x="76200" y="2240340"/>
            <a:ext cx="5257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vi-VN" sz="2400" dirty="0">
                <a:latin typeface="Times New Roman" pitchFamily="18" charset="0"/>
                <a:cs typeface="Times New Roman" pitchFamily="18" charset="0"/>
              </a:rPr>
              <a:t>? Văn bản chia làm mấy phần? Nêu nội dung của từng phần?</a:t>
            </a:r>
            <a:endParaRPr lang="en-US" sz="2400" dirty="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5897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
        <p:nvSpPr>
          <p:cNvPr id="9" name="TextBox 8"/>
          <p:cNvSpPr txBox="1"/>
          <p:nvPr/>
        </p:nvSpPr>
        <p:spPr>
          <a:xfrm>
            <a:off x="228600" y="2209800"/>
            <a:ext cx="5257800" cy="3416320"/>
          </a:xfrm>
          <a:prstGeom prst="rect">
            <a:avLst/>
          </a:prstGeom>
          <a:noFill/>
        </p:spPr>
        <p:txBody>
          <a:bodyPr wrap="square" rtlCol="0">
            <a:spAutoFit/>
          </a:bodyPr>
          <a:lstStyle/>
          <a:p>
            <a:r>
              <a:rPr lang="en-US" sz="2400" b="1" dirty="0" err="1">
                <a:latin typeface="Times New Roman" pitchFamily="18" charset="0"/>
                <a:cs typeface="Times New Roman" pitchFamily="18" charset="0"/>
              </a:rPr>
              <a:t>Bố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cục</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4 </a:t>
            </a:r>
            <a:r>
              <a:rPr lang="en-US" sz="2400" dirty="0" err="1">
                <a:latin typeface="Times New Roman" pitchFamily="18" charset="0"/>
                <a:cs typeface="Times New Roman" pitchFamily="18" charset="0"/>
              </a:rPr>
              <a:t>phần</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P1: </a:t>
            </a:r>
            <a:r>
              <a:rPr lang="vi-VN" sz="2400" dirty="0" err="1">
                <a:latin typeface="Times New Roman" pitchFamily="18" charset="0"/>
                <a:cs typeface="Times New Roman" pitchFamily="18" charset="0"/>
              </a:rPr>
              <a:t>T</a:t>
            </a:r>
            <a:r>
              <a:rPr lang="en-US" sz="2400" dirty="0" smtClean="0">
                <a:latin typeface="Times New Roman" pitchFamily="18" charset="0"/>
                <a:cs typeface="Times New Roman" pitchFamily="18" charset="0"/>
              </a:rPr>
              <a:t>ừ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nằm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đấy</a:t>
            </a:r>
            <a:r>
              <a:rPr lang="en-US" sz="2400" i="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P2: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cứu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P3: </a:t>
            </a:r>
            <a:r>
              <a:rPr lang="en-US" sz="2400" dirty="0" err="1">
                <a:latin typeface="Times New Roman" pitchFamily="18" charset="0"/>
                <a:cs typeface="Times New Roman" pitchFamily="18" charset="0"/>
              </a:rPr>
              <a:t>Tiếp</a:t>
            </a:r>
            <a:r>
              <a:rPr lang="en-US" sz="2400"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tan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P4: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=&gt;</a:t>
            </a: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29714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9" name="TextBox 8"/>
          <p:cNvSpPr txBox="1"/>
          <p:nvPr/>
        </p:nvSpPr>
        <p:spPr>
          <a:xfrm>
            <a:off x="63224" y="1301472"/>
            <a:ext cx="48768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II. </a:t>
            </a:r>
            <a:r>
              <a:rPr lang="vi-VN" sz="2400" b="1" dirty="0">
                <a:latin typeface="Times New Roman" pitchFamily="18" charset="0"/>
                <a:cs typeface="Times New Roman" pitchFamily="18" charset="0"/>
              </a:rPr>
              <a:t>TÌM HIỂU CHI TIẾT</a:t>
            </a:r>
            <a:endParaRPr lang="en-US" sz="2400" dirty="0">
              <a:latin typeface="Times New Roman" pitchFamily="18" charset="0"/>
              <a:cs typeface="Times New Roman" pitchFamily="18" charset="0"/>
            </a:endParaRPr>
          </a:p>
        </p:txBody>
      </p:sp>
      <p:sp>
        <p:nvSpPr>
          <p:cNvPr id="11" name="TextBox 10"/>
          <p:cNvSpPr txBox="1"/>
          <p:nvPr/>
        </p:nvSpPr>
        <p:spPr>
          <a:xfrm>
            <a:off x="152400" y="1676400"/>
            <a:ext cx="48768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1. Sự ra đời của Gióng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4118124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t>1. Sự ra đời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183300733"/>
              </p:ext>
            </p:extLst>
          </p:nvPr>
        </p:nvGraphicFramePr>
        <p:xfrm>
          <a:off x="1109663" y="2514600"/>
          <a:ext cx="6911975" cy="3520426"/>
        </p:xfrm>
        <a:graphic>
          <a:graphicData uri="http://schemas.openxmlformats.org/drawingml/2006/table">
            <a:tbl>
              <a:tblPr firstRow="1" bandRow="1">
                <a:tableStyleId>{5940675A-B579-460E-94D1-54222C63F5DA}</a:tableStyleId>
              </a:tblPr>
              <a:tblGrid>
                <a:gridCol w="1023937"/>
                <a:gridCol w="5888038"/>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2000" b="1" kern="1200" dirty="0" err="1" smtClean="0">
                          <a:solidFill>
                            <a:schemeClr val="tx1"/>
                          </a:solidFill>
                          <a:effectLst/>
                          <a:latin typeface="Times New Roman" pitchFamily="18" charset="0"/>
                          <a:ea typeface="+mn-ea"/>
                          <a:cs typeface="Times New Roman" pitchFamily="18" charset="0"/>
                        </a:rPr>
                        <a:t>Sư</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ra</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đời</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của</a:t>
                      </a:r>
                      <a:r>
                        <a:rPr lang="en-US" sz="2000" b="1" kern="1200" dirty="0" smtClean="0">
                          <a:solidFill>
                            <a:schemeClr val="tx1"/>
                          </a:solidFill>
                          <a:effectLst/>
                          <a:latin typeface="Times New Roman" pitchFamily="18" charset="0"/>
                          <a:ea typeface="+mn-ea"/>
                          <a:cs typeface="Times New Roman" pitchFamily="18" charset="0"/>
                        </a:rPr>
                        <a:t> </a:t>
                      </a:r>
                      <a:r>
                        <a:rPr lang="en-US" sz="2000" b="1" kern="1200" dirty="0" err="1" smtClean="0">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tr>
              <a:tr h="1348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r h="761883">
                <a:tc>
                  <a:txBody>
                    <a:bodyPr/>
                    <a:lstStyle/>
                    <a:p>
                      <a:r>
                        <a:rPr lang="en-US" sz="2000" kern="1200" dirty="0" err="1" smtClean="0">
                          <a:solidFill>
                            <a:schemeClr val="tx1"/>
                          </a:solidFill>
                          <a:effectLst/>
                          <a:latin typeface="Times New Roman" pitchFamily="18" charset="0"/>
                          <a:ea typeface="+mn-ea"/>
                          <a:cs typeface="Times New Roman" pitchFamily="18" charset="0"/>
                        </a:rPr>
                        <a:t>Dư</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đoán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sư</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việc</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sắp</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xảy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ra</a:t>
                      </a:r>
                      <a:endParaRPr lang="vi-VN" sz="2000" kern="1200" dirty="0" smtClean="0">
                        <a:solidFill>
                          <a:schemeClr val="tx1"/>
                        </a:solidFill>
                        <a:effectLst/>
                        <a:latin typeface="Times New Roman" pitchFamily="18" charset="0"/>
                        <a:ea typeface="+mn-ea"/>
                        <a:cs typeface="Times New Roman" pitchFamily="18" charset="0"/>
                      </a:endParaRPr>
                    </a:p>
                    <a:p>
                      <a:endParaRPr lang="vi-VN" sz="2000" kern="1200" dirty="0" smtClean="0">
                        <a:solidFill>
                          <a:schemeClr val="tx1"/>
                        </a:solidFill>
                        <a:effectLst/>
                        <a:latin typeface="Times New Roman" pitchFamily="18" charset="0"/>
                        <a:ea typeface="+mn-ea"/>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bl>
          </a:graphicData>
        </a:graphic>
      </p:graphicFrame>
      <p:sp>
        <p:nvSpPr>
          <p:cNvPr id="10" name="TextBox 9"/>
          <p:cNvSpPr txBox="1"/>
          <p:nvPr/>
        </p:nvSpPr>
        <p:spPr>
          <a:xfrm>
            <a:off x="2133600" y="3048000"/>
            <a:ext cx="5791200" cy="1323439"/>
          </a:xfrm>
          <a:prstGeom prst="rect">
            <a:avLst/>
          </a:prstGeom>
          <a:noFill/>
        </p:spPr>
        <p:txBody>
          <a:bodyPr wrap="square" rtlCol="0">
            <a:spAutoFit/>
          </a:bodyPr>
          <a:lstStyle/>
          <a:p>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Người</a:t>
            </a:r>
            <a:r>
              <a:rPr lang="en-US" sz="2000" dirty="0">
                <a:latin typeface="Times New Roman" pitchFamily="18" charset="0"/>
                <a:cs typeface="Times New Roman" pitchFamily="18" charset="0"/>
              </a:rPr>
              <a:t> mẹ </a:t>
            </a:r>
            <a:r>
              <a:rPr lang="en-US" sz="2000" dirty="0" err="1">
                <a:latin typeface="Times New Roman" pitchFamily="18" charset="0"/>
                <a:cs typeface="Times New Roman" pitchFamily="18" charset="0"/>
              </a:rPr>
              <a:t>ướm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vào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chân</a:t>
            </a:r>
            <a:r>
              <a:rPr lang="en-US" sz="2000" dirty="0">
                <a:latin typeface="Times New Roman" pitchFamily="18" charset="0"/>
                <a:cs typeface="Times New Roman" pitchFamily="18" charset="0"/>
              </a:rPr>
              <a:t> lạ </a:t>
            </a:r>
            <a:r>
              <a:rPr lang="en-US" sz="2000" dirty="0" err="1">
                <a:latin typeface="Times New Roman" pitchFamily="18" charset="0"/>
                <a:cs typeface="Times New Roman" pitchFamily="18" charset="0"/>
              </a:rPr>
              <a:t>va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thai.</a:t>
            </a:r>
            <a:endParaRPr lang="en-US" sz="2000" dirty="0">
              <a:latin typeface="Times New Roman" pitchFamily="18" charset="0"/>
              <a:cs typeface="Times New Roman" pitchFamily="18" charset="0"/>
            </a:endParaRPr>
          </a:p>
          <a:p>
            <a:pPr lvl="0"/>
            <a:r>
              <a:rPr lang="vi-VN"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Mười</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sau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một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cậu</a:t>
            </a:r>
            <a:r>
              <a:rPr lang="en-US" sz="2000" dirty="0">
                <a:latin typeface="Times New Roman" pitchFamily="18" charset="0"/>
                <a:cs typeface="Times New Roman" pitchFamily="18" charset="0"/>
              </a:rPr>
              <a:t> bé.</a:t>
            </a:r>
          </a:p>
          <a:p>
            <a:r>
              <a:rPr lang="vi-VN"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Lên</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ba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nói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cười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biết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đi</a:t>
            </a:r>
            <a:endParaRPr lang="en-US" sz="2000" dirty="0">
              <a:latin typeface="Times New Roman" pitchFamily="18" charset="0"/>
              <a:cs typeface="Times New Roman" pitchFamily="18" charset="0"/>
            </a:endParaRPr>
          </a:p>
        </p:txBody>
      </p:sp>
      <p:sp>
        <p:nvSpPr>
          <p:cNvPr id="11" name="TextBox 10"/>
          <p:cNvSpPr txBox="1"/>
          <p:nvPr/>
        </p:nvSpPr>
        <p:spPr>
          <a:xfrm>
            <a:off x="2133600" y="4724400"/>
            <a:ext cx="5791200" cy="707886"/>
          </a:xfrm>
          <a:prstGeom prst="rect">
            <a:avLst/>
          </a:prstGeom>
          <a:noFill/>
        </p:spPr>
        <p:txBody>
          <a:bodyPr wrap="square" rtlCol="0">
            <a:spAutoFit/>
          </a:bodyPr>
          <a:lstStyle/>
          <a:p>
            <a:r>
              <a:rPr lang="vi-VN"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Sự</a:t>
            </a:r>
            <a:r>
              <a:rPr lang="en-US"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đời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biểu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hiện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khác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của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cậu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dự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báo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một</a:t>
            </a:r>
            <a:r>
              <a:rPr lang="en-US" sz="2000" dirty="0">
                <a:latin typeface="Times New Roman" pitchFamily="18" charset="0"/>
                <a:cs typeface="Times New Roman" pitchFamily="18" charset="0"/>
              </a:rPr>
              <a:t> con </a:t>
            </a:r>
            <a:r>
              <a:rPr lang="en-US" sz="2000" dirty="0" err="1">
                <a:latin typeface="Times New Roman" pitchFamily="18" charset="0"/>
                <a:cs typeface="Times New Roman" pitchFamily="18" charset="0"/>
              </a:rPr>
              <a:t>người</a:t>
            </a:r>
            <a:r>
              <a:rPr lang="en-US" sz="2000" dirty="0">
                <a:latin typeface="Times New Roman" pitchFamily="18" charset="0"/>
                <a:cs typeface="Times New Roman" pitchFamily="18" charset="0"/>
              </a:rPr>
              <a:t> phi </a:t>
            </a:r>
            <a:r>
              <a:rPr lang="en-US" sz="2000" dirty="0" err="1">
                <a:latin typeface="Times New Roman" pitchFamily="18" charset="0"/>
                <a:cs typeface="Times New Roman" pitchFamily="18" charset="0"/>
              </a:rPr>
              <a:t>thường</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755518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vi-VN" sz="2400" b="1" dirty="0"/>
              <a:t>2. Sự trưởng thành của Gióng</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393964495"/>
              </p:ext>
            </p:extLst>
          </p:nvPr>
        </p:nvGraphicFramePr>
        <p:xfrm>
          <a:off x="1109663" y="2514600"/>
          <a:ext cx="6911975" cy="3977626"/>
        </p:xfrm>
        <a:graphic>
          <a:graphicData uri="http://schemas.openxmlformats.org/drawingml/2006/table">
            <a:tbl>
              <a:tblPr firstRow="1" bandRow="1">
                <a:tableStyleId>{5940675A-B579-460E-94D1-54222C63F5DA}</a:tableStyleId>
              </a:tblPr>
              <a:tblGrid>
                <a:gridCol w="1023937"/>
                <a:gridCol w="5888038"/>
              </a:tblGrid>
              <a:tr h="556569">
                <a:tc>
                  <a:txBody>
                    <a:bodyPr/>
                    <a:lstStyle/>
                    <a:p>
                      <a:pPr algn="ctr"/>
                      <a:endParaRPr lang="x-none" sz="20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smtClean="0">
                          <a:solidFill>
                            <a:schemeClr val="tx1"/>
                          </a:solidFill>
                          <a:effectLst/>
                          <a:latin typeface="Times New Roman" pitchFamily="18" charset="0"/>
                          <a:ea typeface="+mn-ea"/>
                          <a:cs typeface="Times New Roman" pitchFamily="18" charset="0"/>
                        </a:rPr>
                        <a:t>Sư</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trưởng</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thành</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của</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Gióng</a:t>
                      </a:r>
                      <a:endParaRPr lang="x-none" sz="2000" dirty="0">
                        <a:latin typeface="Times New Roman" pitchFamily="18" charset="0"/>
                        <a:cs typeface="Times New Roman" pitchFamily="18" charset="0"/>
                      </a:endParaRPr>
                    </a:p>
                  </a:txBody>
                  <a:tcPr marL="91434" marR="91434" marT="45713" marB="45713"/>
                </a:tc>
              </a:tr>
              <a:tr h="2110431">
                <a:tc>
                  <a:txBody>
                    <a:bodyPr/>
                    <a:lstStyle/>
                    <a:p>
                      <a:pPr marL="0" marR="0">
                        <a:spcBef>
                          <a:spcPts val="0"/>
                        </a:spcBef>
                        <a:spcAft>
                          <a:spcPts val="0"/>
                        </a:spcAft>
                      </a:pPr>
                      <a:r>
                        <a:rPr lang="en-US" sz="2000" dirty="0">
                          <a:effectLst/>
                          <a:latin typeface="Times New Roman" pitchFamily="18" charset="0"/>
                          <a:ea typeface="Times New Roman"/>
                          <a:cs typeface="Times New Roman" pitchFamily="18" charset="0"/>
                        </a:rPr>
                        <a:t>Chi </a:t>
                      </a:r>
                      <a:r>
                        <a:rPr lang="en-US" sz="2000" dirty="0" err="1">
                          <a:effectLst/>
                          <a:latin typeface="Times New Roman" pitchFamily="18" charset="0"/>
                          <a:ea typeface="Times New Roman"/>
                          <a:cs typeface="Times New Roman" pitchFamily="18" charset="0"/>
                        </a:rPr>
                        <a:t>tiết</a:t>
                      </a:r>
                      <a:r>
                        <a:rPr lang="en-US" sz="2000" dirty="0">
                          <a:effectLst/>
                          <a:latin typeface="Times New Roman" pitchFamily="18" charset="0"/>
                          <a:ea typeface="Times New Roman"/>
                          <a:cs typeface="Times New Roman" pitchFamily="18" charset="0"/>
                        </a:rPr>
                        <a:t> </a:t>
                      </a:r>
                      <a:r>
                        <a:rPr lang="en-US" sz="2000" dirty="0" err="1">
                          <a:effectLst/>
                          <a:latin typeface="Times New Roman" pitchFamily="18" charset="0"/>
                          <a:ea typeface="Times New Roman"/>
                          <a:cs typeface="Times New Roman" pitchFamily="18" charset="0"/>
                        </a:rPr>
                        <a:t>ki</a:t>
                      </a:r>
                      <a:r>
                        <a:rPr lang="en-US" sz="20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r h="761883">
                <a:tc>
                  <a:txBody>
                    <a:bodyPr/>
                    <a:lstStyle/>
                    <a:p>
                      <a:endParaRPr lang="vi-VN" sz="2000" kern="1200" dirty="0" smtClean="0">
                        <a:solidFill>
                          <a:schemeClr val="tx1"/>
                        </a:solidFill>
                        <a:effectLst/>
                        <a:latin typeface="Times New Roman" pitchFamily="18" charset="0"/>
                        <a:ea typeface="+mn-ea"/>
                        <a:cs typeface="Times New Roman" pitchFamily="18" charset="0"/>
                      </a:endParaRPr>
                    </a:p>
                    <a:p>
                      <a:endParaRPr lang="vi-VN" sz="2000" kern="1200" dirty="0" smtClean="0">
                        <a:solidFill>
                          <a:schemeClr val="tx1"/>
                        </a:solidFill>
                        <a:effectLst/>
                        <a:latin typeface="Times New Roman" pitchFamily="18" charset="0"/>
                        <a:ea typeface="+mn-ea"/>
                        <a:cs typeface="Times New Roman" pitchFamily="18" charset="0"/>
                      </a:endParaRPr>
                    </a:p>
                    <a:p>
                      <a:endParaRPr lang="vi-VN" sz="2000" kern="1200" dirty="0" smtClean="0">
                        <a:solidFill>
                          <a:schemeClr val="tx1"/>
                        </a:solidFill>
                        <a:effectLst/>
                        <a:latin typeface="Times New Roman" pitchFamily="18" charset="0"/>
                        <a:ea typeface="+mn-ea"/>
                        <a:cs typeface="Times New Roman" pitchFamily="18" charset="0"/>
                      </a:endParaRPr>
                    </a:p>
                    <a:p>
                      <a:endParaRPr lang="x-none" sz="2000" dirty="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20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bl>
          </a:graphicData>
        </a:graphic>
      </p:graphicFrame>
      <p:sp>
        <p:nvSpPr>
          <p:cNvPr id="2" name="TextBox 1"/>
          <p:cNvSpPr txBox="1"/>
          <p:nvPr/>
        </p:nvSpPr>
        <p:spPr>
          <a:xfrm>
            <a:off x="2133600" y="3048000"/>
            <a:ext cx="5867400" cy="2031325"/>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tiên</a:t>
            </a:r>
            <a:r>
              <a:rPr lang="en-US" dirty="0">
                <a:latin typeface="Times New Roman" pitchFamily="18" charset="0"/>
                <a:cs typeface="Times New Roman" pitchFamily="18" charset="0"/>
              </a:rPr>
              <a:t>: </a:t>
            </a:r>
          </a:p>
          <a:p>
            <a:r>
              <a:rPr lang="en-US" dirty="0">
                <a:latin typeface="Times New Roman" pitchFamily="18" charset="0"/>
                <a:cs typeface="Times New Roman" pitchFamily="18" charset="0"/>
              </a:rPr>
              <a:t>+ Mẹ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đây</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thổi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Cơm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mấy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biết</a:t>
            </a:r>
            <a:r>
              <a:rPr lang="en-US" dirty="0">
                <a:latin typeface="Times New Roman" pitchFamily="18" charset="0"/>
                <a:cs typeface="Times New Roman" pitchFamily="18" charset="0"/>
              </a:rPr>
              <a:t> no</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đứt</a:t>
            </a:r>
            <a:r>
              <a:rPr lang="en-US" dirty="0">
                <a:latin typeface="Times New Roman" pitchFamily="18" charset="0"/>
                <a:cs typeface="Times New Roman" pitchFamily="18" charset="0"/>
              </a:rPr>
              <a:t> chỉ</a:t>
            </a:r>
          </a:p>
          <a:p>
            <a:r>
              <a:rPr lang="en-US" dirty="0">
                <a:latin typeface="Times New Roman" pitchFamily="18" charset="0"/>
                <a:cs typeface="Times New Roman" pitchFamily="18" charset="0"/>
              </a:rPr>
              <a:t>+ Bà con </a:t>
            </a:r>
            <a:r>
              <a:rPr lang="en-US" dirty="0" err="1">
                <a:latin typeface="Times New Roman" pitchFamily="18" charset="0"/>
                <a:cs typeface="Times New Roman" pitchFamily="18" charset="0"/>
              </a:rPr>
              <a:t>làng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xóm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góp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nuôi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endParaRPr lang="en-US" dirty="0">
              <a:latin typeface="Times New Roman" pitchFamily="18" charset="0"/>
              <a:cs typeface="Times New Roman" pitchFamily="18" charset="0"/>
            </a:endParaRPr>
          </a:p>
        </p:txBody>
      </p:sp>
      <p:sp>
        <p:nvSpPr>
          <p:cNvPr id="3" name="TextBox 2"/>
          <p:cNvSpPr txBox="1"/>
          <p:nvPr/>
        </p:nvSpPr>
        <p:spPr>
          <a:xfrm>
            <a:off x="1066800" y="5178352"/>
            <a:ext cx="1066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latin typeface="Times New Roman" pitchFamily="18" charset="0"/>
                <a:cs typeface="Times New Roman" pitchFamily="18" charset="0"/>
              </a:rPr>
              <a:t>Chi </a:t>
            </a:r>
            <a:r>
              <a:rPr lang="en-US" dirty="0" err="1">
                <a:latin typeface="Times New Roman" pitchFamily="18" charset="0"/>
                <a:cs typeface="Times New Roman" pitchFamily="18" charset="0"/>
              </a:rPr>
              <a:t>tiết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a:t>
            </a:r>
            <a:r>
              <a:rPr lang="en-US" dirty="0">
                <a:latin typeface="Times New Roman" pitchFamily="18" charset="0"/>
                <a:cs typeface="Times New Roman" pitchFamily="18" charset="0"/>
              </a:rPr>
              <a:t>́ có ý </a:t>
            </a:r>
            <a:r>
              <a:rPr lang="en-US" dirty="0" err="1">
                <a:latin typeface="Times New Roman" pitchFamily="18" charset="0"/>
                <a:cs typeface="Times New Roman" pitchFamily="18" charset="0"/>
              </a:rPr>
              <a:t>nghĩa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t>
            </a:r>
            <a:r>
              <a:rPr lang="en-US" dirty="0">
                <a:latin typeface="Times New Roman" pitchFamily="18" charset="0"/>
                <a:cs typeface="Times New Roman" pitchFamily="18" charset="0"/>
              </a:rPr>
              <a:t>̀</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5" name="TextBox 4"/>
          <p:cNvSpPr txBox="1"/>
          <p:nvPr/>
        </p:nvSpPr>
        <p:spPr>
          <a:xfrm>
            <a:off x="2133600" y="5172670"/>
            <a:ext cx="59436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buFontTx/>
              <a:buChar char="-"/>
            </a:pPr>
            <a:r>
              <a:rPr lang="en-US" dirty="0" err="1" smtClean="0"/>
              <a:t>Gióng</a:t>
            </a:r>
            <a:r>
              <a:rPr lang="en-US" dirty="0" smtClean="0"/>
              <a:t> </a:t>
            </a:r>
            <a:r>
              <a:rPr lang="en-US" dirty="0"/>
              <a:t>là </a:t>
            </a:r>
            <a:r>
              <a:rPr lang="en-US" dirty="0" err="1"/>
              <a:t>hình</a:t>
            </a:r>
            <a:r>
              <a:rPr lang="en-US" dirty="0"/>
              <a:t> </a:t>
            </a:r>
            <a:r>
              <a:rPr lang="en-US" dirty="0" err="1"/>
              <a:t>ảnh</a:t>
            </a:r>
            <a:r>
              <a:rPr lang="en-US" dirty="0"/>
              <a:t> </a:t>
            </a:r>
            <a:r>
              <a:rPr lang="en-US" dirty="0" err="1"/>
              <a:t>của</a:t>
            </a:r>
            <a:r>
              <a:rPr lang="en-US" dirty="0"/>
              <a:t> </a:t>
            </a:r>
            <a:r>
              <a:rPr lang="en-US" dirty="0" err="1"/>
              <a:t>nhân</a:t>
            </a:r>
            <a:r>
              <a:rPr lang="en-US" dirty="0"/>
              <a:t> </a:t>
            </a:r>
            <a:r>
              <a:rPr lang="en-US" dirty="0" err="1"/>
              <a:t>dân</a:t>
            </a:r>
            <a:r>
              <a:rPr lang="en-US" dirty="0"/>
              <a:t>, </a:t>
            </a:r>
            <a:r>
              <a:rPr lang="en-US" dirty="0" err="1"/>
              <a:t>lúc</a:t>
            </a:r>
            <a:r>
              <a:rPr lang="en-US" dirty="0"/>
              <a:t> </a:t>
            </a:r>
            <a:r>
              <a:rPr lang="en-US" dirty="0" err="1"/>
              <a:t>bình</a:t>
            </a:r>
            <a:r>
              <a:rPr lang="en-US" dirty="0"/>
              <a:t> </a:t>
            </a:r>
            <a:r>
              <a:rPr lang="en-US" dirty="0" err="1"/>
              <a:t>thường</a:t>
            </a:r>
            <a:r>
              <a:rPr lang="en-US" dirty="0"/>
              <a:t> </a:t>
            </a:r>
            <a:r>
              <a:rPr lang="en-US" dirty="0" err="1"/>
              <a:t>thi</a:t>
            </a:r>
            <a:r>
              <a:rPr lang="en-US" dirty="0"/>
              <a:t>̀ </a:t>
            </a:r>
            <a:r>
              <a:rPr lang="en-US" dirty="0" err="1"/>
              <a:t>âm</a:t>
            </a:r>
            <a:r>
              <a:rPr lang="en-US" dirty="0"/>
              <a:t> </a:t>
            </a:r>
            <a:r>
              <a:rPr lang="en-US" dirty="0" err="1"/>
              <a:t>thầm</a:t>
            </a:r>
            <a:r>
              <a:rPr lang="en-US" dirty="0"/>
              <a:t> </a:t>
            </a:r>
            <a:r>
              <a:rPr lang="en-US" dirty="0" err="1"/>
              <a:t>lặng</a:t>
            </a:r>
            <a:r>
              <a:rPr lang="en-US" dirty="0"/>
              <a:t> lẽ </a:t>
            </a:r>
            <a:r>
              <a:rPr lang="en-US" dirty="0" err="1"/>
              <a:t>nhưng</a:t>
            </a:r>
            <a:r>
              <a:rPr lang="en-US" dirty="0"/>
              <a:t> </a:t>
            </a:r>
            <a:r>
              <a:rPr lang="en-US" dirty="0" err="1"/>
              <a:t>khi</a:t>
            </a:r>
            <a:r>
              <a:rPr lang="en-US" dirty="0"/>
              <a:t> </a:t>
            </a:r>
            <a:r>
              <a:rPr lang="en-US" dirty="0" err="1"/>
              <a:t>đất</a:t>
            </a:r>
            <a:r>
              <a:rPr lang="en-US" dirty="0"/>
              <a:t> </a:t>
            </a:r>
            <a:r>
              <a:rPr lang="en-US" dirty="0" err="1"/>
              <a:t>nước</a:t>
            </a:r>
            <a:r>
              <a:rPr lang="en-US" dirty="0"/>
              <a:t> </a:t>
            </a:r>
            <a:r>
              <a:rPr lang="en-US" dirty="0" err="1"/>
              <a:t>gặp</a:t>
            </a:r>
            <a:r>
              <a:rPr lang="en-US" dirty="0"/>
              <a:t> </a:t>
            </a:r>
            <a:r>
              <a:rPr lang="en-US" dirty="0" err="1">
                <a:latin typeface="Times New Roman" pitchFamily="18" charset="0"/>
                <a:cs typeface="Times New Roman" pitchFamily="18" charset="0"/>
              </a:rPr>
              <a:t>nguy</a:t>
            </a:r>
            <a:r>
              <a:rPr lang="en-US" dirty="0"/>
              <a:t> </a:t>
            </a:r>
            <a:r>
              <a:rPr lang="en-US" dirty="0" err="1"/>
              <a:t>biến</a:t>
            </a:r>
            <a:r>
              <a:rPr lang="en-US" dirty="0"/>
              <a:t> </a:t>
            </a:r>
            <a:r>
              <a:rPr lang="en-US" dirty="0" err="1"/>
              <a:t>thi</a:t>
            </a:r>
            <a:r>
              <a:rPr lang="en-US" dirty="0"/>
              <a:t>̀ họ </a:t>
            </a:r>
            <a:r>
              <a:rPr lang="en-US" dirty="0" err="1"/>
              <a:t>sẵn</a:t>
            </a:r>
            <a:r>
              <a:rPr lang="en-US" dirty="0"/>
              <a:t> </a:t>
            </a:r>
            <a:r>
              <a:rPr lang="en-US" dirty="0" err="1"/>
              <a:t>sàng</a:t>
            </a:r>
            <a:r>
              <a:rPr lang="en-US" dirty="0"/>
              <a:t> </a:t>
            </a:r>
            <a:r>
              <a:rPr lang="en-US" dirty="0" err="1">
                <a:latin typeface="Times New Roman" pitchFamily="18" charset="0"/>
                <a:cs typeface="Times New Roman" pitchFamily="18" charset="0"/>
              </a:rPr>
              <a:t>đứng</a:t>
            </a:r>
            <a:r>
              <a:rPr lang="en-US" dirty="0"/>
              <a:t> </a:t>
            </a:r>
            <a:r>
              <a:rPr lang="en-US" dirty="0" err="1"/>
              <a:t>ra</a:t>
            </a:r>
            <a:r>
              <a:rPr lang="en-US" dirty="0"/>
              <a:t> </a:t>
            </a:r>
            <a:r>
              <a:rPr lang="en-US" dirty="0" err="1"/>
              <a:t>cứu</a:t>
            </a:r>
            <a:r>
              <a:rPr lang="en-US" dirty="0"/>
              <a:t> </a:t>
            </a:r>
            <a:r>
              <a:rPr lang="en-US" dirty="0" err="1"/>
              <a:t>nước</a:t>
            </a:r>
            <a:r>
              <a:rPr lang="en-US" dirty="0" smtClean="0"/>
              <a:t>.</a:t>
            </a:r>
            <a:endParaRPr lang="vi-VN" dirty="0" smtClean="0"/>
          </a:p>
          <a:p>
            <a:pPr marL="285750" indent="-285750">
              <a:buFontTx/>
              <a:buChar char="-"/>
            </a:pPr>
            <a:r>
              <a:rPr lang="en-US" dirty="0" err="1"/>
              <a:t>Sức</a:t>
            </a:r>
            <a:r>
              <a:rPr lang="en-US" dirty="0"/>
              <a:t> </a:t>
            </a:r>
            <a:r>
              <a:rPr lang="en-US" dirty="0" err="1"/>
              <a:t>mạnh</a:t>
            </a:r>
            <a:r>
              <a:rPr lang="en-US" dirty="0"/>
              <a:t> </a:t>
            </a:r>
            <a:r>
              <a:rPr lang="en-US" dirty="0" err="1"/>
              <a:t>của</a:t>
            </a:r>
            <a:r>
              <a:rPr lang="en-US" dirty="0"/>
              <a:t> </a:t>
            </a:r>
            <a:r>
              <a:rPr lang="en-US" dirty="0" err="1"/>
              <a:t>Gióng</a:t>
            </a:r>
            <a:r>
              <a:rPr lang="en-US" dirty="0"/>
              <a:t> là </a:t>
            </a:r>
            <a:r>
              <a:rPr lang="en-US" dirty="0" err="1"/>
              <a:t>sức</a:t>
            </a:r>
            <a:r>
              <a:rPr lang="en-US" dirty="0"/>
              <a:t> </a:t>
            </a:r>
            <a:r>
              <a:rPr lang="en-US" dirty="0" err="1"/>
              <a:t>mạnh</a:t>
            </a:r>
            <a:r>
              <a:rPr lang="en-US" dirty="0"/>
              <a:t> </a:t>
            </a:r>
            <a:r>
              <a:rPr lang="en-US" dirty="0" err="1"/>
              <a:t>của</a:t>
            </a:r>
            <a:r>
              <a:rPr lang="en-US" dirty="0"/>
              <a:t> </a:t>
            </a:r>
            <a:r>
              <a:rPr lang="en-US" dirty="0" err="1"/>
              <a:t>toàn</a:t>
            </a:r>
            <a:r>
              <a:rPr lang="en-US" dirty="0"/>
              <a:t> </a:t>
            </a:r>
            <a:r>
              <a:rPr lang="en-US" dirty="0" err="1"/>
              <a:t>dân</a:t>
            </a:r>
            <a:r>
              <a:rPr lang="en-US" dirty="0"/>
              <a:t>. </a:t>
            </a: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19300" y="76200"/>
            <a:ext cx="5105400" cy="46166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sz="2400" b="1" dirty="0"/>
              <a:t>3</a:t>
            </a:r>
            <a:r>
              <a:rPr lang="vi-VN" sz="2400" b="1" dirty="0"/>
              <a:t>. Gióng</a:t>
            </a:r>
            <a:r>
              <a:rPr lang="en-US" sz="2400" b="1" dirty="0"/>
              <a:t> </a:t>
            </a:r>
            <a:r>
              <a:rPr lang="en-US" sz="2400" b="1" dirty="0" err="1"/>
              <a:t>đánh</a:t>
            </a:r>
            <a:r>
              <a:rPr lang="en-US" sz="2400" b="1" dirty="0"/>
              <a:t> tan </a:t>
            </a:r>
            <a:r>
              <a:rPr lang="en-US" sz="2400" b="1" dirty="0" err="1"/>
              <a:t>giặc</a:t>
            </a:r>
            <a:r>
              <a:rPr lang="en-US" sz="2400" b="1" dirty="0"/>
              <a:t> </a:t>
            </a:r>
            <a:r>
              <a:rPr lang="en-US" sz="2400" b="1" dirty="0" err="1"/>
              <a:t>va</a:t>
            </a:r>
            <a:r>
              <a:rPr lang="en-US" sz="2400" b="1" dirty="0"/>
              <a:t>̀ bay </a:t>
            </a:r>
            <a:r>
              <a:rPr lang="en-US" sz="2400" b="1" dirty="0" err="1"/>
              <a:t>vê</a:t>
            </a:r>
            <a:r>
              <a:rPr lang="en-US" sz="2400" b="1" dirty="0"/>
              <a:t>̀ </a:t>
            </a:r>
            <a:r>
              <a:rPr lang="en-US" sz="2400" b="1" dirty="0" err="1"/>
              <a:t>trời</a:t>
            </a:r>
            <a:endParaRPr lang="x-none" sz="2400" b="1" dirty="0">
              <a:latin typeface="Times New Roman" panose="02020603050405020304" pitchFamily="18" charset="0"/>
              <a:cs typeface="Times New Roman" panose="02020603050405020304" pitchFamily="18" charset="0"/>
            </a:endParaRPr>
          </a:p>
        </p:txBody>
      </p:sp>
      <p:graphicFrame>
        <p:nvGraphicFramePr>
          <p:cNvPr id="9" name="Table 9"/>
          <p:cNvGraphicFramePr>
            <a:graphicFrameLocks noGrp="1"/>
          </p:cNvGraphicFramePr>
          <p:nvPr>
            <p:extLst>
              <p:ext uri="{D42A27DB-BD31-4B8C-83A1-F6EECF244321}">
                <p14:modId xmlns:p14="http://schemas.microsoft.com/office/powerpoint/2010/main" val="619928155"/>
              </p:ext>
            </p:extLst>
          </p:nvPr>
        </p:nvGraphicFramePr>
        <p:xfrm>
          <a:off x="533400" y="685800"/>
          <a:ext cx="8077200" cy="5990980"/>
        </p:xfrm>
        <a:graphic>
          <a:graphicData uri="http://schemas.openxmlformats.org/drawingml/2006/table">
            <a:tbl>
              <a:tblPr firstRow="1" bandRow="1">
                <a:tableStyleId>{5940675A-B579-460E-94D1-54222C63F5DA}</a:tableStyleId>
              </a:tblPr>
              <a:tblGrid>
                <a:gridCol w="1328737"/>
                <a:gridCol w="6748463"/>
              </a:tblGrid>
              <a:tr h="425431">
                <a:tc>
                  <a:txBody>
                    <a:bodyPr/>
                    <a:lstStyle/>
                    <a:p>
                      <a:pPr algn="ctr"/>
                      <a:endParaRPr lang="x-none" sz="1800" b="1" dirty="0">
                        <a:latin typeface="Times New Roman" panose="02020603050405020304" pitchFamily="18" charset="0"/>
                        <a:cs typeface="Times New Roman" panose="02020603050405020304" pitchFamily="18" charset="0"/>
                      </a:endParaRPr>
                    </a:p>
                  </a:txBody>
                  <a:tcPr marL="91434" marR="91434" marT="45713" marB="45713"/>
                </a:tc>
                <a:tc>
                  <a:txBody>
                    <a:bodyPr/>
                    <a:lstStyle/>
                    <a:p>
                      <a:pPr algn="ctr"/>
                      <a:r>
                        <a:rPr lang="en-US" sz="1800" b="1" kern="1200" dirty="0" err="1" smtClean="0">
                          <a:solidFill>
                            <a:schemeClr val="tx1"/>
                          </a:solidFill>
                          <a:effectLst/>
                          <a:latin typeface="Times New Roman" pitchFamily="18" charset="0"/>
                          <a:ea typeface="+mn-ea"/>
                          <a:cs typeface="Times New Roman" pitchFamily="18" charset="0"/>
                        </a:rPr>
                        <a:t>Gióng</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đánh</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thắng</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giặc</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va</a:t>
                      </a:r>
                      <a:r>
                        <a:rPr lang="en-US" sz="1800" b="1" kern="1200" dirty="0" smtClean="0">
                          <a:solidFill>
                            <a:schemeClr val="tx1"/>
                          </a:solidFill>
                          <a:effectLst/>
                          <a:latin typeface="Times New Roman" pitchFamily="18" charset="0"/>
                          <a:ea typeface="+mn-ea"/>
                          <a:cs typeface="Times New Roman" pitchFamily="18" charset="0"/>
                        </a:rPr>
                        <a:t>̀ bay </a:t>
                      </a:r>
                      <a:r>
                        <a:rPr lang="en-US" sz="1800" b="1" kern="1200" dirty="0" err="1" smtClean="0">
                          <a:solidFill>
                            <a:schemeClr val="tx1"/>
                          </a:solidFill>
                          <a:effectLst/>
                          <a:latin typeface="Times New Roman" pitchFamily="18" charset="0"/>
                          <a:ea typeface="+mn-ea"/>
                          <a:cs typeface="Times New Roman" pitchFamily="18" charset="0"/>
                        </a:rPr>
                        <a:t>vê</a:t>
                      </a:r>
                      <a:r>
                        <a:rPr lang="en-US" sz="1800" b="1" kern="1200" dirty="0" smtClean="0">
                          <a:solidFill>
                            <a:schemeClr val="tx1"/>
                          </a:solidFill>
                          <a:effectLst/>
                          <a:latin typeface="Times New Roman" pitchFamily="18" charset="0"/>
                          <a:ea typeface="+mn-ea"/>
                          <a:cs typeface="Times New Roman" pitchFamily="18" charset="0"/>
                        </a:rPr>
                        <a:t>̀ </a:t>
                      </a:r>
                      <a:r>
                        <a:rPr lang="en-US" sz="1800" b="1" kern="1200" dirty="0" err="1" smtClean="0">
                          <a:solidFill>
                            <a:schemeClr val="tx1"/>
                          </a:solidFill>
                          <a:effectLst/>
                          <a:latin typeface="Times New Roman" pitchFamily="18" charset="0"/>
                          <a:ea typeface="+mn-ea"/>
                          <a:cs typeface="Times New Roman" pitchFamily="18" charset="0"/>
                        </a:rPr>
                        <a:t>trời</a:t>
                      </a:r>
                      <a:endParaRPr lang="x-none" sz="1800" dirty="0">
                        <a:latin typeface="Times New Roman" pitchFamily="18" charset="0"/>
                        <a:cs typeface="Times New Roman" pitchFamily="18" charset="0"/>
                      </a:endParaRPr>
                    </a:p>
                  </a:txBody>
                  <a:tcPr marL="91434" marR="91434" marT="45713" marB="45713"/>
                </a:tc>
              </a:tr>
              <a:tr h="1633643">
                <a:tc>
                  <a:txBody>
                    <a:bodyPr/>
                    <a:lstStyle/>
                    <a:p>
                      <a:pPr marL="0" marR="0">
                        <a:spcBef>
                          <a:spcPts val="0"/>
                        </a:spcBef>
                        <a:spcAft>
                          <a:spcPts val="0"/>
                        </a:spcAft>
                      </a:pPr>
                      <a:endParaRPr lang="vi-VN" sz="1800" dirty="0" smtClean="0">
                        <a:effectLst/>
                        <a:latin typeface="Times New Roman" pitchFamily="18" charset="0"/>
                        <a:ea typeface="Times New Roman"/>
                        <a:cs typeface="Times New Roman" pitchFamily="18" charset="0"/>
                      </a:endParaRPr>
                    </a:p>
                    <a:p>
                      <a:pPr marL="0" marR="0">
                        <a:spcBef>
                          <a:spcPts val="0"/>
                        </a:spcBef>
                        <a:spcAft>
                          <a:spcPts val="0"/>
                        </a:spcAft>
                      </a:pPr>
                      <a:endParaRPr lang="vi-VN" sz="1800" dirty="0" smtClean="0">
                        <a:effectLst/>
                        <a:latin typeface="Times New Roman" pitchFamily="18" charset="0"/>
                        <a:ea typeface="Times New Roman"/>
                        <a:cs typeface="Times New Roman" pitchFamily="18" charset="0"/>
                      </a:endParaRPr>
                    </a:p>
                    <a:p>
                      <a:pPr marL="0" marR="0">
                        <a:spcBef>
                          <a:spcPts val="0"/>
                        </a:spcBef>
                        <a:spcAft>
                          <a:spcPts val="0"/>
                        </a:spcAft>
                      </a:pPr>
                      <a:r>
                        <a:rPr lang="en-US" sz="1800" dirty="0" smtClean="0">
                          <a:effectLst/>
                          <a:latin typeface="Times New Roman" pitchFamily="18" charset="0"/>
                          <a:ea typeface="Times New Roman"/>
                          <a:cs typeface="Times New Roman" pitchFamily="18" charset="0"/>
                        </a:rPr>
                        <a:t>Chi </a:t>
                      </a:r>
                      <a:r>
                        <a:rPr lang="en-US" sz="1800" dirty="0" err="1">
                          <a:effectLst/>
                          <a:latin typeface="Times New Roman" pitchFamily="18" charset="0"/>
                          <a:ea typeface="Times New Roman"/>
                          <a:cs typeface="Times New Roman" pitchFamily="18" charset="0"/>
                        </a:rPr>
                        <a:t>tiết</a:t>
                      </a:r>
                      <a:r>
                        <a:rPr lang="en-US" sz="1800" dirty="0">
                          <a:effectLst/>
                          <a:latin typeface="Times New Roman" pitchFamily="18" charset="0"/>
                          <a:ea typeface="Times New Roman"/>
                          <a:cs typeface="Times New Roman" pitchFamily="18" charset="0"/>
                        </a:rPr>
                        <a:t> </a:t>
                      </a:r>
                      <a:r>
                        <a:rPr lang="en-US" sz="1800" dirty="0" err="1">
                          <a:effectLst/>
                          <a:latin typeface="Times New Roman" pitchFamily="18" charset="0"/>
                          <a:ea typeface="Times New Roman"/>
                          <a:cs typeface="Times New Roman" pitchFamily="18" charset="0"/>
                        </a:rPr>
                        <a:t>ki</a:t>
                      </a:r>
                      <a:r>
                        <a:rPr lang="en-US" sz="1800" dirty="0">
                          <a:effectLst/>
                          <a:latin typeface="Times New Roman" pitchFamily="18" charset="0"/>
                          <a:ea typeface="Times New Roman"/>
                          <a:cs typeface="Times New Roman" pitchFamily="18" charset="0"/>
                        </a:rPr>
                        <a:t>̀ lạ</a:t>
                      </a:r>
                    </a:p>
                  </a:txBody>
                  <a:tcPr marL="68580" marR="68580" marT="0" marB="0">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r h="3777819">
                <a:tc>
                  <a:txBody>
                    <a:bodyPr/>
                    <a:lstStyle/>
                    <a:p>
                      <a:endParaRPr lang="vi-VN" sz="1800" kern="1200" dirty="0" smtClean="0">
                        <a:solidFill>
                          <a:schemeClr val="tx1"/>
                        </a:solidFill>
                        <a:effectLst/>
                        <a:latin typeface="Times New Roman" pitchFamily="18" charset="0"/>
                        <a:ea typeface="+mn-ea"/>
                        <a:cs typeface="Times New Roman" pitchFamily="18" charset="0"/>
                      </a:endParaRPr>
                    </a:p>
                    <a:p>
                      <a:r>
                        <a:rPr lang="en-US" sz="1800" kern="1200" dirty="0" err="1" smtClean="0">
                          <a:solidFill>
                            <a:schemeClr val="tx1"/>
                          </a:solidFill>
                          <a:effectLst/>
                          <a:latin typeface="Times New Roman" pitchFamily="18" charset="0"/>
                          <a:ea typeface="+mn-ea"/>
                          <a:cs typeface="Times New Roman" pitchFamily="18" charset="0"/>
                        </a:rPr>
                        <a:t>Tư</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chu</a:t>
                      </a:r>
                      <a:r>
                        <a:rPr lang="en-US" sz="1800" kern="1200" dirty="0" smtClean="0">
                          <a:solidFill>
                            <a:schemeClr val="tx1"/>
                          </a:solidFill>
                          <a:effectLst/>
                          <a:latin typeface="Times New Roman" pitchFamily="18" charset="0"/>
                          <a:ea typeface="+mn-ea"/>
                          <a:cs typeface="Times New Roman" pitchFamily="18" charset="0"/>
                        </a:rPr>
                        <a:t>́ bé” </a:t>
                      </a:r>
                      <a:r>
                        <a:rPr lang="en-US" sz="1800" kern="1200" dirty="0" err="1" smtClean="0">
                          <a:solidFill>
                            <a:schemeClr val="tx1"/>
                          </a:solidFill>
                          <a:effectLst/>
                          <a:latin typeface="Times New Roman" pitchFamily="18" charset="0"/>
                          <a:ea typeface="+mn-ea"/>
                          <a:cs typeface="Times New Roman" pitchFamily="18" charset="0"/>
                        </a:rPr>
                        <a:t>được</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thay</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bằng</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tráng</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si</a:t>
                      </a:r>
                      <a:r>
                        <a:rPr lang="en-US" sz="1800" kern="1200" dirty="0" smtClean="0">
                          <a:solidFill>
                            <a:schemeClr val="tx1"/>
                          </a:solidFill>
                          <a:effectLst/>
                          <a:latin typeface="Times New Roman" pitchFamily="18" charset="0"/>
                          <a:ea typeface="+mn-ea"/>
                          <a:cs typeface="Times New Roman" pitchFamily="18" charset="0"/>
                        </a:rPr>
                        <a:t>̃” có ý </a:t>
                      </a:r>
                      <a:r>
                        <a:rPr lang="en-US" sz="1800" kern="1200" dirty="0" err="1" smtClean="0">
                          <a:solidFill>
                            <a:schemeClr val="tx1"/>
                          </a:solidFill>
                          <a:effectLst/>
                          <a:latin typeface="Times New Roman" pitchFamily="18" charset="0"/>
                          <a:ea typeface="+mn-ea"/>
                          <a:cs typeface="Times New Roman" pitchFamily="18" charset="0"/>
                        </a:rPr>
                        <a:t>nghĩa</a:t>
                      </a:r>
                      <a:r>
                        <a:rPr lang="en-US" sz="1800" kern="1200" dirty="0" smtClean="0">
                          <a:solidFill>
                            <a:schemeClr val="tx1"/>
                          </a:solidFill>
                          <a:effectLst/>
                          <a:latin typeface="Times New Roman" pitchFamily="18" charset="0"/>
                          <a:ea typeface="+mn-ea"/>
                          <a:cs typeface="Times New Roman" pitchFamily="18" charset="0"/>
                        </a:rPr>
                        <a:t> </a:t>
                      </a:r>
                      <a:r>
                        <a:rPr lang="en-US" sz="1800" kern="1200" dirty="0" err="1" smtClean="0">
                          <a:solidFill>
                            <a:schemeClr val="tx1"/>
                          </a:solidFill>
                          <a:effectLst/>
                          <a:latin typeface="Times New Roman" pitchFamily="18" charset="0"/>
                          <a:ea typeface="+mn-ea"/>
                          <a:cs typeface="Times New Roman" pitchFamily="18" charset="0"/>
                        </a:rPr>
                        <a:t>gi</a:t>
                      </a:r>
                      <a:r>
                        <a:rPr lang="en-US" sz="1800" kern="1200" dirty="0" smtClean="0">
                          <a:solidFill>
                            <a:schemeClr val="tx1"/>
                          </a:solidFill>
                          <a:effectLst/>
                          <a:latin typeface="Times New Roman" pitchFamily="18" charset="0"/>
                          <a:ea typeface="+mn-ea"/>
                          <a:cs typeface="Times New Roman" pitchFamily="18" charset="0"/>
                        </a:rPr>
                        <a:t>̀</a:t>
                      </a: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1800" kern="1200" dirty="0" smtClean="0">
                        <a:solidFill>
                          <a:schemeClr val="tx1"/>
                        </a:solidFill>
                        <a:effectLst/>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Times New Roman" pitchFamily="18" charset="0"/>
                          <a:ea typeface="+mn-ea"/>
                          <a:cs typeface="Times New Roman" pitchFamily="18" charset="0"/>
                        </a:rPr>
                        <a:t>Ý </a:t>
                      </a:r>
                      <a:r>
                        <a:rPr lang="en-US" sz="1800" kern="1200" dirty="0" err="1" smtClean="0">
                          <a:solidFill>
                            <a:schemeClr val="tx1"/>
                          </a:solidFill>
                          <a:effectLst/>
                          <a:latin typeface="Times New Roman" pitchFamily="18" charset="0"/>
                          <a:ea typeface="+mn-ea"/>
                          <a:cs typeface="Times New Roman" pitchFamily="18" charset="0"/>
                        </a:rPr>
                        <a:t>nghĩa</a:t>
                      </a:r>
                      <a:r>
                        <a:rPr lang="en-US" sz="1800" kern="1200" dirty="0" smtClean="0">
                          <a:solidFill>
                            <a:schemeClr val="tx1"/>
                          </a:solidFill>
                          <a:effectLst/>
                          <a:latin typeface="Times New Roman" pitchFamily="18" charset="0"/>
                          <a:ea typeface="+mn-ea"/>
                          <a:cs typeface="Times New Roman" pitchFamily="18" charset="0"/>
                        </a:rPr>
                        <a:t> </a:t>
                      </a:r>
                    </a:p>
                    <a:p>
                      <a:endParaRPr lang="vi-VN" sz="1800" kern="1200" dirty="0" smtClean="0">
                        <a:solidFill>
                          <a:schemeClr val="tx1"/>
                        </a:solidFill>
                        <a:effectLst/>
                        <a:latin typeface="Times New Roman" pitchFamily="18" charset="0"/>
                        <a:ea typeface="+mn-ea"/>
                        <a:cs typeface="Times New Roman" pitchFamily="18" charset="0"/>
                      </a:endParaRPr>
                    </a:p>
                    <a:p>
                      <a:endParaRPr lang="vi-VN" sz="1800" dirty="0" smtClean="0">
                        <a:latin typeface="Times New Roman" pitchFamily="18" charset="0"/>
                        <a:cs typeface="Times New Roman" pitchFamily="18" charset="0"/>
                      </a:endParaRPr>
                    </a:p>
                    <a:p>
                      <a:endParaRPr lang="vi-VN" sz="1800" dirty="0" smtClean="0">
                        <a:latin typeface="Times New Roman" pitchFamily="18" charset="0"/>
                        <a:cs typeface="Times New Roman" pitchFamily="18" charset="0"/>
                      </a:endParaRPr>
                    </a:p>
                  </a:txBody>
                  <a:tcPr marL="91434" marR="91434" marT="45713" marB="45713">
                    <a:lnR w="12700" cap="flat" cmpd="sng" algn="ctr">
                      <a:solidFill>
                        <a:schemeClr val="tx1"/>
                      </a:solidFill>
                      <a:prstDash val="solid"/>
                      <a:round/>
                      <a:headEnd type="none" w="med" len="med"/>
                      <a:tailEnd type="none" w="med" len="med"/>
                    </a:lnR>
                  </a:tcPr>
                </a:tc>
                <a:tc>
                  <a:txBody>
                    <a:bodyPr/>
                    <a:lstStyle/>
                    <a:p>
                      <a:endParaRPr lang="x-none" sz="1800" dirty="0">
                        <a:latin typeface="Times New Roman" pitchFamily="18" charset="0"/>
                        <a:cs typeface="Times New Roman" pitchFamily="18" charset="0"/>
                      </a:endParaRPr>
                    </a:p>
                  </a:txBody>
                  <a:tcPr marL="91434" marR="91434" marT="45713" marB="45713">
                    <a:lnL w="12700" cap="flat" cmpd="sng" algn="ctr">
                      <a:solidFill>
                        <a:schemeClr val="tx1"/>
                      </a:solidFill>
                      <a:prstDash val="solid"/>
                      <a:round/>
                      <a:headEnd type="none" w="med" len="med"/>
                      <a:tailEnd type="none" w="med" len="med"/>
                    </a:lnL>
                  </a:tcPr>
                </a:tc>
              </a:tr>
            </a:tbl>
          </a:graphicData>
        </a:graphic>
      </p:graphicFrame>
      <p:cxnSp>
        <p:nvCxnSpPr>
          <p:cNvPr id="3" name="Straight Connector 2"/>
          <p:cNvCxnSpPr/>
          <p:nvPr/>
        </p:nvCxnSpPr>
        <p:spPr>
          <a:xfrm>
            <a:off x="533400" y="4724400"/>
            <a:ext cx="8077200"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875817" y="4706566"/>
            <a:ext cx="6629400" cy="2031325"/>
          </a:xfrm>
          <a:prstGeom prst="rect">
            <a:avLst/>
          </a:prstGeom>
          <a:noFill/>
        </p:spPr>
        <p:txBody>
          <a:bodyPr wrap="square" rtlCol="0">
            <a:spAutoFit/>
          </a:bodyPr>
          <a:lstStyle/>
          <a:p>
            <a:pPr lvl="0"/>
            <a:r>
              <a:rPr lang="vi-VN"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Roi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sắt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gãy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giặc</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tcủa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Gióng</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Quyết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giết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giặc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cùng</a:t>
            </a:r>
            <a:r>
              <a:rPr lang="en-US" dirty="0" smtClean="0">
                <a:latin typeface="Times New Roman" pitchFamily="18" charset="0"/>
                <a:cs typeface="Times New Roman" pitchFamily="18" charset="0"/>
              </a:rPr>
              <a:t>.</a:t>
            </a:r>
          </a:p>
          <a:p>
            <a:pPr lvl="0"/>
            <a:r>
              <a:rPr lang="vi-VN"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Giặc</a:t>
            </a:r>
            <a:r>
              <a:rPr lang="en-US" dirty="0" smtClean="0">
                <a:latin typeface="Times New Roman" pitchFamily="18" charset="0"/>
                <a:cs typeface="Times New Roman" pitchFamily="18" charset="0"/>
              </a:rPr>
              <a:t> tan </a:t>
            </a:r>
            <a:r>
              <a:rPr lang="en-US" dirty="0" err="1" smtClean="0">
                <a:latin typeface="Times New Roman" pitchFamily="18" charset="0"/>
                <a:cs typeface="Times New Roman" pitchFamily="18" charset="0"/>
              </a:rPr>
              <a:t>Gióng</a:t>
            </a:r>
            <a:r>
              <a:rPr lang="en-US" dirty="0" smtClean="0">
                <a:latin typeface="Times New Roman" pitchFamily="18" charset="0"/>
                <a:cs typeface="Times New Roman" pitchFamily="18" charset="0"/>
              </a:rPr>
              <a:t> bay </a:t>
            </a:r>
            <a:r>
              <a:rPr lang="en-US" dirty="0" err="1" smtClean="0">
                <a:latin typeface="Times New Roman" pitchFamily="18" charset="0"/>
                <a:cs typeface="Times New Roman" pitchFamily="18" charset="0"/>
              </a:rPr>
              <a:t>vê</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trời</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muốn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người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hùng</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Gióng</a:t>
            </a:r>
            <a:r>
              <a:rPr lang="en-US" dirty="0" smtClean="0">
                <a:latin typeface="Times New Roman" pitchFamily="18" charset="0"/>
                <a:cs typeface="Times New Roman" pitchFamily="18" charset="0"/>
              </a:rPr>
              <a:t> là </a:t>
            </a:r>
            <a:r>
              <a:rPr lang="en-US" dirty="0" err="1" smtClean="0">
                <a:latin typeface="Times New Roman" pitchFamily="18" charset="0"/>
                <a:cs typeface="Times New Roman" pitchFamily="18" charset="0"/>
              </a:rPr>
              <a:t>biểu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người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Văn</a:t>
            </a:r>
            <a:r>
              <a:rPr lang="en-US" dirty="0" smtClean="0">
                <a:latin typeface="Times New Roman" pitchFamily="18" charset="0"/>
                <a:cs typeface="Times New Roman" pitchFamily="18" charset="0"/>
              </a:rPr>
              <a:t> Lang.</a:t>
            </a:r>
            <a:endParaRPr lang="en-US" dirty="0">
              <a:latin typeface="Times New Roman" pitchFamily="18" charset="0"/>
              <a:cs typeface="Times New Roman" pitchFamily="18" charset="0"/>
            </a:endParaRPr>
          </a:p>
        </p:txBody>
      </p:sp>
      <p:sp>
        <p:nvSpPr>
          <p:cNvPr id="11" name="TextBox 10"/>
          <p:cNvSpPr txBox="1"/>
          <p:nvPr/>
        </p:nvSpPr>
        <p:spPr>
          <a:xfrm>
            <a:off x="1875817" y="1066800"/>
            <a:ext cx="6591300" cy="1754326"/>
          </a:xfrm>
          <a:prstGeom prst="rect">
            <a:avLst/>
          </a:prstGeom>
          <a:noFill/>
        </p:spPr>
        <p:txBody>
          <a:bodyPr wrap="square" rtlCol="0">
            <a:spAutoFit/>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vươn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Mặc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phun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lửa</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hết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khác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Roi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sắt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gãy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tre</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Giặc</a:t>
            </a:r>
            <a:r>
              <a:rPr lang="en-US" dirty="0">
                <a:latin typeface="Times New Roman" pitchFamily="18" charset="0"/>
                <a:cs typeface="Times New Roman" pitchFamily="18" charset="0"/>
              </a:rPr>
              <a:t> tan, </a:t>
            </a:r>
            <a:r>
              <a:rPr lang="en-US" dirty="0" err="1">
                <a:latin typeface="Times New Roman" pitchFamily="18" charset="0"/>
                <a:cs typeface="Times New Roman" pitchFamily="18" charset="0"/>
              </a:rPr>
              <a:t>Gióng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ngựa</a:t>
            </a:r>
            <a:r>
              <a:rPr lang="en-US" dirty="0">
                <a:latin typeface="Times New Roman" pitchFamily="18" charset="0"/>
                <a:cs typeface="Times New Roman" pitchFamily="18" charset="0"/>
              </a:rPr>
              <a:t> bay </a:t>
            </a:r>
            <a:r>
              <a:rPr lang="en-US" dirty="0" err="1">
                <a:latin typeface="Times New Roman" pitchFamily="18" charset="0"/>
                <a:cs typeface="Times New Roman" pitchFamily="18" charset="0"/>
              </a:rPr>
              <a:t>vê</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trời</a:t>
            </a:r>
            <a:r>
              <a:rPr lang="en-US" dirty="0">
                <a:latin typeface="Times New Roman" pitchFamily="18" charset="0"/>
                <a:cs typeface="Times New Roman" pitchFamily="18" charset="0"/>
              </a:rPr>
              <a:t>.</a:t>
            </a:r>
            <a:endParaRPr lang="x-none">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12" name="TextBox 11"/>
          <p:cNvSpPr txBox="1"/>
          <p:nvPr/>
        </p:nvSpPr>
        <p:spPr>
          <a:xfrm>
            <a:off x="1875817" y="2720876"/>
            <a:ext cx="6734783" cy="2031325"/>
          </a:xfrm>
          <a:prstGeom prst="rect">
            <a:avLst/>
          </a:prstGeom>
          <a:noFill/>
        </p:spPr>
        <p:txBody>
          <a:bodyPr wrap="square" rtlCol="0">
            <a:spAutoFit/>
          </a:bodyPr>
          <a:lstStyle/>
          <a:p>
            <a:r>
              <a:rPr lang="vi-VN"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ta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một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người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đáp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hoàn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cấp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fr-FR" dirty="0" err="1">
                <a:latin typeface="Times New Roman" pitchFamily="18" charset="0"/>
                <a:cs typeface="Times New Roman" pitchFamily="18" charset="0"/>
              </a:rPr>
              <a:t>Sự</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lớn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lên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Gióng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đã</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đáp</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ứng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được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yêu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cầu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và</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nhiệm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vụ</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cứu</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nước</a:t>
            </a:r>
            <a:r>
              <a:rPr lang="fr-FR" dirty="0">
                <a:latin typeface="Times New Roman" pitchFamily="18" charset="0"/>
                <a:cs typeface="Times New Roman" pitchFamily="18" charset="0"/>
              </a:rPr>
              <a:t>. </a:t>
            </a:r>
            <a:endParaRPr lang="vi-VN" dirty="0">
              <a:latin typeface="Times New Roman" pitchFamily="18" charset="0"/>
              <a:cs typeface="Times New Roman" pitchFamily="18" charset="0"/>
            </a:endParaRPr>
          </a:p>
          <a:p>
            <a:r>
              <a:rPr lang="vi-VN" dirty="0">
                <a:latin typeface="Times New Roman" pitchFamily="18" charset="0"/>
                <a:cs typeface="Times New Roman" pitchFamily="18" charset="0"/>
              </a:rPr>
              <a:t>- </a:t>
            </a:r>
            <a:r>
              <a:rPr lang="fr-FR" dirty="0">
                <a:latin typeface="Times New Roman" pitchFamily="18" charset="0"/>
                <a:cs typeface="Times New Roman" pitchFamily="18" charset="0"/>
              </a:rPr>
              <a:t>Khi </a:t>
            </a:r>
            <a:r>
              <a:rPr lang="fr-FR" dirty="0" err="1">
                <a:latin typeface="Times New Roman" pitchFamily="18" charset="0"/>
                <a:cs typeface="Times New Roman" pitchFamily="18" charset="0"/>
              </a:rPr>
              <a:t>lịch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sử</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đặt</a:t>
            </a:r>
            <a:r>
              <a:rPr lang="fr-FR" dirty="0">
                <a:latin typeface="Times New Roman" pitchFamily="18" charset="0"/>
                <a:cs typeface="Times New Roman" pitchFamily="18" charset="0"/>
              </a:rPr>
              <a:t> ra </a:t>
            </a:r>
            <a:r>
              <a:rPr lang="fr-FR" dirty="0" err="1">
                <a:latin typeface="Times New Roman" pitchFamily="18" charset="0"/>
                <a:cs typeface="Times New Roman" pitchFamily="18" charset="0"/>
              </a:rPr>
              <a:t>vấn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đề</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sống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còn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cấp</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bách</a:t>
            </a:r>
            <a:r>
              <a:rPr lang="fr-FR" dirty="0">
                <a:latin typeface="Times New Roman" pitchFamily="18" charset="0"/>
                <a:cs typeface="Times New Roman" pitchFamily="18" charset="0"/>
              </a:rPr>
              <a:t>, khi </a:t>
            </a:r>
            <a:r>
              <a:rPr lang="fr-FR" dirty="0" err="1">
                <a:latin typeface="Times New Roman" pitchFamily="18" charset="0"/>
                <a:cs typeface="Times New Roman" pitchFamily="18" charset="0"/>
              </a:rPr>
              <a:t>tình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thế</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đòi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hỏi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dân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tộc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vươn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lên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một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tầm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vóc</a:t>
            </a:r>
            <a:r>
              <a:rPr lang="fr-FR" dirty="0">
                <a:latin typeface="Times New Roman" pitchFamily="18" charset="0"/>
                <a:cs typeface="Times New Roman" pitchFamily="18" charset="0"/>
              </a:rPr>
              <a:t> phi </a:t>
            </a:r>
            <a:r>
              <a:rPr lang="fr-FR" dirty="0" err="1">
                <a:latin typeface="Times New Roman" pitchFamily="18" charset="0"/>
                <a:cs typeface="Times New Roman" pitchFamily="18" charset="0"/>
              </a:rPr>
              <a:t>thường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thì</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dân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tộc</a:t>
            </a:r>
            <a:r>
              <a:rPr lang="fr-FR" dirty="0">
                <a:latin typeface="Times New Roman" pitchFamily="18" charset="0"/>
                <a:cs typeface="Times New Roman" pitchFamily="18" charset="0"/>
              </a:rPr>
              <a:t> ta </a:t>
            </a:r>
            <a:r>
              <a:rPr lang="fr-FR" dirty="0" err="1">
                <a:latin typeface="Times New Roman" pitchFamily="18" charset="0"/>
                <a:cs typeface="Times New Roman" pitchFamily="18" charset="0"/>
              </a:rPr>
              <a:t>vụt</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lớn</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dậy</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như</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Thánh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Gióng</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tự</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mình</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thay</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đổi</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tư</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thế</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tầm</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vóc</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của</a:t>
            </a:r>
            <a:r>
              <a:rPr lang="fr-FR" dirty="0">
                <a:latin typeface="Times New Roman" pitchFamily="18" charset="0"/>
                <a:cs typeface="Times New Roman" pitchFamily="18" charset="0"/>
              </a:rPr>
              <a:t> </a:t>
            </a:r>
            <a:r>
              <a:rPr lang="fr-FR" dirty="0" err="1">
                <a:latin typeface="Times New Roman" pitchFamily="18" charset="0"/>
                <a:cs typeface="Times New Roman" pitchFamily="18" charset="0"/>
              </a:rPr>
              <a:t>mình</a:t>
            </a:r>
            <a:r>
              <a:rPr lang="fr-FR" dirty="0" smtClean="0">
                <a:latin typeface="Times New Roman" pitchFamily="18" charset="0"/>
                <a:cs typeface="Times New Roman" pitchFamily="18" charset="0"/>
              </a:rPr>
              <a:t>.</a:t>
            </a:r>
            <a:endParaRPr lang="x-none">
              <a:latin typeface="Times New Roman" pitchFamily="18" charset="0"/>
              <a:cs typeface="Times New Roman" pitchFamily="18" charset="0"/>
            </a:endParaRP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8" name="TextBox 7"/>
          <p:cNvSpPr txBox="1"/>
          <p:nvPr/>
        </p:nvSpPr>
        <p:spPr>
          <a:xfrm>
            <a:off x="2133600" y="685800"/>
            <a:ext cx="5105400" cy="461665"/>
          </a:xfrm>
          <a:prstGeom prst="rect">
            <a:avLst/>
          </a:prstGeom>
          <a:solidFill>
            <a:schemeClr val="accent1">
              <a:tint val="20000"/>
            </a:schemeClr>
          </a:solidFill>
        </p:spPr>
        <p:txBody>
          <a:bodyPr>
            <a:spAutoFit/>
          </a:bodyPr>
          <a:lstStyle/>
          <a:p>
            <a:pPr algn="ctr">
              <a:defRPr/>
            </a:pPr>
            <a:r>
              <a:rPr lang="en-US" sz="2400" b="1" dirty="0"/>
              <a:t>4. </a:t>
            </a:r>
            <a:r>
              <a:rPr lang="en-US" sz="2400" b="1" dirty="0" err="1"/>
              <a:t>Những</a:t>
            </a:r>
            <a:r>
              <a:rPr lang="en-US" sz="2400" b="1" dirty="0"/>
              <a:t> </a:t>
            </a:r>
            <a:r>
              <a:rPr lang="en-US" sz="2400" b="1" dirty="0" err="1"/>
              <a:t>vết</a:t>
            </a:r>
            <a:r>
              <a:rPr lang="en-US" sz="2400" b="1" dirty="0"/>
              <a:t> </a:t>
            </a:r>
            <a:r>
              <a:rPr lang="en-US" sz="2400" b="1" dirty="0" err="1"/>
              <a:t>tích</a:t>
            </a:r>
            <a:r>
              <a:rPr lang="en-US" sz="2400" b="1" dirty="0"/>
              <a:t> </a:t>
            </a:r>
            <a:r>
              <a:rPr lang="en-US" sz="2400" b="1" dirty="0" err="1"/>
              <a:t>còn</a:t>
            </a:r>
            <a:r>
              <a:rPr lang="en-US" sz="2400" b="1" dirty="0"/>
              <a:t> </a:t>
            </a:r>
            <a:r>
              <a:rPr lang="en-US" sz="2400" b="1" dirty="0" err="1"/>
              <a:t>lại</a:t>
            </a:r>
            <a:r>
              <a:rPr lang="en-US" sz="2400" b="1" dirty="0"/>
              <a:t> </a:t>
            </a:r>
            <a:r>
              <a:rPr lang="en-US" sz="2400" b="1" dirty="0" err="1"/>
              <a:t>của</a:t>
            </a:r>
            <a:r>
              <a:rPr lang="en-US" sz="2400" b="1" dirty="0"/>
              <a:t> </a:t>
            </a:r>
            <a:r>
              <a:rPr lang="en-US" sz="2400" b="1" dirty="0" err="1"/>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990600" y="2514600"/>
            <a:ext cx="7086600" cy="40934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000" dirty="0">
                <a:latin typeface="+mj-lt"/>
              </a:rPr>
              <a:t>? Liệt kê những dấu tích đánh giặc của Thánh Gióng?</a:t>
            </a:r>
            <a:endParaRPr lang="en-US" sz="2000" dirty="0">
              <a:latin typeface="+mj-lt"/>
            </a:endParaRPr>
          </a:p>
          <a:p>
            <a:r>
              <a:rPr lang="vi-VN" sz="2000" dirty="0" smtClean="0">
                <a:latin typeface="+mj-lt"/>
              </a:rPr>
              <a:t>........................................................................................................................................................................................................................</a:t>
            </a:r>
            <a:endParaRPr lang="en-US" sz="2000" dirty="0">
              <a:latin typeface="+mj-lt"/>
            </a:endParaRPr>
          </a:p>
          <a:p>
            <a:r>
              <a:rPr lang="vi-VN" sz="2000" dirty="0">
                <a:latin typeface="+mj-lt"/>
              </a:rPr>
              <a:t> </a:t>
            </a:r>
            <a:endParaRPr lang="en-US" sz="2000" dirty="0">
              <a:latin typeface="+mj-lt"/>
            </a:endParaRPr>
          </a:p>
          <a:p>
            <a:r>
              <a:rPr lang="vi-VN" sz="2000" dirty="0">
                <a:latin typeface="+mj-lt"/>
              </a:rPr>
              <a:t>? </a:t>
            </a:r>
            <a:r>
              <a:rPr lang="en-US" sz="2000" dirty="0" err="1">
                <a:latin typeface="+mj-lt"/>
              </a:rPr>
              <a:t>Việc</a:t>
            </a:r>
            <a:r>
              <a:rPr lang="en-US" sz="2000" dirty="0">
                <a:latin typeface="+mj-lt"/>
              </a:rPr>
              <a:t> </a:t>
            </a:r>
            <a:r>
              <a:rPr lang="en-US" sz="2000" dirty="0" err="1">
                <a:latin typeface="+mj-lt"/>
              </a:rPr>
              <a:t>kể</a:t>
            </a:r>
            <a:r>
              <a:rPr lang="en-US" sz="2000" dirty="0">
                <a:latin typeface="+mj-lt"/>
              </a:rPr>
              <a:t> </a:t>
            </a:r>
            <a:r>
              <a:rPr lang="en-US" sz="2000" dirty="0" err="1">
                <a:latin typeface="+mj-lt"/>
              </a:rPr>
              <a:t>về</a:t>
            </a:r>
            <a:r>
              <a:rPr lang="en-US" sz="2000" dirty="0">
                <a:latin typeface="+mj-lt"/>
              </a:rPr>
              <a:t> </a:t>
            </a:r>
            <a:r>
              <a:rPr lang="en-US" sz="2000" dirty="0" err="1">
                <a:latin typeface="+mj-lt"/>
              </a:rPr>
              <a:t>những</a:t>
            </a:r>
            <a:r>
              <a:rPr lang="en-US" sz="2000" dirty="0">
                <a:latin typeface="+mj-lt"/>
              </a:rPr>
              <a:t> </a:t>
            </a:r>
            <a:r>
              <a:rPr lang="en-US" sz="2000" dirty="0" err="1">
                <a:latin typeface="+mj-lt"/>
              </a:rPr>
              <a:t>dấu</a:t>
            </a:r>
            <a:r>
              <a:rPr lang="en-US" sz="2000" dirty="0">
                <a:latin typeface="+mj-lt"/>
              </a:rPr>
              <a:t> </a:t>
            </a:r>
            <a:r>
              <a:rPr lang="en-US" sz="2000" dirty="0" err="1">
                <a:latin typeface="+mj-lt"/>
              </a:rPr>
              <a:t>tích</a:t>
            </a:r>
            <a:r>
              <a:rPr lang="en-US" sz="2000" dirty="0">
                <a:latin typeface="+mj-lt"/>
              </a:rPr>
              <a:t> </a:t>
            </a:r>
            <a:r>
              <a:rPr lang="en-US" sz="2000" dirty="0" err="1">
                <a:latin typeface="+mj-lt"/>
              </a:rPr>
              <a:t>đánh</a:t>
            </a:r>
            <a:r>
              <a:rPr lang="en-US" sz="2000" dirty="0">
                <a:latin typeface="+mj-lt"/>
              </a:rPr>
              <a:t> </a:t>
            </a:r>
            <a:r>
              <a:rPr lang="en-US" sz="2000" dirty="0" err="1">
                <a:latin typeface="+mj-lt"/>
              </a:rPr>
              <a:t>giặc</a:t>
            </a:r>
            <a:r>
              <a:rPr lang="en-US" sz="2000" dirty="0">
                <a:latin typeface="+mj-lt"/>
              </a:rPr>
              <a:t> </a:t>
            </a:r>
            <a:r>
              <a:rPr lang="en-US" sz="2000" dirty="0" err="1">
                <a:latin typeface="+mj-lt"/>
              </a:rPr>
              <a:t>của</a:t>
            </a:r>
            <a:r>
              <a:rPr lang="en-US" sz="2000" dirty="0">
                <a:latin typeface="+mj-lt"/>
              </a:rPr>
              <a:t> </a:t>
            </a:r>
            <a:r>
              <a:rPr lang="en-US" sz="2000" dirty="0" err="1">
                <a:latin typeface="+mj-lt"/>
              </a:rPr>
              <a:t>Thánh</a:t>
            </a:r>
            <a:r>
              <a:rPr lang="en-US" sz="2000" dirty="0">
                <a:latin typeface="+mj-lt"/>
              </a:rPr>
              <a:t> </a:t>
            </a:r>
            <a:r>
              <a:rPr lang="en-US" sz="2000" dirty="0" err="1">
                <a:latin typeface="+mj-lt"/>
              </a:rPr>
              <a:t>Gióng</a:t>
            </a:r>
            <a:r>
              <a:rPr lang="en-US" sz="2000" dirty="0">
                <a:latin typeface="+mj-lt"/>
              </a:rPr>
              <a:t> </a:t>
            </a:r>
            <a:r>
              <a:rPr lang="en-US" sz="2000" dirty="0" err="1">
                <a:latin typeface="+mj-lt"/>
              </a:rPr>
              <a:t>trong</a:t>
            </a:r>
            <a:r>
              <a:rPr lang="en-US" sz="2000" dirty="0">
                <a:latin typeface="+mj-lt"/>
              </a:rPr>
              <a:t> </a:t>
            </a:r>
            <a:r>
              <a:rPr lang="en-US" sz="2000" dirty="0" err="1">
                <a:latin typeface="+mj-lt"/>
              </a:rPr>
              <a:t>đoạn</a:t>
            </a:r>
            <a:r>
              <a:rPr lang="en-US" sz="2000" dirty="0">
                <a:latin typeface="+mj-lt"/>
              </a:rPr>
              <a:t> </a:t>
            </a:r>
            <a:r>
              <a:rPr lang="en-US" sz="2000" dirty="0" err="1">
                <a:latin typeface="+mj-lt"/>
              </a:rPr>
              <a:t>kết</a:t>
            </a:r>
            <a:r>
              <a:rPr lang="en-US" sz="2000" dirty="0">
                <a:latin typeface="+mj-lt"/>
              </a:rPr>
              <a:t> </a:t>
            </a:r>
            <a:r>
              <a:rPr lang="en-US" sz="2000" dirty="0" err="1">
                <a:latin typeface="+mj-lt"/>
              </a:rPr>
              <a:t>có</a:t>
            </a:r>
            <a:r>
              <a:rPr lang="en-US" sz="2000" dirty="0">
                <a:latin typeface="+mj-lt"/>
              </a:rPr>
              <a:t> ý </a:t>
            </a:r>
            <a:r>
              <a:rPr lang="en-US" sz="2000" dirty="0" err="1">
                <a:latin typeface="+mj-lt"/>
              </a:rPr>
              <a:t>nghĩa</a:t>
            </a:r>
            <a:r>
              <a:rPr lang="en-US" sz="2000" dirty="0">
                <a:latin typeface="+mj-lt"/>
              </a:rPr>
              <a:t> </a:t>
            </a:r>
            <a:r>
              <a:rPr lang="en-US" sz="2000" dirty="0" err="1">
                <a:latin typeface="+mj-lt"/>
              </a:rPr>
              <a:t>gì</a:t>
            </a:r>
            <a:r>
              <a:rPr lang="en-US" sz="2000" dirty="0">
                <a:latin typeface="+mj-lt"/>
              </a:rPr>
              <a:t>?</a:t>
            </a:r>
          </a:p>
          <a:p>
            <a:r>
              <a:rPr lang="vi-VN" sz="2000" dirty="0" smtClean="0">
                <a:latin typeface="+mj-lt"/>
              </a:rPr>
              <a:t>........................................................................................................................................................................................................................</a:t>
            </a:r>
            <a:endParaRPr lang="en-US" sz="2000" dirty="0">
              <a:latin typeface="+mj-lt"/>
            </a:endParaRPr>
          </a:p>
          <a:p>
            <a:r>
              <a:rPr lang="vi-VN" sz="2000" dirty="0">
                <a:latin typeface="+mj-lt"/>
              </a:rPr>
              <a:t> </a:t>
            </a:r>
            <a:endParaRPr lang="en-US" sz="2000" dirty="0">
              <a:latin typeface="+mj-lt"/>
            </a:endParaRPr>
          </a:p>
          <a:p>
            <a:r>
              <a:rPr lang="vi-VN" sz="2000" dirty="0">
                <a:latin typeface="+mj-lt"/>
              </a:rPr>
              <a:t>?</a:t>
            </a:r>
            <a:r>
              <a:rPr lang="en-US" sz="2000" dirty="0" err="1">
                <a:latin typeface="+mj-lt"/>
              </a:rPr>
              <a:t>Sau</a:t>
            </a:r>
            <a:r>
              <a:rPr lang="en-US" sz="2000" dirty="0">
                <a:latin typeface="+mj-lt"/>
              </a:rPr>
              <a:t> </a:t>
            </a:r>
            <a:r>
              <a:rPr lang="en-US" sz="2000" dirty="0" err="1">
                <a:latin typeface="+mj-lt"/>
              </a:rPr>
              <a:t>khi</a:t>
            </a:r>
            <a:r>
              <a:rPr lang="en-US" sz="2000" dirty="0">
                <a:latin typeface="+mj-lt"/>
              </a:rPr>
              <a:t> </a:t>
            </a:r>
            <a:r>
              <a:rPr lang="en-US" sz="2000" dirty="0" err="1">
                <a:latin typeface="+mj-lt"/>
              </a:rPr>
              <a:t>đọc</a:t>
            </a:r>
            <a:r>
              <a:rPr lang="en-US" sz="2000" dirty="0">
                <a:latin typeface="+mj-lt"/>
              </a:rPr>
              <a:t> </a:t>
            </a:r>
            <a:r>
              <a:rPr lang="en-US" sz="2000" dirty="0" err="1">
                <a:latin typeface="+mj-lt"/>
              </a:rPr>
              <a:t>truyện</a:t>
            </a:r>
            <a:r>
              <a:rPr lang="en-US" sz="2000" dirty="0">
                <a:latin typeface="+mj-lt"/>
              </a:rPr>
              <a:t> </a:t>
            </a:r>
            <a:r>
              <a:rPr lang="en-US" sz="2000" dirty="0" err="1">
                <a:latin typeface="+mj-lt"/>
              </a:rPr>
              <a:t>Thánh</a:t>
            </a:r>
            <a:r>
              <a:rPr lang="en-US" sz="2000" dirty="0">
                <a:latin typeface="+mj-lt"/>
              </a:rPr>
              <a:t> </a:t>
            </a:r>
            <a:r>
              <a:rPr lang="en-US" sz="2000" dirty="0" err="1">
                <a:latin typeface="+mj-lt"/>
              </a:rPr>
              <a:t>Gióng</a:t>
            </a:r>
            <a:r>
              <a:rPr lang="en-US" sz="2000" dirty="0">
                <a:latin typeface="+mj-lt"/>
              </a:rPr>
              <a:t>, </a:t>
            </a:r>
            <a:r>
              <a:rPr lang="en-US" sz="2000" dirty="0" err="1">
                <a:latin typeface="+mj-lt"/>
              </a:rPr>
              <a:t>em</a:t>
            </a:r>
            <a:r>
              <a:rPr lang="en-US" sz="2000" dirty="0">
                <a:latin typeface="+mj-lt"/>
              </a:rPr>
              <a:t> </a:t>
            </a:r>
            <a:r>
              <a:rPr lang="en-US" sz="2000" dirty="0" err="1">
                <a:latin typeface="+mj-lt"/>
              </a:rPr>
              <a:t>có</a:t>
            </a:r>
            <a:r>
              <a:rPr lang="en-US" sz="2000" dirty="0">
                <a:latin typeface="+mj-lt"/>
              </a:rPr>
              <a:t> </a:t>
            </a:r>
            <a:r>
              <a:rPr lang="en-US" sz="2000" dirty="0" err="1">
                <a:latin typeface="+mj-lt"/>
              </a:rPr>
              <a:t>suy</a:t>
            </a:r>
            <a:r>
              <a:rPr lang="en-US" sz="2000" dirty="0">
                <a:latin typeface="+mj-lt"/>
              </a:rPr>
              <a:t> </a:t>
            </a:r>
            <a:r>
              <a:rPr lang="en-US" sz="2000" dirty="0" err="1">
                <a:latin typeface="+mj-lt"/>
              </a:rPr>
              <a:t>nghĩ</a:t>
            </a:r>
            <a:r>
              <a:rPr lang="en-US" sz="2000" dirty="0">
                <a:latin typeface="+mj-lt"/>
              </a:rPr>
              <a:t> </a:t>
            </a:r>
            <a:r>
              <a:rPr lang="en-US" sz="2000" dirty="0" err="1">
                <a:latin typeface="+mj-lt"/>
              </a:rPr>
              <a:t>gì</a:t>
            </a:r>
            <a:r>
              <a:rPr lang="en-US" sz="2000" dirty="0">
                <a:latin typeface="+mj-lt"/>
              </a:rPr>
              <a:t> </a:t>
            </a:r>
            <a:r>
              <a:rPr lang="en-US" sz="2000" dirty="0" err="1">
                <a:latin typeface="+mj-lt"/>
              </a:rPr>
              <a:t>về</a:t>
            </a:r>
            <a:r>
              <a:rPr lang="en-US" sz="2000" dirty="0">
                <a:latin typeface="+mj-lt"/>
              </a:rPr>
              <a:t> </a:t>
            </a:r>
            <a:r>
              <a:rPr lang="en-US" sz="2000" dirty="0" err="1">
                <a:latin typeface="+mj-lt"/>
              </a:rPr>
              <a:t>truyền</a:t>
            </a:r>
            <a:r>
              <a:rPr lang="en-US" sz="2000" dirty="0">
                <a:latin typeface="+mj-lt"/>
              </a:rPr>
              <a:t> </a:t>
            </a:r>
            <a:r>
              <a:rPr lang="en-US" sz="2000" dirty="0" err="1">
                <a:latin typeface="+mj-lt"/>
              </a:rPr>
              <a:t>thống</a:t>
            </a:r>
            <a:r>
              <a:rPr lang="en-US" sz="2000" dirty="0">
                <a:latin typeface="+mj-lt"/>
              </a:rPr>
              <a:t> </a:t>
            </a:r>
            <a:r>
              <a:rPr lang="en-US" sz="2000" dirty="0" err="1">
                <a:latin typeface="+mj-lt"/>
              </a:rPr>
              <a:t>yêu</a:t>
            </a:r>
            <a:r>
              <a:rPr lang="en-US" sz="2000" dirty="0">
                <a:latin typeface="+mj-lt"/>
              </a:rPr>
              <a:t> </a:t>
            </a:r>
            <a:r>
              <a:rPr lang="en-US" sz="2000" dirty="0" err="1">
                <a:latin typeface="+mj-lt"/>
              </a:rPr>
              <a:t>nước</a:t>
            </a:r>
            <a:r>
              <a:rPr lang="en-US" sz="2000" dirty="0">
                <a:latin typeface="+mj-lt"/>
              </a:rPr>
              <a:t>, </a:t>
            </a:r>
            <a:r>
              <a:rPr lang="en-US" sz="2000" dirty="0" err="1">
                <a:latin typeface="+mj-lt"/>
              </a:rPr>
              <a:t>chống</a:t>
            </a:r>
            <a:r>
              <a:rPr lang="en-US" sz="2000" dirty="0">
                <a:latin typeface="+mj-lt"/>
              </a:rPr>
              <a:t> </a:t>
            </a:r>
            <a:r>
              <a:rPr lang="en-US" sz="2000" dirty="0" err="1">
                <a:latin typeface="+mj-lt"/>
              </a:rPr>
              <a:t>giặc</a:t>
            </a:r>
            <a:r>
              <a:rPr lang="en-US" sz="2000" dirty="0">
                <a:latin typeface="+mj-lt"/>
              </a:rPr>
              <a:t> </a:t>
            </a:r>
            <a:r>
              <a:rPr lang="en-US" sz="2000" dirty="0" err="1">
                <a:latin typeface="+mj-lt"/>
              </a:rPr>
              <a:t>ngoại</a:t>
            </a:r>
            <a:r>
              <a:rPr lang="en-US" sz="2000" dirty="0">
                <a:latin typeface="+mj-lt"/>
              </a:rPr>
              <a:t> </a:t>
            </a:r>
            <a:r>
              <a:rPr lang="en-US" sz="2000" dirty="0" err="1">
                <a:latin typeface="+mj-lt"/>
              </a:rPr>
              <a:t>xâm</a:t>
            </a:r>
            <a:r>
              <a:rPr lang="en-US" sz="2000" dirty="0">
                <a:latin typeface="+mj-lt"/>
              </a:rPr>
              <a:t> </a:t>
            </a:r>
            <a:r>
              <a:rPr lang="en-US" sz="2000" dirty="0" err="1">
                <a:latin typeface="+mj-lt"/>
              </a:rPr>
              <a:t>của</a:t>
            </a:r>
            <a:r>
              <a:rPr lang="en-US" sz="2000" dirty="0">
                <a:latin typeface="+mj-lt"/>
              </a:rPr>
              <a:t> </a:t>
            </a:r>
            <a:r>
              <a:rPr lang="en-US" sz="2000" dirty="0" err="1">
                <a:latin typeface="+mj-lt"/>
              </a:rPr>
              <a:t>dân</a:t>
            </a:r>
            <a:r>
              <a:rPr lang="en-US" sz="2000" dirty="0">
                <a:latin typeface="+mj-lt"/>
              </a:rPr>
              <a:t> </a:t>
            </a:r>
            <a:r>
              <a:rPr lang="en-US" sz="2000" dirty="0" err="1">
                <a:latin typeface="+mj-lt"/>
              </a:rPr>
              <a:t>tộc</a:t>
            </a:r>
            <a:r>
              <a:rPr lang="en-US" sz="2000" dirty="0">
                <a:latin typeface="+mj-lt"/>
              </a:rPr>
              <a:t> ta?</a:t>
            </a:r>
          </a:p>
          <a:p>
            <a:r>
              <a:rPr lang="vi-VN" sz="2000" dirty="0" smtClean="0">
                <a:latin typeface="+mj-lt"/>
              </a:rPr>
              <a:t>........................................................................................................................................................................................................................</a:t>
            </a:r>
            <a:endParaRPr lang="en-US" sz="2000" dirty="0">
              <a:latin typeface="+mj-lt"/>
            </a:endParaRPr>
          </a:p>
        </p:txBody>
      </p:sp>
    </p:spTree>
    <p:extLst>
      <p:ext uri="{BB962C8B-B14F-4D97-AF65-F5344CB8AC3E}">
        <p14:creationId xmlns:p14="http://schemas.microsoft.com/office/powerpoint/2010/main" val="409923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1600" y="79432"/>
            <a:ext cx="6629400" cy="830997"/>
          </a:xfrm>
          <a:prstGeom prst="rect">
            <a:avLst/>
          </a:prstGeom>
          <a:noFill/>
        </p:spPr>
        <p:txBody>
          <a:bodyPr wrap="square" rtlCol="0">
            <a:spAutoFit/>
          </a:bodyPr>
          <a:lstStyle/>
          <a:p>
            <a:pPr algn="ctr"/>
            <a:r>
              <a:rPr lang="vi-VN" sz="2400" b="1" dirty="0">
                <a:solidFill>
                  <a:srgbClr val="C00000"/>
                </a:solidFill>
                <a:latin typeface="+mj-lt"/>
              </a:rPr>
              <a:t>BÀI </a:t>
            </a:r>
            <a:r>
              <a:rPr lang="vi-VN" sz="2400" b="1" dirty="0" smtClean="0">
                <a:solidFill>
                  <a:srgbClr val="C00000"/>
                </a:solidFill>
                <a:latin typeface="+mj-lt"/>
              </a:rPr>
              <a:t>1</a:t>
            </a:r>
            <a:r>
              <a:rPr lang="en-US" sz="2400" dirty="0" smtClean="0">
                <a:solidFill>
                  <a:srgbClr val="C00000"/>
                </a:solidFill>
                <a:latin typeface="+mj-lt"/>
              </a:rPr>
              <a:t>: </a:t>
            </a:r>
            <a:r>
              <a:rPr lang="vi-VN" sz="2400" b="1" dirty="0" smtClean="0">
                <a:solidFill>
                  <a:srgbClr val="C00000"/>
                </a:solidFill>
                <a:latin typeface="+mj-lt"/>
              </a:rPr>
              <a:t>LẮNG </a:t>
            </a:r>
            <a:r>
              <a:rPr lang="vi-VN" sz="2400" b="1" dirty="0">
                <a:solidFill>
                  <a:srgbClr val="C00000"/>
                </a:solidFill>
                <a:latin typeface="+mj-lt"/>
              </a:rPr>
              <a:t>NGHE LỊCH SỬ NƯỚC MÌNH </a:t>
            </a:r>
            <a:endParaRPr lang="en-US" sz="2400" dirty="0">
              <a:solidFill>
                <a:srgbClr val="C00000"/>
              </a:solidFill>
              <a:latin typeface="+mj-lt"/>
            </a:endParaRPr>
          </a:p>
          <a:p>
            <a:pPr algn="ctr"/>
            <a:endParaRPr lang="en-US" sz="2400" dirty="0">
              <a:solidFill>
                <a:srgbClr val="C00000"/>
              </a:solidFill>
              <a:latin typeface="+mj-lt"/>
            </a:endParaRPr>
          </a:p>
        </p:txBody>
      </p:sp>
      <p:sp>
        <p:nvSpPr>
          <p:cNvPr id="6" name="TextBox 5"/>
          <p:cNvSpPr txBox="1"/>
          <p:nvPr/>
        </p:nvSpPr>
        <p:spPr>
          <a:xfrm>
            <a:off x="4909216" y="520424"/>
            <a:ext cx="4267200" cy="923330"/>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Dân</a:t>
            </a:r>
            <a:r>
              <a:rPr lang="en-US" b="1" dirty="0" smtClean="0">
                <a:latin typeface="Times New Roman" pitchFamily="18" charset="0"/>
                <a:cs typeface="Times New Roman" pitchFamily="18" charset="0"/>
              </a:rPr>
              <a:t> ta </a:t>
            </a:r>
            <a:r>
              <a:rPr lang="en-US" b="1" dirty="0" err="1" smtClean="0">
                <a:latin typeface="Times New Roman" pitchFamily="18" charset="0"/>
                <a:cs typeface="Times New Roman" pitchFamily="18" charset="0"/>
              </a:rPr>
              <a:t>phải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biết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sư</a:t>
            </a:r>
            <a:r>
              <a:rPr lang="en-US" b="1" dirty="0" smtClean="0">
                <a:latin typeface="Times New Roman" pitchFamily="18" charset="0"/>
                <a:cs typeface="Times New Roman" pitchFamily="18" charset="0"/>
              </a:rPr>
              <a:t>̉ ta</a:t>
            </a:r>
          </a:p>
          <a:p>
            <a:pPr algn="ctr"/>
            <a:r>
              <a:rPr lang="en-US" b="1" dirty="0" smtClean="0">
                <a:latin typeface="Times New Roman" pitchFamily="18" charset="0"/>
                <a:cs typeface="Times New Roman" pitchFamily="18" charset="0"/>
              </a:rPr>
              <a:t>Cho </a:t>
            </a:r>
            <a:r>
              <a:rPr lang="en-US" b="1" dirty="0" err="1" smtClean="0">
                <a:latin typeface="Times New Roman" pitchFamily="18" charset="0"/>
                <a:cs typeface="Times New Roman" pitchFamily="18" charset="0"/>
              </a:rPr>
              <a:t>tường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gốc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tích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nước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nha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Việt</a:t>
            </a:r>
            <a:r>
              <a:rPr lang="en-US" b="1" dirty="0" smtClean="0">
                <a:latin typeface="Times New Roman" pitchFamily="18" charset="0"/>
                <a:cs typeface="Times New Roman" pitchFamily="18" charset="0"/>
              </a:rPr>
              <a:t> Nam”</a:t>
            </a:r>
          </a:p>
          <a:p>
            <a:pPr algn="ctr"/>
            <a:r>
              <a:rPr lang="en-US" b="1" dirty="0" smtClean="0">
                <a:latin typeface="Times New Roman" pitchFamily="18" charset="0"/>
                <a:cs typeface="Times New Roman" pitchFamily="18" charset="0"/>
              </a:rPr>
              <a:t>                          - Chủ </a:t>
            </a:r>
            <a:r>
              <a:rPr lang="en-US" b="1" dirty="0" err="1" smtClean="0">
                <a:latin typeface="Times New Roman" pitchFamily="18" charset="0"/>
                <a:cs typeface="Times New Roman" pitchFamily="18" charset="0"/>
              </a:rPr>
              <a:t>tịch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Hô</a:t>
            </a:r>
            <a:r>
              <a:rPr lang="en-US" b="1" dirty="0" smtClean="0">
                <a:latin typeface="Times New Roman" pitchFamily="18" charset="0"/>
                <a:cs typeface="Times New Roman" pitchFamily="18" charset="0"/>
              </a:rPr>
              <a:t>̀ Chí Minh -</a:t>
            </a:r>
            <a:endParaRPr lang="en-US" b="1" dirty="0">
              <a:latin typeface="Times New Roman" pitchFamily="18" charset="0"/>
              <a:cs typeface="Times New Roman" pitchFamily="18" charset="0"/>
            </a:endParaRPr>
          </a:p>
        </p:txBody>
      </p:sp>
      <p:pic>
        <p:nvPicPr>
          <p:cNvPr id="9" name="Picture 8" descr="C:\Users\Admin\Desktop\THÁNH GIÓNG.jpg"/>
          <p:cNvPicPr/>
          <p:nvPr/>
        </p:nvPicPr>
        <p:blipFill>
          <a:blip r:embed="rId3">
            <a:extLst>
              <a:ext uri="{28A0092B-C50C-407E-A947-70E740481C1C}">
                <a14:useLocalDpi xmlns:a14="http://schemas.microsoft.com/office/drawing/2010/main" val="0"/>
              </a:ext>
            </a:extLst>
          </a:blip>
          <a:srcRect/>
          <a:stretch>
            <a:fillRect/>
          </a:stretch>
        </p:blipFill>
        <p:spPr bwMode="auto">
          <a:xfrm>
            <a:off x="-76200" y="3429000"/>
            <a:ext cx="2209800" cy="3419272"/>
          </a:xfrm>
          <a:prstGeom prst="rect">
            <a:avLst/>
          </a:prstGeom>
          <a:noFill/>
          <a:ln>
            <a:noFill/>
          </a:ln>
        </p:spPr>
      </p:pic>
      <p:pic>
        <p:nvPicPr>
          <p:cNvPr id="10" name="Picture 9" descr="C:\Users\Admin\Desktop\su-tich-ho-guom.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3429000"/>
            <a:ext cx="2400300" cy="3429000"/>
          </a:xfrm>
          <a:prstGeom prst="rect">
            <a:avLst/>
          </a:prstGeom>
          <a:noFill/>
          <a:ln>
            <a:noFill/>
          </a:ln>
        </p:spPr>
      </p:pic>
      <p:pic>
        <p:nvPicPr>
          <p:cNvPr id="11" name="Picture 10" descr="C:\Users\Admin\Desktop\HỘI THỔI CƠM THI.png"/>
          <p:cNvPicPr/>
          <p:nvPr/>
        </p:nvPicPr>
        <p:blipFill>
          <a:blip r:embed="rId5">
            <a:extLst>
              <a:ext uri="{28A0092B-C50C-407E-A947-70E740481C1C}">
                <a14:useLocalDpi xmlns:a14="http://schemas.microsoft.com/office/drawing/2010/main" val="0"/>
              </a:ext>
            </a:extLst>
          </a:blip>
          <a:srcRect/>
          <a:stretch>
            <a:fillRect/>
          </a:stretch>
        </p:blipFill>
        <p:spPr bwMode="auto">
          <a:xfrm>
            <a:off x="4533900" y="3429000"/>
            <a:ext cx="2247900" cy="3429000"/>
          </a:xfrm>
          <a:prstGeom prst="rect">
            <a:avLst/>
          </a:prstGeom>
          <a:noFill/>
          <a:ln>
            <a:noFill/>
          </a:ln>
        </p:spPr>
      </p:pic>
      <p:pic>
        <p:nvPicPr>
          <p:cNvPr id="12" name="Picture 11" descr="C:\Users\Admin\Desktop\BÁNH CHƯNG BÁNH GIẦY.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429000"/>
            <a:ext cx="2362200" cy="3429000"/>
          </a:xfrm>
          <a:prstGeom prst="rect">
            <a:avLst/>
          </a:prstGeom>
          <a:noFill/>
          <a:ln>
            <a:noFill/>
          </a:ln>
        </p:spPr>
      </p:pic>
    </p:spTree>
    <p:extLst>
      <p:ext uri="{BB962C8B-B14F-4D97-AF65-F5344CB8AC3E}">
        <p14:creationId xmlns:p14="http://schemas.microsoft.com/office/powerpoint/2010/main" val="1622283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noChangeArrowheads="1"/>
          </p:cNvSpPr>
          <p:nvPr>
            <p:ph type="title"/>
          </p:nvPr>
        </p:nvSpPr>
        <p:spPr/>
        <p:txBody>
          <a:bodyPr/>
          <a:lstStyle/>
          <a:p>
            <a:endParaRPr lang="en-US" smtClean="0"/>
          </a:p>
        </p:txBody>
      </p:sp>
      <p:pic>
        <p:nvPicPr>
          <p:cNvPr id="48130"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609600"/>
            <a:ext cx="9144000" cy="7239000"/>
          </a:xfrm>
        </p:spPr>
      </p:pic>
      <p:sp>
        <p:nvSpPr>
          <p:cNvPr id="8" name="TextBox 7"/>
          <p:cNvSpPr txBox="1"/>
          <p:nvPr/>
        </p:nvSpPr>
        <p:spPr>
          <a:xfrm>
            <a:off x="2133600" y="304800"/>
            <a:ext cx="5105400" cy="461665"/>
          </a:xfrm>
          <a:prstGeom prst="rect">
            <a:avLst/>
          </a:prstGeom>
          <a:solidFill>
            <a:schemeClr val="accent1">
              <a:tint val="20000"/>
            </a:schemeClr>
          </a:solidFill>
        </p:spPr>
        <p:txBody>
          <a:bodyPr>
            <a:spAutoFit/>
          </a:bodyPr>
          <a:lstStyle/>
          <a:p>
            <a:pPr algn="ctr">
              <a:defRPr/>
            </a:pPr>
            <a:r>
              <a:rPr lang="en-US" sz="2400" b="1" dirty="0"/>
              <a:t>4. </a:t>
            </a:r>
            <a:r>
              <a:rPr lang="en-US" sz="2400" b="1" dirty="0" err="1"/>
              <a:t>Những</a:t>
            </a:r>
            <a:r>
              <a:rPr lang="en-US" sz="2400" b="1" dirty="0"/>
              <a:t> </a:t>
            </a:r>
            <a:r>
              <a:rPr lang="en-US" sz="2400" b="1" dirty="0" err="1"/>
              <a:t>vết</a:t>
            </a:r>
            <a:r>
              <a:rPr lang="en-US" sz="2400" b="1" dirty="0"/>
              <a:t> </a:t>
            </a:r>
            <a:r>
              <a:rPr lang="en-US" sz="2400" b="1" dirty="0" err="1"/>
              <a:t>tích</a:t>
            </a:r>
            <a:r>
              <a:rPr lang="en-US" sz="2400" b="1" dirty="0"/>
              <a:t> </a:t>
            </a:r>
            <a:r>
              <a:rPr lang="en-US" sz="2400" b="1" dirty="0" err="1"/>
              <a:t>còn</a:t>
            </a:r>
            <a:r>
              <a:rPr lang="en-US" sz="2400" b="1" dirty="0"/>
              <a:t> </a:t>
            </a:r>
            <a:r>
              <a:rPr lang="en-US" sz="2400" b="1" dirty="0" err="1"/>
              <a:t>lại</a:t>
            </a:r>
            <a:r>
              <a:rPr lang="en-US" sz="2400" b="1" dirty="0"/>
              <a:t> </a:t>
            </a:r>
            <a:r>
              <a:rPr lang="en-US" sz="2400" b="1" dirty="0" err="1"/>
              <a:t>của</a:t>
            </a:r>
            <a:r>
              <a:rPr lang="en-US" sz="2400" b="1" dirty="0"/>
              <a:t> </a:t>
            </a:r>
            <a:r>
              <a:rPr lang="en-US" sz="2400" b="1" dirty="0" err="1"/>
              <a:t>Gióng</a:t>
            </a:r>
            <a:endParaRPr lang="x-none" sz="2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0" y="838200"/>
            <a:ext cx="9134272" cy="607635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vi-VN" sz="2200" b="1" i="1" dirty="0">
                <a:latin typeface="Times New Roman" pitchFamily="18" charset="0"/>
                <a:cs typeface="Times New Roman" pitchFamily="18" charset="0"/>
              </a:rPr>
              <a:t>? Liệt kê những dấu tích đánh giặc của Thánh Gióng?</a:t>
            </a:r>
            <a:endParaRPr lang="en-US" sz="2200" b="1" i="1" dirty="0">
              <a:latin typeface="Times New Roman" pitchFamily="18" charset="0"/>
              <a:cs typeface="Times New Roman" pitchFamily="18" charset="0"/>
            </a:endParaRPr>
          </a:p>
          <a:p>
            <a:r>
              <a:rPr lang="vi-VN" sz="2200" dirty="0">
                <a:latin typeface="Times New Roman" pitchFamily="18" charset="0"/>
                <a:cs typeface="Times New Roman" pitchFamily="18" charset="0"/>
              </a:rPr>
              <a:t>+ Tre đằng ngà vì ngựa phun bị cháy ngả màu vàng</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Vết chân ngựa thành những hồ ao liên tiếp</a:t>
            </a:r>
            <a:endParaRPr lang="en-US" sz="2200" dirty="0">
              <a:latin typeface="Times New Roman" pitchFamily="18" charset="0"/>
              <a:cs typeface="Times New Roman" pitchFamily="18" charset="0"/>
            </a:endParaRPr>
          </a:p>
          <a:p>
            <a:r>
              <a:rPr lang="vi-VN" sz="2200" dirty="0">
                <a:latin typeface="Times New Roman" pitchFamily="18" charset="0"/>
                <a:cs typeface="Times New Roman" pitchFamily="18" charset="0"/>
              </a:rPr>
              <a:t>+ Khi ngựa hét lửa, lửa cháy một làng-&gt; làng </a:t>
            </a:r>
            <a:r>
              <a:rPr lang="vi-VN" sz="2200" dirty="0" smtClean="0">
                <a:latin typeface="Times New Roman" pitchFamily="18" charset="0"/>
                <a:cs typeface="Times New Roman" pitchFamily="18" charset="0"/>
              </a:rPr>
              <a:t>cháy</a:t>
            </a:r>
            <a:r>
              <a:rPr lang="vi-VN" sz="2200"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Việc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kể</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những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dấu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tích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trong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đoạn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kết</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ý </a:t>
            </a:r>
            <a:r>
              <a:rPr lang="en-US" sz="2200" b="1" i="1" dirty="0" err="1">
                <a:latin typeface="Times New Roman" pitchFamily="18" charset="0"/>
                <a:cs typeface="Times New Roman" pitchFamily="18" charset="0"/>
              </a:rPr>
              <a:t>nghĩa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Việc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những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dấu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giặc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trong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đoạn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thể</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trọng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niềm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hào</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muốn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về</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một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người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hùng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giúp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giải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thích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được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các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sự</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kiện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địa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điểm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lịch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sử</a:t>
            </a: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a:t>
            </a:r>
            <a:r>
              <a:rPr lang="en-US" sz="2200" dirty="0" err="1" smtClean="0">
                <a:latin typeface="Times New Roman" pitchFamily="18" charset="0"/>
                <a:cs typeface="Times New Roman" pitchFamily="18" charset="0"/>
              </a:rPr>
              <a:t>đền</a:t>
            </a:r>
            <a:r>
              <a:rPr lang="en-US" sz="2200" dirty="0" smtClean="0">
                <a:latin typeface="Times New Roman" pitchFamily="18" charset="0"/>
                <a:cs typeface="Times New Roman" pitchFamily="18" charset="0"/>
              </a:rPr>
              <a:t> </a:t>
            </a:r>
            <a:r>
              <a:rPr lang="en-US" sz="2200" dirty="0" err="1">
                <a:latin typeface="Times New Roman" pitchFamily="18" charset="0"/>
                <a:cs typeface="Times New Roman" pitchFamily="18" charset="0"/>
              </a:rPr>
              <a:t>thờ</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Phù</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Đổng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Thiên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Vương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Cháy</a:t>
            </a:r>
            <a:r>
              <a:rPr lang="en-US" sz="2200" dirty="0" smtClean="0">
                <a:latin typeface="Times New Roman" pitchFamily="18" charset="0"/>
                <a:cs typeface="Times New Roman" pitchFamily="18" charset="0"/>
              </a:rPr>
              <a:t>).</a:t>
            </a:r>
            <a:r>
              <a:rPr lang="vi-VN" sz="2200" dirty="0">
                <a:latin typeface="Times New Roman" pitchFamily="18" charset="0"/>
                <a:cs typeface="Times New Roman" pitchFamily="18" charset="0"/>
              </a:rPr>
              <a:t> </a:t>
            </a:r>
            <a:endParaRPr lang="en-US" sz="2200" dirty="0">
              <a:latin typeface="Times New Roman" pitchFamily="18" charset="0"/>
              <a:cs typeface="Times New Roman" pitchFamily="18" charset="0"/>
            </a:endParaRPr>
          </a:p>
          <a:p>
            <a:r>
              <a:rPr lang="vi-VN" sz="2200" b="1" i="1" dirty="0">
                <a:latin typeface="Times New Roman" pitchFamily="18" charset="0"/>
                <a:cs typeface="Times New Roman" pitchFamily="18" charset="0"/>
              </a:rPr>
              <a:t>?</a:t>
            </a:r>
            <a:r>
              <a:rPr lang="en-US" sz="2200" b="1" i="1" dirty="0" err="1">
                <a:latin typeface="Times New Roman" pitchFamily="18" charset="0"/>
                <a:cs typeface="Times New Roman" pitchFamily="18" charset="0"/>
              </a:rPr>
              <a:t>Sau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khi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đọc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truyện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Thánh</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Gióng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em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có</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suy</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nghĩ</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gì</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về</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truyền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yêu</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nước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chống</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giặc</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ngoại</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xâm</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của</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dân</a:t>
            </a:r>
            <a:r>
              <a:rPr lang="en-US" sz="2200" b="1" i="1" dirty="0">
                <a:latin typeface="Times New Roman" pitchFamily="18" charset="0"/>
                <a:cs typeface="Times New Roman" pitchFamily="18" charset="0"/>
              </a:rPr>
              <a:t> </a:t>
            </a:r>
            <a:r>
              <a:rPr lang="en-US" sz="2200" b="1" i="1" dirty="0" err="1">
                <a:latin typeface="Times New Roman" pitchFamily="18" charset="0"/>
                <a:cs typeface="Times New Roman" pitchFamily="18" charset="0"/>
              </a:rPr>
              <a:t>tộc</a:t>
            </a:r>
            <a:r>
              <a:rPr lang="en-US" sz="2200" b="1" i="1" dirty="0">
                <a:latin typeface="Times New Roman" pitchFamily="18" charset="0"/>
                <a:cs typeface="Times New Roman" pitchFamily="18" charset="0"/>
              </a:rPr>
              <a:t> ta?</a:t>
            </a:r>
          </a:p>
          <a:p>
            <a:r>
              <a:rPr lang="vi-VN"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Sau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đọc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truyện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Thánh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em</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thấy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rằng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chính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là</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hình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ảnh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của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ta,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dân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tộc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gặp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cơn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nguy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biến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thì</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họ</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sẵn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sàng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đứng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giống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như</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Gióng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khi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vua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vừa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kêu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gọi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đã</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đáp</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lời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cứu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nước</a:t>
            </a:r>
            <a:r>
              <a:rPr lang="en-US" sz="2200" dirty="0">
                <a:latin typeface="Times New Roman" pitchFamily="18" charset="0"/>
                <a:cs typeface="Times New Roman" pitchFamily="18" charset="0"/>
              </a:rPr>
              <a:t>.</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Gióng</a:t>
            </a:r>
            <a:r>
              <a:rPr lang="fr-FR" sz="2200" dirty="0">
                <a:latin typeface="Times New Roman" pitchFamily="18" charset="0"/>
                <a:cs typeface="Times New Roman" pitchFamily="18" charset="0"/>
              </a:rPr>
              <a:t> là </a:t>
            </a:r>
            <a:r>
              <a:rPr lang="fr-FR" sz="2200" dirty="0" err="1">
                <a:latin typeface="Times New Roman" pitchFamily="18" charset="0"/>
                <a:cs typeface="Times New Roman" pitchFamily="18" charset="0"/>
              </a:rPr>
              <a:t>hình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tượng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người</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anh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hùng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đầu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tiêu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biểu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lòng</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yêu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cho</a:t>
            </a:r>
            <a:r>
              <a:rPr lang="fr-FR" sz="2200" dirty="0">
                <a:latin typeface="Times New Roman" pitchFamily="18" charset="0"/>
                <a:cs typeface="Times New Roman" pitchFamily="18" charset="0"/>
              </a:rPr>
              <a:t> ý </a:t>
            </a:r>
            <a:r>
              <a:rPr lang="fr-FR" sz="2200" dirty="0" err="1">
                <a:latin typeface="Times New Roman" pitchFamily="18" charset="0"/>
                <a:cs typeface="Times New Roman" pitchFamily="18" charset="0"/>
              </a:rPr>
              <a:t>thức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đánh</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giặc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cứu</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nước</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của</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nhân</a:t>
            </a:r>
            <a:r>
              <a:rPr lang="fr-FR" sz="2200" dirty="0">
                <a:latin typeface="Times New Roman" pitchFamily="18" charset="0"/>
                <a:cs typeface="Times New Roman" pitchFamily="18" charset="0"/>
              </a:rPr>
              <a:t> </a:t>
            </a:r>
            <a:r>
              <a:rPr lang="fr-FR" sz="2200" dirty="0" err="1">
                <a:latin typeface="Times New Roman" pitchFamily="18" charset="0"/>
                <a:cs typeface="Times New Roman" pitchFamily="18" charset="0"/>
              </a:rPr>
              <a:t>dân</a:t>
            </a:r>
            <a:r>
              <a:rPr lang="fr-FR" sz="2200" dirty="0">
                <a:latin typeface="Times New Roman" pitchFamily="18" charset="0"/>
                <a:cs typeface="Times New Roman" pitchFamily="18" charset="0"/>
              </a:rPr>
              <a:t> ta.</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942724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31750"/>
            <a:ext cx="9093201"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58373"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a:solidFill>
                  <a:srgbClr val="FFFF00"/>
                </a:solidFill>
                <a:latin typeface="Times New Roman" pitchFamily="18" charset="0"/>
                <a:cs typeface="Times New Roman" pitchFamily="18" charset="0"/>
              </a:rPr>
              <a:t>TỔNG KẾT</a:t>
            </a:r>
          </a:p>
        </p:txBody>
      </p:sp>
      <p:sp>
        <p:nvSpPr>
          <p:cNvPr id="7" name="Text Box 4"/>
          <p:cNvSpPr txBox="1">
            <a:spLocks noChangeArrowheads="1"/>
          </p:cNvSpPr>
          <p:nvPr/>
        </p:nvSpPr>
        <p:spPr bwMode="auto">
          <a:xfrm>
            <a:off x="228600" y="792163"/>
            <a:ext cx="8843963" cy="5189113"/>
          </a:xfrm>
          <a:prstGeom prst="rect">
            <a:avLst/>
          </a:prstGeom>
          <a:noFill/>
          <a:ln>
            <a:noFill/>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en-US" sz="2400" b="1" i="1" dirty="0">
                <a:solidFill>
                  <a:srgbClr val="FFFF00"/>
                </a:solidFill>
                <a:latin typeface="Times New Roman" panose="02020603050405020304" pitchFamily="18" charset="0"/>
                <a:cs typeface="Times New Roman" panose="02020603050405020304" pitchFamily="18" charset="0"/>
              </a:rPr>
              <a:t>1. </a:t>
            </a:r>
            <a:r>
              <a:rPr lang="en-US" altLang="en-US" sz="2400" b="1" i="1" dirty="0" err="1">
                <a:solidFill>
                  <a:srgbClr val="FFFF00"/>
                </a:solidFill>
                <a:latin typeface="Times New Roman" panose="02020603050405020304" pitchFamily="18" charset="0"/>
                <a:cs typeface="Times New Roman" panose="02020603050405020304" pitchFamily="18" charset="0"/>
              </a:rPr>
              <a:t>Nghệ</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thuật</a:t>
            </a:r>
            <a:endParaRPr lang="en-US" altLang="en-US" sz="2400" b="1" i="1" dirty="0">
              <a:solidFill>
                <a:srgbClr val="FFFF00"/>
              </a:solidFill>
              <a:latin typeface="Times New Roman" panose="02020603050405020304" pitchFamily="18" charset="0"/>
              <a:cs typeface="Times New Roman" panose="02020603050405020304" pitchFamily="18" charset="0"/>
            </a:endParaRPr>
          </a:p>
          <a:p>
            <a:pPr marL="0" indent="0">
              <a:buNone/>
            </a:pPr>
            <a:r>
              <a:rPr lang="vi-VN" sz="2400" dirty="0"/>
              <a:t>- </a:t>
            </a:r>
            <a:r>
              <a:rPr lang="en-US" sz="2400" dirty="0"/>
              <a:t>Chi </a:t>
            </a:r>
            <a:r>
              <a:rPr lang="en-US" sz="2400" dirty="0" err="1"/>
              <a:t>tiết</a:t>
            </a:r>
            <a:r>
              <a:rPr lang="en-US" sz="2400" dirty="0"/>
              <a:t> </a:t>
            </a:r>
            <a:r>
              <a:rPr lang="en-US" sz="2400" dirty="0" err="1"/>
              <a:t>tượng</a:t>
            </a:r>
            <a:r>
              <a:rPr lang="en-US" sz="2400" dirty="0"/>
              <a:t> </a:t>
            </a:r>
            <a:r>
              <a:rPr lang="en-US" sz="2400" dirty="0" err="1"/>
              <a:t>tượng</a:t>
            </a:r>
            <a:r>
              <a:rPr lang="en-US" sz="2400" dirty="0"/>
              <a:t> </a:t>
            </a:r>
            <a:r>
              <a:rPr lang="en-US" sz="2400" dirty="0" err="1"/>
              <a:t>kì</a:t>
            </a:r>
            <a:r>
              <a:rPr lang="en-US" sz="2400" dirty="0"/>
              <a:t> </a:t>
            </a:r>
            <a:r>
              <a:rPr lang="en-US" sz="2400" dirty="0" err="1"/>
              <a:t>ảo</a:t>
            </a:r>
            <a:r>
              <a:rPr lang="vi-VN" sz="2400" dirty="0"/>
              <a:t>.</a:t>
            </a:r>
            <a:endParaRPr lang="en-US" sz="2400" dirty="0"/>
          </a:p>
          <a:p>
            <a:pPr marL="0" indent="0">
              <a:buNone/>
            </a:pPr>
            <a:r>
              <a:rPr lang="vi-VN" sz="2400" dirty="0"/>
              <a:t>- </a:t>
            </a:r>
            <a:r>
              <a:rPr lang="en-US" sz="2400" dirty="0" err="1"/>
              <a:t>Khéo</a:t>
            </a:r>
            <a:r>
              <a:rPr lang="en-US" sz="2400" dirty="0"/>
              <a:t> </a:t>
            </a:r>
            <a:r>
              <a:rPr lang="en-US" sz="2400" dirty="0" err="1"/>
              <a:t>kết</a:t>
            </a:r>
            <a:r>
              <a:rPr lang="en-US" sz="2400" dirty="0"/>
              <a:t> </a:t>
            </a:r>
            <a:r>
              <a:rPr lang="en-US" sz="2400" dirty="0" err="1"/>
              <a:t>hợp</a:t>
            </a:r>
            <a:r>
              <a:rPr lang="en-US" sz="2400" dirty="0"/>
              <a:t> </a:t>
            </a:r>
            <a:r>
              <a:rPr lang="en-US" sz="2400" dirty="0" err="1"/>
              <a:t>huyền</a:t>
            </a:r>
            <a:r>
              <a:rPr lang="en-US" sz="2400" dirty="0"/>
              <a:t> </a:t>
            </a:r>
            <a:r>
              <a:rPr lang="en-US" sz="2400" dirty="0" err="1"/>
              <a:t>thoại</a:t>
            </a:r>
            <a:r>
              <a:rPr lang="en-US" sz="2400" dirty="0"/>
              <a:t> </a:t>
            </a:r>
            <a:r>
              <a:rPr lang="en-US" sz="2400" dirty="0" err="1"/>
              <a:t>và</a:t>
            </a:r>
            <a:r>
              <a:rPr lang="en-US" sz="2400" dirty="0"/>
              <a:t> </a:t>
            </a:r>
            <a:r>
              <a:rPr lang="en-US" sz="2400" dirty="0" err="1"/>
              <a:t>thực</a:t>
            </a:r>
            <a:r>
              <a:rPr lang="en-US" sz="2400" dirty="0"/>
              <a:t> </a:t>
            </a:r>
            <a:r>
              <a:rPr lang="en-US" sz="2400" dirty="0" err="1"/>
              <a:t>tế</a:t>
            </a:r>
            <a:r>
              <a:rPr lang="en-US" sz="2400" dirty="0"/>
              <a:t> (</a:t>
            </a:r>
            <a:r>
              <a:rPr lang="en-US" sz="2400" dirty="0" err="1"/>
              <a:t>cốt</a:t>
            </a:r>
            <a:r>
              <a:rPr lang="en-US" sz="2400" dirty="0"/>
              <a:t> </a:t>
            </a:r>
            <a:r>
              <a:rPr lang="en-US" sz="2400" dirty="0" err="1"/>
              <a:t>lõi</a:t>
            </a:r>
            <a:r>
              <a:rPr lang="en-US" sz="2400" dirty="0"/>
              <a:t> </a:t>
            </a:r>
            <a:r>
              <a:rPr lang="en-US" sz="2400" dirty="0" err="1"/>
              <a:t>sự</a:t>
            </a:r>
            <a:r>
              <a:rPr lang="en-US" sz="2400" dirty="0"/>
              <a:t> </a:t>
            </a:r>
            <a:r>
              <a:rPr lang="en-US" sz="2400" dirty="0" err="1"/>
              <a:t>thực</a:t>
            </a:r>
            <a:r>
              <a:rPr lang="en-US" sz="2400" dirty="0"/>
              <a:t> </a:t>
            </a:r>
            <a:r>
              <a:rPr lang="en-US" sz="2400" dirty="0" err="1"/>
              <a:t>lịch</a:t>
            </a:r>
            <a:r>
              <a:rPr lang="en-US" sz="2400" dirty="0"/>
              <a:t> </a:t>
            </a:r>
            <a:r>
              <a:rPr lang="en-US" sz="2400" dirty="0" err="1"/>
              <a:t>sử</a:t>
            </a:r>
            <a:r>
              <a:rPr lang="en-US" sz="2400" dirty="0"/>
              <a:t> </a:t>
            </a:r>
            <a:r>
              <a:rPr lang="en-US" sz="2400" dirty="0" err="1"/>
              <a:t>với</a:t>
            </a:r>
            <a:r>
              <a:rPr lang="en-US" sz="2400" dirty="0"/>
              <a:t> </a:t>
            </a:r>
            <a:r>
              <a:rPr lang="en-US" sz="2400" dirty="0" err="1"/>
              <a:t>những</a:t>
            </a:r>
            <a:r>
              <a:rPr lang="en-US" sz="2400" dirty="0"/>
              <a:t> </a:t>
            </a:r>
            <a:r>
              <a:rPr lang="en-US" sz="2400" dirty="0" err="1"/>
              <a:t>yếu</a:t>
            </a:r>
            <a:r>
              <a:rPr lang="en-US" sz="2400" dirty="0"/>
              <a:t> </a:t>
            </a:r>
            <a:r>
              <a:rPr lang="en-US" sz="2400" dirty="0" err="1"/>
              <a:t>tố</a:t>
            </a:r>
            <a:r>
              <a:rPr lang="en-US" sz="2400" dirty="0"/>
              <a:t> </a:t>
            </a:r>
            <a:r>
              <a:rPr lang="en-US" sz="2400" dirty="0" err="1"/>
              <a:t>hoang</a:t>
            </a:r>
            <a:r>
              <a:rPr lang="en-US" sz="2400" dirty="0"/>
              <a:t> </a:t>
            </a:r>
            <a:r>
              <a:rPr lang="en-US" sz="2400" dirty="0" err="1"/>
              <a:t>đường</a:t>
            </a:r>
            <a:r>
              <a:rPr lang="en-US" sz="2400" dirty="0"/>
              <a:t>)</a:t>
            </a:r>
            <a:r>
              <a:rPr lang="vi-VN" sz="2400" dirty="0"/>
              <a:t>.</a:t>
            </a:r>
            <a:endParaRPr lang="en-US" sz="2400" dirty="0"/>
          </a:p>
          <a:p>
            <a:pPr eaLnBrk="1" hangingPunct="1">
              <a:spcBef>
                <a:spcPct val="50000"/>
              </a:spcBef>
              <a:buFontTx/>
              <a:buNone/>
              <a:defRPr/>
            </a:pPr>
            <a:r>
              <a:rPr lang="en-US" altLang="en-US" sz="2400" b="1" i="1" dirty="0" smtClean="0">
                <a:solidFill>
                  <a:srgbClr val="FFFF00"/>
                </a:solidFill>
                <a:latin typeface="Times New Roman" panose="02020603050405020304" pitchFamily="18" charset="0"/>
                <a:cs typeface="Times New Roman" panose="02020603050405020304" pitchFamily="18" charset="0"/>
              </a:rPr>
              <a:t>2</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Nội</a:t>
            </a:r>
            <a:r>
              <a:rPr lang="en-US" altLang="en-US" sz="2400" b="1" i="1" dirty="0">
                <a:solidFill>
                  <a:srgbClr val="FFFF00"/>
                </a:solidFill>
                <a:latin typeface="Times New Roman" panose="02020603050405020304" pitchFamily="18" charset="0"/>
                <a:cs typeface="Times New Roman" panose="02020603050405020304" pitchFamily="18" charset="0"/>
              </a:rPr>
              <a:t> dung</a:t>
            </a:r>
          </a:p>
          <a:p>
            <a:pPr marL="0" indent="0">
              <a:buNone/>
            </a:pPr>
            <a:r>
              <a:rPr lang="vi-VN" sz="2400" b="1" i="1" dirty="0"/>
              <a:t>-</a:t>
            </a:r>
            <a:r>
              <a:rPr lang="en-US" sz="2400" dirty="0" err="1"/>
              <a:t>Truyện</a:t>
            </a:r>
            <a:r>
              <a:rPr lang="en-US" sz="2400" dirty="0"/>
              <a:t> </a:t>
            </a:r>
            <a:r>
              <a:rPr lang="en-US" sz="2400" dirty="0" err="1"/>
              <a:t>kể</a:t>
            </a:r>
            <a:r>
              <a:rPr lang="en-US" sz="2400" dirty="0"/>
              <a:t> </a:t>
            </a:r>
            <a:r>
              <a:rPr lang="en-US" sz="2400" dirty="0" err="1"/>
              <a:t>về</a:t>
            </a:r>
            <a:r>
              <a:rPr lang="en-US" sz="2400" dirty="0"/>
              <a:t> </a:t>
            </a:r>
            <a:r>
              <a:rPr lang="en-US" sz="2400" dirty="0" err="1"/>
              <a:t>công</a:t>
            </a:r>
            <a:r>
              <a:rPr lang="en-US" sz="2400" dirty="0"/>
              <a:t> </a:t>
            </a:r>
            <a:r>
              <a:rPr lang="en-US" sz="2400" dirty="0" err="1"/>
              <a:t>lao</a:t>
            </a:r>
            <a:r>
              <a:rPr lang="en-US" sz="2400" dirty="0"/>
              <a:t> </a:t>
            </a:r>
            <a:r>
              <a:rPr lang="en-US" sz="2400" dirty="0" err="1"/>
              <a:t>đánh</a:t>
            </a:r>
            <a:r>
              <a:rPr lang="en-US" sz="2400" dirty="0"/>
              <a:t> </a:t>
            </a:r>
            <a:r>
              <a:rPr lang="en-US" sz="2400" dirty="0" err="1"/>
              <a:t>đuổi</a:t>
            </a:r>
            <a:r>
              <a:rPr lang="en-US" sz="2400" dirty="0"/>
              <a:t> </a:t>
            </a:r>
            <a:r>
              <a:rPr lang="en-US" sz="2400" dirty="0" err="1"/>
              <a:t>giặc</a:t>
            </a:r>
            <a:r>
              <a:rPr lang="en-US" sz="2400" dirty="0"/>
              <a:t> </a:t>
            </a:r>
            <a:r>
              <a:rPr lang="en-US" sz="2400" dirty="0" err="1"/>
              <a:t>ngoại</a:t>
            </a:r>
            <a:r>
              <a:rPr lang="en-US" sz="2400" dirty="0"/>
              <a:t> </a:t>
            </a:r>
            <a:r>
              <a:rPr lang="en-US" sz="2400" dirty="0" err="1"/>
              <a:t>xâm</a:t>
            </a:r>
            <a:r>
              <a:rPr lang="en-US" sz="2400" dirty="0"/>
              <a:t> </a:t>
            </a:r>
            <a:r>
              <a:rPr lang="en-US" sz="2400" dirty="0" err="1"/>
              <a:t>của</a:t>
            </a:r>
            <a:r>
              <a:rPr lang="en-US" sz="2400" dirty="0"/>
              <a:t> </a:t>
            </a:r>
            <a:r>
              <a:rPr lang="en-US" sz="2400" dirty="0" err="1"/>
              <a:t>người</a:t>
            </a:r>
            <a:r>
              <a:rPr lang="en-US" sz="2400" dirty="0"/>
              <a:t> </a:t>
            </a:r>
            <a:r>
              <a:rPr lang="en-US" sz="2400" dirty="0" err="1"/>
              <a:t>anh</a:t>
            </a:r>
            <a:r>
              <a:rPr lang="en-US" sz="2400" dirty="0"/>
              <a:t> </a:t>
            </a:r>
            <a:r>
              <a:rPr lang="en-US" sz="2400" dirty="0" err="1"/>
              <a:t>hùng</a:t>
            </a:r>
            <a:r>
              <a:rPr lang="en-US" sz="2400" dirty="0"/>
              <a:t> </a:t>
            </a:r>
            <a:r>
              <a:rPr lang="en-US" sz="2400" dirty="0" err="1"/>
              <a:t>Thánh</a:t>
            </a:r>
            <a:r>
              <a:rPr lang="en-US" sz="2400" dirty="0"/>
              <a:t> </a:t>
            </a:r>
            <a:r>
              <a:rPr lang="en-US" sz="2400" dirty="0" err="1"/>
              <a:t>Gióng</a:t>
            </a:r>
            <a:r>
              <a:rPr lang="en-US" sz="2400" dirty="0"/>
              <a:t>, qua </a:t>
            </a:r>
            <a:r>
              <a:rPr lang="en-US" sz="2400" dirty="0" err="1"/>
              <a:t>đó</a:t>
            </a:r>
            <a:r>
              <a:rPr lang="en-US" sz="2400" dirty="0"/>
              <a:t> </a:t>
            </a:r>
            <a:r>
              <a:rPr lang="en-US" sz="2400" dirty="0" err="1"/>
              <a:t>thể</a:t>
            </a:r>
            <a:r>
              <a:rPr lang="en-US" sz="2400" dirty="0"/>
              <a:t> </a:t>
            </a:r>
            <a:r>
              <a:rPr lang="en-US" sz="2400" dirty="0" err="1"/>
              <a:t>hiện</a:t>
            </a:r>
            <a:r>
              <a:rPr lang="en-US" sz="2400" dirty="0"/>
              <a:t> ý </a:t>
            </a:r>
            <a:r>
              <a:rPr lang="en-US" sz="2400" dirty="0" err="1"/>
              <a:t>thức</a:t>
            </a:r>
            <a:r>
              <a:rPr lang="en-US" sz="2400" dirty="0"/>
              <a:t> </a:t>
            </a:r>
            <a:r>
              <a:rPr lang="en-US" sz="2400" dirty="0" err="1"/>
              <a:t>tự</a:t>
            </a:r>
            <a:r>
              <a:rPr lang="en-US" sz="2400" dirty="0"/>
              <a:t> </a:t>
            </a:r>
            <a:r>
              <a:rPr lang="en-US" sz="2400" dirty="0" err="1"/>
              <a:t>cường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ta.</a:t>
            </a:r>
          </a:p>
          <a:p>
            <a:pPr marL="0" indent="0" eaLnBrk="1" hangingPunct="1">
              <a:spcBef>
                <a:spcPct val="50000"/>
              </a:spcBef>
              <a:buFontTx/>
              <a:buNone/>
              <a:defRPr/>
            </a:pPr>
            <a:r>
              <a:rPr lang="en-US" altLang="en-US" sz="2400" b="1" i="1" dirty="0" smtClean="0">
                <a:solidFill>
                  <a:srgbClr val="FFFF00"/>
                </a:solidFill>
                <a:latin typeface="Times New Roman" panose="02020603050405020304" pitchFamily="18" charset="0"/>
                <a:cs typeface="Times New Roman" panose="02020603050405020304" pitchFamily="18" charset="0"/>
              </a:rPr>
              <a:t>3</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Ý</a:t>
            </a:r>
            <a:r>
              <a:rPr lang="en-US" altLang="en-US" sz="2400" b="1" i="1" dirty="0">
                <a:solidFill>
                  <a:srgbClr val="FFFF00"/>
                </a:solidFill>
                <a:latin typeface="Times New Roman" panose="02020603050405020304" pitchFamily="18" charset="0"/>
                <a:cs typeface="Times New Roman" panose="02020603050405020304" pitchFamily="18" charset="0"/>
              </a:rPr>
              <a:t> </a:t>
            </a:r>
            <a:r>
              <a:rPr lang="en-US" altLang="en-US" sz="2400" b="1" i="1" dirty="0" err="1">
                <a:solidFill>
                  <a:srgbClr val="FFFF00"/>
                </a:solidFill>
                <a:latin typeface="Times New Roman" panose="02020603050405020304" pitchFamily="18" charset="0"/>
                <a:cs typeface="Times New Roman" panose="02020603050405020304" pitchFamily="18" charset="0"/>
              </a:rPr>
              <a:t>nghĩa</a:t>
            </a:r>
            <a:endParaRPr lang="en-US" altLang="en-US" sz="2400" b="1" i="1" dirty="0">
              <a:solidFill>
                <a:srgbClr val="FFFF00"/>
              </a:solidFill>
              <a:latin typeface="Times New Roman" panose="02020603050405020304" pitchFamily="18" charset="0"/>
              <a:cs typeface="Times New Roman" panose="02020603050405020304" pitchFamily="18" charset="0"/>
            </a:endParaRPr>
          </a:p>
          <a:p>
            <a:pPr marL="0" indent="0">
              <a:buNone/>
            </a:pPr>
            <a:r>
              <a:rPr lang="vi-VN" sz="2400" dirty="0"/>
              <a:t>- </a:t>
            </a:r>
            <a:r>
              <a:rPr lang="en-US" sz="2400" dirty="0" err="1"/>
              <a:t>Truyện</a:t>
            </a:r>
            <a:r>
              <a:rPr lang="en-US" sz="2400" dirty="0"/>
              <a:t> </a:t>
            </a:r>
            <a:r>
              <a:rPr lang="en-US" sz="2400" dirty="0" err="1"/>
              <a:t>ca</a:t>
            </a:r>
            <a:r>
              <a:rPr lang="en-US" sz="2400" dirty="0"/>
              <a:t> </a:t>
            </a:r>
            <a:r>
              <a:rPr lang="en-US" sz="2400" dirty="0" err="1"/>
              <a:t>ngợi</a:t>
            </a:r>
            <a:r>
              <a:rPr lang="en-US" sz="2400" dirty="0"/>
              <a:t> </a:t>
            </a:r>
            <a:r>
              <a:rPr lang="en-US" sz="2400" dirty="0" err="1"/>
              <a:t>người</a:t>
            </a:r>
            <a:r>
              <a:rPr lang="en-US" sz="2400" dirty="0"/>
              <a:t> </a:t>
            </a:r>
            <a:r>
              <a:rPr lang="en-US" sz="2400" dirty="0" err="1"/>
              <a:t>anh</a:t>
            </a:r>
            <a:r>
              <a:rPr lang="en-US" sz="2400" dirty="0"/>
              <a:t> </a:t>
            </a:r>
            <a:r>
              <a:rPr lang="en-US" sz="2400" dirty="0" err="1"/>
              <a:t>hùng</a:t>
            </a:r>
            <a:r>
              <a:rPr lang="en-US" sz="2400" dirty="0"/>
              <a:t> </a:t>
            </a:r>
            <a:r>
              <a:rPr lang="en-US" sz="2400" dirty="0" err="1"/>
              <a:t>đánh</a:t>
            </a:r>
            <a:r>
              <a:rPr lang="en-US" sz="2400" dirty="0"/>
              <a:t> </a:t>
            </a:r>
            <a:r>
              <a:rPr lang="en-US" sz="2400" dirty="0" err="1"/>
              <a:t>giặc</a:t>
            </a:r>
            <a:r>
              <a:rPr lang="en-US" sz="2400" dirty="0"/>
              <a:t> </a:t>
            </a:r>
            <a:r>
              <a:rPr lang="en-US" sz="2400" dirty="0" err="1"/>
              <a:t>tiêu</a:t>
            </a:r>
            <a:r>
              <a:rPr lang="en-US" sz="2400" dirty="0"/>
              <a:t> </a:t>
            </a:r>
            <a:r>
              <a:rPr lang="en-US" sz="2400" dirty="0" err="1"/>
              <a:t>biểu</a:t>
            </a:r>
            <a:r>
              <a:rPr lang="en-US" sz="2400" dirty="0"/>
              <a:t> </a:t>
            </a:r>
            <a:r>
              <a:rPr lang="en-US" sz="2400" dirty="0" err="1"/>
              <a:t>cho</a:t>
            </a:r>
            <a:r>
              <a:rPr lang="en-US" sz="2400" dirty="0"/>
              <a:t> </a:t>
            </a:r>
            <a:r>
              <a:rPr lang="en-US" sz="2400" dirty="0" err="1"/>
              <a:t>sự</a:t>
            </a:r>
            <a:r>
              <a:rPr lang="en-US" sz="2400" dirty="0"/>
              <a:t> </a:t>
            </a:r>
            <a:r>
              <a:rPr lang="en-US" sz="2400" dirty="0" err="1"/>
              <a:t>trỗi</a:t>
            </a:r>
            <a:r>
              <a:rPr lang="en-US" sz="2400" dirty="0"/>
              <a:t> </a:t>
            </a:r>
            <a:r>
              <a:rPr lang="en-US" sz="2400" dirty="0" err="1"/>
              <a:t>dậy</a:t>
            </a:r>
            <a:r>
              <a:rPr lang="en-US" sz="2400" dirty="0"/>
              <a:t> </a:t>
            </a:r>
            <a:r>
              <a:rPr lang="en-US" sz="2400" dirty="0" err="1"/>
              <a:t>của</a:t>
            </a:r>
            <a:r>
              <a:rPr lang="en-US" sz="2400" dirty="0"/>
              <a:t> </a:t>
            </a:r>
            <a:r>
              <a:rPr lang="en-US" sz="2400" dirty="0" err="1"/>
              <a:t>truyền</a:t>
            </a:r>
            <a:r>
              <a:rPr lang="en-US" sz="2400" dirty="0"/>
              <a:t> </a:t>
            </a:r>
            <a:r>
              <a:rPr lang="en-US" sz="2400" dirty="0" err="1"/>
              <a:t>thống</a:t>
            </a:r>
            <a:r>
              <a:rPr lang="en-US" sz="2400" dirty="0"/>
              <a:t> </a:t>
            </a:r>
            <a:r>
              <a:rPr lang="en-US" sz="2400" dirty="0" err="1"/>
              <a:t>yêu</a:t>
            </a:r>
            <a:r>
              <a:rPr lang="en-US" sz="2400" dirty="0"/>
              <a:t> </a:t>
            </a:r>
            <a:r>
              <a:rPr lang="en-US" sz="2400" dirty="0" err="1"/>
              <a:t>nước</a:t>
            </a:r>
            <a:r>
              <a:rPr lang="en-US" sz="2400" dirty="0"/>
              <a:t>, </a:t>
            </a:r>
            <a:r>
              <a:rPr lang="en-US" sz="2400" dirty="0" err="1"/>
              <a:t>tinh</a:t>
            </a:r>
            <a:r>
              <a:rPr lang="en-US" sz="2400" dirty="0"/>
              <a:t> </a:t>
            </a:r>
            <a:r>
              <a:rPr lang="en-US" sz="2400" dirty="0" err="1"/>
              <a:t>thần</a:t>
            </a:r>
            <a:r>
              <a:rPr lang="en-US" sz="2400" dirty="0"/>
              <a:t> </a:t>
            </a:r>
            <a:r>
              <a:rPr lang="en-US" sz="2400" dirty="0" err="1"/>
              <a:t>đoàn</a:t>
            </a:r>
            <a:r>
              <a:rPr lang="en-US" sz="2400" dirty="0"/>
              <a:t> </a:t>
            </a:r>
            <a:r>
              <a:rPr lang="en-US" sz="2400" dirty="0" err="1"/>
              <a:t>kết</a:t>
            </a:r>
            <a:r>
              <a:rPr lang="en-US" sz="2400" dirty="0"/>
              <a:t>, </a:t>
            </a:r>
            <a:r>
              <a:rPr lang="en-US" sz="2400" dirty="0" err="1"/>
              <a:t>anh</a:t>
            </a:r>
            <a:r>
              <a:rPr lang="en-US" sz="2400" dirty="0"/>
              <a:t> </a:t>
            </a:r>
            <a:r>
              <a:rPr lang="en-US" sz="2400" dirty="0" err="1"/>
              <a:t>dũng</a:t>
            </a:r>
            <a:r>
              <a:rPr lang="en-US" sz="2400" dirty="0"/>
              <a:t> </a:t>
            </a:r>
            <a:r>
              <a:rPr lang="en-US" sz="2400" dirty="0" err="1"/>
              <a:t>kiên</a:t>
            </a:r>
            <a:r>
              <a:rPr lang="en-US" sz="2400" dirty="0"/>
              <a:t> </a:t>
            </a:r>
            <a:r>
              <a:rPr lang="en-US" sz="2400" dirty="0" err="1"/>
              <a:t>cường</a:t>
            </a:r>
            <a:r>
              <a:rPr lang="en-US" sz="2400" dirty="0"/>
              <a:t> </a:t>
            </a:r>
            <a:r>
              <a:rPr lang="en-US" sz="2400" dirty="0" err="1"/>
              <a:t>của</a:t>
            </a:r>
            <a:r>
              <a:rPr lang="en-US" sz="2400" dirty="0"/>
              <a:t> </a:t>
            </a:r>
            <a:r>
              <a:rPr lang="en-US" sz="2400" dirty="0" err="1"/>
              <a:t>dân</a:t>
            </a:r>
            <a:r>
              <a:rPr lang="en-US" sz="2400" dirty="0"/>
              <a:t> </a:t>
            </a:r>
            <a:r>
              <a:rPr lang="en-US" sz="2400" dirty="0" err="1"/>
              <a:t>tộc</a:t>
            </a:r>
            <a:r>
              <a:rPr lang="en-US" sz="2400" dirty="0"/>
              <a:t> ta.</a:t>
            </a:r>
          </a:p>
        </p:txBody>
      </p:sp>
    </p:spTree>
    <p:extLst>
      <p:ext uri="{BB962C8B-B14F-4D97-AF65-F5344CB8AC3E}">
        <p14:creationId xmlns:p14="http://schemas.microsoft.com/office/powerpoint/2010/main" val="125365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609600"/>
            <a:ext cx="7543800" cy="5410200"/>
          </a:xfrm>
          <a:prstGeom prst="rect">
            <a:avLst/>
          </a:prstGeom>
        </p:spPr>
      </p:pic>
    </p:spTree>
    <p:extLst>
      <p:ext uri="{BB962C8B-B14F-4D97-AF65-F5344CB8AC3E}">
        <p14:creationId xmlns:p14="http://schemas.microsoft.com/office/powerpoint/2010/main" val="408916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0" y="31750"/>
            <a:ext cx="9093200" cy="6826250"/>
          </a:xfrm>
          <a:prstGeom prst="roundRect">
            <a:avLst/>
          </a:prstGeom>
          <a:solidFill>
            <a:srgbClr val="00B0F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dirty="0">
              <a:solidFill>
                <a:schemeClr val="bg1"/>
              </a:solidFill>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Rectangle 20"/>
          <p:cNvSpPr>
            <a:spLocks noChangeArrowheads="1"/>
          </p:cNvSpPr>
          <p:nvPr/>
        </p:nvSpPr>
        <p:spPr bwMode="auto">
          <a:xfrm>
            <a:off x="263525" y="1219200"/>
            <a:ext cx="8763000" cy="1754326"/>
          </a:xfrm>
          <a:prstGeom prst="rect">
            <a:avLst/>
          </a:prstGeom>
          <a:noFill/>
          <a:ln w="12700" algn="ctr">
            <a:solidFill>
              <a:srgbClr val="FF3300"/>
            </a:solidFill>
            <a:miter lim="800000"/>
            <a:headEnd/>
            <a:tailEnd/>
          </a:ln>
          <a:effectLst>
            <a:outerShdw dist="35921" dir="2700000" sy="50000" kx="2115830" algn="bl" rotWithShape="0">
              <a:srgbClr val="C0C0C0">
                <a:alpha val="79999"/>
              </a:srgbClr>
            </a:outerShdw>
          </a:effectLst>
        </p:spPr>
        <p:txBody>
          <a:bodyPr>
            <a:spAutoFit/>
          </a:bodyPr>
          <a:lstStyle/>
          <a:p>
            <a:r>
              <a:rPr lang="vi-VN" sz="3600" dirty="0"/>
              <a:t>Viết đoạn văn (từ 5 – 7 câu) kể lại một sự việc trong </a:t>
            </a:r>
            <a:r>
              <a:rPr lang="en-US" sz="3600" dirty="0" err="1"/>
              <a:t>văn</a:t>
            </a:r>
            <a:r>
              <a:rPr lang="en-US" sz="3600" dirty="0"/>
              <a:t> </a:t>
            </a:r>
            <a:r>
              <a:rPr lang="en-US" sz="3600" dirty="0" err="1"/>
              <a:t>bản</a:t>
            </a:r>
            <a:r>
              <a:rPr lang="vi-VN" sz="3600" dirty="0"/>
              <a:t> “</a:t>
            </a:r>
            <a:r>
              <a:rPr lang="en-US" sz="3600" dirty="0" err="1"/>
              <a:t>Thánh</a:t>
            </a:r>
            <a:r>
              <a:rPr lang="en-US" sz="3600" dirty="0"/>
              <a:t> </a:t>
            </a:r>
            <a:r>
              <a:rPr lang="en-US" sz="3600" dirty="0" err="1"/>
              <a:t>Gióng</a:t>
            </a:r>
            <a:r>
              <a:rPr lang="vi-VN" sz="3600" dirty="0"/>
              <a:t>” bằng lời của một nhân vật do em tự chọn.</a:t>
            </a:r>
            <a:endParaRPr lang="en-US" sz="3600" dirty="0"/>
          </a:p>
        </p:txBody>
      </p:sp>
      <p:sp>
        <p:nvSpPr>
          <p:cNvPr id="59398" name="Text Box 17"/>
          <p:cNvSpPr txBox="1">
            <a:spLocks noChangeArrowheads="1"/>
          </p:cNvSpPr>
          <p:nvPr/>
        </p:nvSpPr>
        <p:spPr bwMode="auto">
          <a:xfrm>
            <a:off x="2506663" y="206375"/>
            <a:ext cx="4038600" cy="585788"/>
          </a:xfrm>
          <a:prstGeom prst="rect">
            <a:avLst/>
          </a:prstGeom>
          <a:noFill/>
          <a:ln>
            <a:noFill/>
          </a:ln>
          <a:effectLst>
            <a:outerShdw dist="35921" dir="2700000" sy="50000" kx="2115830" algn="bl" rotWithShape="0">
              <a:srgbClr val="C0C0C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fontAlgn="base" hangingPunct="0">
              <a:spcBef>
                <a:spcPct val="20000"/>
              </a:spcBef>
              <a:spcAft>
                <a:spcPct val="0"/>
              </a:spcAft>
              <a:buChar char="»"/>
              <a:defRPr sz="2000">
                <a:solidFill>
                  <a:schemeClr val="tx1"/>
                </a:solidFill>
                <a:latin typeface="Arial" pitchFamily="34" charset="0"/>
              </a:defRPr>
            </a:lvl6pPr>
            <a:lvl7pPr eaLnBrk="0" fontAlgn="base" hangingPunct="0">
              <a:spcBef>
                <a:spcPct val="20000"/>
              </a:spcBef>
              <a:spcAft>
                <a:spcPct val="0"/>
              </a:spcAft>
              <a:buChar char="»"/>
              <a:defRPr sz="2000">
                <a:solidFill>
                  <a:schemeClr val="tx1"/>
                </a:solidFill>
                <a:latin typeface="Arial" pitchFamily="34" charset="0"/>
              </a:defRPr>
            </a:lvl7pPr>
            <a:lvl8pPr eaLnBrk="0" fontAlgn="base" hangingPunct="0">
              <a:spcBef>
                <a:spcPct val="20000"/>
              </a:spcBef>
              <a:spcAft>
                <a:spcPct val="0"/>
              </a:spcAft>
              <a:buChar char="»"/>
              <a:defRPr sz="2000">
                <a:solidFill>
                  <a:schemeClr val="tx1"/>
                </a:solidFill>
                <a:latin typeface="Arial" pitchFamily="34" charset="0"/>
              </a:defRPr>
            </a:lvl8pPr>
            <a:lvl9pPr eaLnBrk="0" fontAlgn="base" hangingPunct="0">
              <a:spcBef>
                <a:spcPct val="20000"/>
              </a:spcBef>
              <a:spcAft>
                <a:spcPct val="0"/>
              </a:spcAft>
              <a:buChar char="»"/>
              <a:defRPr sz="2000">
                <a:solidFill>
                  <a:schemeClr val="tx1"/>
                </a:solidFill>
                <a:latin typeface="Arial" pitchFamily="34" charset="0"/>
              </a:defRPr>
            </a:lvl9pPr>
          </a:lstStyle>
          <a:p>
            <a:pPr algn="ctr" eaLnBrk="1" hangingPunct="1"/>
            <a:r>
              <a:rPr lang="en-US" altLang="en-US" b="1">
                <a:solidFill>
                  <a:srgbClr val="FFFF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427184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noChangeArrowheads="1"/>
          </p:cNvSpPr>
          <p:nvPr>
            <p:ph type="title"/>
          </p:nvPr>
        </p:nvSpPr>
        <p:spPr/>
        <p:txBody>
          <a:bodyPr/>
          <a:lstStyle/>
          <a:p>
            <a:endParaRPr lang="en-US" altLang="en-US" smtClean="0"/>
          </a:p>
        </p:txBody>
      </p:sp>
      <p:pic>
        <p:nvPicPr>
          <p:cNvPr id="83970" name="Picture 4" descr="Tổng hợp hình ảnh cảm ơn đẹp nhất - Kho ản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396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 y="-713582"/>
            <a:ext cx="9220200" cy="757158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1828800"/>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086100" y="24844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a:solidFill>
                  <a:srgbClr val="0070C0"/>
                </a:solidFill>
                <a:latin typeface="Cambria Math" pitchFamily="18" charset="0"/>
                <a:ea typeface="Cambria Math" pitchFamily="18" charset="0"/>
                <a:cs typeface="Cambria Math" pitchFamily="18" charset="0"/>
              </a:rPr>
              <a:t>TRI THỨC NGỮ VĂN</a:t>
            </a:r>
          </a:p>
        </p:txBody>
      </p:sp>
      <p:sp>
        <p:nvSpPr>
          <p:cNvPr id="4" name="TextBox 3"/>
          <p:cNvSpPr txBox="1"/>
          <p:nvPr/>
        </p:nvSpPr>
        <p:spPr>
          <a:xfrm>
            <a:off x="152400" y="3429000"/>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x-none" altLang="x-none" sz="2400" b="1">
                <a:ln>
                  <a:solidFill>
                    <a:srgbClr val="7030A0"/>
                  </a:solidFill>
                </a:ln>
                <a:latin typeface="Times New Roman" panose="02020603050405020304" pitchFamily="18" charset="0"/>
                <a:cs typeface="Times New Roman" panose="02020603050405020304" pitchFamily="18" charset="0"/>
              </a:rPr>
              <a:t>a) T</a:t>
            </a:r>
            <a:r>
              <a:rPr lang="en-US" altLang="x-none" sz="2400" b="1" dirty="0" err="1">
                <a:ln>
                  <a:solidFill>
                    <a:srgbClr val="7030A0"/>
                  </a:solidFill>
                </a:ln>
                <a:latin typeface="Times New Roman" panose="02020603050405020304" pitchFamily="18" charset="0"/>
                <a:cs typeface="Times New Roman" panose="02020603050405020304" pitchFamily="18" charset="0"/>
              </a:rPr>
              <a:t>ruyền</a:t>
            </a:r>
            <a:r>
              <a:rPr lang="en-US" altLang="x-none" sz="2400" b="1" dirty="0">
                <a:ln>
                  <a:solidFill>
                    <a:srgbClr val="7030A0"/>
                  </a:solidFill>
                </a:ln>
                <a:latin typeface="Times New Roman" panose="02020603050405020304" pitchFamily="18" charset="0"/>
                <a:cs typeface="Times New Roman" panose="02020603050405020304" pitchFamily="18" charset="0"/>
              </a:rPr>
              <a:t> </a:t>
            </a:r>
            <a:r>
              <a:rPr lang="en-US" altLang="x-none" sz="2400" b="1" dirty="0" err="1">
                <a:ln>
                  <a:solidFill>
                    <a:srgbClr val="7030A0"/>
                  </a:solidFill>
                </a:ln>
                <a:latin typeface="Times New Roman" panose="02020603050405020304" pitchFamily="18" charset="0"/>
                <a:cs typeface="Times New Roman" panose="02020603050405020304" pitchFamily="18" charset="0"/>
              </a:rPr>
              <a:t>thuyết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76994" y="4004608"/>
            <a:ext cx="9208294" cy="282538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vi-VN" sz="2400" b="1" dirty="0">
                <a:latin typeface="Times New Roman" pitchFamily="18" charset="0"/>
                <a:cs typeface="Times New Roman" pitchFamily="18" charset="0"/>
              </a:rPr>
              <a:t>Truyền thuyết</a:t>
            </a:r>
            <a:r>
              <a:rPr lang="vi-VN" sz="2400" dirty="0">
                <a:latin typeface="Times New Roman" pitchFamily="18" charset="0"/>
                <a:cs typeface="Times New Roman" pitchFamily="18" charset="0"/>
              </a:rPr>
              <a:t> là những truyện kể truyền miệng kể lại truyện tích các nhân vật lịch sử hoặc giải thích  nguồn gốc các phong vật địa phương theo quan điểm của nhân dân, biện pháp nghệ thuật phổ biến của nó là khoa trương, phóng đại, đồng thời nó cũng sử dụng yếu tố hư ảo, thần kỳ như cổ tích và thần thoại</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spcBef>
                <a:spcPct val="20000"/>
              </a:spcBef>
            </a:pPr>
            <a:endParaRPr lang="en-US" sz="2400" dirty="0">
              <a:latin typeface="Times New Roman" pitchFamily="18" charset="0"/>
              <a:cs typeface="Times New Roman" pitchFamily="18" charset="0"/>
            </a:endParaRPr>
          </a:p>
          <a:p>
            <a:pPr algn="just">
              <a:spcBef>
                <a:spcPct val="20000"/>
              </a:spcBef>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37057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down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strips(downLeft)">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Admin\Desktop\1200px-Phu_Dong_Thien_Vuong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4" y="-713582"/>
            <a:ext cx="9220200" cy="7571581"/>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1828800"/>
            <a:ext cx="34813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3086100" y="2484438"/>
            <a:ext cx="289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r>
              <a:rPr lang="en-US" sz="2400" b="1">
                <a:solidFill>
                  <a:srgbClr val="0070C0"/>
                </a:solidFill>
                <a:latin typeface="Cambria Math" pitchFamily="18" charset="0"/>
                <a:ea typeface="Cambria Math" pitchFamily="18" charset="0"/>
                <a:cs typeface="Cambria Math" pitchFamily="18" charset="0"/>
              </a:rPr>
              <a:t>TRI THỨC NGỮ VĂN</a:t>
            </a:r>
          </a:p>
        </p:txBody>
      </p:sp>
      <p:sp>
        <p:nvSpPr>
          <p:cNvPr id="4" name="TextBox 3"/>
          <p:cNvSpPr txBox="1"/>
          <p:nvPr/>
        </p:nvSpPr>
        <p:spPr>
          <a:xfrm>
            <a:off x="152400" y="3429000"/>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smtClean="0">
                <a:ln>
                  <a:solidFill>
                    <a:srgbClr val="7030A0"/>
                  </a:solidFill>
                </a:ln>
                <a:latin typeface="Times New Roman" panose="02020603050405020304" pitchFamily="18" charset="0"/>
                <a:cs typeface="Times New Roman" panose="02020603050405020304" pitchFamily="18" charset="0"/>
              </a:rPr>
              <a:t>b)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Cốt</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truyện</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va</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nhân</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vật</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76994" y="4004608"/>
            <a:ext cx="9208294" cy="904863"/>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dirty="0" smtClean="0">
                <a:latin typeface="+mj-lt"/>
              </a:rPr>
              <a:t>- </a:t>
            </a:r>
            <a:r>
              <a:rPr lang="vi-VN" sz="2400" dirty="0" smtClean="0">
                <a:latin typeface="+mj-lt"/>
              </a:rPr>
              <a:t>Cốt </a:t>
            </a:r>
            <a:r>
              <a:rPr lang="vi-VN" sz="2400" dirty="0">
                <a:latin typeface="+mj-lt"/>
              </a:rPr>
              <a:t>truyện và nhân vật truyền thuyết có xu hướng bám sát lịch sử.</a:t>
            </a:r>
            <a:endParaRPr lang="en-US" sz="2400" dirty="0">
              <a:latin typeface="+mj-lt"/>
              <a:cs typeface="Times New Roman" pitchFamily="18" charset="0"/>
            </a:endParaRPr>
          </a:p>
          <a:p>
            <a:pPr algn="just">
              <a:spcBef>
                <a:spcPct val="20000"/>
              </a:spcBef>
            </a:pPr>
            <a:endParaRPr lang="en-US" sz="2400" dirty="0" smtClean="0">
              <a:latin typeface="+mj-lt"/>
              <a:cs typeface="Times New Roman" pitchFamily="18" charset="0"/>
            </a:endParaRPr>
          </a:p>
        </p:txBody>
      </p:sp>
      <p:sp>
        <p:nvSpPr>
          <p:cNvPr id="7" name="TextBox 6"/>
          <p:cNvSpPr txBox="1"/>
          <p:nvPr/>
        </p:nvSpPr>
        <p:spPr>
          <a:xfrm>
            <a:off x="152400" y="5177135"/>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spcBef>
                <a:spcPct val="0"/>
              </a:spcBef>
              <a:buFontTx/>
              <a:buNone/>
              <a:defRPr/>
            </a:pPr>
            <a:r>
              <a:rPr lang="en-US" altLang="x-none" sz="2400" b="1" dirty="0">
                <a:ln>
                  <a:solidFill>
                    <a:srgbClr val="7030A0"/>
                  </a:solidFill>
                </a:ln>
                <a:latin typeface="Times New Roman" panose="02020603050405020304" pitchFamily="18" charset="0"/>
                <a:cs typeface="Times New Roman" panose="02020603050405020304" pitchFamily="18" charset="0"/>
              </a:rPr>
              <a:t>c</a:t>
            </a:r>
            <a:r>
              <a:rPr lang="en-US" altLang="x-none" sz="2400" b="1" dirty="0" smtClean="0">
                <a:ln>
                  <a:solidFill>
                    <a:srgbClr val="7030A0"/>
                  </a:solidFill>
                </a:ln>
                <a:latin typeface="Times New Roman" panose="02020603050405020304" pitchFamily="18" charset="0"/>
                <a:cs typeface="Times New Roman" panose="02020603050405020304" pitchFamily="18" charset="0"/>
              </a:rPr>
              <a:t>) </a:t>
            </a:r>
            <a:r>
              <a:rPr lang="en-US" altLang="x-none" sz="2400" b="1" dirty="0" err="1" smtClean="0">
                <a:ln>
                  <a:solidFill>
                    <a:srgbClr val="7030A0"/>
                  </a:solidFill>
                </a:ln>
                <a:latin typeface="Times New Roman" panose="02020603050405020304" pitchFamily="18" charset="0"/>
                <a:cs typeface="Times New Roman" panose="02020603050405020304" pitchFamily="18" charset="0"/>
              </a:rPr>
              <a:t>Nội</a:t>
            </a:r>
            <a:r>
              <a:rPr lang="en-US" altLang="x-none" sz="2400" b="1" dirty="0" smtClean="0">
                <a:ln>
                  <a:solidFill>
                    <a:srgbClr val="7030A0"/>
                  </a:solidFill>
                </a:ln>
                <a:latin typeface="Times New Roman" panose="02020603050405020304" pitchFamily="18" charset="0"/>
                <a:cs typeface="Times New Roman" panose="02020603050405020304" pitchFamily="18" charset="0"/>
              </a:rPr>
              <a:t> dung</a:t>
            </a:r>
            <a:endParaRPr lang="x-none" altLang="x-none" sz="2400" b="1" dirty="0">
              <a:ln>
                <a:solidFill>
                  <a:srgbClr val="7030A0"/>
                </a:solidFill>
              </a:ln>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64294" y="5791200"/>
            <a:ext cx="9208294" cy="461665"/>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just">
              <a:spcBef>
                <a:spcPct val="20000"/>
              </a:spcBef>
            </a:pPr>
            <a:r>
              <a:rPr lang="en-US"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Truyền thuyết hướng về đề tài lịch sử, nhân vật lịch sử.</a:t>
            </a: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6088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trips(down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TG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9800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408480"/>
            <a:ext cx="3581400" cy="4763719"/>
          </a:xfrm>
          <a:prstGeom prst="rect">
            <a:avLst/>
          </a:prstGeom>
          <a:noFill/>
          <a:ln>
            <a:noFill/>
          </a:ln>
        </p:spPr>
      </p:pic>
      <p:sp>
        <p:nvSpPr>
          <p:cNvPr id="11" name="TextBox 10"/>
          <p:cNvSpPr txBox="1"/>
          <p:nvPr/>
        </p:nvSpPr>
        <p:spPr>
          <a:xfrm>
            <a:off x="50799" y="1728272"/>
            <a:ext cx="5130801" cy="1200329"/>
          </a:xfrm>
          <a:prstGeom prst="rect">
            <a:avLst/>
          </a:prstGeom>
          <a:noFill/>
        </p:spPr>
        <p:txBody>
          <a:bodyPr wrap="square" rtlCol="0">
            <a:spAutoFit/>
          </a:bodyPr>
          <a:lstStyle/>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a:t>
            </a:r>
          </a:p>
        </p:txBody>
      </p:sp>
      <p:sp>
        <p:nvSpPr>
          <p:cNvPr id="7" name="TextBox 6"/>
          <p:cNvSpPr txBox="1"/>
          <p:nvPr/>
        </p:nvSpPr>
        <p:spPr>
          <a:xfrm>
            <a:off x="84304" y="2898832"/>
            <a:ext cx="4953000" cy="830997"/>
          </a:xfrm>
          <a:prstGeom prst="rect">
            <a:avLst/>
          </a:prstGeom>
          <a:noFill/>
        </p:spPr>
        <p:txBody>
          <a:bodyPr wrap="square" rtlCol="0">
            <a:spAutoFit/>
          </a:bodyPr>
          <a:lstStyle/>
          <a:p>
            <a:r>
              <a:rPr lang="vi-VN" sz="2400" dirty="0">
                <a:latin typeface="+mj-lt"/>
              </a:rPr>
              <a:t>- Thường có yếu tố tưởng tượng kỳ </a:t>
            </a:r>
            <a:r>
              <a:rPr lang="vi-VN" sz="2400" dirty="0" smtClean="0">
                <a:latin typeface="+mj-lt"/>
              </a:rPr>
              <a:t>ảo.</a:t>
            </a:r>
            <a:endParaRPr lang="en-US" sz="2400" dirty="0">
              <a:latin typeface="+mj-lt"/>
            </a:endParaRPr>
          </a:p>
          <a:p>
            <a:endParaRPr lang="en-US" sz="2400" dirty="0">
              <a:latin typeface="+mj-lt"/>
            </a:endParaRPr>
          </a:p>
        </p:txBody>
      </p:sp>
      <p:sp>
        <p:nvSpPr>
          <p:cNvPr id="9" name="TextBox 8"/>
          <p:cNvSpPr txBox="1"/>
          <p:nvPr/>
        </p:nvSpPr>
        <p:spPr>
          <a:xfrm>
            <a:off x="84304" y="3430403"/>
            <a:ext cx="5097296" cy="1569660"/>
          </a:xfrm>
          <a:prstGeom prst="rect">
            <a:avLst/>
          </a:prstGeom>
          <a:noFill/>
        </p:spPr>
        <p:txBody>
          <a:bodyPr wrap="square" rtlCol="0">
            <a:spAutoFit/>
          </a:bodyPr>
          <a:lstStyle/>
          <a:p>
            <a:pPr algn="just"/>
            <a:r>
              <a:rPr lang="vi-VN" sz="2400" dirty="0">
                <a:latin typeface="+mj-lt"/>
              </a:rPr>
              <a:t>- Thể hiện thái độ và cách đánh giá của nhân dân đối với các sự kiện và nhân vật lịch sử đó.</a:t>
            </a:r>
            <a:endParaRPr lang="en-US" sz="2400" dirty="0">
              <a:latin typeface="+mj-lt"/>
            </a:endParaRPr>
          </a:p>
          <a:p>
            <a:pPr algn="just"/>
            <a:endParaRPr lang="en-US" sz="2400" dirty="0">
              <a:latin typeface="+mj-lt"/>
            </a:endParaRPr>
          </a:p>
        </p:txBody>
      </p:sp>
    </p:spTree>
    <p:extLst>
      <p:ext uri="{BB962C8B-B14F-4D97-AF65-F5344CB8AC3E}">
        <p14:creationId xmlns:p14="http://schemas.microsoft.com/office/powerpoint/2010/main" val="10142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50799" y="3175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2" name="TextBox 1"/>
          <p:cNvSpPr txBox="1"/>
          <p:nvPr/>
        </p:nvSpPr>
        <p:spPr>
          <a:xfrm>
            <a:off x="2485686" y="255230"/>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3" name="TextBox 2"/>
          <p:cNvSpPr txBox="1"/>
          <p:nvPr/>
        </p:nvSpPr>
        <p:spPr>
          <a:xfrm>
            <a:off x="82680" y="946816"/>
            <a:ext cx="3581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I. </a:t>
            </a:r>
            <a:r>
              <a:rPr lang="vi-VN" sz="2400" b="1" dirty="0">
                <a:latin typeface="Times New Roman" pitchFamily="18" charset="0"/>
                <a:cs typeface="Times New Roman" pitchFamily="18" charset="0"/>
              </a:rPr>
              <a:t>TÌM HIỂU CHUNG</a:t>
            </a:r>
            <a:endParaRPr lang="en-US" sz="2400" dirty="0">
              <a:latin typeface="Times New Roman" pitchFamily="18" charset="0"/>
              <a:cs typeface="Times New Roman" pitchFamily="18" charset="0"/>
            </a:endParaRPr>
          </a:p>
        </p:txBody>
      </p:sp>
      <p:sp>
        <p:nvSpPr>
          <p:cNvPr id="6" name="TextBox 5"/>
          <p:cNvSpPr txBox="1"/>
          <p:nvPr/>
        </p:nvSpPr>
        <p:spPr>
          <a:xfrm>
            <a:off x="82680" y="1306736"/>
            <a:ext cx="387972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Thê</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loại</a:t>
            </a:r>
            <a:endParaRPr lang="en-US" sz="2400" dirty="0">
              <a:latin typeface="Times New Roman" pitchFamily="18" charset="0"/>
              <a:cs typeface="Times New Roman" pitchFamily="18" charset="0"/>
            </a:endParaRPr>
          </a:p>
        </p:txBody>
      </p:sp>
      <p:pic>
        <p:nvPicPr>
          <p:cNvPr id="22" name="Picture 21" descr="C:\Users\Admin\Desktop\THÁNH GIÓNG.jpg"/>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408480"/>
            <a:ext cx="3581400" cy="4763719"/>
          </a:xfrm>
          <a:prstGeom prst="rect">
            <a:avLst/>
          </a:prstGeom>
          <a:noFill/>
          <a:ln>
            <a:noFill/>
          </a:ln>
        </p:spPr>
      </p:pic>
      <p:sp>
        <p:nvSpPr>
          <p:cNvPr id="10" name="TextBox 9"/>
          <p:cNvSpPr txBox="1"/>
          <p:nvPr/>
        </p:nvSpPr>
        <p:spPr>
          <a:xfrm>
            <a:off x="94032" y="1673152"/>
            <a:ext cx="5791200" cy="461665"/>
          </a:xfrm>
          <a:prstGeom prst="rect">
            <a:avLst/>
          </a:prstGeom>
          <a:noFill/>
        </p:spPr>
        <p:txBody>
          <a:bodyPr wrap="square" rtlCol="0">
            <a:spAutoFit/>
          </a:bodyPr>
          <a:lstStyle/>
          <a:p>
            <a:r>
              <a:rPr lang="vi-VN" sz="2400" b="1" dirty="0">
                <a:latin typeface="Times New Roman" pitchFamily="18" charset="0"/>
                <a:cs typeface="Times New Roman" pitchFamily="18" charset="0"/>
              </a:rPr>
              <a:t>2. Đọc, giải thích từ khó, tóm tắt, bố cục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59105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0932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20638" y="0"/>
            <a:ext cx="9093201" cy="682625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x-none" sz="2400" dirty="0">
              <a:solidFill>
                <a:schemeClr val="bg1"/>
              </a:solidFill>
              <a:latin typeface="Times New Roman" pitchFamily="18" charset="0"/>
              <a:cs typeface="Times New Roman" pitchFamily="18"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2239984" y="3934313"/>
              <a:ext cx="360" cy="360"/>
            </p14:xfrm>
          </p:contentPart>
        </mc:Choice>
        <mc:Fallback xmlns="">
          <p:pic>
            <p:nvPicPr>
              <p:cNvPr id="4" name="Ink 3"/>
              <p:cNvPicPr/>
              <p:nvPr/>
            </p:nvPicPr>
            <p:blipFill>
              <a:blip r:embed="rId4"/>
              <a:stretch>
                <a:fillRect/>
              </a:stretch>
            </p:blipFill>
            <p:spPr>
              <a:xfrm>
                <a:off x="2227744" y="3922073"/>
                <a:ext cx="2484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2732824" y="4515353"/>
              <a:ext cx="360" cy="360"/>
            </p14:xfrm>
          </p:contentPart>
        </mc:Choice>
        <mc:Fallback xmlns="">
          <p:pic>
            <p:nvPicPr>
              <p:cNvPr id="5" name="Ink 4"/>
              <p:cNvPicPr/>
              <p:nvPr/>
            </p:nvPicPr>
            <p:blipFill>
              <a:blip r:embed="rId4"/>
              <a:stretch>
                <a:fillRect/>
              </a:stretch>
            </p:blipFill>
            <p:spPr>
              <a:xfrm>
                <a:off x="2720584" y="4503113"/>
                <a:ext cx="24840" cy="24840"/>
              </a:xfrm>
              <a:prstGeom prst="rect">
                <a:avLst/>
              </a:prstGeom>
            </p:spPr>
          </p:pic>
        </mc:Fallback>
      </mc:AlternateContent>
      <p:sp>
        <p:nvSpPr>
          <p:cNvPr id="6" name="TextBox 5"/>
          <p:cNvSpPr txBox="1"/>
          <p:nvPr/>
        </p:nvSpPr>
        <p:spPr>
          <a:xfrm>
            <a:off x="2501899" y="255231"/>
            <a:ext cx="4191000" cy="584775"/>
          </a:xfrm>
          <a:prstGeom prst="rect">
            <a:avLst/>
          </a:prstGeom>
          <a:noFill/>
        </p:spPr>
        <p:txBody>
          <a:bodyPr wrap="square" rtlCol="0">
            <a:spAutoFit/>
          </a:bodyPr>
          <a:lstStyle/>
          <a:p>
            <a:pPr algn="ctr"/>
            <a:r>
              <a:rPr lang="en-US" sz="3200" b="1" dirty="0">
                <a:solidFill>
                  <a:srgbClr val="FF0000"/>
                </a:solidFill>
                <a:latin typeface="Times New Roman" pitchFamily="18" charset="0"/>
                <a:cs typeface="Times New Roman" pitchFamily="18" charset="0"/>
              </a:rPr>
              <a:t>THÁNH </a:t>
            </a:r>
            <a:r>
              <a:rPr lang="en-US" sz="3200" b="1" dirty="0" smtClean="0">
                <a:solidFill>
                  <a:srgbClr val="FF0000"/>
                </a:solidFill>
                <a:latin typeface="Times New Roman" pitchFamily="18" charset="0"/>
                <a:cs typeface="Times New Roman" pitchFamily="18" charset="0"/>
              </a:rPr>
              <a:t>GIÓNG</a:t>
            </a:r>
            <a:endParaRPr lang="en-US" sz="3200" dirty="0">
              <a:solidFill>
                <a:srgbClr val="FF0000"/>
              </a:solidFill>
              <a:latin typeface="Times New Roman" pitchFamily="18" charset="0"/>
              <a:cs typeface="Times New Roman" pitchFamily="18" charset="0"/>
            </a:endParaRPr>
          </a:p>
        </p:txBody>
      </p:sp>
      <p:sp>
        <p:nvSpPr>
          <p:cNvPr id="2" name="TextBox 1"/>
          <p:cNvSpPr txBox="1"/>
          <p:nvPr/>
        </p:nvSpPr>
        <p:spPr>
          <a:xfrm>
            <a:off x="152400" y="762000"/>
            <a:ext cx="8763000" cy="563231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latin typeface="Times New Roman" pitchFamily="18" charset="0"/>
                <a:cs typeface="Times New Roman" pitchFamily="18" charset="0"/>
              </a:rPr>
              <a:t>PHIẾU HỌC TẬP</a:t>
            </a:r>
            <a:r>
              <a:rPr lang="vi-VN" sz="2400" b="1" dirty="0">
                <a:latin typeface="Times New Roman" pitchFamily="18" charset="0"/>
                <a:cs typeface="Times New Roman" pitchFamily="18" charset="0"/>
              </a:rPr>
              <a:t> SỐ 1</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
            </a:r>
            <a:br>
              <a:rPr lang="en-US" sz="2400" dirty="0">
                <a:latin typeface="Times New Roman" pitchFamily="18" charset="0"/>
                <a:cs typeface="Times New Roman" pitchFamily="18" charset="0"/>
              </a:rPr>
            </a:b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từng</a:t>
            </a:r>
            <a:r>
              <a:rPr lang="en-US" sz="2400" dirty="0">
                <a:latin typeface="Times New Roman" pitchFamily="18" charset="0"/>
                <a:cs typeface="Times New Roman" pitchFamily="18" charset="0"/>
              </a:rPr>
              <a:t> ô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truyện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lão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đứa</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con</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chân</a:t>
            </a:r>
            <a:r>
              <a:rPr lang="en-US" sz="2400" dirty="0">
                <a:latin typeface="Times New Roman" pitchFamily="18" charset="0"/>
                <a:cs typeface="Times New Roman" pitchFamily="18" charset="0"/>
              </a:rPr>
              <a:t> to </a:t>
            </a:r>
            <a:r>
              <a:rPr lang="en-US" sz="2400" dirty="0" err="1">
                <a:latin typeface="Times New Roman" pitchFamily="18" charset="0"/>
                <a:cs typeface="Times New Roman" pitchFamily="18" charset="0"/>
              </a:rPr>
              <a:t>ướm</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thử</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con </a:t>
            </a:r>
            <a:r>
              <a:rPr lang="en-US" sz="2400" dirty="0" err="1">
                <a:latin typeface="Times New Roman" pitchFamily="18" charset="0"/>
                <a:cs typeface="Times New Roman" pitchFamily="18" charset="0"/>
              </a:rPr>
              <a:t>làng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góp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gạo</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nuôi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vẫn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nói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xin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đánh</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giặc</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núi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Sóc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trời</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roi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vươn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trượng</a:t>
            </a:r>
            <a:r>
              <a:rPr lang="en-US" sz="2400" dirty="0">
                <a:latin typeface="Times New Roman" pitchFamily="18" charset="0"/>
                <a:cs typeface="Times New Roman" pitchFamily="18" charset="0"/>
              </a:rPr>
              <a:t>, phi </a:t>
            </a:r>
            <a:r>
              <a:rPr lang="en-US" sz="2400" dirty="0" err="1">
                <a:latin typeface="Times New Roman" pitchFamily="18" charset="0"/>
                <a:cs typeface="Times New Roman" pitchFamily="18" charset="0"/>
              </a:rPr>
              <a:t>ngựa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giặc</a:t>
            </a:r>
            <a:r>
              <a:rPr lang="en-US" sz="2400" dirty="0">
                <a:latin typeface="Times New Roman" pitchFamily="18" charset="0"/>
                <a:cs typeface="Times New Roman" pitchFamily="18" charset="0"/>
              </a:rPr>
              <a:t> tan.</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nhớ</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a:t>
            </a:r>
            <a:r>
              <a:rPr lang="vi-VN"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677176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77779"/>
            <a:ext cx="7086600" cy="4800600"/>
          </a:xfrm>
          <a:prstGeom prst="rect">
            <a:avLst/>
          </a:prstGeom>
        </p:spPr>
      </p:pic>
    </p:spTree>
    <p:extLst>
      <p:ext uri="{BB962C8B-B14F-4D97-AF65-F5344CB8AC3E}">
        <p14:creationId xmlns:p14="http://schemas.microsoft.com/office/powerpoint/2010/main" val="97905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1018</TotalTime>
  <Words>1068</Words>
  <PresentationFormat>On-screen Show (4:3)</PresentationFormat>
  <Paragraphs>165</Paragraphs>
  <Slides>24</Slides>
  <Notes>5</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2021-06-13T02:15:06Z</dcterms:created>
  <dcterms:modified xsi:type="dcterms:W3CDTF">2021-08-27T07:56:50Z</dcterms:modified>
</cp:coreProperties>
</file>