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8371" b="837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998220" y="751516"/>
            <a:ext cx="9944100" cy="4429503"/>
            <a:chOff x="-40640" y="-101372"/>
            <a:chExt cx="13258801" cy="5906006"/>
          </a:xfrm>
        </p:grpSpPr>
        <p:sp>
          <p:nvSpPr>
            <p:cNvPr id="3" name="TextBox 3"/>
            <p:cNvSpPr txBox="1"/>
            <p:nvPr/>
          </p:nvSpPr>
          <p:spPr>
            <a:xfrm>
              <a:off x="-40640" y="-101372"/>
              <a:ext cx="13258801" cy="4431984"/>
            </a:xfrm>
            <a:prstGeom prst="rect">
              <a:avLst/>
            </a:prstGeom>
          </p:spPr>
          <p:txBody>
            <a:bodyPr wrap="square" lIns="0" tIns="0" rIns="0" bIns="0" rtlCol="0" anchor="t">
              <a:spAutoFit/>
            </a:bodyPr>
            <a:lstStyle/>
            <a:p>
              <a:pPr>
                <a:lnSpc>
                  <a:spcPct val="150000"/>
                </a:lnSpc>
              </a:pPr>
              <a:r>
                <a:rPr lang="en-US" sz="7200" b="1" spc="-63">
                  <a:latin typeface="Arial" pitchFamily="34" charset="0"/>
                  <a:cs typeface="Arial" pitchFamily="34" charset="0"/>
                </a:rPr>
                <a:t>CHÀO MỪNG THẦY CÔ VÀ CÁC EM</a:t>
              </a:r>
            </a:p>
          </p:txBody>
        </p:sp>
        <p:sp>
          <p:nvSpPr>
            <p:cNvPr id="4" name="TextBox 4"/>
            <p:cNvSpPr txBox="1"/>
            <p:nvPr/>
          </p:nvSpPr>
          <p:spPr>
            <a:xfrm>
              <a:off x="4064" y="5017323"/>
              <a:ext cx="8524582" cy="787311"/>
            </a:xfrm>
            <a:prstGeom prst="rect">
              <a:avLst/>
            </a:prstGeom>
          </p:spPr>
          <p:txBody>
            <a:bodyPr lIns="0" tIns="0" rIns="0" bIns="0" rtlCol="0" anchor="t">
              <a:spAutoFit/>
            </a:bodyPr>
            <a:lstStyle/>
            <a:p>
              <a:pPr marL="0" lvl="0" indent="0" algn="l">
                <a:lnSpc>
                  <a:spcPts val="4480"/>
                </a:lnSpc>
                <a:spcBef>
                  <a:spcPct val="0"/>
                </a:spcBef>
              </a:pPr>
              <a:r>
                <a:rPr lang="en-US" sz="4400" b="1" spc="-32">
                  <a:latin typeface="Arial" pitchFamily="34" charset="0"/>
                  <a:cs typeface="Arial" pitchFamily="34" charset="0"/>
                </a:rPr>
                <a:t>Giáo viên: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1770" y="16329"/>
            <a:ext cx="9274629" cy="5127171"/>
          </a:xfrm>
          <a:prstGeom prst="rect">
            <a:avLst/>
          </a:prstGeom>
          <a:solidFill>
            <a:srgbClr val="BBCDC5"/>
          </a:solidFill>
        </p:spPr>
      </p:sp>
      <p:pic>
        <p:nvPicPr>
          <p:cNvPr id="3" name="Picture 3"/>
          <p:cNvPicPr>
            <a:picLocks noChangeAspect="1"/>
          </p:cNvPicPr>
          <p:nvPr/>
        </p:nvPicPr>
        <p:blipFill>
          <a:blip r:embed="rId3"/>
          <a:srcRect/>
          <a:stretch>
            <a:fillRect/>
          </a:stretch>
        </p:blipFill>
        <p:spPr>
          <a:xfrm>
            <a:off x="9296398" y="4392719"/>
            <a:ext cx="8991601" cy="5867067"/>
          </a:xfrm>
          <a:prstGeom prst="rect">
            <a:avLst/>
          </a:prstGeom>
        </p:spPr>
      </p:pic>
      <p:sp>
        <p:nvSpPr>
          <p:cNvPr id="4" name="TextBox 4"/>
          <p:cNvSpPr txBox="1"/>
          <p:nvPr/>
        </p:nvSpPr>
        <p:spPr>
          <a:xfrm>
            <a:off x="228600" y="488632"/>
            <a:ext cx="8839198" cy="5416868"/>
          </a:xfrm>
          <a:prstGeom prst="rect">
            <a:avLst/>
          </a:prstGeom>
        </p:spPr>
        <p:txBody>
          <a:bodyPr wrap="square" lIns="0" tIns="0" rIns="0" bIns="0" rtlCol="0" anchor="t">
            <a:spAutoFit/>
          </a:bodyPr>
          <a:lstStyle/>
          <a:p>
            <a:pPr marL="0" lvl="0" indent="0" algn="just">
              <a:lnSpc>
                <a:spcPct val="200000"/>
              </a:lnSpc>
              <a:spcBef>
                <a:spcPct val="0"/>
              </a:spcBef>
            </a:pPr>
            <a:r>
              <a:rPr lang="en-US" sz="4400" b="1" u="none" spc="-32">
                <a:latin typeface="Arial" pitchFamily="34" charset="0"/>
                <a:cs typeface="Arial" pitchFamily="34" charset="0"/>
              </a:rPr>
              <a:t>- Áo khoác: cửa hàng 3</a:t>
            </a:r>
          </a:p>
          <a:p>
            <a:pPr marL="0" lvl="0" indent="0" algn="just">
              <a:lnSpc>
                <a:spcPct val="200000"/>
              </a:lnSpc>
              <a:spcBef>
                <a:spcPct val="0"/>
              </a:spcBef>
            </a:pPr>
            <a:r>
              <a:rPr lang="en-US" sz="4400" b="1" u="none" spc="-32">
                <a:latin typeface="Arial" pitchFamily="34" charset="0"/>
                <a:cs typeface="Arial" pitchFamily="34" charset="0"/>
              </a:rPr>
              <a:t>- </a:t>
            </a:r>
            <a:r>
              <a:rPr lang="en-US" sz="4400" b="1" spc="-32">
                <a:latin typeface="Arial" pitchFamily="34" charset="0"/>
                <a:cs typeface="Arial" pitchFamily="34" charset="0"/>
              </a:rPr>
              <a:t>Đồ d</a:t>
            </a:r>
            <a:r>
              <a:rPr lang="en-US" sz="4400" b="1" u="none" spc="-32">
                <a:latin typeface="Arial" pitchFamily="34" charset="0"/>
                <a:cs typeface="Arial" pitchFamily="34" charset="0"/>
              </a:rPr>
              <a:t>ù</a:t>
            </a:r>
            <a:r>
              <a:rPr lang="en-US" sz="4400" b="1" spc="-32">
                <a:latin typeface="Arial" pitchFamily="34" charset="0"/>
                <a:cs typeface="Arial" pitchFamily="34" charset="0"/>
              </a:rPr>
              <a:t>ng</a:t>
            </a:r>
            <a:r>
              <a:rPr lang="en-US" sz="4400" b="1" u="none" spc="-32">
                <a:latin typeface="Arial" pitchFamily="34" charset="0"/>
                <a:cs typeface="Arial" pitchFamily="34" charset="0"/>
              </a:rPr>
              <a:t> </a:t>
            </a:r>
            <a:r>
              <a:rPr lang="en-US" sz="4400" b="1" spc="-32">
                <a:latin typeface="Arial" pitchFamily="34" charset="0"/>
                <a:cs typeface="Arial" pitchFamily="34" charset="0"/>
              </a:rPr>
              <a:t>học tập</a:t>
            </a:r>
            <a:r>
              <a:rPr lang="en-US" sz="4400" b="1" u="none" spc="-32">
                <a:latin typeface="Arial" pitchFamily="34" charset="0"/>
                <a:cs typeface="Arial" pitchFamily="34" charset="0"/>
              </a:rPr>
              <a:t>: cửa hàng 2</a:t>
            </a:r>
          </a:p>
          <a:p>
            <a:pPr algn="just">
              <a:lnSpc>
                <a:spcPct val="200000"/>
              </a:lnSpc>
              <a:spcBef>
                <a:spcPct val="0"/>
              </a:spcBef>
            </a:pPr>
            <a:r>
              <a:rPr lang="en-US" sz="4400" b="1" u="none" spc="-32">
                <a:latin typeface="Arial" pitchFamily="34" charset="0"/>
                <a:cs typeface="Arial" pitchFamily="34" charset="0"/>
              </a:rPr>
              <a:t>- Quà tặng sinh </a:t>
            </a:r>
            <a:r>
              <a:rPr lang="en-US" sz="4400" b="1" spc="-32">
                <a:latin typeface="Arial" pitchFamily="34" charset="0"/>
                <a:cs typeface="Arial" pitchFamily="34" charset="0"/>
              </a:rPr>
              <a:t>nhật</a:t>
            </a:r>
            <a:r>
              <a:rPr lang="en-US" sz="4400" b="1" u="none" spc="-32">
                <a:latin typeface="Arial" pitchFamily="34" charset="0"/>
                <a:cs typeface="Arial" pitchFamily="34" charset="0"/>
              </a:rPr>
              <a:t>: </a:t>
            </a:r>
            <a:r>
              <a:rPr lang="en-US" sz="4400" b="1" spc="-32">
                <a:latin typeface="Arial" pitchFamily="34" charset="0"/>
                <a:cs typeface="Arial" pitchFamily="34" charset="0"/>
              </a:rPr>
              <a:t>cửa hàng </a:t>
            </a:r>
            <a:r>
              <a:rPr lang="en-US" sz="4400" b="1" u="none" spc="-32">
                <a:latin typeface="Arial" pitchFamily="34" charset="0"/>
                <a:cs typeface="Arial" pitchFamily="34" charset="0"/>
              </a:rPr>
              <a:t>1</a:t>
            </a:r>
          </a:p>
          <a:p>
            <a:pPr marL="0" lvl="0" indent="0" algn="just">
              <a:lnSpc>
                <a:spcPct val="200000"/>
              </a:lnSpc>
              <a:spcBef>
                <a:spcPct val="0"/>
              </a:spcBef>
            </a:pPr>
            <a:endParaRPr lang="en-US" sz="4400" b="1" u="none" spc="-32">
              <a:latin typeface="Arial" pitchFamily="34" charset="0"/>
              <a:cs typeface="Arial" pitchFamily="34" charset="0"/>
            </a:endParaRPr>
          </a:p>
        </p:txBody>
      </p:sp>
      <p:sp>
        <p:nvSpPr>
          <p:cNvPr id="6" name="TextBox 5">
            <a:extLst>
              <a:ext uri="{FF2B5EF4-FFF2-40B4-BE49-F238E27FC236}">
                <a16:creationId xmlns:a16="http://schemas.microsoft.com/office/drawing/2014/main" id="{2E79A1FA-8E85-ECE9-88FC-0596C965228C}"/>
              </a:ext>
            </a:extLst>
          </p:cNvPr>
          <p:cNvSpPr txBox="1"/>
          <p:nvPr/>
        </p:nvSpPr>
        <p:spPr>
          <a:xfrm>
            <a:off x="914400" y="6449089"/>
            <a:ext cx="9203634"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sp>
        <p:nvSpPr>
          <p:cNvPr id="2" name="AutoShape 2"/>
          <p:cNvSpPr/>
          <p:nvPr/>
        </p:nvSpPr>
        <p:spPr>
          <a:xfrm>
            <a:off x="1789301" y="2858482"/>
            <a:ext cx="7046342" cy="6044757"/>
          </a:xfrm>
          <a:prstGeom prst="rect">
            <a:avLst/>
          </a:prstGeom>
          <a:solidFill>
            <a:srgbClr val="BBCDC5"/>
          </a:solidFill>
        </p:spPr>
      </p:sp>
      <p:sp>
        <p:nvSpPr>
          <p:cNvPr id="3" name="AutoShape 3"/>
          <p:cNvSpPr/>
          <p:nvPr/>
        </p:nvSpPr>
        <p:spPr>
          <a:xfrm>
            <a:off x="9452357" y="2858482"/>
            <a:ext cx="7046342" cy="6044757"/>
          </a:xfrm>
          <a:prstGeom prst="rect">
            <a:avLst/>
          </a:prstGeom>
          <a:solidFill>
            <a:srgbClr val="BBCDC5"/>
          </a:solidFill>
        </p:spPr>
      </p:sp>
      <p:pic>
        <p:nvPicPr>
          <p:cNvPr id="4" name="Picture 4"/>
          <p:cNvPicPr>
            <a:picLocks noChangeAspect="1"/>
          </p:cNvPicPr>
          <p:nvPr/>
        </p:nvPicPr>
        <p:blipFill>
          <a:blip r:embed="rId2">
            <a:alphaModFix amt="19999"/>
          </a:blip>
          <a:srcRect/>
          <a:stretch>
            <a:fillRect/>
          </a:stretch>
        </p:blipFill>
        <p:spPr>
          <a:xfrm rot="5718379">
            <a:off x="1114205" y="-10174511"/>
            <a:ext cx="9506983" cy="24455263"/>
          </a:xfrm>
          <a:prstGeom prst="rect">
            <a:avLst/>
          </a:prstGeom>
        </p:spPr>
      </p:pic>
      <p:sp>
        <p:nvSpPr>
          <p:cNvPr id="5" name="TextBox 5"/>
          <p:cNvSpPr txBox="1"/>
          <p:nvPr/>
        </p:nvSpPr>
        <p:spPr>
          <a:xfrm>
            <a:off x="9872856" y="3213861"/>
            <a:ext cx="6248400" cy="5425909"/>
          </a:xfrm>
          <a:prstGeom prst="rect">
            <a:avLst/>
          </a:prstGeom>
        </p:spPr>
        <p:txBody>
          <a:bodyPr wrap="square" lIns="0" tIns="0" rIns="0" bIns="0" rtlCol="0" anchor="t">
            <a:spAutoFit/>
          </a:bodyPr>
          <a:lstStyle/>
          <a:p>
            <a:pPr algn="just">
              <a:lnSpc>
                <a:spcPct val="150000"/>
              </a:lnSpc>
            </a:pPr>
            <a:r>
              <a:rPr lang="en-US" sz="4000" spc="-79">
                <a:latin typeface="Arial" pitchFamily="34" charset="0"/>
                <a:cs typeface="Arial" pitchFamily="34" charset="0"/>
              </a:rPr>
              <a:t>Chi tiêu hợp lí khi số tiền của mình bị hạn chế được hiểu là việc lựa chọn ưu tiên cho những khoản chi, đồng thời biết thu thập thông tin để có thể chi tiêu tiết kiệm nhất.</a:t>
            </a:r>
          </a:p>
        </p:txBody>
      </p:sp>
      <p:sp>
        <p:nvSpPr>
          <p:cNvPr id="6" name="TextBox 6"/>
          <p:cNvSpPr txBox="1"/>
          <p:nvPr/>
        </p:nvSpPr>
        <p:spPr>
          <a:xfrm>
            <a:off x="2209800" y="3213861"/>
            <a:ext cx="6248400" cy="6349239"/>
          </a:xfrm>
          <a:prstGeom prst="rect">
            <a:avLst/>
          </a:prstGeom>
        </p:spPr>
        <p:txBody>
          <a:bodyPr wrap="square" lIns="0" tIns="0" rIns="0" bIns="0" rtlCol="0" anchor="t">
            <a:spAutoFit/>
          </a:bodyPr>
          <a:lstStyle/>
          <a:p>
            <a:pPr algn="just">
              <a:lnSpc>
                <a:spcPct val="150000"/>
              </a:lnSpc>
            </a:pPr>
            <a:r>
              <a:rPr lang="en-US" sz="4000" spc="-79">
                <a:latin typeface="Arial" pitchFamily="34" charset="0"/>
                <a:cs typeface="Arial" pitchFamily="34" charset="0"/>
              </a:rPr>
              <a:t>Sau khi quyết định mua gì thì cần tìm hiểu thông tin về giá của các mặt hàng muốn mua để có thể lựa chọn mua được hàng với giá tiết kiệm nhất.</a:t>
            </a:r>
          </a:p>
          <a:p>
            <a:pPr algn="just">
              <a:lnSpc>
                <a:spcPct val="150000"/>
              </a:lnSpc>
            </a:pPr>
            <a:endParaRPr lang="en-US" sz="4000" spc="-79">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CDC5"/>
        </a:solidFill>
        <a:effectLst/>
      </p:bgPr>
    </p:bg>
    <p:spTree>
      <p:nvGrpSpPr>
        <p:cNvPr id="1" name=""/>
        <p:cNvGrpSpPr/>
        <p:nvPr/>
      </p:nvGrpSpPr>
      <p:grpSpPr>
        <a:xfrm>
          <a:off x="0" y="0"/>
          <a:ext cx="0" cy="0"/>
          <a:chOff x="0" y="0"/>
          <a:chExt cx="0" cy="0"/>
        </a:xfrm>
      </p:grpSpPr>
      <p:sp>
        <p:nvSpPr>
          <p:cNvPr id="2" name="TextBox 2"/>
          <p:cNvSpPr txBox="1"/>
          <p:nvPr/>
        </p:nvSpPr>
        <p:spPr>
          <a:xfrm>
            <a:off x="516184" y="1404056"/>
            <a:ext cx="5079196" cy="1213922"/>
          </a:xfrm>
          <a:prstGeom prst="rect">
            <a:avLst/>
          </a:prstGeom>
        </p:spPr>
        <p:txBody>
          <a:bodyPr lIns="0" tIns="0" rIns="0" bIns="0" rtlCol="0" anchor="t">
            <a:spAutoFit/>
          </a:bodyPr>
          <a:lstStyle/>
          <a:p>
            <a:pPr>
              <a:lnSpc>
                <a:spcPct val="150000"/>
              </a:lnSpc>
            </a:pPr>
            <a:r>
              <a:rPr lang="en-US" sz="6000" b="1" spc="-60">
                <a:latin typeface="Arial" pitchFamily="34" charset="0"/>
                <a:cs typeface="Arial" pitchFamily="34" charset="0"/>
              </a:rPr>
              <a:t>LUYỆN TẬP</a:t>
            </a:r>
          </a:p>
        </p:txBody>
      </p:sp>
      <p:sp>
        <p:nvSpPr>
          <p:cNvPr id="3" name="TextBox 3"/>
          <p:cNvSpPr txBox="1"/>
          <p:nvPr/>
        </p:nvSpPr>
        <p:spPr>
          <a:xfrm>
            <a:off x="6596744" y="348746"/>
            <a:ext cx="10853056" cy="9140964"/>
          </a:xfrm>
          <a:prstGeom prst="rect">
            <a:avLst/>
          </a:prstGeom>
        </p:spPr>
        <p:txBody>
          <a:bodyPr wrap="square" lIns="0" tIns="0" rIns="0" bIns="0" rtlCol="0" anchor="t">
            <a:spAutoFit/>
          </a:bodyPr>
          <a:lstStyle/>
          <a:p>
            <a:pPr algn="ctr">
              <a:lnSpc>
                <a:spcPct val="150000"/>
              </a:lnSpc>
            </a:pPr>
            <a:r>
              <a:rPr lang="en-US" sz="3600" b="1" spc="-11">
                <a:latin typeface="Arial" pitchFamily="34" charset="0"/>
                <a:cs typeface="Arial" pitchFamily="34" charset="0"/>
              </a:rPr>
              <a:t>TRÒ CHƠI “ĐI CHỢ” </a:t>
            </a:r>
          </a:p>
          <a:p>
            <a:pPr algn="just">
              <a:lnSpc>
                <a:spcPct val="150000"/>
              </a:lnSpc>
            </a:pPr>
            <a:r>
              <a:rPr lang="en-US" sz="3600" spc="-11">
                <a:latin typeface="Arial" pitchFamily="34" charset="0"/>
                <a:cs typeface="Arial" pitchFamily="34" charset="0"/>
              </a:rPr>
              <a:t>+ Bày trên bàn quanh lớp các đồ vật, hàng hoá dưới dạng mô phỏng hoặc đồ chơi đã được gắn giá.</a:t>
            </a:r>
          </a:p>
          <a:p>
            <a:pPr algn="just">
              <a:lnSpc>
                <a:spcPct val="150000"/>
              </a:lnSpc>
            </a:pPr>
            <a:r>
              <a:rPr lang="en-US" sz="3600" spc="-11">
                <a:latin typeface="Arial" pitchFamily="34" charset="0"/>
                <a:cs typeface="Arial" pitchFamily="34" charset="0"/>
              </a:rPr>
              <a:t>+ HS sử dụng số tiền mình có để mua được những thứ cần thiết theo các gợi ý dưới đây:</a:t>
            </a:r>
          </a:p>
          <a:p>
            <a:pPr algn="just">
              <a:lnSpc>
                <a:spcPct val="150000"/>
              </a:lnSpc>
            </a:pPr>
            <a:r>
              <a:rPr lang="en-US" sz="3600" spc="-11">
                <a:latin typeface="Arial" pitchFamily="34" charset="0"/>
                <a:cs typeface="Arial" pitchFamily="34" charset="0"/>
              </a:rPr>
              <a:t>- Liệt kê những thứ mình muốn mua;</a:t>
            </a:r>
          </a:p>
          <a:p>
            <a:pPr algn="just">
              <a:lnSpc>
                <a:spcPct val="150000"/>
              </a:lnSpc>
            </a:pPr>
            <a:r>
              <a:rPr lang="en-US" sz="3600" spc="-11">
                <a:latin typeface="Arial" pitchFamily="34" charset="0"/>
                <a:cs typeface="Arial" pitchFamily="34" charset="0"/>
              </a:rPr>
              <a:t>- Khảo giá những thứ cần mua và đối chiếu số tiền mình có;</a:t>
            </a:r>
          </a:p>
          <a:p>
            <a:pPr algn="just">
              <a:lnSpc>
                <a:spcPct val="150000"/>
              </a:lnSpc>
            </a:pPr>
            <a:r>
              <a:rPr lang="en-US" sz="3600" spc="-11">
                <a:latin typeface="Arial" pitchFamily="34" charset="0"/>
                <a:cs typeface="Arial" pitchFamily="34" charset="0"/>
              </a:rPr>
              <a:t>- Lựa chọn và quyết định mua gì;</a:t>
            </a:r>
          </a:p>
          <a:p>
            <a:pPr algn="just">
              <a:lnSpc>
                <a:spcPct val="150000"/>
              </a:lnSpc>
            </a:pPr>
            <a:r>
              <a:rPr lang="en-US" sz="3600" spc="-11">
                <a:latin typeface="Arial" pitchFamily="34" charset="0"/>
                <a:cs typeface="Arial" pitchFamily="34" charset="0"/>
              </a:rPr>
              <a:t>- Mua hàng (Có thể mặc cả nếu có người sắm vai người bán hàng).</a:t>
            </a:r>
          </a:p>
        </p:txBody>
      </p:sp>
      <p:pic>
        <p:nvPicPr>
          <p:cNvPr id="4" name="Picture 4"/>
          <p:cNvPicPr>
            <a:picLocks noChangeAspect="1"/>
          </p:cNvPicPr>
          <p:nvPr/>
        </p:nvPicPr>
        <p:blipFill>
          <a:blip r:embed="rId2">
            <a:alphaModFix amt="46000"/>
          </a:blip>
          <a:srcRect/>
          <a:stretch>
            <a:fillRect/>
          </a:stretch>
        </p:blipFill>
        <p:spPr>
          <a:xfrm rot="20270902">
            <a:off x="2342753" y="4498554"/>
            <a:ext cx="3494098" cy="1054822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797523" y="0"/>
            <a:ext cx="9661927" cy="10287000"/>
          </a:xfrm>
          <a:prstGeom prst="rect">
            <a:avLst/>
          </a:prstGeom>
          <a:solidFill>
            <a:srgbClr val="BBCDC5"/>
          </a:solidFill>
        </p:spPr>
      </p:sp>
      <p:sp>
        <p:nvSpPr>
          <p:cNvPr id="4" name="TextBox 4"/>
          <p:cNvSpPr txBox="1"/>
          <p:nvPr/>
        </p:nvSpPr>
        <p:spPr>
          <a:xfrm>
            <a:off x="9460326" y="2293923"/>
            <a:ext cx="8336319" cy="7478970"/>
          </a:xfrm>
          <a:prstGeom prst="rect">
            <a:avLst/>
          </a:prstGeom>
        </p:spPr>
        <p:txBody>
          <a:bodyPr wrap="square" lIns="0" tIns="0" rIns="0" bIns="0" rtlCol="0" anchor="t">
            <a:spAutoFit/>
          </a:bodyPr>
          <a:lstStyle/>
          <a:p>
            <a:pPr algn="just">
              <a:lnSpc>
                <a:spcPct val="150000"/>
              </a:lnSpc>
            </a:pPr>
            <a:r>
              <a:rPr lang="en-US" sz="3600" spc="-24">
                <a:latin typeface="Arial" pitchFamily="34" charset="0"/>
                <a:cs typeface="Arial" pitchFamily="34" charset="0"/>
              </a:rPr>
              <a:t>Rèn luyện thói quen chỉ tiêu tiền hợp lí, tiết kiệm </a:t>
            </a:r>
            <a:r>
              <a:rPr lang="en-US" sz="3600" spc="-11">
                <a:latin typeface="Arial" pitchFamily="34" charset="0"/>
                <a:cs typeface="Arial" pitchFamily="34" charset="0"/>
              </a:rPr>
              <a:t>bằng cách:</a:t>
            </a:r>
          </a:p>
          <a:p>
            <a:pPr algn="just">
              <a:lnSpc>
                <a:spcPct val="150000"/>
              </a:lnSpc>
            </a:pPr>
            <a:r>
              <a:rPr lang="en-US" sz="3600" spc="-11">
                <a:latin typeface="Arial" pitchFamily="34" charset="0"/>
                <a:cs typeface="Arial" pitchFamily="34" charset="0"/>
              </a:rPr>
              <a:t>- Căn cứ vào số tiền mình có để lựa chọn những thứ ưu tiên cần mua;</a:t>
            </a:r>
          </a:p>
          <a:p>
            <a:pPr algn="just">
              <a:lnSpc>
                <a:spcPct val="150000"/>
              </a:lnSpc>
            </a:pPr>
            <a:r>
              <a:rPr lang="en-US" sz="3600" spc="-11">
                <a:latin typeface="Arial" pitchFamily="34" charset="0"/>
                <a:cs typeface="Arial" pitchFamily="34" charset="0"/>
              </a:rPr>
              <a:t>- Khảo giá bán những thứ mình cần mua ở vài chỗ khác nhau;</a:t>
            </a:r>
          </a:p>
          <a:p>
            <a:pPr algn="just">
              <a:lnSpc>
                <a:spcPct val="150000"/>
              </a:lnSpc>
            </a:pPr>
            <a:r>
              <a:rPr lang="en-US" sz="3600" spc="-11">
                <a:latin typeface="Arial" pitchFamily="34" charset="0"/>
                <a:cs typeface="Arial" pitchFamily="34" charset="0"/>
              </a:rPr>
              <a:t>- Quyết định mua gì, ở đâu và thực hiện chỉ tiêu tiết kiệm, hợp lí.</a:t>
            </a:r>
          </a:p>
          <a:p>
            <a:pPr algn="just">
              <a:lnSpc>
                <a:spcPct val="150000"/>
              </a:lnSpc>
              <a:spcBef>
                <a:spcPct val="0"/>
              </a:spcBef>
            </a:pPr>
            <a:endParaRPr lang="en-US" sz="3600" spc="-11">
              <a:latin typeface="Arial" pitchFamily="34" charset="0"/>
              <a:cs typeface="Arial" pitchFamily="34" charset="0"/>
            </a:endParaRPr>
          </a:p>
        </p:txBody>
      </p:sp>
      <p:sp>
        <p:nvSpPr>
          <p:cNvPr id="5" name="TextBox 5"/>
          <p:cNvSpPr txBox="1"/>
          <p:nvPr/>
        </p:nvSpPr>
        <p:spPr>
          <a:xfrm>
            <a:off x="11231549" y="473040"/>
            <a:ext cx="6565096" cy="1213922"/>
          </a:xfrm>
          <a:prstGeom prst="rect">
            <a:avLst/>
          </a:prstGeom>
        </p:spPr>
        <p:txBody>
          <a:bodyPr lIns="0" tIns="0" rIns="0" bIns="0" rtlCol="0" anchor="t">
            <a:spAutoFit/>
          </a:bodyPr>
          <a:lstStyle/>
          <a:p>
            <a:pPr algn="just">
              <a:lnSpc>
                <a:spcPct val="150000"/>
              </a:lnSpc>
            </a:pPr>
            <a:r>
              <a:rPr lang="en-US" sz="6000" b="1" spc="-63">
                <a:latin typeface="Arial" pitchFamily="34" charset="0"/>
                <a:cs typeface="Arial" pitchFamily="34" charset="0"/>
              </a:rPr>
              <a:t>VẬN DỤNG</a:t>
            </a:r>
          </a:p>
        </p:txBody>
      </p:sp>
      <p:pic>
        <p:nvPicPr>
          <p:cNvPr id="6" name="Picture 6"/>
          <p:cNvPicPr>
            <a:picLocks noChangeAspect="1"/>
          </p:cNvPicPr>
          <p:nvPr/>
        </p:nvPicPr>
        <p:blipFill>
          <a:blip r:embed="rId3"/>
          <a:srcRect l="23284" r="23284"/>
          <a:stretch>
            <a:fillRect/>
          </a:stretch>
        </p:blipFill>
        <p:spPr>
          <a:xfrm>
            <a:off x="1028700" y="1028700"/>
            <a:ext cx="6643515" cy="82296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sp>
        <p:nvSpPr>
          <p:cNvPr id="2" name="AutoShape 2"/>
          <p:cNvSpPr/>
          <p:nvPr/>
        </p:nvSpPr>
        <p:spPr>
          <a:xfrm>
            <a:off x="0" y="2586044"/>
            <a:ext cx="14233927" cy="7700956"/>
          </a:xfrm>
          <a:prstGeom prst="rect">
            <a:avLst/>
          </a:prstGeom>
          <a:solidFill>
            <a:srgbClr val="BBCDC5"/>
          </a:solidFill>
        </p:spPr>
      </p:sp>
      <p:sp>
        <p:nvSpPr>
          <p:cNvPr id="3" name="TextBox 3"/>
          <p:cNvSpPr txBox="1"/>
          <p:nvPr/>
        </p:nvSpPr>
        <p:spPr>
          <a:xfrm>
            <a:off x="730597" y="4229269"/>
            <a:ext cx="12772732" cy="5078313"/>
          </a:xfrm>
          <a:prstGeom prst="rect">
            <a:avLst/>
          </a:prstGeom>
        </p:spPr>
        <p:txBody>
          <a:bodyPr lIns="0" tIns="0" rIns="0" bIns="0" rtlCol="0" anchor="t">
            <a:spAutoFit/>
          </a:bodyPr>
          <a:lstStyle/>
          <a:p>
            <a:pPr algn="just">
              <a:lnSpc>
                <a:spcPct val="150000"/>
              </a:lnSpc>
              <a:spcBef>
                <a:spcPct val="0"/>
              </a:spcBef>
            </a:pPr>
            <a:r>
              <a:rPr lang="en-US" sz="4400" spc="-24">
                <a:latin typeface="Arial" pitchFamily="34" charset="0"/>
                <a:cs typeface="Arial" pitchFamily="34" charset="0"/>
              </a:rPr>
              <a:t>Chi tiêu hợp lí là một kĩ năng quan trọng mà mỗi người cần có để nâng cao chất lượng cuộc sống. Mỗi người cần biết lựa chọn ưu tiên cho các khoản chỉ khi số tiên hạn hẹp và thu thập thông tin về giá cả các mặt hàng cần mua để có thể tiết kiệm.</a:t>
            </a:r>
          </a:p>
        </p:txBody>
      </p:sp>
      <p:pic>
        <p:nvPicPr>
          <p:cNvPr id="4" name="Picture 4"/>
          <p:cNvPicPr>
            <a:picLocks noChangeAspect="1"/>
          </p:cNvPicPr>
          <p:nvPr/>
        </p:nvPicPr>
        <p:blipFill>
          <a:blip r:embed="rId2">
            <a:alphaModFix amt="35000"/>
          </a:blip>
          <a:srcRect/>
          <a:stretch>
            <a:fillRect/>
          </a:stretch>
        </p:blipFill>
        <p:spPr>
          <a:xfrm rot="-1952930">
            <a:off x="11409418" y="-2512945"/>
            <a:ext cx="9743364" cy="16514176"/>
          </a:xfrm>
          <a:prstGeom prst="rect">
            <a:avLst/>
          </a:prstGeom>
        </p:spPr>
      </p:pic>
      <p:sp>
        <p:nvSpPr>
          <p:cNvPr id="5" name="TextBox 4"/>
          <p:cNvSpPr txBox="1"/>
          <p:nvPr/>
        </p:nvSpPr>
        <p:spPr>
          <a:xfrm>
            <a:off x="4800600" y="3127883"/>
            <a:ext cx="3366627" cy="830997"/>
          </a:xfrm>
          <a:prstGeom prst="rect">
            <a:avLst/>
          </a:prstGeom>
          <a:noFill/>
        </p:spPr>
        <p:txBody>
          <a:bodyPr wrap="none" rtlCol="0">
            <a:spAutoFit/>
          </a:bodyPr>
          <a:lstStyle/>
          <a:p>
            <a:r>
              <a:rPr lang="en-US" sz="4800" b="1">
                <a:latin typeface="Arial" pitchFamily="34" charset="0"/>
                <a:cs typeface="Arial" pitchFamily="34" charset="0"/>
              </a:rPr>
              <a:t>TỔNG KẾT</a:t>
            </a:r>
            <a:endParaRPr lang="vi-VN" sz="4800" b="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784" r="27784"/>
          <a:stretch>
            <a:fillRect/>
          </a:stretch>
        </p:blipFill>
        <p:spPr>
          <a:xfrm>
            <a:off x="11503113" y="76200"/>
            <a:ext cx="6784887" cy="10248900"/>
          </a:xfrm>
          <a:prstGeom prst="rect">
            <a:avLst/>
          </a:prstGeom>
        </p:spPr>
      </p:pic>
      <p:sp>
        <p:nvSpPr>
          <p:cNvPr id="9" name="TextBox 2"/>
          <p:cNvSpPr txBox="1"/>
          <p:nvPr/>
        </p:nvSpPr>
        <p:spPr>
          <a:xfrm>
            <a:off x="2426155" y="1265377"/>
            <a:ext cx="7350100" cy="871072"/>
          </a:xfrm>
          <a:prstGeom prst="rect">
            <a:avLst/>
          </a:prstGeom>
        </p:spPr>
        <p:txBody>
          <a:bodyPr wrap="square" lIns="0" tIns="0" rIns="0" bIns="0" rtlCol="0" anchor="t">
            <a:spAutoFit/>
          </a:bodyPr>
          <a:lstStyle/>
          <a:p>
            <a:pPr marL="0" lvl="0" indent="0">
              <a:lnSpc>
                <a:spcPts val="7562"/>
              </a:lnSpc>
              <a:spcBef>
                <a:spcPct val="0"/>
              </a:spcBef>
            </a:pPr>
            <a:r>
              <a:rPr lang="en-US" sz="4800" b="1">
                <a:latin typeface="Arial" pitchFamily="34" charset="0"/>
                <a:cs typeface="Arial" pitchFamily="34" charset="0"/>
              </a:rPr>
              <a:t>HƯỚNG DẪN VỀ NHÀ</a:t>
            </a:r>
          </a:p>
        </p:txBody>
      </p:sp>
      <p:grpSp>
        <p:nvGrpSpPr>
          <p:cNvPr id="10" name="Group 9"/>
          <p:cNvGrpSpPr/>
          <p:nvPr/>
        </p:nvGrpSpPr>
        <p:grpSpPr>
          <a:xfrm>
            <a:off x="973868" y="2774745"/>
            <a:ext cx="7255732" cy="1349580"/>
            <a:chOff x="10519708" y="982550"/>
            <a:chExt cx="7255732" cy="1349580"/>
          </a:xfrm>
        </p:grpSpPr>
        <p:grpSp>
          <p:nvGrpSpPr>
            <p:cNvPr id="11" name="Group 3"/>
            <p:cNvGrpSpPr/>
            <p:nvPr/>
          </p:nvGrpSpPr>
          <p:grpSpPr>
            <a:xfrm>
              <a:off x="10519708" y="982550"/>
              <a:ext cx="6734377" cy="1349580"/>
              <a:chOff x="0" y="0"/>
              <a:chExt cx="10499395" cy="1799441"/>
            </a:xfrm>
            <a:noFill/>
          </p:grpSpPr>
          <p:sp>
            <p:nvSpPr>
              <p:cNvPr id="13" name="AutoShape 4"/>
              <p:cNvSpPr/>
              <p:nvPr/>
            </p:nvSpPr>
            <p:spPr>
              <a:xfrm>
                <a:off x="0" y="0"/>
                <a:ext cx="10499395" cy="1799441"/>
              </a:xfrm>
              <a:prstGeom prst="rect">
                <a:avLst/>
              </a:prstGeom>
              <a:grpFill/>
              <a:ln>
                <a:noFill/>
              </a:ln>
            </p:spPr>
          </p:sp>
          <p:sp>
            <p:nvSpPr>
              <p:cNvPr id="14" name="TextBox 5"/>
              <p:cNvSpPr txBox="1"/>
              <p:nvPr/>
            </p:nvSpPr>
            <p:spPr>
              <a:xfrm>
                <a:off x="440529" y="525070"/>
                <a:ext cx="1299531" cy="718146"/>
              </a:xfrm>
              <a:prstGeom prst="rect">
                <a:avLst/>
              </a:prstGeom>
              <a:grpFill/>
              <a:ln>
                <a:noFill/>
              </a:ln>
            </p:spPr>
            <p:txBody>
              <a:bodyPr lIns="0" tIns="0" rIns="0" bIns="0" rtlCol="0" anchor="t">
                <a:spAutoFit/>
              </a:bodyPr>
              <a:lstStyle/>
              <a:p>
                <a:pPr>
                  <a:lnSpc>
                    <a:spcPts val="4200"/>
                  </a:lnSpc>
                </a:pPr>
                <a:r>
                  <a:rPr lang="en-US" sz="3600">
                    <a:latin typeface="Arial" pitchFamily="34" charset="0"/>
                    <a:cs typeface="Arial" pitchFamily="34" charset="0"/>
                  </a:rPr>
                  <a:t>01</a:t>
                </a:r>
              </a:p>
            </p:txBody>
          </p:sp>
        </p:grpSp>
        <p:sp>
          <p:nvSpPr>
            <p:cNvPr id="12" name="TextBox 5"/>
            <p:cNvSpPr txBox="1"/>
            <p:nvPr/>
          </p:nvSpPr>
          <p:spPr>
            <a:xfrm>
              <a:off x="11849310" y="1219324"/>
              <a:ext cx="5926130" cy="728341"/>
            </a:xfrm>
            <a:prstGeom prst="rect">
              <a:avLst/>
            </a:prstGeom>
          </p:spPr>
          <p:txBody>
            <a:bodyPr wrap="square" lIns="0" tIns="0" rIns="0" bIns="0" rtlCol="0" anchor="t">
              <a:spAutoFit/>
            </a:bodyPr>
            <a:lstStyle/>
            <a:p>
              <a:pPr>
                <a:lnSpc>
                  <a:spcPct val="150000"/>
                </a:lnSpc>
              </a:pPr>
              <a:r>
                <a:rPr lang="en-US" sz="3600">
                  <a:latin typeface="Arial" pitchFamily="34" charset="0"/>
                  <a:cs typeface="Arial" pitchFamily="34" charset="0"/>
                </a:rPr>
                <a:t>Ôn tập lại bài học</a:t>
              </a:r>
            </a:p>
          </p:txBody>
        </p:sp>
      </p:grpSp>
      <p:grpSp>
        <p:nvGrpSpPr>
          <p:cNvPr id="15" name="Group 14"/>
          <p:cNvGrpSpPr/>
          <p:nvPr/>
        </p:nvGrpSpPr>
        <p:grpSpPr>
          <a:xfrm>
            <a:off x="1002645" y="6272915"/>
            <a:ext cx="9511748" cy="2044086"/>
            <a:chOff x="10744200" y="7566222"/>
            <a:chExt cx="12974358" cy="2044086"/>
          </a:xfrm>
        </p:grpSpPr>
        <p:grpSp>
          <p:nvGrpSpPr>
            <p:cNvPr id="16" name="Group 6"/>
            <p:cNvGrpSpPr/>
            <p:nvPr/>
          </p:nvGrpSpPr>
          <p:grpSpPr>
            <a:xfrm>
              <a:off x="10744200" y="7619402"/>
              <a:ext cx="11624608" cy="1349580"/>
              <a:chOff x="0" y="0"/>
              <a:chExt cx="10499395" cy="1799441"/>
            </a:xfrm>
            <a:noFill/>
          </p:grpSpPr>
          <p:sp>
            <p:nvSpPr>
              <p:cNvPr id="18" name="AutoShape 7"/>
              <p:cNvSpPr/>
              <p:nvPr/>
            </p:nvSpPr>
            <p:spPr>
              <a:xfrm>
                <a:off x="0" y="0"/>
                <a:ext cx="10499395" cy="1799441"/>
              </a:xfrm>
              <a:prstGeom prst="rect">
                <a:avLst/>
              </a:prstGeom>
              <a:grpFill/>
            </p:spPr>
          </p:sp>
          <p:sp>
            <p:nvSpPr>
              <p:cNvPr id="19" name="TextBox 8"/>
              <p:cNvSpPr txBox="1"/>
              <p:nvPr/>
            </p:nvSpPr>
            <p:spPr>
              <a:xfrm>
                <a:off x="173444" y="724020"/>
                <a:ext cx="1299529" cy="718146"/>
              </a:xfrm>
              <a:prstGeom prst="rect">
                <a:avLst/>
              </a:prstGeom>
              <a:grpFill/>
            </p:spPr>
            <p:txBody>
              <a:bodyPr lIns="0" tIns="0" rIns="0" bIns="0" rtlCol="0" anchor="t">
                <a:spAutoFit/>
              </a:bodyPr>
              <a:lstStyle/>
              <a:p>
                <a:pPr>
                  <a:lnSpc>
                    <a:spcPts val="4200"/>
                  </a:lnSpc>
                </a:pPr>
                <a:r>
                  <a:rPr lang="en-US" sz="3600">
                    <a:latin typeface="Arial" pitchFamily="34" charset="0"/>
                    <a:cs typeface="Arial" pitchFamily="34" charset="0"/>
                  </a:rPr>
                  <a:t>03</a:t>
                </a:r>
              </a:p>
            </p:txBody>
          </p:sp>
        </p:grpSp>
        <p:sp>
          <p:nvSpPr>
            <p:cNvPr id="17" name="TextBox 9"/>
            <p:cNvSpPr txBox="1"/>
            <p:nvPr/>
          </p:nvSpPr>
          <p:spPr>
            <a:xfrm>
              <a:off x="12345778" y="7566222"/>
              <a:ext cx="11372780" cy="2044086"/>
            </a:xfrm>
            <a:prstGeom prst="rect">
              <a:avLst/>
            </a:prstGeom>
          </p:spPr>
          <p:txBody>
            <a:bodyPr wrap="square" lIns="0" tIns="0" rIns="0" bIns="0" rtlCol="0" anchor="t">
              <a:spAutoFit/>
            </a:bodyPr>
            <a:lstStyle/>
            <a:p>
              <a:pPr>
                <a:lnSpc>
                  <a:spcPct val="200000"/>
                </a:lnSpc>
              </a:pPr>
              <a:r>
                <a:rPr lang="en-US" sz="3600">
                  <a:latin typeface="Arial" pitchFamily="34" charset="0"/>
                  <a:cs typeface="Arial" pitchFamily="34" charset="0"/>
                </a:rPr>
                <a:t>Chuẩn bị tiết học sau: HĐ1, 2 - Động viên chăm sóc người thân trong gia đình</a:t>
              </a:r>
            </a:p>
          </p:txBody>
        </p:sp>
      </p:grpSp>
      <p:grpSp>
        <p:nvGrpSpPr>
          <p:cNvPr id="20" name="Group 19"/>
          <p:cNvGrpSpPr/>
          <p:nvPr/>
        </p:nvGrpSpPr>
        <p:grpSpPr>
          <a:xfrm>
            <a:off x="841892" y="4436957"/>
            <a:ext cx="9673708" cy="1349580"/>
            <a:chOff x="10744200" y="5832886"/>
            <a:chExt cx="12851103" cy="1349580"/>
          </a:xfrm>
        </p:grpSpPr>
        <p:grpSp>
          <p:nvGrpSpPr>
            <p:cNvPr id="21" name="Group 9"/>
            <p:cNvGrpSpPr/>
            <p:nvPr/>
          </p:nvGrpSpPr>
          <p:grpSpPr>
            <a:xfrm>
              <a:off x="10744200" y="5832886"/>
              <a:ext cx="11624608" cy="1349580"/>
              <a:chOff x="0" y="0"/>
              <a:chExt cx="10499395" cy="1799441"/>
            </a:xfrm>
            <a:noFill/>
          </p:grpSpPr>
          <p:sp>
            <p:nvSpPr>
              <p:cNvPr id="23" name="AutoShape 10"/>
              <p:cNvSpPr/>
              <p:nvPr/>
            </p:nvSpPr>
            <p:spPr>
              <a:xfrm>
                <a:off x="0" y="0"/>
                <a:ext cx="10499395" cy="1799441"/>
              </a:xfrm>
              <a:prstGeom prst="rect">
                <a:avLst/>
              </a:prstGeom>
              <a:grpFill/>
            </p:spPr>
          </p:sp>
          <p:sp>
            <p:nvSpPr>
              <p:cNvPr id="24" name="TextBox 11"/>
              <p:cNvSpPr txBox="1"/>
              <p:nvPr/>
            </p:nvSpPr>
            <p:spPr>
              <a:xfrm>
                <a:off x="111710" y="659184"/>
                <a:ext cx="1299530" cy="718146"/>
              </a:xfrm>
              <a:prstGeom prst="rect">
                <a:avLst/>
              </a:prstGeom>
              <a:grpFill/>
            </p:spPr>
            <p:txBody>
              <a:bodyPr lIns="0" tIns="0" rIns="0" bIns="0" rtlCol="0" anchor="t">
                <a:spAutoFit/>
              </a:bodyPr>
              <a:lstStyle/>
              <a:p>
                <a:pPr algn="ctr">
                  <a:lnSpc>
                    <a:spcPts val="4200"/>
                  </a:lnSpc>
                </a:pPr>
                <a:r>
                  <a:rPr lang="en-US" sz="3600">
                    <a:latin typeface="Arial" pitchFamily="34" charset="0"/>
                    <a:cs typeface="Arial" pitchFamily="34" charset="0"/>
                  </a:rPr>
                  <a:t>02</a:t>
                </a:r>
              </a:p>
            </p:txBody>
          </p:sp>
        </p:grpSp>
        <p:sp>
          <p:nvSpPr>
            <p:cNvPr id="22" name="TextBox 12"/>
            <p:cNvSpPr txBox="1"/>
            <p:nvPr/>
          </p:nvSpPr>
          <p:spPr>
            <a:xfrm>
              <a:off x="12565882" y="6080493"/>
              <a:ext cx="11029421" cy="728341"/>
            </a:xfrm>
            <a:prstGeom prst="rect">
              <a:avLst/>
            </a:prstGeom>
          </p:spPr>
          <p:txBody>
            <a:bodyPr wrap="square" lIns="0" tIns="0" rIns="0" bIns="0" rtlCol="0" anchor="t">
              <a:spAutoFit/>
            </a:bodyPr>
            <a:lstStyle/>
            <a:p>
              <a:pPr>
                <a:lnSpc>
                  <a:spcPct val="150000"/>
                </a:lnSpc>
              </a:pPr>
              <a:r>
                <a:rPr lang="en-US" sz="3600">
                  <a:latin typeface="Arial" pitchFamily="34" charset="0"/>
                  <a:cs typeface="Arial" pitchFamily="34" charset="0"/>
                </a:rPr>
                <a:t>Chia sẻ lại bài học cho gia đình, bạn bè</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9982200" y="1333500"/>
            <a:ext cx="7901609" cy="3831818"/>
          </a:xfrm>
          <a:prstGeom prst="rect">
            <a:avLst/>
          </a:prstGeom>
          <a:noFill/>
        </p:spPr>
        <p:txBody>
          <a:bodyPr wrap="square" rtlCol="0">
            <a:spAutoFit/>
          </a:bodyPr>
          <a:lstStyle/>
          <a:p>
            <a:pPr algn="ctr">
              <a:lnSpc>
                <a:spcPct val="150000"/>
              </a:lnSpc>
            </a:pPr>
            <a:r>
              <a:rPr lang="en-US" sz="5400" b="1">
                <a:latin typeface="Arial" pitchFamily="34" charset="0"/>
                <a:cs typeface="Arial" pitchFamily="34" charset="0"/>
              </a:rPr>
              <a:t>CẢM ƠN THẦY CÔ VÀ CÁC EM ĐÃ CHÚ Ý LẮNG NGHE</a:t>
            </a:r>
            <a:endParaRPr lang="vi-VN" sz="5400" b="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62456" y="1257300"/>
            <a:ext cx="8924544" cy="2215991"/>
          </a:xfrm>
          <a:prstGeom prst="rect">
            <a:avLst/>
          </a:prstGeom>
        </p:spPr>
        <p:txBody>
          <a:bodyPr wrap="square" lIns="0" tIns="0" rIns="0" bIns="0" rtlCol="0" anchor="t">
            <a:spAutoFit/>
          </a:bodyPr>
          <a:lstStyle/>
          <a:p>
            <a:pPr marL="0" lvl="0" indent="0" algn="just">
              <a:lnSpc>
                <a:spcPct val="150000"/>
              </a:lnSpc>
              <a:spcBef>
                <a:spcPct val="0"/>
              </a:spcBef>
            </a:pPr>
            <a:r>
              <a:rPr lang="en-US" sz="4800" b="1" i="1" spc="-43">
                <a:solidFill>
                  <a:srgbClr val="444949"/>
                </a:solidFill>
                <a:latin typeface="Arial" pitchFamily="34" charset="0"/>
                <a:cs typeface="Arial" pitchFamily="34" charset="0"/>
              </a:rPr>
              <a:t>Có bao nhiêu bạn trong lớp tiết kiệm tiền và vì mục đích gì?</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CDC5"/>
        </a:solidFill>
        <a:effectLst/>
      </p:bgPr>
    </p:bg>
    <p:spTree>
      <p:nvGrpSpPr>
        <p:cNvPr id="1" name=""/>
        <p:cNvGrpSpPr/>
        <p:nvPr/>
      </p:nvGrpSpPr>
      <p:grpSpPr>
        <a:xfrm>
          <a:off x="0" y="0"/>
          <a:ext cx="0" cy="0"/>
          <a:chOff x="0" y="0"/>
          <a:chExt cx="0" cy="0"/>
        </a:xfrm>
      </p:grpSpPr>
      <p:sp>
        <p:nvSpPr>
          <p:cNvPr id="2" name="TextBox 2"/>
          <p:cNvSpPr txBox="1"/>
          <p:nvPr/>
        </p:nvSpPr>
        <p:spPr>
          <a:xfrm>
            <a:off x="3025966" y="2709538"/>
            <a:ext cx="10591800" cy="1213922"/>
          </a:xfrm>
          <a:prstGeom prst="rect">
            <a:avLst/>
          </a:prstGeom>
        </p:spPr>
        <p:txBody>
          <a:bodyPr wrap="square" lIns="0" tIns="0" rIns="0" bIns="0" rtlCol="0" anchor="t">
            <a:spAutoFit/>
          </a:bodyPr>
          <a:lstStyle/>
          <a:p>
            <a:pPr algn="ctr">
              <a:lnSpc>
                <a:spcPct val="150000"/>
              </a:lnSpc>
            </a:pPr>
            <a:r>
              <a:rPr lang="en-US" sz="6000" b="1" spc="-63">
                <a:latin typeface="Arial" pitchFamily="34" charset="0"/>
                <a:cs typeface="Arial" pitchFamily="34" charset="0"/>
              </a:rPr>
              <a:t>NỘI DUNG BÀI HỌC</a:t>
            </a:r>
          </a:p>
        </p:txBody>
      </p:sp>
      <p:sp>
        <p:nvSpPr>
          <p:cNvPr id="3" name="TextBox 3"/>
          <p:cNvSpPr txBox="1"/>
          <p:nvPr/>
        </p:nvSpPr>
        <p:spPr>
          <a:xfrm>
            <a:off x="4635334" y="4828116"/>
            <a:ext cx="12509666" cy="1246495"/>
          </a:xfrm>
          <a:prstGeom prst="rect">
            <a:avLst/>
          </a:prstGeom>
        </p:spPr>
        <p:txBody>
          <a:bodyPr wrap="square" lIns="0" tIns="0" rIns="0" bIns="0" rtlCol="0" anchor="t">
            <a:spAutoFit/>
          </a:bodyPr>
          <a:lstStyle/>
          <a:p>
            <a:pPr algn="just">
              <a:lnSpc>
                <a:spcPct val="150000"/>
              </a:lnSpc>
              <a:spcBef>
                <a:spcPct val="0"/>
              </a:spcBef>
            </a:pPr>
            <a:r>
              <a:rPr lang="en-US" sz="5400" b="1" spc="-24">
                <a:latin typeface="Arial" pitchFamily="34" charset="0"/>
                <a:cs typeface="Arial" pitchFamily="34" charset="0"/>
              </a:rPr>
              <a:t>CHI ƯU TIÊN KHI SỐ TIỀN HẠN CHẾ</a:t>
            </a:r>
          </a:p>
        </p:txBody>
      </p:sp>
      <p:sp>
        <p:nvSpPr>
          <p:cNvPr id="4" name="TextBox 4"/>
          <p:cNvSpPr txBox="1"/>
          <p:nvPr/>
        </p:nvSpPr>
        <p:spPr>
          <a:xfrm>
            <a:off x="2070939" y="4779883"/>
            <a:ext cx="1802162" cy="1354217"/>
          </a:xfrm>
          <a:prstGeom prst="rect">
            <a:avLst/>
          </a:prstGeom>
          <a:ln>
            <a:solidFill>
              <a:schemeClr val="tx1">
                <a:lumMod val="95000"/>
                <a:lumOff val="5000"/>
              </a:schemeClr>
            </a:solidFill>
          </a:ln>
        </p:spPr>
        <p:txBody>
          <a:bodyPr lIns="0" tIns="0" rIns="0" bIns="0" rtlCol="0" anchor="t">
            <a:spAutoFit/>
          </a:bodyPr>
          <a:lstStyle/>
          <a:p>
            <a:pPr algn="ctr">
              <a:spcBef>
                <a:spcPct val="0"/>
              </a:spcBef>
            </a:pPr>
            <a:r>
              <a:rPr lang="en-US" sz="8800" spc="-1410">
                <a:latin typeface="Arial" pitchFamily="34" charset="0"/>
                <a:cs typeface="Arial" pitchFamily="34" charset="0"/>
              </a:rPr>
              <a:t>01</a:t>
            </a:r>
          </a:p>
        </p:txBody>
      </p:sp>
      <p:sp>
        <p:nvSpPr>
          <p:cNvPr id="5" name="TextBox 5"/>
          <p:cNvSpPr txBox="1"/>
          <p:nvPr/>
        </p:nvSpPr>
        <p:spPr>
          <a:xfrm>
            <a:off x="2084191" y="7142083"/>
            <a:ext cx="1802162" cy="1354217"/>
          </a:xfrm>
          <a:prstGeom prst="rect">
            <a:avLst/>
          </a:prstGeom>
          <a:ln>
            <a:solidFill>
              <a:schemeClr val="tx1">
                <a:lumMod val="95000"/>
                <a:lumOff val="5000"/>
              </a:schemeClr>
            </a:solidFill>
          </a:ln>
        </p:spPr>
        <p:txBody>
          <a:bodyPr lIns="0" tIns="0" rIns="0" bIns="0" rtlCol="0" anchor="t">
            <a:spAutoFit/>
          </a:bodyPr>
          <a:lstStyle/>
          <a:p>
            <a:pPr algn="ctr">
              <a:spcBef>
                <a:spcPct val="0"/>
              </a:spcBef>
            </a:pPr>
            <a:r>
              <a:rPr lang="en-US" sz="8800" spc="-1410">
                <a:latin typeface="Arial" pitchFamily="34" charset="0"/>
                <a:cs typeface="Arial" pitchFamily="34" charset="0"/>
              </a:rPr>
              <a:t>02</a:t>
            </a:r>
          </a:p>
        </p:txBody>
      </p:sp>
      <p:sp>
        <p:nvSpPr>
          <p:cNvPr id="6" name="TextBox 6"/>
          <p:cNvSpPr txBox="1"/>
          <p:nvPr/>
        </p:nvSpPr>
        <p:spPr>
          <a:xfrm>
            <a:off x="4635335" y="7180940"/>
            <a:ext cx="7373062" cy="1246495"/>
          </a:xfrm>
          <a:prstGeom prst="rect">
            <a:avLst/>
          </a:prstGeom>
        </p:spPr>
        <p:txBody>
          <a:bodyPr wrap="square" lIns="0" tIns="0" rIns="0" bIns="0" rtlCol="0" anchor="t">
            <a:spAutoFit/>
          </a:bodyPr>
          <a:lstStyle/>
          <a:p>
            <a:pPr algn="just">
              <a:lnSpc>
                <a:spcPct val="150000"/>
              </a:lnSpc>
              <a:spcBef>
                <a:spcPct val="0"/>
              </a:spcBef>
            </a:pPr>
            <a:r>
              <a:rPr lang="en-US" sz="5400" b="1" spc="-24">
                <a:latin typeface="Arial" pitchFamily="34" charset="0"/>
                <a:cs typeface="Arial" pitchFamily="34" charset="0"/>
              </a:rPr>
              <a:t>CHI TIÊU HỢP LÍ</a:t>
            </a:r>
          </a:p>
        </p:txBody>
      </p:sp>
      <p:sp>
        <p:nvSpPr>
          <p:cNvPr id="7" name="TextBox 7"/>
          <p:cNvSpPr txBox="1"/>
          <p:nvPr/>
        </p:nvSpPr>
        <p:spPr>
          <a:xfrm>
            <a:off x="2527567" y="1177754"/>
            <a:ext cx="13540615" cy="1384995"/>
          </a:xfrm>
          <a:prstGeom prst="rect">
            <a:avLst/>
          </a:prstGeom>
        </p:spPr>
        <p:txBody>
          <a:bodyPr wrap="square" lIns="0" tIns="0" rIns="0" bIns="0" rtlCol="0" anchor="t">
            <a:spAutoFit/>
          </a:bodyPr>
          <a:lstStyle/>
          <a:p>
            <a:pPr algn="just">
              <a:lnSpc>
                <a:spcPct val="150000"/>
              </a:lnSpc>
              <a:spcBef>
                <a:spcPct val="0"/>
              </a:spcBef>
            </a:pPr>
            <a:r>
              <a:rPr lang="en-US" sz="6000" b="1" spc="-54">
                <a:latin typeface="Arial" pitchFamily="34" charset="0"/>
                <a:cs typeface="Arial" pitchFamily="34" charset="0"/>
              </a:rPr>
              <a:t>TUẦN 16 - TIẾT 2: CHI TIÊU HỢP LÍ</a:t>
            </a:r>
          </a:p>
        </p:txBody>
      </p:sp>
      <p:pic>
        <p:nvPicPr>
          <p:cNvPr id="8" name="Picture 9"/>
          <p:cNvPicPr>
            <a:picLocks noChangeAspect="1"/>
          </p:cNvPicPr>
          <p:nvPr/>
        </p:nvPicPr>
        <p:blipFill>
          <a:blip r:embed="rId2">
            <a:alphaModFix amt="26000"/>
          </a:blip>
          <a:srcRect/>
          <a:stretch>
            <a:fillRect/>
          </a:stretch>
        </p:blipFill>
        <p:spPr>
          <a:xfrm rot="-4019077">
            <a:off x="13428750" y="-4299579"/>
            <a:ext cx="5747477" cy="14018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a:stretch>
            <a:fillRect/>
          </a:stretch>
        </p:blipFill>
        <p:spPr>
          <a:xfrm>
            <a:off x="-2890284" y="-278304"/>
            <a:ext cx="18274431" cy="13682980"/>
          </a:xfrm>
          <a:prstGeom prst="rect">
            <a:avLst/>
          </a:prstGeom>
        </p:spPr>
      </p:pic>
      <p:pic>
        <p:nvPicPr>
          <p:cNvPr id="3" name="Picture 3"/>
          <p:cNvPicPr>
            <a:picLocks noChangeAspect="1"/>
          </p:cNvPicPr>
          <p:nvPr/>
        </p:nvPicPr>
        <p:blipFill>
          <a:blip r:embed="rId3"/>
          <a:srcRect l="9646" t="5815" r="7420" b="51638"/>
          <a:stretch>
            <a:fillRect/>
          </a:stretch>
        </p:blipFill>
        <p:spPr>
          <a:xfrm>
            <a:off x="5867400" y="800100"/>
            <a:ext cx="12420600" cy="9486900"/>
          </a:xfrm>
          <a:prstGeom prst="rect">
            <a:avLst/>
          </a:prstGeom>
        </p:spPr>
      </p:pic>
      <p:sp>
        <p:nvSpPr>
          <p:cNvPr id="4" name="TextBox 4"/>
          <p:cNvSpPr txBox="1"/>
          <p:nvPr/>
        </p:nvSpPr>
        <p:spPr>
          <a:xfrm>
            <a:off x="1415143" y="4381500"/>
            <a:ext cx="3290772" cy="3046988"/>
          </a:xfrm>
          <a:prstGeom prst="rect">
            <a:avLst/>
          </a:prstGeom>
        </p:spPr>
        <p:txBody>
          <a:bodyPr lIns="0" tIns="0" rIns="0" bIns="0" rtlCol="0" anchor="t">
            <a:spAutoFit/>
          </a:bodyPr>
          <a:lstStyle/>
          <a:p>
            <a:pPr algn="just"/>
            <a:r>
              <a:rPr lang="en-US" sz="6600" spc="-142">
                <a:latin typeface="Arial" pitchFamily="34" charset="0"/>
                <a:cs typeface="Arial" pitchFamily="34" charset="0"/>
              </a:rPr>
              <a:t>Tìm hiểu trường hợp sau: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CDC5"/>
        </a:solidFill>
        <a:effectLst/>
      </p:bgPr>
    </p:bg>
    <p:spTree>
      <p:nvGrpSpPr>
        <p:cNvPr id="1" name=""/>
        <p:cNvGrpSpPr/>
        <p:nvPr/>
      </p:nvGrpSpPr>
      <p:grpSpPr>
        <a:xfrm>
          <a:off x="0" y="0"/>
          <a:ext cx="0" cy="0"/>
          <a:chOff x="0" y="0"/>
          <a:chExt cx="0" cy="0"/>
        </a:xfrm>
      </p:grpSpPr>
      <p:sp>
        <p:nvSpPr>
          <p:cNvPr id="2" name="TextBox 2"/>
          <p:cNvSpPr txBox="1"/>
          <p:nvPr/>
        </p:nvSpPr>
        <p:spPr>
          <a:xfrm>
            <a:off x="913316" y="1196444"/>
            <a:ext cx="8820150" cy="1335237"/>
          </a:xfrm>
          <a:prstGeom prst="rect">
            <a:avLst/>
          </a:prstGeom>
        </p:spPr>
        <p:txBody>
          <a:bodyPr lIns="0" tIns="0" rIns="0" bIns="0" rtlCol="0" anchor="t">
            <a:spAutoFit/>
          </a:bodyPr>
          <a:lstStyle/>
          <a:p>
            <a:pPr algn="just">
              <a:lnSpc>
                <a:spcPct val="150000"/>
              </a:lnSpc>
            </a:pPr>
            <a:r>
              <a:rPr lang="en-US" sz="6600" spc="-157">
                <a:latin typeface="Arial" pitchFamily="34" charset="0"/>
                <a:cs typeface="Arial" pitchFamily="34" charset="0"/>
              </a:rPr>
              <a:t>Trả lời câu hỏi</a:t>
            </a:r>
          </a:p>
        </p:txBody>
      </p:sp>
      <p:grpSp>
        <p:nvGrpSpPr>
          <p:cNvPr id="3" name="Group 3"/>
          <p:cNvGrpSpPr/>
          <p:nvPr/>
        </p:nvGrpSpPr>
        <p:grpSpPr>
          <a:xfrm>
            <a:off x="1061356" y="3009900"/>
            <a:ext cx="10292443" cy="2107909"/>
            <a:chOff x="0" y="-214624"/>
            <a:chExt cx="10034446" cy="2810543"/>
          </a:xfrm>
        </p:grpSpPr>
        <p:sp>
          <p:nvSpPr>
            <p:cNvPr id="4" name="TextBox 4"/>
            <p:cNvSpPr txBox="1"/>
            <p:nvPr/>
          </p:nvSpPr>
          <p:spPr>
            <a:xfrm>
              <a:off x="0" y="-214624"/>
              <a:ext cx="10034446" cy="1294799"/>
            </a:xfrm>
            <a:prstGeom prst="rect">
              <a:avLst/>
            </a:prstGeom>
          </p:spPr>
          <p:txBody>
            <a:bodyPr lIns="0" tIns="0" rIns="0" bIns="0" rtlCol="0" anchor="t">
              <a:spAutoFit/>
            </a:bodyPr>
            <a:lstStyle/>
            <a:p>
              <a:pPr algn="just">
                <a:lnSpc>
                  <a:spcPct val="150000"/>
                </a:lnSpc>
                <a:spcBef>
                  <a:spcPct val="0"/>
                </a:spcBef>
              </a:pPr>
              <a:r>
                <a:rPr lang="en-US" sz="4800" b="1" u="sng" spc="-32">
                  <a:latin typeface="Arial" pitchFamily="34" charset="0"/>
                  <a:cs typeface="Arial" pitchFamily="34" charset="0"/>
                </a:rPr>
                <a:t>Câu 1</a:t>
              </a:r>
              <a:r>
                <a:rPr lang="en-US" sz="4800" spc="-32">
                  <a:latin typeface="Arial" pitchFamily="34" charset="0"/>
                  <a:cs typeface="Arial" pitchFamily="34" charset="0"/>
                </a:rPr>
                <a:t>:</a:t>
              </a:r>
            </a:p>
          </p:txBody>
        </p:sp>
        <p:sp>
          <p:nvSpPr>
            <p:cNvPr id="5" name="TextBox 5"/>
            <p:cNvSpPr txBox="1"/>
            <p:nvPr/>
          </p:nvSpPr>
          <p:spPr>
            <a:xfrm>
              <a:off x="0" y="1301120"/>
              <a:ext cx="10034446" cy="1294799"/>
            </a:xfrm>
            <a:prstGeom prst="rect">
              <a:avLst/>
            </a:prstGeom>
          </p:spPr>
          <p:txBody>
            <a:bodyPr lIns="0" tIns="0" rIns="0" bIns="0" rtlCol="0" anchor="t">
              <a:spAutoFit/>
            </a:bodyPr>
            <a:lstStyle/>
            <a:p>
              <a:pPr algn="just">
                <a:lnSpc>
                  <a:spcPct val="150000"/>
                </a:lnSpc>
                <a:spcBef>
                  <a:spcPct val="0"/>
                </a:spcBef>
              </a:pPr>
              <a:r>
                <a:rPr lang="en-US" sz="4800" spc="-21">
                  <a:latin typeface="Arial" pitchFamily="34" charset="0"/>
                  <a:cs typeface="Arial" pitchFamily="34" charset="0"/>
                </a:rPr>
                <a:t>Bạn Hương đã lựa chọn mua gì?</a:t>
              </a:r>
            </a:p>
          </p:txBody>
        </p:sp>
      </p:grpSp>
      <p:grpSp>
        <p:nvGrpSpPr>
          <p:cNvPr id="6" name="Group 6"/>
          <p:cNvGrpSpPr/>
          <p:nvPr/>
        </p:nvGrpSpPr>
        <p:grpSpPr>
          <a:xfrm>
            <a:off x="5732687" y="5936039"/>
            <a:ext cx="11242223" cy="3106069"/>
            <a:chOff x="0" y="-68179"/>
            <a:chExt cx="10034446" cy="4141426"/>
          </a:xfrm>
        </p:grpSpPr>
        <p:sp>
          <p:nvSpPr>
            <p:cNvPr id="7" name="TextBox 7"/>
            <p:cNvSpPr txBox="1"/>
            <p:nvPr/>
          </p:nvSpPr>
          <p:spPr>
            <a:xfrm>
              <a:off x="0" y="-68179"/>
              <a:ext cx="10034446" cy="1294800"/>
            </a:xfrm>
            <a:prstGeom prst="rect">
              <a:avLst/>
            </a:prstGeom>
          </p:spPr>
          <p:txBody>
            <a:bodyPr lIns="0" tIns="0" rIns="0" bIns="0" rtlCol="0" anchor="t">
              <a:spAutoFit/>
            </a:bodyPr>
            <a:lstStyle/>
            <a:p>
              <a:pPr algn="just">
                <a:lnSpc>
                  <a:spcPct val="150000"/>
                </a:lnSpc>
                <a:spcBef>
                  <a:spcPct val="0"/>
                </a:spcBef>
              </a:pPr>
              <a:r>
                <a:rPr lang="en-US" sz="4800" b="1" u="sng" spc="-32">
                  <a:latin typeface="Arial" pitchFamily="34" charset="0"/>
                  <a:cs typeface="Arial" pitchFamily="34" charset="0"/>
                </a:rPr>
                <a:t>Câu 2:</a:t>
              </a:r>
            </a:p>
          </p:txBody>
        </p:sp>
        <p:sp>
          <p:nvSpPr>
            <p:cNvPr id="8" name="TextBox 8"/>
            <p:cNvSpPr txBox="1"/>
            <p:nvPr/>
          </p:nvSpPr>
          <p:spPr>
            <a:xfrm>
              <a:off x="0" y="1301120"/>
              <a:ext cx="10034446" cy="2772127"/>
            </a:xfrm>
            <a:prstGeom prst="rect">
              <a:avLst/>
            </a:prstGeom>
          </p:spPr>
          <p:txBody>
            <a:bodyPr lIns="0" tIns="0" rIns="0" bIns="0" rtlCol="0" anchor="t">
              <a:spAutoFit/>
            </a:bodyPr>
            <a:lstStyle/>
            <a:p>
              <a:pPr algn="just">
                <a:lnSpc>
                  <a:spcPct val="150000"/>
                </a:lnSpc>
                <a:spcBef>
                  <a:spcPct val="0"/>
                </a:spcBef>
              </a:pPr>
              <a:r>
                <a:rPr lang="en-US" sz="4800" spc="-21">
                  <a:latin typeface="Arial" pitchFamily="34" charset="0"/>
                  <a:cs typeface="Arial" pitchFamily="34" charset="0"/>
                </a:rPr>
                <a:t>Vì sao bạn Hương lại quyết định chọn mua 3 trong số 5 thứ muốn mua?</a:t>
              </a:r>
            </a:p>
          </p:txBody>
        </p:sp>
      </p:grpSp>
      <p:pic>
        <p:nvPicPr>
          <p:cNvPr id="9" name="Picture 9"/>
          <p:cNvPicPr>
            <a:picLocks noChangeAspect="1"/>
          </p:cNvPicPr>
          <p:nvPr/>
        </p:nvPicPr>
        <p:blipFill>
          <a:blip r:embed="rId2">
            <a:alphaModFix amt="26000"/>
          </a:blip>
          <a:srcRect/>
          <a:stretch>
            <a:fillRect/>
          </a:stretch>
        </p:blipFill>
        <p:spPr>
          <a:xfrm rot="-4019077">
            <a:off x="13428750" y="-4299579"/>
            <a:ext cx="5747477" cy="14018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2586044"/>
            <a:ext cx="14233927" cy="7700956"/>
          </a:xfrm>
          <a:prstGeom prst="rect">
            <a:avLst/>
          </a:prstGeom>
          <a:solidFill>
            <a:srgbClr val="BBCDC5"/>
          </a:solidFill>
        </p:spPr>
      </p:sp>
      <p:sp>
        <p:nvSpPr>
          <p:cNvPr id="3" name="TextBox 3"/>
          <p:cNvSpPr txBox="1"/>
          <p:nvPr/>
        </p:nvSpPr>
        <p:spPr>
          <a:xfrm>
            <a:off x="730597" y="3771900"/>
            <a:ext cx="12772732" cy="5968493"/>
          </a:xfrm>
          <a:prstGeom prst="rect">
            <a:avLst/>
          </a:prstGeom>
        </p:spPr>
        <p:txBody>
          <a:bodyPr lIns="0" tIns="0" rIns="0" bIns="0" rtlCol="0" anchor="t">
            <a:spAutoFit/>
          </a:bodyPr>
          <a:lstStyle/>
          <a:p>
            <a:pPr algn="just">
              <a:lnSpc>
                <a:spcPct val="150000"/>
              </a:lnSpc>
              <a:spcBef>
                <a:spcPct val="0"/>
              </a:spcBef>
            </a:pPr>
            <a:r>
              <a:rPr lang="en-US" sz="4400" spc="-24">
                <a:latin typeface="Arial" pitchFamily="34" charset="0"/>
                <a:cs typeface="Arial" pitchFamily="34" charset="0"/>
              </a:rPr>
              <a:t>Hương đã lựa chọn mua 3 thứ, đó là áo khoác, đồ dùng học tập và quà tặng sinh nhật cho em trai. Hương chỉ chọn mua 3 trong 5 thứ vì số tiền của Hương rất hạn chế, không đủ để chi cho 5 thứ muốn mua. Đây là 3 thứ quan trọng nhất đã được Hương lựa chọn theo thứ tự ưu tiên.</a:t>
            </a:r>
          </a:p>
        </p:txBody>
      </p:sp>
      <p:pic>
        <p:nvPicPr>
          <p:cNvPr id="4" name="Picture 4"/>
          <p:cNvPicPr>
            <a:picLocks noChangeAspect="1"/>
          </p:cNvPicPr>
          <p:nvPr/>
        </p:nvPicPr>
        <p:blipFill>
          <a:blip r:embed="rId3">
            <a:alphaModFix amt="35000"/>
          </a:blip>
          <a:srcRect/>
          <a:stretch>
            <a:fillRect/>
          </a:stretch>
        </p:blipFill>
        <p:spPr>
          <a:xfrm rot="-1952930">
            <a:off x="11409418" y="-2512945"/>
            <a:ext cx="9743364" cy="16514176"/>
          </a:xfrm>
          <a:prstGeom prst="rect">
            <a:avLst/>
          </a:prstGeom>
        </p:spPr>
      </p:pic>
      <p:sp>
        <p:nvSpPr>
          <p:cNvPr id="5" name="TextBox 4"/>
          <p:cNvSpPr txBox="1"/>
          <p:nvPr/>
        </p:nvSpPr>
        <p:spPr>
          <a:xfrm>
            <a:off x="5293713" y="2933700"/>
            <a:ext cx="2483372" cy="769441"/>
          </a:xfrm>
          <a:prstGeom prst="rect">
            <a:avLst/>
          </a:prstGeom>
          <a:noFill/>
        </p:spPr>
        <p:txBody>
          <a:bodyPr wrap="none" rtlCol="0">
            <a:spAutoFit/>
          </a:bodyPr>
          <a:lstStyle/>
          <a:p>
            <a:r>
              <a:rPr lang="en-US" sz="4400" b="1">
                <a:latin typeface="Arial" pitchFamily="34" charset="0"/>
                <a:cs typeface="Arial" pitchFamily="34" charset="0"/>
              </a:rPr>
              <a:t>TRẢ LỜI</a:t>
            </a:r>
            <a:endParaRPr lang="vi-VN" sz="4400" b="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712576" y="2654028"/>
            <a:ext cx="10862847" cy="4978943"/>
          </a:xfrm>
          <a:prstGeom prst="rect">
            <a:avLst/>
          </a:prstGeom>
          <a:solidFill>
            <a:srgbClr val="BBCDC5"/>
          </a:solidFill>
        </p:spPr>
      </p:sp>
      <p:pic>
        <p:nvPicPr>
          <p:cNvPr id="3" name="Picture 3"/>
          <p:cNvPicPr>
            <a:picLocks noChangeAspect="1"/>
          </p:cNvPicPr>
          <p:nvPr/>
        </p:nvPicPr>
        <p:blipFill>
          <a:blip r:embed="rId3">
            <a:alphaModFix amt="30000"/>
          </a:blip>
          <a:srcRect t="4846" b="13316"/>
          <a:stretch>
            <a:fillRect/>
          </a:stretch>
        </p:blipFill>
        <p:spPr>
          <a:xfrm rot="-1939411">
            <a:off x="11797738" y="-4657461"/>
            <a:ext cx="11233278" cy="23127005"/>
          </a:xfrm>
          <a:prstGeom prst="rect">
            <a:avLst/>
          </a:prstGeom>
        </p:spPr>
      </p:pic>
      <p:sp>
        <p:nvSpPr>
          <p:cNvPr id="4" name="TextBox 4"/>
          <p:cNvSpPr txBox="1"/>
          <p:nvPr/>
        </p:nvSpPr>
        <p:spPr>
          <a:xfrm>
            <a:off x="3971126" y="3238500"/>
            <a:ext cx="10034463" cy="3954544"/>
          </a:xfrm>
          <a:prstGeom prst="rect">
            <a:avLst/>
          </a:prstGeom>
        </p:spPr>
        <p:txBody>
          <a:bodyPr lIns="0" tIns="0" rIns="0" bIns="0" rtlCol="0" anchor="t">
            <a:spAutoFit/>
          </a:bodyPr>
          <a:lstStyle/>
          <a:p>
            <a:pPr algn="ctr">
              <a:lnSpc>
                <a:spcPct val="150000"/>
              </a:lnSpc>
            </a:pPr>
            <a:r>
              <a:rPr lang="en-US" sz="8566" b="1" spc="-85">
                <a:latin typeface="Arial" pitchFamily="34" charset="0"/>
                <a:cs typeface="Arial" pitchFamily="34" charset="0"/>
              </a:rPr>
              <a:t>HOẠT ĐỘNG 2:</a:t>
            </a:r>
          </a:p>
          <a:p>
            <a:pPr algn="ctr">
              <a:lnSpc>
                <a:spcPct val="150000"/>
              </a:lnSpc>
            </a:pPr>
            <a:r>
              <a:rPr lang="en-US" sz="8566" b="1" spc="-85">
                <a:latin typeface="Arial" pitchFamily="34" charset="0"/>
                <a:cs typeface="Arial" pitchFamily="34" charset="0"/>
              </a:rPr>
              <a:t>CHI TIÊU HỢP LÍ</a:t>
            </a: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19999"/>
          </a:blip>
          <a:srcRect/>
          <a:stretch>
            <a:fillRect/>
          </a:stretch>
        </p:blipFill>
        <p:spPr>
          <a:xfrm rot="5718379">
            <a:off x="1114205" y="-10911872"/>
            <a:ext cx="9506983" cy="24455263"/>
          </a:xfrm>
          <a:prstGeom prst="rect">
            <a:avLst/>
          </a:prstGeom>
        </p:spPr>
      </p:pic>
      <p:sp>
        <p:nvSpPr>
          <p:cNvPr id="2" name="TextBox 2"/>
          <p:cNvSpPr txBox="1"/>
          <p:nvPr/>
        </p:nvSpPr>
        <p:spPr>
          <a:xfrm>
            <a:off x="1039586" y="1028700"/>
            <a:ext cx="15372654" cy="2655920"/>
          </a:xfrm>
          <a:prstGeom prst="rect">
            <a:avLst/>
          </a:prstGeom>
        </p:spPr>
        <p:txBody>
          <a:bodyPr lIns="0" tIns="0" rIns="0" bIns="0" rtlCol="0" anchor="t">
            <a:spAutoFit/>
          </a:bodyPr>
          <a:lstStyle/>
          <a:p>
            <a:pPr>
              <a:lnSpc>
                <a:spcPct val="150000"/>
              </a:lnSpc>
              <a:spcBef>
                <a:spcPct val="0"/>
              </a:spcBef>
            </a:pPr>
            <a:r>
              <a:rPr lang="en-US" sz="4000" b="1" spc="-24">
                <a:solidFill>
                  <a:srgbClr val="444949"/>
                </a:solidFill>
                <a:latin typeface="Arial" pitchFamily="34" charset="0"/>
                <a:cs typeface="Arial" pitchFamily="34" charset="0"/>
              </a:rPr>
              <a:t>Sau khi quyết định mua áo, đồ dùng học tập, quà tặng sinh nhật em trai, Hương cùng mẹ tìm hiểu và so sánh giá của những thứ đó (có cùng chất lượng) ở các cửa hàng khác nhau</a:t>
            </a:r>
          </a:p>
        </p:txBody>
      </p:sp>
      <p:pic>
        <p:nvPicPr>
          <p:cNvPr id="4" name="Picture 4"/>
          <p:cNvPicPr>
            <a:picLocks noChangeAspect="1"/>
          </p:cNvPicPr>
          <p:nvPr/>
        </p:nvPicPr>
        <p:blipFill>
          <a:blip r:embed="rId3"/>
          <a:srcRect l="14022" t="64311" r="11866" b="19255"/>
          <a:stretch>
            <a:fillRect/>
          </a:stretch>
        </p:blipFill>
        <p:spPr>
          <a:xfrm>
            <a:off x="1028701" y="4331926"/>
            <a:ext cx="15887699" cy="511029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b="31181"/>
          <a:stretch>
            <a:fillRect/>
          </a:stretch>
        </p:blipFill>
        <p:spPr>
          <a:xfrm>
            <a:off x="-1757786" y="4981054"/>
            <a:ext cx="12888467" cy="6641102"/>
          </a:xfrm>
          <a:prstGeom prst="rect">
            <a:avLst/>
          </a:prstGeom>
        </p:spPr>
      </p:pic>
      <p:sp>
        <p:nvSpPr>
          <p:cNvPr id="3" name="TextBox 3"/>
          <p:cNvSpPr txBox="1"/>
          <p:nvPr/>
        </p:nvSpPr>
        <p:spPr>
          <a:xfrm>
            <a:off x="1981200" y="6867598"/>
            <a:ext cx="4448854" cy="2655920"/>
          </a:xfrm>
          <a:prstGeom prst="rect">
            <a:avLst/>
          </a:prstGeom>
        </p:spPr>
        <p:txBody>
          <a:bodyPr wrap="square" lIns="0" tIns="0" rIns="0" bIns="0" rtlCol="0" anchor="t">
            <a:spAutoFit/>
          </a:bodyPr>
          <a:lstStyle/>
          <a:p>
            <a:pPr algn="just">
              <a:lnSpc>
                <a:spcPct val="150000"/>
              </a:lnSpc>
            </a:pPr>
            <a:r>
              <a:rPr lang="en-US" sz="4000" b="1" spc="-47">
                <a:latin typeface="Arial" pitchFamily="34" charset="0"/>
                <a:cs typeface="Arial" pitchFamily="34" charset="0"/>
              </a:rPr>
              <a:t>Đọc bảng giá cả của 3 mặt hàng đó và trả lời câu hỏi</a:t>
            </a:r>
          </a:p>
        </p:txBody>
      </p:sp>
      <p:sp>
        <p:nvSpPr>
          <p:cNvPr id="5" name="TextBox 5"/>
          <p:cNvSpPr txBox="1"/>
          <p:nvPr/>
        </p:nvSpPr>
        <p:spPr>
          <a:xfrm>
            <a:off x="8458200" y="5905500"/>
            <a:ext cx="8991599" cy="1559338"/>
          </a:xfrm>
          <a:prstGeom prst="rect">
            <a:avLst/>
          </a:prstGeom>
        </p:spPr>
        <p:txBody>
          <a:bodyPr wrap="square" lIns="0" tIns="0" rIns="0" bIns="0" rtlCol="0" anchor="t">
            <a:spAutoFit/>
          </a:bodyPr>
          <a:lstStyle/>
          <a:p>
            <a:pPr algn="just">
              <a:lnSpc>
                <a:spcPct val="150000"/>
              </a:lnSpc>
              <a:spcBef>
                <a:spcPct val="0"/>
              </a:spcBef>
            </a:pPr>
            <a:r>
              <a:rPr lang="en-US" sz="3600" spc="-24">
                <a:latin typeface="Arial" pitchFamily="34" charset="0"/>
                <a:cs typeface="Arial" pitchFamily="34" charset="0"/>
              </a:rPr>
              <a:t>- Nếu là Hương, em sẽ chọn mua các mặt hàng đó ở cửa hàng nào?</a:t>
            </a:r>
          </a:p>
        </p:txBody>
      </p:sp>
      <p:sp>
        <p:nvSpPr>
          <p:cNvPr id="6" name="TextBox 6"/>
          <p:cNvSpPr txBox="1"/>
          <p:nvPr/>
        </p:nvSpPr>
        <p:spPr>
          <a:xfrm>
            <a:off x="8469085" y="7711555"/>
            <a:ext cx="8980713" cy="2390334"/>
          </a:xfrm>
          <a:prstGeom prst="rect">
            <a:avLst/>
          </a:prstGeom>
        </p:spPr>
        <p:txBody>
          <a:bodyPr wrap="square" lIns="0" tIns="0" rIns="0" bIns="0" rtlCol="0" anchor="t">
            <a:spAutoFit/>
          </a:bodyPr>
          <a:lstStyle/>
          <a:p>
            <a:pPr algn="just">
              <a:lnSpc>
                <a:spcPct val="150000"/>
              </a:lnSpc>
              <a:spcBef>
                <a:spcPct val="0"/>
              </a:spcBef>
            </a:pPr>
            <a:r>
              <a:rPr lang="en-US" sz="3600" spc="-24">
                <a:latin typeface="Arial" pitchFamily="34" charset="0"/>
                <a:cs typeface="Arial" pitchFamily="34" charset="0"/>
              </a:rPr>
              <a:t>- Qua tìm hiểu cách chi tiêu của bạn Hương, em hiểu thế nào là chi tiêu hợp lí khi số tiền của mình có hạn?</a:t>
            </a:r>
          </a:p>
        </p:txBody>
      </p:sp>
      <p:pic>
        <p:nvPicPr>
          <p:cNvPr id="7" name="Picture 7"/>
          <p:cNvPicPr>
            <a:picLocks noChangeAspect="1"/>
          </p:cNvPicPr>
          <p:nvPr/>
        </p:nvPicPr>
        <p:blipFill>
          <a:blip r:embed="rId3"/>
          <a:srcRect t="26441" b="26441"/>
          <a:stretch>
            <a:fillRect/>
          </a:stretch>
        </p:blipFill>
        <p:spPr>
          <a:xfrm>
            <a:off x="0" y="0"/>
            <a:ext cx="18288000" cy="570860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720</Words>
  <Application>Microsoft Office PowerPoint</Application>
  <PresentationFormat>Custom</PresentationFormat>
  <Paragraphs>57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2023-09-14T08:15:51Z</dcterms:modified>
  <dc:identifier>DAEqoMQmXJI</dc:identifier>
</cp:coreProperties>
</file>