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6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C5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69260" y="41910"/>
            <a:ext cx="7253478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39470" y="3943578"/>
            <a:ext cx="10513059" cy="1590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9260" y="41910"/>
            <a:ext cx="7253478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9078" y="1312926"/>
            <a:ext cx="10473842" cy="4488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567" y="1132332"/>
              <a:ext cx="2878836" cy="11186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1988" y="1132332"/>
              <a:ext cx="918972" cy="111861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45558" y="1248232"/>
            <a:ext cx="2500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1F4E79"/>
                </a:solidFill>
              </a:rPr>
              <a:t>MĨ</a:t>
            </a:r>
            <a:r>
              <a:rPr sz="4000" spc="-40" dirty="0">
                <a:solidFill>
                  <a:srgbClr val="1F4E79"/>
                </a:solidFill>
              </a:rPr>
              <a:t> </a:t>
            </a:r>
            <a:r>
              <a:rPr sz="4000" spc="-95" dirty="0">
                <a:solidFill>
                  <a:srgbClr val="1F4E79"/>
                </a:solidFill>
              </a:rPr>
              <a:t>THUẬT</a:t>
            </a:r>
            <a:r>
              <a:rPr sz="4000" spc="-20" dirty="0">
                <a:solidFill>
                  <a:srgbClr val="1F4E79"/>
                </a:solidFill>
              </a:rPr>
              <a:t> </a:t>
            </a:r>
            <a:r>
              <a:rPr sz="4000" spc="-5" dirty="0">
                <a:solidFill>
                  <a:srgbClr val="1F4E79"/>
                </a:solidFill>
              </a:rPr>
              <a:t>8</a:t>
            </a:r>
            <a:endParaRPr sz="4000"/>
          </a:p>
        </p:txBody>
      </p:sp>
      <p:grpSp>
        <p:nvGrpSpPr>
          <p:cNvPr id="7" name="object 7"/>
          <p:cNvGrpSpPr/>
          <p:nvPr/>
        </p:nvGrpSpPr>
        <p:grpSpPr>
          <a:xfrm>
            <a:off x="1903476" y="2394204"/>
            <a:ext cx="8420100" cy="1231900"/>
            <a:chOff x="1903476" y="2394204"/>
            <a:chExt cx="8420100" cy="12319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3476" y="2394204"/>
              <a:ext cx="2625852" cy="12313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0855" y="2394204"/>
              <a:ext cx="1011936" cy="12313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84320" y="2394204"/>
              <a:ext cx="6239256" cy="123139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505838" y="2524506"/>
            <a:ext cx="9177655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C00000"/>
                </a:solidFill>
                <a:latin typeface="Calibri"/>
                <a:cs typeface="Calibri"/>
              </a:rPr>
              <a:t>CHỦ</a:t>
            </a:r>
            <a:r>
              <a:rPr sz="4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C00000"/>
                </a:solidFill>
                <a:latin typeface="Calibri"/>
                <a:cs typeface="Calibri"/>
              </a:rPr>
              <a:t>ĐỀ</a:t>
            </a:r>
            <a:r>
              <a:rPr sz="4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4:</a:t>
            </a:r>
            <a:r>
              <a:rPr sz="4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NỘI</a:t>
            </a:r>
            <a:r>
              <a:rPr sz="4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spc="-90" dirty="0">
                <a:solidFill>
                  <a:srgbClr val="C00000"/>
                </a:solidFill>
                <a:latin typeface="Calibri"/>
                <a:cs typeface="Calibri"/>
              </a:rPr>
              <a:t>THẤT</a:t>
            </a:r>
            <a:r>
              <a:rPr sz="4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C00000"/>
                </a:solidFill>
                <a:latin typeface="Calibri"/>
                <a:cs typeface="Calibri"/>
              </a:rPr>
              <a:t>CĂN PHÒNG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400" b="1" spc="-15" dirty="0">
                <a:solidFill>
                  <a:srgbClr val="1F4E79"/>
                </a:solidFill>
                <a:latin typeface="Calibri"/>
                <a:cs typeface="Calibri"/>
              </a:rPr>
              <a:t>BÀI</a:t>
            </a:r>
            <a:r>
              <a:rPr sz="4400" b="1" spc="-5" dirty="0">
                <a:solidFill>
                  <a:srgbClr val="1F4E79"/>
                </a:solidFill>
                <a:latin typeface="Calibri"/>
                <a:cs typeface="Calibri"/>
              </a:rPr>
              <a:t> 10:</a:t>
            </a:r>
            <a:r>
              <a:rPr sz="44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1F4E79"/>
                </a:solidFill>
                <a:latin typeface="Calibri"/>
                <a:cs typeface="Calibri"/>
              </a:rPr>
              <a:t>THIẾT</a:t>
            </a:r>
            <a:r>
              <a:rPr sz="4400" b="1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1F4E79"/>
                </a:solidFill>
                <a:latin typeface="Calibri"/>
                <a:cs typeface="Calibri"/>
              </a:rPr>
              <a:t>KẾ</a:t>
            </a:r>
            <a:r>
              <a:rPr sz="4400" b="1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1F4E79"/>
                </a:solidFill>
                <a:latin typeface="Calibri"/>
                <a:cs typeface="Calibri"/>
              </a:rPr>
              <a:t>MÔ</a:t>
            </a:r>
            <a:r>
              <a:rPr sz="4400" b="1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1F4E79"/>
                </a:solidFill>
                <a:latin typeface="Calibri"/>
                <a:cs typeface="Calibri"/>
              </a:rPr>
              <a:t>HÌNH</a:t>
            </a:r>
            <a:r>
              <a:rPr sz="44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1F4E79"/>
                </a:solidFill>
                <a:latin typeface="Calibri"/>
                <a:cs typeface="Calibri"/>
              </a:rPr>
              <a:t>CĂN</a:t>
            </a:r>
            <a:r>
              <a:rPr sz="4400" b="1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1F4E79"/>
                </a:solidFill>
                <a:latin typeface="Calibri"/>
                <a:cs typeface="Calibri"/>
              </a:rPr>
              <a:t>PHÒNG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ts val="3190"/>
              </a:lnSpc>
              <a:spcBef>
                <a:spcPts val="95"/>
              </a:spcBef>
            </a:pPr>
            <a:r>
              <a:rPr sz="2800" spc="-15" dirty="0"/>
              <a:t>Hoạt</a:t>
            </a:r>
            <a:r>
              <a:rPr sz="2800" spc="-5" dirty="0"/>
              <a:t> động</a:t>
            </a:r>
            <a:r>
              <a:rPr sz="2800" spc="-20" dirty="0"/>
              <a:t> </a:t>
            </a:r>
            <a:r>
              <a:rPr sz="2800" spc="-5" dirty="0"/>
              <a:t>3</a:t>
            </a:r>
            <a:endParaRPr sz="2800"/>
          </a:p>
          <a:p>
            <a:pPr marL="3810" algn="ctr">
              <a:lnSpc>
                <a:spcPts val="3190"/>
              </a:lnSpc>
            </a:pPr>
            <a:r>
              <a:rPr sz="2800" spc="-10" dirty="0"/>
              <a:t>THIẾT</a:t>
            </a:r>
            <a:r>
              <a:rPr sz="2800" spc="10" dirty="0"/>
              <a:t> </a:t>
            </a:r>
            <a:r>
              <a:rPr sz="2800" spc="-5" dirty="0"/>
              <a:t>KẾ</a:t>
            </a:r>
            <a:r>
              <a:rPr sz="2800" spc="15" dirty="0"/>
              <a:t> </a:t>
            </a:r>
            <a:r>
              <a:rPr sz="2800" spc="-10" dirty="0"/>
              <a:t>MÔ</a:t>
            </a:r>
            <a:r>
              <a:rPr sz="2800" spc="5" dirty="0"/>
              <a:t> </a:t>
            </a:r>
            <a:r>
              <a:rPr sz="2800" spc="-5" dirty="0"/>
              <a:t>HÌNH</a:t>
            </a:r>
            <a:r>
              <a:rPr sz="2800" spc="10" dirty="0"/>
              <a:t> </a:t>
            </a:r>
            <a:r>
              <a:rPr sz="2800" spc="-5" dirty="0"/>
              <a:t>KHÔNG</a:t>
            </a:r>
            <a:r>
              <a:rPr sz="2800" spc="30" dirty="0"/>
              <a:t> </a:t>
            </a:r>
            <a:r>
              <a:rPr sz="2800" spc="-10" dirty="0"/>
              <a:t>GIAN</a:t>
            </a:r>
            <a:r>
              <a:rPr sz="2800" spc="25" dirty="0"/>
              <a:t> </a:t>
            </a:r>
            <a:r>
              <a:rPr sz="2800" spc="-5" dirty="0"/>
              <a:t>NỘI</a:t>
            </a:r>
            <a:r>
              <a:rPr sz="2800" spc="10" dirty="0"/>
              <a:t> </a:t>
            </a:r>
            <a:r>
              <a:rPr sz="2800" spc="-60" dirty="0"/>
              <a:t>THẤT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5201" y="3886200"/>
            <a:ext cx="3225602" cy="224332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204203" y="1045463"/>
            <a:ext cx="5782310" cy="5196840"/>
            <a:chOff x="6204203" y="1045463"/>
            <a:chExt cx="5782310" cy="51968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4203" y="1045463"/>
              <a:ext cx="2517648" cy="2702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72858" y="1078991"/>
              <a:ext cx="3213401" cy="22311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4811" y="3640836"/>
              <a:ext cx="2441448" cy="260146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33780" y="1248664"/>
            <a:ext cx="4886325" cy="509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+ Em </a:t>
            </a:r>
            <a:r>
              <a:rPr sz="2400" spc="-10" dirty="0">
                <a:latin typeface="Calibri"/>
                <a:cs typeface="Calibri"/>
              </a:rPr>
              <a:t>tạo </a:t>
            </a:r>
            <a:r>
              <a:rPr sz="2400" spc="-5" dirty="0">
                <a:latin typeface="Calibri"/>
                <a:cs typeface="Calibri"/>
              </a:rPr>
              <a:t>hướng </a:t>
            </a:r>
            <a:r>
              <a:rPr sz="2400" dirty="0">
                <a:latin typeface="Calibri"/>
                <a:cs typeface="Calibri"/>
              </a:rPr>
              <a:t>ánh </a:t>
            </a:r>
            <a:r>
              <a:rPr sz="2400" spc="-5" dirty="0">
                <a:latin typeface="Calibri"/>
                <a:cs typeface="Calibri"/>
              </a:rPr>
              <a:t>sáng </a:t>
            </a:r>
            <a:r>
              <a:rPr sz="2400" dirty="0">
                <a:latin typeface="Calibri"/>
                <a:cs typeface="Calibri"/>
              </a:rPr>
              <a:t>cho không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nội</a:t>
            </a:r>
            <a:r>
              <a:rPr sz="2400" spc="-10" dirty="0">
                <a:latin typeface="Calibri"/>
                <a:cs typeface="Calibri"/>
              </a:rPr>
              <a:t> thất </a:t>
            </a:r>
            <a:r>
              <a:rPr sz="2400" spc="-5" dirty="0">
                <a:latin typeface="Calibri"/>
                <a:cs typeface="Calibri"/>
              </a:rPr>
              <a:t>như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thế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nào?</a:t>
            </a:r>
            <a:endParaRPr sz="2400">
              <a:latin typeface="Calibri"/>
              <a:cs typeface="Calibri"/>
            </a:endParaRPr>
          </a:p>
          <a:p>
            <a:pPr marL="12700" marR="8890" algn="just">
              <a:lnSpc>
                <a:spcPct val="114999"/>
              </a:lnSpc>
            </a:pPr>
            <a:r>
              <a:rPr sz="2400" dirty="0">
                <a:latin typeface="Calibri"/>
                <a:cs typeface="Calibri"/>
              </a:rPr>
              <a:t>+ Không </a:t>
            </a:r>
            <a:r>
              <a:rPr sz="2400" spc="-5" dirty="0">
                <a:latin typeface="Calibri"/>
                <a:cs typeface="Calibri"/>
              </a:rPr>
              <a:t>gian nội </a:t>
            </a:r>
            <a:r>
              <a:rPr sz="2400" spc="-10" dirty="0">
                <a:latin typeface="Calibri"/>
                <a:cs typeface="Calibri"/>
              </a:rPr>
              <a:t>thất </a:t>
            </a:r>
            <a:r>
              <a:rPr sz="2400" spc="-20" dirty="0">
                <a:latin typeface="Calibri"/>
                <a:cs typeface="Calibri"/>
              </a:rPr>
              <a:t>có </a:t>
            </a:r>
            <a:r>
              <a:rPr sz="2400" spc="-5" dirty="0">
                <a:latin typeface="Calibri"/>
                <a:cs typeface="Calibri"/>
              </a:rPr>
              <a:t>phù hợp </a:t>
            </a:r>
            <a:r>
              <a:rPr sz="2400" spc="-15" dirty="0">
                <a:latin typeface="Calibri"/>
                <a:cs typeface="Calibri"/>
              </a:rPr>
              <a:t>với </a:t>
            </a:r>
            <a:r>
              <a:rPr sz="2400" spc="-10" dirty="0">
                <a:latin typeface="Calibri"/>
                <a:cs typeface="Calibri"/>
              </a:rPr>
              <a:t> công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năng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sử </a:t>
            </a:r>
            <a:r>
              <a:rPr sz="2400" dirty="0">
                <a:latin typeface="Calibri"/>
                <a:cs typeface="Calibri"/>
              </a:rPr>
              <a:t>dụng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không?</a:t>
            </a:r>
            <a:endParaRPr sz="2400">
              <a:latin typeface="Calibri"/>
              <a:cs typeface="Calibri"/>
            </a:endParaRPr>
          </a:p>
          <a:p>
            <a:pPr marL="12700" marR="6985" algn="just">
              <a:lnSpc>
                <a:spcPct val="114999"/>
              </a:lnSpc>
            </a:pPr>
            <a:r>
              <a:rPr sz="2400" dirty="0">
                <a:latin typeface="Calibri"/>
                <a:cs typeface="Calibri"/>
              </a:rPr>
              <a:t>+ Em </a:t>
            </a:r>
            <a:r>
              <a:rPr sz="2400" spc="-5" dirty="0">
                <a:latin typeface="Calibri"/>
                <a:cs typeface="Calibri"/>
              </a:rPr>
              <a:t>sẽ </a:t>
            </a:r>
            <a:r>
              <a:rPr sz="2400" spc="-10" dirty="0">
                <a:latin typeface="Calibri"/>
                <a:cs typeface="Calibri"/>
              </a:rPr>
              <a:t>phối </a:t>
            </a:r>
            <a:r>
              <a:rPr sz="2400" spc="-5" dirty="0">
                <a:latin typeface="Calibri"/>
                <a:cs typeface="Calibri"/>
              </a:rPr>
              <a:t>hợp </a:t>
            </a:r>
            <a:r>
              <a:rPr sz="2400" spc="-15" dirty="0">
                <a:latin typeface="Calibri"/>
                <a:cs typeface="Calibri"/>
              </a:rPr>
              <a:t>với </a:t>
            </a:r>
            <a:r>
              <a:rPr sz="2400" spc="-10" dirty="0">
                <a:latin typeface="Calibri"/>
                <a:cs typeface="Calibri"/>
              </a:rPr>
              <a:t>các </a:t>
            </a:r>
            <a:r>
              <a:rPr sz="2400" spc="-5" dirty="0">
                <a:latin typeface="Calibri"/>
                <a:cs typeface="Calibri"/>
              </a:rPr>
              <a:t>sản phẩm nội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thất trong không </a:t>
            </a:r>
            <a:r>
              <a:rPr sz="2400" dirty="0">
                <a:latin typeface="Calibri"/>
                <a:cs typeface="Calibri"/>
              </a:rPr>
              <a:t>gian chức </a:t>
            </a:r>
            <a:r>
              <a:rPr sz="2400" spc="-5" dirty="0">
                <a:latin typeface="Calibri"/>
                <a:cs typeface="Calibri"/>
              </a:rPr>
              <a:t>năng như </a:t>
            </a:r>
            <a:r>
              <a:rPr sz="2400" dirty="0">
                <a:latin typeface="Calibri"/>
                <a:cs typeface="Calibri"/>
              </a:rPr>
              <a:t> thế </a:t>
            </a:r>
            <a:r>
              <a:rPr sz="2400" spc="-5" dirty="0">
                <a:latin typeface="Calibri"/>
                <a:cs typeface="Calibri"/>
              </a:rPr>
              <a:t>nào để </a:t>
            </a:r>
            <a:r>
              <a:rPr sz="2400" spc="-10" dirty="0">
                <a:latin typeface="Calibri"/>
                <a:cs typeface="Calibri"/>
              </a:rPr>
              <a:t>đạt </a:t>
            </a:r>
            <a:r>
              <a:rPr sz="2400" spc="-5" dirty="0">
                <a:latin typeface="Calibri"/>
                <a:cs typeface="Calibri"/>
              </a:rPr>
              <a:t>hiệu </a:t>
            </a:r>
            <a:r>
              <a:rPr sz="2400" dirty="0">
                <a:latin typeface="Calibri"/>
                <a:cs typeface="Calibri"/>
              </a:rPr>
              <a:t>quả thẩm mĩ đáp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ứng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nhu </a:t>
            </a:r>
            <a:r>
              <a:rPr sz="2400" spc="-10" dirty="0">
                <a:latin typeface="Calibri"/>
                <a:cs typeface="Calibri"/>
              </a:rPr>
              <a:t>cầu </a:t>
            </a:r>
            <a:r>
              <a:rPr sz="2400" spc="-5" dirty="0">
                <a:latin typeface="Calibri"/>
                <a:cs typeface="Calibri"/>
              </a:rPr>
              <a:t>sử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dụng?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400" dirty="0">
                <a:latin typeface="Calibri"/>
                <a:cs typeface="Calibri"/>
              </a:rPr>
              <a:t>+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Cần</a:t>
            </a:r>
            <a:r>
              <a:rPr sz="2400" spc="409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trang</a:t>
            </a:r>
            <a:r>
              <a:rPr sz="2400" spc="4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trí</a:t>
            </a:r>
            <a:r>
              <a:rPr sz="2400" spc="4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thêm</a:t>
            </a:r>
            <a:r>
              <a:rPr sz="2400" spc="409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gì</a:t>
            </a:r>
            <a:r>
              <a:rPr sz="2400" spc="4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để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sản</a:t>
            </a:r>
            <a:r>
              <a:rPr sz="2400" spc="4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phẩm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400" spc="-5" dirty="0">
                <a:latin typeface="Calibri"/>
                <a:cs typeface="Calibri"/>
              </a:rPr>
              <a:t>hoàn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thiện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hơn?</a:t>
            </a:r>
            <a:endParaRPr sz="2400">
              <a:latin typeface="Calibri"/>
              <a:cs typeface="Calibri"/>
            </a:endParaRPr>
          </a:p>
          <a:p>
            <a:pPr marL="27940" marR="7620">
              <a:lnSpc>
                <a:spcPct val="100000"/>
              </a:lnSpc>
              <a:spcBef>
                <a:spcPts val="1030"/>
              </a:spcBef>
            </a:pPr>
            <a:r>
              <a:rPr sz="2400" b="1" i="1" dirty="0">
                <a:latin typeface="Calibri"/>
                <a:cs typeface="Calibri"/>
              </a:rPr>
              <a:t>Lưu</a:t>
            </a:r>
            <a:r>
              <a:rPr sz="2400" b="1" i="1" spc="13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ý:</a:t>
            </a:r>
            <a:r>
              <a:rPr sz="2400" b="1" i="1" spc="145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có</a:t>
            </a:r>
            <a:r>
              <a:rPr sz="2400" b="1" i="1" spc="14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thể</a:t>
            </a:r>
            <a:r>
              <a:rPr sz="2400" b="1" i="1" spc="135" dirty="0">
                <a:latin typeface="Calibri"/>
                <a:cs typeface="Calibri"/>
              </a:rPr>
              <a:t> </a:t>
            </a:r>
            <a:r>
              <a:rPr sz="2400" b="1" i="1" spc="-30" dirty="0">
                <a:latin typeface="Calibri"/>
                <a:cs typeface="Calibri"/>
              </a:rPr>
              <a:t>kết</a:t>
            </a:r>
            <a:r>
              <a:rPr sz="2400" b="1" i="1" spc="14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hợp</a:t>
            </a:r>
            <a:r>
              <a:rPr sz="2400" b="1" i="1" spc="15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các</a:t>
            </a:r>
            <a:r>
              <a:rPr sz="2400" b="1" i="1" spc="14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chất</a:t>
            </a:r>
            <a:r>
              <a:rPr sz="2400" b="1" i="1" spc="14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liệu</a:t>
            </a:r>
            <a:r>
              <a:rPr sz="2400" b="1" i="1" spc="14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để </a:t>
            </a:r>
            <a:r>
              <a:rPr sz="2400" b="1" i="1" spc="-53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tạo </a:t>
            </a:r>
            <a:r>
              <a:rPr sz="2400" b="1" i="1" dirty="0">
                <a:latin typeface="Calibri"/>
                <a:cs typeface="Calibri"/>
              </a:rPr>
              <a:t>mô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hình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nội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thất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cho </a:t>
            </a:r>
            <a:r>
              <a:rPr sz="2400" b="1" i="1" spc="-10" dirty="0">
                <a:latin typeface="Calibri"/>
                <a:cs typeface="Calibri"/>
              </a:rPr>
              <a:t>căn </a:t>
            </a:r>
            <a:r>
              <a:rPr sz="2400" b="1" i="1" spc="-5" dirty="0">
                <a:latin typeface="Calibri"/>
                <a:cs typeface="Calibri"/>
              </a:rPr>
              <a:t>phòng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ts val="3190"/>
              </a:lnSpc>
              <a:spcBef>
                <a:spcPts val="95"/>
              </a:spcBef>
            </a:pPr>
            <a:r>
              <a:rPr sz="2800" spc="-15" dirty="0"/>
              <a:t>Hoạt</a:t>
            </a:r>
            <a:r>
              <a:rPr sz="2800" spc="-5" dirty="0"/>
              <a:t> động</a:t>
            </a:r>
            <a:r>
              <a:rPr sz="2800" spc="-20" dirty="0"/>
              <a:t> </a:t>
            </a:r>
            <a:r>
              <a:rPr sz="2800" spc="-5" dirty="0"/>
              <a:t>3</a:t>
            </a:r>
            <a:endParaRPr sz="2800"/>
          </a:p>
          <a:p>
            <a:pPr marL="3810" algn="ctr">
              <a:lnSpc>
                <a:spcPts val="3190"/>
              </a:lnSpc>
            </a:pPr>
            <a:r>
              <a:rPr sz="2800" spc="-10" dirty="0"/>
              <a:t>THIẾT</a:t>
            </a:r>
            <a:r>
              <a:rPr sz="2800" spc="10" dirty="0"/>
              <a:t> </a:t>
            </a:r>
            <a:r>
              <a:rPr sz="2800" spc="-5" dirty="0"/>
              <a:t>KẾ</a:t>
            </a:r>
            <a:r>
              <a:rPr sz="2800" spc="15" dirty="0"/>
              <a:t> </a:t>
            </a:r>
            <a:r>
              <a:rPr sz="2800" spc="-10" dirty="0"/>
              <a:t>MÔ</a:t>
            </a:r>
            <a:r>
              <a:rPr sz="2800" spc="5" dirty="0"/>
              <a:t> </a:t>
            </a:r>
            <a:r>
              <a:rPr sz="2800" spc="-5" dirty="0"/>
              <a:t>HÌNH</a:t>
            </a:r>
            <a:r>
              <a:rPr sz="2800" spc="10" dirty="0"/>
              <a:t> </a:t>
            </a:r>
            <a:r>
              <a:rPr sz="2800" spc="-5" dirty="0"/>
              <a:t>KHÔNG</a:t>
            </a:r>
            <a:r>
              <a:rPr sz="2800" spc="30" dirty="0"/>
              <a:t> </a:t>
            </a:r>
            <a:r>
              <a:rPr sz="2800" spc="-10" dirty="0"/>
              <a:t>GIAN</a:t>
            </a:r>
            <a:r>
              <a:rPr sz="2800" spc="25" dirty="0"/>
              <a:t> </a:t>
            </a:r>
            <a:r>
              <a:rPr sz="2800" spc="-5" dirty="0"/>
              <a:t>NỘI</a:t>
            </a:r>
            <a:r>
              <a:rPr sz="2800" spc="10" dirty="0"/>
              <a:t> </a:t>
            </a:r>
            <a:r>
              <a:rPr sz="2800" spc="-60" dirty="0"/>
              <a:t>THẤT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" y="4148328"/>
            <a:ext cx="3640836" cy="25557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1185672"/>
            <a:ext cx="4066032" cy="25557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2603" y="4148328"/>
            <a:ext cx="3659124" cy="25557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67855" y="1187196"/>
            <a:ext cx="4000500" cy="25542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27941" y="4624433"/>
            <a:ext cx="3085072" cy="16358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2707" y="4520184"/>
            <a:ext cx="2805683" cy="21031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7100" y="1258824"/>
            <a:ext cx="4241292" cy="31805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0268" y="1258824"/>
            <a:ext cx="6237732" cy="31805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56532" y="4520184"/>
            <a:ext cx="3678936" cy="21031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8076" y="4520184"/>
            <a:ext cx="2871216" cy="210312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ts val="3190"/>
              </a:lnSpc>
              <a:spcBef>
                <a:spcPts val="95"/>
              </a:spcBef>
            </a:pPr>
            <a:r>
              <a:rPr sz="2800" spc="-15" dirty="0"/>
              <a:t>Hoạt</a:t>
            </a:r>
            <a:r>
              <a:rPr sz="2800" spc="-5" dirty="0"/>
              <a:t> động</a:t>
            </a:r>
            <a:r>
              <a:rPr sz="2800" spc="-20" dirty="0"/>
              <a:t> </a:t>
            </a:r>
            <a:r>
              <a:rPr sz="2800" spc="-5" dirty="0"/>
              <a:t>3</a:t>
            </a:r>
            <a:endParaRPr sz="2800"/>
          </a:p>
          <a:p>
            <a:pPr marL="3810" algn="ctr">
              <a:lnSpc>
                <a:spcPts val="3190"/>
              </a:lnSpc>
            </a:pPr>
            <a:r>
              <a:rPr sz="2800" spc="-10" dirty="0"/>
              <a:t>THIẾT</a:t>
            </a:r>
            <a:r>
              <a:rPr sz="2800" spc="10" dirty="0"/>
              <a:t> </a:t>
            </a:r>
            <a:r>
              <a:rPr sz="2800" spc="-5" dirty="0"/>
              <a:t>KẾ</a:t>
            </a:r>
            <a:r>
              <a:rPr sz="2800" spc="15" dirty="0"/>
              <a:t> </a:t>
            </a:r>
            <a:r>
              <a:rPr sz="2800" spc="-10" dirty="0"/>
              <a:t>MÔ</a:t>
            </a:r>
            <a:r>
              <a:rPr sz="2800" spc="5" dirty="0"/>
              <a:t> </a:t>
            </a:r>
            <a:r>
              <a:rPr sz="2800" spc="-5" dirty="0"/>
              <a:t>HÌNH</a:t>
            </a:r>
            <a:r>
              <a:rPr sz="2800" spc="10" dirty="0"/>
              <a:t> </a:t>
            </a:r>
            <a:r>
              <a:rPr sz="2800" spc="-5" dirty="0"/>
              <a:t>KHÔNG</a:t>
            </a:r>
            <a:r>
              <a:rPr sz="2800" spc="30" dirty="0"/>
              <a:t> </a:t>
            </a:r>
            <a:r>
              <a:rPr sz="2800" spc="-10" dirty="0"/>
              <a:t>GIAN</a:t>
            </a:r>
            <a:r>
              <a:rPr sz="2800" spc="25" dirty="0"/>
              <a:t> </a:t>
            </a:r>
            <a:r>
              <a:rPr sz="2800" spc="-5" dirty="0"/>
              <a:t>NỘI</a:t>
            </a:r>
            <a:r>
              <a:rPr sz="2800" spc="10" dirty="0"/>
              <a:t> </a:t>
            </a:r>
            <a:r>
              <a:rPr sz="2800" spc="-60" dirty="0"/>
              <a:t>THẤT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1296924"/>
            <a:ext cx="3010515" cy="40248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5847" y="2060448"/>
            <a:ext cx="4954524" cy="37170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99347" y="1178052"/>
            <a:ext cx="3493007" cy="197510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ts val="3190"/>
              </a:lnSpc>
              <a:spcBef>
                <a:spcPts val="95"/>
              </a:spcBef>
            </a:pPr>
            <a:r>
              <a:rPr sz="2800" spc="-15" dirty="0"/>
              <a:t>Hoạt</a:t>
            </a:r>
            <a:r>
              <a:rPr sz="2800" spc="-5" dirty="0"/>
              <a:t> động</a:t>
            </a:r>
            <a:r>
              <a:rPr sz="2800" spc="-20" dirty="0"/>
              <a:t> </a:t>
            </a:r>
            <a:r>
              <a:rPr sz="2800" spc="-5" dirty="0"/>
              <a:t>3</a:t>
            </a:r>
            <a:endParaRPr sz="2800"/>
          </a:p>
          <a:p>
            <a:pPr marL="3810" algn="ctr">
              <a:lnSpc>
                <a:spcPts val="3190"/>
              </a:lnSpc>
            </a:pPr>
            <a:r>
              <a:rPr sz="2800" spc="-10" dirty="0"/>
              <a:t>THIẾT</a:t>
            </a:r>
            <a:r>
              <a:rPr sz="2800" spc="10" dirty="0"/>
              <a:t> </a:t>
            </a:r>
            <a:r>
              <a:rPr sz="2800" spc="-5" dirty="0"/>
              <a:t>KẾ</a:t>
            </a:r>
            <a:r>
              <a:rPr sz="2800" spc="15" dirty="0"/>
              <a:t> </a:t>
            </a:r>
            <a:r>
              <a:rPr sz="2800" spc="-10" dirty="0"/>
              <a:t>MÔ</a:t>
            </a:r>
            <a:r>
              <a:rPr sz="2800" spc="5" dirty="0"/>
              <a:t> </a:t>
            </a:r>
            <a:r>
              <a:rPr sz="2800" spc="-5" dirty="0"/>
              <a:t>HÌNH</a:t>
            </a:r>
            <a:r>
              <a:rPr sz="2800" spc="10" dirty="0"/>
              <a:t> </a:t>
            </a:r>
            <a:r>
              <a:rPr sz="2800" spc="-5" dirty="0"/>
              <a:t>KHÔNG</a:t>
            </a:r>
            <a:r>
              <a:rPr sz="2800" spc="30" dirty="0"/>
              <a:t> </a:t>
            </a:r>
            <a:r>
              <a:rPr sz="2800" spc="-10" dirty="0"/>
              <a:t>GIAN</a:t>
            </a:r>
            <a:r>
              <a:rPr sz="2800" spc="25" dirty="0"/>
              <a:t> </a:t>
            </a:r>
            <a:r>
              <a:rPr sz="2800" spc="-5" dirty="0"/>
              <a:t>NỘI</a:t>
            </a:r>
            <a:r>
              <a:rPr sz="2800" spc="10" dirty="0"/>
              <a:t> </a:t>
            </a:r>
            <a:r>
              <a:rPr sz="2800" spc="-60" dirty="0"/>
              <a:t>THẤT</a:t>
            </a:r>
            <a:endParaRPr sz="28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99347" y="3209544"/>
            <a:ext cx="3493007" cy="34914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07363"/>
            <a:ext cx="12115800" cy="5850890"/>
            <a:chOff x="0" y="1007363"/>
            <a:chExt cx="12115800" cy="5850890"/>
          </a:xfrm>
        </p:grpSpPr>
        <p:sp>
          <p:nvSpPr>
            <p:cNvPr id="3" name="object 3"/>
            <p:cNvSpPr/>
            <p:nvPr/>
          </p:nvSpPr>
          <p:spPr>
            <a:xfrm>
              <a:off x="0" y="1007363"/>
              <a:ext cx="12115800" cy="5850890"/>
            </a:xfrm>
            <a:custGeom>
              <a:avLst/>
              <a:gdLst/>
              <a:ahLst/>
              <a:cxnLst/>
              <a:rect l="l" t="t" r="r" b="b"/>
              <a:pathLst>
                <a:path w="12115800" h="5850890">
                  <a:moveTo>
                    <a:pt x="0" y="5850635"/>
                  </a:moveTo>
                  <a:lnTo>
                    <a:pt x="12115800" y="5850635"/>
                  </a:lnTo>
                  <a:lnTo>
                    <a:pt x="12115800" y="0"/>
                  </a:lnTo>
                  <a:lnTo>
                    <a:pt x="0" y="0"/>
                  </a:lnTo>
                  <a:lnTo>
                    <a:pt x="0" y="585063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63367" y="2542031"/>
              <a:ext cx="9019540" cy="2286000"/>
            </a:xfrm>
            <a:custGeom>
              <a:avLst/>
              <a:gdLst/>
              <a:ahLst/>
              <a:cxnLst/>
              <a:rect l="l" t="t" r="r" b="b"/>
              <a:pathLst>
                <a:path w="9019540" h="2286000">
                  <a:moveTo>
                    <a:pt x="9019032" y="0"/>
                  </a:moveTo>
                  <a:lnTo>
                    <a:pt x="1142999" y="0"/>
                  </a:lnTo>
                  <a:lnTo>
                    <a:pt x="0" y="1142999"/>
                  </a:lnTo>
                  <a:lnTo>
                    <a:pt x="1142999" y="2285999"/>
                  </a:lnTo>
                  <a:lnTo>
                    <a:pt x="9019032" y="2285999"/>
                  </a:lnTo>
                  <a:lnTo>
                    <a:pt x="901903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63367" y="2542031"/>
              <a:ext cx="9019540" cy="2286000"/>
            </a:xfrm>
            <a:custGeom>
              <a:avLst/>
              <a:gdLst/>
              <a:ahLst/>
              <a:cxnLst/>
              <a:rect l="l" t="t" r="r" b="b"/>
              <a:pathLst>
                <a:path w="9019540" h="2286000">
                  <a:moveTo>
                    <a:pt x="9019032" y="2285999"/>
                  </a:moveTo>
                  <a:lnTo>
                    <a:pt x="1142999" y="2285999"/>
                  </a:lnTo>
                  <a:lnTo>
                    <a:pt x="0" y="1142999"/>
                  </a:lnTo>
                  <a:lnTo>
                    <a:pt x="1142999" y="0"/>
                  </a:lnTo>
                  <a:lnTo>
                    <a:pt x="9019032" y="0"/>
                  </a:lnTo>
                  <a:lnTo>
                    <a:pt x="9019032" y="228599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11978" y="2853385"/>
            <a:ext cx="6459855" cy="162115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365760">
              <a:lnSpc>
                <a:spcPct val="101600"/>
              </a:lnSpc>
              <a:spcBef>
                <a:spcPts val="45"/>
              </a:spcBef>
            </a:pPr>
            <a:r>
              <a:rPr sz="3200" spc="-5" dirty="0">
                <a:solidFill>
                  <a:srgbClr val="333E50"/>
                </a:solidFill>
                <a:latin typeface="Calibri"/>
                <a:cs typeface="Calibri"/>
              </a:rPr>
              <a:t>Các</a:t>
            </a:r>
            <a:r>
              <a:rPr sz="3200" spc="3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E50"/>
                </a:solidFill>
                <a:latin typeface="Calibri"/>
                <a:cs typeface="Calibri"/>
              </a:rPr>
              <a:t>em</a:t>
            </a:r>
            <a:r>
              <a:rPr sz="3200" spc="29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333E50"/>
                </a:solidFill>
                <a:latin typeface="Calibri"/>
                <a:cs typeface="Calibri"/>
              </a:rPr>
              <a:t>hãy</a:t>
            </a:r>
            <a:r>
              <a:rPr sz="3200" spc="30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E50"/>
                </a:solidFill>
                <a:latin typeface="Calibri"/>
                <a:cs typeface="Calibri"/>
              </a:rPr>
              <a:t>thiết</a:t>
            </a:r>
            <a:r>
              <a:rPr sz="3200" spc="29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3200" spc="-55" dirty="0">
                <a:solidFill>
                  <a:srgbClr val="333E50"/>
                </a:solidFill>
                <a:latin typeface="Calibri"/>
                <a:cs typeface="Calibri"/>
              </a:rPr>
              <a:t>kế</a:t>
            </a:r>
            <a:r>
              <a:rPr sz="3200" spc="3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333E50"/>
                </a:solidFill>
                <a:latin typeface="Calibri"/>
                <a:cs typeface="Calibri"/>
              </a:rPr>
              <a:t>mô</a:t>
            </a:r>
            <a:r>
              <a:rPr sz="3200" spc="3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333E50"/>
                </a:solidFill>
                <a:latin typeface="Calibri"/>
                <a:cs typeface="Calibri"/>
              </a:rPr>
              <a:t>hình</a:t>
            </a:r>
            <a:r>
              <a:rPr sz="3200" spc="3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E50"/>
                </a:solidFill>
                <a:latin typeface="Calibri"/>
                <a:cs typeface="Calibri"/>
              </a:rPr>
              <a:t>không </a:t>
            </a:r>
            <a:r>
              <a:rPr sz="3200" spc="-7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E50"/>
                </a:solidFill>
                <a:latin typeface="Calibri"/>
                <a:cs typeface="Calibri"/>
              </a:rPr>
              <a:t>gian</a:t>
            </a:r>
            <a:r>
              <a:rPr sz="3200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333E50"/>
                </a:solidFill>
                <a:latin typeface="Calibri"/>
                <a:cs typeface="Calibri"/>
              </a:rPr>
              <a:t>nội</a:t>
            </a:r>
            <a:r>
              <a:rPr sz="3200" spc="-10" dirty="0">
                <a:solidFill>
                  <a:srgbClr val="333E50"/>
                </a:solidFill>
                <a:latin typeface="Calibri"/>
                <a:cs typeface="Calibri"/>
              </a:rPr>
              <a:t> thất</a:t>
            </a:r>
            <a:r>
              <a:rPr sz="3200" dirty="0">
                <a:solidFill>
                  <a:srgbClr val="333E50"/>
                </a:solidFill>
                <a:latin typeface="Calibri"/>
                <a:cs typeface="Calibri"/>
              </a:rPr>
              <a:t> một</a:t>
            </a:r>
            <a:r>
              <a:rPr sz="3200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333E50"/>
                </a:solidFill>
                <a:latin typeface="Calibri"/>
                <a:cs typeface="Calibri"/>
              </a:rPr>
              <a:t>căn </a:t>
            </a:r>
            <a:r>
              <a:rPr sz="3200" spc="-5" dirty="0">
                <a:solidFill>
                  <a:srgbClr val="333E50"/>
                </a:solidFill>
                <a:latin typeface="Calibri"/>
                <a:cs typeface="Calibri"/>
              </a:rPr>
              <a:t>phòng</a:t>
            </a:r>
            <a:r>
              <a:rPr sz="3200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333E50"/>
                </a:solidFill>
                <a:latin typeface="Calibri"/>
                <a:cs typeface="Calibri"/>
              </a:rPr>
              <a:t>yêu </a:t>
            </a:r>
            <a:r>
              <a:rPr sz="3200" spc="-5" dirty="0">
                <a:solidFill>
                  <a:srgbClr val="333E50"/>
                </a:solidFill>
                <a:latin typeface="Calibri"/>
                <a:cs typeface="Calibri"/>
              </a:rPr>
              <a:t>thích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800" i="1" spc="-5" dirty="0">
                <a:solidFill>
                  <a:srgbClr val="333E50"/>
                </a:solidFill>
                <a:latin typeface="Calibri"/>
                <a:cs typeface="Calibri"/>
              </a:rPr>
              <a:t>(2</a:t>
            </a:r>
            <a:r>
              <a:rPr sz="2800" i="1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333E50"/>
                </a:solidFill>
                <a:latin typeface="Calibri"/>
                <a:cs typeface="Calibri"/>
              </a:rPr>
              <a:t>HS/nhóm)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2192000" cy="5797550"/>
            <a:chOff x="0" y="0"/>
            <a:chExt cx="12192000" cy="57975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1732788"/>
              <a:ext cx="4058412" cy="40584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3587" y="1732788"/>
              <a:ext cx="4058920" cy="4058920"/>
            </a:xfrm>
            <a:custGeom>
              <a:avLst/>
              <a:gdLst/>
              <a:ahLst/>
              <a:cxnLst/>
              <a:rect l="l" t="t" r="r" b="b"/>
              <a:pathLst>
                <a:path w="4058920" h="4058920">
                  <a:moveTo>
                    <a:pt x="0" y="2029206"/>
                  </a:moveTo>
                  <a:lnTo>
                    <a:pt x="570" y="1980617"/>
                  </a:lnTo>
                  <a:lnTo>
                    <a:pt x="2273" y="1932309"/>
                  </a:lnTo>
                  <a:lnTo>
                    <a:pt x="5095" y="1884294"/>
                  </a:lnTo>
                  <a:lnTo>
                    <a:pt x="9024" y="1836584"/>
                  </a:lnTo>
                  <a:lnTo>
                    <a:pt x="14047" y="1789192"/>
                  </a:lnTo>
                  <a:lnTo>
                    <a:pt x="20152" y="1742132"/>
                  </a:lnTo>
                  <a:lnTo>
                    <a:pt x="27325" y="1695414"/>
                  </a:lnTo>
                  <a:lnTo>
                    <a:pt x="35554" y="1649053"/>
                  </a:lnTo>
                  <a:lnTo>
                    <a:pt x="44826" y="1603062"/>
                  </a:lnTo>
                  <a:lnTo>
                    <a:pt x="55129" y="1557452"/>
                  </a:lnTo>
                  <a:lnTo>
                    <a:pt x="66450" y="1512236"/>
                  </a:lnTo>
                  <a:lnTo>
                    <a:pt x="78776" y="1467428"/>
                  </a:lnTo>
                  <a:lnTo>
                    <a:pt x="92094" y="1423039"/>
                  </a:lnTo>
                  <a:lnTo>
                    <a:pt x="106392" y="1379083"/>
                  </a:lnTo>
                  <a:lnTo>
                    <a:pt x="121657" y="1335573"/>
                  </a:lnTo>
                  <a:lnTo>
                    <a:pt x="137876" y="1292521"/>
                  </a:lnTo>
                  <a:lnTo>
                    <a:pt x="155036" y="1249939"/>
                  </a:lnTo>
                  <a:lnTo>
                    <a:pt x="173125" y="1207841"/>
                  </a:lnTo>
                  <a:lnTo>
                    <a:pt x="192130" y="1166239"/>
                  </a:lnTo>
                  <a:lnTo>
                    <a:pt x="212039" y="1125147"/>
                  </a:lnTo>
                  <a:lnTo>
                    <a:pt x="232838" y="1084575"/>
                  </a:lnTo>
                  <a:lnTo>
                    <a:pt x="254515" y="1044539"/>
                  </a:lnTo>
                  <a:lnTo>
                    <a:pt x="277057" y="1005049"/>
                  </a:lnTo>
                  <a:lnTo>
                    <a:pt x="300452" y="966120"/>
                  </a:lnTo>
                  <a:lnTo>
                    <a:pt x="324686" y="927763"/>
                  </a:lnTo>
                  <a:lnTo>
                    <a:pt x="349747" y="889991"/>
                  </a:lnTo>
                  <a:lnTo>
                    <a:pt x="375623" y="852817"/>
                  </a:lnTo>
                  <a:lnTo>
                    <a:pt x="402300" y="816254"/>
                  </a:lnTo>
                  <a:lnTo>
                    <a:pt x="429765" y="780314"/>
                  </a:lnTo>
                  <a:lnTo>
                    <a:pt x="458007" y="745011"/>
                  </a:lnTo>
                  <a:lnTo>
                    <a:pt x="487013" y="710356"/>
                  </a:lnTo>
                  <a:lnTo>
                    <a:pt x="516769" y="676364"/>
                  </a:lnTo>
                  <a:lnTo>
                    <a:pt x="547263" y="643045"/>
                  </a:lnTo>
                  <a:lnTo>
                    <a:pt x="578482" y="610414"/>
                  </a:lnTo>
                  <a:lnTo>
                    <a:pt x="610414" y="578482"/>
                  </a:lnTo>
                  <a:lnTo>
                    <a:pt x="643045" y="547263"/>
                  </a:lnTo>
                  <a:lnTo>
                    <a:pt x="676364" y="516769"/>
                  </a:lnTo>
                  <a:lnTo>
                    <a:pt x="710356" y="487013"/>
                  </a:lnTo>
                  <a:lnTo>
                    <a:pt x="745011" y="458007"/>
                  </a:lnTo>
                  <a:lnTo>
                    <a:pt x="780314" y="429765"/>
                  </a:lnTo>
                  <a:lnTo>
                    <a:pt x="816254" y="402300"/>
                  </a:lnTo>
                  <a:lnTo>
                    <a:pt x="852817" y="375623"/>
                  </a:lnTo>
                  <a:lnTo>
                    <a:pt x="889991" y="349747"/>
                  </a:lnTo>
                  <a:lnTo>
                    <a:pt x="927763" y="324686"/>
                  </a:lnTo>
                  <a:lnTo>
                    <a:pt x="966120" y="300452"/>
                  </a:lnTo>
                  <a:lnTo>
                    <a:pt x="1005049" y="277057"/>
                  </a:lnTo>
                  <a:lnTo>
                    <a:pt x="1044539" y="254515"/>
                  </a:lnTo>
                  <a:lnTo>
                    <a:pt x="1084575" y="232838"/>
                  </a:lnTo>
                  <a:lnTo>
                    <a:pt x="1125147" y="212039"/>
                  </a:lnTo>
                  <a:lnTo>
                    <a:pt x="1166239" y="192130"/>
                  </a:lnTo>
                  <a:lnTo>
                    <a:pt x="1207841" y="173125"/>
                  </a:lnTo>
                  <a:lnTo>
                    <a:pt x="1249939" y="155036"/>
                  </a:lnTo>
                  <a:lnTo>
                    <a:pt x="1292521" y="137876"/>
                  </a:lnTo>
                  <a:lnTo>
                    <a:pt x="1335573" y="121657"/>
                  </a:lnTo>
                  <a:lnTo>
                    <a:pt x="1379083" y="106392"/>
                  </a:lnTo>
                  <a:lnTo>
                    <a:pt x="1423039" y="92094"/>
                  </a:lnTo>
                  <a:lnTo>
                    <a:pt x="1467428" y="78776"/>
                  </a:lnTo>
                  <a:lnTo>
                    <a:pt x="1512236" y="66450"/>
                  </a:lnTo>
                  <a:lnTo>
                    <a:pt x="1557452" y="55129"/>
                  </a:lnTo>
                  <a:lnTo>
                    <a:pt x="1603062" y="44826"/>
                  </a:lnTo>
                  <a:lnTo>
                    <a:pt x="1649053" y="35554"/>
                  </a:lnTo>
                  <a:lnTo>
                    <a:pt x="1695414" y="27325"/>
                  </a:lnTo>
                  <a:lnTo>
                    <a:pt x="1742132" y="20152"/>
                  </a:lnTo>
                  <a:lnTo>
                    <a:pt x="1789192" y="14047"/>
                  </a:lnTo>
                  <a:lnTo>
                    <a:pt x="1836584" y="9024"/>
                  </a:lnTo>
                  <a:lnTo>
                    <a:pt x="1884294" y="5095"/>
                  </a:lnTo>
                  <a:lnTo>
                    <a:pt x="1932309" y="2273"/>
                  </a:lnTo>
                  <a:lnTo>
                    <a:pt x="1980617" y="570"/>
                  </a:lnTo>
                  <a:lnTo>
                    <a:pt x="2029206" y="0"/>
                  </a:lnTo>
                  <a:lnTo>
                    <a:pt x="2077794" y="570"/>
                  </a:lnTo>
                  <a:lnTo>
                    <a:pt x="2126102" y="2273"/>
                  </a:lnTo>
                  <a:lnTo>
                    <a:pt x="2174117" y="5095"/>
                  </a:lnTo>
                  <a:lnTo>
                    <a:pt x="2221827" y="9024"/>
                  </a:lnTo>
                  <a:lnTo>
                    <a:pt x="2269219" y="14047"/>
                  </a:lnTo>
                  <a:lnTo>
                    <a:pt x="2316279" y="20152"/>
                  </a:lnTo>
                  <a:lnTo>
                    <a:pt x="2362997" y="27325"/>
                  </a:lnTo>
                  <a:lnTo>
                    <a:pt x="2409358" y="35554"/>
                  </a:lnTo>
                  <a:lnTo>
                    <a:pt x="2455349" y="44826"/>
                  </a:lnTo>
                  <a:lnTo>
                    <a:pt x="2500959" y="55129"/>
                  </a:lnTo>
                  <a:lnTo>
                    <a:pt x="2546175" y="66450"/>
                  </a:lnTo>
                  <a:lnTo>
                    <a:pt x="2590983" y="78776"/>
                  </a:lnTo>
                  <a:lnTo>
                    <a:pt x="2635372" y="92094"/>
                  </a:lnTo>
                  <a:lnTo>
                    <a:pt x="2679328" y="106392"/>
                  </a:lnTo>
                  <a:lnTo>
                    <a:pt x="2722838" y="121657"/>
                  </a:lnTo>
                  <a:lnTo>
                    <a:pt x="2765890" y="137876"/>
                  </a:lnTo>
                  <a:lnTo>
                    <a:pt x="2808472" y="155036"/>
                  </a:lnTo>
                  <a:lnTo>
                    <a:pt x="2850570" y="173125"/>
                  </a:lnTo>
                  <a:lnTo>
                    <a:pt x="2892172" y="192130"/>
                  </a:lnTo>
                  <a:lnTo>
                    <a:pt x="2933264" y="212039"/>
                  </a:lnTo>
                  <a:lnTo>
                    <a:pt x="2973836" y="232838"/>
                  </a:lnTo>
                  <a:lnTo>
                    <a:pt x="3013872" y="254515"/>
                  </a:lnTo>
                  <a:lnTo>
                    <a:pt x="3053362" y="277057"/>
                  </a:lnTo>
                  <a:lnTo>
                    <a:pt x="3092291" y="300452"/>
                  </a:lnTo>
                  <a:lnTo>
                    <a:pt x="3130648" y="324686"/>
                  </a:lnTo>
                  <a:lnTo>
                    <a:pt x="3168420" y="349747"/>
                  </a:lnTo>
                  <a:lnTo>
                    <a:pt x="3205594" y="375623"/>
                  </a:lnTo>
                  <a:lnTo>
                    <a:pt x="3242157" y="402300"/>
                  </a:lnTo>
                  <a:lnTo>
                    <a:pt x="3278097" y="429765"/>
                  </a:lnTo>
                  <a:lnTo>
                    <a:pt x="3313400" y="458007"/>
                  </a:lnTo>
                  <a:lnTo>
                    <a:pt x="3348055" y="487013"/>
                  </a:lnTo>
                  <a:lnTo>
                    <a:pt x="3382047" y="516769"/>
                  </a:lnTo>
                  <a:lnTo>
                    <a:pt x="3415366" y="547263"/>
                  </a:lnTo>
                  <a:lnTo>
                    <a:pt x="3447997" y="578482"/>
                  </a:lnTo>
                  <a:lnTo>
                    <a:pt x="3479929" y="610414"/>
                  </a:lnTo>
                  <a:lnTo>
                    <a:pt x="3511148" y="643045"/>
                  </a:lnTo>
                  <a:lnTo>
                    <a:pt x="3541642" y="676364"/>
                  </a:lnTo>
                  <a:lnTo>
                    <a:pt x="3571398" y="710356"/>
                  </a:lnTo>
                  <a:lnTo>
                    <a:pt x="3600404" y="745011"/>
                  </a:lnTo>
                  <a:lnTo>
                    <a:pt x="3628646" y="780314"/>
                  </a:lnTo>
                  <a:lnTo>
                    <a:pt x="3656111" y="816254"/>
                  </a:lnTo>
                  <a:lnTo>
                    <a:pt x="3682788" y="852817"/>
                  </a:lnTo>
                  <a:lnTo>
                    <a:pt x="3708664" y="889991"/>
                  </a:lnTo>
                  <a:lnTo>
                    <a:pt x="3733725" y="927763"/>
                  </a:lnTo>
                  <a:lnTo>
                    <a:pt x="3757959" y="966120"/>
                  </a:lnTo>
                  <a:lnTo>
                    <a:pt x="3781354" y="1005049"/>
                  </a:lnTo>
                  <a:lnTo>
                    <a:pt x="3803896" y="1044539"/>
                  </a:lnTo>
                  <a:lnTo>
                    <a:pt x="3825573" y="1084575"/>
                  </a:lnTo>
                  <a:lnTo>
                    <a:pt x="3846372" y="1125147"/>
                  </a:lnTo>
                  <a:lnTo>
                    <a:pt x="3866281" y="1166239"/>
                  </a:lnTo>
                  <a:lnTo>
                    <a:pt x="3885286" y="1207841"/>
                  </a:lnTo>
                  <a:lnTo>
                    <a:pt x="3903375" y="1249939"/>
                  </a:lnTo>
                  <a:lnTo>
                    <a:pt x="3920535" y="1292521"/>
                  </a:lnTo>
                  <a:lnTo>
                    <a:pt x="3936754" y="1335573"/>
                  </a:lnTo>
                  <a:lnTo>
                    <a:pt x="3952019" y="1379083"/>
                  </a:lnTo>
                  <a:lnTo>
                    <a:pt x="3966317" y="1423039"/>
                  </a:lnTo>
                  <a:lnTo>
                    <a:pt x="3979635" y="1467428"/>
                  </a:lnTo>
                  <a:lnTo>
                    <a:pt x="3991961" y="1512236"/>
                  </a:lnTo>
                  <a:lnTo>
                    <a:pt x="4003282" y="1557452"/>
                  </a:lnTo>
                  <a:lnTo>
                    <a:pt x="4013585" y="1603062"/>
                  </a:lnTo>
                  <a:lnTo>
                    <a:pt x="4022857" y="1649053"/>
                  </a:lnTo>
                  <a:lnTo>
                    <a:pt x="4031086" y="1695414"/>
                  </a:lnTo>
                  <a:lnTo>
                    <a:pt x="4038259" y="1742132"/>
                  </a:lnTo>
                  <a:lnTo>
                    <a:pt x="4044364" y="1789192"/>
                  </a:lnTo>
                  <a:lnTo>
                    <a:pt x="4049387" y="1836584"/>
                  </a:lnTo>
                  <a:lnTo>
                    <a:pt x="4053316" y="1884294"/>
                  </a:lnTo>
                  <a:lnTo>
                    <a:pt x="4056138" y="1932309"/>
                  </a:lnTo>
                  <a:lnTo>
                    <a:pt x="4057841" y="1980617"/>
                  </a:lnTo>
                  <a:lnTo>
                    <a:pt x="4058412" y="2029206"/>
                  </a:lnTo>
                  <a:lnTo>
                    <a:pt x="4057841" y="2077794"/>
                  </a:lnTo>
                  <a:lnTo>
                    <a:pt x="4056138" y="2126102"/>
                  </a:lnTo>
                  <a:lnTo>
                    <a:pt x="4053316" y="2174117"/>
                  </a:lnTo>
                  <a:lnTo>
                    <a:pt x="4049387" y="2221827"/>
                  </a:lnTo>
                  <a:lnTo>
                    <a:pt x="4044364" y="2269219"/>
                  </a:lnTo>
                  <a:lnTo>
                    <a:pt x="4038259" y="2316279"/>
                  </a:lnTo>
                  <a:lnTo>
                    <a:pt x="4031086" y="2362997"/>
                  </a:lnTo>
                  <a:lnTo>
                    <a:pt x="4022857" y="2409358"/>
                  </a:lnTo>
                  <a:lnTo>
                    <a:pt x="4013585" y="2455349"/>
                  </a:lnTo>
                  <a:lnTo>
                    <a:pt x="4003282" y="2500959"/>
                  </a:lnTo>
                  <a:lnTo>
                    <a:pt x="3991961" y="2546175"/>
                  </a:lnTo>
                  <a:lnTo>
                    <a:pt x="3979635" y="2590983"/>
                  </a:lnTo>
                  <a:lnTo>
                    <a:pt x="3966317" y="2635372"/>
                  </a:lnTo>
                  <a:lnTo>
                    <a:pt x="3952019" y="2679328"/>
                  </a:lnTo>
                  <a:lnTo>
                    <a:pt x="3936754" y="2722838"/>
                  </a:lnTo>
                  <a:lnTo>
                    <a:pt x="3920535" y="2765890"/>
                  </a:lnTo>
                  <a:lnTo>
                    <a:pt x="3903375" y="2808472"/>
                  </a:lnTo>
                  <a:lnTo>
                    <a:pt x="3885286" y="2850570"/>
                  </a:lnTo>
                  <a:lnTo>
                    <a:pt x="3866281" y="2892172"/>
                  </a:lnTo>
                  <a:lnTo>
                    <a:pt x="3846372" y="2933264"/>
                  </a:lnTo>
                  <a:lnTo>
                    <a:pt x="3825573" y="2973836"/>
                  </a:lnTo>
                  <a:lnTo>
                    <a:pt x="3803896" y="3013872"/>
                  </a:lnTo>
                  <a:lnTo>
                    <a:pt x="3781354" y="3053362"/>
                  </a:lnTo>
                  <a:lnTo>
                    <a:pt x="3757959" y="3092291"/>
                  </a:lnTo>
                  <a:lnTo>
                    <a:pt x="3733725" y="3130648"/>
                  </a:lnTo>
                  <a:lnTo>
                    <a:pt x="3708664" y="3168420"/>
                  </a:lnTo>
                  <a:lnTo>
                    <a:pt x="3682788" y="3205594"/>
                  </a:lnTo>
                  <a:lnTo>
                    <a:pt x="3656111" y="3242157"/>
                  </a:lnTo>
                  <a:lnTo>
                    <a:pt x="3628646" y="3278097"/>
                  </a:lnTo>
                  <a:lnTo>
                    <a:pt x="3600404" y="3313400"/>
                  </a:lnTo>
                  <a:lnTo>
                    <a:pt x="3571398" y="3348055"/>
                  </a:lnTo>
                  <a:lnTo>
                    <a:pt x="3541642" y="3382047"/>
                  </a:lnTo>
                  <a:lnTo>
                    <a:pt x="3511148" y="3415366"/>
                  </a:lnTo>
                  <a:lnTo>
                    <a:pt x="3479929" y="3447997"/>
                  </a:lnTo>
                  <a:lnTo>
                    <a:pt x="3447997" y="3479929"/>
                  </a:lnTo>
                  <a:lnTo>
                    <a:pt x="3415366" y="3511148"/>
                  </a:lnTo>
                  <a:lnTo>
                    <a:pt x="3382047" y="3541642"/>
                  </a:lnTo>
                  <a:lnTo>
                    <a:pt x="3348055" y="3571398"/>
                  </a:lnTo>
                  <a:lnTo>
                    <a:pt x="3313400" y="3600404"/>
                  </a:lnTo>
                  <a:lnTo>
                    <a:pt x="3278097" y="3628646"/>
                  </a:lnTo>
                  <a:lnTo>
                    <a:pt x="3242157" y="3656111"/>
                  </a:lnTo>
                  <a:lnTo>
                    <a:pt x="3205594" y="3682788"/>
                  </a:lnTo>
                  <a:lnTo>
                    <a:pt x="3168420" y="3708664"/>
                  </a:lnTo>
                  <a:lnTo>
                    <a:pt x="3130648" y="3733725"/>
                  </a:lnTo>
                  <a:lnTo>
                    <a:pt x="3092291" y="3757959"/>
                  </a:lnTo>
                  <a:lnTo>
                    <a:pt x="3053362" y="3781354"/>
                  </a:lnTo>
                  <a:lnTo>
                    <a:pt x="3013872" y="3803896"/>
                  </a:lnTo>
                  <a:lnTo>
                    <a:pt x="2973836" y="3825573"/>
                  </a:lnTo>
                  <a:lnTo>
                    <a:pt x="2933264" y="3846372"/>
                  </a:lnTo>
                  <a:lnTo>
                    <a:pt x="2892172" y="3866281"/>
                  </a:lnTo>
                  <a:lnTo>
                    <a:pt x="2850570" y="3885286"/>
                  </a:lnTo>
                  <a:lnTo>
                    <a:pt x="2808472" y="3903375"/>
                  </a:lnTo>
                  <a:lnTo>
                    <a:pt x="2765890" y="3920535"/>
                  </a:lnTo>
                  <a:lnTo>
                    <a:pt x="2722838" y="3936754"/>
                  </a:lnTo>
                  <a:lnTo>
                    <a:pt x="2679328" y="3952019"/>
                  </a:lnTo>
                  <a:lnTo>
                    <a:pt x="2635372" y="3966317"/>
                  </a:lnTo>
                  <a:lnTo>
                    <a:pt x="2590983" y="3979635"/>
                  </a:lnTo>
                  <a:lnTo>
                    <a:pt x="2546175" y="3991961"/>
                  </a:lnTo>
                  <a:lnTo>
                    <a:pt x="2500959" y="4003282"/>
                  </a:lnTo>
                  <a:lnTo>
                    <a:pt x="2455349" y="4013585"/>
                  </a:lnTo>
                  <a:lnTo>
                    <a:pt x="2409358" y="4022857"/>
                  </a:lnTo>
                  <a:lnTo>
                    <a:pt x="2362997" y="4031086"/>
                  </a:lnTo>
                  <a:lnTo>
                    <a:pt x="2316279" y="4038259"/>
                  </a:lnTo>
                  <a:lnTo>
                    <a:pt x="2269219" y="4044364"/>
                  </a:lnTo>
                  <a:lnTo>
                    <a:pt x="2221827" y="4049387"/>
                  </a:lnTo>
                  <a:lnTo>
                    <a:pt x="2174117" y="4053316"/>
                  </a:lnTo>
                  <a:lnTo>
                    <a:pt x="2126102" y="4056138"/>
                  </a:lnTo>
                  <a:lnTo>
                    <a:pt x="2077794" y="4057841"/>
                  </a:lnTo>
                  <a:lnTo>
                    <a:pt x="2029206" y="4058412"/>
                  </a:lnTo>
                  <a:lnTo>
                    <a:pt x="1980617" y="4057841"/>
                  </a:lnTo>
                  <a:lnTo>
                    <a:pt x="1932309" y="4056138"/>
                  </a:lnTo>
                  <a:lnTo>
                    <a:pt x="1884294" y="4053316"/>
                  </a:lnTo>
                  <a:lnTo>
                    <a:pt x="1836584" y="4049387"/>
                  </a:lnTo>
                  <a:lnTo>
                    <a:pt x="1789192" y="4044364"/>
                  </a:lnTo>
                  <a:lnTo>
                    <a:pt x="1742132" y="4038259"/>
                  </a:lnTo>
                  <a:lnTo>
                    <a:pt x="1695414" y="4031086"/>
                  </a:lnTo>
                  <a:lnTo>
                    <a:pt x="1649053" y="4022857"/>
                  </a:lnTo>
                  <a:lnTo>
                    <a:pt x="1603062" y="4013585"/>
                  </a:lnTo>
                  <a:lnTo>
                    <a:pt x="1557452" y="4003282"/>
                  </a:lnTo>
                  <a:lnTo>
                    <a:pt x="1512236" y="3991961"/>
                  </a:lnTo>
                  <a:lnTo>
                    <a:pt x="1467428" y="3979635"/>
                  </a:lnTo>
                  <a:lnTo>
                    <a:pt x="1423039" y="3966317"/>
                  </a:lnTo>
                  <a:lnTo>
                    <a:pt x="1379083" y="3952019"/>
                  </a:lnTo>
                  <a:lnTo>
                    <a:pt x="1335573" y="3936754"/>
                  </a:lnTo>
                  <a:lnTo>
                    <a:pt x="1292521" y="3920535"/>
                  </a:lnTo>
                  <a:lnTo>
                    <a:pt x="1249939" y="3903375"/>
                  </a:lnTo>
                  <a:lnTo>
                    <a:pt x="1207841" y="3885286"/>
                  </a:lnTo>
                  <a:lnTo>
                    <a:pt x="1166239" y="3866281"/>
                  </a:lnTo>
                  <a:lnTo>
                    <a:pt x="1125147" y="3846372"/>
                  </a:lnTo>
                  <a:lnTo>
                    <a:pt x="1084575" y="3825573"/>
                  </a:lnTo>
                  <a:lnTo>
                    <a:pt x="1044539" y="3803896"/>
                  </a:lnTo>
                  <a:lnTo>
                    <a:pt x="1005049" y="3781354"/>
                  </a:lnTo>
                  <a:lnTo>
                    <a:pt x="966120" y="3757959"/>
                  </a:lnTo>
                  <a:lnTo>
                    <a:pt x="927763" y="3733725"/>
                  </a:lnTo>
                  <a:lnTo>
                    <a:pt x="889991" y="3708664"/>
                  </a:lnTo>
                  <a:lnTo>
                    <a:pt x="852817" y="3682788"/>
                  </a:lnTo>
                  <a:lnTo>
                    <a:pt x="816254" y="3656111"/>
                  </a:lnTo>
                  <a:lnTo>
                    <a:pt x="780314" y="3628646"/>
                  </a:lnTo>
                  <a:lnTo>
                    <a:pt x="745011" y="3600404"/>
                  </a:lnTo>
                  <a:lnTo>
                    <a:pt x="710356" y="3571398"/>
                  </a:lnTo>
                  <a:lnTo>
                    <a:pt x="676364" y="3541642"/>
                  </a:lnTo>
                  <a:lnTo>
                    <a:pt x="643045" y="3511148"/>
                  </a:lnTo>
                  <a:lnTo>
                    <a:pt x="610414" y="3479929"/>
                  </a:lnTo>
                  <a:lnTo>
                    <a:pt x="578482" y="3447997"/>
                  </a:lnTo>
                  <a:lnTo>
                    <a:pt x="547263" y="3415366"/>
                  </a:lnTo>
                  <a:lnTo>
                    <a:pt x="516769" y="3382047"/>
                  </a:lnTo>
                  <a:lnTo>
                    <a:pt x="487013" y="3348055"/>
                  </a:lnTo>
                  <a:lnTo>
                    <a:pt x="458007" y="3313400"/>
                  </a:lnTo>
                  <a:lnTo>
                    <a:pt x="429765" y="3278097"/>
                  </a:lnTo>
                  <a:lnTo>
                    <a:pt x="402300" y="3242157"/>
                  </a:lnTo>
                  <a:lnTo>
                    <a:pt x="375623" y="3205594"/>
                  </a:lnTo>
                  <a:lnTo>
                    <a:pt x="349747" y="3168420"/>
                  </a:lnTo>
                  <a:lnTo>
                    <a:pt x="324686" y="3130648"/>
                  </a:lnTo>
                  <a:lnTo>
                    <a:pt x="300452" y="3092291"/>
                  </a:lnTo>
                  <a:lnTo>
                    <a:pt x="277057" y="3053362"/>
                  </a:lnTo>
                  <a:lnTo>
                    <a:pt x="254515" y="3013872"/>
                  </a:lnTo>
                  <a:lnTo>
                    <a:pt x="232838" y="2973836"/>
                  </a:lnTo>
                  <a:lnTo>
                    <a:pt x="212039" y="2933264"/>
                  </a:lnTo>
                  <a:lnTo>
                    <a:pt x="192130" y="2892172"/>
                  </a:lnTo>
                  <a:lnTo>
                    <a:pt x="173125" y="2850570"/>
                  </a:lnTo>
                  <a:lnTo>
                    <a:pt x="155036" y="2808472"/>
                  </a:lnTo>
                  <a:lnTo>
                    <a:pt x="137876" y="2765890"/>
                  </a:lnTo>
                  <a:lnTo>
                    <a:pt x="121657" y="2722838"/>
                  </a:lnTo>
                  <a:lnTo>
                    <a:pt x="106392" y="2679328"/>
                  </a:lnTo>
                  <a:lnTo>
                    <a:pt x="92094" y="2635372"/>
                  </a:lnTo>
                  <a:lnTo>
                    <a:pt x="78776" y="2590983"/>
                  </a:lnTo>
                  <a:lnTo>
                    <a:pt x="66450" y="2546175"/>
                  </a:lnTo>
                  <a:lnTo>
                    <a:pt x="55129" y="2500959"/>
                  </a:lnTo>
                  <a:lnTo>
                    <a:pt x="44826" y="2455349"/>
                  </a:lnTo>
                  <a:lnTo>
                    <a:pt x="35554" y="2409358"/>
                  </a:lnTo>
                  <a:lnTo>
                    <a:pt x="27325" y="2362997"/>
                  </a:lnTo>
                  <a:lnTo>
                    <a:pt x="20152" y="2316279"/>
                  </a:lnTo>
                  <a:lnTo>
                    <a:pt x="14047" y="2269219"/>
                  </a:lnTo>
                  <a:lnTo>
                    <a:pt x="9024" y="2221827"/>
                  </a:lnTo>
                  <a:lnTo>
                    <a:pt x="5095" y="2174117"/>
                  </a:lnTo>
                  <a:lnTo>
                    <a:pt x="2273" y="2126102"/>
                  </a:lnTo>
                  <a:lnTo>
                    <a:pt x="570" y="2077794"/>
                  </a:lnTo>
                  <a:lnTo>
                    <a:pt x="0" y="202920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2192000" cy="1007744"/>
            </a:xfrm>
            <a:custGeom>
              <a:avLst/>
              <a:gdLst/>
              <a:ahLst/>
              <a:cxnLst/>
              <a:rect l="l" t="t" r="r" b="b"/>
              <a:pathLst>
                <a:path w="12192000" h="1007744">
                  <a:moveTo>
                    <a:pt x="12192000" y="0"/>
                  </a:moveTo>
                  <a:lnTo>
                    <a:pt x="0" y="0"/>
                  </a:lnTo>
                  <a:lnTo>
                    <a:pt x="0" y="1007363"/>
                  </a:lnTo>
                  <a:lnTo>
                    <a:pt x="12192000" y="100736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69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ts val="3190"/>
              </a:lnSpc>
              <a:spcBef>
                <a:spcPts val="95"/>
              </a:spcBef>
            </a:pPr>
            <a:r>
              <a:rPr sz="2800" spc="-15" dirty="0"/>
              <a:t>Hoạt</a:t>
            </a:r>
            <a:r>
              <a:rPr sz="2800" spc="-10" dirty="0"/>
              <a:t> </a:t>
            </a:r>
            <a:r>
              <a:rPr sz="2800" spc="-5" dirty="0"/>
              <a:t>động</a:t>
            </a:r>
            <a:r>
              <a:rPr sz="2800" spc="-25" dirty="0"/>
              <a:t> </a:t>
            </a:r>
            <a:r>
              <a:rPr sz="2800" spc="-5" dirty="0"/>
              <a:t>3</a:t>
            </a:r>
            <a:endParaRPr sz="2800"/>
          </a:p>
          <a:p>
            <a:pPr marL="3810" algn="ctr">
              <a:lnSpc>
                <a:spcPts val="3190"/>
              </a:lnSpc>
            </a:pPr>
            <a:r>
              <a:rPr sz="2800" spc="-10" dirty="0"/>
              <a:t>THIẾT</a:t>
            </a:r>
            <a:r>
              <a:rPr sz="2800" spc="10" dirty="0"/>
              <a:t> </a:t>
            </a:r>
            <a:r>
              <a:rPr sz="2800" spc="-5" dirty="0"/>
              <a:t>KẾ</a:t>
            </a:r>
            <a:r>
              <a:rPr sz="2800" spc="15" dirty="0"/>
              <a:t> </a:t>
            </a:r>
            <a:r>
              <a:rPr sz="2800" spc="-10" dirty="0"/>
              <a:t>MÔ</a:t>
            </a:r>
            <a:r>
              <a:rPr sz="2800" spc="5" dirty="0"/>
              <a:t> </a:t>
            </a:r>
            <a:r>
              <a:rPr sz="2800" spc="-5" dirty="0"/>
              <a:t>HÌNH</a:t>
            </a:r>
            <a:r>
              <a:rPr sz="2800" spc="10" dirty="0"/>
              <a:t> </a:t>
            </a:r>
            <a:r>
              <a:rPr sz="2800" spc="-5" dirty="0"/>
              <a:t>KHÔNG</a:t>
            </a:r>
            <a:r>
              <a:rPr sz="2800" spc="30" dirty="0"/>
              <a:t> </a:t>
            </a:r>
            <a:r>
              <a:rPr sz="2800" spc="-10" dirty="0"/>
              <a:t>GIAN</a:t>
            </a:r>
            <a:r>
              <a:rPr sz="2800" spc="25" dirty="0"/>
              <a:t> </a:t>
            </a:r>
            <a:r>
              <a:rPr sz="2800" spc="-5" dirty="0"/>
              <a:t>NỘI</a:t>
            </a:r>
            <a:r>
              <a:rPr sz="2800" spc="10" dirty="0"/>
              <a:t> </a:t>
            </a:r>
            <a:r>
              <a:rPr sz="2800" spc="-60" dirty="0"/>
              <a:t>THẤT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B3D4B3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89197" y="41910"/>
            <a:ext cx="5212080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319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Hoạt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động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190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TRƯNG</a:t>
            </a:r>
            <a:r>
              <a:rPr sz="2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90" dirty="0">
                <a:solidFill>
                  <a:srgbClr val="FFFFFF"/>
                </a:solidFill>
                <a:latin typeface="Calibri"/>
                <a:cs typeface="Calibri"/>
              </a:rPr>
              <a:t>BÀY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SẢN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PHẨM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VÀ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CHIA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SẺ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893" y="1945665"/>
            <a:ext cx="10872470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Các </a:t>
            </a:r>
            <a:r>
              <a:rPr sz="2800" spc="-5" dirty="0">
                <a:latin typeface="Calibri"/>
                <a:cs typeface="Calibri"/>
              </a:rPr>
              <a:t>em </a:t>
            </a:r>
            <a:r>
              <a:rPr sz="2800" spc="-25" dirty="0">
                <a:latin typeface="Calibri"/>
                <a:cs typeface="Calibri"/>
              </a:rPr>
              <a:t>hãy </a:t>
            </a:r>
            <a:r>
              <a:rPr sz="2800" spc="-5" dirty="0">
                <a:latin typeface="Calibri"/>
                <a:cs typeface="Calibri"/>
              </a:rPr>
              <a:t>trưng </a:t>
            </a:r>
            <a:r>
              <a:rPr sz="2800" spc="-25" dirty="0">
                <a:latin typeface="Calibri"/>
                <a:cs typeface="Calibri"/>
              </a:rPr>
              <a:t>bày </a:t>
            </a:r>
            <a:r>
              <a:rPr sz="2800" spc="-10" dirty="0">
                <a:latin typeface="Calibri"/>
                <a:cs typeface="Calibri"/>
              </a:rPr>
              <a:t>mô </a:t>
            </a:r>
            <a:r>
              <a:rPr sz="2800" spc="-5" dirty="0">
                <a:latin typeface="Calibri"/>
                <a:cs typeface="Calibri"/>
              </a:rPr>
              <a:t>hình không </a:t>
            </a:r>
            <a:r>
              <a:rPr sz="2800" spc="-10" dirty="0">
                <a:latin typeface="Calibri"/>
                <a:cs typeface="Calibri"/>
              </a:rPr>
              <a:t>gian </a:t>
            </a:r>
            <a:r>
              <a:rPr sz="2800" spc="-5" dirty="0">
                <a:latin typeface="Calibri"/>
                <a:cs typeface="Calibri"/>
              </a:rPr>
              <a:t>nội </a:t>
            </a:r>
            <a:r>
              <a:rPr sz="2800" spc="-10" dirty="0">
                <a:latin typeface="Calibri"/>
                <a:cs typeface="Calibri"/>
              </a:rPr>
              <a:t>thất </a:t>
            </a:r>
            <a:r>
              <a:rPr sz="2800" spc="-15" dirty="0">
                <a:latin typeface="Calibri"/>
                <a:cs typeface="Calibri"/>
              </a:rPr>
              <a:t>trên </a:t>
            </a:r>
            <a:r>
              <a:rPr sz="2800" spc="-10" dirty="0">
                <a:latin typeface="Calibri"/>
                <a:cs typeface="Calibri"/>
              </a:rPr>
              <a:t>bàn </a:t>
            </a:r>
            <a:r>
              <a:rPr sz="2800" spc="-5" dirty="0">
                <a:latin typeface="Calibri"/>
                <a:cs typeface="Calibri"/>
              </a:rPr>
              <a:t>ở </a:t>
            </a:r>
            <a:r>
              <a:rPr sz="2800" spc="-10" dirty="0">
                <a:latin typeface="Calibri"/>
                <a:cs typeface="Calibri"/>
              </a:rPr>
              <a:t>bục </a:t>
            </a:r>
            <a:r>
              <a:rPr sz="2800" spc="-5" dirty="0">
                <a:latin typeface="Calibri"/>
                <a:cs typeface="Calibri"/>
              </a:rPr>
              <a:t>giảng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thứ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tự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biển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tên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nhóm.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50000"/>
              </a:lnSpc>
              <a:buFont typeface="Arial MT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Các em </a:t>
            </a:r>
            <a:r>
              <a:rPr sz="2800" spc="-25" dirty="0">
                <a:latin typeface="Calibri"/>
                <a:cs typeface="Calibri"/>
              </a:rPr>
              <a:t>hãy </a:t>
            </a:r>
            <a:r>
              <a:rPr sz="2800" spc="-15" dirty="0">
                <a:latin typeface="Calibri"/>
                <a:cs typeface="Calibri"/>
              </a:rPr>
              <a:t>vai </a:t>
            </a:r>
            <a:r>
              <a:rPr sz="2800" spc="-5" dirty="0">
                <a:latin typeface="Calibri"/>
                <a:cs typeface="Calibri"/>
              </a:rPr>
              <a:t>nhà phê bình mĩ </a:t>
            </a:r>
            <a:r>
              <a:rPr sz="2800" spc="-10" dirty="0">
                <a:latin typeface="Calibri"/>
                <a:cs typeface="Calibri"/>
              </a:rPr>
              <a:t>thuật </a:t>
            </a:r>
            <a:r>
              <a:rPr sz="2800" spc="5" dirty="0">
                <a:latin typeface="Calibri"/>
                <a:cs typeface="Calibri"/>
              </a:rPr>
              <a:t>để </a:t>
            </a:r>
            <a:r>
              <a:rPr sz="2800" spc="-5" dirty="0">
                <a:latin typeface="Calibri"/>
                <a:cs typeface="Calibri"/>
              </a:rPr>
              <a:t>giới thiệu/phân tích/bình luận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về </a:t>
            </a:r>
            <a:r>
              <a:rPr sz="2800" spc="-10" dirty="0">
                <a:latin typeface="Calibri"/>
                <a:cs typeface="Calibri"/>
              </a:rPr>
              <a:t>sản </a:t>
            </a:r>
            <a:r>
              <a:rPr sz="2800" spc="-5" dirty="0">
                <a:latin typeface="Calibri"/>
                <a:cs typeface="Calibri"/>
              </a:rPr>
              <a:t>phẩm </a:t>
            </a:r>
            <a:r>
              <a:rPr sz="2800" spc="-10" dirty="0">
                <a:latin typeface="Calibri"/>
                <a:cs typeface="Calibri"/>
              </a:rPr>
              <a:t>mô </a:t>
            </a:r>
            <a:r>
              <a:rPr sz="2800" spc="-5" dirty="0">
                <a:latin typeface="Calibri"/>
                <a:cs typeface="Calibri"/>
              </a:rPr>
              <a:t>hình không gian nội </a:t>
            </a:r>
            <a:r>
              <a:rPr sz="2800" spc="-10" dirty="0">
                <a:latin typeface="Calibri"/>
                <a:cs typeface="Calibri"/>
              </a:rPr>
              <a:t>thất </a:t>
            </a:r>
            <a:r>
              <a:rPr sz="2800" spc="-5" dirty="0">
                <a:latin typeface="Calibri"/>
                <a:cs typeface="Calibri"/>
              </a:rPr>
              <a:t>của nhóm mình </a:t>
            </a:r>
            <a:r>
              <a:rPr sz="2800" spc="-25" dirty="0">
                <a:latin typeface="Calibri"/>
                <a:cs typeface="Calibri"/>
              </a:rPr>
              <a:t>và </a:t>
            </a:r>
            <a:r>
              <a:rPr sz="2800" spc="-5" dirty="0">
                <a:latin typeface="Calibri"/>
                <a:cs typeface="Calibri"/>
              </a:rPr>
              <a:t>nhóm bạn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gợi</a:t>
            </a:r>
            <a:r>
              <a:rPr sz="2800" spc="-5" dirty="0">
                <a:latin typeface="Calibri"/>
                <a:cs typeface="Calibri"/>
              </a:rPr>
              <a:t> ý sau: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CDBA7-E643-4DA7-6E4F-EBD53B78AF15}"/>
              </a:ext>
            </a:extLst>
          </p:cNvPr>
          <p:cNvSpPr txBox="1"/>
          <p:nvPr/>
        </p:nvSpPr>
        <p:spPr>
          <a:xfrm>
            <a:off x="35257" y="5380672"/>
            <a:ext cx="60937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B3D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sz="2800" spc="-15" dirty="0"/>
              <a:t>Hoạt</a:t>
            </a:r>
            <a:r>
              <a:rPr sz="2800" spc="-5" dirty="0"/>
              <a:t> động</a:t>
            </a:r>
            <a:r>
              <a:rPr sz="2800" spc="-20" dirty="0"/>
              <a:t> </a:t>
            </a:r>
            <a:r>
              <a:rPr sz="2800" spc="-5" dirty="0"/>
              <a:t>4</a:t>
            </a:r>
            <a:endParaRPr sz="2800"/>
          </a:p>
          <a:p>
            <a:pPr algn="ctr">
              <a:lnSpc>
                <a:spcPts val="3190"/>
              </a:lnSpc>
            </a:pPr>
            <a:r>
              <a:rPr sz="2800" spc="-10" dirty="0"/>
              <a:t>TRƯNG</a:t>
            </a:r>
            <a:r>
              <a:rPr sz="2800" spc="30" dirty="0"/>
              <a:t> </a:t>
            </a:r>
            <a:r>
              <a:rPr sz="2800" spc="-90" dirty="0"/>
              <a:t>BÀY</a:t>
            </a:r>
            <a:r>
              <a:rPr sz="2800" spc="5" dirty="0"/>
              <a:t> </a:t>
            </a:r>
            <a:r>
              <a:rPr sz="2800" spc="-20" dirty="0"/>
              <a:t>SẢN</a:t>
            </a:r>
            <a:r>
              <a:rPr sz="2800" spc="10" dirty="0"/>
              <a:t> </a:t>
            </a:r>
            <a:r>
              <a:rPr sz="2800" spc="-10" dirty="0"/>
              <a:t>PHẨM</a:t>
            </a:r>
            <a:r>
              <a:rPr sz="2800" spc="10" dirty="0"/>
              <a:t> </a:t>
            </a:r>
            <a:r>
              <a:rPr sz="2800" spc="-75" dirty="0"/>
              <a:t>VÀ</a:t>
            </a:r>
            <a:r>
              <a:rPr sz="2800" spc="-10" dirty="0"/>
              <a:t> CHIA</a:t>
            </a:r>
            <a:r>
              <a:rPr sz="2800" spc="10" dirty="0"/>
              <a:t> </a:t>
            </a:r>
            <a:r>
              <a:rPr sz="2800" spc="-5" dirty="0"/>
              <a:t>SẺ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638962" y="1563446"/>
            <a:ext cx="10849610" cy="4662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Các em </a:t>
            </a:r>
            <a:r>
              <a:rPr sz="2800" spc="-20" dirty="0">
                <a:latin typeface="Calibri"/>
                <a:cs typeface="Calibri"/>
              </a:rPr>
              <a:t>hãy vai </a:t>
            </a:r>
            <a:r>
              <a:rPr sz="2800" spc="-5" dirty="0">
                <a:latin typeface="Calibri"/>
                <a:cs typeface="Calibri"/>
              </a:rPr>
              <a:t>nhà phê bình mĩ </a:t>
            </a:r>
            <a:r>
              <a:rPr sz="2800" spc="-10" dirty="0">
                <a:latin typeface="Calibri"/>
                <a:cs typeface="Calibri"/>
              </a:rPr>
              <a:t>thuật </a:t>
            </a:r>
            <a:r>
              <a:rPr sz="2800" spc="5" dirty="0">
                <a:latin typeface="Calibri"/>
                <a:cs typeface="Calibri"/>
              </a:rPr>
              <a:t>để </a:t>
            </a:r>
            <a:r>
              <a:rPr sz="2800" spc="-5" dirty="0">
                <a:latin typeface="Calibri"/>
                <a:cs typeface="Calibri"/>
              </a:rPr>
              <a:t>giới thiệu/phân tích/bình </a:t>
            </a:r>
            <a:r>
              <a:rPr sz="2800" dirty="0">
                <a:latin typeface="Calibri"/>
                <a:cs typeface="Calibri"/>
              </a:rPr>
              <a:t>luận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về </a:t>
            </a:r>
            <a:r>
              <a:rPr sz="2800" spc="-10" dirty="0">
                <a:latin typeface="Calibri"/>
                <a:cs typeface="Calibri"/>
              </a:rPr>
              <a:t>sản </a:t>
            </a:r>
            <a:r>
              <a:rPr sz="2800" spc="-5" dirty="0">
                <a:latin typeface="Calibri"/>
                <a:cs typeface="Calibri"/>
              </a:rPr>
              <a:t>phẩm </a:t>
            </a:r>
            <a:r>
              <a:rPr sz="2800" spc="-10" dirty="0">
                <a:latin typeface="Calibri"/>
                <a:cs typeface="Calibri"/>
              </a:rPr>
              <a:t>mô </a:t>
            </a:r>
            <a:r>
              <a:rPr sz="2800" spc="-5" dirty="0">
                <a:latin typeface="Calibri"/>
                <a:cs typeface="Calibri"/>
              </a:rPr>
              <a:t>hình không gian nội </a:t>
            </a:r>
            <a:r>
              <a:rPr sz="2800" spc="-10" dirty="0">
                <a:latin typeface="Calibri"/>
                <a:cs typeface="Calibri"/>
              </a:rPr>
              <a:t>thất </a:t>
            </a:r>
            <a:r>
              <a:rPr sz="2800" spc="-5" dirty="0">
                <a:latin typeface="Calibri"/>
                <a:cs typeface="Calibri"/>
              </a:rPr>
              <a:t>của </a:t>
            </a:r>
            <a:r>
              <a:rPr sz="2800" spc="-10" dirty="0">
                <a:latin typeface="Calibri"/>
                <a:cs typeface="Calibri"/>
              </a:rPr>
              <a:t>nhóm </a:t>
            </a:r>
            <a:r>
              <a:rPr sz="2800" spc="-5" dirty="0">
                <a:latin typeface="Calibri"/>
                <a:cs typeface="Calibri"/>
              </a:rPr>
              <a:t>mình </a:t>
            </a:r>
            <a:r>
              <a:rPr sz="2800" spc="-25" dirty="0">
                <a:latin typeface="Calibri"/>
                <a:cs typeface="Calibri"/>
              </a:rPr>
              <a:t>và </a:t>
            </a:r>
            <a:r>
              <a:rPr sz="2800" spc="-10" dirty="0">
                <a:latin typeface="Calibri"/>
                <a:cs typeface="Calibri"/>
              </a:rPr>
              <a:t>nhóm </a:t>
            </a:r>
            <a:r>
              <a:rPr sz="2800" dirty="0">
                <a:latin typeface="Calibri"/>
                <a:cs typeface="Calibri"/>
              </a:rPr>
              <a:t>bạn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gợi</a:t>
            </a:r>
            <a:r>
              <a:rPr sz="2800" spc="-5" dirty="0">
                <a:latin typeface="Calibri"/>
                <a:cs typeface="Calibri"/>
              </a:rPr>
              <a:t> ý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sau: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+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Sản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phẩm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em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yêu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thích?</a:t>
            </a:r>
            <a:endParaRPr sz="24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Calibri"/>
                <a:cs typeface="Calibri"/>
              </a:rPr>
              <a:t>+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Các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hình </a:t>
            </a:r>
            <a:r>
              <a:rPr sz="2400" i="1" dirty="0">
                <a:latin typeface="Calibri"/>
                <a:cs typeface="Calibri"/>
              </a:rPr>
              <a:t>khối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tạo</a:t>
            </a:r>
            <a:r>
              <a:rPr sz="2400" i="1" spc="-5" dirty="0">
                <a:latin typeface="Calibri"/>
                <a:cs typeface="Calibri"/>
              </a:rPr>
              <a:t> nên </a:t>
            </a:r>
            <a:r>
              <a:rPr sz="2400" i="1" dirty="0">
                <a:latin typeface="Calibri"/>
                <a:cs typeface="Calibri"/>
              </a:rPr>
              <a:t>sản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phẩm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nội </a:t>
            </a:r>
            <a:r>
              <a:rPr sz="2400" i="1" dirty="0">
                <a:latin typeface="Calibri"/>
                <a:cs typeface="Calibri"/>
              </a:rPr>
              <a:t>thất?</a:t>
            </a:r>
            <a:endParaRPr sz="24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+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Cách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sắp</a:t>
            </a:r>
            <a:r>
              <a:rPr sz="2400" i="1" spc="-15" dirty="0">
                <a:latin typeface="Calibri"/>
                <a:cs typeface="Calibri"/>
              </a:rPr>
              <a:t> xếp</a:t>
            </a:r>
            <a:r>
              <a:rPr sz="2400" i="1" spc="-5" dirty="0">
                <a:latin typeface="Calibri"/>
                <a:cs typeface="Calibri"/>
              </a:rPr>
              <a:t> đồ </a:t>
            </a:r>
            <a:r>
              <a:rPr sz="2400" i="1" dirty="0">
                <a:latin typeface="Calibri"/>
                <a:cs typeface="Calibri"/>
              </a:rPr>
              <a:t>vật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trong không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gian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nội </a:t>
            </a:r>
            <a:r>
              <a:rPr sz="2400" i="1" dirty="0">
                <a:latin typeface="Calibri"/>
                <a:cs typeface="Calibri"/>
              </a:rPr>
              <a:t>thất?</a:t>
            </a:r>
            <a:endParaRPr sz="24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+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45" dirty="0">
                <a:latin typeface="Calibri"/>
                <a:cs typeface="Calibri"/>
              </a:rPr>
              <a:t>Kĩ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thuật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tạo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hình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và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trang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trí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mô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hình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trong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không</a:t>
            </a:r>
            <a:r>
              <a:rPr sz="2400" i="1" spc="-5" dirty="0">
                <a:latin typeface="Calibri"/>
                <a:cs typeface="Calibri"/>
              </a:rPr>
              <a:t> gian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nội </a:t>
            </a:r>
            <a:r>
              <a:rPr sz="2400" i="1" dirty="0">
                <a:latin typeface="Calibri"/>
                <a:cs typeface="Calibri"/>
              </a:rPr>
              <a:t>thất?</a:t>
            </a:r>
            <a:endParaRPr sz="24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+</a:t>
            </a:r>
            <a:r>
              <a:rPr sz="2400" i="1" spc="-5" dirty="0">
                <a:latin typeface="Calibri"/>
                <a:cs typeface="Calibri"/>
              </a:rPr>
              <a:t> Cách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sử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dụng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màu </a:t>
            </a:r>
            <a:r>
              <a:rPr sz="2400" i="1" spc="-5" dirty="0">
                <a:latin typeface="Calibri"/>
                <a:cs typeface="Calibri"/>
              </a:rPr>
              <a:t>sắc,</a:t>
            </a:r>
            <a:r>
              <a:rPr sz="2400" i="1" dirty="0">
                <a:latin typeface="Calibri"/>
                <a:cs typeface="Calibri"/>
              </a:rPr>
              <a:t> chất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liệu trên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sản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phẩm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nội </a:t>
            </a:r>
            <a:r>
              <a:rPr sz="2400" i="1" dirty="0">
                <a:latin typeface="Calibri"/>
                <a:cs typeface="Calibri"/>
              </a:rPr>
              <a:t>thất?</a:t>
            </a:r>
            <a:endParaRPr sz="24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+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Hướng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ánh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sáng không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gian nội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thất?</a:t>
            </a:r>
            <a:endParaRPr sz="24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+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Nét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văn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hoá </a:t>
            </a:r>
            <a:r>
              <a:rPr sz="2400" i="1" dirty="0">
                <a:latin typeface="Calibri"/>
                <a:cs typeface="Calibri"/>
              </a:rPr>
              <a:t>vùng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miền thể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hiện </a:t>
            </a:r>
            <a:r>
              <a:rPr sz="2400" i="1" dirty="0">
                <a:latin typeface="Calibri"/>
                <a:cs typeface="Calibri"/>
              </a:rPr>
              <a:t>trong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mô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hình?</a:t>
            </a:r>
            <a:endParaRPr sz="24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+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Ý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tưởng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điều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chỉnh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để sản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phẩm </a:t>
            </a:r>
            <a:r>
              <a:rPr sz="2400" i="1" spc="-5" dirty="0">
                <a:latin typeface="Calibri"/>
                <a:cs typeface="Calibri"/>
              </a:rPr>
              <a:t>hoàn </a:t>
            </a:r>
            <a:r>
              <a:rPr sz="2400" i="1" dirty="0">
                <a:latin typeface="Calibri"/>
                <a:cs typeface="Calibri"/>
              </a:rPr>
              <a:t>thiện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hơn?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32" rIns="0" bIns="0" rtlCol="0">
            <a:spAutoFit/>
          </a:bodyPr>
          <a:lstStyle/>
          <a:p>
            <a:pPr marL="1270" algn="ctr">
              <a:lnSpc>
                <a:spcPts val="2860"/>
              </a:lnSpc>
              <a:spcBef>
                <a:spcPts val="95"/>
              </a:spcBef>
            </a:pPr>
            <a:r>
              <a:rPr spc="-10" dirty="0"/>
              <a:t>Hoạt</a:t>
            </a:r>
            <a:r>
              <a:rPr spc="-15" dirty="0"/>
              <a:t> </a:t>
            </a:r>
            <a:r>
              <a:rPr spc="-5" dirty="0"/>
              <a:t>động</a:t>
            </a:r>
            <a:r>
              <a:rPr spc="-20" dirty="0"/>
              <a:t> </a:t>
            </a:r>
            <a:r>
              <a:rPr spc="-5" dirty="0"/>
              <a:t>5</a:t>
            </a:r>
          </a:p>
          <a:p>
            <a:pPr algn="ctr">
              <a:lnSpc>
                <a:spcPts val="2860"/>
              </a:lnSpc>
            </a:pPr>
            <a:r>
              <a:rPr spc="-10" dirty="0"/>
              <a:t>TÌM</a:t>
            </a:r>
            <a:r>
              <a:rPr spc="-5" dirty="0"/>
              <a:t> </a:t>
            </a:r>
            <a:r>
              <a:rPr spc="-10" dirty="0"/>
              <a:t>HIỂU</a:t>
            </a:r>
            <a:r>
              <a:rPr spc="15" dirty="0"/>
              <a:t> </a:t>
            </a:r>
            <a:r>
              <a:rPr spc="-10" dirty="0"/>
              <a:t>MÔ</a:t>
            </a:r>
            <a:r>
              <a:rPr spc="-5" dirty="0"/>
              <a:t> HÌNH </a:t>
            </a:r>
            <a:r>
              <a:rPr spc="-10" dirty="0"/>
              <a:t>THIẾT</a:t>
            </a:r>
            <a:r>
              <a:rPr spc="25" dirty="0"/>
              <a:t> </a:t>
            </a:r>
            <a:r>
              <a:rPr spc="-5" dirty="0"/>
              <a:t>KẾ NỘI</a:t>
            </a:r>
            <a:r>
              <a:rPr dirty="0"/>
              <a:t> </a:t>
            </a:r>
            <a:r>
              <a:rPr spc="-55" dirty="0"/>
              <a:t>THẤT</a:t>
            </a:r>
            <a:r>
              <a:rPr spc="-5" dirty="0"/>
              <a:t> </a:t>
            </a:r>
            <a:r>
              <a:rPr spc="-30" dirty="0"/>
              <a:t>CỦA</a:t>
            </a:r>
            <a:r>
              <a:rPr spc="10" dirty="0"/>
              <a:t> </a:t>
            </a:r>
            <a:r>
              <a:rPr spc="-5" dirty="0"/>
              <a:t>NGÔI</a:t>
            </a:r>
            <a:r>
              <a:rPr spc="-20" dirty="0"/>
              <a:t> </a:t>
            </a:r>
            <a:r>
              <a:rPr spc="-5" dirty="0"/>
              <a:t>NHÀ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7243" y="1262888"/>
            <a:ext cx="6146800" cy="527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Các</a:t>
            </a:r>
            <a:r>
              <a:rPr sz="2400" b="1" spc="3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em</a:t>
            </a:r>
            <a:r>
              <a:rPr sz="2400" b="1" spc="32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hãy</a:t>
            </a:r>
            <a:r>
              <a:rPr sz="2400" b="1" spc="3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quan</a:t>
            </a:r>
            <a:r>
              <a:rPr sz="2400" b="1" spc="3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sát,</a:t>
            </a:r>
            <a:r>
              <a:rPr sz="2400" b="1" spc="3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đọc</a:t>
            </a:r>
            <a:r>
              <a:rPr sz="2400" b="1" spc="3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thông</a:t>
            </a:r>
            <a:r>
              <a:rPr sz="2400" b="1" spc="3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tin</a:t>
            </a:r>
            <a:r>
              <a:rPr sz="2400" b="1" spc="3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trong</a:t>
            </a:r>
            <a:r>
              <a:rPr sz="2400" b="1" spc="3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SGK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Mĩ</a:t>
            </a:r>
            <a:r>
              <a:rPr sz="2400" b="1" spc="229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thuật</a:t>
            </a:r>
            <a:r>
              <a:rPr sz="2400" b="1" spc="2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8</a:t>
            </a:r>
            <a:r>
              <a:rPr sz="2400" b="1" spc="25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trang</a:t>
            </a:r>
            <a:r>
              <a:rPr sz="2400" b="1" spc="2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47,</a:t>
            </a:r>
            <a:r>
              <a:rPr sz="2400" b="1" spc="2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để</a:t>
            </a:r>
            <a:r>
              <a:rPr sz="2400" b="1" spc="2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tìm</a:t>
            </a:r>
            <a:r>
              <a:rPr sz="2400" b="1" spc="2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hiểu</a:t>
            </a:r>
            <a:r>
              <a:rPr sz="2400" b="1" spc="2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mô</a:t>
            </a:r>
            <a:r>
              <a:rPr sz="2400" b="1" spc="2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hình</a:t>
            </a:r>
            <a:r>
              <a:rPr sz="2400" b="1" spc="2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thiết </a:t>
            </a:r>
            <a:r>
              <a:rPr sz="2400" b="1" spc="-53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kế </a:t>
            </a:r>
            <a:r>
              <a:rPr sz="2400" b="1" dirty="0">
                <a:latin typeface="Calibri"/>
                <a:cs typeface="Calibri"/>
              </a:rPr>
              <a:t>nội </a:t>
            </a:r>
            <a:r>
              <a:rPr sz="2400" b="1" spc="-10" dirty="0">
                <a:latin typeface="Calibri"/>
                <a:cs typeface="Calibri"/>
              </a:rPr>
              <a:t>thất ngôi </a:t>
            </a:r>
            <a:r>
              <a:rPr sz="2400" b="1" spc="-5" dirty="0">
                <a:latin typeface="Calibri"/>
                <a:cs typeface="Calibri"/>
              </a:rPr>
              <a:t>nhà </a:t>
            </a:r>
            <a:r>
              <a:rPr sz="2400" b="1" dirty="0">
                <a:latin typeface="Calibri"/>
                <a:cs typeface="Calibri"/>
              </a:rPr>
              <a:t>suy </a:t>
            </a:r>
            <a:r>
              <a:rPr sz="2400" b="1" spc="-5" dirty="0">
                <a:latin typeface="Calibri"/>
                <a:cs typeface="Calibri"/>
              </a:rPr>
              <a:t>nghĩ </a:t>
            </a:r>
            <a:r>
              <a:rPr sz="2400" b="1" spc="-20" dirty="0">
                <a:latin typeface="Calibri"/>
                <a:cs typeface="Calibri"/>
              </a:rPr>
              <a:t>và trả </a:t>
            </a:r>
            <a:r>
              <a:rPr sz="2400" b="1" dirty="0">
                <a:latin typeface="Calibri"/>
                <a:cs typeface="Calibri"/>
              </a:rPr>
              <a:t>lời </a:t>
            </a:r>
            <a:r>
              <a:rPr sz="2400" b="1" spc="-5" dirty="0">
                <a:latin typeface="Calibri"/>
                <a:cs typeface="Calibri"/>
              </a:rPr>
              <a:t>câu hỏi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sau: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2400" i="1" dirty="0">
                <a:latin typeface="Calibri"/>
                <a:cs typeface="Calibri"/>
              </a:rPr>
              <a:t>+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Hình</a:t>
            </a:r>
            <a:r>
              <a:rPr sz="2400" i="1" dirty="0">
                <a:latin typeface="Calibri"/>
                <a:cs typeface="Calibri"/>
              </a:rPr>
              <a:t> khối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trong </a:t>
            </a:r>
            <a:r>
              <a:rPr sz="2400" i="1" spc="-10" dirty="0">
                <a:latin typeface="Calibri"/>
                <a:cs typeface="Calibri"/>
              </a:rPr>
              <a:t>các </a:t>
            </a:r>
            <a:r>
              <a:rPr sz="2400" i="1" dirty="0">
                <a:latin typeface="Calibri"/>
                <a:cs typeface="Calibri"/>
              </a:rPr>
              <a:t>sản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phẩm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nội </a:t>
            </a:r>
            <a:r>
              <a:rPr sz="2400" i="1" dirty="0">
                <a:latin typeface="Calibri"/>
                <a:cs typeface="Calibri"/>
              </a:rPr>
              <a:t>thất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được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thể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2400" i="1" spc="-5" dirty="0">
                <a:latin typeface="Calibri"/>
                <a:cs typeface="Calibri"/>
              </a:rPr>
              <a:t>hiện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như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thế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nào?</a:t>
            </a:r>
            <a:endParaRPr sz="2400">
              <a:latin typeface="Calibri"/>
              <a:cs typeface="Calibri"/>
            </a:endParaRPr>
          </a:p>
          <a:p>
            <a:pPr marL="12700" marR="6350" algn="just">
              <a:lnSpc>
                <a:spcPct val="150000"/>
              </a:lnSpc>
              <a:spcBef>
                <a:spcPts val="5"/>
              </a:spcBef>
            </a:pPr>
            <a:r>
              <a:rPr sz="2400" i="1" dirty="0">
                <a:latin typeface="Calibri"/>
                <a:cs typeface="Calibri"/>
              </a:rPr>
              <a:t>+ Cách sắp </a:t>
            </a:r>
            <a:r>
              <a:rPr sz="2400" i="1" spc="-15" dirty="0">
                <a:latin typeface="Calibri"/>
                <a:cs typeface="Calibri"/>
              </a:rPr>
              <a:t>xếp </a:t>
            </a:r>
            <a:r>
              <a:rPr sz="2400" i="1" dirty="0">
                <a:latin typeface="Calibri"/>
                <a:cs typeface="Calibri"/>
              </a:rPr>
              <a:t>bố cục màu sắc ánh sáng </a:t>
            </a:r>
            <a:r>
              <a:rPr sz="2400" i="1" spc="-5" dirty="0">
                <a:latin typeface="Calibri"/>
                <a:cs typeface="Calibri"/>
              </a:rPr>
              <a:t>và </a:t>
            </a:r>
            <a:r>
              <a:rPr sz="2400" i="1" dirty="0">
                <a:latin typeface="Calibri"/>
                <a:cs typeface="Calibri"/>
              </a:rPr>
              <a:t>sản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phẩm </a:t>
            </a:r>
            <a:r>
              <a:rPr sz="2400" i="1" spc="-5" dirty="0">
                <a:latin typeface="Calibri"/>
                <a:cs typeface="Calibri"/>
              </a:rPr>
              <a:t>nội thất </a:t>
            </a:r>
            <a:r>
              <a:rPr sz="2400" i="1" spc="-15" dirty="0">
                <a:latin typeface="Calibri"/>
                <a:cs typeface="Calibri"/>
              </a:rPr>
              <a:t>có </a:t>
            </a:r>
            <a:r>
              <a:rPr sz="2400" i="1" dirty="0">
                <a:latin typeface="Calibri"/>
                <a:cs typeface="Calibri"/>
              </a:rPr>
              <a:t>phù </a:t>
            </a:r>
            <a:r>
              <a:rPr sz="2400" i="1" spc="-5" dirty="0">
                <a:latin typeface="Calibri"/>
                <a:cs typeface="Calibri"/>
              </a:rPr>
              <a:t>hợp với không gian không </a:t>
            </a:r>
            <a:r>
              <a:rPr sz="2400" i="1" dirty="0">
                <a:latin typeface="Calibri"/>
                <a:cs typeface="Calibri"/>
              </a:rPr>
              <a:t> chức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năng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của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ngôi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nhà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không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700" marR="6985" algn="just">
              <a:lnSpc>
                <a:spcPct val="150000"/>
              </a:lnSpc>
            </a:pPr>
            <a:r>
              <a:rPr sz="2400" i="1" dirty="0">
                <a:latin typeface="Calibri"/>
                <a:cs typeface="Calibri"/>
              </a:rPr>
              <a:t>+ Nét đặc trưng trong mỗi không </a:t>
            </a:r>
            <a:r>
              <a:rPr sz="2400" i="1" spc="-5" dirty="0">
                <a:latin typeface="Calibri"/>
                <a:cs typeface="Calibri"/>
              </a:rPr>
              <a:t>gian nội </a:t>
            </a:r>
            <a:r>
              <a:rPr sz="2400" i="1" dirty="0">
                <a:latin typeface="Calibri"/>
                <a:cs typeface="Calibri"/>
              </a:rPr>
              <a:t>thất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của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ngôi</a:t>
            </a:r>
            <a:r>
              <a:rPr sz="2400" i="1" dirty="0">
                <a:latin typeface="Calibri"/>
                <a:cs typeface="Calibri"/>
              </a:rPr>
              <a:t> nhà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là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gì?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6871" y="1964435"/>
            <a:ext cx="4953000" cy="39456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32" rIns="0" bIns="0" rtlCol="0">
            <a:spAutoFit/>
          </a:bodyPr>
          <a:lstStyle/>
          <a:p>
            <a:pPr marL="1270" algn="ctr">
              <a:lnSpc>
                <a:spcPts val="2860"/>
              </a:lnSpc>
              <a:spcBef>
                <a:spcPts val="95"/>
              </a:spcBef>
            </a:pPr>
            <a:r>
              <a:rPr spc="-10" dirty="0"/>
              <a:t>Hoạt</a:t>
            </a:r>
            <a:r>
              <a:rPr spc="-15" dirty="0"/>
              <a:t> </a:t>
            </a:r>
            <a:r>
              <a:rPr spc="-5" dirty="0"/>
              <a:t>động</a:t>
            </a:r>
            <a:r>
              <a:rPr spc="-20" dirty="0"/>
              <a:t> </a:t>
            </a:r>
            <a:r>
              <a:rPr spc="-5" dirty="0"/>
              <a:t>5</a:t>
            </a:r>
          </a:p>
          <a:p>
            <a:pPr algn="ctr">
              <a:lnSpc>
                <a:spcPts val="2860"/>
              </a:lnSpc>
            </a:pPr>
            <a:r>
              <a:rPr spc="-10" dirty="0"/>
              <a:t>TÌM</a:t>
            </a:r>
            <a:r>
              <a:rPr spc="-5" dirty="0"/>
              <a:t> </a:t>
            </a:r>
            <a:r>
              <a:rPr spc="-10" dirty="0"/>
              <a:t>HIỂU</a:t>
            </a:r>
            <a:r>
              <a:rPr spc="15" dirty="0"/>
              <a:t> </a:t>
            </a:r>
            <a:r>
              <a:rPr spc="-10" dirty="0"/>
              <a:t>MÔ</a:t>
            </a:r>
            <a:r>
              <a:rPr spc="-5" dirty="0"/>
              <a:t> HÌNH </a:t>
            </a:r>
            <a:r>
              <a:rPr spc="-10" dirty="0"/>
              <a:t>THIẾT</a:t>
            </a:r>
            <a:r>
              <a:rPr spc="25" dirty="0"/>
              <a:t> </a:t>
            </a:r>
            <a:r>
              <a:rPr spc="-5" dirty="0"/>
              <a:t>KẾ NỘI</a:t>
            </a:r>
            <a:r>
              <a:rPr dirty="0"/>
              <a:t> </a:t>
            </a:r>
            <a:r>
              <a:rPr spc="-55" dirty="0"/>
              <a:t>THẤT</a:t>
            </a:r>
            <a:r>
              <a:rPr spc="-5" dirty="0"/>
              <a:t> </a:t>
            </a:r>
            <a:r>
              <a:rPr spc="-30" dirty="0"/>
              <a:t>CỦA</a:t>
            </a:r>
            <a:r>
              <a:rPr spc="10" dirty="0"/>
              <a:t> </a:t>
            </a:r>
            <a:r>
              <a:rPr spc="-5" dirty="0"/>
              <a:t>NGÔI</a:t>
            </a:r>
            <a:r>
              <a:rPr spc="-20" dirty="0"/>
              <a:t> </a:t>
            </a:r>
            <a:r>
              <a:rPr spc="-5" dirty="0"/>
              <a:t>NHÀ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6116" y="2222118"/>
            <a:ext cx="1012190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latin typeface="Times New Roman"/>
                <a:cs typeface="Times New Roman"/>
              </a:rPr>
              <a:t>Ghi nhớ: </a:t>
            </a:r>
            <a:r>
              <a:rPr sz="4000" i="1" spc="-75" dirty="0">
                <a:latin typeface="Times New Roman"/>
                <a:cs typeface="Times New Roman"/>
              </a:rPr>
              <a:t>Trong </a:t>
            </a:r>
            <a:r>
              <a:rPr sz="4000" i="1" dirty="0">
                <a:latin typeface="Times New Roman"/>
                <a:cs typeface="Times New Roman"/>
              </a:rPr>
              <a:t>thiết </a:t>
            </a:r>
            <a:r>
              <a:rPr sz="4000" i="1" spc="-5" dirty="0">
                <a:latin typeface="Times New Roman"/>
                <a:cs typeface="Times New Roman"/>
              </a:rPr>
              <a:t>kế không </a:t>
            </a:r>
            <a:r>
              <a:rPr sz="4000" i="1" dirty="0">
                <a:latin typeface="Times New Roman"/>
                <a:cs typeface="Times New Roman"/>
              </a:rPr>
              <a:t>gian nội thất, </a:t>
            </a:r>
            <a:r>
              <a:rPr sz="4000" i="1" spc="-5" dirty="0">
                <a:latin typeface="Times New Roman"/>
                <a:cs typeface="Times New Roman"/>
              </a:rPr>
              <a:t>các </a:t>
            </a:r>
            <a:r>
              <a:rPr sz="4000" i="1" dirty="0">
                <a:latin typeface="Times New Roman"/>
                <a:cs typeface="Times New Roman"/>
              </a:rPr>
              <a:t> </a:t>
            </a:r>
            <a:r>
              <a:rPr sz="4000" i="1" spc="-5" dirty="0">
                <a:latin typeface="Times New Roman"/>
                <a:cs typeface="Times New Roman"/>
              </a:rPr>
              <a:t>sản phẩm </a:t>
            </a:r>
            <a:r>
              <a:rPr sz="4000" i="1" dirty="0">
                <a:latin typeface="Times New Roman"/>
                <a:cs typeface="Times New Roman"/>
              </a:rPr>
              <a:t>tạo dáng </a:t>
            </a:r>
            <a:r>
              <a:rPr sz="4000" i="1" spc="-5" dirty="0">
                <a:latin typeface="Times New Roman"/>
                <a:cs typeface="Times New Roman"/>
              </a:rPr>
              <a:t>công nghiệp và </a:t>
            </a:r>
            <a:r>
              <a:rPr sz="4000" i="1" dirty="0">
                <a:latin typeface="Times New Roman"/>
                <a:cs typeface="Times New Roman"/>
              </a:rPr>
              <a:t>tác </a:t>
            </a:r>
            <a:r>
              <a:rPr sz="4000" i="1" spc="-5" dirty="0">
                <a:latin typeface="Times New Roman"/>
                <a:cs typeface="Times New Roman"/>
              </a:rPr>
              <a:t>phẩm </a:t>
            </a:r>
            <a:r>
              <a:rPr sz="4000" i="1" dirty="0">
                <a:latin typeface="Times New Roman"/>
                <a:cs typeface="Times New Roman"/>
              </a:rPr>
              <a:t>hội </a:t>
            </a:r>
            <a:r>
              <a:rPr sz="4000" i="1" spc="5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hoạ, đồ hoạ </a:t>
            </a:r>
            <a:r>
              <a:rPr sz="4000" i="1" spc="-5" dirty="0">
                <a:latin typeface="Times New Roman"/>
                <a:cs typeface="Times New Roman"/>
              </a:rPr>
              <a:t>thường </a:t>
            </a:r>
            <a:r>
              <a:rPr sz="4000" i="1" dirty="0">
                <a:latin typeface="Times New Roman"/>
                <a:cs typeface="Times New Roman"/>
              </a:rPr>
              <a:t>tạo </a:t>
            </a:r>
            <a:r>
              <a:rPr sz="4000" i="1" spc="-5" dirty="0">
                <a:latin typeface="Times New Roman"/>
                <a:cs typeface="Times New Roman"/>
              </a:rPr>
              <a:t>nên </a:t>
            </a:r>
            <a:r>
              <a:rPr sz="4000" i="1" dirty="0">
                <a:latin typeface="Times New Roman"/>
                <a:cs typeface="Times New Roman"/>
              </a:rPr>
              <a:t>giá trị </a:t>
            </a:r>
            <a:r>
              <a:rPr sz="4000" i="1" spc="-5" dirty="0">
                <a:latin typeface="Times New Roman"/>
                <a:cs typeface="Times New Roman"/>
              </a:rPr>
              <a:t>thẩm </a:t>
            </a:r>
            <a:r>
              <a:rPr sz="4000" i="1" dirty="0">
                <a:latin typeface="Times New Roman"/>
                <a:cs typeface="Times New Roman"/>
              </a:rPr>
              <a:t>mĩ, </a:t>
            </a:r>
            <a:r>
              <a:rPr sz="4000" i="1" spc="-5" dirty="0">
                <a:latin typeface="Times New Roman"/>
                <a:cs typeface="Times New Roman"/>
              </a:rPr>
              <a:t>công </a:t>
            </a:r>
            <a:r>
              <a:rPr sz="4000" i="1" spc="-985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năng,</a:t>
            </a:r>
            <a:r>
              <a:rPr sz="4000" i="1" spc="-25" dirty="0">
                <a:latin typeface="Times New Roman"/>
                <a:cs typeface="Times New Roman"/>
              </a:rPr>
              <a:t> </a:t>
            </a:r>
            <a:r>
              <a:rPr sz="4000" i="1" spc="-5" dirty="0">
                <a:latin typeface="Times New Roman"/>
                <a:cs typeface="Times New Roman"/>
              </a:rPr>
              <a:t>nét</a:t>
            </a:r>
            <a:r>
              <a:rPr sz="4000" i="1" spc="5" dirty="0">
                <a:latin typeface="Times New Roman"/>
                <a:cs typeface="Times New Roman"/>
              </a:rPr>
              <a:t> </a:t>
            </a:r>
            <a:r>
              <a:rPr sz="4000" i="1" spc="-5" dirty="0">
                <a:latin typeface="Times New Roman"/>
                <a:cs typeface="Times New Roman"/>
              </a:rPr>
              <a:t>đặc </a:t>
            </a:r>
            <a:r>
              <a:rPr sz="4000" i="1" dirty="0">
                <a:latin typeface="Times New Roman"/>
                <a:cs typeface="Times New Roman"/>
              </a:rPr>
              <a:t>trưng</a:t>
            </a:r>
            <a:r>
              <a:rPr sz="4000" i="1" spc="-15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riêng </a:t>
            </a:r>
            <a:r>
              <a:rPr sz="4000" i="1" spc="-5" dirty="0">
                <a:latin typeface="Times New Roman"/>
                <a:cs typeface="Times New Roman"/>
              </a:rPr>
              <a:t>cho</a:t>
            </a:r>
            <a:r>
              <a:rPr sz="4000" i="1" dirty="0">
                <a:latin typeface="Times New Roman"/>
                <a:cs typeface="Times New Roman"/>
              </a:rPr>
              <a:t> </a:t>
            </a:r>
            <a:r>
              <a:rPr sz="4000" i="1" spc="-5" dirty="0">
                <a:latin typeface="Times New Roman"/>
                <a:cs typeface="Times New Roman"/>
              </a:rPr>
              <a:t>mỗi căn</a:t>
            </a:r>
            <a:r>
              <a:rPr sz="4000" i="1" spc="-1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phòng.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79009" y="576833"/>
            <a:ext cx="26346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C55A11"/>
                </a:solidFill>
              </a:rPr>
              <a:t>Mục</a:t>
            </a:r>
            <a:r>
              <a:rPr sz="3200" spc="-35" dirty="0">
                <a:solidFill>
                  <a:srgbClr val="C55A11"/>
                </a:solidFill>
              </a:rPr>
              <a:t> </a:t>
            </a:r>
            <a:r>
              <a:rPr sz="3200" dirty="0">
                <a:solidFill>
                  <a:srgbClr val="C55A11"/>
                </a:solidFill>
              </a:rPr>
              <a:t>tiêu</a:t>
            </a:r>
            <a:r>
              <a:rPr sz="3200" spc="-40" dirty="0">
                <a:solidFill>
                  <a:srgbClr val="C55A11"/>
                </a:solidFill>
              </a:rPr>
              <a:t> </a:t>
            </a:r>
            <a:r>
              <a:rPr sz="3200" spc="-5" dirty="0">
                <a:solidFill>
                  <a:srgbClr val="C55A11"/>
                </a:solidFill>
              </a:rPr>
              <a:t>chung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8140" algn="l"/>
                <a:tab pos="358775" algn="l"/>
              </a:tabLst>
            </a:pPr>
            <a:r>
              <a:rPr dirty="0"/>
              <a:t>Phân</a:t>
            </a:r>
            <a:r>
              <a:rPr spc="150" dirty="0"/>
              <a:t> </a:t>
            </a:r>
            <a:r>
              <a:rPr dirty="0"/>
              <a:t>tích</a:t>
            </a:r>
            <a:r>
              <a:rPr spc="150" dirty="0"/>
              <a:t> </a:t>
            </a:r>
            <a:r>
              <a:rPr dirty="0"/>
              <a:t>được</a:t>
            </a:r>
            <a:r>
              <a:rPr spc="160" dirty="0"/>
              <a:t> </a:t>
            </a:r>
            <a:r>
              <a:rPr spc="-5" dirty="0"/>
              <a:t>sự</a:t>
            </a:r>
            <a:r>
              <a:rPr spc="165" dirty="0"/>
              <a:t> </a:t>
            </a:r>
            <a:r>
              <a:rPr spc="-5" dirty="0"/>
              <a:t>hài</a:t>
            </a:r>
            <a:r>
              <a:rPr spc="140" dirty="0"/>
              <a:t> </a:t>
            </a:r>
            <a:r>
              <a:rPr spc="-5" dirty="0"/>
              <a:t>hoà</a:t>
            </a:r>
            <a:r>
              <a:rPr spc="160" dirty="0"/>
              <a:t> </a:t>
            </a:r>
            <a:r>
              <a:rPr spc="-15" dirty="0"/>
              <a:t>về</a:t>
            </a:r>
            <a:r>
              <a:rPr spc="165" dirty="0"/>
              <a:t> </a:t>
            </a:r>
            <a:r>
              <a:rPr spc="-5" dirty="0"/>
              <a:t>hình</a:t>
            </a:r>
            <a:r>
              <a:rPr spc="165" dirty="0"/>
              <a:t> </a:t>
            </a:r>
            <a:r>
              <a:rPr dirty="0"/>
              <a:t>khối</a:t>
            </a:r>
            <a:r>
              <a:rPr spc="155" dirty="0"/>
              <a:t> </a:t>
            </a:r>
            <a:r>
              <a:rPr spc="-20" dirty="0"/>
              <a:t>và</a:t>
            </a:r>
            <a:r>
              <a:rPr spc="160" dirty="0"/>
              <a:t> </a:t>
            </a:r>
            <a:r>
              <a:rPr spc="-5" dirty="0"/>
              <a:t>không</a:t>
            </a:r>
            <a:r>
              <a:rPr spc="160" dirty="0"/>
              <a:t> </a:t>
            </a:r>
            <a:r>
              <a:rPr dirty="0"/>
              <a:t>gian</a:t>
            </a:r>
            <a:r>
              <a:rPr spc="145" dirty="0"/>
              <a:t> </a:t>
            </a:r>
            <a:r>
              <a:rPr spc="-15" dirty="0"/>
              <a:t>trong</a:t>
            </a:r>
            <a:r>
              <a:rPr spc="165" dirty="0"/>
              <a:t> </a:t>
            </a:r>
            <a:r>
              <a:rPr spc="-5" dirty="0"/>
              <a:t>sản</a:t>
            </a:r>
            <a:r>
              <a:rPr spc="155" dirty="0"/>
              <a:t> </a:t>
            </a:r>
            <a:r>
              <a:rPr spc="-5" dirty="0"/>
              <a:t>phẩm</a:t>
            </a:r>
            <a:r>
              <a:rPr spc="140" dirty="0"/>
              <a:t> </a:t>
            </a:r>
            <a:r>
              <a:rPr dirty="0"/>
              <a:t>mĩ</a:t>
            </a:r>
            <a:r>
              <a:rPr spc="150" dirty="0"/>
              <a:t> </a:t>
            </a:r>
            <a:r>
              <a:rPr spc="-5" dirty="0"/>
              <a:t>thuật.</a:t>
            </a:r>
          </a:p>
          <a:p>
            <a:pPr marL="358140">
              <a:lnSpc>
                <a:spcPct val="100000"/>
              </a:lnSpc>
              <a:spcBef>
                <a:spcPts val="1725"/>
              </a:spcBef>
            </a:pPr>
            <a:r>
              <a:rPr dirty="0"/>
              <a:t>Nêu</a:t>
            </a:r>
            <a:r>
              <a:rPr spc="15" dirty="0"/>
              <a:t> </a:t>
            </a:r>
            <a:r>
              <a:rPr dirty="0"/>
              <a:t>được</a:t>
            </a:r>
            <a:r>
              <a:rPr spc="30" dirty="0"/>
              <a:t> </a:t>
            </a:r>
            <a:r>
              <a:rPr spc="-10" dirty="0"/>
              <a:t>cách</a:t>
            </a:r>
            <a:r>
              <a:rPr spc="20" dirty="0"/>
              <a:t> </a:t>
            </a:r>
            <a:r>
              <a:rPr spc="-5" dirty="0"/>
              <a:t>sắp</a:t>
            </a:r>
            <a:r>
              <a:rPr spc="10" dirty="0"/>
              <a:t> </a:t>
            </a:r>
            <a:r>
              <a:rPr spc="-20" dirty="0"/>
              <a:t>xếp</a:t>
            </a:r>
            <a:r>
              <a:rPr spc="20" dirty="0"/>
              <a:t> </a:t>
            </a:r>
            <a:r>
              <a:rPr spc="-5" dirty="0"/>
              <a:t>đồ</a:t>
            </a:r>
            <a:r>
              <a:rPr spc="15" dirty="0"/>
              <a:t> </a:t>
            </a:r>
            <a:r>
              <a:rPr spc="-25" dirty="0"/>
              <a:t>vật</a:t>
            </a:r>
            <a:r>
              <a:rPr spc="20" dirty="0"/>
              <a:t> </a:t>
            </a:r>
            <a:r>
              <a:rPr spc="-10" dirty="0"/>
              <a:t>tạo</a:t>
            </a:r>
            <a:r>
              <a:rPr spc="15" dirty="0"/>
              <a:t> </a:t>
            </a:r>
            <a:r>
              <a:rPr spc="-10" dirty="0"/>
              <a:t>không</a:t>
            </a:r>
            <a:r>
              <a:rPr spc="20" dirty="0"/>
              <a:t> </a:t>
            </a:r>
            <a:r>
              <a:rPr dirty="0"/>
              <a:t>gian</a:t>
            </a:r>
            <a:r>
              <a:rPr spc="15" dirty="0"/>
              <a:t> </a:t>
            </a:r>
            <a:r>
              <a:rPr spc="-5" dirty="0"/>
              <a:t>nội</a:t>
            </a:r>
            <a:r>
              <a:rPr spc="25" dirty="0"/>
              <a:t> </a:t>
            </a:r>
            <a:r>
              <a:rPr spc="-10" dirty="0"/>
              <a:t>thất</a:t>
            </a:r>
            <a:r>
              <a:rPr spc="15" dirty="0"/>
              <a:t> </a:t>
            </a:r>
            <a:r>
              <a:rPr spc="-5" dirty="0"/>
              <a:t>phù</a:t>
            </a:r>
            <a:r>
              <a:rPr spc="25" dirty="0"/>
              <a:t> </a:t>
            </a:r>
            <a:r>
              <a:rPr spc="-5" dirty="0"/>
              <a:t>hợp</a:t>
            </a:r>
            <a:r>
              <a:rPr spc="25" dirty="0"/>
              <a:t> </a:t>
            </a:r>
            <a:r>
              <a:rPr spc="-15" dirty="0"/>
              <a:t>với</a:t>
            </a:r>
            <a:r>
              <a:rPr spc="20" dirty="0"/>
              <a:t> </a:t>
            </a:r>
            <a:r>
              <a:rPr dirty="0"/>
              <a:t>chức</a:t>
            </a:r>
            <a:r>
              <a:rPr spc="20" dirty="0"/>
              <a:t> </a:t>
            </a:r>
            <a:r>
              <a:rPr spc="-5" dirty="0"/>
              <a:t>năng</a:t>
            </a:r>
            <a:r>
              <a:rPr spc="20" dirty="0"/>
              <a:t> </a:t>
            </a:r>
            <a:r>
              <a:rPr dirty="0"/>
              <a:t>của</a:t>
            </a:r>
          </a:p>
          <a:p>
            <a:pPr marL="358140">
              <a:lnSpc>
                <a:spcPct val="100000"/>
              </a:lnSpc>
              <a:spcBef>
                <a:spcPts val="1730"/>
              </a:spcBef>
            </a:pPr>
            <a:r>
              <a:rPr spc="-10" dirty="0"/>
              <a:t>căn</a:t>
            </a:r>
            <a:r>
              <a:rPr spc="-45" dirty="0"/>
              <a:t> </a:t>
            </a:r>
            <a:r>
              <a:rPr spc="-5" dirty="0"/>
              <a:t>phòng.</a:t>
            </a:r>
          </a:p>
          <a:p>
            <a:pPr marL="358140" indent="-343535">
              <a:lnSpc>
                <a:spcPct val="100000"/>
              </a:lnSpc>
              <a:spcBef>
                <a:spcPts val="1730"/>
              </a:spcBef>
              <a:buFont typeface="Arial MT"/>
              <a:buChar char="•"/>
              <a:tabLst>
                <a:tab pos="358140" algn="l"/>
                <a:tab pos="358775" algn="l"/>
              </a:tabLst>
            </a:pPr>
            <a:r>
              <a:rPr spc="-10" dirty="0"/>
              <a:t>Thiết</a:t>
            </a:r>
            <a:r>
              <a:rPr spc="-5" dirty="0"/>
              <a:t> </a:t>
            </a:r>
            <a:r>
              <a:rPr spc="-40" dirty="0"/>
              <a:t>kế</a:t>
            </a:r>
            <a:r>
              <a:rPr spc="-10" dirty="0"/>
              <a:t> </a:t>
            </a:r>
            <a:r>
              <a:rPr dirty="0"/>
              <a:t>được</a:t>
            </a:r>
            <a:r>
              <a:rPr spc="-5" dirty="0"/>
              <a:t> </a:t>
            </a:r>
            <a:r>
              <a:rPr dirty="0"/>
              <a:t>mô</a:t>
            </a:r>
            <a:r>
              <a:rPr spc="-10" dirty="0"/>
              <a:t> </a:t>
            </a:r>
            <a:r>
              <a:rPr spc="-5" dirty="0"/>
              <a:t>hình</a:t>
            </a:r>
            <a:r>
              <a:rPr dirty="0"/>
              <a:t> một</a:t>
            </a:r>
            <a:r>
              <a:rPr spc="-20" dirty="0"/>
              <a:t> </a:t>
            </a:r>
            <a:r>
              <a:rPr dirty="0"/>
              <a:t>không</a:t>
            </a:r>
            <a:r>
              <a:rPr spc="-15" dirty="0"/>
              <a:t> </a:t>
            </a:r>
            <a:r>
              <a:rPr dirty="0"/>
              <a:t>gian</a:t>
            </a:r>
            <a:r>
              <a:rPr spc="-15" dirty="0"/>
              <a:t> </a:t>
            </a:r>
            <a:r>
              <a:rPr spc="-5" dirty="0"/>
              <a:t>nội</a:t>
            </a:r>
            <a:r>
              <a:rPr spc="-15" dirty="0"/>
              <a:t> </a:t>
            </a:r>
            <a:r>
              <a:rPr spc="-10" dirty="0"/>
              <a:t>thất</a:t>
            </a:r>
            <a:r>
              <a:rPr spc="-5" dirty="0"/>
              <a:t> phù hợp</a:t>
            </a:r>
            <a:r>
              <a:rPr dirty="0"/>
              <a:t> </a:t>
            </a:r>
            <a:r>
              <a:rPr spc="-10" dirty="0"/>
              <a:t>với</a:t>
            </a:r>
            <a:r>
              <a:rPr dirty="0"/>
              <a:t> </a:t>
            </a:r>
            <a:r>
              <a:rPr spc="-10" dirty="0"/>
              <a:t>công</a:t>
            </a:r>
            <a:r>
              <a:rPr spc="-25" dirty="0"/>
              <a:t> </a:t>
            </a:r>
            <a:r>
              <a:rPr spc="-5" dirty="0"/>
              <a:t>năng sử</a:t>
            </a:r>
            <a:r>
              <a:rPr dirty="0"/>
              <a:t> </a:t>
            </a:r>
            <a:r>
              <a:rPr spc="-5" dirty="0"/>
              <a:t>dụng.</a:t>
            </a:r>
          </a:p>
          <a:p>
            <a:pPr marL="358140" marR="5080" indent="-343535">
              <a:lnSpc>
                <a:spcPct val="160000"/>
              </a:lnSpc>
              <a:buFont typeface="Arial MT"/>
              <a:buChar char="•"/>
              <a:tabLst>
                <a:tab pos="358140" algn="l"/>
                <a:tab pos="358775" algn="l"/>
              </a:tabLst>
            </a:pPr>
            <a:r>
              <a:rPr spc="-50" dirty="0"/>
              <a:t>Vận</a:t>
            </a:r>
            <a:r>
              <a:rPr spc="145" dirty="0"/>
              <a:t> </a:t>
            </a:r>
            <a:r>
              <a:rPr spc="-5" dirty="0"/>
              <a:t>dụng</a:t>
            </a:r>
            <a:r>
              <a:rPr spc="150" dirty="0"/>
              <a:t> </a:t>
            </a:r>
            <a:r>
              <a:rPr dirty="0"/>
              <a:t>kiến</a:t>
            </a:r>
            <a:r>
              <a:rPr spc="155" dirty="0"/>
              <a:t> </a:t>
            </a:r>
            <a:r>
              <a:rPr dirty="0"/>
              <a:t>thức</a:t>
            </a:r>
            <a:r>
              <a:rPr spc="165" dirty="0"/>
              <a:t> </a:t>
            </a:r>
            <a:r>
              <a:rPr spc="-20" dirty="0"/>
              <a:t>và</a:t>
            </a:r>
            <a:r>
              <a:rPr spc="150" dirty="0"/>
              <a:t> </a:t>
            </a:r>
            <a:r>
              <a:rPr dirty="0"/>
              <a:t>kĩ</a:t>
            </a:r>
            <a:r>
              <a:rPr spc="150" dirty="0"/>
              <a:t> </a:t>
            </a:r>
            <a:r>
              <a:rPr spc="-5" dirty="0"/>
              <a:t>năng</a:t>
            </a:r>
            <a:r>
              <a:rPr spc="155" dirty="0"/>
              <a:t> </a:t>
            </a:r>
            <a:r>
              <a:rPr spc="-15" dirty="0"/>
              <a:t>vào</a:t>
            </a:r>
            <a:r>
              <a:rPr spc="150" dirty="0"/>
              <a:t> </a:t>
            </a:r>
            <a:r>
              <a:rPr spc="-5" dirty="0"/>
              <a:t>thiết</a:t>
            </a:r>
            <a:r>
              <a:rPr spc="140" dirty="0"/>
              <a:t> </a:t>
            </a:r>
            <a:r>
              <a:rPr spc="-40" dirty="0"/>
              <a:t>kế</a:t>
            </a:r>
            <a:r>
              <a:rPr spc="155" dirty="0"/>
              <a:t> </a:t>
            </a:r>
            <a:r>
              <a:rPr dirty="0"/>
              <a:t>mô</a:t>
            </a:r>
            <a:r>
              <a:rPr spc="135" dirty="0"/>
              <a:t> </a:t>
            </a:r>
            <a:r>
              <a:rPr spc="-5" dirty="0"/>
              <a:t>hình</a:t>
            </a:r>
            <a:r>
              <a:rPr spc="150" dirty="0"/>
              <a:t> </a:t>
            </a:r>
            <a:r>
              <a:rPr dirty="0"/>
              <a:t>không</a:t>
            </a:r>
            <a:r>
              <a:rPr spc="135" dirty="0"/>
              <a:t> </a:t>
            </a:r>
            <a:r>
              <a:rPr dirty="0"/>
              <a:t>gian</a:t>
            </a:r>
            <a:r>
              <a:rPr spc="150" dirty="0"/>
              <a:t> </a:t>
            </a:r>
            <a:r>
              <a:rPr spc="-5" dirty="0"/>
              <a:t>nội</a:t>
            </a:r>
            <a:r>
              <a:rPr spc="150" dirty="0"/>
              <a:t> </a:t>
            </a:r>
            <a:r>
              <a:rPr spc="-10" dirty="0"/>
              <a:t>thất</a:t>
            </a:r>
            <a:r>
              <a:rPr spc="150" dirty="0"/>
              <a:t> </a:t>
            </a:r>
            <a:r>
              <a:rPr dirty="0"/>
              <a:t>cho</a:t>
            </a:r>
            <a:r>
              <a:rPr spc="150" dirty="0"/>
              <a:t> </a:t>
            </a:r>
            <a:r>
              <a:rPr spc="-10" dirty="0"/>
              <a:t>căn </a:t>
            </a:r>
            <a:r>
              <a:rPr spc="-530" dirty="0"/>
              <a:t> </a:t>
            </a:r>
            <a:r>
              <a:rPr spc="-5" dirty="0"/>
              <a:t>nhà</a:t>
            </a:r>
            <a:r>
              <a:rPr spc="-10" dirty="0"/>
              <a:t> </a:t>
            </a:r>
            <a:r>
              <a:rPr dirty="0"/>
              <a:t>của</a:t>
            </a:r>
            <a:r>
              <a:rPr spc="-10" dirty="0"/>
              <a:t> </a:t>
            </a:r>
            <a:r>
              <a:rPr dirty="0"/>
              <a:t>mình</a:t>
            </a:r>
            <a:r>
              <a:rPr spc="-5" dirty="0"/>
              <a:t> </a:t>
            </a:r>
            <a:r>
              <a:rPr spc="-20" dirty="0"/>
              <a:t>và</a:t>
            </a:r>
            <a:r>
              <a:rPr spc="-5" dirty="0"/>
              <a:t> người</a:t>
            </a:r>
            <a:r>
              <a:rPr spc="-10" dirty="0"/>
              <a:t> </a:t>
            </a:r>
            <a:r>
              <a:rPr dirty="0"/>
              <a:t>thân</a:t>
            </a:r>
            <a:r>
              <a:rPr spc="-5" dirty="0"/>
              <a:t> </a:t>
            </a:r>
            <a:r>
              <a:rPr spc="-10" dirty="0"/>
              <a:t>trong</a:t>
            </a:r>
            <a:r>
              <a:rPr spc="-25" dirty="0"/>
              <a:t> </a:t>
            </a:r>
            <a:r>
              <a:rPr dirty="0"/>
              <a:t>tương</a:t>
            </a:r>
            <a:r>
              <a:rPr spc="-15" dirty="0"/>
              <a:t> </a:t>
            </a:r>
            <a:r>
              <a:rPr dirty="0"/>
              <a:t>lai.</a:t>
            </a:r>
          </a:p>
          <a:p>
            <a:pPr marL="358140" marR="7620" indent="-343535">
              <a:lnSpc>
                <a:spcPts val="4610"/>
              </a:lnSpc>
              <a:spcBef>
                <a:spcPts val="240"/>
              </a:spcBef>
              <a:buFont typeface="Arial MT"/>
              <a:buChar char="•"/>
              <a:tabLst>
                <a:tab pos="358140" algn="l"/>
                <a:tab pos="358775" algn="l"/>
              </a:tabLst>
            </a:pPr>
            <a:r>
              <a:rPr dirty="0"/>
              <a:t>Có</a:t>
            </a:r>
            <a:r>
              <a:rPr spc="140" dirty="0"/>
              <a:t> </a:t>
            </a:r>
            <a:r>
              <a:rPr dirty="0"/>
              <a:t>ý</a:t>
            </a:r>
            <a:r>
              <a:rPr spc="145" dirty="0"/>
              <a:t> </a:t>
            </a:r>
            <a:r>
              <a:rPr dirty="0"/>
              <a:t>thức</a:t>
            </a:r>
            <a:r>
              <a:rPr spc="160" dirty="0"/>
              <a:t> </a:t>
            </a:r>
            <a:r>
              <a:rPr spc="-5" dirty="0"/>
              <a:t>bản</a:t>
            </a:r>
            <a:r>
              <a:rPr spc="145" dirty="0"/>
              <a:t> </a:t>
            </a:r>
            <a:r>
              <a:rPr dirty="0"/>
              <a:t>thân</a:t>
            </a:r>
            <a:r>
              <a:rPr spc="155" dirty="0"/>
              <a:t> </a:t>
            </a:r>
            <a:r>
              <a:rPr spc="-20" dirty="0"/>
              <a:t>và</a:t>
            </a:r>
            <a:r>
              <a:rPr spc="155" dirty="0"/>
              <a:t> </a:t>
            </a:r>
            <a:r>
              <a:rPr spc="-5" dirty="0"/>
              <a:t>nhắc</a:t>
            </a:r>
            <a:r>
              <a:rPr spc="155" dirty="0"/>
              <a:t> </a:t>
            </a:r>
            <a:r>
              <a:rPr spc="-5" dirty="0"/>
              <a:t>nhở</a:t>
            </a:r>
            <a:r>
              <a:rPr spc="155" dirty="0"/>
              <a:t> </a:t>
            </a:r>
            <a:r>
              <a:rPr spc="-5" dirty="0"/>
              <a:t>người</a:t>
            </a:r>
            <a:r>
              <a:rPr spc="150" dirty="0"/>
              <a:t> </a:t>
            </a:r>
            <a:r>
              <a:rPr spc="-10" dirty="0"/>
              <a:t>xung</a:t>
            </a:r>
            <a:r>
              <a:rPr spc="150" dirty="0"/>
              <a:t> </a:t>
            </a:r>
            <a:r>
              <a:rPr spc="-5" dirty="0"/>
              <a:t>quanh</a:t>
            </a:r>
            <a:r>
              <a:rPr spc="150" dirty="0"/>
              <a:t> </a:t>
            </a:r>
            <a:r>
              <a:rPr spc="-15" dirty="0"/>
              <a:t>về</a:t>
            </a:r>
            <a:r>
              <a:rPr spc="155" dirty="0"/>
              <a:t> </a:t>
            </a:r>
            <a:r>
              <a:rPr dirty="0"/>
              <a:t>việc</a:t>
            </a:r>
            <a:r>
              <a:rPr spc="160" dirty="0"/>
              <a:t> </a:t>
            </a:r>
            <a:r>
              <a:rPr dirty="0"/>
              <a:t>giữ</a:t>
            </a:r>
            <a:r>
              <a:rPr spc="140" dirty="0"/>
              <a:t> </a:t>
            </a:r>
            <a:r>
              <a:rPr spc="-5" dirty="0"/>
              <a:t>gìn,</a:t>
            </a:r>
            <a:r>
              <a:rPr spc="150" dirty="0"/>
              <a:t> </a:t>
            </a:r>
            <a:r>
              <a:rPr spc="-10" dirty="0"/>
              <a:t>bảo</a:t>
            </a:r>
            <a:r>
              <a:rPr spc="145" dirty="0"/>
              <a:t> </a:t>
            </a:r>
            <a:r>
              <a:rPr spc="-5" dirty="0"/>
              <a:t>quản</a:t>
            </a:r>
            <a:r>
              <a:rPr spc="155" dirty="0"/>
              <a:t> </a:t>
            </a:r>
            <a:r>
              <a:rPr spc="-5" dirty="0"/>
              <a:t>đồ </a:t>
            </a:r>
            <a:r>
              <a:rPr spc="-530" dirty="0"/>
              <a:t> </a:t>
            </a:r>
            <a:r>
              <a:rPr spc="-5" dirty="0"/>
              <a:t>nội</a:t>
            </a:r>
            <a:r>
              <a:rPr spc="-10" dirty="0"/>
              <a:t> </a:t>
            </a:r>
            <a:r>
              <a:rPr dirty="0"/>
              <a:t>thất.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0"/>
            <a:ext cx="12201525" cy="1335405"/>
            <a:chOff x="-4572" y="0"/>
            <a:chExt cx="12201525" cy="13354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325880"/>
            </a:xfrm>
            <a:custGeom>
              <a:avLst/>
              <a:gdLst/>
              <a:ahLst/>
              <a:cxnLst/>
              <a:rect l="l" t="t" r="r" b="b"/>
              <a:pathLst>
                <a:path w="12192000" h="1325880">
                  <a:moveTo>
                    <a:pt x="12192000" y="0"/>
                  </a:moveTo>
                  <a:lnTo>
                    <a:pt x="0" y="0"/>
                  </a:lnTo>
                  <a:lnTo>
                    <a:pt x="0" y="1325879"/>
                  </a:lnTo>
                  <a:lnTo>
                    <a:pt x="12192000" y="13258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325880"/>
            </a:xfrm>
            <a:custGeom>
              <a:avLst/>
              <a:gdLst/>
              <a:ahLst/>
              <a:cxnLst/>
              <a:rect l="l" t="t" r="r" b="b"/>
              <a:pathLst>
                <a:path w="12192000" h="1325880">
                  <a:moveTo>
                    <a:pt x="0" y="1325879"/>
                  </a:moveTo>
                  <a:lnTo>
                    <a:pt x="12192000" y="1325879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325879"/>
                  </a:lnTo>
                  <a:close/>
                </a:path>
              </a:pathLst>
            </a:custGeom>
            <a:ln w="9144">
              <a:solidFill>
                <a:srgbClr val="F8CA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05967" y="200660"/>
            <a:ext cx="10020935" cy="3091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9410" algn="ctr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843B0C"/>
                </a:solidFill>
                <a:latin typeface="Calibri"/>
                <a:cs typeface="Calibri"/>
              </a:rPr>
              <a:t>Hoạt</a:t>
            </a:r>
            <a:r>
              <a:rPr sz="2800" b="1" spc="-5" dirty="0">
                <a:solidFill>
                  <a:srgbClr val="843B0C"/>
                </a:solidFill>
                <a:latin typeface="Calibri"/>
                <a:cs typeface="Calibri"/>
              </a:rPr>
              <a:t> động</a:t>
            </a:r>
            <a:r>
              <a:rPr sz="2800" b="1" spc="-2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843B0C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  <a:p>
            <a:pPr marL="357505" algn="ctr">
              <a:lnSpc>
                <a:spcPct val="100000"/>
              </a:lnSpc>
            </a:pPr>
            <a:r>
              <a:rPr sz="2800" b="1" spc="-25" dirty="0">
                <a:solidFill>
                  <a:srgbClr val="843B0C"/>
                </a:solidFill>
                <a:latin typeface="Calibri"/>
                <a:cs typeface="Calibri"/>
              </a:rPr>
              <a:t>QUAN</a:t>
            </a:r>
            <a:r>
              <a:rPr sz="2800" b="1" spc="1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800" b="1" spc="-90" dirty="0">
                <a:solidFill>
                  <a:srgbClr val="843B0C"/>
                </a:solidFill>
                <a:latin typeface="Calibri"/>
                <a:cs typeface="Calibri"/>
              </a:rPr>
              <a:t>SÁT</a:t>
            </a:r>
            <a:r>
              <a:rPr sz="2800" b="1" spc="2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843B0C"/>
                </a:solidFill>
                <a:latin typeface="Calibri"/>
                <a:cs typeface="Calibri"/>
              </a:rPr>
              <a:t>–</a:t>
            </a:r>
            <a:r>
              <a:rPr sz="2800" b="1" spc="1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843B0C"/>
                </a:solidFill>
                <a:latin typeface="Calibri"/>
                <a:cs typeface="Calibri"/>
              </a:rPr>
              <a:t>NHẬN</a:t>
            </a:r>
            <a:r>
              <a:rPr sz="2800" b="1" spc="2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843B0C"/>
                </a:solidFill>
                <a:latin typeface="Calibri"/>
                <a:cs typeface="Calibri"/>
              </a:rPr>
              <a:t>THỨC</a:t>
            </a:r>
            <a:r>
              <a:rPr sz="2800" b="1" spc="3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843B0C"/>
                </a:solidFill>
                <a:latin typeface="Calibri"/>
                <a:cs typeface="Calibri"/>
              </a:rPr>
              <a:t>VỀ</a:t>
            </a:r>
            <a:r>
              <a:rPr sz="2800" b="1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843B0C"/>
                </a:solidFill>
                <a:latin typeface="Calibri"/>
                <a:cs typeface="Calibri"/>
              </a:rPr>
              <a:t>KHÔNG</a:t>
            </a:r>
            <a:r>
              <a:rPr sz="2800" b="1" spc="2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843B0C"/>
                </a:solidFill>
                <a:latin typeface="Calibri"/>
                <a:cs typeface="Calibri"/>
              </a:rPr>
              <a:t>GIAN</a:t>
            </a:r>
            <a:r>
              <a:rPr sz="2800" b="1" spc="3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843B0C"/>
                </a:solidFill>
                <a:latin typeface="Calibri"/>
                <a:cs typeface="Calibri"/>
              </a:rPr>
              <a:t>NỘI</a:t>
            </a:r>
            <a:r>
              <a:rPr sz="2800" b="1" spc="1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800" b="1" spc="-65" dirty="0">
                <a:solidFill>
                  <a:srgbClr val="843B0C"/>
                </a:solidFill>
                <a:latin typeface="Calibri"/>
                <a:cs typeface="Calibri"/>
              </a:rPr>
              <a:t>THẤT</a:t>
            </a:r>
            <a:r>
              <a:rPr sz="2800" b="1" spc="2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843B0C"/>
                </a:solidFill>
                <a:latin typeface="Calibri"/>
                <a:cs typeface="Calibri"/>
              </a:rPr>
              <a:t>CĂN</a:t>
            </a:r>
            <a:r>
              <a:rPr sz="2800" b="1" spc="2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843B0C"/>
                </a:solidFill>
                <a:latin typeface="Calibri"/>
                <a:cs typeface="Calibri"/>
              </a:rPr>
              <a:t>PHÒNG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Các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em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hãy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quan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sát,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nghĩ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và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trả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lời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câu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hỏi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sau: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i="1" spc="-5" dirty="0">
                <a:latin typeface="Calibri"/>
                <a:cs typeface="Calibri"/>
              </a:rPr>
              <a:t>+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35" dirty="0">
                <a:latin typeface="Calibri"/>
                <a:cs typeface="Calibri"/>
              </a:rPr>
              <a:t>Kể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tên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các</a:t>
            </a:r>
            <a:r>
              <a:rPr sz="2800" i="1" spc="-5" dirty="0">
                <a:latin typeface="Calibri"/>
                <a:cs typeface="Calibri"/>
              </a:rPr>
              <a:t> thông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tin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nội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thất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trong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một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ngôi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nhà?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b="1" spc="-75" dirty="0">
                <a:latin typeface="Calibri"/>
                <a:cs typeface="Calibri"/>
              </a:rPr>
              <a:t>Trả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lời: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tủ,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tủ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giày,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bàn,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ghế,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quạt,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đèn,...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5311" y="3713988"/>
            <a:ext cx="5457444" cy="28453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32" y="3713988"/>
            <a:ext cx="3901440" cy="28453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69260" y="41910"/>
            <a:ext cx="725106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319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Hoạt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động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190"/>
              </a:lnSpc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CÁCH</a:t>
            </a:r>
            <a:r>
              <a:rPr sz="2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THIẾT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KẾ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MÔ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HÌNH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KHÔNG</a:t>
            </a: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GIAN</a:t>
            </a:r>
            <a:r>
              <a:rPr sz="2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NỘI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THẤT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462" y="1427225"/>
            <a:ext cx="452056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* </a:t>
            </a:r>
            <a:r>
              <a:rPr sz="2800" spc="-10" dirty="0">
                <a:latin typeface="Calibri"/>
                <a:cs typeface="Calibri"/>
              </a:rPr>
              <a:t>Các </a:t>
            </a:r>
            <a:r>
              <a:rPr sz="2800" spc="-5" dirty="0">
                <a:latin typeface="Calibri"/>
                <a:cs typeface="Calibri"/>
              </a:rPr>
              <a:t>em quan </a:t>
            </a:r>
            <a:r>
              <a:rPr sz="2800" spc="-10" dirty="0">
                <a:latin typeface="Calibri"/>
                <a:cs typeface="Calibri"/>
              </a:rPr>
              <a:t>sát </a:t>
            </a:r>
            <a:r>
              <a:rPr sz="2800" spc="-5" dirty="0">
                <a:latin typeface="Calibri"/>
                <a:cs typeface="Calibri"/>
              </a:rPr>
              <a:t>hình minh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họa </a:t>
            </a:r>
            <a:r>
              <a:rPr sz="2800" spc="-15" dirty="0">
                <a:latin typeface="Calibri"/>
                <a:cs typeface="Calibri"/>
              </a:rPr>
              <a:t>trong </a:t>
            </a:r>
            <a:r>
              <a:rPr sz="2800" spc="-10" dirty="0">
                <a:latin typeface="Calibri"/>
                <a:cs typeface="Calibri"/>
              </a:rPr>
              <a:t>SGK </a:t>
            </a:r>
            <a:r>
              <a:rPr sz="2800" spc="-5" dirty="0">
                <a:latin typeface="Calibri"/>
                <a:cs typeface="Calibri"/>
              </a:rPr>
              <a:t>Mĩ </a:t>
            </a:r>
            <a:r>
              <a:rPr sz="2800" spc="-10" dirty="0">
                <a:latin typeface="Calibri"/>
                <a:cs typeface="Calibri"/>
              </a:rPr>
              <a:t>thuật </a:t>
            </a:r>
            <a:r>
              <a:rPr sz="2800" spc="-5" dirty="0">
                <a:latin typeface="Calibri"/>
                <a:cs typeface="Calibri"/>
              </a:rPr>
              <a:t>8 </a:t>
            </a:r>
            <a:r>
              <a:rPr sz="2800" spc="-15" dirty="0">
                <a:latin typeface="Calibri"/>
                <a:cs typeface="Calibri"/>
              </a:rPr>
              <a:t>trang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45,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thảo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luận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và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chỉ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ra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cách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thiết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kế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mô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hình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không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gian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nội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thất.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412747"/>
            <a:ext cx="5213604" cy="25633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2668" y="4387596"/>
            <a:ext cx="2703576" cy="23332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4375" y="4405884"/>
            <a:ext cx="2314955" cy="23210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3920" y="4393691"/>
            <a:ext cx="2804160" cy="23332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C5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sz="2800" spc="-15" dirty="0"/>
              <a:t>Hoạt</a:t>
            </a:r>
            <a:r>
              <a:rPr sz="2800" spc="-5" dirty="0"/>
              <a:t> động</a:t>
            </a:r>
            <a:r>
              <a:rPr sz="2800" spc="-20" dirty="0"/>
              <a:t> </a:t>
            </a:r>
            <a:r>
              <a:rPr sz="2800" spc="-5" dirty="0"/>
              <a:t>2</a:t>
            </a:r>
            <a:endParaRPr sz="2800"/>
          </a:p>
          <a:p>
            <a:pPr algn="ctr">
              <a:lnSpc>
                <a:spcPts val="3190"/>
              </a:lnSpc>
            </a:pPr>
            <a:r>
              <a:rPr sz="2800" spc="-20" dirty="0"/>
              <a:t>CÁCH</a:t>
            </a:r>
            <a:r>
              <a:rPr sz="2800" spc="30" dirty="0"/>
              <a:t> </a:t>
            </a:r>
            <a:r>
              <a:rPr sz="2800" spc="-10" dirty="0"/>
              <a:t>THIẾT</a:t>
            </a:r>
            <a:r>
              <a:rPr sz="2800" dirty="0"/>
              <a:t> </a:t>
            </a:r>
            <a:r>
              <a:rPr sz="2800" spc="-5" dirty="0"/>
              <a:t>KẾ</a:t>
            </a:r>
            <a:r>
              <a:rPr sz="2800" spc="10" dirty="0"/>
              <a:t> </a:t>
            </a:r>
            <a:r>
              <a:rPr sz="2800" spc="-10" dirty="0"/>
              <a:t>MÔ</a:t>
            </a:r>
            <a:r>
              <a:rPr sz="2800" spc="5" dirty="0"/>
              <a:t> </a:t>
            </a:r>
            <a:r>
              <a:rPr sz="2800" spc="-5" dirty="0"/>
              <a:t>HÌNH</a:t>
            </a:r>
            <a:r>
              <a:rPr sz="2800" spc="5" dirty="0"/>
              <a:t> </a:t>
            </a:r>
            <a:r>
              <a:rPr sz="2800" spc="-5" dirty="0"/>
              <a:t>KHÔNG</a:t>
            </a:r>
            <a:r>
              <a:rPr sz="2800" spc="20" dirty="0"/>
              <a:t> </a:t>
            </a:r>
            <a:r>
              <a:rPr sz="2800" spc="-10" dirty="0"/>
              <a:t>GIAN</a:t>
            </a:r>
            <a:r>
              <a:rPr sz="2800" spc="30" dirty="0"/>
              <a:t> </a:t>
            </a:r>
            <a:r>
              <a:rPr sz="2800" spc="-5" dirty="0"/>
              <a:t>NỘI</a:t>
            </a:r>
            <a:r>
              <a:rPr sz="2800" spc="15" dirty="0"/>
              <a:t> </a:t>
            </a:r>
            <a:r>
              <a:rPr sz="2800" spc="-65" dirty="0"/>
              <a:t>THẤT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178800" y="1479041"/>
            <a:ext cx="3567429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i="1" spc="-5" dirty="0">
                <a:latin typeface="Calibri"/>
                <a:cs typeface="Calibri"/>
              </a:rPr>
              <a:t>Có</a:t>
            </a:r>
            <a:r>
              <a:rPr sz="2000" i="1" spc="31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bao</a:t>
            </a:r>
            <a:r>
              <a:rPr sz="2000" i="1" spc="30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nhiêu</a:t>
            </a:r>
            <a:r>
              <a:rPr sz="2000" i="1" spc="29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cách</a:t>
            </a:r>
            <a:r>
              <a:rPr sz="2000" i="1" spc="30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thiết</a:t>
            </a:r>
            <a:r>
              <a:rPr sz="2000" i="1" spc="310" dirty="0">
                <a:latin typeface="Calibri"/>
                <a:cs typeface="Calibri"/>
              </a:rPr>
              <a:t> </a:t>
            </a:r>
            <a:r>
              <a:rPr sz="2000" i="1" spc="-45" dirty="0">
                <a:latin typeface="Calibri"/>
                <a:cs typeface="Calibri"/>
              </a:rPr>
              <a:t>kế</a:t>
            </a:r>
            <a:r>
              <a:rPr sz="2000" i="1" spc="29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mô </a:t>
            </a:r>
            <a:r>
              <a:rPr sz="2000" i="1" spc="-4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hình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không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gian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nội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thất?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8800" y="2154427"/>
            <a:ext cx="3568700" cy="26327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 algn="just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i="1" spc="-5" dirty="0">
                <a:latin typeface="Calibri"/>
                <a:cs typeface="Calibri"/>
              </a:rPr>
              <a:t>Để thiết </a:t>
            </a:r>
            <a:r>
              <a:rPr sz="2000" i="1" spc="-40" dirty="0">
                <a:latin typeface="Calibri"/>
                <a:cs typeface="Calibri"/>
              </a:rPr>
              <a:t>kế </a:t>
            </a:r>
            <a:r>
              <a:rPr sz="2000" i="1" dirty="0">
                <a:latin typeface="Calibri"/>
                <a:cs typeface="Calibri"/>
              </a:rPr>
              <a:t>mô </a:t>
            </a:r>
            <a:r>
              <a:rPr sz="2000" i="1" spc="-5" dirty="0">
                <a:latin typeface="Calibri"/>
                <a:cs typeface="Calibri"/>
              </a:rPr>
              <a:t>hình không </a:t>
            </a:r>
            <a:r>
              <a:rPr sz="2000" i="1" spc="-10" dirty="0">
                <a:latin typeface="Calibri"/>
                <a:cs typeface="Calibri"/>
              </a:rPr>
              <a:t>gian </a:t>
            </a:r>
            <a:r>
              <a:rPr sz="2000" i="1" spc="-5" dirty="0">
                <a:latin typeface="Calibri"/>
                <a:cs typeface="Calibri"/>
              </a:rPr>
              <a:t> nội</a:t>
            </a:r>
            <a:r>
              <a:rPr sz="2000" i="1" dirty="0">
                <a:latin typeface="Calibri"/>
                <a:cs typeface="Calibri"/>
              </a:rPr>
              <a:t> thất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từ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các</a:t>
            </a:r>
            <a:r>
              <a:rPr sz="2000" i="1" spc="-5" dirty="0">
                <a:latin typeface="Calibri"/>
                <a:cs typeface="Calibri"/>
              </a:rPr>
              <a:t> sản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phẩm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nội </a:t>
            </a:r>
            <a:r>
              <a:rPr sz="2000" i="1" spc="-4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thất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đã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có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cần </a:t>
            </a:r>
            <a:r>
              <a:rPr sz="2000" i="1" dirty="0">
                <a:latin typeface="Calibri"/>
                <a:cs typeface="Calibri"/>
              </a:rPr>
              <a:t>bao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nhiêu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bước?</a:t>
            </a:r>
            <a:endParaRPr sz="2000">
              <a:latin typeface="Calibri"/>
              <a:cs typeface="Calibri"/>
            </a:endParaRPr>
          </a:p>
          <a:p>
            <a:pPr marL="241300" marR="6350" indent="-228600" algn="just">
              <a:lnSpc>
                <a:spcPts val="216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i="1" spc="-5" dirty="0">
                <a:latin typeface="Calibri"/>
                <a:cs typeface="Calibri"/>
              </a:rPr>
              <a:t>Làm </a:t>
            </a:r>
            <a:r>
              <a:rPr sz="2000" i="1" spc="-10" dirty="0">
                <a:latin typeface="Calibri"/>
                <a:cs typeface="Calibri"/>
              </a:rPr>
              <a:t>thế </a:t>
            </a:r>
            <a:r>
              <a:rPr sz="2000" i="1" spc="-5" dirty="0">
                <a:latin typeface="Calibri"/>
                <a:cs typeface="Calibri"/>
              </a:rPr>
              <a:t>nào </a:t>
            </a:r>
            <a:r>
              <a:rPr sz="2000" i="1" dirty="0">
                <a:latin typeface="Calibri"/>
                <a:cs typeface="Calibri"/>
              </a:rPr>
              <a:t>để </a:t>
            </a:r>
            <a:r>
              <a:rPr sz="2000" i="1" spc="-5" dirty="0">
                <a:latin typeface="Calibri"/>
                <a:cs typeface="Calibri"/>
              </a:rPr>
              <a:t>thiết </a:t>
            </a:r>
            <a:r>
              <a:rPr sz="2000" i="1" spc="-40" dirty="0">
                <a:latin typeface="Calibri"/>
                <a:cs typeface="Calibri"/>
              </a:rPr>
              <a:t>kế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thêm </a:t>
            </a:r>
            <a:r>
              <a:rPr sz="2000" i="1" spc="-5" dirty="0">
                <a:latin typeface="Calibri"/>
                <a:cs typeface="Calibri"/>
              </a:rPr>
              <a:t> sản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phẩm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nội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thất?</a:t>
            </a:r>
            <a:endParaRPr sz="2000">
              <a:latin typeface="Calibri"/>
              <a:cs typeface="Calibri"/>
            </a:endParaRPr>
          </a:p>
          <a:p>
            <a:pPr marL="241300" marR="7620" indent="-228600" algn="just">
              <a:lnSpc>
                <a:spcPts val="216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i="1" dirty="0">
                <a:latin typeface="Calibri"/>
                <a:cs typeface="Calibri"/>
              </a:rPr>
              <a:t>Mỗi </a:t>
            </a:r>
            <a:r>
              <a:rPr sz="2000" i="1" spc="-5" dirty="0">
                <a:latin typeface="Calibri"/>
                <a:cs typeface="Calibri"/>
              </a:rPr>
              <a:t>sản phẩm nội thất </a:t>
            </a:r>
            <a:r>
              <a:rPr sz="2000" i="1" spc="-10" dirty="0">
                <a:latin typeface="Calibri"/>
                <a:cs typeface="Calibri"/>
              </a:rPr>
              <a:t>có chức 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năng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gì?</a:t>
            </a:r>
            <a:endParaRPr sz="20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i="1" spc="-5" dirty="0">
                <a:latin typeface="Calibri"/>
                <a:cs typeface="Calibri"/>
              </a:rPr>
              <a:t>Cách</a:t>
            </a:r>
            <a:r>
              <a:rPr sz="2000" i="1" spc="18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sắp</a:t>
            </a:r>
            <a:r>
              <a:rPr sz="2000" i="1" spc="175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xếp</a:t>
            </a:r>
            <a:r>
              <a:rPr sz="2000" i="1" spc="18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các</a:t>
            </a:r>
            <a:r>
              <a:rPr sz="2000" i="1" spc="18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sản</a:t>
            </a:r>
            <a:r>
              <a:rPr sz="2000" i="1" spc="16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phẩm</a:t>
            </a:r>
            <a:r>
              <a:rPr sz="2000" i="1" spc="17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nội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400" y="4730241"/>
            <a:ext cx="33401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2940" algn="l"/>
                <a:tab pos="1443355" algn="l"/>
                <a:tab pos="2295525" algn="l"/>
                <a:tab pos="2962910" algn="l"/>
              </a:tabLst>
            </a:pPr>
            <a:r>
              <a:rPr sz="2000" i="1" dirty="0">
                <a:latin typeface="Calibri"/>
                <a:cs typeface="Calibri"/>
              </a:rPr>
              <a:t>thất	t</a:t>
            </a:r>
            <a:r>
              <a:rPr sz="2000" i="1" spc="-15" dirty="0">
                <a:latin typeface="Calibri"/>
                <a:cs typeface="Calibri"/>
              </a:rPr>
              <a:t>r</a:t>
            </a:r>
            <a:r>
              <a:rPr sz="2000" i="1" spc="-5" dirty="0">
                <a:latin typeface="Calibri"/>
                <a:cs typeface="Calibri"/>
              </a:rPr>
              <a:t>o</a:t>
            </a:r>
            <a:r>
              <a:rPr sz="2000" i="1" spc="-10" dirty="0">
                <a:latin typeface="Calibri"/>
                <a:cs typeface="Calibri"/>
              </a:rPr>
              <a:t>n</a:t>
            </a:r>
            <a:r>
              <a:rPr sz="2000" i="1" dirty="0">
                <a:latin typeface="Calibri"/>
                <a:cs typeface="Calibri"/>
              </a:rPr>
              <a:t>g	</a:t>
            </a:r>
            <a:r>
              <a:rPr sz="2000" i="1" spc="-15" dirty="0">
                <a:latin typeface="Calibri"/>
                <a:cs typeface="Calibri"/>
              </a:rPr>
              <a:t>k</a:t>
            </a:r>
            <a:r>
              <a:rPr sz="2000" i="1" spc="-5" dirty="0">
                <a:latin typeface="Calibri"/>
                <a:cs typeface="Calibri"/>
              </a:rPr>
              <a:t>h</a:t>
            </a:r>
            <a:r>
              <a:rPr sz="2000" i="1" spc="-10" dirty="0">
                <a:latin typeface="Calibri"/>
                <a:cs typeface="Calibri"/>
              </a:rPr>
              <a:t>ô</a:t>
            </a:r>
            <a:r>
              <a:rPr sz="2000" i="1" spc="-5" dirty="0">
                <a:latin typeface="Calibri"/>
                <a:cs typeface="Calibri"/>
              </a:rPr>
              <a:t>n</a:t>
            </a:r>
            <a:r>
              <a:rPr sz="2000" i="1" dirty="0">
                <a:latin typeface="Calibri"/>
                <a:cs typeface="Calibri"/>
              </a:rPr>
              <a:t>g	</a:t>
            </a:r>
            <a:r>
              <a:rPr sz="2000" i="1" spc="-5" dirty="0">
                <a:latin typeface="Calibri"/>
                <a:cs typeface="Calibri"/>
              </a:rPr>
              <a:t>gia</a:t>
            </a:r>
            <a:r>
              <a:rPr sz="2000" i="1" dirty="0">
                <a:latin typeface="Calibri"/>
                <a:cs typeface="Calibri"/>
              </a:rPr>
              <a:t>n	</a:t>
            </a:r>
            <a:r>
              <a:rPr sz="2000" i="1" spc="-20" dirty="0">
                <a:latin typeface="Calibri"/>
                <a:cs typeface="Calibri"/>
              </a:rPr>
              <a:t>c</a:t>
            </a:r>
            <a:r>
              <a:rPr sz="2000" i="1" spc="-15" dirty="0">
                <a:latin typeface="Calibri"/>
                <a:cs typeface="Calibri"/>
              </a:rPr>
              <a:t>ă</a:t>
            </a:r>
            <a:r>
              <a:rPr sz="2000" i="1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78800" y="4907279"/>
            <a:ext cx="3569335" cy="137985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41300" algn="just">
              <a:lnSpc>
                <a:spcPct val="100000"/>
              </a:lnSpc>
              <a:spcBef>
                <a:spcPts val="869"/>
              </a:spcBef>
            </a:pPr>
            <a:r>
              <a:rPr sz="2000" i="1" dirty="0">
                <a:latin typeface="Calibri"/>
                <a:cs typeface="Calibri"/>
              </a:rPr>
              <a:t>phòng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như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thế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nào?</a:t>
            </a:r>
            <a:endParaRPr sz="20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2160"/>
              </a:lnSpc>
              <a:spcBef>
                <a:spcPts val="1040"/>
              </a:spcBef>
              <a:buFont typeface="Arial MT"/>
              <a:buChar char="•"/>
              <a:tabLst>
                <a:tab pos="299720" algn="l"/>
              </a:tabLst>
            </a:pPr>
            <a:r>
              <a:rPr dirty="0"/>
              <a:t>	</a:t>
            </a:r>
            <a:r>
              <a:rPr sz="2000" i="1" spc="-5" dirty="0">
                <a:latin typeface="Calibri"/>
                <a:cs typeface="Calibri"/>
              </a:rPr>
              <a:t>Các </a:t>
            </a:r>
            <a:r>
              <a:rPr sz="2000" i="1" dirty="0">
                <a:latin typeface="Calibri"/>
                <a:cs typeface="Calibri"/>
              </a:rPr>
              <a:t>chi </a:t>
            </a:r>
            <a:r>
              <a:rPr sz="2000" i="1" spc="-5" dirty="0">
                <a:latin typeface="Calibri"/>
                <a:cs typeface="Calibri"/>
              </a:rPr>
              <a:t>tiết trang </a:t>
            </a:r>
            <a:r>
              <a:rPr sz="2000" i="1" dirty="0">
                <a:latin typeface="Calibri"/>
                <a:cs typeface="Calibri"/>
              </a:rPr>
              <a:t>trí cho </a:t>
            </a:r>
            <a:r>
              <a:rPr sz="2000" i="1" spc="-5" dirty="0">
                <a:latin typeface="Calibri"/>
                <a:cs typeface="Calibri"/>
              </a:rPr>
              <a:t>không 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gian nội </a:t>
            </a:r>
            <a:r>
              <a:rPr sz="2000" i="1" dirty="0">
                <a:latin typeface="Calibri"/>
                <a:cs typeface="Calibri"/>
              </a:rPr>
              <a:t>thất </a:t>
            </a:r>
            <a:r>
              <a:rPr sz="2000" i="1" spc="-5" dirty="0">
                <a:latin typeface="Calibri"/>
                <a:cs typeface="Calibri"/>
              </a:rPr>
              <a:t>được </a:t>
            </a:r>
            <a:r>
              <a:rPr sz="2000" i="1" dirty="0">
                <a:latin typeface="Calibri"/>
                <a:cs typeface="Calibri"/>
              </a:rPr>
              <a:t>thực </a:t>
            </a:r>
            <a:r>
              <a:rPr sz="2000" i="1" spc="-5" dirty="0">
                <a:latin typeface="Calibri"/>
                <a:cs typeface="Calibri"/>
              </a:rPr>
              <a:t>hiện </a:t>
            </a:r>
            <a:r>
              <a:rPr sz="2000" i="1" dirty="0">
                <a:latin typeface="Calibri"/>
                <a:cs typeface="Calibri"/>
              </a:rPr>
              <a:t>khi </a:t>
            </a:r>
            <a:r>
              <a:rPr sz="2000" i="1" spc="-4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nào?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4932" y="1493519"/>
            <a:ext cx="5213604" cy="256184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4959" y="4187952"/>
            <a:ext cx="2703576" cy="23317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31" y="4194047"/>
            <a:ext cx="2314956" cy="231952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03932" y="4187952"/>
            <a:ext cx="2805684" cy="233172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41383" y="1844731"/>
            <a:ext cx="2393950" cy="1522730"/>
          </a:xfrm>
          <a:custGeom>
            <a:avLst/>
            <a:gdLst/>
            <a:ahLst/>
            <a:cxnLst/>
            <a:rect l="l" t="t" r="r" b="b"/>
            <a:pathLst>
              <a:path w="2393950" h="1522729">
                <a:moveTo>
                  <a:pt x="217378" y="501212"/>
                </a:moveTo>
                <a:lnTo>
                  <a:pt x="213926" y="457255"/>
                </a:lnTo>
                <a:lnTo>
                  <a:pt x="217219" y="414320"/>
                </a:lnTo>
                <a:lnTo>
                  <a:pt x="226879" y="372839"/>
                </a:lnTo>
                <a:lnTo>
                  <a:pt x="242523" y="333248"/>
                </a:lnTo>
                <a:lnTo>
                  <a:pt x="263770" y="295979"/>
                </a:lnTo>
                <a:lnTo>
                  <a:pt x="290240" y="261468"/>
                </a:lnTo>
                <a:lnTo>
                  <a:pt x="321550" y="230147"/>
                </a:lnTo>
                <a:lnTo>
                  <a:pt x="357321" y="202452"/>
                </a:lnTo>
                <a:lnTo>
                  <a:pt x="397170" y="178815"/>
                </a:lnTo>
                <a:lnTo>
                  <a:pt x="440718" y="159670"/>
                </a:lnTo>
                <a:lnTo>
                  <a:pt x="487581" y="145453"/>
                </a:lnTo>
                <a:lnTo>
                  <a:pt x="537380" y="136595"/>
                </a:lnTo>
                <a:lnTo>
                  <a:pt x="587168" y="133636"/>
                </a:lnTo>
                <a:lnTo>
                  <a:pt x="636643" y="136418"/>
                </a:lnTo>
                <a:lnTo>
                  <a:pt x="685157" y="144834"/>
                </a:lnTo>
                <a:lnTo>
                  <a:pt x="732063" y="158772"/>
                </a:lnTo>
                <a:lnTo>
                  <a:pt x="776712" y="178124"/>
                </a:lnTo>
                <a:lnTo>
                  <a:pt x="802585" y="142994"/>
                </a:lnTo>
                <a:lnTo>
                  <a:pt x="833768" y="112731"/>
                </a:lnTo>
                <a:lnTo>
                  <a:pt x="869441" y="87554"/>
                </a:lnTo>
                <a:lnTo>
                  <a:pt x="908783" y="67681"/>
                </a:lnTo>
                <a:lnTo>
                  <a:pt x="950972" y="53331"/>
                </a:lnTo>
                <a:lnTo>
                  <a:pt x="995187" y="44722"/>
                </a:lnTo>
                <a:lnTo>
                  <a:pt x="1040607" y="42074"/>
                </a:lnTo>
                <a:lnTo>
                  <a:pt x="1086411" y="45605"/>
                </a:lnTo>
                <a:lnTo>
                  <a:pt x="1131777" y="55534"/>
                </a:lnTo>
                <a:lnTo>
                  <a:pt x="1175885" y="72079"/>
                </a:lnTo>
                <a:lnTo>
                  <a:pt x="1211985" y="91717"/>
                </a:lnTo>
                <a:lnTo>
                  <a:pt x="1244465" y="115640"/>
                </a:lnTo>
                <a:lnTo>
                  <a:pt x="1270591" y="79770"/>
                </a:lnTo>
                <a:lnTo>
                  <a:pt x="1303429" y="50041"/>
                </a:lnTo>
                <a:lnTo>
                  <a:pt x="1341678" y="26830"/>
                </a:lnTo>
                <a:lnTo>
                  <a:pt x="1384038" y="10516"/>
                </a:lnTo>
                <a:lnTo>
                  <a:pt x="1429208" y="1477"/>
                </a:lnTo>
                <a:lnTo>
                  <a:pt x="1475887" y="90"/>
                </a:lnTo>
                <a:lnTo>
                  <a:pt x="1522775" y="6734"/>
                </a:lnTo>
                <a:lnTo>
                  <a:pt x="1568569" y="21787"/>
                </a:lnTo>
                <a:lnTo>
                  <a:pt x="1614670" y="47759"/>
                </a:lnTo>
                <a:lnTo>
                  <a:pt x="1652770" y="82112"/>
                </a:lnTo>
                <a:lnTo>
                  <a:pt x="1687324" y="52666"/>
                </a:lnTo>
                <a:lnTo>
                  <a:pt x="1726264" y="29655"/>
                </a:lnTo>
                <a:lnTo>
                  <a:pt x="1768519" y="13156"/>
                </a:lnTo>
                <a:lnTo>
                  <a:pt x="1813020" y="3245"/>
                </a:lnTo>
                <a:lnTo>
                  <a:pt x="1858695" y="0"/>
                </a:lnTo>
                <a:lnTo>
                  <a:pt x="1904475" y="3495"/>
                </a:lnTo>
                <a:lnTo>
                  <a:pt x="1949289" y="13807"/>
                </a:lnTo>
                <a:lnTo>
                  <a:pt x="1992067" y="31013"/>
                </a:lnTo>
                <a:lnTo>
                  <a:pt x="2031738" y="55188"/>
                </a:lnTo>
                <a:lnTo>
                  <a:pt x="2064445" y="83656"/>
                </a:lnTo>
                <a:lnTo>
                  <a:pt x="2090793" y="116339"/>
                </a:lnTo>
                <a:lnTo>
                  <a:pt x="2110284" y="152450"/>
                </a:lnTo>
                <a:lnTo>
                  <a:pt x="2122416" y="191205"/>
                </a:lnTo>
                <a:lnTo>
                  <a:pt x="2172380" y="207299"/>
                </a:lnTo>
                <a:lnTo>
                  <a:pt x="2216979" y="230182"/>
                </a:lnTo>
                <a:lnTo>
                  <a:pt x="2255625" y="258967"/>
                </a:lnTo>
                <a:lnTo>
                  <a:pt x="2287734" y="292766"/>
                </a:lnTo>
                <a:lnTo>
                  <a:pt x="2312718" y="330691"/>
                </a:lnTo>
                <a:lnTo>
                  <a:pt x="2329991" y="371856"/>
                </a:lnTo>
                <a:lnTo>
                  <a:pt x="2338967" y="415372"/>
                </a:lnTo>
                <a:lnTo>
                  <a:pt x="2339059" y="460353"/>
                </a:lnTo>
                <a:lnTo>
                  <a:pt x="2329680" y="505911"/>
                </a:lnTo>
                <a:lnTo>
                  <a:pt x="2326827" y="514456"/>
                </a:lnTo>
                <a:lnTo>
                  <a:pt x="2323616" y="522929"/>
                </a:lnTo>
                <a:lnTo>
                  <a:pt x="2320072" y="531307"/>
                </a:lnTo>
                <a:lnTo>
                  <a:pt x="2316218" y="539566"/>
                </a:lnTo>
                <a:lnTo>
                  <a:pt x="2344490" y="576351"/>
                </a:lnTo>
                <a:lnTo>
                  <a:pt x="2366302" y="615159"/>
                </a:lnTo>
                <a:lnTo>
                  <a:pt x="2381739" y="655450"/>
                </a:lnTo>
                <a:lnTo>
                  <a:pt x="2390880" y="696679"/>
                </a:lnTo>
                <a:lnTo>
                  <a:pt x="2393810" y="738306"/>
                </a:lnTo>
                <a:lnTo>
                  <a:pt x="2390609" y="779787"/>
                </a:lnTo>
                <a:lnTo>
                  <a:pt x="2381359" y="820580"/>
                </a:lnTo>
                <a:lnTo>
                  <a:pt x="2366144" y="860142"/>
                </a:lnTo>
                <a:lnTo>
                  <a:pt x="2345043" y="897932"/>
                </a:lnTo>
                <a:lnTo>
                  <a:pt x="2318141" y="933407"/>
                </a:lnTo>
                <a:lnTo>
                  <a:pt x="2285518" y="966025"/>
                </a:lnTo>
                <a:lnTo>
                  <a:pt x="2247257" y="995242"/>
                </a:lnTo>
                <a:lnTo>
                  <a:pt x="2207245" y="1018475"/>
                </a:lnTo>
                <a:lnTo>
                  <a:pt x="2164326" y="1036993"/>
                </a:lnTo>
                <a:lnTo>
                  <a:pt x="2119027" y="1050606"/>
                </a:lnTo>
                <a:lnTo>
                  <a:pt x="2071870" y="1059123"/>
                </a:lnTo>
                <a:lnTo>
                  <a:pt x="2067268" y="1104078"/>
                </a:lnTo>
                <a:lnTo>
                  <a:pt x="2054744" y="1146668"/>
                </a:lnTo>
                <a:lnTo>
                  <a:pt x="2034962" y="1186325"/>
                </a:lnTo>
                <a:lnTo>
                  <a:pt x="2008588" y="1222484"/>
                </a:lnTo>
                <a:lnTo>
                  <a:pt x="1976287" y="1254576"/>
                </a:lnTo>
                <a:lnTo>
                  <a:pt x="1938725" y="1282036"/>
                </a:lnTo>
                <a:lnTo>
                  <a:pt x="1896566" y="1304295"/>
                </a:lnTo>
                <a:lnTo>
                  <a:pt x="1850476" y="1320788"/>
                </a:lnTo>
                <a:lnTo>
                  <a:pt x="1801120" y="1330947"/>
                </a:lnTo>
                <a:lnTo>
                  <a:pt x="1749163" y="1334205"/>
                </a:lnTo>
                <a:lnTo>
                  <a:pt x="1705138" y="1331280"/>
                </a:lnTo>
                <a:lnTo>
                  <a:pt x="1662232" y="1323188"/>
                </a:lnTo>
                <a:lnTo>
                  <a:pt x="1621040" y="1310095"/>
                </a:lnTo>
                <a:lnTo>
                  <a:pt x="1582158" y="1292168"/>
                </a:lnTo>
                <a:lnTo>
                  <a:pt x="1564196" y="1333466"/>
                </a:lnTo>
                <a:lnTo>
                  <a:pt x="1540587" y="1371400"/>
                </a:lnTo>
                <a:lnTo>
                  <a:pt x="1511886" y="1405710"/>
                </a:lnTo>
                <a:lnTo>
                  <a:pt x="1478649" y="1436139"/>
                </a:lnTo>
                <a:lnTo>
                  <a:pt x="1441431" y="1462428"/>
                </a:lnTo>
                <a:lnTo>
                  <a:pt x="1400787" y="1484319"/>
                </a:lnTo>
                <a:lnTo>
                  <a:pt x="1357272" y="1501553"/>
                </a:lnTo>
                <a:lnTo>
                  <a:pt x="1311441" y="1513873"/>
                </a:lnTo>
                <a:lnTo>
                  <a:pt x="1263851" y="1521018"/>
                </a:lnTo>
                <a:lnTo>
                  <a:pt x="1215055" y="1522732"/>
                </a:lnTo>
                <a:lnTo>
                  <a:pt x="1165609" y="1518755"/>
                </a:lnTo>
                <a:lnTo>
                  <a:pt x="1116068" y="1508830"/>
                </a:lnTo>
                <a:lnTo>
                  <a:pt x="1067888" y="1492938"/>
                </a:lnTo>
                <a:lnTo>
                  <a:pt x="1022962" y="1471578"/>
                </a:lnTo>
                <a:lnTo>
                  <a:pt x="981890" y="1445133"/>
                </a:lnTo>
                <a:lnTo>
                  <a:pt x="945276" y="1413989"/>
                </a:lnTo>
                <a:lnTo>
                  <a:pt x="913719" y="1378528"/>
                </a:lnTo>
                <a:lnTo>
                  <a:pt x="869529" y="1398698"/>
                </a:lnTo>
                <a:lnTo>
                  <a:pt x="823933" y="1413988"/>
                </a:lnTo>
                <a:lnTo>
                  <a:pt x="777372" y="1424491"/>
                </a:lnTo>
                <a:lnTo>
                  <a:pt x="730286" y="1430306"/>
                </a:lnTo>
                <a:lnTo>
                  <a:pt x="683115" y="1431526"/>
                </a:lnTo>
                <a:lnTo>
                  <a:pt x="636299" y="1428247"/>
                </a:lnTo>
                <a:lnTo>
                  <a:pt x="590277" y="1420565"/>
                </a:lnTo>
                <a:lnTo>
                  <a:pt x="545491" y="1408576"/>
                </a:lnTo>
                <a:lnTo>
                  <a:pt x="502380" y="1392374"/>
                </a:lnTo>
                <a:lnTo>
                  <a:pt x="461383" y="1372056"/>
                </a:lnTo>
                <a:lnTo>
                  <a:pt x="422942" y="1347717"/>
                </a:lnTo>
                <a:lnTo>
                  <a:pt x="387495" y="1319452"/>
                </a:lnTo>
                <a:lnTo>
                  <a:pt x="355484" y="1287357"/>
                </a:lnTo>
                <a:lnTo>
                  <a:pt x="327348" y="1251528"/>
                </a:lnTo>
                <a:lnTo>
                  <a:pt x="325811" y="1249242"/>
                </a:lnTo>
                <a:lnTo>
                  <a:pt x="324300" y="1247083"/>
                </a:lnTo>
                <a:lnTo>
                  <a:pt x="322826" y="1244797"/>
                </a:lnTo>
                <a:lnTo>
                  <a:pt x="273950" y="1245497"/>
                </a:lnTo>
                <a:lnTo>
                  <a:pt x="227320" y="1237993"/>
                </a:lnTo>
                <a:lnTo>
                  <a:pt x="184011" y="1223020"/>
                </a:lnTo>
                <a:lnTo>
                  <a:pt x="145103" y="1201316"/>
                </a:lnTo>
                <a:lnTo>
                  <a:pt x="111671" y="1173616"/>
                </a:lnTo>
                <a:lnTo>
                  <a:pt x="84793" y="1140659"/>
                </a:lnTo>
                <a:lnTo>
                  <a:pt x="65547" y="1103181"/>
                </a:lnTo>
                <a:lnTo>
                  <a:pt x="55009" y="1061917"/>
                </a:lnTo>
                <a:lnTo>
                  <a:pt x="54610" y="1016449"/>
                </a:lnTo>
                <a:lnTo>
                  <a:pt x="65447" y="972493"/>
                </a:lnTo>
                <a:lnTo>
                  <a:pt x="86940" y="931562"/>
                </a:lnTo>
                <a:lnTo>
                  <a:pt x="118509" y="895166"/>
                </a:lnTo>
                <a:lnTo>
                  <a:pt x="79153" y="870134"/>
                </a:lnTo>
                <a:lnTo>
                  <a:pt x="47278" y="839715"/>
                </a:lnTo>
                <a:lnTo>
                  <a:pt x="23230" y="805057"/>
                </a:lnTo>
                <a:lnTo>
                  <a:pt x="7355" y="767309"/>
                </a:lnTo>
                <a:lnTo>
                  <a:pt x="0" y="727620"/>
                </a:lnTo>
                <a:lnTo>
                  <a:pt x="1509" y="687140"/>
                </a:lnTo>
                <a:lnTo>
                  <a:pt x="12228" y="647017"/>
                </a:lnTo>
                <a:lnTo>
                  <a:pt x="32504" y="608400"/>
                </a:lnTo>
                <a:lnTo>
                  <a:pt x="66694" y="569080"/>
                </a:lnTo>
                <a:lnTo>
                  <a:pt x="109874" y="538153"/>
                </a:lnTo>
                <a:lnTo>
                  <a:pt x="160086" y="516728"/>
                </a:lnTo>
                <a:lnTo>
                  <a:pt x="215372" y="505911"/>
                </a:lnTo>
                <a:lnTo>
                  <a:pt x="217378" y="501212"/>
                </a:lnTo>
                <a:close/>
              </a:path>
              <a:path w="2393950" h="1522729">
                <a:moveTo>
                  <a:pt x="261282" y="917264"/>
                </a:moveTo>
                <a:lnTo>
                  <a:pt x="224685" y="917308"/>
                </a:lnTo>
                <a:lnTo>
                  <a:pt x="188707" y="912565"/>
                </a:lnTo>
                <a:lnTo>
                  <a:pt x="153963" y="903155"/>
                </a:lnTo>
                <a:lnTo>
                  <a:pt x="121074" y="889197"/>
                </a:lnTo>
              </a:path>
              <a:path w="2393950" h="1522729">
                <a:moveTo>
                  <a:pt x="384993" y="1224604"/>
                </a:moveTo>
                <a:lnTo>
                  <a:pt x="370061" y="1229315"/>
                </a:lnTo>
                <a:lnTo>
                  <a:pt x="354826" y="1233145"/>
                </a:lnTo>
                <a:lnTo>
                  <a:pt x="339335" y="1236070"/>
                </a:lnTo>
                <a:lnTo>
                  <a:pt x="323639" y="1238066"/>
                </a:lnTo>
              </a:path>
              <a:path w="2393950" h="1522729">
                <a:moveTo>
                  <a:pt x="913592" y="1372305"/>
                </a:moveTo>
                <a:lnTo>
                  <a:pt x="902944" y="1357668"/>
                </a:lnTo>
                <a:lnTo>
                  <a:pt x="893222" y="1342555"/>
                </a:lnTo>
                <a:lnTo>
                  <a:pt x="884442" y="1327014"/>
                </a:lnTo>
                <a:lnTo>
                  <a:pt x="876623" y="1311091"/>
                </a:lnTo>
              </a:path>
              <a:path w="2393950" h="1522729">
                <a:moveTo>
                  <a:pt x="1597144" y="1219397"/>
                </a:moveTo>
                <a:lnTo>
                  <a:pt x="1595003" y="1236487"/>
                </a:lnTo>
                <a:lnTo>
                  <a:pt x="1591826" y="1253433"/>
                </a:lnTo>
                <a:lnTo>
                  <a:pt x="1587625" y="1270189"/>
                </a:lnTo>
                <a:lnTo>
                  <a:pt x="1582412" y="1286707"/>
                </a:lnTo>
              </a:path>
              <a:path w="2393950" h="1522729">
                <a:moveTo>
                  <a:pt x="1890641" y="803726"/>
                </a:moveTo>
                <a:lnTo>
                  <a:pt x="1935567" y="826766"/>
                </a:lnTo>
                <a:lnTo>
                  <a:pt x="1974960" y="855333"/>
                </a:lnTo>
                <a:lnTo>
                  <a:pt x="2008297" y="888688"/>
                </a:lnTo>
                <a:lnTo>
                  <a:pt x="2035054" y="926091"/>
                </a:lnTo>
                <a:lnTo>
                  <a:pt x="2054707" y="966801"/>
                </a:lnTo>
                <a:lnTo>
                  <a:pt x="2066730" y="1010079"/>
                </a:lnTo>
                <a:lnTo>
                  <a:pt x="2070600" y="1055186"/>
                </a:lnTo>
              </a:path>
              <a:path w="2393950" h="1522729">
                <a:moveTo>
                  <a:pt x="2315075" y="535883"/>
                </a:moveTo>
                <a:lnTo>
                  <a:pt x="2299839" y="562323"/>
                </a:lnTo>
                <a:lnTo>
                  <a:pt x="2281293" y="587001"/>
                </a:lnTo>
                <a:lnTo>
                  <a:pt x="2259604" y="609678"/>
                </a:lnTo>
                <a:lnTo>
                  <a:pt x="2234938" y="630117"/>
                </a:lnTo>
              </a:path>
              <a:path w="2393950" h="1522729">
                <a:moveTo>
                  <a:pt x="2122797" y="185998"/>
                </a:moveTo>
                <a:lnTo>
                  <a:pt x="2124774" y="197015"/>
                </a:lnTo>
                <a:lnTo>
                  <a:pt x="2126131" y="208128"/>
                </a:lnTo>
                <a:lnTo>
                  <a:pt x="2126869" y="219288"/>
                </a:lnTo>
                <a:lnTo>
                  <a:pt x="2126988" y="230448"/>
                </a:lnTo>
              </a:path>
              <a:path w="2393950" h="1522729">
                <a:moveTo>
                  <a:pt x="1610987" y="134055"/>
                </a:moveTo>
                <a:lnTo>
                  <a:pt x="1619433" y="118897"/>
                </a:lnTo>
                <a:lnTo>
                  <a:pt x="1629117" y="104321"/>
                </a:lnTo>
                <a:lnTo>
                  <a:pt x="1639991" y="90389"/>
                </a:lnTo>
                <a:lnTo>
                  <a:pt x="1652008" y="77159"/>
                </a:lnTo>
              </a:path>
              <a:path w="2393950" h="1522729">
                <a:moveTo>
                  <a:pt x="1227066" y="161106"/>
                </a:moveTo>
                <a:lnTo>
                  <a:pt x="1230680" y="148464"/>
                </a:lnTo>
                <a:lnTo>
                  <a:pt x="1235210" y="136071"/>
                </a:lnTo>
                <a:lnTo>
                  <a:pt x="1240622" y="123941"/>
                </a:lnTo>
                <a:lnTo>
                  <a:pt x="1246878" y="112084"/>
                </a:lnTo>
              </a:path>
              <a:path w="2393950" h="1522729">
                <a:moveTo>
                  <a:pt x="776432" y="177743"/>
                </a:moveTo>
                <a:lnTo>
                  <a:pt x="795641" y="188165"/>
                </a:lnTo>
                <a:lnTo>
                  <a:pt x="814067" y="199587"/>
                </a:lnTo>
                <a:lnTo>
                  <a:pt x="831662" y="211962"/>
                </a:lnTo>
                <a:lnTo>
                  <a:pt x="848378" y="225241"/>
                </a:lnTo>
              </a:path>
              <a:path w="2393950" h="1522729">
                <a:moveTo>
                  <a:pt x="229951" y="551123"/>
                </a:moveTo>
                <a:lnTo>
                  <a:pt x="225956" y="538842"/>
                </a:lnTo>
                <a:lnTo>
                  <a:pt x="222528" y="526406"/>
                </a:lnTo>
                <a:lnTo>
                  <a:pt x="219671" y="513851"/>
                </a:lnTo>
                <a:lnTo>
                  <a:pt x="217391" y="50121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3061" y="2263597"/>
            <a:ext cx="1259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CÂU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HỎI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GỢI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MỞ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C5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69260" y="41910"/>
            <a:ext cx="725106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319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Hoạt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động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190"/>
              </a:lnSpc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CÁCH</a:t>
            </a:r>
            <a:r>
              <a:rPr sz="2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THIẾT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KẾ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MÔ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HÌNH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KHÔNG</a:t>
            </a: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GIAN</a:t>
            </a:r>
            <a:r>
              <a:rPr sz="2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NỘI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THẤT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462" y="3305517"/>
            <a:ext cx="10168255" cy="29686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234565">
              <a:lnSpc>
                <a:spcPct val="100000"/>
              </a:lnSpc>
              <a:spcBef>
                <a:spcPts val="775"/>
              </a:spcBef>
            </a:pPr>
            <a:r>
              <a:rPr sz="2800" b="1" spc="-5" dirty="0">
                <a:latin typeface="Calibri"/>
                <a:cs typeface="Calibri"/>
              </a:rPr>
              <a:t>Cách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thiết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kế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mô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hình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không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gian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nội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thất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Xây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dựng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ý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tưởng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thiết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kế</a:t>
            </a:r>
            <a:r>
              <a:rPr sz="2800" spc="-5" dirty="0">
                <a:latin typeface="Calibri"/>
                <a:cs typeface="Calibri"/>
              </a:rPr>
              <a:t> không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gian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nội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thất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phù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hợp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với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sản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phẩm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đã </a:t>
            </a:r>
            <a:r>
              <a:rPr sz="2800" spc="-20" dirty="0">
                <a:latin typeface="Calibri"/>
                <a:cs typeface="Calibri"/>
              </a:rPr>
              <a:t>tập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hợp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Xác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định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vị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trí,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sắp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xếp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bố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cục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tổng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quát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không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gian nội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thất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Thiết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kế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thêm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sản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phẩm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cần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có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trong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không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gian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nội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thất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0" dirty="0">
                <a:latin typeface="Calibri"/>
                <a:cs typeface="Calibri"/>
              </a:rPr>
              <a:t>Trang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trí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hoàn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thiện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không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gian nội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thất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331" y="1229867"/>
            <a:ext cx="3570732" cy="17556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7631" y="1126236"/>
            <a:ext cx="2090927" cy="18028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5152" y="1210055"/>
            <a:ext cx="1789176" cy="17937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7416" y="1229867"/>
            <a:ext cx="2168652" cy="18028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spc="-15" dirty="0"/>
              <a:t>Hoạt</a:t>
            </a:r>
            <a:r>
              <a:rPr spc="-5" dirty="0"/>
              <a:t> động</a:t>
            </a:r>
            <a:r>
              <a:rPr spc="-20" dirty="0"/>
              <a:t> </a:t>
            </a:r>
            <a:r>
              <a:rPr spc="-5" dirty="0"/>
              <a:t>2</a:t>
            </a:r>
          </a:p>
          <a:p>
            <a:pPr algn="ctr">
              <a:lnSpc>
                <a:spcPts val="3190"/>
              </a:lnSpc>
            </a:pPr>
            <a:r>
              <a:rPr spc="-20" dirty="0"/>
              <a:t>CÁCH</a:t>
            </a:r>
            <a:r>
              <a:rPr spc="30" dirty="0"/>
              <a:t> </a:t>
            </a:r>
            <a:r>
              <a:rPr spc="-10" dirty="0"/>
              <a:t>THIẾT</a:t>
            </a:r>
            <a:r>
              <a:rPr dirty="0"/>
              <a:t> </a:t>
            </a:r>
            <a:r>
              <a:rPr spc="-5" dirty="0"/>
              <a:t>KẾ</a:t>
            </a:r>
            <a:r>
              <a:rPr spc="10" dirty="0"/>
              <a:t> </a:t>
            </a:r>
            <a:r>
              <a:rPr spc="-10" dirty="0"/>
              <a:t>MÔ</a:t>
            </a:r>
            <a:r>
              <a:rPr spc="5" dirty="0"/>
              <a:t> </a:t>
            </a:r>
            <a:r>
              <a:rPr spc="-5" dirty="0"/>
              <a:t>HÌNH</a:t>
            </a:r>
            <a:r>
              <a:rPr spc="5" dirty="0"/>
              <a:t> </a:t>
            </a:r>
            <a:r>
              <a:rPr spc="-5" dirty="0"/>
              <a:t>KHÔNG</a:t>
            </a:r>
            <a:r>
              <a:rPr spc="20" dirty="0"/>
              <a:t> </a:t>
            </a:r>
            <a:r>
              <a:rPr spc="-10" dirty="0"/>
              <a:t>GIAN</a:t>
            </a:r>
            <a:r>
              <a:rPr spc="30" dirty="0"/>
              <a:t> </a:t>
            </a:r>
            <a:r>
              <a:rPr spc="-5" dirty="0"/>
              <a:t>NỘI</a:t>
            </a:r>
            <a:r>
              <a:rPr spc="15" dirty="0"/>
              <a:t> </a:t>
            </a:r>
            <a:r>
              <a:rPr spc="-65" dirty="0"/>
              <a:t>THẤT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" y="1452372"/>
            <a:ext cx="3988308" cy="19598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7088" y="1441703"/>
            <a:ext cx="2334768" cy="20147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6384" y="1441703"/>
            <a:ext cx="1997964" cy="20040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9900" y="1452372"/>
            <a:ext cx="2421636" cy="20147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40739" y="3943578"/>
            <a:ext cx="10511790" cy="1590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95"/>
              </a:spcBef>
            </a:pPr>
            <a:r>
              <a:rPr sz="3200" b="1" i="1" dirty="0">
                <a:latin typeface="Calibri"/>
                <a:cs typeface="Calibri"/>
              </a:rPr>
              <a:t>Lưu ý: </a:t>
            </a:r>
            <a:r>
              <a:rPr sz="3200" i="1" spc="-30" dirty="0">
                <a:latin typeface="Calibri"/>
                <a:cs typeface="Calibri"/>
              </a:rPr>
              <a:t>Kết </a:t>
            </a:r>
            <a:r>
              <a:rPr sz="3200" i="1" spc="-5" dirty="0">
                <a:latin typeface="Calibri"/>
                <a:cs typeface="Calibri"/>
              </a:rPr>
              <a:t>hợp hài hoà hình </a:t>
            </a:r>
            <a:r>
              <a:rPr sz="3200" i="1" dirty="0">
                <a:latin typeface="Calibri"/>
                <a:cs typeface="Calibri"/>
              </a:rPr>
              <a:t>khối, </a:t>
            </a:r>
            <a:r>
              <a:rPr sz="3200" i="1" spc="-5" dirty="0">
                <a:latin typeface="Calibri"/>
                <a:cs typeface="Calibri"/>
              </a:rPr>
              <a:t>tỉ lệ màu sắc </a:t>
            </a:r>
            <a:r>
              <a:rPr sz="3200" i="1" dirty="0">
                <a:latin typeface="Calibri"/>
                <a:cs typeface="Calibri"/>
              </a:rPr>
              <a:t>trong </a:t>
            </a:r>
            <a:r>
              <a:rPr sz="3200" i="1" spc="-10" dirty="0">
                <a:latin typeface="Calibri"/>
                <a:cs typeface="Calibri"/>
              </a:rPr>
              <a:t>các </a:t>
            </a:r>
            <a:r>
              <a:rPr sz="3200" i="1" spc="5" dirty="0">
                <a:latin typeface="Calibri"/>
                <a:cs typeface="Calibri"/>
              </a:rPr>
              <a:t>mô </a:t>
            </a:r>
            <a:r>
              <a:rPr sz="3200" i="1" spc="1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hình các đồ </a:t>
            </a:r>
            <a:r>
              <a:rPr sz="3200" i="1" dirty="0">
                <a:latin typeface="Calibri"/>
                <a:cs typeface="Calibri"/>
              </a:rPr>
              <a:t>vật một </a:t>
            </a:r>
            <a:r>
              <a:rPr sz="3200" i="1" spc="-5" dirty="0">
                <a:latin typeface="Calibri"/>
                <a:cs typeface="Calibri"/>
              </a:rPr>
              <a:t>căn phòng </a:t>
            </a:r>
            <a:r>
              <a:rPr sz="3200" i="1" spc="-15" dirty="0">
                <a:latin typeface="Calibri"/>
                <a:cs typeface="Calibri"/>
              </a:rPr>
              <a:t>có </a:t>
            </a:r>
            <a:r>
              <a:rPr sz="3200" i="1" dirty="0">
                <a:latin typeface="Calibri"/>
                <a:cs typeface="Calibri"/>
              </a:rPr>
              <a:t>thể </a:t>
            </a:r>
            <a:r>
              <a:rPr sz="3200" i="1" spc="-15" dirty="0">
                <a:latin typeface="Calibri"/>
                <a:cs typeface="Calibri"/>
              </a:rPr>
              <a:t>tạo </a:t>
            </a:r>
            <a:r>
              <a:rPr sz="3200" i="1" dirty="0">
                <a:latin typeface="Calibri"/>
                <a:cs typeface="Calibri"/>
              </a:rPr>
              <a:t>nên </a:t>
            </a:r>
            <a:r>
              <a:rPr sz="3200" i="1" spc="-5" dirty="0">
                <a:latin typeface="Calibri"/>
                <a:cs typeface="Calibri"/>
              </a:rPr>
              <a:t>vẻ </a:t>
            </a:r>
            <a:r>
              <a:rPr sz="3200" i="1" dirty="0">
                <a:latin typeface="Calibri"/>
                <a:cs typeface="Calibri"/>
              </a:rPr>
              <a:t>đẹp thẩm </a:t>
            </a:r>
            <a:r>
              <a:rPr sz="3200" i="1" spc="-5" dirty="0">
                <a:latin typeface="Calibri"/>
                <a:cs typeface="Calibri"/>
              </a:rPr>
              <a:t>mĩ, 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công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năng</a:t>
            </a:r>
            <a:r>
              <a:rPr sz="3200" i="1" spc="2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và</a:t>
            </a:r>
            <a:r>
              <a:rPr sz="3200" i="1" spc="-1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văn</a:t>
            </a:r>
            <a:r>
              <a:rPr sz="3200" i="1" spc="-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hoá</a:t>
            </a:r>
            <a:r>
              <a:rPr sz="3200" i="1" spc="-5" dirty="0">
                <a:latin typeface="Calibri"/>
                <a:cs typeface="Calibri"/>
              </a:rPr>
              <a:t> cho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không gian</a:t>
            </a:r>
            <a:r>
              <a:rPr sz="3200" i="1" spc="2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nội thất.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15792" y="41910"/>
            <a:ext cx="636460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Hoạt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động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190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THIẾT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KẾ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MÔ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HÌNH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KHÔNG</a:t>
            </a:r>
            <a:r>
              <a:rPr sz="2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GIAN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NỘI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THẤT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0257" y="5900724"/>
            <a:ext cx="8595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Quan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sát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hình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ảnh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một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số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không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gian nội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thất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trong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thực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tế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1624583"/>
            <a:ext cx="5672328" cy="41315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7228" y="4079747"/>
            <a:ext cx="2511679" cy="16885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6023" y="4067555"/>
            <a:ext cx="2491739" cy="17145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31635" y="1648967"/>
            <a:ext cx="3906012" cy="23225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00716" y="1648967"/>
            <a:ext cx="1527048" cy="2322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07744"/>
          </a:xfrm>
          <a:custGeom>
            <a:avLst/>
            <a:gdLst/>
            <a:ahLst/>
            <a:cxnLst/>
            <a:rect l="l" t="t" r="r" b="b"/>
            <a:pathLst>
              <a:path w="12192000" h="1007744">
                <a:moveTo>
                  <a:pt x="12192000" y="0"/>
                </a:moveTo>
                <a:lnTo>
                  <a:pt x="0" y="0"/>
                </a:lnTo>
                <a:lnTo>
                  <a:pt x="0" y="1007363"/>
                </a:lnTo>
                <a:lnTo>
                  <a:pt x="12192000" y="100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ts val="3190"/>
              </a:lnSpc>
              <a:spcBef>
                <a:spcPts val="95"/>
              </a:spcBef>
            </a:pPr>
            <a:r>
              <a:rPr sz="2800" spc="-15" dirty="0"/>
              <a:t>Hoạt</a:t>
            </a:r>
            <a:r>
              <a:rPr sz="2800" spc="-5" dirty="0"/>
              <a:t> động</a:t>
            </a:r>
            <a:r>
              <a:rPr sz="2800" spc="-20" dirty="0"/>
              <a:t> </a:t>
            </a:r>
            <a:r>
              <a:rPr sz="2800" spc="-5" dirty="0"/>
              <a:t>3</a:t>
            </a:r>
            <a:endParaRPr sz="2800"/>
          </a:p>
          <a:p>
            <a:pPr marL="3810" algn="ctr">
              <a:lnSpc>
                <a:spcPts val="3190"/>
              </a:lnSpc>
            </a:pPr>
            <a:r>
              <a:rPr sz="2800" spc="-10" dirty="0"/>
              <a:t>THIẾT</a:t>
            </a:r>
            <a:r>
              <a:rPr sz="2800" spc="10" dirty="0"/>
              <a:t> </a:t>
            </a:r>
            <a:r>
              <a:rPr sz="2800" spc="-5" dirty="0"/>
              <a:t>KẾ</a:t>
            </a:r>
            <a:r>
              <a:rPr sz="2800" spc="15" dirty="0"/>
              <a:t> </a:t>
            </a:r>
            <a:r>
              <a:rPr sz="2800" spc="-10" dirty="0"/>
              <a:t>MÔ</a:t>
            </a:r>
            <a:r>
              <a:rPr sz="2800" spc="5" dirty="0"/>
              <a:t> </a:t>
            </a:r>
            <a:r>
              <a:rPr sz="2800" spc="-5" dirty="0"/>
              <a:t>HÌNH</a:t>
            </a:r>
            <a:r>
              <a:rPr sz="2800" spc="10" dirty="0"/>
              <a:t> </a:t>
            </a:r>
            <a:r>
              <a:rPr sz="2800" spc="-5" dirty="0"/>
              <a:t>KHÔNG</a:t>
            </a:r>
            <a:r>
              <a:rPr sz="2800" spc="30" dirty="0"/>
              <a:t> </a:t>
            </a:r>
            <a:r>
              <a:rPr sz="2800" spc="-10" dirty="0"/>
              <a:t>GIAN</a:t>
            </a:r>
            <a:r>
              <a:rPr sz="2800" spc="25" dirty="0"/>
              <a:t> </a:t>
            </a:r>
            <a:r>
              <a:rPr sz="2800" spc="-5" dirty="0"/>
              <a:t>NỘI</a:t>
            </a:r>
            <a:r>
              <a:rPr sz="2800" spc="10" dirty="0"/>
              <a:t> </a:t>
            </a:r>
            <a:r>
              <a:rPr sz="2800" spc="-60" dirty="0"/>
              <a:t>THẤT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63753" y="4655057"/>
            <a:ext cx="8039734" cy="16319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i="1" spc="-10" dirty="0">
                <a:latin typeface="Calibri"/>
                <a:cs typeface="Calibri"/>
              </a:rPr>
              <a:t>Em</a:t>
            </a:r>
            <a:r>
              <a:rPr sz="2400" i="1" spc="5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sẽ</a:t>
            </a:r>
            <a:r>
              <a:rPr sz="2400" i="1" spc="6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thiết</a:t>
            </a:r>
            <a:r>
              <a:rPr sz="2400" i="1" spc="50" dirty="0">
                <a:latin typeface="Calibri"/>
                <a:cs typeface="Calibri"/>
              </a:rPr>
              <a:t> </a:t>
            </a:r>
            <a:r>
              <a:rPr sz="2400" i="1" spc="-45" dirty="0">
                <a:latin typeface="Calibri"/>
                <a:cs typeface="Calibri"/>
              </a:rPr>
              <a:t>kế</a:t>
            </a:r>
            <a:r>
              <a:rPr sz="2400" i="1" spc="5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mô</a:t>
            </a:r>
            <a:r>
              <a:rPr sz="2400" i="1" spc="6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hình</a:t>
            </a:r>
            <a:r>
              <a:rPr sz="2400" i="1" spc="7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không</a:t>
            </a:r>
            <a:r>
              <a:rPr sz="2400" i="1" spc="5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gian</a:t>
            </a:r>
            <a:r>
              <a:rPr sz="2400" i="1" spc="7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nội</a:t>
            </a:r>
            <a:r>
              <a:rPr sz="2400" i="1" spc="5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thất</a:t>
            </a:r>
            <a:r>
              <a:rPr sz="2400" i="1" spc="5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cho</a:t>
            </a:r>
            <a:r>
              <a:rPr sz="2400" i="1" spc="7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căn</a:t>
            </a:r>
            <a:r>
              <a:rPr sz="2400" i="1" spc="5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phòng</a:t>
            </a:r>
            <a:r>
              <a:rPr sz="2400" i="1" spc="8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nào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trong nhà?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i="1" spc="-10" dirty="0">
                <a:latin typeface="Calibri"/>
                <a:cs typeface="Calibri"/>
              </a:rPr>
              <a:t>Em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sắp </a:t>
            </a:r>
            <a:r>
              <a:rPr sz="2400" i="1" spc="-15" dirty="0">
                <a:latin typeface="Calibri"/>
                <a:cs typeface="Calibri"/>
              </a:rPr>
              <a:t>xếp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bố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cục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màu </a:t>
            </a:r>
            <a:r>
              <a:rPr sz="2400" i="1" spc="-5" dirty="0">
                <a:latin typeface="Calibri"/>
                <a:cs typeface="Calibri"/>
              </a:rPr>
              <a:t>sắc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như thế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nào?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i="1" spc="-15" dirty="0">
                <a:latin typeface="Calibri"/>
                <a:cs typeface="Calibri"/>
              </a:rPr>
              <a:t>Em </a:t>
            </a:r>
            <a:r>
              <a:rPr sz="2400" i="1" spc="-10" dirty="0">
                <a:latin typeface="Calibri"/>
                <a:cs typeface="Calibri"/>
              </a:rPr>
              <a:t>cần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thiết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45" dirty="0">
                <a:latin typeface="Calibri"/>
                <a:cs typeface="Calibri"/>
              </a:rPr>
              <a:t>kế</a:t>
            </a:r>
            <a:r>
              <a:rPr sz="2400" i="1" dirty="0">
                <a:latin typeface="Calibri"/>
                <a:cs typeface="Calibri"/>
              </a:rPr>
              <a:t> thêm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sản phẩm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nào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cho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không</a:t>
            </a:r>
            <a:r>
              <a:rPr sz="2400" i="1" spc="-5" dirty="0">
                <a:latin typeface="Calibri"/>
                <a:cs typeface="Calibri"/>
              </a:rPr>
              <a:t> gian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nội</a:t>
            </a:r>
            <a:r>
              <a:rPr sz="2400" i="1" dirty="0">
                <a:latin typeface="Calibri"/>
                <a:cs typeface="Calibri"/>
              </a:rPr>
              <a:t> thất?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3153" y="2327148"/>
            <a:ext cx="3225602" cy="224332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84404" y="1045463"/>
            <a:ext cx="11867515" cy="4410710"/>
            <a:chOff x="184404" y="1045463"/>
            <a:chExt cx="11867515" cy="44107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4204" y="1045463"/>
              <a:ext cx="2517648" cy="27020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9890" y="3224784"/>
              <a:ext cx="3211901" cy="22311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404" y="1214627"/>
              <a:ext cx="2441448" cy="25999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1165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 MT</vt:lpstr>
      <vt:lpstr>Calibri</vt:lpstr>
      <vt:lpstr>Times New Roman</vt:lpstr>
      <vt:lpstr>Office Theme</vt:lpstr>
      <vt:lpstr>MĨ THUẬT 8</vt:lpstr>
      <vt:lpstr>Mục tiêu chung</vt:lpstr>
      <vt:lpstr>PowerPoint Presentation</vt:lpstr>
      <vt:lpstr>PowerPoint Presentation</vt:lpstr>
      <vt:lpstr>Hoạt động 2 CÁCH THIẾT KẾ MÔ HÌNH KHÔNG GIAN NỘI THẤT</vt:lpstr>
      <vt:lpstr>PowerPoint Presentation</vt:lpstr>
      <vt:lpstr>Hoạt động 2 CÁCH THIẾT KẾ MÔ HÌNH KHÔNG GIAN NỘI THẤT</vt:lpstr>
      <vt:lpstr>PowerPoint Presentation</vt:lpstr>
      <vt:lpstr>Hoạt động 3 THIẾT KẾ MÔ HÌNH KHÔNG GIAN NỘI THẤT</vt:lpstr>
      <vt:lpstr>Hoạt động 3 THIẾT KẾ MÔ HÌNH KHÔNG GIAN NỘI THẤT</vt:lpstr>
      <vt:lpstr>Hoạt động 3 THIẾT KẾ MÔ HÌNH KHÔNG GIAN NỘI THẤT</vt:lpstr>
      <vt:lpstr>Hoạt động 3 THIẾT KẾ MÔ HÌNH KHÔNG GIAN NỘI THẤT</vt:lpstr>
      <vt:lpstr>Hoạt động 3 THIẾT KẾ MÔ HÌNH KHÔNG GIAN NỘI THẤT</vt:lpstr>
      <vt:lpstr>Hoạt động 3 THIẾT KẾ MÔ HÌNH KHÔNG GIAN NỘI THẤT</vt:lpstr>
      <vt:lpstr>PowerPoint Presentation</vt:lpstr>
      <vt:lpstr>Hoạt động 4 TRƯNG BÀY SẢN PHẨM VÀ CHIA SẺ</vt:lpstr>
      <vt:lpstr>Hoạt động 5 TÌM HIỂU MÔ HÌNH THIẾT KẾ NỘI THẤT CỦA NGÔI NHÀ</vt:lpstr>
      <vt:lpstr>Hoạt động 5 TÌM HIỂU MÔ HÌNH THIẾT KẾ NỘI THẤT CỦA NGÔI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8</dc:title>
  <dc:creator>VnTeach.Com</dc:creator>
  <cp:keywords>VnTeach.Com</cp:keywords>
  <cp:lastModifiedBy>Admin</cp:lastModifiedBy>
  <cp:revision>1</cp:revision>
  <dcterms:created xsi:type="dcterms:W3CDTF">2023-08-06T08:14:18Z</dcterms:created>
  <dcterms:modified xsi:type="dcterms:W3CDTF">2023-08-21T15:03:49Z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2023-08-06T00:00:00Z</vt:filetime>
  </property>
</Properties>
</file>