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309" r:id="rId4"/>
    <p:sldId id="310" r:id="rId5"/>
    <p:sldId id="311" r:id="rId6"/>
    <p:sldId id="325" r:id="rId7"/>
    <p:sldId id="326" r:id="rId8"/>
    <p:sldId id="354" r:id="rId9"/>
    <p:sldId id="355" r:id="rId10"/>
    <p:sldId id="269" r:id="rId11"/>
    <p:sldId id="344" r:id="rId12"/>
    <p:sldId id="345" r:id="rId13"/>
    <p:sldId id="257" r:id="rId14"/>
    <p:sldId id="265" r:id="rId15"/>
    <p:sldId id="262" r:id="rId16"/>
    <p:sldId id="356" r:id="rId17"/>
    <p:sldId id="275" r:id="rId18"/>
    <p:sldId id="333" r:id="rId19"/>
    <p:sldId id="287" r:id="rId20"/>
    <p:sldId id="290" r:id="rId21"/>
    <p:sldId id="340" r:id="rId22"/>
    <p:sldId id="264" r:id="rId23"/>
    <p:sldId id="266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Merriweather" panose="000005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95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87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2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sv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svg"/><Relationship Id="rId7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7.svg"/><Relationship Id="rId7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4.svg"/><Relationship Id="rId7" Type="http://schemas.openxmlformats.org/officeDocument/2006/relationships/image" Target="../media/image5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1.svg"/><Relationship Id="rId7" Type="http://schemas.openxmlformats.org/officeDocument/2006/relationships/image" Target="../media/image6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1.svg"/><Relationship Id="rId7" Type="http://schemas.openxmlformats.org/officeDocument/2006/relationships/image" Target="../media/image6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72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Relationship Id="rId9" Type="http://schemas.openxmlformats.org/officeDocument/2006/relationships/image" Target="../media/image7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2054042" y="2786925"/>
                <a:ext cx="14096999" cy="5362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45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45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US" sz="4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45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5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5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5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42" y="2786925"/>
                <a:ext cx="14096999" cy="5362878"/>
              </a:xfrm>
              <a:prstGeom prst="rect">
                <a:avLst/>
              </a:prstGeom>
              <a:blipFill>
                <a:blip r:embed="rId8"/>
                <a:stretch>
                  <a:fillRect l="-1817" r="-952" b="-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042" y="1583480"/>
            <a:ext cx="163830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6BCB90-EE5C-B284-7D69-6818D968918E}"/>
              </a:ext>
            </a:extLst>
          </p:cNvPr>
          <p:cNvSpPr txBox="1"/>
          <p:nvPr/>
        </p:nvSpPr>
        <p:spPr>
          <a:xfrm>
            <a:off x="2278632" y="2296428"/>
            <a:ext cx="14096999" cy="640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+)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US" sz="4200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Liệt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däy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quát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endParaRPr lang="en-US" sz="4200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42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hồi</a:t>
            </a:r>
            <a:endParaRPr lang="en-US" sz="4200" kern="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35820"/>
            <a:ext cx="16383000" cy="93772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/>
              <p:nvPr/>
            </p:nvSpPr>
            <p:spPr>
              <a:xfrm>
                <a:off x="1889910" y="1118507"/>
                <a:ext cx="15011400" cy="8081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 i="1" kern="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i="1" kern="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≥2.</m:t>
                      </m:r>
                      <m:r>
                        <m:rPr>
                          <m:nor/>
                        </m:rPr>
                        <a:rPr lang="en-US" sz="4000" i="1" kern="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Cho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bội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40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0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40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Khi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40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09DAE-2179-6FDC-F435-D7EC4FB1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10" y="1118507"/>
                <a:ext cx="15011400" cy="8081251"/>
              </a:xfrm>
              <a:prstGeom prst="rect">
                <a:avLst/>
              </a:prstGeom>
              <a:blipFill>
                <a:blip r:embed="rId8"/>
                <a:stretch>
                  <a:fillRect l="-1421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2" y="1416778"/>
            <a:ext cx="17593560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CHƯƠNG 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II. DÃY SỐ.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CẤP SỐ CỘNG. CẤP SỐ NHÂN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 (Body)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3782" y="5368120"/>
            <a:ext cx="129159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CHƯƠNG II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9767" y="850919"/>
            <a:ext cx="62440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5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 (SGK – </a:t>
            </a:r>
            <a:r>
              <a:rPr lang="fr-FR" sz="45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5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62)</a:t>
            </a:r>
            <a:endParaRPr lang="en-US" sz="45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385629" y="1665828"/>
                <a:ext cx="11894419" cy="1369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29" y="1665828"/>
                <a:ext cx="11894419" cy="1369670"/>
              </a:xfrm>
              <a:prstGeom prst="rect">
                <a:avLst/>
              </a:prstGeom>
              <a:blipFill>
                <a:blip r:embed="rId4"/>
                <a:stretch>
                  <a:fillRect l="-179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302477" y="3410376"/>
            <a:ext cx="2060722" cy="913113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F54F20-53B6-6E0A-8872-D5FF4BE50F1F}"/>
                  </a:ext>
                </a:extLst>
              </p:cNvPr>
              <p:cNvSpPr txBox="1"/>
              <p:nvPr/>
            </p:nvSpPr>
            <p:spPr>
              <a:xfrm>
                <a:off x="963820" y="4698368"/>
                <a:ext cx="16738036" cy="5106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pt-B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B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&gt;0,∀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dãy số tăng.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t-BR" sz="40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pt-BR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0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&gt;0,∀</m:t>
                    </m:r>
                    <m:r>
                      <a:rPr lang="en-US" sz="4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pt-BR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Vậy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bị chặn dưới.</a:t>
                </a:r>
                <a:b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tăng và bị chặn dưới.</a:t>
                </a:r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F54F20-53B6-6E0A-8872-D5FF4BE50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20" y="4698368"/>
                <a:ext cx="16738036" cy="5106270"/>
              </a:xfrm>
              <a:prstGeom prst="rect">
                <a:avLst/>
              </a:prstGeom>
              <a:blipFill>
                <a:blip r:embed="rId7"/>
                <a:stretch>
                  <a:fillRect l="-1275" r="-1311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4706599" y="4684198"/>
            <a:ext cx="1847223" cy="918604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7800" y="1185399"/>
            <a:ext cx="7204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5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5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10 (SGK – </a:t>
            </a:r>
            <a:r>
              <a:rPr lang="fr-FR" sz="45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5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63822" y="2886455"/>
                <a:ext cx="13166389" cy="1443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5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5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5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22" y="2886455"/>
                <a:ext cx="13166389" cy="1443857"/>
              </a:xfrm>
              <a:prstGeom prst="rect">
                <a:avLst/>
              </a:prstGeom>
              <a:blipFill>
                <a:blip r:embed="rId6"/>
                <a:stretch>
                  <a:fillRect l="-1944" b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50290" y="5660146"/>
                <a:ext cx="10363200" cy="2656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5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4500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500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5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45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fr-FR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fr-F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5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fr-F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500" kern="1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fr-FR" sz="45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5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290" y="5660146"/>
                <a:ext cx="10363200" cy="2656625"/>
              </a:xfrm>
              <a:prstGeom prst="rect">
                <a:avLst/>
              </a:prstGeom>
              <a:blipFill>
                <a:blip r:embed="rId7"/>
                <a:stretch>
                  <a:fillRect l="-2471" b="-10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342900"/>
            <a:ext cx="61101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787" y="1282441"/>
                <a:ext cx="141611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787" y="1282441"/>
                <a:ext cx="14161121" cy="707886"/>
              </a:xfrm>
              <a:prstGeom prst="rect">
                <a:avLst/>
              </a:prstGeom>
              <a:blipFill>
                <a:blip r:embed="rId4"/>
                <a:stretch>
                  <a:fillRect l="-1550" t="-15517" r="-47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21829" y="1922354"/>
                <a:ext cx="12943974" cy="1980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+10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=6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1 170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29" y="1922354"/>
                <a:ext cx="12943974" cy="1980350"/>
              </a:xfrm>
              <a:prstGeom prst="rect">
                <a:avLst/>
              </a:prstGeom>
              <a:blipFill>
                <a:blip r:embed="rId5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144828" y="4167803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0763" y="1355975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D6A485-12C4-F4E3-60C4-68AC2917B6B0}"/>
                  </a:ext>
                </a:extLst>
              </p:cNvPr>
              <p:cNvSpPr txBox="1"/>
              <p:nvPr/>
            </p:nvSpPr>
            <p:spPr>
              <a:xfrm>
                <a:off x="540780" y="5528949"/>
                <a:ext cx="17147558" cy="2371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4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=14</m:t>
                              </m:r>
                            </m:e>
                          </m:mr>
                        </m:m>
                        <m:r>
                          <a:rPr lang="pt-B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BR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+40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pt-BR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BR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pt-BR" sz="40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  <m:r>
                                    <a:rPr lang="pt-BR" sz="4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=14</m:t>
                                  </m:r>
                                </m:e>
                              </m:mr>
                            </m:m>
                            <m:r>
                              <a:rPr lang="pt-BR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⇔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15</m:t>
                                      </m:r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pt-BR" sz="40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+40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pt-BR" sz="40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pt-BR" sz="40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=7</m:t>
                                      </m:r>
                                    </m:e>
                                  </m:mr>
                                </m:m>
                                <m:r>
                                  <a:rPr lang="pt-BR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⇔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400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40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=8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pt-BR" sz="40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pt-BR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40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3;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D6A485-12C4-F4E3-60C4-68AC2917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0" y="5528949"/>
                <a:ext cx="17147558" cy="2371611"/>
              </a:xfrm>
              <a:prstGeom prst="rect">
                <a:avLst/>
              </a:prstGeom>
              <a:blipFill>
                <a:blip r:embed="rId8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1196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342900"/>
            <a:ext cx="61101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noProof="0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787" y="1282441"/>
                <a:ext cx="141611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787" y="1282441"/>
                <a:ext cx="14161121" cy="707886"/>
              </a:xfrm>
              <a:prstGeom prst="rect">
                <a:avLst/>
              </a:prstGeom>
              <a:blipFill>
                <a:blip r:embed="rId4"/>
                <a:stretch>
                  <a:fillRect l="-1550" t="-15517" r="-47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21829" y="1922354"/>
                <a:ext cx="12943974" cy="1980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+10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=6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1 170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29" y="1922354"/>
                <a:ext cx="12943974" cy="1980350"/>
              </a:xfrm>
              <a:prstGeom prst="rect">
                <a:avLst/>
              </a:prstGeom>
              <a:blipFill>
                <a:blip r:embed="rId5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144828" y="4167803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0763" y="1355975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1C3AFB-F338-8727-1714-168D2CA1C66C}"/>
                  </a:ext>
                </a:extLst>
              </p:cNvPr>
              <p:cNvSpPr txBox="1"/>
              <p:nvPr/>
            </p:nvSpPr>
            <p:spPr>
              <a:xfrm>
                <a:off x="629227" y="5528949"/>
                <a:ext cx="17642731" cy="4439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pt-B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pt-B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=60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=1170</m:t>
                              </m:r>
                            </m:e>
                          </m:mr>
                        </m:m>
                        <m:r>
                          <a:rPr lang="pt-B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+20</m:t>
                                  </m:r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=60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  <m:sup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B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=1170</m:t>
                                  </m:r>
                                </m:e>
                              </m:mr>
                            </m:m>
                            <m:r>
                              <a:rPr lang="pt-B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⇔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0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pt-BR" sz="4000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=30</m:t>
                                      </m:r>
                                      <m:r>
                                        <a:rPr lang="pt-BR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(30</m:t>
                                      </m:r>
                                      <m:r>
                                        <a:rPr lang="pt-BR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4000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pt-BR" sz="4000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+(30+</m:t>
                                      </m:r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4000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pt-BR" sz="4000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B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=1170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fr-F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=30</m:t>
                              </m:r>
                              <m:r>
                                <a:rPr lang="fr-FR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fr-F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fr-F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  <m:r>
                                <a:rPr lang="en-US" sz="4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fr-FR" sz="4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+63=0</m:t>
                              </m:r>
                            </m:e>
                          </m:mr>
                        </m:m>
                        <m:r>
                          <a:rPr lang="fr-F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fr-F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=3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4000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fr-FR" sz="4000" i="1" kern="100"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fr-FR" sz="4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hay</m:t>
                            </m:r>
                            <m:r>
                              <m:rPr>
                                <m:nor/>
                              </m:rPr>
                              <a:rPr lang="fr-FR" sz="4000" i="1" kern="100"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fr-F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40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4000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21</m:t>
                                          </m:r>
                                        </m:num>
                                        <m:den>
                                          <m:r>
                                            <a:rPr lang="fr-FR" sz="4000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0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fr-FR" sz="4000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fr-FR" sz="4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000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1C3AFB-F338-8727-1714-168D2CA1C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7" y="5528949"/>
                <a:ext cx="17642731" cy="4439420"/>
              </a:xfrm>
              <a:prstGeom prst="rect">
                <a:avLst/>
              </a:prstGeom>
              <a:blipFill>
                <a:blip r:embed="rId8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4521" y="-1070000"/>
            <a:ext cx="2067774" cy="213999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647700"/>
            <a:ext cx="65646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12 (SGK –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5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62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C9644A0-AD30-FF9A-F583-AA2FCEFCA2FE}"/>
                  </a:ext>
                </a:extLst>
              </p:cNvPr>
              <p:cNvSpPr/>
              <p:nvPr/>
            </p:nvSpPr>
            <p:spPr>
              <a:xfrm>
                <a:off x="2127007" y="1771529"/>
                <a:ext cx="141683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C9644A0-AD30-FF9A-F583-AA2FCEFCA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07" y="1771529"/>
                <a:ext cx="14168366" cy="707886"/>
              </a:xfrm>
              <a:prstGeom prst="rect">
                <a:avLst/>
              </a:prstGeom>
              <a:blipFill>
                <a:blip r:embed="rId6"/>
                <a:stretch>
                  <a:fillRect l="-1549" t="-15517" r="-473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853D3F-2B05-FA37-764A-8F55424FE564}"/>
                  </a:ext>
                </a:extLst>
              </p:cNvPr>
              <p:cNvSpPr/>
              <p:nvPr/>
            </p:nvSpPr>
            <p:spPr>
              <a:xfrm>
                <a:off x="3048000" y="2506668"/>
                <a:ext cx="11344351" cy="1980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96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192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144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853D3F-2B05-FA37-764A-8F55424FE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06668"/>
                <a:ext cx="11344351" cy="1980350"/>
              </a:xfrm>
              <a:prstGeom prst="rect">
                <a:avLst/>
              </a:prstGeom>
              <a:blipFill>
                <a:blip r:embed="rId7"/>
                <a:stretch>
                  <a:fillRect l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15">
            <a:extLst>
              <a:ext uri="{FF2B5EF4-FFF2-40B4-BE49-F238E27FC236}">
                <a16:creationId xmlns:a16="http://schemas.microsoft.com/office/drawing/2014/main" id="{A1636CA6-673E-657B-57BD-4F92E06D1E86}"/>
              </a:ext>
            </a:extLst>
          </p:cNvPr>
          <p:cNvSpPr/>
          <p:nvPr/>
        </p:nvSpPr>
        <p:spPr>
          <a:xfrm>
            <a:off x="8366048" y="4829983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F37AC-A4EE-AAD7-D961-04ACFF912C85}"/>
                  </a:ext>
                </a:extLst>
              </p:cNvPr>
              <p:cNvSpPr txBox="1"/>
              <p:nvPr/>
            </p:nvSpPr>
            <p:spPr>
              <a:xfrm>
                <a:off x="770021" y="5830140"/>
                <a:ext cx="9677400" cy="205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96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192</m:t>
                              </m:r>
                            </m:e>
                          </m:mr>
                        </m:m>
                        <m:r>
                          <a:rPr lang="pt-BR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96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192</m:t>
                                  </m:r>
                                </m:e>
                              </m:mr>
                            </m:m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⇔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pt-BR" sz="40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40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F37AC-A4EE-AAD7-D961-04ACFF91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5830140"/>
                <a:ext cx="9677400" cy="2057551"/>
              </a:xfrm>
              <a:prstGeom prst="rect">
                <a:avLst/>
              </a:prstGeom>
              <a:blipFill>
                <a:blip r:embed="rId8"/>
                <a:stretch>
                  <a:fillRect l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DFA098-8F56-9C19-D51F-A1ADF53EBAE6}"/>
                  </a:ext>
                </a:extLst>
              </p:cNvPr>
              <p:cNvSpPr txBox="1"/>
              <p:nvPr/>
            </p:nvSpPr>
            <p:spPr>
              <a:xfrm>
                <a:off x="2973037" y="7780332"/>
                <a:ext cx="13322336" cy="2371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72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4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144</m:t>
                              </m:r>
                            </m:e>
                          </m:mr>
                        </m:m>
                        <m:r>
                          <a:rPr lang="pt-BR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4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pt-BR" sz="40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72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pt-BR" sz="40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pt-BR" sz="4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144</m:t>
                                  </m:r>
                                </m:e>
                              </m:mr>
                            </m:m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⇔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pt-BR" sz="40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pt-BR" sz="40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4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40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36</m:t>
                                          </m:r>
                                        </m:num>
                                        <m:den>
                                          <m:r>
                                            <a:rPr lang="pt-BR" sz="40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DFA098-8F56-9C19-D51F-A1ADF53EB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037" y="7780332"/>
                <a:ext cx="13322336" cy="2371611"/>
              </a:xfrm>
              <a:prstGeom prst="rect">
                <a:avLst/>
              </a:prstGeom>
              <a:blipFill>
                <a:blip r:embed="rId9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3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3622" y="2173849"/>
            <a:ext cx="65646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</a:rPr>
              <a:t> 13 (SGK – </a:t>
            </a: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</a:rPr>
              <a:t> 62)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06238">
            <a:off x="16729521" y="8224560"/>
            <a:ext cx="1054106" cy="1581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29A6A-4C61-5894-611A-B2A06CE510FA}"/>
              </a:ext>
            </a:extLst>
          </p:cNvPr>
          <p:cNvSpPr txBox="1"/>
          <p:nvPr/>
        </p:nvSpPr>
        <p:spPr>
          <a:xfrm>
            <a:off x="650807" y="2947408"/>
            <a:ext cx="17548666" cy="2963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/>
              <a:t>Giả sử một quần thể động vật ở thời điểm ban đầu có 110 000 cá thể, quần thể này có tỉ lệ sinh là 12%/năm, xuất cư là 2%/năm, tử vong là 8%/năm. Dự đoán số cá thể của quần thể đó sau 2 năm.</a:t>
            </a:r>
            <a:endParaRPr lang="en-US" sz="4200" dirty="0"/>
          </a:p>
        </p:txBody>
      </p:sp>
      <p:sp>
        <p:nvSpPr>
          <p:cNvPr id="3" name="Oval Callout 19">
            <a:extLst>
              <a:ext uri="{FF2B5EF4-FFF2-40B4-BE49-F238E27FC236}">
                <a16:creationId xmlns:a16="http://schemas.microsoft.com/office/drawing/2014/main" id="{57197F5F-3F9E-94B8-4D95-0EB7917E21F2}"/>
              </a:ext>
            </a:extLst>
          </p:cNvPr>
          <p:cNvSpPr/>
          <p:nvPr/>
        </p:nvSpPr>
        <p:spPr>
          <a:xfrm>
            <a:off x="8302478" y="6193375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BED0D4-9309-7A47-0A03-6AD7DA1157FF}"/>
                  </a:ext>
                </a:extLst>
              </p:cNvPr>
              <p:cNvSpPr txBox="1"/>
              <p:nvPr/>
            </p:nvSpPr>
            <p:spPr>
              <a:xfrm>
                <a:off x="401605" y="6986303"/>
                <a:ext cx="17548666" cy="2957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lệ gia tăng số lượng cá thể của quần thể là: </a:t>
                </a:r>
                <a14:m>
                  <m:oMath xmlns:m="http://schemas.openxmlformats.org/officeDocument/2006/math">
                    <m:r>
                      <a:rPr lang="pt-BR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12%</m:t>
                    </m:r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2%</m:t>
                    </m:r>
                    <m:r>
                      <a:rPr lang="pt-BR" sz="4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8%=2%</m:t>
                    </m:r>
                  </m:oMath>
                </a14:m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 2 năm số lượng cá thể của quần thể là:</a:t>
                </a:r>
              </a:p>
              <a:p>
                <a:pPr marL="228600"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110000⋅(1+2%</m:t>
                    </m:r>
                    <m:sSup>
                      <m:sSupPr>
                        <m:ctrlPr>
                          <a:rPr lang="en-US" sz="42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pt-BR" sz="42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42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=114444</m:t>
                    </m:r>
                  </m:oMath>
                </a14:m>
                <a:r>
                  <a:rPr lang="pt-BR" sz="42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(cá thể).</a:t>
                </a:r>
                <a:endParaRPr lang="en-US" sz="42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BED0D4-9309-7A47-0A03-6AD7DA115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5" y="6986303"/>
                <a:ext cx="17548666" cy="2957797"/>
              </a:xfrm>
              <a:prstGeom prst="rect">
                <a:avLst/>
              </a:prstGeom>
              <a:blipFill>
                <a:blip r:embed="rId9"/>
                <a:stretch>
                  <a:fillRect l="-35" b="-8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40947" y="2007540"/>
                <a:ext cx="15924841" cy="2392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(</a:t>
                </a: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tr61) 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en-US" sz="4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Ba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sz="45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47" y="2007540"/>
                <a:ext cx="15924841" cy="2392258"/>
              </a:xfrm>
              <a:prstGeom prst="rect">
                <a:avLst/>
              </a:prstGeom>
              <a:blipFill>
                <a:blip r:embed="rId5"/>
                <a:stretch>
                  <a:fillRect l="-1608" r="-1608" b="-1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700176-6795-2592-2A89-D5EF2CDEB7C3}"/>
                  </a:ext>
                </a:extLst>
              </p:cNvPr>
              <p:cNvSpPr/>
              <p:nvPr/>
            </p:nvSpPr>
            <p:spPr>
              <a:xfrm>
                <a:off x="4151640" y="4806248"/>
                <a:ext cx="12801599" cy="360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den>
                    </m:f>
                  </m:oMath>
                </a14:m>
                <a:endParaRPr lang="en-US" sz="43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700176-6795-2592-2A89-D5EF2CDEB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40" y="4806248"/>
                <a:ext cx="12801599" cy="3607206"/>
              </a:xfrm>
              <a:prstGeom prst="rect">
                <a:avLst/>
              </a:prstGeom>
              <a:blipFill>
                <a:blip r:embed="rId6"/>
                <a:stretch>
                  <a:fillRect l="-1857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0210800" y="56388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081" y="1920270"/>
            <a:ext cx="65646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5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5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14 (SGK – </a:t>
            </a:r>
            <a:r>
              <a:rPr lang="fr-FR" sz="45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5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62)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2CAA6-5EB8-AD45-06BA-05E65F511FC6}"/>
              </a:ext>
            </a:extLst>
          </p:cNvPr>
          <p:cNvSpPr txBox="1"/>
          <p:nvPr/>
        </p:nvSpPr>
        <p:spPr>
          <a:xfrm>
            <a:off x="572081" y="2857500"/>
            <a:ext cx="16742045" cy="404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300" dirty="0">
                <a:solidFill>
                  <a:schemeClr val="bg1"/>
                </a:solidFill>
              </a:rPr>
              <a:t>Một cây đàn </a:t>
            </a:r>
            <a:r>
              <a:rPr lang="vi-VN" sz="4300" dirty="0" err="1">
                <a:solidFill>
                  <a:schemeClr val="bg1"/>
                </a:solidFill>
              </a:rPr>
              <a:t>organ</a:t>
            </a:r>
            <a:r>
              <a:rPr lang="vi-VN" sz="4300" dirty="0">
                <a:solidFill>
                  <a:schemeClr val="bg1"/>
                </a:solidFill>
              </a:rPr>
              <a:t> có tần số âm thanh các phím liên tiếp tạo thành một cấp số nhân. Cho biết tần số phím La Trung là 400Hz và tần số phím La Cao </a:t>
            </a:r>
            <a:r>
              <a:rPr lang="vi-VN" sz="4300" dirty="0" err="1">
                <a:solidFill>
                  <a:schemeClr val="bg1"/>
                </a:solidFill>
              </a:rPr>
              <a:t>cao</a:t>
            </a:r>
            <a:r>
              <a:rPr lang="vi-VN" sz="4300" dirty="0">
                <a:solidFill>
                  <a:schemeClr val="bg1"/>
                </a:solidFill>
              </a:rPr>
              <a:t> hơn 12 phím là 800 </a:t>
            </a:r>
            <a:r>
              <a:rPr lang="vi-VN" sz="4300" dirty="0" err="1">
                <a:solidFill>
                  <a:schemeClr val="bg1"/>
                </a:solidFill>
              </a:rPr>
              <a:t>Hz</a:t>
            </a:r>
            <a:r>
              <a:rPr lang="en-US" sz="4300" dirty="0">
                <a:solidFill>
                  <a:schemeClr val="bg1"/>
                </a:solidFill>
              </a:rPr>
              <a:t>. </a:t>
            </a:r>
            <a:r>
              <a:rPr lang="vi-VN" sz="4300" dirty="0">
                <a:solidFill>
                  <a:schemeClr val="bg1"/>
                </a:solidFill>
              </a:rPr>
              <a:t>Tìm công bội của cấp số nhân nói trên (làm tròn kết quả đến hàng phần nghìn).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2" name="Oval Callout 11">
            <a:extLst>
              <a:ext uri="{FF2B5EF4-FFF2-40B4-BE49-F238E27FC236}">
                <a16:creationId xmlns:a16="http://schemas.microsoft.com/office/drawing/2014/main" id="{A6EF9EDC-16E5-9C45-9F6E-3C5F2DB71260}"/>
              </a:ext>
            </a:extLst>
          </p:cNvPr>
          <p:cNvSpPr/>
          <p:nvPr/>
        </p:nvSpPr>
        <p:spPr>
          <a:xfrm>
            <a:off x="8302478" y="705555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04FC7-51C1-6207-A17D-5AACBC9746BF}"/>
                  </a:ext>
                </a:extLst>
              </p:cNvPr>
              <p:cNvSpPr txBox="1"/>
              <p:nvPr/>
            </p:nvSpPr>
            <p:spPr>
              <a:xfrm>
                <a:off x="2820522" y="8366730"/>
                <a:ext cx="10057278" cy="962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BR" sz="43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pt-BR" sz="43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800=400⋅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pt-BR" sz="43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pt-BR" sz="43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suy ra </a:t>
                </a:r>
                <a14:m>
                  <m:oMath xmlns:m="http://schemas.openxmlformats.org/officeDocument/2006/math">
                    <m:r>
                      <a:rPr lang="en-US" sz="43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pt-BR" sz="43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≈1,06</m:t>
                    </m:r>
                  </m:oMath>
                </a14:m>
                <a:r>
                  <a:rPr lang="pt-BR" sz="4300" kern="1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300" kern="1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04FC7-51C1-6207-A17D-5AACBC974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22" y="8366730"/>
                <a:ext cx="10057278" cy="962058"/>
              </a:xfrm>
              <a:prstGeom prst="rect">
                <a:avLst/>
              </a:prstGeom>
              <a:blipFill>
                <a:blip r:embed="rId4"/>
                <a:stretch>
                  <a:fillRect l="-12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256388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" name="Google Shape;2165;p36">
            <a:extLst>
              <a:ext uri="{FF2B5EF4-FFF2-40B4-BE49-F238E27FC236}">
                <a16:creationId xmlns:a16="http://schemas.microsoft.com/office/drawing/2014/main" id="{23B2DC52-2EDA-36FC-6AA8-7910EE9C43EE}"/>
              </a:ext>
            </a:extLst>
          </p:cNvPr>
          <p:cNvSpPr txBox="1">
            <a:spLocks/>
          </p:cNvSpPr>
          <p:nvPr/>
        </p:nvSpPr>
        <p:spPr>
          <a:xfrm>
            <a:off x="6106453" y="342900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C10A1A-909F-E25C-7B91-F16E4139945F}"/>
              </a:ext>
            </a:extLst>
          </p:cNvPr>
          <p:cNvSpPr/>
          <p:nvPr/>
        </p:nvSpPr>
        <p:spPr>
          <a:xfrm>
            <a:off x="953622" y="2095500"/>
            <a:ext cx="628409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3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300" b="1" dirty="0">
                <a:latin typeface="Arial" panose="020B0604020202020204" pitchFamily="34" charset="0"/>
                <a:ea typeface="Calibri" panose="020F0502020204030204" pitchFamily="34" charset="0"/>
              </a:rPr>
              <a:t> 15 (SGK – </a:t>
            </a:r>
            <a:r>
              <a:rPr lang="fr-FR" sz="43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300" b="1" dirty="0">
                <a:latin typeface="Arial" panose="020B0604020202020204" pitchFamily="34" charset="0"/>
                <a:ea typeface="Calibri" panose="020F0502020204030204" pitchFamily="34" charset="0"/>
              </a:rPr>
              <a:t> 62)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2625A-D924-40D4-B1E0-26E441D422B7}"/>
              </a:ext>
            </a:extLst>
          </p:cNvPr>
          <p:cNvSpPr txBox="1"/>
          <p:nvPr/>
        </p:nvSpPr>
        <p:spPr>
          <a:xfrm>
            <a:off x="668302" y="2903573"/>
            <a:ext cx="16951393" cy="368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Dân số Việt Nam năm 2020 là khoảng 97,6 triệu người (theo Niên giám thống kê năm 2020). Nếu trung bình mỗi năm tăng 1,14% thì ước tính dân số Việt Nam năm 2040 là khoảng bao nhiêu người (làm tròn kết quả đến hàng trăm nghìn)?</a:t>
            </a:r>
            <a:endParaRPr lang="en-US" sz="4000" dirty="0"/>
          </a:p>
        </p:txBody>
      </p:sp>
      <p:sp>
        <p:nvSpPr>
          <p:cNvPr id="9" name="Oval Callout 19">
            <a:extLst>
              <a:ext uri="{FF2B5EF4-FFF2-40B4-BE49-F238E27FC236}">
                <a16:creationId xmlns:a16="http://schemas.microsoft.com/office/drawing/2014/main" id="{B507ABD6-530D-4792-A00F-F75732E885DE}"/>
              </a:ext>
            </a:extLst>
          </p:cNvPr>
          <p:cNvSpPr/>
          <p:nvPr/>
        </p:nvSpPr>
        <p:spPr>
          <a:xfrm>
            <a:off x="14263592" y="641747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8A5DEF-85CF-59CA-AAF6-59E6342AA376}"/>
                  </a:ext>
                </a:extLst>
              </p:cNvPr>
              <p:cNvSpPr txBox="1"/>
              <p:nvPr/>
            </p:nvSpPr>
            <p:spPr>
              <a:xfrm>
                <a:off x="652261" y="7119096"/>
                <a:ext cx="17548666" cy="2825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 97,6 triệu người </a:t>
                </a:r>
                <a14:m>
                  <m:oMath xmlns:m="http://schemas.openxmlformats.org/officeDocument/2006/math"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97600000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người.</a:t>
                </a:r>
                <a:b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 tính dân số Việt Nam năm 2040 là </a:t>
                </a:r>
              </a:p>
              <a:p>
                <a:pPr marL="228600"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97600000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sSup>
                      <m:sSupPr>
                        <m:ctrlPr>
                          <a:rPr lang="en-US" sz="4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pt-BR" sz="4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pt-BR" sz="4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122400000</m:t>
                    </m:r>
                  </m:oMath>
                </a14:m>
                <a:r>
                  <a:rPr lang="pt-BR" sz="4000" kern="1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(người).</a:t>
                </a:r>
                <a:endParaRPr lang="en-US" sz="4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8A5DEF-85CF-59CA-AAF6-59E6342AA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1" y="7119096"/>
                <a:ext cx="17548666" cy="2825004"/>
              </a:xfrm>
              <a:prstGeom prst="rect">
                <a:avLst/>
              </a:prstGeom>
              <a:blipFill>
                <a:blip r:embed="rId8"/>
                <a:stretch>
                  <a:fillRect b="-8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110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61444" y="3467100"/>
            <a:ext cx="5914537" cy="3980613"/>
            <a:chOff x="7884276" y="4765793"/>
            <a:chExt cx="5914537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88287" y="5845389"/>
              <a:ext cx="5910526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3800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“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1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hạn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dãy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</a:t>
              </a:r>
              <a:endParaRPr lang="pt-BR" sz="3800" b="1" kern="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73152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7400" y="6496204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90801" y="4453890"/>
                <a:ext cx="12801599" cy="3608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3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453890"/>
                <a:ext cx="12801599" cy="3608680"/>
              </a:xfrm>
              <a:prstGeom prst="rect">
                <a:avLst/>
              </a:prstGeom>
              <a:blipFill>
                <a:blip r:embed="rId5"/>
                <a:stretch>
                  <a:fillRect l="-1857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73379" y="2019300"/>
                <a:ext cx="15441325" cy="2421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(</a:t>
                </a:r>
                <a:r>
                  <a:rPr lang="en-US" altLang="en-US" sz="4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tr61) 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alt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alt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;…</m:t>
                    </m:r>
                  </m:oMath>
                </a14:m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alt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79" y="2019300"/>
                <a:ext cx="15441325" cy="2421753"/>
              </a:xfrm>
              <a:prstGeom prst="rect">
                <a:avLst/>
              </a:prstGeom>
              <a:blipFill>
                <a:blip r:embed="rId6"/>
                <a:stretch>
                  <a:fillRect l="-1579" r="-1619" b="-10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286000" y="70485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58630" y="6915751"/>
            <a:ext cx="3804464" cy="3237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02045" y="2183114"/>
                <a:ext cx="15483909" cy="2316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(</a:t>
                </a:r>
                <a:r>
                  <a:rPr lang="en-US" altLang="en-US" sz="42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tr61) </a:t>
                </a:r>
                <a:r>
                  <a:rPr lang="en-US" alt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alt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alt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endParaRPr lang="vi-VN" sz="4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45" y="2183114"/>
                <a:ext cx="15483909" cy="2316211"/>
              </a:xfrm>
              <a:prstGeom prst="rect">
                <a:avLst/>
              </a:prstGeom>
              <a:blipFill>
                <a:blip r:embed="rId5"/>
                <a:stretch>
                  <a:fillRect l="-1535" r="-1496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C11FFFC-0987-A677-F6C7-69F0534CAD67}"/>
              </a:ext>
            </a:extLst>
          </p:cNvPr>
          <p:cNvSpPr/>
          <p:nvPr/>
        </p:nvSpPr>
        <p:spPr>
          <a:xfrm>
            <a:off x="2514600" y="4502878"/>
            <a:ext cx="12801599" cy="482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just">
              <a:lnSpc>
                <a:spcPct val="20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endParaRPr lang="en-US" sz="4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8D0F87-01CA-2A4A-4FEB-360349746489}"/>
              </a:ext>
            </a:extLst>
          </p:cNvPr>
          <p:cNvSpPr/>
          <p:nvPr/>
        </p:nvSpPr>
        <p:spPr>
          <a:xfrm>
            <a:off x="2209800" y="48387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47800" y="2063362"/>
                <a:ext cx="15392400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(</a:t>
                </a:r>
                <a:r>
                  <a:rPr lang="en-US" altLang="en-US" sz="4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tr61) 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Cho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cấp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số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cộng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có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số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hạng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đầu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công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sai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. Khi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đó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với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4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4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ta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có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063362"/>
                <a:ext cx="15392400" cy="2041456"/>
              </a:xfrm>
              <a:prstGeom prst="rect">
                <a:avLst/>
              </a:prstGeom>
              <a:blipFill>
                <a:blip r:embed="rId5"/>
                <a:stretch>
                  <a:fillRect l="-1663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FD5E71-1D7F-4DC9-B40B-5C2D99A805EC}"/>
                  </a:ext>
                </a:extLst>
              </p:cNvPr>
              <p:cNvSpPr/>
              <p:nvPr/>
            </p:nvSpPr>
            <p:spPr>
              <a:xfrm>
                <a:off x="2743200" y="4384108"/>
                <a:ext cx="12801599" cy="311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43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FD5E71-1D7F-4DC9-B40B-5C2D99A80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384108"/>
                <a:ext cx="12801599" cy="3112840"/>
              </a:xfrm>
              <a:prstGeom prst="rect">
                <a:avLst/>
              </a:prstGeom>
              <a:blipFill>
                <a:blip r:embed="rId6"/>
                <a:stretch>
                  <a:fillRect l="-185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8D47831-9BED-D65F-DE99-4BBAB14C4FCC}"/>
              </a:ext>
            </a:extLst>
          </p:cNvPr>
          <p:cNvSpPr/>
          <p:nvPr/>
        </p:nvSpPr>
        <p:spPr>
          <a:xfrm>
            <a:off x="8813256" y="66675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13154" y="2102912"/>
                <a:ext cx="15479446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(</a:t>
                </a: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tr61) 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4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en-US" sz="45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en-US" sz="4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altLang="en-US" sz="45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endParaRPr lang="en-US" alt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54" y="2102912"/>
                <a:ext cx="15479446" cy="2041456"/>
              </a:xfrm>
              <a:prstGeom prst="rect">
                <a:avLst/>
              </a:prstGeom>
              <a:blipFill>
                <a:blip r:embed="rId5"/>
                <a:stretch>
                  <a:fillRect l="-1654" r="-1614" b="-1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B2FF69-563A-6A98-D9EE-EA752A75AD67}"/>
                  </a:ext>
                </a:extLst>
              </p:cNvPr>
              <p:cNvSpPr/>
              <p:nvPr/>
            </p:nvSpPr>
            <p:spPr>
              <a:xfrm>
                <a:off x="3200400" y="4654023"/>
                <a:ext cx="12801599" cy="2533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3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B2FF69-563A-6A98-D9EE-EA752A75A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654023"/>
                <a:ext cx="12801599" cy="2533835"/>
              </a:xfrm>
              <a:prstGeom prst="rect">
                <a:avLst/>
              </a:prstGeom>
              <a:blipFill>
                <a:blip r:embed="rId6"/>
                <a:stretch>
                  <a:fillRect l="-1857" b="-1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383D2816-5B18-089D-C5D6-E85D3EC4C6F8}"/>
              </a:ext>
            </a:extLst>
          </p:cNvPr>
          <p:cNvSpPr/>
          <p:nvPr/>
        </p:nvSpPr>
        <p:spPr>
          <a:xfrm>
            <a:off x="2971800" y="63627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56685" y="7853380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25780" y="2099869"/>
                <a:ext cx="16036439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(</a:t>
                </a:r>
                <a:r>
                  <a:rPr lang="en-US" altLang="en-US" sz="45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tr62) 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80" y="2099869"/>
                <a:ext cx="16036439" cy="2041456"/>
              </a:xfrm>
              <a:prstGeom prst="rect">
                <a:avLst/>
              </a:prstGeom>
              <a:blipFill>
                <a:blip r:embed="rId5"/>
                <a:stretch>
                  <a:fillRect l="-1597" r="-2662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B991C8-F28F-B59C-DD67-749FABB4B819}"/>
                  </a:ext>
                </a:extLst>
              </p:cNvPr>
              <p:cNvSpPr/>
              <p:nvPr/>
            </p:nvSpPr>
            <p:spPr>
              <a:xfrm>
                <a:off x="2705098" y="4990902"/>
                <a:ext cx="12801599" cy="2604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B. </a:t>
                </a:r>
                <a14:m>
                  <m:oMath xmlns:m="http://schemas.openxmlformats.org/officeDocument/2006/math">
                    <m:r>
                      <a:rPr lang="en-U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		D. </a:t>
                </a:r>
                <a14:m>
                  <m:oMath xmlns:m="http://schemas.openxmlformats.org/officeDocument/2006/math">
                    <m:r>
                      <a:rPr lang="en-U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3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4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B991C8-F28F-B59C-DD67-749FABB4B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98" y="4990902"/>
                <a:ext cx="12801599" cy="2604303"/>
              </a:xfrm>
              <a:prstGeom prst="rect">
                <a:avLst/>
              </a:prstGeom>
              <a:blipFill>
                <a:blip r:embed="rId6"/>
                <a:stretch>
                  <a:fillRect l="-1905" b="-7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83B18812-0175-3234-468A-2162C2614CEB}"/>
              </a:ext>
            </a:extLst>
          </p:cNvPr>
          <p:cNvSpPr/>
          <p:nvPr/>
        </p:nvSpPr>
        <p:spPr>
          <a:xfrm>
            <a:off x="9753600" y="6680805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3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40947" y="2007540"/>
                <a:ext cx="15924841" cy="2041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kumimoji="0" lang="en-US" altLang="en-US" sz="4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altLang="en-US" sz="4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Sgk</a:t>
                </a:r>
                <a:r>
                  <a:rPr kumimoji="0" lang="en-US" altLang="en-US" sz="4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– tr62) </a:t>
                </a:r>
                <a:r>
                  <a:rPr kumimoji="0" lang="en-US" alt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alt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alt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thực</a:t>
                </a:r>
                <a:r>
                  <a:rPr kumimoji="0" lang="en-US" alt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alt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để</a:t>
                </a:r>
                <a:r>
                  <a:rPr kumimoji="0" lang="en-US" alt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altLang="en-US" sz="45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kumimoji="0" lang="en-US" alt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alt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alt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kumimoji="0" lang="en-US" alt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lập</a:t>
                </a:r>
                <a:r>
                  <a:rPr kumimoji="0" lang="en-US" alt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thành</a:t>
                </a:r>
                <a:r>
                  <a:rPr kumimoji="0" lang="en-US" alt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cấp</a:t>
                </a:r>
                <a:r>
                  <a:rPr kumimoji="0" lang="en-US" alt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alt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nhân</a:t>
                </a:r>
                <a:r>
                  <a:rPr kumimoji="0" lang="en-US" altLang="en-US" sz="4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  <a:endParaRPr kumimoji="0" lang="en-US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47" y="2007540"/>
                <a:ext cx="15924841" cy="2041456"/>
              </a:xfrm>
              <a:prstGeom prst="rect">
                <a:avLst/>
              </a:prstGeom>
              <a:blipFill>
                <a:blip r:embed="rId5"/>
                <a:stretch>
                  <a:fillRect l="-1608" b="-1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700176-6795-2592-2A89-D5EF2CDEB7C3}"/>
                  </a:ext>
                </a:extLst>
              </p:cNvPr>
              <p:cNvSpPr/>
              <p:nvPr/>
            </p:nvSpPr>
            <p:spPr>
              <a:xfrm>
                <a:off x="4151640" y="4806248"/>
                <a:ext cx="12801599" cy="2533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B.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700176-6795-2592-2A89-D5EF2CDEB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40" y="4806248"/>
                <a:ext cx="12801599" cy="2533835"/>
              </a:xfrm>
              <a:prstGeom prst="rect">
                <a:avLst/>
              </a:prstGeom>
              <a:blipFill>
                <a:blip r:embed="rId6"/>
                <a:stretch>
                  <a:fillRect l="-1857" b="-1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9295146" y="5175312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9DE0B-B8D3-F239-65B1-7922C16C3F11}"/>
              </a:ext>
            </a:extLst>
          </p:cNvPr>
          <p:cNvSpPr txBox="1"/>
          <p:nvPr/>
        </p:nvSpPr>
        <p:spPr>
          <a:xfrm>
            <a:off x="4151640" y="8279460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3891066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73152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7400" y="6496204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90801" y="4453890"/>
                <a:ext cx="12801599" cy="3608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200000"/>
                  </a:lnSpc>
                </a:pP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kumimoji="0" lang="en-US" sz="4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kumimoji="0" lang="en-US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453890"/>
                <a:ext cx="12801599" cy="3608680"/>
              </a:xfrm>
              <a:prstGeom prst="rect">
                <a:avLst/>
              </a:prstGeom>
              <a:blipFill>
                <a:blip r:embed="rId5"/>
                <a:stretch>
                  <a:fillRect l="-1857" b="-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73379" y="2019300"/>
                <a:ext cx="15441325" cy="3013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alt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Sgk</a:t>
                </a: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– tr62)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lập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thành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cấp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nhân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công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bội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𝑞</m:t>
                    </m:r>
                    <m:r>
                      <a:rPr kumimoji="0" lang="en-US" alt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alt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79" y="2019300"/>
                <a:ext cx="15441325" cy="3013838"/>
              </a:xfrm>
              <a:prstGeom prst="rect">
                <a:avLst/>
              </a:prstGeom>
              <a:blipFill>
                <a:blip r:embed="rId6"/>
                <a:stretch>
                  <a:fillRect l="-1579" r="-1619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7772400" y="7082511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4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1370</Words>
  <Application>Microsoft Office PowerPoint</Application>
  <PresentationFormat>Custom</PresentationFormat>
  <Paragraphs>118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Merriweather</vt:lpstr>
      <vt:lpstr>Arial</vt:lpstr>
      <vt:lpstr>Kavoon</vt:lpstr>
      <vt:lpstr>Arial (Body)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2023-09-14T13:00:39Z</dcterms:modified>
  <dc:identifier>DAFR4ThywlQ</dc:identifier>
</cp:coreProperties>
</file>