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1"/>
  </p:notesMasterIdLst>
  <p:sldIdLst>
    <p:sldId id="271" r:id="rId2"/>
    <p:sldId id="323" r:id="rId3"/>
    <p:sldId id="324" r:id="rId4"/>
    <p:sldId id="316" r:id="rId5"/>
    <p:sldId id="338" r:id="rId6"/>
    <p:sldId id="332" r:id="rId7"/>
    <p:sldId id="337" r:id="rId8"/>
    <p:sldId id="339" r:id="rId9"/>
    <p:sldId id="340" r:id="rId10"/>
    <p:sldId id="341" r:id="rId11"/>
    <p:sldId id="336" r:id="rId12"/>
    <p:sldId id="311" r:id="rId13"/>
    <p:sldId id="310" r:id="rId14"/>
    <p:sldId id="314" r:id="rId15"/>
    <p:sldId id="322" r:id="rId16"/>
    <p:sldId id="331" r:id="rId17"/>
    <p:sldId id="325" r:id="rId18"/>
    <p:sldId id="317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A5"/>
    <a:srgbClr val="000000"/>
    <a:srgbClr val="61953D"/>
    <a:srgbClr val="5E913B"/>
    <a:srgbClr val="5C8E3A"/>
    <a:srgbClr val="E36427"/>
    <a:srgbClr val="D98F91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54" d="100"/>
          <a:sy n="54" d="100"/>
        </p:scale>
        <p:origin x="96" y="13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448422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dirty="0">
                <a:solidFill>
                  <a:schemeClr val="accent2"/>
                </a:solidFill>
              </a:rPr>
              <a:t>(to) </a:t>
            </a:r>
            <a:r>
              <a:rPr lang="en-US" sz="6600" b="1" dirty="0">
                <a:solidFill>
                  <a:schemeClr val="accent2"/>
                </a:solidFill>
              </a:rPr>
              <a:t>encourage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4615" y="4686141"/>
            <a:ext cx="6133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to give sb support, courage or hope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4647" y="2771761"/>
            <a:ext cx="24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/</a:t>
            </a:r>
            <a:r>
              <a:rPr lang="en-US" sz="3600" b="1" dirty="0" err="1">
                <a:solidFill>
                  <a:srgbClr val="00B0F0"/>
                </a:solidFill>
              </a:rPr>
              <a:t>ɪnˈkʌr.ɪdʒ</a:t>
            </a:r>
            <a:r>
              <a:rPr lang="en-US" sz="3600" b="1" dirty="0">
                <a:solidFill>
                  <a:srgbClr val="00B0F0"/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098" name="Picture 2" descr="Tất tần tật từ vựng IELTS – Unit 3: Keeping fit – Học Hay - Cộng đồng hỏi  đáp mua bán điện thoạ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699" y="1600284"/>
            <a:ext cx="5458301" cy="437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ncourage__gb_1">
            <a:hlinkClick r:id="" action="ppaction://media"/>
            <a:extLst>
              <a:ext uri="{FF2B5EF4-FFF2-40B4-BE49-F238E27FC236}">
                <a16:creationId xmlns="" xmlns:a16="http://schemas.microsoft.com/office/drawing/2014/main" id="{2F5FE251-262B-6226-19D0-C8419D4ACF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01536" y="3631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53DDB3B2-B1C1-15FE-03A5-EB8A4B266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204180"/>
              </p:ext>
            </p:extLst>
          </p:nvPr>
        </p:nvGraphicFramePr>
        <p:xfrm>
          <a:off x="0" y="-9865"/>
          <a:ext cx="12192000" cy="68173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79059">
                  <a:extLst>
                    <a:ext uri="{9D8B030D-6E8A-4147-A177-3AD203B41FA5}">
                      <a16:colId xmlns="" xmlns:a16="http://schemas.microsoft.com/office/drawing/2014/main" val="422145785"/>
                    </a:ext>
                  </a:extLst>
                </a:gridCol>
                <a:gridCol w="2832847">
                  <a:extLst>
                    <a:ext uri="{9D8B030D-6E8A-4147-A177-3AD203B41FA5}">
                      <a16:colId xmlns="" xmlns:a16="http://schemas.microsoft.com/office/drawing/2014/main" val="2231541192"/>
                    </a:ext>
                  </a:extLst>
                </a:gridCol>
                <a:gridCol w="6580094">
                  <a:extLst>
                    <a:ext uri="{9D8B030D-6E8A-4147-A177-3AD203B41FA5}">
                      <a16:colId xmlns="" xmlns:a16="http://schemas.microsoft.com/office/drawing/2014/main" val="1312582681"/>
                    </a:ext>
                  </a:extLst>
                </a:gridCol>
              </a:tblGrid>
              <a:tr h="803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Form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Pronunciation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Meaning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618870465"/>
                  </a:ext>
                </a:extLst>
              </a:tr>
              <a:tr h="122578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</a:rPr>
                        <a:t>independent </a:t>
                      </a:r>
                      <a:r>
                        <a:rPr lang="en-US" sz="3200" b="0" dirty="0">
                          <a:effectLst/>
                        </a:rPr>
                        <a:t>(adj)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/ˌ</a:t>
                      </a:r>
                      <a:r>
                        <a:rPr lang="en-US" sz="3200" dirty="0" err="1" smtClean="0">
                          <a:effectLst/>
                        </a:rPr>
                        <a:t>ɪndɪ</a:t>
                      </a:r>
                      <a:r>
                        <a:rPr lang="en-US" sz="3200" dirty="0" err="1">
                          <a:effectLst/>
                        </a:rPr>
                        <a:t>ˈ</a:t>
                      </a:r>
                      <a:r>
                        <a:rPr lang="en-US" sz="3200" dirty="0" err="1" smtClean="0">
                          <a:effectLst/>
                        </a:rPr>
                        <a:t>pend</a:t>
                      </a:r>
                      <a:r>
                        <a:rPr lang="en-US" sz="3200" baseline="30000" dirty="0" err="1" smtClean="0">
                          <a:effectLst/>
                        </a:rPr>
                        <a:t>ə</a:t>
                      </a:r>
                      <a:r>
                        <a:rPr lang="en-US" sz="3200" dirty="0" err="1" smtClean="0">
                          <a:effectLst/>
                        </a:rPr>
                        <a:t>nt</a:t>
                      </a:r>
                      <a:r>
                        <a:rPr lang="en-US" sz="3200" dirty="0">
                          <a:effectLst/>
                        </a:rPr>
                        <a:t>/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confident and free to do things without needing help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="" xmlns:a16="http://schemas.microsoft.com/office/drawing/2014/main" val="2982962391"/>
                  </a:ext>
                </a:extLst>
              </a:tr>
              <a:tr h="130013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</a:rPr>
                        <a:t>trust</a:t>
                      </a:r>
                      <a:endParaRPr lang="en-US" sz="3200" b="0" dirty="0">
                        <a:effectLst/>
                      </a:endParaRP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(earn </a:t>
                      </a:r>
                      <a:r>
                        <a:rPr lang="en-US" sz="3200" b="0" dirty="0" err="1">
                          <a:effectLst/>
                        </a:rPr>
                        <a:t>sb’s</a:t>
                      </a:r>
                      <a:r>
                        <a:rPr lang="en-US" sz="3200" b="0" dirty="0">
                          <a:effectLst/>
                        </a:rPr>
                        <a:t> trust) 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/</a:t>
                      </a:r>
                      <a:r>
                        <a:rPr lang="en-US" sz="3200" dirty="0" err="1">
                          <a:effectLst/>
                        </a:rPr>
                        <a:t>trʌst</a:t>
                      </a:r>
                      <a:r>
                        <a:rPr lang="en-US" sz="3200" dirty="0">
                          <a:effectLst/>
                        </a:rPr>
                        <a:t>/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the belief that sb/</a:t>
                      </a:r>
                      <a:r>
                        <a:rPr lang="en-US" sz="3200" dirty="0" err="1">
                          <a:effectLst/>
                        </a:rPr>
                        <a:t>sth</a:t>
                      </a:r>
                      <a:r>
                        <a:rPr lang="en-US" sz="3200" dirty="0">
                          <a:effectLst/>
                        </a:rPr>
                        <a:t> is good, sincere, honest, etc.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="" xmlns:a16="http://schemas.microsoft.com/office/drawing/2014/main" val="1812252714"/>
                  </a:ext>
                </a:extLst>
              </a:tr>
              <a:tr h="122578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</a:rPr>
                        <a:t>(</a:t>
                      </a:r>
                      <a:r>
                        <a:rPr lang="en-US" sz="3200" b="0" dirty="0">
                          <a:effectLst/>
                        </a:rPr>
                        <a:t>to) convince 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/kənˈvɪns/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to make someone feel certain that something is true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="" xmlns:a16="http://schemas.microsoft.com/office/drawing/2014/main" val="2631476446"/>
                  </a:ext>
                </a:extLst>
              </a:tr>
              <a:tr h="122578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</a:rPr>
                        <a:t>responsible</a:t>
                      </a:r>
                      <a:r>
                        <a:rPr lang="en-US" sz="3200" b="0" baseline="0" dirty="0" smtClean="0">
                          <a:effectLst/>
                        </a:rPr>
                        <a:t> </a:t>
                      </a:r>
                      <a:r>
                        <a:rPr lang="en-US" sz="3200" b="0" dirty="0" smtClean="0">
                          <a:effectLst/>
                        </a:rPr>
                        <a:t>(</a:t>
                      </a:r>
                      <a:r>
                        <a:rPr lang="en-US" sz="3200" b="0" dirty="0" err="1" smtClean="0">
                          <a:effectLst/>
                        </a:rPr>
                        <a:t>adj</a:t>
                      </a:r>
                      <a:r>
                        <a:rPr lang="en-US" sz="3200" b="0" dirty="0">
                          <a:effectLst/>
                        </a:rPr>
                        <a:t>) 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/rɪˈspɔnsɪbəl/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having the job or duty of doing sth or taking care of sb/sth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="" xmlns:a16="http://schemas.microsoft.com/office/drawing/2014/main" val="3512251048"/>
                  </a:ext>
                </a:extLst>
              </a:tr>
              <a:tr h="84164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</a:rPr>
                        <a:t>(to</a:t>
                      </a:r>
                      <a:r>
                        <a:rPr lang="en-US" sz="3200" b="0" dirty="0">
                          <a:effectLst/>
                        </a:rPr>
                        <a:t>) encourage 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/</a:t>
                      </a:r>
                      <a:r>
                        <a:rPr lang="en-US" sz="3200" dirty="0" err="1">
                          <a:effectLst/>
                        </a:rPr>
                        <a:t>ɪnˈ</a:t>
                      </a:r>
                      <a:r>
                        <a:rPr lang="en-US" sz="3200" dirty="0" err="1" smtClean="0">
                          <a:effectLst/>
                        </a:rPr>
                        <a:t>kʌrɪdʒ</a:t>
                      </a:r>
                      <a:r>
                        <a:rPr lang="en-US" sz="3200" dirty="0">
                          <a:effectLst/>
                        </a:rPr>
                        <a:t>/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to give </a:t>
                      </a:r>
                      <a:r>
                        <a:rPr lang="en-US" sz="3200" dirty="0" err="1">
                          <a:effectLst/>
                        </a:rPr>
                        <a:t>sb</a:t>
                      </a:r>
                      <a:r>
                        <a:rPr lang="en-US" sz="3200" dirty="0">
                          <a:effectLst/>
                        </a:rPr>
                        <a:t> support, courage or hope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="" xmlns:a16="http://schemas.microsoft.com/office/drawing/2014/main" val="3835857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189" y="1811939"/>
            <a:ext cx="5985622" cy="4844550"/>
          </a:xfrm>
          <a:prstGeom prst="rect">
            <a:avLst/>
          </a:prstGeom>
        </p:spPr>
      </p:pic>
      <p:pic>
        <p:nvPicPr>
          <p:cNvPr id="3" name="Track 5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4918" y="1239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9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conversation again and decide who has these skills. Put a tick (  ) in the correct column.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9C360B5-8255-8CC8-AF18-6E6C490E89A5}"/>
              </a:ext>
            </a:extLst>
          </p:cNvPr>
          <p:cNvSpPr txBox="1"/>
          <p:nvPr/>
        </p:nvSpPr>
        <p:spPr>
          <a:xfrm>
            <a:off x="2091818" y="1462203"/>
            <a:ext cx="30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DFFE0C9-E16C-DE99-EC88-CB8493128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40" y="2416310"/>
            <a:ext cx="10303573" cy="38251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F0A6F4E-63DD-4CAC-B4E0-2C3C216837B6}"/>
              </a:ext>
            </a:extLst>
          </p:cNvPr>
          <p:cNvSpPr txBox="1"/>
          <p:nvPr/>
        </p:nvSpPr>
        <p:spPr>
          <a:xfrm>
            <a:off x="9399278" y="3172308"/>
            <a:ext cx="838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215C265-2E6E-447E-A4E4-4DC03F5C1DBB}"/>
              </a:ext>
            </a:extLst>
          </p:cNvPr>
          <p:cNvSpPr txBox="1"/>
          <p:nvPr/>
        </p:nvSpPr>
        <p:spPr>
          <a:xfrm>
            <a:off x="6554615" y="4221309"/>
            <a:ext cx="588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BB658C-231A-4A9F-A08A-BFF80F99FEEE}"/>
              </a:ext>
            </a:extLst>
          </p:cNvPr>
          <p:cNvSpPr txBox="1"/>
          <p:nvPr/>
        </p:nvSpPr>
        <p:spPr>
          <a:xfrm>
            <a:off x="8038087" y="5186583"/>
            <a:ext cx="588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73919" y="1101349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cs typeface="Arial" panose="020B0604020202020204" pitchFamily="34" charset="0"/>
              </a:rPr>
              <a:t>Find words and a phrase in 1 that have the following meanings.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9799E03-034F-A5E5-C972-772EC902B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95" y="1942186"/>
            <a:ext cx="9835302" cy="4376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17800" y="2342135"/>
            <a:ext cx="2654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confidence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97769" y="3309319"/>
            <a:ext cx="307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independent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57784" y="4244063"/>
            <a:ext cx="3611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responsibilities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2160" y="5082530"/>
            <a:ext cx="4240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money-management</a:t>
            </a: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88855" y="1103449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Match the two halves to make sentences used in 1.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AF5389AC-6F9B-EF99-CA8F-FF85AD855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183870"/>
              </p:ext>
            </p:extLst>
          </p:nvPr>
        </p:nvGraphicFramePr>
        <p:xfrm>
          <a:off x="627529" y="1832553"/>
          <a:ext cx="11251855" cy="3869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3624">
                  <a:extLst>
                    <a:ext uri="{9D8B030D-6E8A-4147-A177-3AD203B41FA5}">
                      <a16:colId xmlns="" xmlns:a16="http://schemas.microsoft.com/office/drawing/2014/main" val="3706628408"/>
                    </a:ext>
                  </a:extLst>
                </a:gridCol>
                <a:gridCol w="5568231">
                  <a:extLst>
                    <a:ext uri="{9D8B030D-6E8A-4147-A177-3AD203B41FA5}">
                      <a16:colId xmlns="" xmlns:a16="http://schemas.microsoft.com/office/drawing/2014/main" val="2411028412"/>
                    </a:ext>
                  </a:extLst>
                </a:gridCol>
              </a:tblGrid>
              <a:tr h="70101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It’s my mum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AutoNum type="alphaLcPeriod"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that took a long time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1238643"/>
                  </a:ext>
                </a:extLst>
              </a:tr>
              <a:tr h="1052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600" dirty="0"/>
                        <a:t>2. It was earning my parents’ trust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600" dirty="0"/>
                        <a:t>b. </a:t>
                      </a:r>
                      <a:r>
                        <a:rPr lang="en-US" sz="3600" dirty="0" smtClean="0"/>
                        <a:t>who </a:t>
                      </a:r>
                      <a:r>
                        <a:rPr lang="en-US" sz="3600" dirty="0"/>
                        <a:t>still think I don’t have the skills to be independent.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9851909"/>
                  </a:ext>
                </a:extLst>
              </a:tr>
              <a:tr h="12783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600" dirty="0"/>
                        <a:t>3. It’s my parents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600" dirty="0"/>
                        <a:t>c. </a:t>
                      </a:r>
                      <a:r>
                        <a:rPr lang="en-US" sz="3600" dirty="0" smtClean="0"/>
                        <a:t>that </a:t>
                      </a:r>
                      <a:r>
                        <a:rPr lang="en-US" sz="3600" dirty="0"/>
                        <a:t>taught me how to be responsible with money.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3601717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600" dirty="0"/>
                        <a:t>4. It’s the app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600" dirty="0"/>
                        <a:t>d. Who is calling me again.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68506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067E746-BF28-E9C2-5AE1-F839F28A7203}"/>
              </a:ext>
            </a:extLst>
          </p:cNvPr>
          <p:cNvSpPr txBox="1"/>
          <p:nvPr/>
        </p:nvSpPr>
        <p:spPr>
          <a:xfrm>
            <a:off x="2780438" y="5984561"/>
            <a:ext cx="7476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1. d		2. a		3. b   		4. c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32303" y="1111508"/>
            <a:ext cx="79470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26532"/>
                </a:solidFill>
                <a:cs typeface="Arial" panose="020B0604020202020204" pitchFamily="34" charset="0"/>
              </a:rPr>
              <a:t>Role-play</a:t>
            </a:r>
            <a:endParaRPr lang="en-US" sz="4400" b="1" dirty="0">
              <a:solidFill>
                <a:srgbClr val="F26532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870" y="1988670"/>
            <a:ext cx="76917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Ss work in groups of 4.</a:t>
            </a:r>
          </a:p>
          <a:p>
            <a:r>
              <a:rPr lang="en-US" sz="3600" dirty="0"/>
              <a:t>- In each group, one student plays the role of a student. Others are advisors. Advisors are giving advice on how to live independently.</a:t>
            </a:r>
          </a:p>
          <a:p>
            <a:r>
              <a:rPr lang="en-US" sz="3600" dirty="0"/>
              <a:t>- 3 minutes to prepare for the </a:t>
            </a:r>
            <a:r>
              <a:rPr lang="en-US" sz="3600" dirty="0" smtClean="0"/>
              <a:t>role-play</a:t>
            </a:r>
            <a:r>
              <a:rPr lang="en-US" sz="3600" dirty="0"/>
              <a:t>.</a:t>
            </a:r>
          </a:p>
          <a:p>
            <a:r>
              <a:rPr lang="en-US" sz="3600" dirty="0"/>
              <a:t>- 2 minutes for a performance.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7172" name="Picture 4" descr="Moving Out of Your Mom's Basement: How to Live Independently | College Info  Geek">
            <a:extLst>
              <a:ext uri="{FF2B5EF4-FFF2-40B4-BE49-F238E27FC236}">
                <a16:creationId xmlns="" xmlns:a16="http://schemas.microsoft.com/office/drawing/2014/main" id="{176C589A-0F2F-214D-F734-89AFE0539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314" y="1111508"/>
            <a:ext cx="3518462" cy="540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2328574"/>
            <a:ext cx="10124040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becoming independent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Reading for specific information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Cleft sentence with “it is/was … who/ that…”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93590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Lesson 2 - Unit 8.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materials for the project in lesson 8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57182" y="6041178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382973" y="3763537"/>
            <a:ext cx="5947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Earning your parents’ trust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BECOMING INDEPENDENT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82433" y="2177973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PRESENTATION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Categorizing </a:t>
            </a:r>
            <a:r>
              <a:rPr lang="en-US" sz="2000" dirty="0">
                <a:solidFill>
                  <a:schemeClr val="tx1"/>
                </a:solidFill>
              </a:rPr>
              <a:t>game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561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Vocabulary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2958355"/>
            <a:ext cx="4879385" cy="17341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1: Listen and read.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2: Decide who has the skills.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3: Find words or a phrase.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4: Match the two halves to make sentences.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826131" cy="69299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3" y="2505675"/>
            <a:ext cx="826130" cy="91778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76426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PRODUCTION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5" y="5828076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240170" y="5097335"/>
            <a:ext cx="709997" cy="74955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148669" y="5846889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98569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871835"/>
            <a:ext cx="4879382" cy="636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1"/>
                </a:solidFill>
              </a:rPr>
              <a:t>Role-play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88894" y="1428102"/>
            <a:ext cx="10883153" cy="49407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/>
              <a:t>- Work in </a:t>
            </a:r>
            <a:r>
              <a:rPr lang="en-US" sz="4000" dirty="0"/>
              <a:t>4 groups. </a:t>
            </a:r>
          </a:p>
          <a:p>
            <a:r>
              <a:rPr lang="en-US" sz="4000" dirty="0" smtClean="0"/>
              <a:t>- Each </a:t>
            </a:r>
            <a:r>
              <a:rPr lang="en-US" sz="4000" dirty="0"/>
              <a:t>group is given pieces of paper about dependent and independent lifestyle.</a:t>
            </a:r>
          </a:p>
          <a:p>
            <a:r>
              <a:rPr lang="en-US" sz="4000" dirty="0"/>
              <a:t>- </a:t>
            </a:r>
            <a:r>
              <a:rPr lang="en-US" sz="4000" dirty="0" smtClean="0"/>
              <a:t>Classify </a:t>
            </a:r>
            <a:r>
              <a:rPr lang="en-US" sz="4000" dirty="0"/>
              <a:t>them to correct columns.</a:t>
            </a:r>
          </a:p>
          <a:p>
            <a:r>
              <a:rPr lang="en-US" sz="4000" dirty="0"/>
              <a:t>- </a:t>
            </a:r>
            <a:r>
              <a:rPr lang="en-US" sz="4000" dirty="0" smtClean="0"/>
              <a:t>The </a:t>
            </a:r>
            <a:r>
              <a:rPr lang="en-US" sz="4000" dirty="0"/>
              <a:t>first team to complete the task correctly is the winner. </a:t>
            </a:r>
          </a:p>
          <a:p>
            <a:r>
              <a:rPr lang="en-US" sz="4000" dirty="0"/>
              <a:t>- </a:t>
            </a:r>
            <a:r>
              <a:rPr lang="en-US" sz="4000" dirty="0" smtClean="0"/>
              <a:t>Go </a:t>
            </a:r>
            <a:r>
              <a:rPr lang="en-US" sz="4000" dirty="0"/>
              <a:t>to the board and show the answers.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5027" y="479367"/>
            <a:ext cx="6190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CATEGORIZING GAME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9768" y="526799"/>
            <a:ext cx="543502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Independent lifestyle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4295" y="526799"/>
            <a:ext cx="5825446" cy="707886"/>
          </a:xfrm>
          <a:prstGeom prst="rect">
            <a:avLst/>
          </a:prstGeom>
          <a:solidFill>
            <a:srgbClr val="E0A4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Dependent lifestyle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AFEC206-FDA3-AEFB-DBE3-E4850AE5180E}"/>
              </a:ext>
            </a:extLst>
          </p:cNvPr>
          <p:cNvSpPr txBox="1"/>
          <p:nvPr/>
        </p:nvSpPr>
        <p:spPr>
          <a:xfrm>
            <a:off x="424261" y="1468044"/>
            <a:ext cx="5435029" cy="363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Cook for yourself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Have good time management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Know how to keep house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Keep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your body clean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Think twice before deciding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Get enough good sleep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2441BD9-FEBB-110F-37D2-E3E32BD2FD77}"/>
              </a:ext>
            </a:extLst>
          </p:cNvPr>
          <p:cNvSpPr txBox="1"/>
          <p:nvPr/>
        </p:nvSpPr>
        <p:spPr>
          <a:xfrm>
            <a:off x="6584177" y="1468044"/>
            <a:ext cx="5375564" cy="5213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Ask parents for money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Wait parents to cook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Don’t do your homework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Need mother to drop you off at school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Communicate badly with people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Eat instant noodles all the time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58826" y="1242630"/>
            <a:ext cx="6718875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 smtClean="0">
                <a:solidFill>
                  <a:schemeClr val="accent2"/>
                </a:solidFill>
              </a:rPr>
              <a:t>independent </a:t>
            </a:r>
            <a:r>
              <a:rPr lang="en-US" sz="5400" dirty="0" smtClean="0">
                <a:solidFill>
                  <a:schemeClr val="accent2"/>
                </a:solidFill>
              </a:rPr>
              <a:t>(</a:t>
            </a:r>
            <a:r>
              <a:rPr lang="en-US" sz="5400" dirty="0" err="1" smtClean="0">
                <a:solidFill>
                  <a:schemeClr val="accent2"/>
                </a:solidFill>
              </a:rPr>
              <a:t>adj</a:t>
            </a:r>
            <a:r>
              <a:rPr lang="en-US" sz="5400" dirty="0" smtClean="0">
                <a:solidFill>
                  <a:schemeClr val="accent2"/>
                </a:solidFill>
              </a:rPr>
              <a:t>)</a:t>
            </a:r>
            <a:endParaRPr lang="en-US" sz="54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confident and free to do things without needing help from other people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1899340" y="2771761"/>
            <a:ext cx="3261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/ˌ</a:t>
            </a:r>
            <a:r>
              <a:rPr lang="en-US" sz="3600" b="1" dirty="0" err="1" smtClean="0">
                <a:solidFill>
                  <a:srgbClr val="00B0F0"/>
                </a:solidFill>
              </a:rPr>
              <a:t>ɪndɪ</a:t>
            </a:r>
            <a:r>
              <a:rPr lang="en-US" sz="3600" b="1" dirty="0" err="1">
                <a:solidFill>
                  <a:srgbClr val="00B0F0"/>
                </a:solidFill>
              </a:rPr>
              <a:t>ˈ</a:t>
            </a:r>
            <a:r>
              <a:rPr lang="en-US" sz="3600" b="1" dirty="0" err="1" smtClean="0">
                <a:solidFill>
                  <a:srgbClr val="00B0F0"/>
                </a:solidFill>
              </a:rPr>
              <a:t>pendənt</a:t>
            </a:r>
            <a:r>
              <a:rPr lang="en-US" sz="3600" b="1" dirty="0">
                <a:solidFill>
                  <a:srgbClr val="00B0F0"/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026" name="Picture 2" descr="Skills every man should master to be independent | The Times of India">
            <a:extLst>
              <a:ext uri="{FF2B5EF4-FFF2-40B4-BE49-F238E27FC236}">
                <a16:creationId xmlns="" xmlns:a16="http://schemas.microsoft.com/office/drawing/2014/main" id="{BAFE68BC-5929-3D5C-EC40-52EEC721F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701" y="2360706"/>
            <a:ext cx="4286522" cy="32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dependent__gb_3">
            <a:hlinkClick r:id="" action="ppaction://media"/>
            <a:extLst>
              <a:ext uri="{FF2B5EF4-FFF2-40B4-BE49-F238E27FC236}">
                <a16:creationId xmlns="" xmlns:a16="http://schemas.microsoft.com/office/drawing/2014/main" id="{AEBAFFD6-CB7E-DAD1-3203-DF57B84C5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01536" y="3597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183170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chemeClr val="accent2"/>
                </a:solidFill>
              </a:rPr>
              <a:t>t</a:t>
            </a:r>
            <a:r>
              <a:rPr lang="en-US" sz="6600" b="1" dirty="0" smtClean="0">
                <a:solidFill>
                  <a:schemeClr val="accent2"/>
                </a:solidFill>
              </a:rPr>
              <a:t>rust </a:t>
            </a:r>
            <a:r>
              <a:rPr lang="en-US" sz="5400" dirty="0">
                <a:solidFill>
                  <a:schemeClr val="accent2"/>
                </a:solidFill>
              </a:rPr>
              <a:t>(n)</a:t>
            </a:r>
            <a:endParaRPr lang="en-US" sz="54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66624"/>
            <a:ext cx="5494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the belief that sb/</a:t>
            </a:r>
            <a:r>
              <a:rPr lang="en-US" sz="3600" dirty="0" err="1"/>
              <a:t>sth</a:t>
            </a:r>
            <a:r>
              <a:rPr lang="en-US" sz="3600" dirty="0"/>
              <a:t> is good, sincere, honest, etc. 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98269" y="2771761"/>
            <a:ext cx="1463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/</a:t>
            </a:r>
            <a:r>
              <a:rPr lang="en-US" sz="3600" b="1" dirty="0" err="1">
                <a:solidFill>
                  <a:srgbClr val="00B0F0"/>
                </a:solidFill>
              </a:rPr>
              <a:t>trʌst</a:t>
            </a:r>
            <a:r>
              <a:rPr lang="en-US" sz="3600" b="1" dirty="0">
                <a:solidFill>
                  <a:srgbClr val="00B0F0"/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050" name="Picture 2" descr="99 Simple Things That Will Help You Build Trust and Credibility | Inc.com">
            <a:extLst>
              <a:ext uri="{FF2B5EF4-FFF2-40B4-BE49-F238E27FC236}">
                <a16:creationId xmlns="" xmlns:a16="http://schemas.microsoft.com/office/drawing/2014/main" id="{9897CB7E-1CFF-420F-4992-A1C59F03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405" y="2664570"/>
            <a:ext cx="5581595" cy="312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ust__gb_1">
            <a:hlinkClick r:id="" action="ppaction://media"/>
            <a:extLst>
              <a:ext uri="{FF2B5EF4-FFF2-40B4-BE49-F238E27FC236}">
                <a16:creationId xmlns="" xmlns:a16="http://schemas.microsoft.com/office/drawing/2014/main" id="{95BFF5E0-CA80-4FB0-A0DE-F2685BC729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01536" y="36178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086039" y="131401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dirty="0">
                <a:solidFill>
                  <a:schemeClr val="accent2"/>
                </a:solidFill>
              </a:rPr>
              <a:t>(to) </a:t>
            </a:r>
            <a:r>
              <a:rPr lang="en-US" sz="6600" b="1" dirty="0">
                <a:solidFill>
                  <a:schemeClr val="accent2"/>
                </a:solidFill>
              </a:rPr>
              <a:t>convince</a:t>
            </a:r>
            <a:endParaRPr lang="en-US" sz="66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2265" y="4700497"/>
            <a:ext cx="5787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to make someone feel certain that something is true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0572" y="2771761"/>
            <a:ext cx="2218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/</a:t>
            </a:r>
            <a:r>
              <a:rPr lang="en-US" sz="3600" b="1" dirty="0" err="1">
                <a:solidFill>
                  <a:srgbClr val="00B0F0"/>
                </a:solidFill>
              </a:rPr>
              <a:t>kənˈvɪns</a:t>
            </a:r>
            <a:r>
              <a:rPr lang="en-US" sz="3600" b="1" dirty="0">
                <a:solidFill>
                  <a:srgbClr val="00B0F0"/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074" name="Picture 2" descr="6 Tips To Convince Your Boss To Invest In eLearning - eLearning Industry">
            <a:extLst>
              <a:ext uri="{FF2B5EF4-FFF2-40B4-BE49-F238E27FC236}">
                <a16:creationId xmlns="" xmlns:a16="http://schemas.microsoft.com/office/drawing/2014/main" id="{150FAFAD-0406-01B0-2EF6-A85F237DA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193" y="2857064"/>
            <a:ext cx="4954807" cy="277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xconvince__gb_2">
            <a:hlinkClick r:id="" action="ppaction://media"/>
            <a:extLst>
              <a:ext uri="{FF2B5EF4-FFF2-40B4-BE49-F238E27FC236}">
                <a16:creationId xmlns="" xmlns:a16="http://schemas.microsoft.com/office/drawing/2014/main" id="{F38B6FF0-9D54-77C9-4934-AB7803D139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96803" y="36348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011306" y="1333833"/>
            <a:ext cx="5876193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chemeClr val="accent2"/>
                </a:solidFill>
              </a:rPr>
              <a:t>responsible </a:t>
            </a:r>
            <a:r>
              <a:rPr lang="en-US" sz="4800" dirty="0">
                <a:solidFill>
                  <a:schemeClr val="accent2"/>
                </a:solidFill>
              </a:rPr>
              <a:t>(adj) </a:t>
            </a:r>
            <a:endParaRPr lang="en-US" sz="48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6330" y="4726914"/>
            <a:ext cx="6466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having the job or duty of doing </a:t>
            </a:r>
            <a:r>
              <a:rPr lang="en-US" sz="3600" dirty="0" err="1"/>
              <a:t>sth</a:t>
            </a:r>
            <a:r>
              <a:rPr lang="en-US" sz="3600" dirty="0"/>
              <a:t> or taking care of sb/</a:t>
            </a:r>
            <a:r>
              <a:rPr lang="en-US" sz="3600" dirty="0" err="1"/>
              <a:t>sth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1995" y="2771761"/>
            <a:ext cx="2836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/</a:t>
            </a:r>
            <a:r>
              <a:rPr lang="en-US" sz="3600" b="1" dirty="0" err="1">
                <a:solidFill>
                  <a:srgbClr val="00B0F0"/>
                </a:solidFill>
              </a:rPr>
              <a:t>rɪˈspɔnsɪbəl</a:t>
            </a:r>
            <a:r>
              <a:rPr lang="en-US" sz="3600" b="1" dirty="0">
                <a:solidFill>
                  <a:srgbClr val="00B0F0"/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098" name="Picture 2" descr="When Everyone's Responsible, No One's Responsible | Frank Sonnenberg">
            <a:extLst>
              <a:ext uri="{FF2B5EF4-FFF2-40B4-BE49-F238E27FC236}">
                <a16:creationId xmlns="" xmlns:a16="http://schemas.microsoft.com/office/drawing/2014/main" id="{F3E0BA12-9864-3A84-E0DA-1A60568B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477" y="2547503"/>
            <a:ext cx="5009523" cy="292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ponsible__gb_2">
            <a:hlinkClick r:id="" action="ppaction://media"/>
            <a:extLst>
              <a:ext uri="{FF2B5EF4-FFF2-40B4-BE49-F238E27FC236}">
                <a16:creationId xmlns="" xmlns:a16="http://schemas.microsoft.com/office/drawing/2014/main" id="{7403C3F5-C53E-508C-14D0-4614D4EBCC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25210" y="35537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3673</TotalTime>
  <Words>646</Words>
  <Application>Microsoft Office PowerPoint</Application>
  <PresentationFormat>Widescreen</PresentationFormat>
  <Paragraphs>141</Paragraphs>
  <Slides>19</Slides>
  <Notes>8</Notes>
  <HiddenSlides>0</HiddenSlides>
  <MMClips>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171</cp:revision>
  <dcterms:created xsi:type="dcterms:W3CDTF">2020-12-09T02:04:09Z</dcterms:created>
  <dcterms:modified xsi:type="dcterms:W3CDTF">2023-06-30T03:41:53Z</dcterms:modified>
</cp:coreProperties>
</file>