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6"/>
  </p:notesMasterIdLst>
  <p:sldIdLst>
    <p:sldId id="318" r:id="rId3"/>
    <p:sldId id="315" r:id="rId4"/>
    <p:sldId id="317" r:id="rId5"/>
    <p:sldId id="320" r:id="rId6"/>
    <p:sldId id="319" r:id="rId7"/>
    <p:sldId id="323" r:id="rId8"/>
    <p:sldId id="324" r:id="rId9"/>
    <p:sldId id="328" r:id="rId10"/>
    <p:sldId id="326" r:id="rId11"/>
    <p:sldId id="327" r:id="rId12"/>
    <p:sldId id="329" r:id="rId13"/>
    <p:sldId id="330" r:id="rId14"/>
    <p:sldId id="331" r:id="rId15"/>
    <p:sldId id="332" r:id="rId16"/>
    <p:sldId id="334" r:id="rId17"/>
    <p:sldId id="336" r:id="rId18"/>
    <p:sldId id="340" r:id="rId19"/>
    <p:sldId id="341" r:id="rId20"/>
    <p:sldId id="337" r:id="rId21"/>
    <p:sldId id="342" r:id="rId22"/>
    <p:sldId id="338"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0000FF"/>
    <a:srgbClr val="FFFFFF"/>
    <a:srgbClr val="E7F7FF"/>
    <a:srgbClr val="EEF7E9"/>
    <a:srgbClr val="135F82"/>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6/30/2022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45633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43963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87796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56088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42107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621605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422741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58444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94772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50056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378372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2335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03324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03513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1253713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93600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3854627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1955450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3725020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320494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080966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3417280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211305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2865380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279764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85544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67607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01826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67384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251117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80379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6/30/2022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6/30/2022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6/30/2022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6/30/2022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6/30/2022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990598" y="1809823"/>
            <a:ext cx="22808130" cy="11677577"/>
            <a:chOff x="1447797" y="1793819"/>
            <a:chExt cx="22808130" cy="11677577"/>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marL="0" marR="0" lvl="0" indent="0" algn="ctr" defTabSz="2177278" rtl="0"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rPr>
                    <a:t>CHƯƠNG I</a:t>
                  </a:r>
                </a:p>
              </p:txBody>
            </p:sp>
          </p:grpSp>
        </p:grpSp>
        <p:sp>
          <p:nvSpPr>
            <p:cNvPr id="74" name="Right Triangle 73"/>
            <p:cNvSpPr/>
            <p:nvPr/>
          </p:nvSpPr>
          <p:spPr>
            <a:xfrm flipH="1">
              <a:off x="3124199"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6" name="Round Same Side Corner Rectangle 95"/>
            <p:cNvSpPr/>
            <p:nvPr/>
          </p:nvSpPr>
          <p:spPr>
            <a:xfrm flipV="1">
              <a:off x="3317576" y="1795947"/>
              <a:ext cx="18018423"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3419336" y="1881221"/>
              <a:ext cx="18069345"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CHƯƠNG I</a:t>
              </a: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X</a:t>
              </a:r>
              <a:r>
                <a:rPr kumimoji="0" lang="vi-VN"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TÍNH XÁC SUẤT THEO ĐỊNH NGHĨA CỔ ĐIỂN</a:t>
              </a:r>
              <a:endParaRPr kumimoji="0" lang="vi-VN"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7765130"/>
              <a:ext cx="12066799" cy="830571"/>
              <a:chOff x="7459670" y="9587370"/>
              <a:chExt cx="12068197" cy="830667"/>
            </a:xfrm>
          </p:grpSpPr>
          <p:sp>
            <p:nvSpPr>
              <p:cNvPr id="57" name="Rectangle 56"/>
              <p:cNvSpPr/>
              <p:nvPr/>
            </p:nvSpPr>
            <p:spPr>
              <a:xfrm>
                <a:off x="9177360" y="9602335"/>
                <a:ext cx="10350507" cy="815702"/>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rPr>
                  <a:t>SỬ DỤNG PHƯƠNG PHÁP TỔ HỢP</a:t>
                </a:r>
              </a:p>
            </p:txBody>
          </p:sp>
          <p:grpSp>
            <p:nvGrpSpPr>
              <p:cNvPr id="58" name="Group 26"/>
              <p:cNvGrpSpPr/>
              <p:nvPr/>
            </p:nvGrpSpPr>
            <p:grpSpPr>
              <a:xfrm>
                <a:off x="7459670" y="9587370"/>
                <a:ext cx="1383019" cy="815717"/>
                <a:chOff x="7459663" y="10044570"/>
                <a:chExt cx="1371600" cy="815717"/>
              </a:xfrm>
            </p:grpSpPr>
            <p:sp>
              <p:nvSpPr>
                <p:cNvPr id="59" name="Isosceles Triangle 44"/>
                <p:cNvSpPr/>
                <p:nvPr/>
              </p:nvSpPr>
              <p:spPr>
                <a:xfrm rot="16200000">
                  <a:off x="7532451" y="1003430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9663" y="10113401"/>
                  <a:ext cx="1371600" cy="746886"/>
                  <a:chOff x="7459663" y="10113401"/>
                  <a:chExt cx="1371600" cy="746886"/>
                </a:xfrm>
              </p:grpSpPr>
              <p:sp>
                <p:nvSpPr>
                  <p:cNvPr id="61" name="Round Same Side Corner Rectangle 60"/>
                  <p:cNvSpPr/>
                  <p:nvPr/>
                </p:nvSpPr>
                <p:spPr>
                  <a:xfrm rot="5400000">
                    <a:off x="7779703" y="980872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8052504" y="10113401"/>
                    <a:ext cx="507514" cy="707968"/>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797" y="8814033"/>
              <a:ext cx="9662358" cy="929775"/>
              <a:chOff x="7459670" y="8524495"/>
              <a:chExt cx="9663482" cy="929882"/>
            </a:xfrm>
          </p:grpSpPr>
          <p:sp>
            <p:nvSpPr>
              <p:cNvPr id="75" name="Rectangle 74"/>
              <p:cNvSpPr/>
              <p:nvPr/>
            </p:nvSpPr>
            <p:spPr>
              <a:xfrm>
                <a:off x="9092456" y="8638675"/>
                <a:ext cx="8030696" cy="815702"/>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SƠ ĐỒ HÌNH CÂY</a:t>
                </a:r>
                <a:endParaRPr kumimoji="0" lang="en-US" sz="4700" b="1" i="0" u="none" strike="noStrike" kern="1200" cap="none" spc="-15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53" name="TextBox 52"/>
            <p:cNvSpPr txBox="1"/>
            <p:nvPr/>
          </p:nvSpPr>
          <p:spPr>
            <a:xfrm>
              <a:off x="1951033" y="10163800"/>
              <a:ext cx="511679" cy="707886"/>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708091" y="3025810"/>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glow rad="76200">
                    <a:srgbClr val="FFFF00">
                      <a:alpha val="47000"/>
                    </a:srgbClr>
                  </a:glow>
                  <a:outerShdw blurRad="50800" dist="38100" dir="18900000" algn="bl" rotWithShape="0">
                    <a:srgbClr val="0000CC">
                      <a:alpha val="40000"/>
                    </a:srgbClr>
                  </a:outerShdw>
                </a:effectLst>
                <a:uLnTx/>
                <a:uFillTx/>
                <a:latin typeface="Bahnschrift SemiBold SemiConden" panose="020B0502040204020203" pitchFamily="34" charset="0"/>
                <a:ea typeface="+mn-ea"/>
                <a:cs typeface="+mn-cs"/>
                <a:sym typeface="Baumans"/>
              </a:rPr>
              <a:t>TOÁN ĐẠI SỐ  </a:t>
            </a:r>
            <a:endParaRPr kumimoji="0" sz="6000" b="0" i="0" u="none" strike="noStrike" kern="1200" cap="none" spc="0" normalizeH="0" baseline="0" noProof="0" dirty="0">
              <a:ln>
                <a:noFill/>
              </a:ln>
              <a:solidFill>
                <a:srgbClr val="FF0000"/>
              </a:solidFill>
              <a:effectLst>
                <a:glow rad="76200">
                  <a:srgbClr val="FFFF00">
                    <a:alpha val="47000"/>
                  </a:srgbClr>
                </a:glow>
                <a:outerShdw blurRad="50800" dist="38100" dir="18900000" algn="bl" rotWithShape="0">
                  <a:srgbClr val="0000CC">
                    <a:alpha val="40000"/>
                  </a:srgbClr>
                </a:outerShdw>
              </a:effectLst>
              <a:uLnTx/>
              <a:uFillTx/>
              <a:latin typeface="Bahnschrift SemiBold SemiConden" panose="020B0502040204020203" pitchFamily="34" charset="0"/>
              <a:ea typeface="+mn-ea"/>
              <a:cs typeface="+mn-cs"/>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984393" y="3916047"/>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white"/>
                  </a:solidFill>
                  <a:effectLst/>
                  <a:uLnTx/>
                  <a:uFillTx/>
                  <a:latin typeface="Yu Gothic UI Semilight" panose="020B0400000000000000" pitchFamily="34" charset="-128"/>
                  <a:ea typeface="Yu Gothic UI Semilight" panose="020B0400000000000000" pitchFamily="34" charset="-128"/>
                  <a:cs typeface="+mn-cs"/>
                </a:rPr>
                <a:t>➉</a:t>
              </a:r>
              <a:endParaRPr kumimoji="0" sz="80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2" name="Group 111">
            <a:extLst>
              <a:ext uri="{FF2B5EF4-FFF2-40B4-BE49-F238E27FC236}">
                <a16:creationId xmlns:a16="http://schemas.microsoft.com/office/drawing/2014/main" id="{1F6311BF-A4CF-4E55-85D0-0A86514BB33B}"/>
              </a:ext>
            </a:extLst>
          </p:cNvPr>
          <p:cNvGrpSpPr/>
          <p:nvPr/>
        </p:nvGrpSpPr>
        <p:grpSpPr>
          <a:xfrm>
            <a:off x="6897768" y="3080726"/>
            <a:ext cx="17013541" cy="2746159"/>
            <a:chOff x="71819" y="148683"/>
            <a:chExt cx="6507659" cy="89376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507659"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67645" y="236444"/>
              <a:ext cx="4239341" cy="595896"/>
            </a:xfrm>
            <a:prstGeom prst="rect">
              <a:avLst/>
            </a:prstGeom>
            <a:noFill/>
          </p:spPr>
          <p:txBody>
            <a:bodyPr wrap="square" rtlCol="0">
              <a:noAutofit/>
            </a:bodyPr>
            <a:lstStyle/>
            <a:p>
              <a:pPr marL="0" marR="0" lvl="0" indent="0" algn="ctr" defTabSz="2177278" rtl="0" eaLnBrk="1" fontAlgn="auto" latinLnBrk="0" hangingPunct="1">
                <a:lnSpc>
                  <a:spcPct val="106000"/>
                </a:lnSpc>
                <a:spcBef>
                  <a:spcPts val="0"/>
                </a:spcBef>
                <a:spcAft>
                  <a:spcPts val="800"/>
                </a:spcAft>
                <a:buClrTx/>
                <a:buSzTx/>
                <a:buFontTx/>
                <a:buNone/>
                <a:tabLst/>
                <a:defRPr/>
              </a:pPr>
              <a:r>
                <a:rPr kumimoji="0" lang="en-US" sz="5800" b="1" i="0" u="none" strike="noStrike" kern="1200" cap="none" spc="0" normalizeH="0" baseline="0" noProof="0" dirty="0">
                  <a:ln>
                    <a:noFill/>
                  </a:ln>
                  <a:solidFill>
                    <a:srgbClr val="FCFFEF"/>
                  </a:solidFill>
                  <a:effectLst/>
                  <a:uLnTx/>
                  <a:uFillTx/>
                  <a:latin typeface="Tahoma" panose="020B0604030504040204" pitchFamily="34" charset="0"/>
                  <a:ea typeface="Tahoma" panose="020B0604030504040204" pitchFamily="34" charset="0"/>
                  <a:cs typeface="Tahoma" panose="020B0604030504040204" pitchFamily="34" charset="0"/>
                </a:rPr>
                <a:t>THỰC HÀNH TÍNH XÁC SUẤT THEO ĐỊNH NGHĨA CỔ ĐIỂN</a:t>
              </a:r>
              <a:endParaRPr kumimoji="0" lang="en-US" sz="5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471861" y="169967"/>
              <a:ext cx="715323" cy="872484"/>
            </a:xfrm>
            <a:prstGeom prst="rect">
              <a:avLst/>
            </a:prstGeom>
            <a:noFill/>
          </p:spPr>
          <p:txBody>
            <a:bodyPr wrap="square" rtlCol="0">
              <a:noAutofit/>
            </a:bodyPr>
            <a:lstStyle/>
            <a:p>
              <a:pPr marL="0" marR="0" lvl="0" indent="0" algn="ctr" defTabSz="2177278" rtl="0" eaLnBrk="1" fontAlgn="auto" latinLnBrk="0" hangingPunct="1">
                <a:lnSpc>
                  <a:spcPct val="106000"/>
                </a:lnSpc>
                <a:spcBef>
                  <a:spcPts val="0"/>
                </a:spcBef>
                <a:spcAft>
                  <a:spcPts val="800"/>
                </a:spcAft>
                <a:buClrTx/>
                <a:buSzTx/>
                <a:buFontTx/>
                <a:buNone/>
                <a:tabLst/>
                <a:defRPr/>
              </a:pPr>
              <a:r>
                <a:rPr kumimoji="0" lang="en-US" sz="8800" b="1" i="0" u="none" strike="noStrike" kern="1200" cap="none" spc="0" normalizeH="0" baseline="0" noProof="0" dirty="0">
                  <a:ln>
                    <a:noFill/>
                  </a:ln>
                  <a:solidFill>
                    <a:srgbClr val="FFFFFF"/>
                  </a:solidFill>
                  <a:effectLst/>
                  <a:uLnTx/>
                  <a:uFillTx/>
                  <a:latin typeface="Calibri" panose="020F0502020204030204" pitchFamily="34" charset="0"/>
                  <a:ea typeface="Cascadia Mono" panose="020B0609020000020004" pitchFamily="49" charset="0"/>
                  <a:cs typeface="Times New Roman" panose="02020603050405020304" pitchFamily="18" charset="0"/>
                </a:rPr>
                <a:t>27</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9" name="Rectangle 38">
            <a:extLst>
              <a:ext uri="{FF2B5EF4-FFF2-40B4-BE49-F238E27FC236}">
                <a16:creationId xmlns:a16="http://schemas.microsoft.com/office/drawing/2014/main" id="{1CCAF326-A057-8A8C-64B5-465D4EE7B987}"/>
              </a:ext>
            </a:extLst>
          </p:cNvPr>
          <p:cNvSpPr/>
          <p:nvPr/>
        </p:nvSpPr>
        <p:spPr>
          <a:xfrm>
            <a:off x="2623194" y="10276606"/>
            <a:ext cx="8329524" cy="815608"/>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XÁC SUẤT CỦA BIẾN CỐ ĐỐI</a:t>
            </a:r>
            <a:endParaRPr kumimoji="0" lang="en-US" sz="4700" b="1" i="0" u="none" strike="noStrike" kern="1200" cap="none" spc="-15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 Same Side Corner Rectangle 78">
            <a:extLst>
              <a:ext uri="{FF2B5EF4-FFF2-40B4-BE49-F238E27FC236}">
                <a16:creationId xmlns:a16="http://schemas.microsoft.com/office/drawing/2014/main" id="{74B9C988-CBD1-3939-DF55-9C932259D5CA}"/>
              </a:ext>
            </a:extLst>
          </p:cNvPr>
          <p:cNvSpPr/>
          <p:nvPr/>
        </p:nvSpPr>
        <p:spPr>
          <a:xfrm rot="5400000">
            <a:off x="1325905" y="9978039"/>
            <a:ext cx="731436" cy="1382857"/>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id="{A904EEB5-DB17-5C4B-CEB2-671C0D1278DF}"/>
              </a:ext>
            </a:extLst>
          </p:cNvPr>
          <p:cNvSpPr txBox="1"/>
          <p:nvPr/>
        </p:nvSpPr>
        <p:spPr>
          <a:xfrm>
            <a:off x="1524000" y="10264914"/>
            <a:ext cx="511679" cy="707886"/>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42" name="Rectangle 41">
            <a:extLst>
              <a:ext uri="{FF2B5EF4-FFF2-40B4-BE49-F238E27FC236}">
                <a16:creationId xmlns:a16="http://schemas.microsoft.com/office/drawing/2014/main" id="{660B61B4-7CDC-E023-E09B-83F011FE58F0}"/>
              </a:ext>
            </a:extLst>
          </p:cNvPr>
          <p:cNvSpPr/>
          <p:nvPr/>
        </p:nvSpPr>
        <p:spPr>
          <a:xfrm>
            <a:off x="2733006" y="11688803"/>
            <a:ext cx="2520242" cy="815608"/>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kumimoji="0" lang="en-US" sz="4700" b="1" i="0" u="none" strike="noStrike" kern="1200" cap="none" spc="-150" normalizeH="0" baseline="0" noProof="0" dirty="0">
              <a:ln>
                <a:noFill/>
              </a:ln>
              <a:solidFill>
                <a:srgbClr val="24245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2608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1775077"/>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Trở lại trò chơi ‘Vòng quay may mắn” ở HĐ2. Tính xác suất để người chơi nhận được loại xe 110 cc có màu trắng hoặc màu xanh. </a:t>
            </a:r>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2649" y="3860941"/>
            <a:ext cx="23818702" cy="924545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2</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275076" y="4953000"/>
                <a:ext cx="21118323" cy="4805931"/>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vi-VN"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Cách 1:</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sơ đồ hình cây ta có </a:t>
                </a:r>
                <a14:m>
                  <m:oMath xmlns:m="http://schemas.openxmlformats.org/officeDocument/2006/math">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𝟖</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Biến cố A:”</a:t>
                </a:r>
                <a:r>
                  <a:rPr lang="vi-VN"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người chơi nhận được loại xe 110 cc có màu trắng hoặc màu xanh</a:t>
                </a:r>
                <a:r>
                  <a:rPr lang="vi-VN"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 </a:t>
                </a:r>
                <a:r>
                  <a:rPr lang="vi-VN"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{100cc-trắng; 100cc-xanh}.</a:t>
                </a:r>
                <a:r>
                  <a:rPr lang="vi-VN"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2275076" y="4953000"/>
                <a:ext cx="21118323" cy="4805931"/>
              </a:xfrm>
              <a:prstGeom prst="rect">
                <a:avLst/>
              </a:prstGeom>
              <a:blipFill>
                <a:blip r:embed="rId3"/>
                <a:stretch>
                  <a:fillRect l="-1299" t="-2919" b="-228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73389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fade">
                                      <p:cBhvr>
                                        <p:cTn id="27" dur="500"/>
                                        <p:tgtEl>
                                          <p:spTgt spid="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2" end="2"/>
                                            </p:txEl>
                                          </p:spTgt>
                                        </p:tgtEl>
                                        <p:attrNameLst>
                                          <p:attrName>style.visibility</p:attrName>
                                        </p:attrNameLst>
                                      </p:cBhvr>
                                      <p:to>
                                        <p:strVal val="visible"/>
                                      </p:to>
                                    </p:set>
                                    <p:animEffect transition="in" filter="fade">
                                      <p:cBhvr>
                                        <p:cTn id="32" dur="500"/>
                                        <p:tgtEl>
                                          <p:spTgt spid="2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3" end="3"/>
                                            </p:txEl>
                                          </p:spTgt>
                                        </p:tgtEl>
                                        <p:attrNameLst>
                                          <p:attrName>style.visibility</p:attrName>
                                        </p:attrNameLst>
                                      </p:cBhvr>
                                      <p:to>
                                        <p:strVal val="visible"/>
                                      </p:to>
                                    </p:set>
                                    <p:animEffect transition="in" filter="fade">
                                      <p:cBhvr>
                                        <p:cTn id="37" dur="500"/>
                                        <p:tgtEl>
                                          <p:spTgt spid="2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4" end="4"/>
                                            </p:txEl>
                                          </p:spTgt>
                                        </p:tgtEl>
                                        <p:attrNameLst>
                                          <p:attrName>style.visibility</p:attrName>
                                        </p:attrNameLst>
                                      </p:cBhvr>
                                      <p:to>
                                        <p:strVal val="visible"/>
                                      </p:to>
                                    </p:set>
                                    <p:animEffect transition="in" filter="fade">
                                      <p:cBhvr>
                                        <p:cTn id="42"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0133" y="1666164"/>
            <a:ext cx="23818702" cy="195563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Trở lại trò chơi ‘Vòng quay may mắn” ở HĐ2. Tính xác suất để người chơi nhận được loại xe 110 cc có màu trắng hoặc màu xanh. </a:t>
            </a:r>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2649" y="3276600"/>
            <a:ext cx="23818702" cy="101171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666164"/>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2</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609601" y="3276600"/>
                <a:ext cx="23437702" cy="940988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Cách 2: </a:t>
                </a:r>
              </a:p>
              <a:p>
                <a:pPr>
                  <a:lnSpc>
                    <a:spcPct val="107000"/>
                  </a:lnSpc>
                  <a:spcAft>
                    <a:spcPts val="800"/>
                  </a:spcAft>
                </a:pP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 phần tử của không gian mẫu được hình thành từ hai công đoạn.</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a:t>
                </a:r>
                <a:r>
                  <a:rPr lang="vi-VN" sz="44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đoạn 1.</a:t>
                </a:r>
                <a:r>
                  <a:rPr lang="vi-VN"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Quay bánh xe 1, có </a:t>
                </a:r>
                <a:r>
                  <a:rPr lang="vi-VN"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 năng).</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a:t>
                </a:r>
                <a:r>
                  <a:rPr lang="vi-VN" sz="44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đoạn </a:t>
                </a:r>
                <a:r>
                  <a:rPr lang="vi-VN"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Quay bánh xe 2, có </a:t>
                </a:r>
                <a:r>
                  <a:rPr lang="vi-VN"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4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 năng). </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quy tắc nhân, </a:t>
                </a:r>
                <a14:m>
                  <m:oMath xmlns:m="http://schemas.openxmlformats.org/officeDocument/2006/math">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𝟖</m:t>
                    </m:r>
                  </m:oMath>
                </a14:m>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Biến cố A:”</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người chơi nhận được loại xe 110 cc có màu trắng hoặc màu xanh</a:t>
                </a:r>
                <a:r>
                  <a:rPr lang="vi-VN"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4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Quay bánh xe 1, người chơi nhận được loại xe 110 cc</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1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 năng).</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4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Quay bánh xe 2, người chơi nhận được màu trắng hoặc màu xanh</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 năng).</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4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609601" y="3276600"/>
                <a:ext cx="23437702" cy="9409884"/>
              </a:xfrm>
              <a:prstGeom prst="rect">
                <a:avLst/>
              </a:prstGeom>
              <a:blipFill>
                <a:blip r:embed="rId3"/>
                <a:stretch>
                  <a:fillRect l="-1040" t="-1361" r="-26" b="-51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55215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fade">
                                      <p:cBhvr>
                                        <p:cTn id="32" dur="500"/>
                                        <p:tgtEl>
                                          <p:spTgt spid="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6" end="6"/>
                                            </p:txEl>
                                          </p:spTgt>
                                        </p:tgtEl>
                                        <p:attrNameLst>
                                          <p:attrName>style.visibility</p:attrName>
                                        </p:attrNameLst>
                                      </p:cBhvr>
                                      <p:to>
                                        <p:strVal val="visible"/>
                                      </p:to>
                                    </p:set>
                                    <p:animEffect transition="in" filter="fade">
                                      <p:cBhvr>
                                        <p:cTn id="37" dur="500"/>
                                        <p:tgtEl>
                                          <p:spTgt spid="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7" end="7"/>
                                            </p:txEl>
                                          </p:spTgt>
                                        </p:tgtEl>
                                        <p:attrNameLst>
                                          <p:attrName>style.visibility</p:attrName>
                                        </p:attrNameLst>
                                      </p:cBhvr>
                                      <p:to>
                                        <p:strVal val="visible"/>
                                      </p:to>
                                    </p:set>
                                    <p:animEffect transition="in" filter="fade">
                                      <p:cBhvr>
                                        <p:cTn id="42" dur="500"/>
                                        <p:tgtEl>
                                          <p:spTgt spid="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8" end="8"/>
                                            </p:txEl>
                                          </p:spTgt>
                                        </p:tgtEl>
                                        <p:attrNameLst>
                                          <p:attrName>style.visibility</p:attrName>
                                        </p:attrNameLst>
                                      </p:cBhvr>
                                      <p:to>
                                        <p:strVal val="visible"/>
                                      </p:to>
                                    </p:set>
                                    <p:animEffect transition="in" filter="fade">
                                      <p:cBhvr>
                                        <p:cTn id="47" dur="500"/>
                                        <p:tgtEl>
                                          <p:spTgt spid="2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9" end="9"/>
                                            </p:txEl>
                                          </p:spTgt>
                                        </p:tgtEl>
                                        <p:attrNameLst>
                                          <p:attrName>style.visibility</p:attrName>
                                        </p:attrNameLst>
                                      </p:cBhvr>
                                      <p:to>
                                        <p:strVal val="visible"/>
                                      </p:to>
                                    </p:set>
                                    <p:animEffect transition="in" filter="fade">
                                      <p:cBhvr>
                                        <p:cTn id="52" dur="500"/>
                                        <p:tgtEl>
                                          <p:spTgt spid="2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xEl>
                                              <p:pRg st="10" end="10"/>
                                            </p:txEl>
                                          </p:spTgt>
                                        </p:tgtEl>
                                        <p:attrNameLst>
                                          <p:attrName>style.visibility</p:attrName>
                                        </p:attrNameLst>
                                      </p:cBhvr>
                                      <p:to>
                                        <p:strVal val="visible"/>
                                      </p:to>
                                    </p:set>
                                    <p:animEffect transition="in" filter="fade">
                                      <p:cBhvr>
                                        <p:cTn id="57" dur="500"/>
                                        <p:tgtEl>
                                          <p:spTgt spid="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0133" y="1666164"/>
            <a:ext cx="23818702" cy="34392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vi-VN" b="1" dirty="0"/>
              <a:t>          </a:t>
            </a:r>
            <a:r>
              <a:rPr lang="en-US" sz="4800" b="1" dirty="0" err="1"/>
              <a:t>Trong</a:t>
            </a:r>
            <a:r>
              <a:rPr lang="en-US" sz="4800" b="1" dirty="0"/>
              <a:t> </a:t>
            </a:r>
            <a:r>
              <a:rPr lang="en-US" sz="4800" b="1" dirty="0" err="1"/>
              <a:t>một</a:t>
            </a:r>
            <a:r>
              <a:rPr lang="en-US" sz="4800" b="1" dirty="0"/>
              <a:t> </a:t>
            </a:r>
            <a:r>
              <a:rPr lang="en-US" sz="4800" b="1" dirty="0" err="1"/>
              <a:t>cuộc</a:t>
            </a:r>
            <a:r>
              <a:rPr lang="en-US" sz="4800" b="1" dirty="0"/>
              <a:t> </a:t>
            </a:r>
            <a:r>
              <a:rPr lang="en-US" sz="4800" b="1"/>
              <a:t>tổng</a:t>
            </a:r>
            <a:r>
              <a:rPr lang="en-US" sz="4800" b="1" dirty="0"/>
              <a:t> </a:t>
            </a:r>
            <a:r>
              <a:rPr lang="en-US" sz="4800" b="1" dirty="0" err="1"/>
              <a:t>điều</a:t>
            </a:r>
            <a:r>
              <a:rPr lang="en-US" sz="4800" b="1" dirty="0"/>
              <a:t> </a:t>
            </a:r>
            <a:r>
              <a:rPr lang="en-US" sz="4800" b="1" dirty="0" err="1"/>
              <a:t>tra</a:t>
            </a:r>
            <a:r>
              <a:rPr lang="en-US" sz="4800" b="1" dirty="0"/>
              <a:t> </a:t>
            </a:r>
            <a:r>
              <a:rPr lang="en-US" sz="4800" b="1" dirty="0" err="1"/>
              <a:t>dân</a:t>
            </a:r>
            <a:r>
              <a:rPr lang="en-US" sz="4800" b="1" dirty="0"/>
              <a:t> </a:t>
            </a:r>
            <a:r>
              <a:rPr lang="en-US" sz="4800" b="1" dirty="0" err="1"/>
              <a:t>số</a:t>
            </a:r>
            <a:r>
              <a:rPr lang="en-US" sz="4800" b="1" dirty="0"/>
              <a:t>, </a:t>
            </a:r>
            <a:r>
              <a:rPr lang="en-US" sz="4800" b="1" dirty="0" err="1"/>
              <a:t>điều</a:t>
            </a:r>
            <a:r>
              <a:rPr lang="en-US" sz="4800" b="1" dirty="0"/>
              <a:t> </a:t>
            </a:r>
            <a:r>
              <a:rPr lang="en-US" sz="4800" b="1" dirty="0" err="1"/>
              <a:t>tra</a:t>
            </a:r>
            <a:r>
              <a:rPr lang="en-US" sz="4800" b="1" dirty="0"/>
              <a:t> </a:t>
            </a:r>
            <a:r>
              <a:rPr lang="en-US" sz="4800" b="1" dirty="0" err="1"/>
              <a:t>viên</a:t>
            </a:r>
            <a:r>
              <a:rPr lang="en-US" sz="4800" b="1" dirty="0"/>
              <a:t> </a:t>
            </a:r>
            <a:r>
              <a:rPr lang="en-US" sz="4800" b="1" dirty="0" err="1"/>
              <a:t>chọn</a:t>
            </a:r>
            <a:r>
              <a:rPr lang="en-US" sz="4800" b="1" dirty="0"/>
              <a:t> </a:t>
            </a:r>
            <a:r>
              <a:rPr lang="en-US" sz="4800" b="1" dirty="0" err="1"/>
              <a:t>ngẫu</a:t>
            </a:r>
            <a:r>
              <a:rPr lang="en-US" sz="4800" b="1" dirty="0"/>
              <a:t> </a:t>
            </a:r>
            <a:r>
              <a:rPr lang="en-US" sz="4800" b="1" dirty="0" err="1"/>
              <a:t>nhiên</a:t>
            </a:r>
            <a:r>
              <a:rPr lang="en-US" sz="4800" b="1" dirty="0"/>
              <a:t> </a:t>
            </a:r>
            <a:r>
              <a:rPr lang="en-US" sz="4800" b="1" dirty="0" err="1"/>
              <a:t>một</a:t>
            </a:r>
            <a:r>
              <a:rPr lang="en-US" sz="4800" b="1" dirty="0"/>
              <a:t> </a:t>
            </a:r>
            <a:r>
              <a:rPr lang="en-US" sz="4800" b="1" dirty="0" err="1"/>
              <a:t>gia</a:t>
            </a:r>
            <a:r>
              <a:rPr lang="en-US" sz="4800" b="1" dirty="0"/>
              <a:t> </a:t>
            </a:r>
            <a:r>
              <a:rPr lang="en-US" sz="4800" b="1" dirty="0" err="1"/>
              <a:t>đình</a:t>
            </a:r>
            <a:r>
              <a:rPr lang="en-US" sz="4800" b="1" dirty="0"/>
              <a:t> </a:t>
            </a:r>
            <a:r>
              <a:rPr lang="en-US" sz="4800" b="1" dirty="0" err="1"/>
              <a:t>có</a:t>
            </a:r>
            <a:r>
              <a:rPr lang="en-US" sz="4800" b="1" dirty="0"/>
              <a:t> </a:t>
            </a:r>
            <a:r>
              <a:rPr lang="en-US" sz="4800" b="1" dirty="0" err="1"/>
              <a:t>ba</a:t>
            </a:r>
            <a:r>
              <a:rPr lang="en-US" sz="4800" b="1" dirty="0"/>
              <a:t> </a:t>
            </a:r>
            <a:r>
              <a:rPr lang="en-US" sz="4800" b="1" dirty="0" err="1"/>
              <a:t>người</a:t>
            </a:r>
            <a:r>
              <a:rPr lang="en-US" sz="4800" b="1" dirty="0"/>
              <a:t> con </a:t>
            </a:r>
            <a:r>
              <a:rPr lang="en-US" sz="4800" b="1" dirty="0" err="1"/>
              <a:t>và</a:t>
            </a:r>
            <a:r>
              <a:rPr lang="en-US" sz="4800" b="1" dirty="0"/>
              <a:t> </a:t>
            </a:r>
            <a:r>
              <a:rPr lang="en-US" sz="4800" b="1" dirty="0" err="1"/>
              <a:t>quan</a:t>
            </a:r>
            <a:r>
              <a:rPr lang="en-US" sz="4800" b="1" dirty="0"/>
              <a:t> </a:t>
            </a:r>
            <a:r>
              <a:rPr lang="en-US" sz="4800" b="1" dirty="0" err="1"/>
              <a:t>tâm</a:t>
            </a:r>
            <a:r>
              <a:rPr lang="en-US" sz="4800" b="1" dirty="0"/>
              <a:t> </a:t>
            </a:r>
            <a:r>
              <a:rPr lang="en-US" sz="4800" b="1" dirty="0" err="1"/>
              <a:t>giới</a:t>
            </a:r>
            <a:r>
              <a:rPr lang="en-US" sz="4800" b="1" dirty="0"/>
              <a:t> </a:t>
            </a:r>
            <a:r>
              <a:rPr lang="en-US" sz="4800" b="1" dirty="0" err="1"/>
              <a:t>tính</a:t>
            </a:r>
            <a:r>
              <a:rPr lang="en-US" sz="4800" b="1" dirty="0"/>
              <a:t> </a:t>
            </a:r>
            <a:r>
              <a:rPr lang="en-US" sz="4800" b="1" dirty="0" err="1"/>
              <a:t>của</a:t>
            </a:r>
            <a:r>
              <a:rPr lang="en-US" sz="4800" b="1" dirty="0"/>
              <a:t> </a:t>
            </a:r>
            <a:r>
              <a:rPr lang="en-US" sz="4800" b="1" dirty="0" err="1"/>
              <a:t>ba</a:t>
            </a:r>
            <a:r>
              <a:rPr lang="en-US" sz="4800" b="1" dirty="0"/>
              <a:t> </a:t>
            </a:r>
            <a:r>
              <a:rPr lang="en-US" sz="4800" b="1" dirty="0" err="1"/>
              <a:t>người</a:t>
            </a:r>
            <a:r>
              <a:rPr lang="en-US" sz="4800" b="1" dirty="0"/>
              <a:t> con </a:t>
            </a:r>
            <a:r>
              <a:rPr lang="en-US" sz="4800" b="1" dirty="0" err="1"/>
              <a:t>này</a:t>
            </a:r>
            <a:r>
              <a:rPr lang="en-US" sz="4800" b="1" dirty="0"/>
              <a:t>. </a:t>
            </a:r>
          </a:p>
          <a:p>
            <a:r>
              <a:rPr lang="en-US" sz="4800" b="1" dirty="0"/>
              <a:t>a) </a:t>
            </a:r>
            <a:r>
              <a:rPr lang="en-US" sz="4800" b="1" dirty="0" err="1"/>
              <a:t>Vẽ</a:t>
            </a:r>
            <a:r>
              <a:rPr lang="en-US" sz="4800" b="1" dirty="0"/>
              <a:t> </a:t>
            </a:r>
            <a:r>
              <a:rPr lang="en-US" sz="4800" b="1" dirty="0" err="1"/>
              <a:t>sơ</a:t>
            </a:r>
            <a:r>
              <a:rPr lang="en-US" sz="4800" b="1" dirty="0"/>
              <a:t> </a:t>
            </a:r>
            <a:r>
              <a:rPr lang="en-US" sz="4800" b="1" dirty="0" err="1"/>
              <a:t>đồ</a:t>
            </a:r>
            <a:r>
              <a:rPr lang="en-US" sz="4800" b="1" dirty="0"/>
              <a:t> </a:t>
            </a:r>
            <a:r>
              <a:rPr lang="en-US" sz="4800" b="1" dirty="0" err="1"/>
              <a:t>hình</a:t>
            </a:r>
            <a:r>
              <a:rPr lang="en-US" sz="4800" b="1" dirty="0"/>
              <a:t> </a:t>
            </a:r>
            <a:r>
              <a:rPr lang="en-US" sz="4800" b="1" dirty="0" err="1"/>
              <a:t>cây</a:t>
            </a:r>
            <a:r>
              <a:rPr lang="en-US" sz="4800" b="1" dirty="0"/>
              <a:t> </a:t>
            </a:r>
            <a:r>
              <a:rPr lang="en-US" sz="4800" b="1" dirty="0" err="1"/>
              <a:t>để</a:t>
            </a:r>
            <a:r>
              <a:rPr lang="en-US" sz="4800" b="1" dirty="0"/>
              <a:t> </a:t>
            </a:r>
            <a:r>
              <a:rPr lang="en-US" sz="4800" b="1" dirty="0" err="1"/>
              <a:t>mô</a:t>
            </a:r>
            <a:r>
              <a:rPr lang="en-US" sz="4800" b="1" dirty="0"/>
              <a:t> </a:t>
            </a:r>
            <a:r>
              <a:rPr lang="en-US" sz="4800" b="1" dirty="0" err="1"/>
              <a:t>tả</a:t>
            </a:r>
            <a:r>
              <a:rPr lang="en-US" sz="4800" b="1" dirty="0"/>
              <a:t> </a:t>
            </a:r>
            <a:r>
              <a:rPr lang="en-US" sz="4800" b="1" dirty="0" err="1"/>
              <a:t>các</a:t>
            </a:r>
            <a:r>
              <a:rPr lang="en-US" sz="4800" b="1" dirty="0"/>
              <a:t> </a:t>
            </a:r>
            <a:r>
              <a:rPr lang="en-US" sz="4800" b="1" dirty="0" err="1"/>
              <a:t>phần</a:t>
            </a:r>
            <a:r>
              <a:rPr lang="en-US" sz="4800" b="1" dirty="0"/>
              <a:t> </a:t>
            </a:r>
            <a:r>
              <a:rPr lang="en-US" sz="4800" b="1" dirty="0" err="1"/>
              <a:t>tử</a:t>
            </a:r>
            <a:r>
              <a:rPr lang="en-US" sz="4800" b="1" dirty="0"/>
              <a:t> </a:t>
            </a:r>
            <a:r>
              <a:rPr lang="en-US" sz="4800" b="1" dirty="0" err="1"/>
              <a:t>của</a:t>
            </a:r>
            <a:r>
              <a:rPr lang="en-US" sz="4800" b="1" dirty="0"/>
              <a:t> </a:t>
            </a:r>
            <a:r>
              <a:rPr lang="en-US" sz="4800" b="1" dirty="0" err="1"/>
              <a:t>không</a:t>
            </a:r>
            <a:r>
              <a:rPr lang="en-US" sz="4800" b="1" dirty="0"/>
              <a:t> </a:t>
            </a:r>
            <a:r>
              <a:rPr lang="en-US" sz="4800" b="1" dirty="0" err="1"/>
              <a:t>gian</a:t>
            </a:r>
            <a:r>
              <a:rPr lang="en-US" sz="4800" b="1" dirty="0"/>
              <a:t> </a:t>
            </a:r>
            <a:r>
              <a:rPr lang="en-US" sz="4800" b="1" dirty="0" err="1"/>
              <a:t>mẫu</a:t>
            </a:r>
            <a:r>
              <a:rPr lang="en-US" sz="4800" b="1" dirty="0"/>
              <a:t>. </a:t>
            </a:r>
          </a:p>
          <a:p>
            <a:r>
              <a:rPr lang="en-US" sz="4800" b="1" dirty="0"/>
              <a:t>b) </a:t>
            </a:r>
            <a:r>
              <a:rPr lang="en-US" sz="4800" b="1" dirty="0" err="1"/>
              <a:t>Giả</a:t>
            </a:r>
            <a:r>
              <a:rPr lang="en-US" sz="4800" b="1" dirty="0"/>
              <a:t> </a:t>
            </a:r>
            <a:r>
              <a:rPr lang="en-US" sz="4800" b="1" dirty="0" err="1"/>
              <a:t>thiết</a:t>
            </a:r>
            <a:r>
              <a:rPr lang="en-US" sz="4800" b="1" dirty="0"/>
              <a:t> </a:t>
            </a:r>
            <a:r>
              <a:rPr lang="en-US" sz="4800" b="1" dirty="0" err="1"/>
              <a:t>rằng</a:t>
            </a:r>
            <a:r>
              <a:rPr lang="en-US" sz="4800" b="1" dirty="0"/>
              <a:t> </a:t>
            </a:r>
            <a:r>
              <a:rPr lang="en-US" sz="4800" b="1" dirty="0" err="1"/>
              <a:t>khả</a:t>
            </a:r>
            <a:r>
              <a:rPr lang="en-US" sz="4800" b="1" dirty="0"/>
              <a:t> </a:t>
            </a:r>
            <a:r>
              <a:rPr lang="en-US" sz="4800" b="1" dirty="0" err="1"/>
              <a:t>năng</a:t>
            </a:r>
            <a:r>
              <a:rPr lang="en-US" sz="4800" b="1" dirty="0"/>
              <a:t> </a:t>
            </a:r>
            <a:r>
              <a:rPr lang="en-US" sz="4800" b="1" dirty="0" err="1"/>
              <a:t>sinh</a:t>
            </a:r>
            <a:r>
              <a:rPr lang="en-US" sz="4800" b="1" dirty="0"/>
              <a:t> con </a:t>
            </a:r>
            <a:r>
              <a:rPr lang="en-US" sz="4800" b="1" dirty="0" err="1"/>
              <a:t>trai</a:t>
            </a:r>
            <a:r>
              <a:rPr lang="en-US" sz="4800" b="1" dirty="0"/>
              <a:t> </a:t>
            </a:r>
            <a:r>
              <a:rPr lang="en-US" sz="4800" b="1" dirty="0" err="1"/>
              <a:t>và</a:t>
            </a:r>
            <a:r>
              <a:rPr lang="en-US" sz="4800" b="1" dirty="0"/>
              <a:t> </a:t>
            </a:r>
            <a:r>
              <a:rPr lang="en-US" sz="4800" b="1" dirty="0" err="1"/>
              <a:t>khả</a:t>
            </a:r>
            <a:r>
              <a:rPr lang="en-US" sz="4800" b="1" dirty="0"/>
              <a:t> </a:t>
            </a:r>
            <a:r>
              <a:rPr lang="en-US" sz="4800" b="1" dirty="0" err="1"/>
              <a:t>năng</a:t>
            </a:r>
            <a:r>
              <a:rPr lang="en-US" sz="4800" b="1" dirty="0"/>
              <a:t> </a:t>
            </a:r>
            <a:r>
              <a:rPr lang="en-US" sz="4800" b="1" dirty="0" err="1"/>
              <a:t>sinh</a:t>
            </a:r>
            <a:r>
              <a:rPr lang="en-US" sz="4800" b="1" dirty="0"/>
              <a:t> con </a:t>
            </a:r>
            <a:r>
              <a:rPr lang="en-US" sz="4800" b="1" dirty="0" err="1"/>
              <a:t>gái</a:t>
            </a:r>
            <a:r>
              <a:rPr lang="en-US" sz="4800" b="1" dirty="0"/>
              <a:t> </a:t>
            </a:r>
            <a:r>
              <a:rPr lang="en-US" sz="4800" b="1" dirty="0" err="1"/>
              <a:t>là</a:t>
            </a:r>
            <a:r>
              <a:rPr lang="en-US" sz="4800" b="1" dirty="0"/>
              <a:t> </a:t>
            </a:r>
            <a:r>
              <a:rPr lang="en-US" sz="4800" b="1" dirty="0" err="1"/>
              <a:t>như</a:t>
            </a:r>
            <a:r>
              <a:rPr lang="en-US" sz="4800" b="1" dirty="0"/>
              <a:t> </a:t>
            </a:r>
            <a:r>
              <a:rPr lang="en-US" sz="4800" b="1" dirty="0" err="1"/>
              <a:t>nhau</a:t>
            </a:r>
            <a:r>
              <a:rPr lang="en-US" sz="4800" b="1" dirty="0"/>
              <a:t>. </a:t>
            </a:r>
            <a:r>
              <a:rPr lang="en-US" sz="4800" b="1" dirty="0" err="1"/>
              <a:t>Tính</a:t>
            </a:r>
            <a:r>
              <a:rPr lang="en-US" sz="4800" b="1" dirty="0"/>
              <a:t> </a:t>
            </a:r>
            <a:r>
              <a:rPr lang="en-US" sz="4800" b="1" dirty="0" err="1"/>
              <a:t>xác</a:t>
            </a:r>
            <a:r>
              <a:rPr lang="en-US" sz="4800" b="1" dirty="0"/>
              <a:t> </a:t>
            </a:r>
            <a:r>
              <a:rPr lang="en-US" sz="4800" b="1" dirty="0" err="1"/>
              <a:t>suất</a:t>
            </a:r>
            <a:r>
              <a:rPr lang="en-US" sz="4800" b="1" dirty="0"/>
              <a:t> </a:t>
            </a:r>
            <a:r>
              <a:rPr lang="en-US" sz="4800" b="1" dirty="0" err="1"/>
              <a:t>để</a:t>
            </a:r>
            <a:r>
              <a:rPr lang="en-US" sz="4800" b="1" dirty="0"/>
              <a:t> </a:t>
            </a:r>
            <a:r>
              <a:rPr lang="en-US" sz="4800" b="1" dirty="0" err="1"/>
              <a:t>gia</a:t>
            </a:r>
            <a:r>
              <a:rPr lang="en-US" sz="4800" b="1" dirty="0"/>
              <a:t> </a:t>
            </a:r>
            <a:r>
              <a:rPr lang="en-US" sz="4800" b="1" dirty="0" err="1"/>
              <a:t>đình</a:t>
            </a:r>
            <a:r>
              <a:rPr lang="en-US" sz="4800" b="1" dirty="0"/>
              <a:t> </a:t>
            </a:r>
            <a:r>
              <a:rPr lang="en-US" sz="4800" b="1" dirty="0" err="1"/>
              <a:t>đó</a:t>
            </a:r>
            <a:r>
              <a:rPr lang="en-US" sz="4800" b="1" dirty="0"/>
              <a:t> </a:t>
            </a:r>
            <a:r>
              <a:rPr lang="en-US" sz="4800" b="1" dirty="0" err="1"/>
              <a:t>có</a:t>
            </a:r>
            <a:r>
              <a:rPr lang="en-US" sz="4800" b="1" dirty="0"/>
              <a:t> </a:t>
            </a:r>
            <a:r>
              <a:rPr lang="en-US" sz="4800" b="1" dirty="0" err="1"/>
              <a:t>một</a:t>
            </a:r>
            <a:r>
              <a:rPr lang="en-US" sz="4800" b="1" dirty="0"/>
              <a:t> con </a:t>
            </a:r>
            <a:r>
              <a:rPr lang="en-US" sz="4800" b="1" dirty="0" err="1"/>
              <a:t>trai</a:t>
            </a:r>
            <a:r>
              <a:rPr lang="en-US" sz="4800" b="1" dirty="0"/>
              <a:t> </a:t>
            </a:r>
            <a:r>
              <a:rPr lang="en-US" sz="4800" b="1" dirty="0" err="1"/>
              <a:t>và</a:t>
            </a:r>
            <a:r>
              <a:rPr lang="en-US" sz="4800" b="1" dirty="0"/>
              <a:t> </a:t>
            </a:r>
            <a:r>
              <a:rPr lang="en-US" sz="4800" b="1" dirty="0" err="1"/>
              <a:t>hai</a:t>
            </a:r>
            <a:r>
              <a:rPr lang="en-US" sz="4800" b="1" dirty="0"/>
              <a:t> con </a:t>
            </a:r>
            <a:r>
              <a:rPr lang="en-US" sz="4800" b="1" dirty="0" err="1"/>
              <a:t>gái</a:t>
            </a:r>
            <a:r>
              <a:rPr lang="en-US" sz="4800" b="1" dirty="0"/>
              <a:t>.</a:t>
            </a:r>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2649" y="5176536"/>
            <a:ext cx="23818702" cy="82883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666164"/>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3</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493432" y="5272905"/>
            <a:ext cx="21645403" cy="2175596"/>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marL="342900" lvl="0" indent="-342900" algn="just">
              <a:lnSpc>
                <a:spcPct val="150000"/>
              </a:lnSpc>
              <a:buFont typeface="+mj-lt"/>
              <a:buAutoNum type="alphaLcParenR"/>
            </a:pPr>
            <a:r>
              <a:rPr lang="vi-VN" sz="4800" b="1">
                <a:solidFill>
                  <a:srgbClr val="000000"/>
                </a:solidFill>
                <a:effectLst/>
                <a:latin typeface="Times New Roman" panose="02020603050405020304" pitchFamily="18" charset="0"/>
                <a:ea typeface="Calibri" panose="020F0502020204030204" pitchFamily="34" charset="0"/>
              </a:rPr>
              <a:t>Vẽ sơ đồ hình cây để mô tả các phần tử của không gian mẫu. </a:t>
            </a:r>
            <a:endParaRPr lang="en-US" sz="4800" b="1">
              <a:effectLst/>
              <a:latin typeface="Times New Roman" panose="02020603050405020304" pitchFamily="18" charset="0"/>
              <a:ea typeface="Calibri" panose="020F0502020204030204" pitchFamily="34" charset="0"/>
            </a:endParaRPr>
          </a:p>
          <a:p>
            <a:pPr marL="457200" algn="just">
              <a:lnSpc>
                <a:spcPct val="150000"/>
              </a:lnSpc>
            </a:pPr>
            <a:r>
              <a:rPr lang="vi-VN" sz="4800" b="1">
                <a:solidFill>
                  <a:srgbClr val="000000"/>
                </a:solidFill>
                <a:effectLst/>
                <a:latin typeface="Times New Roman" panose="02020603050405020304" pitchFamily="18" charset="0"/>
                <a:ea typeface="Calibri" panose="020F0502020204030204" pitchFamily="34" charset="0"/>
              </a:rPr>
              <a:t>Ký hiệu:  T: Con trai,    G: Con gái</a:t>
            </a:r>
            <a:endParaRPr lang="en-US" sz="4800" b="1">
              <a:effectLst/>
              <a:latin typeface="Times New Roman" panose="02020603050405020304" pitchFamily="18" charset="0"/>
              <a:ea typeface="Calibri" panose="020F0502020204030204" pitchFamily="34" charset="0"/>
            </a:endParaRPr>
          </a:p>
        </p:txBody>
      </p:sp>
      <p:pic>
        <p:nvPicPr>
          <p:cNvPr id="18" name="Hình ảnh 149">
            <a:extLst>
              <a:ext uri="{FF2B5EF4-FFF2-40B4-BE49-F238E27FC236}">
                <a16:creationId xmlns:a16="http://schemas.microsoft.com/office/drawing/2014/main" id="{1151E9CE-8277-C024-0F8E-1E778E048E13}"/>
              </a:ext>
            </a:extLst>
          </p:cNvPr>
          <p:cNvPicPr>
            <a:picLocks noChangeAspect="1"/>
          </p:cNvPicPr>
          <p:nvPr/>
        </p:nvPicPr>
        <p:blipFill>
          <a:blip r:embed="rId3"/>
          <a:stretch>
            <a:fillRect/>
          </a:stretch>
        </p:blipFill>
        <p:spPr>
          <a:xfrm>
            <a:off x="2493432" y="7649137"/>
            <a:ext cx="18080568" cy="5744592"/>
          </a:xfrm>
          <a:prstGeom prst="rect">
            <a:avLst/>
          </a:prstGeom>
        </p:spPr>
      </p:pic>
    </p:spTree>
    <p:extLst>
      <p:ext uri="{BB962C8B-B14F-4D97-AF65-F5344CB8AC3E}">
        <p14:creationId xmlns:p14="http://schemas.microsoft.com/office/powerpoint/2010/main" val="410212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fade">
                                      <p:cBhvr>
                                        <p:cTn id="37" dur="500"/>
                                        <p:tgtEl>
                                          <p:spTgt spid="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0133" y="1666164"/>
            <a:ext cx="23818702" cy="34392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t>Trong một cuộc tồng điều tra dân số, điều tra viên chọn ngẫu nhiên một gia đình có ba người con và quan tâm giới tính của ba người con này. </a:t>
            </a:r>
          </a:p>
          <a:p>
            <a:r>
              <a:rPr lang="en-US" sz="4800" b="1"/>
              <a:t>a) Vẽ sơ đồ hình cây để mô tả các phần tử của không gian mẫu. </a:t>
            </a:r>
          </a:p>
          <a:p>
            <a:r>
              <a:rPr lang="en-US" sz="4800" b="1"/>
              <a:t>b) Giả thiết rằng khả năng sinh con trai và khả năng sinh con gái là như nhau. Tính xác suất để gia đình đó có một con trai và hai con gái.</a:t>
            </a:r>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2649" y="5176536"/>
            <a:ext cx="23818702" cy="82883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666164"/>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3</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493432" y="5272905"/>
                <a:ext cx="21645403" cy="5236049"/>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lvl="0" algn="just">
                  <a:lnSpc>
                    <a:spcPct val="150000"/>
                  </a:lnSpc>
                </a:pPr>
                <a:r>
                  <a:rPr lang="vi-VN" sz="4800" b="1">
                    <a:solidFill>
                      <a:srgbClr val="000000"/>
                    </a:solidFill>
                    <a:effectLst/>
                    <a:latin typeface="Times New Roman" panose="02020603050405020304" pitchFamily="18" charset="0"/>
                    <a:ea typeface="Calibri" panose="020F0502020204030204" pitchFamily="34" charset="0"/>
                  </a:rPr>
                  <a:t>b) </a:t>
                </a:r>
                <a:r>
                  <a:rPr lang="en-US" sz="4800" b="1">
                    <a:solidFill>
                      <a:srgbClr val="000000"/>
                    </a:solidFill>
                    <a:effectLst/>
                    <a:latin typeface="Times New Roman" panose="02020603050405020304" pitchFamily="18" charset="0"/>
                    <a:ea typeface="Calibri" panose="020F0502020204030204" pitchFamily="34" charset="0"/>
                  </a:rPr>
                  <a:t>Theo sơ đồ hình cây </a:t>
                </a:r>
                <a:endParaRPr lang="en-US" sz="4800" b="1">
                  <a:effectLst/>
                  <a:latin typeface="Times New Roman" panose="02020603050405020304" pitchFamily="18" charset="0"/>
                  <a:ea typeface="Calibri" panose="020F0502020204030204" pitchFamily="34" charset="0"/>
                </a:endParaRPr>
              </a:p>
              <a:p>
                <a:pPr marL="457200" algn="just">
                  <a:lnSpc>
                    <a:spcPct val="150000"/>
                  </a:lnSpc>
                </a:pPr>
                <a:r>
                  <a:rPr lang="en-US" sz="4800" b="1">
                    <a:solidFill>
                      <a:srgbClr val="000000"/>
                    </a:solidFill>
                    <a:effectLst/>
                    <a:latin typeface="Times New Roman" panose="02020603050405020304" pitchFamily="18" charset="0"/>
                    <a:ea typeface="Calibri" panose="020F0502020204030204" pitchFamily="34" charset="0"/>
                  </a:rPr>
                  <a:t>Ta có </a:t>
                </a:r>
                <a14:m>
                  <m:oMath xmlns:m="http://schemas.openxmlformats.org/officeDocument/2006/math">
                    <m:r>
                      <a:rPr lang="en-US" sz="4800" b="1" i="1" smtClean="0">
                        <a:solidFill>
                          <a:srgbClr val="2C2A29"/>
                        </a:solidFill>
                        <a:effectLst/>
                        <a:latin typeface="Cambria Math" panose="02040503050406030204" pitchFamily="18" charset="0"/>
                        <a:ea typeface="Calibri" panose="020F0502020204030204" pitchFamily="34" charset="0"/>
                      </a:rPr>
                      <m:t>𝒏</m:t>
                    </m:r>
                    <m:d>
                      <m:dPr>
                        <m:ctrlPr>
                          <a:rPr lang="en-US" sz="4800" b="1" i="1">
                            <a:solidFill>
                              <a:srgbClr val="2C2A29"/>
                            </a:solidFill>
                            <a:effectLst/>
                            <a:latin typeface="Cambria Math" panose="02040503050406030204" pitchFamily="18" charset="0"/>
                            <a:ea typeface="Calibri" panose="020F0502020204030204" pitchFamily="34" charset="0"/>
                          </a:rPr>
                        </m:ctrlPr>
                      </m:dPr>
                      <m:e>
                        <m:r>
                          <a:rPr lang="en-US" sz="4800" b="1" i="1" smtClean="0">
                            <a:solidFill>
                              <a:srgbClr val="2C2A29"/>
                            </a:solidFill>
                            <a:effectLst/>
                            <a:latin typeface="Cambria Math" panose="02040503050406030204" pitchFamily="18" charset="0"/>
                            <a:ea typeface="Calibri" panose="020F0502020204030204" pitchFamily="34" charset="0"/>
                          </a:rPr>
                          <m:t>𝜴</m:t>
                        </m:r>
                      </m:e>
                    </m:d>
                    <m:r>
                      <a:rPr lang="en-US" sz="4800" b="1" i="1" smtClean="0">
                        <a:solidFill>
                          <a:srgbClr val="2C2A29"/>
                        </a:solidFill>
                        <a:effectLst/>
                        <a:latin typeface="Cambria Math" panose="02040503050406030204" pitchFamily="18" charset="0"/>
                        <a:ea typeface="Calibri" panose="020F0502020204030204" pitchFamily="34" charset="0"/>
                      </a:rPr>
                      <m:t>=</m:t>
                    </m:r>
                    <m:r>
                      <a:rPr lang="en-US" sz="4800" b="1" i="1" smtClean="0">
                        <a:solidFill>
                          <a:srgbClr val="2C2A29"/>
                        </a:solidFill>
                        <a:effectLst/>
                        <a:latin typeface="Cambria Math" panose="02040503050406030204" pitchFamily="18" charset="0"/>
                        <a:ea typeface="Calibri" panose="020F0502020204030204" pitchFamily="34" charset="0"/>
                      </a:rPr>
                      <m:t>𝟖</m:t>
                    </m:r>
                  </m:oMath>
                </a14:m>
                <a:r>
                  <a:rPr lang="en-US" sz="4800" b="1">
                    <a:solidFill>
                      <a:srgbClr val="2C2A29"/>
                    </a:solidFill>
                    <a:effectLst/>
                    <a:latin typeface="Times New Roman" panose="02020603050405020304" pitchFamily="18" charset="0"/>
                    <a:ea typeface="Calibri" panose="020F0502020204030204" pitchFamily="34" charset="0"/>
                  </a:rPr>
                  <a:t>.</a:t>
                </a:r>
                <a:endParaRPr lang="en-US" sz="4800" b="1">
                  <a:effectLst/>
                  <a:latin typeface="Times New Roman" panose="02020603050405020304" pitchFamily="18" charset="0"/>
                  <a:ea typeface="Calibri" panose="020F0502020204030204" pitchFamily="34" charset="0"/>
                </a:endParaRPr>
              </a:p>
              <a:p>
                <a:pPr>
                  <a:lnSpc>
                    <a:spcPct val="107000"/>
                  </a:lnSpc>
                  <a:spcAft>
                    <a:spcPts val="800"/>
                  </a:spcAft>
                </a:pPr>
                <a:r>
                  <a:rPr lang="vi-VN" sz="4800" b="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Biến cố A:”</a:t>
                </a:r>
                <a:r>
                  <a:rPr lang="vi-VN"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 đình được chọn có một con trai và hai con gái</a:t>
                </a:r>
                <a:r>
                  <a:rPr lang="vi-VN" sz="4800" b="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 </a:t>
                </a:r>
                <a:r>
                  <a:rPr lang="vi-VN"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{TGG, GTG, GGT}.</a:t>
                </a:r>
                <a:r>
                  <a:rPr lang="vi-VN" sz="4800" b="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Vậy </a:t>
                </a:r>
                <a14:m>
                  <m:oMath xmlns:m="http://schemas.openxmlformats.org/officeDocument/2006/math">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𝟑</m:t>
                    </m:r>
                  </m:oMath>
                </a14:m>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đó </a:t>
                </a:r>
                <a14:m>
                  <m:oMath xmlns:m="http://schemas.openxmlformats.org/officeDocument/2006/math">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vi-VN"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2493432" y="5272905"/>
                <a:ext cx="21645403" cy="5236049"/>
              </a:xfrm>
              <a:prstGeom prst="rect">
                <a:avLst/>
              </a:prstGeom>
              <a:blipFill>
                <a:blip r:embed="rId3"/>
                <a:stretch>
                  <a:fillRect l="-1267" b="-209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88718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fade">
                                      <p:cBhvr>
                                        <p:cTn id="37" dur="500"/>
                                        <p:tgtEl>
                                          <p:spTgt spid="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2" end="2"/>
                                            </p:txEl>
                                          </p:spTgt>
                                        </p:tgtEl>
                                        <p:attrNameLst>
                                          <p:attrName>style.visibility</p:attrName>
                                        </p:attrNameLst>
                                      </p:cBhvr>
                                      <p:to>
                                        <p:strVal val="visible"/>
                                      </p:to>
                                    </p:set>
                                    <p:animEffect transition="in" filter="fade">
                                      <p:cBhvr>
                                        <p:cTn id="42" dur="500"/>
                                        <p:tgtEl>
                                          <p:spTgt spid="2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3" end="3"/>
                                            </p:txEl>
                                          </p:spTgt>
                                        </p:tgtEl>
                                        <p:attrNameLst>
                                          <p:attrName>style.visibility</p:attrName>
                                        </p:attrNameLst>
                                      </p:cBhvr>
                                      <p:to>
                                        <p:strVal val="visible"/>
                                      </p:to>
                                    </p:set>
                                    <p:animEffect transition="in" filter="fade">
                                      <p:cBhvr>
                                        <p:cTn id="47" dur="500"/>
                                        <p:tgtEl>
                                          <p:spTgt spid="2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4" end="4"/>
                                            </p:txEl>
                                          </p:spTgt>
                                        </p:tgtEl>
                                        <p:attrNameLst>
                                          <p:attrName>style.visibility</p:attrName>
                                        </p:attrNameLst>
                                      </p:cBhvr>
                                      <p:to>
                                        <p:strVal val="visible"/>
                                      </p:to>
                                    </p:set>
                                    <p:animEffect transition="in" filter="fade">
                                      <p:cBhvr>
                                        <p:cTn id="52"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2311B5C-098F-06A6-9D26-F11C42C0EC66}"/>
              </a:ext>
            </a:extLst>
          </p:cNvPr>
          <p:cNvSpPr txBox="1"/>
          <p:nvPr/>
        </p:nvSpPr>
        <p:spPr>
          <a:xfrm>
            <a:off x="664410" y="1735843"/>
            <a:ext cx="14282529"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3</a:t>
            </a:r>
            <a:r>
              <a:rPr lang="en-US" sz="4400" b="1">
                <a:solidFill>
                  <a:srgbClr val="0033CC"/>
                </a:solidFill>
                <a:latin typeface="Times New Roman" panose="02020603050405020304" pitchFamily="18" charset="0"/>
                <a:cs typeface="Times New Roman" panose="02020603050405020304" pitchFamily="18" charset="0"/>
              </a:rPr>
              <a:t>. </a:t>
            </a:r>
            <a:r>
              <a:rPr lang="en-US" sz="4400" b="1">
                <a:solidFill>
                  <a:srgbClr val="0033CC"/>
                </a:solidFill>
                <a:effectLst/>
                <a:latin typeface="Times New Roman" panose="02020603050405020304" pitchFamily="18" charset="0"/>
                <a:ea typeface="Calibri" panose="020F0502020204030204" pitchFamily="34" charset="0"/>
              </a:rPr>
              <a:t>XÁC SUẤT CỦA BIẾN CỐ ĐỐI</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id="{6173859E-61BA-2A01-D3ED-45F175DCE692}"/>
              </a:ext>
            </a:extLst>
          </p:cNvPr>
          <p:cNvGrpSpPr/>
          <p:nvPr/>
        </p:nvGrpSpPr>
        <p:grpSpPr>
          <a:xfrm>
            <a:off x="664410" y="2519283"/>
            <a:ext cx="23436941" cy="2357517"/>
            <a:chOff x="0" y="-45827"/>
            <a:chExt cx="11795431" cy="1274617"/>
          </a:xfrm>
          <a:solidFill>
            <a:schemeClr val="bg2"/>
          </a:solidFill>
        </p:grpSpPr>
        <mc:AlternateContent xmlns:mc="http://schemas.openxmlformats.org/markup-compatibility/2006" xmlns:a14="http://schemas.microsoft.com/office/drawing/2010/main">
          <mc:Choice Requires="a14">
            <p:sp>
              <p:nvSpPr>
                <p:cNvPr id="44" name="TextBox 321">
                  <a:extLst>
                    <a:ext uri="{FF2B5EF4-FFF2-40B4-BE49-F238E27FC236}">
                      <a16:creationId xmlns:a16="http://schemas.microsoft.com/office/drawing/2014/main" id="{15D86722-41C9-9650-35B6-B151BBF81037}"/>
                    </a:ext>
                  </a:extLst>
                </p:cNvPr>
                <p:cNvSpPr txBox="1"/>
                <p:nvPr/>
              </p:nvSpPr>
              <p:spPr>
                <a:xfrm>
                  <a:off x="679884" y="-45827"/>
                  <a:ext cx="11115547" cy="1274617"/>
                </a:xfrm>
                <a:prstGeom prst="rect">
                  <a:avLst/>
                </a:prstGeom>
                <a:grpFill/>
              </p:spPr>
              <p:txBody>
                <a:bodyPr wrap="square" rtlCol="0">
                  <a:noAutofit/>
                </a:bodyPr>
                <a:lstStyle/>
                <a:p>
                  <a:pPr>
                    <a:lnSpc>
                      <a:spcPct val="107000"/>
                    </a:lnSpc>
                    <a:spcAft>
                      <a:spcPts val="800"/>
                    </a:spcAft>
                  </a:pPr>
                  <a:r>
                    <a:rPr lang="en-US" sz="4800" b="1" kern="1200">
                      <a:solidFill>
                        <a:srgbClr val="FF0000"/>
                      </a:solidFill>
                      <a:effectLst/>
                      <a:latin typeface="Times New Roman" panose="02020603050405020304" pitchFamily="18" charset="0"/>
                      <a:ea typeface="Cascadia Mono"/>
                      <a:cs typeface="Times New Roman" panose="02020603050405020304" pitchFamily="18" charset="0"/>
                    </a:rPr>
                    <a:t>HĐ3: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một </a:t>
                  </a:r>
                  <a:r>
                    <a:rPr lang="en-US"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biến cố và </a:t>
                  </a:r>
                  <a14:m>
                    <m:oMath xmlns:m="http://schemas.openxmlformats.org/officeDocument/2006/math">
                      <m:r>
                        <a:rPr lang="en-US" sz="4800" b="1" i="1">
                          <a:latin typeface="Cambria Math" panose="02040503050406030204" pitchFamily="18" charset="0"/>
                        </a:rPr>
                        <m:t>𝜴</m:t>
                      </m:r>
                    </m:oMath>
                  </a14:m>
                  <a:r>
                    <a:rPr lang="en-US"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 là không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 </a:t>
                  </a:r>
                  <a:r>
                    <a:rPr lang="en-US"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mẫu. Tính </a:t>
                  </a:r>
                  <a14:m>
                    <m:oMath xmlns:m="http://schemas.openxmlformats.org/officeDocument/2006/math">
                      <m:r>
                        <a:rPr lang="en-US" sz="4800" b="1" i="1">
                          <a:latin typeface="Cambria Math" panose="02040503050406030204" pitchFamily="18" charset="0"/>
                        </a:rPr>
                        <m:t>𝒏</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𝑬</m:t>
                              </m:r>
                            </m:e>
                          </m:bar>
                        </m:e>
                      </m:d>
                    </m:oMath>
                  </a14:m>
                  <a:r>
                    <a:rPr lang="en-US"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  theo </a:t>
                  </a:r>
                  <a14:m>
                    <m:oMath xmlns:m="http://schemas.openxmlformats.org/officeDocument/2006/math">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effectLst/>
                              <a:latin typeface="Cambria Math" panose="02040503050406030204" pitchFamily="18"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e>
                      </m:d>
                    </m:oMath>
                  </a14:m>
                  <a:r>
                    <a:rPr lang="en-US"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4800" b="1" i="1">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latin typeface="Cambria Math" panose="02040503050406030204" pitchFamily="18" charset="0"/>
                              <a:cs typeface="Times New Roman" panose="02020603050405020304" pitchFamily="18" charset="0"/>
                            </a:rPr>
                          </m:ctrlPr>
                        </m:dPr>
                        <m:e>
                          <m:r>
                            <a:rPr lang="en-US" sz="4800" b="1" i="1" smtClean="0">
                              <a:latin typeface="Cambria Math" panose="02040503050406030204" pitchFamily="18" charset="0"/>
                              <a:cs typeface="Times New Roman" panose="02020603050405020304" pitchFamily="18" charset="0"/>
                            </a:rPr>
                            <m:t>𝑬</m:t>
                          </m:r>
                        </m:e>
                      </m:d>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4" name="TextBox 321">
                  <a:extLst>
                    <a:ext uri="{FF2B5EF4-FFF2-40B4-BE49-F238E27FC236}">
                      <a16:creationId xmlns:a16="http://schemas.microsoft.com/office/drawing/2014/main" id="{15D86722-41C9-9650-35B6-B151BBF81037}"/>
                    </a:ext>
                  </a:extLst>
                </p:cNvPr>
                <p:cNvSpPr txBox="1">
                  <a:spLocks noRot="1" noChangeAspect="1" noMove="1" noResize="1" noEditPoints="1" noAdjustHandles="1" noChangeArrowheads="1" noChangeShapeType="1" noTextEdit="1"/>
                </p:cNvSpPr>
                <p:nvPr/>
              </p:nvSpPr>
              <p:spPr>
                <a:xfrm>
                  <a:off x="679884" y="-45827"/>
                  <a:ext cx="11115547" cy="1274617"/>
                </a:xfrm>
                <a:prstGeom prst="rect">
                  <a:avLst/>
                </a:prstGeom>
                <a:blipFill>
                  <a:blip r:embed="rId3"/>
                  <a:stretch>
                    <a:fillRect l="-1270" t="-1034"/>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BE7B34D6-30FE-08C2-DAC9-FE4896C0F468}"/>
                </a:ext>
              </a:extLst>
            </p:cNvPr>
            <p:cNvGrpSpPr/>
            <p:nvPr/>
          </p:nvGrpSpPr>
          <p:grpSpPr>
            <a:xfrm>
              <a:off x="0" y="92326"/>
              <a:ext cx="627012" cy="197663"/>
              <a:chOff x="0" y="92326"/>
              <a:chExt cx="575416" cy="197663"/>
            </a:xfrm>
            <a:grpFill/>
          </p:grpSpPr>
          <p:grpSp>
            <p:nvGrpSpPr>
              <p:cNvPr id="46" name="Group 45">
                <a:extLst>
                  <a:ext uri="{FF2B5EF4-FFF2-40B4-BE49-F238E27FC236}">
                    <a16:creationId xmlns:a16="http://schemas.microsoft.com/office/drawing/2014/main" id="{CD05600A-0609-6591-03F6-F6CC43C249D3}"/>
                  </a:ext>
                </a:extLst>
              </p:cNvPr>
              <p:cNvGrpSpPr/>
              <p:nvPr/>
            </p:nvGrpSpPr>
            <p:grpSpPr>
              <a:xfrm>
                <a:off x="0" y="92326"/>
                <a:ext cx="575416" cy="197663"/>
                <a:chOff x="0" y="92326"/>
                <a:chExt cx="644449" cy="302837"/>
              </a:xfrm>
              <a:grpFill/>
            </p:grpSpPr>
            <p:sp>
              <p:nvSpPr>
                <p:cNvPr id="49" name="Arrow: Pentagon 48">
                  <a:extLst>
                    <a:ext uri="{FF2B5EF4-FFF2-40B4-BE49-F238E27FC236}">
                      <a16:creationId xmlns:a16="http://schemas.microsoft.com/office/drawing/2014/main" id="{0D0D24FE-D303-6DE0-80C1-30D26E65942C}"/>
                    </a:ext>
                  </a:extLst>
                </p:cNvPr>
                <p:cNvSpPr/>
                <p:nvPr/>
              </p:nvSpPr>
              <p:spPr>
                <a:xfrm>
                  <a:off x="0" y="103807"/>
                  <a:ext cx="420648" cy="29135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Arrow: Chevron 49">
                  <a:extLst>
                    <a:ext uri="{FF2B5EF4-FFF2-40B4-BE49-F238E27FC236}">
                      <a16:creationId xmlns:a16="http://schemas.microsoft.com/office/drawing/2014/main" id="{81141139-8775-5475-58D6-22490F5A7227}"/>
                    </a:ext>
                  </a:extLst>
                </p:cNvPr>
                <p:cNvSpPr/>
                <p:nvPr/>
              </p:nvSpPr>
              <p:spPr>
                <a:xfrm>
                  <a:off x="380243" y="92326"/>
                  <a:ext cx="169459" cy="291671"/>
                </a:xfrm>
                <a:prstGeom prst="chevron">
                  <a:avLst>
                    <a:gd name="adj" fmla="val 83506"/>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Arrow: Chevron 50">
                  <a:extLst>
                    <a:ext uri="{FF2B5EF4-FFF2-40B4-BE49-F238E27FC236}">
                      <a16:creationId xmlns:a16="http://schemas.microsoft.com/office/drawing/2014/main" id="{795E2E89-CFD1-4B7C-68D3-ECC3B386F9DC}"/>
                    </a:ext>
                  </a:extLst>
                </p:cNvPr>
                <p:cNvSpPr/>
                <p:nvPr/>
              </p:nvSpPr>
              <p:spPr>
                <a:xfrm>
                  <a:off x="474990" y="92326"/>
                  <a:ext cx="169459" cy="291671"/>
                </a:xfrm>
                <a:prstGeom prst="chevron">
                  <a:avLst>
                    <a:gd name="adj" fmla="val 83506"/>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7" name="Flowchart: Terminator 46">
                <a:extLst>
                  <a:ext uri="{FF2B5EF4-FFF2-40B4-BE49-F238E27FC236}">
                    <a16:creationId xmlns:a16="http://schemas.microsoft.com/office/drawing/2014/main" id="{2B3B877B-00AA-F2A1-4285-A15D6BF828F8}"/>
                  </a:ext>
                </a:extLst>
              </p:cNvPr>
              <p:cNvSpPr/>
              <p:nvPr/>
            </p:nvSpPr>
            <p:spPr>
              <a:xfrm>
                <a:off x="80311" y="137613"/>
                <a:ext cx="253736" cy="11582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Oval 47">
                <a:extLst>
                  <a:ext uri="{FF2B5EF4-FFF2-40B4-BE49-F238E27FC236}">
                    <a16:creationId xmlns:a16="http://schemas.microsoft.com/office/drawing/2014/main" id="{6A41727C-06FA-D5AB-F41C-0BAC36744C25}"/>
                  </a:ext>
                </a:extLst>
              </p:cNvPr>
              <p:cNvSpPr/>
              <p:nvPr/>
            </p:nvSpPr>
            <p:spPr>
              <a:xfrm>
                <a:off x="211660" y="142761"/>
                <a:ext cx="92369" cy="954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8DA0EB25-F115-D8EB-98C6-904A6167C725}"/>
                  </a:ext>
                </a:extLst>
              </p:cNvPr>
              <p:cNvSpPr txBox="1">
                <a:spLocks/>
              </p:cNvSpPr>
              <p:nvPr/>
            </p:nvSpPr>
            <p:spPr>
              <a:xfrm>
                <a:off x="336698" y="5176536"/>
                <a:ext cx="23818702" cy="82883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a:solidFill>
                      <a:srgbClr val="FF0000"/>
                    </a:solidFill>
                  </a:rPr>
                  <a:t>Lời giải </a:t>
                </a:r>
              </a:p>
              <a:p>
                <a:r>
                  <a:rPr lang="en-US" b="1"/>
                  <a:t>Do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𝑬</m:t>
                            </m:r>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𝑬</m:t>
                                </m:r>
                              </m:e>
                            </m:bar>
                            <m:r>
                              <a:rPr lang="en-US" b="1" i="1">
                                <a:latin typeface="Cambria Math" panose="02040503050406030204" pitchFamily="18" charset="0"/>
                              </a:rPr>
                              <m:t>=</m:t>
                            </m:r>
                            <m:r>
                              <a:rPr lang="en-US" b="1" i="1">
                                <a:latin typeface="Cambria Math" panose="02040503050406030204" pitchFamily="18" charset="0"/>
                              </a:rPr>
                              <m:t>𝜴</m:t>
                            </m:r>
                          </m:e>
                          <m:e>
                            <m:r>
                              <a:rPr lang="en-US" b="1" i="1">
                                <a:latin typeface="Cambria Math" panose="02040503050406030204" pitchFamily="18" charset="0"/>
                              </a:rPr>
                              <m:t>𝑬</m:t>
                            </m:r>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𝑬</m:t>
                                </m:r>
                              </m:e>
                            </m:bar>
                            <m:r>
                              <a:rPr lang="en-US" b="1" i="1">
                                <a:latin typeface="Cambria Math" panose="02040503050406030204" pitchFamily="18" charset="0"/>
                              </a:rPr>
                              <m:t>=</m:t>
                            </m:r>
                            <m:r>
                              <a:rPr lang="en-US" b="1" i="1">
                                <a:latin typeface="Cambria Math" panose="02040503050406030204" pitchFamily="18" charset="0"/>
                              </a:rPr>
                              <m:t>∅</m:t>
                            </m:r>
                          </m:e>
                        </m:eqAr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𝑬</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en-US" b="1" i="1">
                                <a:latin typeface="Cambria Math" panose="02040503050406030204" pitchFamily="18" charset="0"/>
                              </a:rPr>
                              <m:t>𝑬</m:t>
                            </m:r>
                          </m:e>
                        </m:ba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en-US" b="1" i="1">
                                <a:latin typeface="Cambria Math" panose="02040503050406030204" pitchFamily="18" charset="0"/>
                              </a:rPr>
                              <m:t>𝑬</m:t>
                            </m:r>
                          </m:e>
                        </m:ba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𝑬</m:t>
                        </m:r>
                      </m:e>
                    </m:d>
                  </m:oMath>
                </a14:m>
                <a:endParaRPr lang="en-US" b="1"/>
              </a:p>
              <a:p>
                <a:r>
                  <a:rPr lang="en-US" b="1"/>
                  <a:t>Ta có công thức sau đây liên hệ giữa xác suất của một biến cố với xác suất của biến cố đối.</a:t>
                </a:r>
              </a:p>
              <a:p>
                <a:pPr marL="0" indent="0">
                  <a:buNone/>
                </a:pPr>
                <a:endParaRPr lang="en-US" u="sng">
                  <a:solidFill>
                    <a:srgbClr val="FF0000"/>
                  </a:solidFill>
                </a:endParaRPr>
              </a:p>
              <a:p>
                <a:pPr marL="0" indent="0">
                  <a:buNone/>
                </a:pPr>
                <a:endParaRPr lang="en-US" b="1" dirty="0"/>
              </a:p>
            </p:txBody>
          </p:sp>
        </mc:Choice>
        <mc:Fallback xmlns="">
          <p:sp>
            <p:nvSpPr>
              <p:cNvPr id="53" name="Content Placeholder 2">
                <a:extLst>
                  <a:ext uri="{FF2B5EF4-FFF2-40B4-BE49-F238E27FC236}">
                    <a16:creationId xmlns:a16="http://schemas.microsoft.com/office/drawing/2014/main" id="{8DA0EB25-F115-D8EB-98C6-904A6167C725}"/>
                  </a:ext>
                </a:extLst>
              </p:cNvPr>
              <p:cNvSpPr txBox="1">
                <a:spLocks noRot="1" noChangeAspect="1" noMove="1" noResize="1" noEditPoints="1" noAdjustHandles="1" noChangeArrowheads="1" noChangeShapeType="1" noTextEdit="1"/>
              </p:cNvSpPr>
              <p:nvPr/>
            </p:nvSpPr>
            <p:spPr>
              <a:xfrm>
                <a:off x="336698" y="5176536"/>
                <a:ext cx="23818702" cy="8288329"/>
              </a:xfrm>
              <a:prstGeom prst="rect">
                <a:avLst/>
              </a:prstGeom>
              <a:blipFill>
                <a:blip r:embed="rId4"/>
                <a:stretch>
                  <a:fillRect l="-1023" t="-242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 Box 140">
                <a:extLst>
                  <a:ext uri="{FF2B5EF4-FFF2-40B4-BE49-F238E27FC236}">
                    <a16:creationId xmlns:a16="http://schemas.microsoft.com/office/drawing/2014/main" id="{40FA7067-7F1F-09D5-AD51-E8B3D4D58C8B}"/>
                  </a:ext>
                </a:extLst>
              </p:cNvPr>
              <p:cNvSpPr txBox="1"/>
              <p:nvPr/>
            </p:nvSpPr>
            <p:spPr>
              <a:xfrm>
                <a:off x="1322668" y="9829800"/>
                <a:ext cx="20013332" cy="1676400"/>
              </a:xfrm>
              <a:prstGeom prst="rect">
                <a:avLst/>
              </a:prstGeom>
              <a:solidFill>
                <a:schemeClr val="lt1"/>
              </a:solidFill>
              <a:ln w="1270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fr-FR"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một biến </a:t>
                </a:r>
                <a:r>
                  <a:rPr lang="fr-FR"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cố. Xác suất của biến cố </a:t>
                </a:r>
                <a:r>
                  <a:rPr lang="fr-FR" sz="4800" b="1" i="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4800" b="1">
                    <a:solidFill>
                      <a:srgbClr val="373430"/>
                    </a:solidFill>
                    <a:effectLst/>
                    <a:latin typeface="Times New Roman" panose="02020603050405020304" pitchFamily="18" charset="0"/>
                    <a:ea typeface="Calibri" panose="020F0502020204030204" pitchFamily="34" charset="0"/>
                    <a:cs typeface="Times New Roman" panose="02020603050405020304" pitchFamily="18" charset="0"/>
                  </a:rPr>
                  <a:t>  liên hệ với xác </a:t>
                </a: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suất của </a:t>
                </a:r>
                <a:r>
                  <a:rPr lang="fr-FR"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bởi công thức sau: </a:t>
                </a:r>
                <a14:m>
                  <m:oMath xmlns:m="http://schemas.openxmlformats.org/officeDocument/2006/math">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effectLst/>
                            <a:latin typeface="Cambria Math" panose="02040503050406030204" pitchFamily="18" charset="0"/>
                            <a:cs typeface="Times New Roman" panose="02020603050405020304" pitchFamily="18" charset="0"/>
                          </a:rPr>
                        </m:ctrlPr>
                      </m:dPr>
                      <m:e>
                        <m:bar>
                          <m:barPr>
                            <m:pos m:val="top"/>
                            <m:ctrlPr>
                              <a:rPr lang="en-US" sz="4800" b="1" i="1">
                                <a:effectLst/>
                                <a:latin typeface="Cambria Math" panose="02040503050406030204" pitchFamily="18" charset="0"/>
                                <a:cs typeface="Times New Roman" panose="02020603050405020304" pitchFamily="18" charset="0"/>
                              </a:rPr>
                            </m:ctrlPr>
                          </m:ba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𝑬</m:t>
                            </m:r>
                          </m:e>
                        </m:ba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rPr>
                      <m:t>−</m:t>
                    </m:r>
                    <m:r>
                      <a:rPr lang="en-US" sz="4800" b="1" i="1" smtClean="0">
                        <a:effectLst/>
                        <a:latin typeface="Cambria Math" panose="02040503050406030204" pitchFamily="18" charset="0"/>
                        <a:ea typeface="Calibri" panose="020F0502020204030204" pitchFamily="34" charset="0"/>
                      </a:rPr>
                      <m:t>𝑷</m:t>
                    </m:r>
                    <m:d>
                      <m:dPr>
                        <m:ctrlPr>
                          <a:rPr lang="en-US" sz="4800" b="1" i="1">
                            <a:effectLst/>
                            <a:latin typeface="Cambria Math" panose="02040503050406030204" pitchFamily="18"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𝑬</m:t>
                        </m:r>
                      </m:e>
                    </m:d>
                  </m:oMath>
                </a14:m>
                <a:r>
                  <a:rPr lang="en-US" sz="4800" b="1">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6" name="Text Box 140">
                <a:extLst>
                  <a:ext uri="{FF2B5EF4-FFF2-40B4-BE49-F238E27FC236}">
                    <a16:creationId xmlns:a16="http://schemas.microsoft.com/office/drawing/2014/main" id="{40FA7067-7F1F-09D5-AD51-E8B3D4D58C8B}"/>
                  </a:ext>
                </a:extLst>
              </p:cNvPr>
              <p:cNvSpPr txBox="1">
                <a:spLocks noRot="1" noChangeAspect="1" noMove="1" noResize="1" noEditPoints="1" noAdjustHandles="1" noChangeArrowheads="1" noChangeShapeType="1" noTextEdit="1"/>
              </p:cNvSpPr>
              <p:nvPr/>
            </p:nvSpPr>
            <p:spPr>
              <a:xfrm>
                <a:off x="1322668" y="9829800"/>
                <a:ext cx="20013332" cy="1676400"/>
              </a:xfrm>
              <a:prstGeom prst="rect">
                <a:avLst/>
              </a:prstGeom>
              <a:blipFill>
                <a:blip r:embed="rId5"/>
                <a:stretch>
                  <a:fillRect l="-1370" t="-7942" r="-1187" b="-20939"/>
                </a:stretch>
              </a:blipFill>
              <a:ln w="12700">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381685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wipe(up)">
                                      <p:cBhvr>
                                        <p:cTn id="22" dur="500"/>
                                        <p:tgtEl>
                                          <p:spTgt spid="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3">
                                            <p:txEl>
                                              <p:pRg st="1" end="1"/>
                                            </p:txEl>
                                          </p:spTgt>
                                        </p:tgtEl>
                                        <p:attrNameLst>
                                          <p:attrName>style.visibility</p:attrName>
                                        </p:attrNameLst>
                                      </p:cBhvr>
                                      <p:to>
                                        <p:strVal val="visible"/>
                                      </p:to>
                                    </p:set>
                                    <p:animEffect transition="in" filter="wipe(up)">
                                      <p:cBhvr>
                                        <p:cTn id="27" dur="500"/>
                                        <p:tgtEl>
                                          <p:spTgt spid="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3">
                                            <p:txEl>
                                              <p:pRg st="2" end="2"/>
                                            </p:txEl>
                                          </p:spTgt>
                                        </p:tgtEl>
                                        <p:attrNameLst>
                                          <p:attrName>style.visibility</p:attrName>
                                        </p:attrNameLst>
                                      </p:cBhvr>
                                      <p:to>
                                        <p:strVal val="visible"/>
                                      </p:to>
                                    </p:set>
                                    <p:animEffect transition="in" filter="wipe(up)">
                                      <p:cBhvr>
                                        <p:cTn id="32" dur="500"/>
                                        <p:tgtEl>
                                          <p:spTgt spid="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3"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425302" y="1977466"/>
                <a:ext cx="23622000" cy="404233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Chọn ngẫu nhiên hai số từ tập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𝟗</m:t>
                        </m:r>
                      </m:e>
                    </m:d>
                  </m:oMath>
                </a14:m>
                <a:r>
                  <a:rPr lang="en-US" b="1"/>
                  <a:t>. Gọi </a:t>
                </a:r>
                <a:r>
                  <a:rPr lang="en-US" b="1" i="1"/>
                  <a:t>H  </a:t>
                </a:r>
                <a:r>
                  <a:rPr lang="en-US" b="1"/>
                  <a:t>là biến cố: “Trong hai số được chọn có ít nhất một số chẵn”. </a:t>
                </a:r>
              </a:p>
              <a:p>
                <a:r>
                  <a:rPr lang="en-US" b="1"/>
                  <a:t>a) Mô tả không gian mẫu. </a:t>
                </a:r>
              </a:p>
              <a:p>
                <a:r>
                  <a:rPr lang="en-US" b="1"/>
                  <a:t>b) Biến cố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𝑯</m:t>
                        </m:r>
                      </m:e>
                    </m:bar>
                  </m:oMath>
                </a14:m>
                <a:r>
                  <a:rPr lang="en-US" b="1" i="1"/>
                  <a:t> </a:t>
                </a:r>
                <a:r>
                  <a:rPr lang="en-US" b="1"/>
                  <a:t>là tập con nào của không gian mẫu? </a:t>
                </a:r>
              </a:p>
              <a:p>
                <a:r>
                  <a:rPr lang="en-US" b="1"/>
                  <a:t>c) Tính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en-US" b="1" i="1">
                                <a:latin typeface="Cambria Math" panose="02040503050406030204" pitchFamily="18" charset="0"/>
                              </a:rPr>
                              <m:t>𝑯</m:t>
                            </m:r>
                          </m:e>
                        </m:bar>
                      </m:e>
                    </m:d>
                  </m:oMath>
                </a14:m>
                <a:r>
                  <a:rPr lang="en-US" b="1"/>
                  <a:t>và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𝑯</m:t>
                        </m:r>
                      </m:e>
                    </m:d>
                  </m:oMath>
                </a14:m>
                <a:r>
                  <a:rPr lang="en-US" b="1"/>
                  <a:t>.</a:t>
                </a:r>
              </a:p>
              <a:p>
                <a:endParaRPr lang="en-US" b="1" dirty="0"/>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25302" y="1977466"/>
                <a:ext cx="23622000" cy="4042334"/>
              </a:xfrm>
              <a:prstGeom prst="rect">
                <a:avLst/>
              </a:prstGeom>
              <a:blipFill>
                <a:blip r:embed="rId3"/>
                <a:stretch>
                  <a:fillRect l="-1367" t="-6006" r="-1625" b="-7357"/>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25302" y="6041409"/>
            <a:ext cx="23658572" cy="744599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665850" y="1873234"/>
            <a:ext cx="44196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Ví dụ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3</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518895" y="6019800"/>
                <a:ext cx="21439803" cy="5127686"/>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Không gian mẫu là tập tất cả các tập con cỏ 2 phần tử của tập </a:t>
                </a:r>
                <a14:m>
                  <m:oMath xmlns:m="http://schemas.openxmlformats.org/officeDocument/2006/math">
                    <m:d>
                      <m:dPr>
                        <m:begChr m:val="{"/>
                        <m:end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Biến cố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"Cả hai số được chọn đều là số lẻ". Khi đó </a:t>
                </a:r>
                <a14:m>
                  <m:oMath xmlns:m="http://schemas.openxmlformats.org/officeDocument/2006/math">
                    <m:bar>
                      <m:barPr>
                        <m:pos m:val="top"/>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ba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tập tất cả các tập con có 2 phần từ của tập số lẻ  </a:t>
                </a:r>
                <a14:m>
                  <m:oMath xmlns:m="http://schemas.openxmlformats.org/officeDocument/2006/math">
                    <m:d>
                      <m:dPr>
                        <m:begChr m:val="{"/>
                        <m:end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Tacó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sub>
                      <m:sup>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𝟑𝟔</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ba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Vậy </a:t>
                </a:r>
                <a14:m>
                  <m:oMath xmlns:m="http://schemas.openxmlformats.org/officeDocument/2006/math">
                    <m:r>
                      <a:rPr lang="en-US" sz="4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bar>
                      </m:e>
                    </m:d>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𝟑𝟔</m:t>
                        </m:r>
                      </m:den>
                    </m:f>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𝟏𝟖</m:t>
                        </m:r>
                      </m:den>
                    </m:f>
                  </m:oMath>
                </a14:m>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đó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ba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𝟏𝟖</m:t>
                        </m:r>
                      </m:den>
                    </m:f>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num>
                      <m:den>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𝟏𝟖</m:t>
                        </m:r>
                      </m:den>
                    </m:f>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2518895" y="6019800"/>
                <a:ext cx="21439803" cy="5127686"/>
              </a:xfrm>
              <a:prstGeom prst="rect">
                <a:avLst/>
              </a:prstGeom>
              <a:blipFill>
                <a:blip r:embed="rId4"/>
                <a:stretch>
                  <a:fillRect l="-1279" t="-2735" r="-825" b="-2735"/>
                </a:stretch>
              </a:blipFill>
              <a:ln w="9525">
                <a:noFill/>
                <a:miter lim="800000"/>
                <a:headEnd/>
                <a:tailEnd/>
              </a:ln>
            </p:spPr>
            <p:txBody>
              <a:bodyPr/>
              <a:lstStyle/>
              <a:p>
                <a:r>
                  <a:rPr lang="en-US">
                    <a:noFill/>
                  </a:rPr>
                  <a:t> </a:t>
                </a:r>
              </a:p>
            </p:txBody>
          </p:sp>
        </mc:Fallback>
      </mc:AlternateContent>
      <p:sp>
        <p:nvSpPr>
          <p:cNvPr id="20" name="Text Box 2">
            <a:extLst>
              <a:ext uri="{FF2B5EF4-FFF2-40B4-BE49-F238E27FC236}">
                <a16:creationId xmlns:a16="http://schemas.microsoft.com/office/drawing/2014/main" id="{D13923C7-2F96-9AF1-3625-BD07059DBC29}"/>
              </a:ext>
            </a:extLst>
          </p:cNvPr>
          <p:cNvSpPr txBox="1">
            <a:spLocks noChangeArrowheads="1"/>
          </p:cNvSpPr>
          <p:nvPr/>
        </p:nvSpPr>
        <p:spPr bwMode="auto">
          <a:xfrm>
            <a:off x="665850" y="11482847"/>
            <a:ext cx="23292848" cy="156966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spAutoFit/>
          </a:bodyPr>
          <a:lstStyle/>
          <a:p>
            <a:r>
              <a:rPr lang="en-US" sz="4800" b="1">
                <a:solidFill>
                  <a:srgbClr val="FF0000"/>
                </a:solidFill>
              </a:rPr>
              <a:t>Chú ý.</a:t>
            </a:r>
            <a:r>
              <a:rPr lang="en-US" sz="4800" b="1"/>
              <a:t> </a:t>
            </a:r>
            <a:r>
              <a:rPr lang="en-US" sz="4800" b="1">
                <a:solidFill>
                  <a:srgbClr val="0000FF"/>
                </a:solidFill>
              </a:rPr>
              <a:t>Trong một số bài toán, nếu tính trực tiếp xác suất của biến cố gặp khó khăn, ta cỏ thề tính gián tiếp bằng cách tính xác suất cùa biến cố đối cùa nó.</a:t>
            </a:r>
          </a:p>
        </p:txBody>
      </p:sp>
    </p:spTree>
    <p:extLst>
      <p:ext uri="{BB962C8B-B14F-4D97-AF65-F5344CB8AC3E}">
        <p14:creationId xmlns:p14="http://schemas.microsoft.com/office/powerpoint/2010/main" val="192007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3" end="3"/>
                                            </p:txEl>
                                          </p:spTgt>
                                        </p:tgtEl>
                                        <p:attrNameLst>
                                          <p:attrName>style.visibility</p:attrName>
                                        </p:attrNameLst>
                                      </p:cBhvr>
                                      <p:to>
                                        <p:strVal val="visible"/>
                                      </p:to>
                                    </p:set>
                                    <p:animEffect transition="in" filter="wipe(left)">
                                      <p:cBhvr>
                                        <p:cTn id="27" dur="500"/>
                                        <p:tgtEl>
                                          <p:spTgt spid="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1" end="1"/>
                                            </p:txEl>
                                          </p:spTgt>
                                        </p:tgtEl>
                                        <p:attrNameLst>
                                          <p:attrName>style.visibility</p:attrName>
                                        </p:attrNameLst>
                                      </p:cBhvr>
                                      <p:to>
                                        <p:strVal val="visible"/>
                                      </p:to>
                                    </p:set>
                                    <p:animEffect transition="in" filter="fade">
                                      <p:cBhvr>
                                        <p:cTn id="42" dur="500"/>
                                        <p:tgtEl>
                                          <p:spTgt spid="2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animEffect transition="in" filter="fade">
                                      <p:cBhvr>
                                        <p:cTn id="47" dur="500"/>
                                        <p:tgtEl>
                                          <p:spTgt spid="2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3" end="3"/>
                                            </p:txEl>
                                          </p:spTgt>
                                        </p:tgtEl>
                                        <p:attrNameLst>
                                          <p:attrName>style.visibility</p:attrName>
                                        </p:attrNameLst>
                                      </p:cBhvr>
                                      <p:to>
                                        <p:strVal val="visible"/>
                                      </p:to>
                                    </p:set>
                                    <p:animEffect transition="in" filter="fade">
                                      <p:cBhvr>
                                        <p:cTn id="52" dur="500"/>
                                        <p:tgtEl>
                                          <p:spTgt spid="2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569868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Có ba hộp </a:t>
                </a:r>
                <a:r>
                  <a:rPr lang="en-US" sz="4800" b="1" i="1">
                    <a:latin typeface="Times New Roman" panose="02020603050405020304" pitchFamily="18" charset="0"/>
                    <a:cs typeface="Times New Roman" panose="02020603050405020304" pitchFamily="18" charset="0"/>
                  </a:rPr>
                  <a:t>A, B, C.</a:t>
                </a:r>
                <a:r>
                  <a:rPr lang="en-US" sz="4800" b="1">
                    <a:latin typeface="Times New Roman" panose="02020603050405020304" pitchFamily="18" charset="0"/>
                    <a:cs typeface="Times New Roman" panose="02020603050405020304" pitchFamily="18" charset="0"/>
                  </a:rPr>
                  <a:t> Hộp </a:t>
                </a:r>
                <a:r>
                  <a:rPr lang="en-US" sz="4800" b="1" i="1">
                    <a:latin typeface="Times New Roman" panose="02020603050405020304" pitchFamily="18" charset="0"/>
                    <a:cs typeface="Times New Roman" panose="02020603050405020304" pitchFamily="18" charset="0"/>
                  </a:rPr>
                  <a:t>A</a:t>
                </a:r>
                <a:r>
                  <a:rPr lang="en-US" sz="4800" b="1">
                    <a:latin typeface="Times New Roman" panose="02020603050405020304" pitchFamily="18" charset="0"/>
                    <a:cs typeface="Times New Roman" panose="02020603050405020304" pitchFamily="18" charset="0"/>
                  </a:rPr>
                  <a:t> cỏ chứa ba thẻ mang số 1, số 2 và số 3. Hộp B chứa hai thẻ mang số 2 và số 3. Hộp </a:t>
                </a:r>
                <a:r>
                  <a:rPr lang="en-US" sz="4800" b="1" i="1">
                    <a:latin typeface="Times New Roman" panose="02020603050405020304" pitchFamily="18" charset="0"/>
                    <a:cs typeface="Times New Roman" panose="02020603050405020304" pitchFamily="18" charset="0"/>
                  </a:rPr>
                  <a:t>C</a:t>
                </a:r>
                <a:r>
                  <a:rPr lang="en-US" sz="4800" b="1">
                    <a:latin typeface="Times New Roman" panose="02020603050405020304" pitchFamily="18" charset="0"/>
                    <a:cs typeface="Times New Roman" panose="02020603050405020304" pitchFamily="18" charset="0"/>
                  </a:rPr>
                  <a:t> chứa hai thẻ mang số 1 và số 2. Từ mỗi hộp ta rút ra ngẫu nhiên một thẻ. </a:t>
                </a:r>
              </a:p>
              <a:p>
                <a:r>
                  <a:rPr lang="en-US" sz="4800" b="1">
                    <a:latin typeface="Times New Roman" panose="02020603050405020304" pitchFamily="18" charset="0"/>
                    <a:cs typeface="Times New Roman" panose="02020603050405020304" pitchFamily="18" charset="0"/>
                  </a:rPr>
                  <a:t>a) Vẽ sơ đồ hình cây để mô tả các phần tử của không gian mẫu. </a:t>
                </a:r>
              </a:p>
              <a:p>
                <a:r>
                  <a:rPr lang="en-US" sz="4800" b="1">
                    <a:latin typeface="Times New Roman" panose="02020603050405020304" pitchFamily="18" charset="0"/>
                    <a:cs typeface="Times New Roman" panose="02020603050405020304" pitchFamily="18" charset="0"/>
                  </a:rPr>
                  <a:t>b) Gọi </a:t>
                </a:r>
                <a:r>
                  <a:rPr lang="en-US" sz="4800" b="1" i="1">
                    <a:latin typeface="Times New Roman" panose="02020603050405020304" pitchFamily="18" charset="0"/>
                    <a:cs typeface="Times New Roman" panose="02020603050405020304" pitchFamily="18" charset="0"/>
                  </a:rPr>
                  <a:t>M</a:t>
                </a:r>
                <a:r>
                  <a:rPr lang="en-US" sz="4800" b="1">
                    <a:latin typeface="Times New Roman" panose="02020603050405020304" pitchFamily="18" charset="0"/>
                    <a:cs typeface="Times New Roman" panose="02020603050405020304" pitchFamily="18" charset="0"/>
                  </a:rPr>
                  <a:t> là biến cố: “Trong ba thẻ rút ra có ít nhất một thẻ số 1”. Biến cố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oMath>
                </a14:m>
                <a:r>
                  <a:rPr lang="en-US" sz="4800" b="1">
                    <a:latin typeface="Times New Roman" panose="02020603050405020304" pitchFamily="18" charset="0"/>
                    <a:cs typeface="Times New Roman" panose="02020603050405020304" pitchFamily="18" charset="0"/>
                  </a:rPr>
                  <a:t> là tập con nào của không gian mẫu? </a:t>
                </a:r>
              </a:p>
              <a:p>
                <a:r>
                  <a:rPr lang="en-US" sz="4800" b="1">
                    <a:latin typeface="Times New Roman" panose="02020603050405020304" pitchFamily="18" charset="0"/>
                    <a:cs typeface="Times New Roman" panose="02020603050405020304" pitchFamily="18" charset="0"/>
                  </a:rPr>
                  <a:t>c) Tinh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oMath>
                </a14:m>
                <a:r>
                  <a:rPr lang="en-US" sz="4800" b="1">
                    <a:latin typeface="Times New Roman" panose="02020603050405020304" pitchFamily="18" charset="0"/>
                    <a:cs typeface="Times New Roman" panose="02020603050405020304" pitchFamily="18" charset="0"/>
                  </a:rPr>
                  <a:t>và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e>
                    </m:d>
                  </m:oMath>
                </a14:m>
                <a:r>
                  <a:rPr lang="en-US" sz="4800" b="1">
                    <a:latin typeface="Times New Roman" panose="02020603050405020304" pitchFamily="18" charset="0"/>
                    <a:cs typeface="Times New Roman" panose="02020603050405020304" pitchFamily="18" charset="0"/>
                  </a:rPr>
                  <a:t>.</a:t>
                </a:r>
              </a:p>
              <a:p>
                <a:endParaRPr lang="en-US" sz="4800" b="1" dirty="0">
                  <a:latin typeface="Times New Roman" panose="02020603050405020304" pitchFamily="18"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77466"/>
                <a:ext cx="23818702" cy="5698688"/>
              </a:xfrm>
              <a:prstGeom prst="rect">
                <a:avLst/>
              </a:prstGeom>
              <a:blipFill>
                <a:blip r:embed="rId3"/>
                <a:stretch>
                  <a:fillRect l="-1151" t="-4269" r="-1663"/>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95470" y="6880184"/>
            <a:ext cx="23818702" cy="653101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353263" y="7639400"/>
                <a:ext cx="23660909" cy="5294078"/>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a:t>
                </a:r>
              </a:p>
              <a:p>
                <a:pPr>
                  <a:lnSpc>
                    <a:spcPct val="107000"/>
                  </a:lnSpc>
                  <a:spcAft>
                    <a:spcPts val="800"/>
                  </a:spcAft>
                </a:pPr>
                <a:endPar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sơ đồ hình cây </a:t>
                </a: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có</a:t>
                </a: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𝟐𝟐𝟏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𝟐𝟐𝟐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𝟐𝟑𝟐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𝟑𝟑𝟐</m:t>
                        </m:r>
                      </m:e>
                    </m:d>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số phần tử của không gian mẫu: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353263" y="7639400"/>
                <a:ext cx="23660909" cy="5294078"/>
              </a:xfrm>
              <a:prstGeom prst="rect">
                <a:avLst/>
              </a:prstGeom>
              <a:blipFill>
                <a:blip r:embed="rId4"/>
                <a:stretch>
                  <a:fillRect l="-1185" t="-2647" b="-5178"/>
                </a:stretch>
              </a:blipFill>
              <a:ln w="9525">
                <a:noFill/>
                <a:miter lim="800000"/>
                <a:headEnd/>
                <a:tailEnd/>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C7D0D9C8-E9D8-6D71-3E33-E500EFB58852}"/>
              </a:ext>
            </a:extLst>
          </p:cNvPr>
          <p:cNvPicPr>
            <a:picLocks noChangeAspect="1"/>
          </p:cNvPicPr>
          <p:nvPr/>
        </p:nvPicPr>
        <p:blipFill>
          <a:blip r:embed="rId5"/>
          <a:stretch>
            <a:fillRect/>
          </a:stretch>
        </p:blipFill>
        <p:spPr>
          <a:xfrm>
            <a:off x="6553200" y="5766331"/>
            <a:ext cx="17297400" cy="5294078"/>
          </a:xfrm>
          <a:prstGeom prst="rect">
            <a:avLst/>
          </a:prstGeom>
        </p:spPr>
      </p:pic>
    </p:spTree>
    <p:extLst>
      <p:ext uri="{BB962C8B-B14F-4D97-AF65-F5344CB8AC3E}">
        <p14:creationId xmlns:p14="http://schemas.microsoft.com/office/powerpoint/2010/main" val="234216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3" end="3"/>
                                            </p:txEl>
                                          </p:spTgt>
                                        </p:tgtEl>
                                        <p:attrNameLst>
                                          <p:attrName>style.visibility</p:attrName>
                                        </p:attrNameLst>
                                      </p:cBhvr>
                                      <p:to>
                                        <p:strVal val="visible"/>
                                      </p:to>
                                    </p:set>
                                    <p:animEffect transition="in" filter="wipe(left)">
                                      <p:cBhvr>
                                        <p:cTn id="27" dur="500"/>
                                        <p:tgtEl>
                                          <p:spTgt spid="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animEffect transition="in" filter="fade">
                                      <p:cBhvr>
                                        <p:cTn id="47" dur="500"/>
                                        <p:tgtEl>
                                          <p:spTgt spid="2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3" end="3"/>
                                            </p:txEl>
                                          </p:spTgt>
                                        </p:tgtEl>
                                        <p:attrNameLst>
                                          <p:attrName>style.visibility</p:attrName>
                                        </p:attrNameLst>
                                      </p:cBhvr>
                                      <p:to>
                                        <p:strVal val="visible"/>
                                      </p:to>
                                    </p:set>
                                    <p:animEffect transition="in" filter="fade">
                                      <p:cBhvr>
                                        <p:cTn id="52" dur="500"/>
                                        <p:tgtEl>
                                          <p:spTgt spid="2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xEl>
                                              <p:pRg st="4" end="4"/>
                                            </p:txEl>
                                          </p:spTgt>
                                        </p:tgtEl>
                                        <p:attrNameLst>
                                          <p:attrName>style.visibility</p:attrName>
                                        </p:attrNameLst>
                                      </p:cBhvr>
                                      <p:to>
                                        <p:strVal val="visible"/>
                                      </p:to>
                                    </p:set>
                                    <p:animEffect transition="in" filter="fade">
                                      <p:cBhvr>
                                        <p:cTn id="57" dur="500"/>
                                        <p:tgtEl>
                                          <p:spTgt spid="2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xEl>
                                              <p:pRg st="5" end="5"/>
                                            </p:txEl>
                                          </p:spTgt>
                                        </p:tgtEl>
                                        <p:attrNameLst>
                                          <p:attrName>style.visibility</p:attrName>
                                        </p:attrNameLst>
                                      </p:cBhvr>
                                      <p:to>
                                        <p:strVal val="visible"/>
                                      </p:to>
                                    </p:set>
                                    <p:animEffect transition="in" filter="fade">
                                      <p:cBhvr>
                                        <p:cTn id="6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569868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Có ba hộp </a:t>
                </a:r>
                <a:r>
                  <a:rPr lang="en-US" sz="4800" b="1" i="1">
                    <a:latin typeface="Times New Roman" panose="02020603050405020304" pitchFamily="18" charset="0"/>
                    <a:cs typeface="Times New Roman" panose="02020603050405020304" pitchFamily="18" charset="0"/>
                  </a:rPr>
                  <a:t>A, B, C.</a:t>
                </a:r>
                <a:r>
                  <a:rPr lang="en-US" sz="4800" b="1">
                    <a:latin typeface="Times New Roman" panose="02020603050405020304" pitchFamily="18" charset="0"/>
                    <a:cs typeface="Times New Roman" panose="02020603050405020304" pitchFamily="18" charset="0"/>
                  </a:rPr>
                  <a:t> Hộp </a:t>
                </a:r>
                <a:r>
                  <a:rPr lang="en-US" sz="4800" b="1" i="1">
                    <a:latin typeface="Times New Roman" panose="02020603050405020304" pitchFamily="18" charset="0"/>
                    <a:cs typeface="Times New Roman" panose="02020603050405020304" pitchFamily="18" charset="0"/>
                  </a:rPr>
                  <a:t>A</a:t>
                </a:r>
                <a:r>
                  <a:rPr lang="en-US" sz="4800" b="1">
                    <a:latin typeface="Times New Roman" panose="02020603050405020304" pitchFamily="18" charset="0"/>
                    <a:cs typeface="Times New Roman" panose="02020603050405020304" pitchFamily="18" charset="0"/>
                  </a:rPr>
                  <a:t> cỏ chứa ba thẻ mang số 1, số 2 và số 3. Hộp B chứa hai thẻ mang số 2 và số 3. Hộp </a:t>
                </a:r>
                <a:r>
                  <a:rPr lang="en-US" sz="4800" b="1" i="1">
                    <a:latin typeface="Times New Roman" panose="02020603050405020304" pitchFamily="18" charset="0"/>
                    <a:cs typeface="Times New Roman" panose="02020603050405020304" pitchFamily="18" charset="0"/>
                  </a:rPr>
                  <a:t>C</a:t>
                </a:r>
                <a:r>
                  <a:rPr lang="en-US" sz="4800" b="1">
                    <a:latin typeface="Times New Roman" panose="02020603050405020304" pitchFamily="18" charset="0"/>
                    <a:cs typeface="Times New Roman" panose="02020603050405020304" pitchFamily="18" charset="0"/>
                  </a:rPr>
                  <a:t> chứa hai thẻ mang số 1 và số 2. Từ mỗi hộp ta rút ra ngẫu nhiên một thẻ. </a:t>
                </a:r>
              </a:p>
              <a:p>
                <a:r>
                  <a:rPr lang="en-US" sz="4800" b="1">
                    <a:latin typeface="Times New Roman" panose="02020603050405020304" pitchFamily="18" charset="0"/>
                    <a:cs typeface="Times New Roman" panose="02020603050405020304" pitchFamily="18" charset="0"/>
                  </a:rPr>
                  <a:t>a) Vẽ sơ đồ hình cây để mô tả các phần tử của không gian mẫu. </a:t>
                </a:r>
              </a:p>
              <a:p>
                <a:r>
                  <a:rPr lang="en-US" sz="4800" b="1">
                    <a:latin typeface="Times New Roman" panose="02020603050405020304" pitchFamily="18" charset="0"/>
                    <a:cs typeface="Times New Roman" panose="02020603050405020304" pitchFamily="18" charset="0"/>
                  </a:rPr>
                  <a:t>b) Gọi </a:t>
                </a:r>
                <a:r>
                  <a:rPr lang="en-US" sz="4800" b="1" i="1">
                    <a:latin typeface="Times New Roman" panose="02020603050405020304" pitchFamily="18" charset="0"/>
                    <a:cs typeface="Times New Roman" panose="02020603050405020304" pitchFamily="18" charset="0"/>
                  </a:rPr>
                  <a:t>M</a:t>
                </a:r>
                <a:r>
                  <a:rPr lang="en-US" sz="4800" b="1">
                    <a:latin typeface="Times New Roman" panose="02020603050405020304" pitchFamily="18" charset="0"/>
                    <a:cs typeface="Times New Roman" panose="02020603050405020304" pitchFamily="18" charset="0"/>
                  </a:rPr>
                  <a:t> là biến cố: “Trong ba thẻ rút ra có ít nhất một thẻ số 1”. Biến cố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oMath>
                </a14:m>
                <a:r>
                  <a:rPr lang="en-US" sz="4800" b="1">
                    <a:latin typeface="Times New Roman" panose="02020603050405020304" pitchFamily="18" charset="0"/>
                    <a:cs typeface="Times New Roman" panose="02020603050405020304" pitchFamily="18" charset="0"/>
                  </a:rPr>
                  <a:t> là tập con nào của không gian mẫu? </a:t>
                </a:r>
              </a:p>
              <a:p>
                <a:r>
                  <a:rPr lang="en-US" sz="4800" b="1">
                    <a:latin typeface="Times New Roman" panose="02020603050405020304" pitchFamily="18" charset="0"/>
                    <a:cs typeface="Times New Roman" panose="02020603050405020304" pitchFamily="18" charset="0"/>
                  </a:rPr>
                  <a:t>c) Tinh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oMath>
                </a14:m>
                <a:r>
                  <a:rPr lang="en-US" sz="4800" b="1">
                    <a:latin typeface="Times New Roman" panose="02020603050405020304" pitchFamily="18" charset="0"/>
                    <a:cs typeface="Times New Roman" panose="02020603050405020304" pitchFamily="18" charset="0"/>
                  </a:rPr>
                  <a:t>và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e>
                    </m:d>
                  </m:oMath>
                </a14:m>
                <a:r>
                  <a:rPr lang="en-US" sz="4800" b="1">
                    <a:latin typeface="Times New Roman" panose="02020603050405020304" pitchFamily="18" charset="0"/>
                    <a:cs typeface="Times New Roman" panose="02020603050405020304" pitchFamily="18" charset="0"/>
                  </a:rPr>
                  <a:t>.</a:t>
                </a:r>
              </a:p>
              <a:p>
                <a:endParaRPr lang="en-US" sz="4800" b="1" dirty="0">
                  <a:latin typeface="Times New Roman" panose="02020603050405020304" pitchFamily="18"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77466"/>
                <a:ext cx="23818702" cy="5698688"/>
              </a:xfrm>
              <a:prstGeom prst="rect">
                <a:avLst/>
              </a:prstGeom>
              <a:blipFill>
                <a:blip r:embed="rId3"/>
                <a:stretch>
                  <a:fillRect l="-1151" t="-4269" r="-1663"/>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95470" y="6880184"/>
            <a:ext cx="23818702" cy="653101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353263" y="7639400"/>
                <a:ext cx="23660909" cy="1874744"/>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a:effectLst/>
                    <a:latin typeface="Times New Roman" panose="02020603050405020304" pitchFamily="18" charset="0"/>
                    <a:ea typeface="Calibri" panose="020F0502020204030204" pitchFamily="34" charset="0"/>
                    <a:cs typeface="Times New Roman" panose="02020603050405020304" pitchFamily="18" charset="0"/>
                  </a:rPr>
                  <a:t>b) Gọi </a:t>
                </a:r>
                <a14:m>
                  <m:oMath xmlns:m="http://schemas.openxmlformats.org/officeDocument/2006/math">
                    <m:bar>
                      <m:barPr>
                        <m:pos m:val="top"/>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𝑴</m:t>
                        </m:r>
                      </m:e>
                    </m:bar>
                  </m:oMath>
                </a14:m>
                <a:r>
                  <a:rPr lang="en-US" sz="4800" b="1">
                    <a:effectLst/>
                    <a:latin typeface="Times New Roman" panose="02020603050405020304" pitchFamily="18" charset="0"/>
                    <a:ea typeface="Calibri" panose="020F0502020204030204" pitchFamily="34" charset="0"/>
                    <a:cs typeface="Times New Roman" panose="02020603050405020304" pitchFamily="18" charset="0"/>
                  </a:rPr>
                  <a:t> là biến cố: “Trong ba thẻ rút ra không có thẻ nào mang số 1”</a:t>
                </a:r>
              </a:p>
              <a:p>
                <a:pPr>
                  <a:lnSpc>
                    <a:spcPct val="107000"/>
                  </a:lnSpc>
                  <a:spcAft>
                    <a:spcPts val="800"/>
                  </a:spcAft>
                </a:pPr>
                <a14:m>
                  <m:oMath xmlns:m="http://schemas.openxmlformats.org/officeDocument/2006/math">
                    <m:r>
                      <a:rPr lang="en-US" sz="4800" b="1" i="1">
                        <a:effectLst/>
                        <a:latin typeface="Cambria Math" panose="02040503050406030204" pitchFamily="18" charset="0"/>
                        <a:ea typeface="Calibri" panose="020F0502020204030204" pitchFamily="34" charset="0"/>
                        <a:cs typeface="Cambria Math" panose="02040503050406030204" pitchFamily="18" charset="0"/>
                      </a:rPr>
                      <m:t>⇒</m:t>
                    </m:r>
                    <m:bar>
                      <m:barPr>
                        <m:pos m:val="top"/>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𝑴</m:t>
                        </m:r>
                      </m:e>
                    </m:ba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e>
                    </m:d>
                  </m:oMath>
                </a14:m>
                <a:r>
                  <a:rPr lang="en-US" sz="4800" b="1">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353263" y="7639400"/>
                <a:ext cx="23660909" cy="1874744"/>
              </a:xfrm>
              <a:prstGeom prst="rect">
                <a:avLst/>
              </a:prstGeom>
              <a:blipFill>
                <a:blip r:embed="rId4"/>
                <a:stretch>
                  <a:fillRect l="-541" t="-3896" b="-1623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39657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77466"/>
                <a:ext cx="23818702" cy="569868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Có ba hộp </a:t>
                </a:r>
                <a:r>
                  <a:rPr lang="en-US" sz="4800" b="1" i="1">
                    <a:latin typeface="Times New Roman" panose="02020603050405020304" pitchFamily="18" charset="0"/>
                    <a:cs typeface="Times New Roman" panose="02020603050405020304" pitchFamily="18" charset="0"/>
                  </a:rPr>
                  <a:t>A, B, C.</a:t>
                </a:r>
                <a:r>
                  <a:rPr lang="en-US" sz="4800" b="1">
                    <a:latin typeface="Times New Roman" panose="02020603050405020304" pitchFamily="18" charset="0"/>
                    <a:cs typeface="Times New Roman" panose="02020603050405020304" pitchFamily="18" charset="0"/>
                  </a:rPr>
                  <a:t> Hộp </a:t>
                </a:r>
                <a:r>
                  <a:rPr lang="en-US" sz="4800" b="1" i="1">
                    <a:latin typeface="Times New Roman" panose="02020603050405020304" pitchFamily="18" charset="0"/>
                    <a:cs typeface="Times New Roman" panose="02020603050405020304" pitchFamily="18" charset="0"/>
                  </a:rPr>
                  <a:t>A</a:t>
                </a:r>
                <a:r>
                  <a:rPr lang="en-US" sz="4800" b="1">
                    <a:latin typeface="Times New Roman" panose="02020603050405020304" pitchFamily="18" charset="0"/>
                    <a:cs typeface="Times New Roman" panose="02020603050405020304" pitchFamily="18" charset="0"/>
                  </a:rPr>
                  <a:t> cỏ chứa ba thẻ mang số 1, số 2 và số 3. Hộp B chứa hai thẻ mang số 2 và số 3. Hộp </a:t>
                </a:r>
                <a:r>
                  <a:rPr lang="en-US" sz="4800" b="1" i="1">
                    <a:latin typeface="Times New Roman" panose="02020603050405020304" pitchFamily="18" charset="0"/>
                    <a:cs typeface="Times New Roman" panose="02020603050405020304" pitchFamily="18" charset="0"/>
                  </a:rPr>
                  <a:t>C</a:t>
                </a:r>
                <a:r>
                  <a:rPr lang="en-US" sz="4800" b="1">
                    <a:latin typeface="Times New Roman" panose="02020603050405020304" pitchFamily="18" charset="0"/>
                    <a:cs typeface="Times New Roman" panose="02020603050405020304" pitchFamily="18" charset="0"/>
                  </a:rPr>
                  <a:t> chứa hai thẻ mang số 1 và số 2. Từ mỗi hộp ta rút ra ngẫu nhiên một thẻ. </a:t>
                </a:r>
              </a:p>
              <a:p>
                <a:r>
                  <a:rPr lang="en-US" sz="4800" b="1">
                    <a:latin typeface="Times New Roman" panose="02020603050405020304" pitchFamily="18" charset="0"/>
                    <a:cs typeface="Times New Roman" panose="02020603050405020304" pitchFamily="18" charset="0"/>
                  </a:rPr>
                  <a:t>a) Vẽ sơ đồ hình cây để mô tả các phần tử của không gian mẫu. </a:t>
                </a:r>
              </a:p>
              <a:p>
                <a:r>
                  <a:rPr lang="en-US" sz="4800" b="1">
                    <a:latin typeface="Times New Roman" panose="02020603050405020304" pitchFamily="18" charset="0"/>
                    <a:cs typeface="Times New Roman" panose="02020603050405020304" pitchFamily="18" charset="0"/>
                  </a:rPr>
                  <a:t>b) Gọi </a:t>
                </a:r>
                <a:r>
                  <a:rPr lang="en-US" sz="4800" b="1" i="1">
                    <a:latin typeface="Times New Roman" panose="02020603050405020304" pitchFamily="18" charset="0"/>
                    <a:cs typeface="Times New Roman" panose="02020603050405020304" pitchFamily="18" charset="0"/>
                  </a:rPr>
                  <a:t>M</a:t>
                </a:r>
                <a:r>
                  <a:rPr lang="en-US" sz="4800" b="1">
                    <a:latin typeface="Times New Roman" panose="02020603050405020304" pitchFamily="18" charset="0"/>
                    <a:cs typeface="Times New Roman" panose="02020603050405020304" pitchFamily="18" charset="0"/>
                  </a:rPr>
                  <a:t> là biến cố: “Trong ba thẻ rút ra có ít nhất một thẻ số 1”. Biến cố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oMath>
                </a14:m>
                <a:r>
                  <a:rPr lang="en-US" sz="4800" b="1">
                    <a:latin typeface="Times New Roman" panose="02020603050405020304" pitchFamily="18" charset="0"/>
                    <a:cs typeface="Times New Roman" panose="02020603050405020304" pitchFamily="18" charset="0"/>
                  </a:rPr>
                  <a:t> là tập con nào của không gian mẫu? </a:t>
                </a:r>
              </a:p>
              <a:p>
                <a:r>
                  <a:rPr lang="en-US" sz="4800" b="1">
                    <a:latin typeface="Times New Roman" panose="02020603050405020304" pitchFamily="18" charset="0"/>
                    <a:cs typeface="Times New Roman" panose="02020603050405020304" pitchFamily="18" charset="0"/>
                  </a:rPr>
                  <a:t>c) Tinh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oMath>
                </a14:m>
                <a:r>
                  <a:rPr lang="en-US" sz="4800" b="1">
                    <a:latin typeface="Times New Roman" panose="02020603050405020304" pitchFamily="18" charset="0"/>
                    <a:cs typeface="Times New Roman" panose="02020603050405020304" pitchFamily="18" charset="0"/>
                  </a:rPr>
                  <a:t>và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e>
                    </m:d>
                  </m:oMath>
                </a14:m>
                <a:r>
                  <a:rPr lang="en-US" sz="4800" b="1">
                    <a:latin typeface="Times New Roman" panose="02020603050405020304" pitchFamily="18" charset="0"/>
                    <a:cs typeface="Times New Roman" panose="02020603050405020304" pitchFamily="18" charset="0"/>
                  </a:rPr>
                  <a:t>.</a:t>
                </a:r>
              </a:p>
              <a:p>
                <a:endParaRPr lang="en-US" sz="4800" b="1" dirty="0">
                  <a:latin typeface="Times New Roman" panose="02020603050405020304" pitchFamily="18"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77466"/>
                <a:ext cx="23818702" cy="5698688"/>
              </a:xfrm>
              <a:prstGeom prst="rect">
                <a:avLst/>
              </a:prstGeom>
              <a:blipFill>
                <a:blip r:embed="rId3"/>
                <a:stretch>
                  <a:fillRect l="-1151" t="-2775" r="-1407"/>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95470" y="6880184"/>
            <a:ext cx="23818702" cy="653101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Luyện tập </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057400" y="7639400"/>
                <a:ext cx="21956772" cy="5301323"/>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r>
                  <a:rPr lang="en-US" sz="4800" b="1"/>
                  <a:t>c) Ta có số cách rút một thẻ trong hộp </a:t>
                </a:r>
                <a:r>
                  <a:rPr lang="en-US" sz="4800" b="1" i="1"/>
                  <a:t>A</a:t>
                </a:r>
                <a:r>
                  <a:rPr lang="en-US" sz="4800" b="1"/>
                  <a:t> là </a:t>
                </a:r>
                <a14:m>
                  <m:oMath xmlns:m="http://schemas.openxmlformats.org/officeDocument/2006/math">
                    <m:sSubSup>
                      <m:sSubSupPr>
                        <m:ctrlPr>
                          <a:rPr lang="en-US" sz="4800" b="1" i="1">
                            <a:latin typeface="Cambria Math" panose="02040503050406030204" pitchFamily="18" charset="0"/>
                          </a:rPr>
                        </m:ctrlPr>
                      </m:sSubSupPr>
                      <m:e>
                        <m:r>
                          <a:rPr lang="en-US" sz="4800" b="1" i="1">
                            <a:latin typeface="Cambria Math" panose="02040503050406030204" pitchFamily="18" charset="0"/>
                          </a:rPr>
                          <m:t>𝑪</m:t>
                        </m:r>
                      </m:e>
                      <m:sub>
                        <m:r>
                          <a:rPr lang="en-US" sz="4800" b="1" i="1">
                            <a:latin typeface="Cambria Math" panose="02040503050406030204" pitchFamily="18" charset="0"/>
                          </a:rPr>
                          <m:t>𝟑</m:t>
                        </m:r>
                      </m:sub>
                      <m:sup>
                        <m:r>
                          <a:rPr lang="en-US" sz="4800" b="1" i="1">
                            <a:latin typeface="Cambria Math" panose="02040503050406030204" pitchFamily="18" charset="0"/>
                          </a:rPr>
                          <m:t>𝟏</m:t>
                        </m:r>
                      </m:sup>
                    </m:sSubSup>
                  </m:oMath>
                </a14:m>
                <a:r>
                  <a:rPr lang="en-US" sz="4800" b="1"/>
                  <a:t>.</a:t>
                </a:r>
              </a:p>
              <a:p>
                <a:r>
                  <a:rPr lang="en-US" sz="4800" b="1"/>
                  <a:t>    Ta có số cách rút một thẻ trong hộp </a:t>
                </a:r>
                <a:r>
                  <a:rPr lang="en-US" sz="4800" b="1" i="1"/>
                  <a:t>B</a:t>
                </a:r>
                <a:r>
                  <a:rPr lang="en-US" sz="4800" b="1"/>
                  <a:t> là </a:t>
                </a:r>
                <a14:m>
                  <m:oMath xmlns:m="http://schemas.openxmlformats.org/officeDocument/2006/math">
                    <m:sSubSup>
                      <m:sSubSupPr>
                        <m:ctrlPr>
                          <a:rPr lang="en-US" sz="4800" b="1" i="1">
                            <a:latin typeface="Cambria Math" panose="02040503050406030204" pitchFamily="18" charset="0"/>
                          </a:rPr>
                        </m:ctrlPr>
                      </m:sSubSupPr>
                      <m:e>
                        <m:r>
                          <a:rPr lang="en-US" sz="4800" b="1" i="1">
                            <a:latin typeface="Cambria Math" panose="02040503050406030204" pitchFamily="18" charset="0"/>
                          </a:rPr>
                          <m:t>𝑪</m:t>
                        </m:r>
                      </m:e>
                      <m:sub>
                        <m:r>
                          <a:rPr lang="en-US" sz="4800" b="1" i="1">
                            <a:latin typeface="Cambria Math" panose="02040503050406030204" pitchFamily="18" charset="0"/>
                          </a:rPr>
                          <m:t>𝟐</m:t>
                        </m:r>
                      </m:sub>
                      <m:sup>
                        <m:r>
                          <a:rPr lang="en-US" sz="4800" b="1" i="1">
                            <a:latin typeface="Cambria Math" panose="02040503050406030204" pitchFamily="18" charset="0"/>
                          </a:rPr>
                          <m:t>𝟏</m:t>
                        </m:r>
                      </m:sup>
                    </m:sSubSup>
                  </m:oMath>
                </a14:m>
                <a:r>
                  <a:rPr lang="en-US" sz="4800" b="1"/>
                  <a:t>.</a:t>
                </a:r>
              </a:p>
              <a:p>
                <a:r>
                  <a:rPr lang="en-US" sz="4800" b="1"/>
                  <a:t>    Ta có số cách rút một thẻ trong hộp </a:t>
                </a:r>
                <a:r>
                  <a:rPr lang="en-US" sz="4800" b="1" i="1"/>
                  <a:t>C</a:t>
                </a:r>
                <a:r>
                  <a:rPr lang="en-US" sz="4800" b="1"/>
                  <a:t> là </a:t>
                </a:r>
                <a14:m>
                  <m:oMath xmlns:m="http://schemas.openxmlformats.org/officeDocument/2006/math">
                    <m:sSubSup>
                      <m:sSubSupPr>
                        <m:ctrlPr>
                          <a:rPr lang="en-US" sz="4800" b="1" i="1">
                            <a:latin typeface="Cambria Math" panose="02040503050406030204" pitchFamily="18" charset="0"/>
                          </a:rPr>
                        </m:ctrlPr>
                      </m:sSubSupPr>
                      <m:e>
                        <m:r>
                          <a:rPr lang="en-US" sz="4800" b="1" i="1">
                            <a:latin typeface="Cambria Math" panose="02040503050406030204" pitchFamily="18" charset="0"/>
                          </a:rPr>
                          <m:t>𝑪</m:t>
                        </m:r>
                      </m:e>
                      <m:sub>
                        <m:r>
                          <a:rPr lang="en-US" sz="4800" b="1" i="1">
                            <a:latin typeface="Cambria Math" panose="02040503050406030204" pitchFamily="18" charset="0"/>
                          </a:rPr>
                          <m:t>𝟐</m:t>
                        </m:r>
                      </m:sub>
                      <m:sup>
                        <m:r>
                          <a:rPr lang="en-US" sz="4800" b="1" i="1">
                            <a:latin typeface="Cambria Math" panose="02040503050406030204" pitchFamily="18" charset="0"/>
                          </a:rPr>
                          <m:t>𝟏</m:t>
                        </m:r>
                      </m:sup>
                    </m:sSubSup>
                  </m:oMath>
                </a14:m>
                <a:r>
                  <a:rPr lang="en-US" sz="4800" b="1"/>
                  <a:t>.</a:t>
                </a:r>
              </a:p>
              <a:p>
                <a:r>
                  <a:rPr lang="en-US" sz="4800" b="1"/>
                  <a:t>Nên số phần tử của không gian mẫu là: </a:t>
                </a:r>
                <a14:m>
                  <m:oMath xmlns:m="http://schemas.openxmlformats.org/officeDocument/2006/math">
                    <m:r>
                      <a:rPr lang="en-US" sz="4800" b="1" i="1">
                        <a:latin typeface="Cambria Math" panose="02040503050406030204" pitchFamily="18" charset="0"/>
                      </a:rPr>
                      <m:t>𝒏</m:t>
                    </m:r>
                    <m:d>
                      <m:dPr>
                        <m:ctrlPr>
                          <a:rPr lang="en-US" sz="4800" b="1" i="1">
                            <a:latin typeface="Cambria Math" panose="02040503050406030204" pitchFamily="18" charset="0"/>
                          </a:rPr>
                        </m:ctrlPr>
                      </m:dPr>
                      <m:e>
                        <m:r>
                          <a:rPr lang="en-US" sz="4800" b="1" i="1">
                            <a:latin typeface="Cambria Math" panose="02040503050406030204" pitchFamily="18" charset="0"/>
                          </a:rPr>
                          <m:t>𝜴</m:t>
                        </m:r>
                      </m:e>
                    </m:d>
                    <m:r>
                      <a:rPr lang="en-US" sz="4800" b="1" i="1">
                        <a:latin typeface="Cambria Math" panose="02040503050406030204" pitchFamily="18" charset="0"/>
                      </a:rPr>
                      <m:t>=</m:t>
                    </m:r>
                    <m:sSubSup>
                      <m:sSubSupPr>
                        <m:ctrlPr>
                          <a:rPr lang="en-US" sz="4800" b="1" i="1">
                            <a:latin typeface="Cambria Math" panose="02040503050406030204" pitchFamily="18" charset="0"/>
                          </a:rPr>
                        </m:ctrlPr>
                      </m:sSubSupPr>
                      <m:e>
                        <m:r>
                          <a:rPr lang="en-US" sz="4800" b="1" i="1">
                            <a:latin typeface="Cambria Math" panose="02040503050406030204" pitchFamily="18" charset="0"/>
                          </a:rPr>
                          <m:t>𝑪</m:t>
                        </m:r>
                      </m:e>
                      <m:sub>
                        <m:r>
                          <a:rPr lang="en-US" sz="4800" b="1" i="1">
                            <a:latin typeface="Cambria Math" panose="02040503050406030204" pitchFamily="18" charset="0"/>
                          </a:rPr>
                          <m:t>𝟑</m:t>
                        </m:r>
                      </m:sub>
                      <m:sup>
                        <m:r>
                          <a:rPr lang="en-US" sz="4800" b="1" i="1">
                            <a:latin typeface="Cambria Math" panose="02040503050406030204" pitchFamily="18" charset="0"/>
                          </a:rPr>
                          <m:t>𝟏</m:t>
                        </m:r>
                      </m:sup>
                    </m:sSubSup>
                    <m:r>
                      <a:rPr lang="en-US" sz="4800" b="1" i="1">
                        <a:latin typeface="Cambria Math" panose="02040503050406030204" pitchFamily="18" charset="0"/>
                      </a:rPr>
                      <m:t>.</m:t>
                    </m:r>
                    <m:sSubSup>
                      <m:sSubSupPr>
                        <m:ctrlPr>
                          <a:rPr lang="en-US" sz="4800" b="1" i="1">
                            <a:latin typeface="Cambria Math" panose="02040503050406030204" pitchFamily="18" charset="0"/>
                          </a:rPr>
                        </m:ctrlPr>
                      </m:sSubSupPr>
                      <m:e>
                        <m:r>
                          <a:rPr lang="en-US" sz="4800" b="1" i="1">
                            <a:latin typeface="Cambria Math" panose="02040503050406030204" pitchFamily="18" charset="0"/>
                          </a:rPr>
                          <m:t>𝑪</m:t>
                        </m:r>
                      </m:e>
                      <m:sub>
                        <m:r>
                          <a:rPr lang="en-US" sz="4800" b="1" i="1">
                            <a:latin typeface="Cambria Math" panose="02040503050406030204" pitchFamily="18" charset="0"/>
                          </a:rPr>
                          <m:t>𝟐</m:t>
                        </m:r>
                      </m:sub>
                      <m:sup>
                        <m:r>
                          <a:rPr lang="en-US" sz="4800" b="1" i="1">
                            <a:latin typeface="Cambria Math" panose="02040503050406030204" pitchFamily="18" charset="0"/>
                          </a:rPr>
                          <m:t>𝟏</m:t>
                        </m:r>
                      </m:sup>
                    </m:sSubSup>
                    <m:r>
                      <a:rPr lang="en-US" sz="4800" b="1" i="1">
                        <a:latin typeface="Cambria Math" panose="02040503050406030204" pitchFamily="18" charset="0"/>
                      </a:rPr>
                      <m:t>.</m:t>
                    </m:r>
                    <m:sSubSup>
                      <m:sSubSupPr>
                        <m:ctrlPr>
                          <a:rPr lang="en-US" sz="4800" b="1" i="1">
                            <a:latin typeface="Cambria Math" panose="02040503050406030204" pitchFamily="18" charset="0"/>
                          </a:rPr>
                        </m:ctrlPr>
                      </m:sSubSupPr>
                      <m:e>
                        <m:r>
                          <a:rPr lang="en-US" sz="4800" b="1" i="1">
                            <a:latin typeface="Cambria Math" panose="02040503050406030204" pitchFamily="18" charset="0"/>
                          </a:rPr>
                          <m:t>𝑪</m:t>
                        </m:r>
                      </m:e>
                      <m:sub>
                        <m:r>
                          <a:rPr lang="en-US" sz="4800" b="1" i="1">
                            <a:latin typeface="Cambria Math" panose="02040503050406030204" pitchFamily="18" charset="0"/>
                          </a:rPr>
                          <m:t>𝟐</m:t>
                        </m:r>
                      </m:sub>
                      <m:sup>
                        <m:r>
                          <a:rPr lang="en-US" sz="4800" b="1" i="1">
                            <a:latin typeface="Cambria Math" panose="02040503050406030204" pitchFamily="18" charset="0"/>
                          </a:rPr>
                          <m:t>𝟏</m:t>
                        </m:r>
                      </m:sup>
                    </m:sSubSup>
                    <m:r>
                      <a:rPr lang="en-US" sz="4800" b="1" i="1">
                        <a:latin typeface="Cambria Math" panose="02040503050406030204" pitchFamily="18" charset="0"/>
                      </a:rPr>
                      <m:t>=</m:t>
                    </m:r>
                    <m:r>
                      <a:rPr lang="en-US" sz="4800" b="1" i="1">
                        <a:latin typeface="Cambria Math" panose="02040503050406030204" pitchFamily="18" charset="0"/>
                      </a:rPr>
                      <m:t>𝟏𝟐</m:t>
                    </m:r>
                  </m:oMath>
                </a14:m>
                <a:r>
                  <a:rPr lang="en-US" sz="4800" b="1"/>
                  <a:t> .</a:t>
                </a:r>
              </a:p>
              <a:p>
                <a:r>
                  <a:rPr lang="en-US" sz="4800" b="1"/>
                  <a:t>Ta có </a:t>
                </a:r>
                <a14:m>
                  <m:oMath xmlns:m="http://schemas.openxmlformats.org/officeDocument/2006/math">
                    <m:r>
                      <a:rPr lang="en-US" sz="4800" b="1" i="1">
                        <a:latin typeface="Cambria Math" panose="02040503050406030204" pitchFamily="18" charset="0"/>
                      </a:rPr>
                      <m:t>𝒏</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e>
                    </m:d>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𝒏</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r>
                      <a:rPr lang="en-US" sz="4800" b="1" i="1">
                        <a:latin typeface="Cambria Math" panose="02040503050406030204" pitchFamily="18" charset="0"/>
                      </a:rPr>
                      <m:t>=</m:t>
                    </m:r>
                    <m:r>
                      <a:rPr lang="en-US" sz="4800" b="1" i="1">
                        <a:latin typeface="Cambria Math" panose="02040503050406030204" pitchFamily="18" charset="0"/>
                      </a:rPr>
                      <m:t>𝒏</m:t>
                    </m:r>
                    <m:d>
                      <m:dPr>
                        <m:ctrlPr>
                          <a:rPr lang="en-US" sz="4800" b="1" i="1">
                            <a:latin typeface="Cambria Math" panose="02040503050406030204" pitchFamily="18" charset="0"/>
                          </a:rPr>
                        </m:ctrlPr>
                      </m:dPr>
                      <m:e>
                        <m:r>
                          <a:rPr lang="en-US" sz="4800" b="1" i="1">
                            <a:latin typeface="Cambria Math" panose="02040503050406030204" pitchFamily="18" charset="0"/>
                          </a:rPr>
                          <m:t>𝜴</m:t>
                        </m:r>
                      </m:e>
                    </m:d>
                    <m:r>
                      <a:rPr lang="en-US" sz="4800" b="1" i="1">
                        <a:latin typeface="Cambria Math" panose="02040503050406030204" pitchFamily="18" charset="0"/>
                      </a:rPr>
                      <m:t>−</m:t>
                    </m:r>
                    <m:r>
                      <a:rPr lang="en-US" sz="4800" b="1" i="1">
                        <a:latin typeface="Cambria Math" panose="02040503050406030204" pitchFamily="18" charset="0"/>
                      </a:rPr>
                      <m:t>𝒏</m:t>
                    </m:r>
                    <m:d>
                      <m:dPr>
                        <m:ctrlPr>
                          <a:rPr lang="en-US" sz="4800" b="1" i="1">
                            <a:latin typeface="Cambria Math" panose="02040503050406030204" pitchFamily="18" charset="0"/>
                          </a:rPr>
                        </m:ctrlPr>
                      </m:dPr>
                      <m:e>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𝑴</m:t>
                            </m:r>
                          </m:e>
                        </m:bar>
                      </m:e>
                    </m:d>
                    <m:r>
                      <a:rPr lang="en-US" sz="4800" b="1" i="1">
                        <a:latin typeface="Cambria Math" panose="02040503050406030204" pitchFamily="18" charset="0"/>
                      </a:rPr>
                      <m:t>=</m:t>
                    </m:r>
                    <m:r>
                      <a:rPr lang="en-US" sz="4800" b="1" i="1">
                        <a:latin typeface="Cambria Math" panose="02040503050406030204" pitchFamily="18" charset="0"/>
                      </a:rPr>
                      <m:t>𝟏𝟐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𝟖</m:t>
                    </m:r>
                  </m:oMath>
                </a14:m>
                <a:r>
                  <a:rPr lang="en-US" sz="4800" b="1"/>
                  <a:t>.</a:t>
                </a:r>
              </a:p>
              <a:p>
                <a14:m>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𝑷</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𝒏</m:t>
                        </m:r>
                        <m:d>
                          <m:dPr>
                            <m:ctrlPr>
                              <a:rPr lang="en-US" sz="4800" b="1" i="1">
                                <a:latin typeface="Cambria Math" panose="02040503050406030204" pitchFamily="18" charset="0"/>
                              </a:rPr>
                            </m:ctrlPr>
                          </m:dPr>
                          <m:e>
                            <m:r>
                              <a:rPr lang="en-US" sz="4800" b="1" i="1">
                                <a:latin typeface="Cambria Math" panose="02040503050406030204" pitchFamily="18" charset="0"/>
                              </a:rPr>
                              <m:t>𝑴</m:t>
                            </m:r>
                          </m:e>
                        </m:d>
                      </m:num>
                      <m:den>
                        <m:r>
                          <a:rPr lang="en-US" sz="4800" b="1" i="1">
                            <a:latin typeface="Cambria Math" panose="02040503050406030204" pitchFamily="18" charset="0"/>
                          </a:rPr>
                          <m:t>𝒏</m:t>
                        </m:r>
                        <m:d>
                          <m:dPr>
                            <m:ctrlPr>
                              <a:rPr lang="en-US" sz="4800" b="1" i="1">
                                <a:latin typeface="Cambria Math" panose="02040503050406030204" pitchFamily="18" charset="0"/>
                              </a:rPr>
                            </m:ctrlPr>
                          </m:dPr>
                          <m:e>
                            <m:r>
                              <a:rPr lang="en-US" sz="4800" b="1" i="1">
                                <a:latin typeface="Cambria Math" panose="02040503050406030204" pitchFamily="18" charset="0"/>
                              </a:rPr>
                              <m:t>𝜴</m:t>
                            </m:r>
                          </m:e>
                        </m:d>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𝟖</m:t>
                        </m:r>
                      </m:num>
                      <m:den>
                        <m:r>
                          <a:rPr lang="en-US" sz="4800" b="1" i="1">
                            <a:latin typeface="Cambria Math" panose="02040503050406030204" pitchFamily="18" charset="0"/>
                          </a:rPr>
                          <m:t>𝟏𝟐</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m:t>
                        </m:r>
                      </m:num>
                      <m:den>
                        <m:r>
                          <a:rPr lang="en-US" sz="4800" b="1" i="1">
                            <a:latin typeface="Cambria Math" panose="02040503050406030204" pitchFamily="18" charset="0"/>
                          </a:rPr>
                          <m:t>𝟑</m:t>
                        </m:r>
                      </m:den>
                    </m:f>
                  </m:oMath>
                </a14:m>
                <a:r>
                  <a:rPr lang="en-US" sz="4800" b="1"/>
                  <a:t>.</a:t>
                </a: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2057400" y="7639400"/>
                <a:ext cx="21956772" cy="5301323"/>
              </a:xfrm>
              <a:prstGeom prst="rect">
                <a:avLst/>
              </a:prstGeom>
              <a:blipFill>
                <a:blip r:embed="rId4"/>
                <a:stretch>
                  <a:fillRect l="-1277" t="-1609" b="-92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76626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fade">
                                      <p:cBhvr>
                                        <p:cTn id="3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0133" y="1666164"/>
            <a:ext cx="23818702" cy="195563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Giải bài toán trong </a:t>
            </a:r>
            <a:r>
              <a:rPr lang="en-US" sz="4800" b="1" i="1">
                <a:latin typeface="Times New Roman" panose="02020603050405020304" pitchFamily="18" charset="0"/>
                <a:cs typeface="Times New Roman" panose="02020603050405020304" pitchFamily="18" charset="0"/>
              </a:rPr>
              <a:t>tình huống mở đầu.</a:t>
            </a:r>
            <a:endParaRPr lang="en-US" sz="4800" b="1">
              <a:latin typeface="Times New Roman" panose="02020603050405020304" pitchFamily="18" charset="0"/>
              <a:cs typeface="Times New Roman" panose="02020603050405020304" pitchFamily="18" charset="0"/>
            </a:endParaRPr>
          </a:p>
          <a:p>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20133" y="2664970"/>
            <a:ext cx="23818702" cy="101171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i="1" u="sng">
                <a:solidFill>
                  <a:srgbClr val="FF0000"/>
                </a:solidFill>
              </a:rPr>
              <a:t>Hướng dẫn.</a:t>
            </a:r>
            <a:r>
              <a:rPr lang="en-US" u="sng">
                <a:solidFill>
                  <a:srgbClr val="FF0000"/>
                </a:solidFill>
              </a:rPr>
              <a:t> </a:t>
            </a:r>
            <a:endParaRPr lang="en-US" b="1" u="sng" dirty="0">
              <a:solidFill>
                <a:srgbClr val="FF0000"/>
              </a:solidFill>
            </a:endParaRPr>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666164"/>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Vận dụng</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533399" y="3429000"/>
                <a:ext cx="23393401" cy="9434955"/>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tập tất cả các tập con có 6 phần tử của tập {1; 2;...; 44; 45} nên</a:t>
                </a: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sub>
                      <m:sup>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biến cố: “Bạn An trúng giải độc đắc”.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tập hợp có duy nhất một phần tử là tập {5; 13; 20; 31; 32; 35}. Vậy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𝑭</m:t>
                        </m:r>
                      </m:e>
                    </m:d>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Từ đó tính được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P(F).</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biến cố: “Bạn An trúng giải nhất".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tập hợp tấp cả các tập con gồm sáu phần tử của tập {1; 2; 3;...; 45} cỏ tính chất:</a:t>
                </a:r>
              </a:p>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Năm phần tử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của G thuộc tập {5; 13;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31; 32; 35}. </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Một phần tử còn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lại của </a:t>
                </a:r>
                <a:r>
                  <a:rPr lang="en-US" sz="4800" b="1" i="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 không thuộc tập {5; 13; 20; 31; 32; 35}.</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533399" y="3429000"/>
                <a:ext cx="23393401" cy="9434955"/>
              </a:xfrm>
              <a:prstGeom prst="rect">
                <a:avLst/>
              </a:prstGeom>
              <a:blipFill>
                <a:blip r:embed="rId3"/>
                <a:stretch>
                  <a:fillRect l="-1172"/>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808972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fade">
                                      <p:cBhvr>
                                        <p:cTn id="27" dur="500"/>
                                        <p:tgtEl>
                                          <p:spTgt spid="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2" end="2"/>
                                            </p:txEl>
                                          </p:spTgt>
                                        </p:tgtEl>
                                        <p:attrNameLst>
                                          <p:attrName>style.visibility</p:attrName>
                                        </p:attrNameLst>
                                      </p:cBhvr>
                                      <p:to>
                                        <p:strVal val="visible"/>
                                      </p:to>
                                    </p:set>
                                    <p:animEffect transition="in" filter="fade">
                                      <p:cBhvr>
                                        <p:cTn id="32" dur="500"/>
                                        <p:tgtEl>
                                          <p:spTgt spid="2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3" end="3"/>
                                            </p:txEl>
                                          </p:spTgt>
                                        </p:tgtEl>
                                        <p:attrNameLst>
                                          <p:attrName>style.visibility</p:attrName>
                                        </p:attrNameLst>
                                      </p:cBhvr>
                                      <p:to>
                                        <p:strVal val="visible"/>
                                      </p:to>
                                    </p:set>
                                    <p:animEffect transition="in" filter="fade">
                                      <p:cBhvr>
                                        <p:cTn id="37" dur="500"/>
                                        <p:tgtEl>
                                          <p:spTgt spid="2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4" end="4"/>
                                            </p:txEl>
                                          </p:spTgt>
                                        </p:tgtEl>
                                        <p:attrNameLst>
                                          <p:attrName>style.visibility</p:attrName>
                                        </p:attrNameLst>
                                      </p:cBhvr>
                                      <p:to>
                                        <p:strVal val="visible"/>
                                      </p:to>
                                    </p:set>
                                    <p:animEffect transition="in" filter="fade">
                                      <p:cBhvr>
                                        <p:cTn id="42"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599"/>
            <a:ext cx="23774400" cy="114554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sz="44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D39786A-A3E7-2D95-9B5E-EEAC4FB0B144}"/>
              </a:ext>
            </a:extLst>
          </p:cNvPr>
          <p:cNvGraphicFramePr>
            <a:graphicFrameLocks noGrp="1"/>
          </p:cNvGraphicFramePr>
          <p:nvPr>
            <p:extLst>
              <p:ext uri="{D42A27DB-BD31-4B8C-83A1-F6EECF244321}">
                <p14:modId xmlns:p14="http://schemas.microsoft.com/office/powerpoint/2010/main" val="2480456458"/>
              </p:ext>
            </p:extLst>
          </p:nvPr>
        </p:nvGraphicFramePr>
        <p:xfrm>
          <a:off x="533400" y="2286000"/>
          <a:ext cx="23469600" cy="6096000"/>
        </p:xfrm>
        <a:graphic>
          <a:graphicData uri="http://schemas.openxmlformats.org/drawingml/2006/table">
            <a:tbl>
              <a:tblPr firstRow="1" firstCol="1" bandRow="1"/>
              <a:tblGrid>
                <a:gridCol w="4343400">
                  <a:extLst>
                    <a:ext uri="{9D8B030D-6E8A-4147-A177-3AD203B41FA5}">
                      <a16:colId xmlns:a16="http://schemas.microsoft.com/office/drawing/2014/main" val="627497886"/>
                    </a:ext>
                  </a:extLst>
                </a:gridCol>
                <a:gridCol w="19126200">
                  <a:extLst>
                    <a:ext uri="{9D8B030D-6E8A-4147-A177-3AD203B41FA5}">
                      <a16:colId xmlns:a16="http://schemas.microsoft.com/office/drawing/2014/main" val="2508600876"/>
                    </a:ext>
                  </a:extLst>
                </a:gridCol>
              </a:tblGrid>
              <a:tr h="6096000">
                <a:tc>
                  <a:txBody>
                    <a:bodyPr/>
                    <a:lstStyle/>
                    <a:p>
                      <a:pPr algn="ctr">
                        <a:lnSpc>
                          <a:spcPct val="107000"/>
                        </a:lnSpc>
                        <a:spcAft>
                          <a:spcPts val="800"/>
                        </a:spcAft>
                      </a:pP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THUẬT NGỮ</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p>
                      <a:pPr algn="ctr">
                        <a:lnSpc>
                          <a:spcPct val="107000"/>
                        </a:lnSpc>
                        <a:spcAft>
                          <a:spcPts val="800"/>
                        </a:spcAft>
                      </a:pP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Xác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suất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cùa</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biến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cố</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đối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48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KIẾN THỨC, KĨ NĂNG</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xác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suất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bài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toán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đơn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giản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bằng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phương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pháp</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xác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suất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bài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toán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đơn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giản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bằng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cách</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sử</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dụng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sơ</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đồ</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cây</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Nắm</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vận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dụng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quy</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tắc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xác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suất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biến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cố</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đối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4916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3E3EAA5-8710-30B0-AFD9-2AE6C4D297BA}"/>
                  </a:ext>
                </a:extLst>
              </p:cNvPr>
              <p:cNvSpPr txBox="1"/>
              <p:nvPr/>
            </p:nvSpPr>
            <p:spPr>
              <a:xfrm>
                <a:off x="685800" y="9372600"/>
                <a:ext cx="23012400" cy="2166170"/>
              </a:xfrm>
              <a:prstGeom prst="rect">
                <a:avLst/>
              </a:prstGeom>
              <a:noFill/>
            </p:spPr>
            <p:txBody>
              <a:bodyPr wrap="square">
                <a:spAutoFit/>
              </a:bodyPr>
              <a:lstStyle/>
              <a:p>
                <a:pPr>
                  <a:lnSpc>
                    <a:spcPct val="150000"/>
                  </a:lnSpc>
                  <a:spcAft>
                    <a:spcPts val="800"/>
                  </a:spcAft>
                </a:pP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Trở</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lại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tình</a:t>
                </a:r>
                <a:r>
                  <a:rPr lang="en-US" sz="4800" b="1" i="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huống</a:t>
                </a:r>
                <a:r>
                  <a:rPr lang="en-US" sz="4800" b="1" i="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mờ</a:t>
                </a:r>
                <a:r>
                  <a:rPr lang="en-US" sz="4800" b="1" i="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đầu</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Bài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26.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Hãy</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xác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suất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trúng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giải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độc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đắc</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trúng</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giải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nhất</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bạn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An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khi</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chọn</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bộ</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d>
                      <m:dPr>
                        <m:begChr m:val="{"/>
                        <m:endChr m:val="}"/>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𝟑𝟏</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𝟑𝟓</m:t>
                        </m:r>
                      </m:e>
                    </m:d>
                  </m:oMath>
                </a14:m>
                <a:r>
                  <a:rPr lang="en-US" sz="4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4800" b="1" dirty="0">
                  <a:effectLst/>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3E3EAA5-8710-30B0-AFD9-2AE6C4D297BA}"/>
                  </a:ext>
                </a:extLst>
              </p:cNvPr>
              <p:cNvSpPr txBox="1">
                <a:spLocks noRot="1" noChangeAspect="1" noMove="1" noResize="1" noEditPoints="1" noAdjustHandles="1" noChangeArrowheads="1" noChangeShapeType="1" noTextEdit="1"/>
              </p:cNvSpPr>
              <p:nvPr/>
            </p:nvSpPr>
            <p:spPr>
              <a:xfrm>
                <a:off x="685800" y="9372600"/>
                <a:ext cx="23012400" cy="2166170"/>
              </a:xfrm>
              <a:prstGeom prst="rect">
                <a:avLst/>
              </a:prstGeom>
              <a:blipFill>
                <a:blip r:embed="rId3"/>
                <a:stretch>
                  <a:fillRect l="-1219" r="-1563" b="-14366"/>
                </a:stretch>
              </a:blipFill>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0133" y="1666164"/>
            <a:ext cx="23818702" cy="195563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vi-VN" b="1"/>
              <a:t>          </a:t>
            </a:r>
            <a:r>
              <a:rPr lang="en-US" sz="4800" b="1">
                <a:latin typeface="Times New Roman" panose="02020603050405020304" pitchFamily="18" charset="0"/>
                <a:cs typeface="Times New Roman" panose="02020603050405020304" pitchFamily="18" charset="0"/>
              </a:rPr>
              <a:t>Giải bài toán trong </a:t>
            </a:r>
            <a:r>
              <a:rPr lang="en-US" sz="4800" b="1" i="1">
                <a:latin typeface="Times New Roman" panose="02020603050405020304" pitchFamily="18" charset="0"/>
                <a:cs typeface="Times New Roman" panose="02020603050405020304" pitchFamily="18" charset="0"/>
              </a:rPr>
              <a:t>tình huống mở đầu.</a:t>
            </a:r>
            <a:endParaRPr lang="en-US" sz="4800" b="1">
              <a:latin typeface="Times New Roman" panose="02020603050405020304" pitchFamily="18" charset="0"/>
              <a:cs typeface="Times New Roman" panose="02020603050405020304" pitchFamily="18" charset="0"/>
            </a:endParaRPr>
          </a:p>
          <a:p>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20133" y="2664970"/>
            <a:ext cx="23818702" cy="101171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i="1" u="sng">
                <a:solidFill>
                  <a:srgbClr val="FF0000"/>
                </a:solidFill>
              </a:rPr>
              <a:t>Hướng dẫn.</a:t>
            </a:r>
            <a:r>
              <a:rPr lang="en-US" u="sng">
                <a:solidFill>
                  <a:srgbClr val="FF0000"/>
                </a:solidFill>
              </a:rPr>
              <a:t> </a:t>
            </a:r>
            <a:endParaRPr lang="en-US" b="1" u="sng" dirty="0">
              <a:solidFill>
                <a:srgbClr val="FF0000"/>
              </a:solidFill>
            </a:endParaRPr>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666164"/>
            <a:ext cx="58674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Vận dụng</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745434" y="3369005"/>
                <a:ext cx="23393401" cy="7090531"/>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 phần tử của </a:t>
                </a: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được hình thành từ hai công đoạn.</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đoạn 1.</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Chọn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năm phần tử trong tập {5; 13; 20; 31; 32; 35}, có </a:t>
                </a:r>
                <a14:m>
                  <m:oMath xmlns:m="http://schemas.openxmlformats.org/officeDocument/2006/math">
                    <m:sSubSup>
                      <m:sSubSupPr>
                        <m:ctrlPr>
                          <a:rPr lang="en-US" sz="4800" b="1" i="1">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𝟓</m:t>
                        </m:r>
                      </m:sup>
                    </m:sSubSup>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(cách chọn).</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đoạn</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Chọn một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phần tử còn lại trong 39 phần tử không thuộc tập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13; 20; 31; 32; 35},   có </a:t>
                </a:r>
                <a14:m>
                  <m:oMath xmlns:m="http://schemas.openxmlformats.org/officeDocument/2006/math">
                    <m:sSubSup>
                      <m:sSubSup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chọn).</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quy tắc nhân, tập G có 6.39 = 234 (phần tử). </a:t>
                </a:r>
                <a:r>
                  <a:rPr lang="en-US" sz="4800" b="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i="1">
                    <a:solidFill>
                      <a:srgbClr val="353435"/>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𝑮</m:t>
                        </m:r>
                      </m:e>
                    </m:d>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353435"/>
                        </a:solidFill>
                        <a:effectLst/>
                        <a:latin typeface="Cambria Math" panose="02040503050406030204" pitchFamily="18" charset="0"/>
                        <a:ea typeface="Calibri" panose="020F0502020204030204" pitchFamily="34" charset="0"/>
                        <a:cs typeface="Times New Roman" panose="02020603050405020304" pitchFamily="18" charset="0"/>
                      </a:rPr>
                      <m:t>𝟐𝟑𝟒</m:t>
                    </m:r>
                  </m:oMath>
                </a14:m>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Từ đó tính được P(G).</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745434" y="3369005"/>
                <a:ext cx="23393401" cy="7090531"/>
              </a:xfrm>
              <a:prstGeom prst="rect">
                <a:avLst/>
              </a:prstGeom>
              <a:blipFill>
                <a:blip r:embed="rId3"/>
                <a:stretch>
                  <a:fillRect l="-1172" r="-443" b="-361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33824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380092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9.6. </a:t>
            </a:r>
          </a:p>
          <a:p>
            <a:r>
              <a:rPr lang="en-US" b="1">
                <a:latin typeface="Times New Roman" panose="02020603050405020304" pitchFamily="18" charset="0"/>
                <a:cs typeface="Times New Roman" panose="02020603050405020304" pitchFamily="18" charset="0"/>
              </a:rPr>
              <a:t>Chọn ngẫu nhiên một gia đình có ba con và quan sát giới tính của ba người con này. Tính xác suất của các biến cố sau:</a:t>
            </a:r>
          </a:p>
          <a:p>
            <a:r>
              <a:rPr lang="en-US" b="1">
                <a:latin typeface="Times New Roman" panose="02020603050405020304" pitchFamily="18" charset="0"/>
                <a:cs typeface="Times New Roman" panose="02020603050405020304" pitchFamily="18" charset="0"/>
              </a:rPr>
              <a:t>a) A: “Con đầu là gái”;</a:t>
            </a:r>
          </a:p>
          <a:p>
            <a:r>
              <a:rPr lang="en-US" b="1">
                <a:latin typeface="Times New Roman" panose="02020603050405020304" pitchFamily="18" charset="0"/>
                <a:cs typeface="Times New Roman" panose="02020603050405020304" pitchFamily="18" charset="0"/>
              </a:rPr>
              <a:t>b) B: “Có ít nhất một người con trai”.</a:t>
            </a:r>
          </a:p>
          <a:p>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2710" y="5581490"/>
                <a:ext cx="23818702" cy="76011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pPr marL="0" indent="0">
                  <a:buNone/>
                </a:pPr>
                <a:r>
                  <a:rPr lang="en-US" b="1">
                    <a:latin typeface="Times New Roman" panose="02020603050405020304" pitchFamily="18" charset="0"/>
                    <a:cs typeface="Times New Roman" panose="02020603050405020304" pitchFamily="18" charset="0"/>
                  </a:rPr>
                  <a:t>Trong Luyện tập 3 ta có: </a:t>
                </a:r>
                <a14:m>
                  <m:oMath xmlns:m="http://schemas.openxmlformats.org/officeDocument/2006/math">
                    <m:r>
                      <a:rPr lang="en-US" b="1" i="1">
                        <a:latin typeface="Cambria Math" panose="02040503050406030204" pitchFamily="18" charset="0"/>
                      </a:rPr>
                      <m:t>𝜴</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𝑻𝑮𝑻</m:t>
                        </m:r>
                        <m:r>
                          <a:rPr lang="en-US" b="1" i="1">
                            <a:latin typeface="Cambria Math" panose="02040503050406030204" pitchFamily="18" charset="0"/>
                          </a:rPr>
                          <m:t>;</m:t>
                        </m:r>
                        <m:r>
                          <a:rPr lang="en-US" b="1" i="1">
                            <a:latin typeface="Cambria Math" panose="02040503050406030204" pitchFamily="18" charset="0"/>
                          </a:rPr>
                          <m:t>𝑻𝑻𝑮</m:t>
                        </m:r>
                        <m:r>
                          <a:rPr lang="en-US" b="1" i="1">
                            <a:latin typeface="Cambria Math" panose="02040503050406030204" pitchFamily="18" charset="0"/>
                          </a:rPr>
                          <m:t>;</m:t>
                        </m:r>
                        <m:r>
                          <a:rPr lang="en-US" b="1" i="1">
                            <a:latin typeface="Cambria Math" panose="02040503050406030204" pitchFamily="18" charset="0"/>
                          </a:rPr>
                          <m:t>𝑻𝑻𝑻</m:t>
                        </m:r>
                        <m:r>
                          <a:rPr lang="en-US" b="1" i="1">
                            <a:latin typeface="Cambria Math" panose="02040503050406030204" pitchFamily="18" charset="0"/>
                          </a:rPr>
                          <m:t>;</m:t>
                        </m:r>
                        <m:r>
                          <a:rPr lang="en-US" b="1" i="1">
                            <a:latin typeface="Cambria Math" panose="02040503050406030204" pitchFamily="18" charset="0"/>
                          </a:rPr>
                          <m:t>𝑻𝑮𝑮</m:t>
                        </m:r>
                        <m:r>
                          <a:rPr lang="en-US" b="1" i="1">
                            <a:latin typeface="Cambria Math" panose="02040503050406030204" pitchFamily="18" charset="0"/>
                          </a:rPr>
                          <m:t>;</m:t>
                        </m:r>
                        <m:r>
                          <a:rPr lang="en-US" b="1" i="1">
                            <a:latin typeface="Cambria Math" panose="02040503050406030204" pitchFamily="18" charset="0"/>
                          </a:rPr>
                          <m:t>𝑮𝑮𝑻</m:t>
                        </m:r>
                        <m:r>
                          <a:rPr lang="en-US" b="1" i="1">
                            <a:latin typeface="Cambria Math" panose="02040503050406030204" pitchFamily="18" charset="0"/>
                          </a:rPr>
                          <m:t>;</m:t>
                        </m:r>
                        <m:r>
                          <a:rPr lang="en-US" b="1" i="1">
                            <a:latin typeface="Cambria Math" panose="02040503050406030204" pitchFamily="18" charset="0"/>
                          </a:rPr>
                          <m:t>𝑮𝑻𝑮</m:t>
                        </m:r>
                        <m:r>
                          <a:rPr lang="en-US" b="1" i="1">
                            <a:latin typeface="Cambria Math" panose="02040503050406030204" pitchFamily="18" charset="0"/>
                          </a:rPr>
                          <m:t>;</m:t>
                        </m:r>
                        <m:r>
                          <a:rPr lang="en-US" b="1" i="1">
                            <a:latin typeface="Cambria Math" panose="02040503050406030204" pitchFamily="18" charset="0"/>
                          </a:rPr>
                          <m:t>𝑮𝑻𝑻</m:t>
                        </m:r>
                        <m:r>
                          <a:rPr lang="en-US" b="1" i="1">
                            <a:latin typeface="Cambria Math" panose="02040503050406030204" pitchFamily="18" charset="0"/>
                          </a:rPr>
                          <m:t>;</m:t>
                        </m:r>
                        <m:r>
                          <a:rPr lang="en-US" b="1" i="1">
                            <a:latin typeface="Cambria Math" panose="02040503050406030204" pitchFamily="18" charset="0"/>
                          </a:rPr>
                          <m:t>𝑮𝑮𝑮</m:t>
                        </m:r>
                      </m:e>
                    </m:d>
                  </m:oMath>
                </a14:m>
                <a:r>
                  <a:rPr lang="en-US" b="1">
                    <a:latin typeface="Times New Roman" panose="02020603050405020304" pitchFamily="18" charset="0"/>
                    <a:cs typeface="Times New Roman" panose="02020603050405020304" pitchFamily="18" charset="0"/>
                  </a:rPr>
                  <a:t>.</a:t>
                </a:r>
              </a:p>
              <a:p>
                <a:pPr marL="0" indent="0">
                  <a:buNone/>
                </a:pPr>
                <a:r>
                  <a:rPr lang="en-US" b="1">
                    <a:latin typeface="Times New Roman" panose="02020603050405020304" pitchFamily="18" charset="0"/>
                    <a:cs typeface="Times New Roman" panose="02020603050405020304" pitchFamily="18" charset="0"/>
                  </a:rPr>
                  <a:t>a) Số phần tử của tập A: “Con đầu là gái”.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𝑮𝑮𝑻</m:t>
                        </m:r>
                        <m:r>
                          <a:rPr lang="en-US" b="1" i="1">
                            <a:latin typeface="Cambria Math" panose="02040503050406030204" pitchFamily="18" charset="0"/>
                          </a:rPr>
                          <m:t>;</m:t>
                        </m:r>
                        <m:r>
                          <a:rPr lang="en-US" b="1" i="1">
                            <a:latin typeface="Cambria Math" panose="02040503050406030204" pitchFamily="18" charset="0"/>
                          </a:rPr>
                          <m:t>𝑮𝑻𝑮</m:t>
                        </m:r>
                        <m:r>
                          <a:rPr lang="en-US" b="1" i="1">
                            <a:latin typeface="Cambria Math" panose="02040503050406030204" pitchFamily="18" charset="0"/>
                          </a:rPr>
                          <m:t>;</m:t>
                        </m:r>
                        <m:r>
                          <a:rPr lang="en-US" b="1" i="1">
                            <a:latin typeface="Cambria Math" panose="02040503050406030204" pitchFamily="18" charset="0"/>
                          </a:rPr>
                          <m:t>𝑮𝑻𝑻</m:t>
                        </m:r>
                        <m:r>
                          <a:rPr lang="en-US" b="1" i="1">
                            <a:latin typeface="Cambria Math" panose="02040503050406030204" pitchFamily="18" charset="0"/>
                          </a:rPr>
                          <m:t>;</m:t>
                        </m:r>
                        <m:r>
                          <a:rPr lang="en-US" b="1" i="1">
                            <a:latin typeface="Cambria Math" panose="02040503050406030204" pitchFamily="18" charset="0"/>
                          </a:rPr>
                          <m:t>𝑮𝑮𝑮</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r>
                      <a:rPr lang="en-US" b="1" i="1">
                        <a:latin typeface="Cambria Math" panose="02040503050406030204" pitchFamily="18" charset="0"/>
                      </a:rPr>
                      <m:t>𝟒</m:t>
                    </m:r>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Vậy xác suất của biến cố A: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𝟖</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oMath>
                </a14:m>
                <a:r>
                  <a:rPr lang="en-US" b="1">
                    <a:latin typeface="Times New Roman" panose="02020603050405020304" pitchFamily="18" charset="0"/>
                    <a:cs typeface="Times New Roman" panose="02020603050405020304" pitchFamily="18" charset="0"/>
                  </a:rPr>
                  <a:t>.</a:t>
                </a:r>
              </a:p>
              <a:p>
                <a:pPr marL="0" indent="0">
                  <a:buNone/>
                </a:pPr>
                <a:r>
                  <a:rPr lang="en-US" b="1">
                    <a:latin typeface="Times New Roman" panose="02020603050405020304" pitchFamily="18" charset="0"/>
                    <a:cs typeface="Times New Roman" panose="02020603050405020304" pitchFamily="18" charset="0"/>
                  </a:rPr>
                  <a:t>b) Số phần tử của biến cố B: “Có ít nhất một người con trai” </a:t>
                </a:r>
                <a14:m>
                  <m:oMath xmlns:m="http://schemas.openxmlformats.org/officeDocument/2006/math">
                    <m:r>
                      <a:rPr lang="en-US" b="1" i="1">
                        <a:latin typeface="Cambria Math" panose="02040503050406030204" pitchFamily="18" charset="0"/>
                      </a:rPr>
                      <m:t>𝑩</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𝑻𝑮𝑻</m:t>
                        </m:r>
                        <m:r>
                          <a:rPr lang="en-US" b="1" i="1">
                            <a:latin typeface="Cambria Math" panose="02040503050406030204" pitchFamily="18" charset="0"/>
                          </a:rPr>
                          <m:t>;</m:t>
                        </m:r>
                        <m:r>
                          <a:rPr lang="en-US" b="1" i="1">
                            <a:latin typeface="Cambria Math" panose="02040503050406030204" pitchFamily="18" charset="0"/>
                          </a:rPr>
                          <m:t>𝑻𝑻𝑮</m:t>
                        </m:r>
                        <m:r>
                          <a:rPr lang="en-US" b="1" i="1">
                            <a:latin typeface="Cambria Math" panose="02040503050406030204" pitchFamily="18" charset="0"/>
                          </a:rPr>
                          <m:t>;</m:t>
                        </m:r>
                        <m:r>
                          <a:rPr lang="en-US" b="1" i="1">
                            <a:latin typeface="Cambria Math" panose="02040503050406030204" pitchFamily="18" charset="0"/>
                          </a:rPr>
                          <m:t>𝑻𝑻𝑻</m:t>
                        </m:r>
                        <m:r>
                          <a:rPr lang="en-US" b="1" i="1">
                            <a:latin typeface="Cambria Math" panose="02040503050406030204" pitchFamily="18" charset="0"/>
                          </a:rPr>
                          <m:t>;</m:t>
                        </m:r>
                        <m:r>
                          <a:rPr lang="en-US" b="1" i="1">
                            <a:latin typeface="Cambria Math" panose="02040503050406030204" pitchFamily="18" charset="0"/>
                          </a:rPr>
                          <m:t>𝑻𝑮𝑮</m:t>
                        </m:r>
                        <m:r>
                          <a:rPr lang="en-US" b="1" i="1">
                            <a:latin typeface="Cambria Math" panose="02040503050406030204" pitchFamily="18" charset="0"/>
                          </a:rPr>
                          <m:t>;</m:t>
                        </m:r>
                        <m:r>
                          <a:rPr lang="en-US" b="1" i="1">
                            <a:latin typeface="Cambria Math" panose="02040503050406030204" pitchFamily="18" charset="0"/>
                          </a:rPr>
                          <m:t>𝑮𝑮𝑻</m:t>
                        </m:r>
                        <m:r>
                          <a:rPr lang="en-US" b="1" i="1">
                            <a:latin typeface="Cambria Math" panose="02040503050406030204" pitchFamily="18" charset="0"/>
                          </a:rPr>
                          <m:t>;</m:t>
                        </m:r>
                        <m:r>
                          <a:rPr lang="en-US" b="1" i="1">
                            <a:latin typeface="Cambria Math" panose="02040503050406030204" pitchFamily="18" charset="0"/>
                          </a:rPr>
                          <m:t>𝑮𝑻𝑮</m:t>
                        </m:r>
                        <m:r>
                          <a:rPr lang="en-US" b="1" i="1">
                            <a:latin typeface="Cambria Math" panose="02040503050406030204" pitchFamily="18" charset="0"/>
                          </a:rPr>
                          <m:t>;</m:t>
                        </m:r>
                        <m:r>
                          <a:rPr lang="en-US" b="1" i="1">
                            <a:latin typeface="Cambria Math" panose="02040503050406030204" pitchFamily="18" charset="0"/>
                          </a:rPr>
                          <m:t>𝑮𝑻𝑻</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𝑩</m:t>
                        </m:r>
                      </m:e>
                    </m:d>
                    <m:r>
                      <a:rPr lang="en-US" b="1" i="1">
                        <a:latin typeface="Cambria Math" panose="02040503050406030204" pitchFamily="18" charset="0"/>
                      </a:rPr>
                      <m:t>=</m:t>
                    </m:r>
                    <m:r>
                      <a:rPr lang="en-US" b="1" i="1">
                        <a:latin typeface="Cambria Math" panose="02040503050406030204" pitchFamily="18" charset="0"/>
                      </a:rPr>
                      <m:t>𝟕</m:t>
                    </m:r>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Vậy xác suất của biến cố B: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𝑩</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𝑩</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𝟖</m:t>
                        </m:r>
                      </m:den>
                    </m:f>
                  </m:oMath>
                </a14:m>
                <a:r>
                  <a:rPr lang="en-US" b="1">
                    <a:latin typeface="Times New Roman" panose="02020603050405020304" pitchFamily="18" charset="0"/>
                    <a:cs typeface="Times New Roman" panose="02020603050405020304" pitchFamily="18" charset="0"/>
                  </a:rPr>
                  <a:t>.</a:t>
                </a:r>
              </a:p>
              <a:p>
                <a:pPr marL="0" indent="0">
                  <a:buNone/>
                </a:pPr>
                <a:endParaRPr lang="en-US" b="1" u="sng"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2710" y="5581490"/>
                <a:ext cx="23818702" cy="7601110"/>
              </a:xfrm>
              <a:prstGeom prst="rect">
                <a:avLst/>
              </a:prstGeom>
              <a:blipFill>
                <a:blip r:embed="rId3"/>
                <a:stretch>
                  <a:fillRect l="-1151" t="-2642"/>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8056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2" end="2"/>
                                            </p:txEl>
                                          </p:spTgt>
                                        </p:tgtEl>
                                        <p:attrNameLst>
                                          <p:attrName>style.visibility</p:attrName>
                                        </p:attrNameLst>
                                      </p:cBhvr>
                                      <p:to>
                                        <p:strVal val="visible"/>
                                      </p:to>
                                    </p:set>
                                    <p:animEffect transition="in" filter="wipe(up)">
                                      <p:cBhvr>
                                        <p:cTn id="37" dur="500"/>
                                        <p:tgtEl>
                                          <p:spTgt spid="9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wipe(up)">
                                      <p:cBhvr>
                                        <p:cTn id="42" dur="500"/>
                                        <p:tgtEl>
                                          <p:spTgt spid="9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animEffect transition="in" filter="wipe(up)">
                                      <p:cBhvr>
                                        <p:cTn id="47" dur="500"/>
                                        <p:tgtEl>
                                          <p:spTgt spid="9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5" end="5"/>
                                            </p:txEl>
                                          </p:spTgt>
                                        </p:tgtEl>
                                        <p:attrNameLst>
                                          <p:attrName>style.visibility</p:attrName>
                                        </p:attrNameLst>
                                      </p:cBhvr>
                                      <p:to>
                                        <p:strVal val="visible"/>
                                      </p:to>
                                    </p:set>
                                    <p:animEffect transition="in" filter="wipe(up)">
                                      <p:cBhvr>
                                        <p:cTn id="5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37820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9.7. </a:t>
            </a:r>
          </a:p>
          <a:p>
            <a:r>
              <a:rPr lang="en-US" sz="4800" b="1">
                <a:latin typeface="Times New Roman" panose="02020603050405020304" pitchFamily="18" charset="0"/>
                <a:cs typeface="Times New Roman" panose="02020603050405020304" pitchFamily="18" charset="0"/>
              </a:rPr>
              <a:t>Một hộp đựng các tấm thẻ đánh số 10; 11; …..; 20. Rút ngẫu nhiên từ hộp hai tấm thẻ.</a:t>
            </a:r>
          </a:p>
          <a:p>
            <a:r>
              <a:rPr lang="en-US" sz="4800" b="1">
                <a:latin typeface="Times New Roman" panose="02020603050405020304" pitchFamily="18" charset="0"/>
                <a:cs typeface="Times New Roman" panose="02020603050405020304" pitchFamily="18" charset="0"/>
              </a:rPr>
              <a:t>Tính xác suất các biến cố sau:</a:t>
            </a:r>
          </a:p>
          <a:p>
            <a:r>
              <a:rPr lang="en-US" sz="4800" b="1">
                <a:latin typeface="Times New Roman" panose="02020603050405020304" pitchFamily="18" charset="0"/>
                <a:cs typeface="Times New Roman" panose="02020603050405020304" pitchFamily="18" charset="0"/>
              </a:rPr>
              <a:t>a) C: “Cả hai thẻ rút được đều mang số lẻ”,</a:t>
            </a:r>
          </a:p>
          <a:p>
            <a:r>
              <a:rPr lang="en-US" sz="4800" b="1">
                <a:latin typeface="Times New Roman" panose="02020603050405020304" pitchFamily="18" charset="0"/>
                <a:cs typeface="Times New Roman" panose="02020603050405020304" pitchFamily="18" charset="0"/>
              </a:rPr>
              <a:t>b) D: “Cả hai thẻ rút được đều mang số chẵn”</a:t>
            </a:r>
          </a:p>
          <a:p>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2711" y="5562600"/>
                <a:ext cx="23818702" cy="7924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b="1">
                    <a:latin typeface="Times New Roman" panose="02020603050405020304" pitchFamily="18" charset="0"/>
                    <a:cs typeface="Times New Roman" panose="02020603050405020304" pitchFamily="18" charset="0"/>
                  </a:rPr>
                  <a:t>Rút hai thẻ từ hộp có 11 thẻ: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𝟏𝟏</m:t>
                        </m:r>
                      </m:sub>
                      <m:sup>
                        <m:r>
                          <a:rPr lang="en-US" b="1" i="1">
                            <a:latin typeface="Cambria Math" panose="02040503050406030204" pitchFamily="18" charset="0"/>
                          </a:rPr>
                          <m:t>𝟐</m:t>
                        </m:r>
                      </m:sup>
                    </m:sSubSup>
                  </m:oMath>
                </a14:m>
                <a:r>
                  <a:rPr lang="en-US" b="1">
                    <a:latin typeface="Times New Roman" panose="02020603050405020304" pitchFamily="18" charset="0"/>
                    <a:cs typeface="Times New Roman" panose="02020603050405020304" pitchFamily="18" charset="0"/>
                  </a:rPr>
                  <a:t>cách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𝟏𝟏</m:t>
                        </m:r>
                      </m:sub>
                      <m:sup>
                        <m:r>
                          <a:rPr lang="en-US" b="1" i="1">
                            <a:latin typeface="Cambria Math" panose="02040503050406030204" pitchFamily="18" charset="0"/>
                          </a:rPr>
                          <m:t>𝟐</m:t>
                        </m:r>
                      </m:sup>
                    </m:sSubSup>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a) Trong hộp có 5 thẻ đánh số lẻ là tập hợp: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𝟏𝟓</m:t>
                        </m:r>
                        <m:r>
                          <a:rPr lang="en-US" b="1" i="1">
                            <a:latin typeface="Cambria Math" panose="02040503050406030204" pitchFamily="18" charset="0"/>
                          </a:rPr>
                          <m:t>;</m:t>
                        </m:r>
                        <m:r>
                          <a:rPr lang="en-US" b="1" i="1">
                            <a:latin typeface="Cambria Math" panose="02040503050406030204" pitchFamily="18" charset="0"/>
                          </a:rPr>
                          <m:t>𝟏𝟕</m:t>
                        </m:r>
                        <m:r>
                          <a:rPr lang="en-US" b="1" i="1">
                            <a:latin typeface="Cambria Math" panose="02040503050406030204" pitchFamily="18" charset="0"/>
                          </a:rPr>
                          <m:t>;</m:t>
                        </m:r>
                        <m:r>
                          <a:rPr lang="en-US" b="1" i="1">
                            <a:latin typeface="Cambria Math" panose="02040503050406030204" pitchFamily="18" charset="0"/>
                          </a:rPr>
                          <m:t>𝟏𝟗</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r>
                      <a:rPr lang="en-US" b="1" i="1">
                        <a:latin typeface="Cambria Math" panose="02040503050406030204" pitchFamily="18" charset="0"/>
                      </a:rPr>
                      <m:t>𝟓</m:t>
                    </m:r>
                  </m:oMath>
                </a14:m>
                <a:r>
                  <a:rPr lang="en-US" b="1">
                    <a:latin typeface="Times New Roman" panose="02020603050405020304" pitchFamily="18" charset="0"/>
                    <a:cs typeface="Times New Roman" panose="02020603050405020304" pitchFamily="18" charset="0"/>
                  </a:rPr>
                  <a:t>. Số cách rút 2 thẻ mang số lẻ là: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𝟓</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𝟓</m:t>
                        </m:r>
                      </m:sub>
                      <m:sup>
                        <m:r>
                          <a:rPr lang="en-US" b="1" i="1">
                            <a:latin typeface="Cambria Math" panose="02040503050406030204" pitchFamily="18" charset="0"/>
                          </a:rPr>
                          <m:t>𝟐</m:t>
                        </m:r>
                      </m:sup>
                    </m:sSubSup>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Xác suất của biến cố C: “Cả hai thẻ rút được đều mang số lẻ”</a:t>
                </a:r>
              </a:p>
              <a:p>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𝑪</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𝟓</m:t>
                            </m:r>
                          </m:sub>
                          <m:sup>
                            <m:r>
                              <a:rPr lang="en-US" b="1" i="1">
                                <a:latin typeface="Cambria Math" panose="02040503050406030204" pitchFamily="18" charset="0"/>
                              </a:rPr>
                              <m:t>𝟐</m:t>
                            </m:r>
                          </m:sup>
                        </m:sSubSup>
                      </m:num>
                      <m:den>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𝟏𝟏</m:t>
                            </m:r>
                          </m:sub>
                          <m:sup>
                            <m:r>
                              <a:rPr lang="en-US" b="1" i="1">
                                <a:latin typeface="Cambria Math" panose="02040503050406030204" pitchFamily="18" charset="0"/>
                              </a:rPr>
                              <m:t>𝟐</m:t>
                            </m:r>
                          </m:sup>
                        </m:sSubSup>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m:t>
                        </m:r>
                      </m:num>
                      <m:den>
                        <m:r>
                          <a:rPr lang="en-US" b="1" i="1">
                            <a:latin typeface="Cambria Math" panose="02040503050406030204" pitchFamily="18" charset="0"/>
                          </a:rPr>
                          <m:t>𝟏𝟏</m:t>
                        </m:r>
                      </m:den>
                    </m:f>
                  </m:oMath>
                </a14:m>
                <a:r>
                  <a:rPr lang="en-US" b="1">
                    <a:latin typeface="Times New Roman" panose="02020603050405020304" pitchFamily="18" charset="0"/>
                    <a:cs typeface="Times New Roman" panose="02020603050405020304" pitchFamily="18" charset="0"/>
                  </a:rPr>
                  <a:t>.</a:t>
                </a: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2711" y="5562600"/>
                <a:ext cx="23818702" cy="7924800"/>
              </a:xfrm>
              <a:prstGeom prst="rect">
                <a:avLst/>
              </a:prstGeom>
              <a:blipFill>
                <a:blip r:embed="rId3"/>
                <a:stretch>
                  <a:fillRect l="-1049" t="-2535"/>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28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fade">
                                      <p:cBhvr>
                                        <p:cTn id="37" dur="500"/>
                                        <p:tgtEl>
                                          <p:spTgt spid="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xEl>
                                              <p:pRg st="2" end="2"/>
                                            </p:txEl>
                                          </p:spTgt>
                                        </p:tgtEl>
                                        <p:attrNameLst>
                                          <p:attrName>style.visibility</p:attrName>
                                        </p:attrNameLst>
                                      </p:cBhvr>
                                      <p:to>
                                        <p:strVal val="visible"/>
                                      </p:to>
                                    </p:set>
                                    <p:animEffect transition="in" filter="fade">
                                      <p:cBhvr>
                                        <p:cTn id="42" dur="500"/>
                                        <p:tgtEl>
                                          <p:spTgt spid="9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
                                            <p:txEl>
                                              <p:pRg st="3" end="3"/>
                                            </p:txEl>
                                          </p:spTgt>
                                        </p:tgtEl>
                                        <p:attrNameLst>
                                          <p:attrName>style.visibility</p:attrName>
                                        </p:attrNameLst>
                                      </p:cBhvr>
                                      <p:to>
                                        <p:strVal val="visible"/>
                                      </p:to>
                                    </p:set>
                                    <p:animEffect transition="in" filter="fade">
                                      <p:cBhvr>
                                        <p:cTn id="47" dur="500"/>
                                        <p:tgtEl>
                                          <p:spTgt spid="9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
                                            <p:txEl>
                                              <p:pRg st="4" end="4"/>
                                            </p:txEl>
                                          </p:spTgt>
                                        </p:tgtEl>
                                        <p:attrNameLst>
                                          <p:attrName>style.visibility</p:attrName>
                                        </p:attrNameLst>
                                      </p:cBhvr>
                                      <p:to>
                                        <p:strVal val="visible"/>
                                      </p:to>
                                    </p:set>
                                    <p:animEffect transition="in" filter="fade">
                                      <p:cBhvr>
                                        <p:cTn id="5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37820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9.7. </a:t>
            </a:r>
          </a:p>
          <a:p>
            <a:r>
              <a:rPr lang="en-US" sz="4800" b="1">
                <a:latin typeface="Times New Roman" panose="02020603050405020304" pitchFamily="18" charset="0"/>
                <a:cs typeface="Times New Roman" panose="02020603050405020304" pitchFamily="18" charset="0"/>
              </a:rPr>
              <a:t>Một hộp đựng các tấm thẻ đánh số 10; 11; …..; 20. Rút ngẫu nhiên từ hộp hai tấm thẻ.</a:t>
            </a:r>
          </a:p>
          <a:p>
            <a:r>
              <a:rPr lang="en-US" sz="4800" b="1">
                <a:latin typeface="Times New Roman" panose="02020603050405020304" pitchFamily="18" charset="0"/>
                <a:cs typeface="Times New Roman" panose="02020603050405020304" pitchFamily="18" charset="0"/>
              </a:rPr>
              <a:t>Tính xác suất các biến cố sau:</a:t>
            </a:r>
          </a:p>
          <a:p>
            <a:r>
              <a:rPr lang="en-US" sz="4800" b="1">
                <a:latin typeface="Times New Roman" panose="02020603050405020304" pitchFamily="18" charset="0"/>
                <a:cs typeface="Times New Roman" panose="02020603050405020304" pitchFamily="18" charset="0"/>
              </a:rPr>
              <a:t>a) C: “Cả hai thẻ rút được đều mang số lẻ”,</a:t>
            </a:r>
          </a:p>
          <a:p>
            <a:r>
              <a:rPr lang="en-US" sz="4800" b="1">
                <a:latin typeface="Times New Roman" panose="02020603050405020304" pitchFamily="18" charset="0"/>
                <a:cs typeface="Times New Roman" panose="02020603050405020304" pitchFamily="18" charset="0"/>
              </a:rPr>
              <a:t>b) D: “Cả hai thẻ rút được đều mang số chẵn”</a:t>
            </a:r>
          </a:p>
          <a:p>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2711" y="5562600"/>
                <a:ext cx="23818702" cy="7924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b="1">
                    <a:latin typeface="Times New Roman" panose="02020603050405020304" pitchFamily="18" charset="0"/>
                    <a:cs typeface="Times New Roman" panose="02020603050405020304" pitchFamily="18" charset="0"/>
                  </a:rPr>
                  <a:t>b) Trong hộp có 6 thẻ đánh số chẵn là tập hợp:  </a:t>
                </a:r>
                <a14:m>
                  <m:oMath xmlns:m="http://schemas.openxmlformats.org/officeDocument/2006/math">
                    <m:r>
                      <a:rPr lang="en-US" b="1" i="1">
                        <a:latin typeface="Cambria Math" panose="02040503050406030204" pitchFamily="18" charset="0"/>
                      </a:rPr>
                      <m:t>𝑩</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𝟏𝟖</m:t>
                        </m:r>
                        <m:r>
                          <a:rPr lang="en-US" b="1" i="1">
                            <a:latin typeface="Cambria Math" panose="02040503050406030204" pitchFamily="18" charset="0"/>
                          </a:rPr>
                          <m:t>;</m:t>
                        </m:r>
                        <m:r>
                          <a:rPr lang="en-US" b="1" i="1">
                            <a:latin typeface="Cambria Math" panose="02040503050406030204" pitchFamily="18" charset="0"/>
                          </a:rPr>
                          <m:t>𝟐𝟎</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𝑩</m:t>
                        </m:r>
                      </m:e>
                    </m:d>
                    <m:r>
                      <a:rPr lang="en-US" b="1" i="1">
                        <a:latin typeface="Cambria Math" panose="02040503050406030204" pitchFamily="18" charset="0"/>
                      </a:rPr>
                      <m:t>=</m:t>
                    </m:r>
                    <m:r>
                      <a:rPr lang="en-US" b="1" i="1">
                        <a:latin typeface="Cambria Math" panose="02040503050406030204" pitchFamily="18" charset="0"/>
                      </a:rPr>
                      <m:t>𝟔</m:t>
                    </m:r>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Số cách rút 2 thẻ mang số chẵn là: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𝟔</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𝟔</m:t>
                        </m:r>
                      </m:sub>
                      <m:sup>
                        <m:r>
                          <a:rPr lang="en-US" b="1" i="1">
                            <a:latin typeface="Cambria Math" panose="02040503050406030204" pitchFamily="18" charset="0"/>
                          </a:rPr>
                          <m:t>𝟐</m:t>
                        </m:r>
                      </m:sup>
                    </m:sSubSup>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Xác suất của biến cố D: “Cả hai thẻ rút được đều mang số chẵn”</a:t>
                </a:r>
              </a:p>
              <a:p>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𝑫</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𝑫</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𝟔</m:t>
                            </m:r>
                          </m:sub>
                          <m:sup>
                            <m:r>
                              <a:rPr lang="en-US" b="1" i="1">
                                <a:latin typeface="Cambria Math" panose="02040503050406030204" pitchFamily="18" charset="0"/>
                              </a:rPr>
                              <m:t>𝟐</m:t>
                            </m:r>
                          </m:sup>
                        </m:sSubSup>
                      </m:num>
                      <m:den>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𝟏𝟏</m:t>
                            </m:r>
                          </m:sub>
                          <m:sup>
                            <m:r>
                              <a:rPr lang="en-US" b="1" i="1">
                                <a:latin typeface="Cambria Math" panose="02040503050406030204" pitchFamily="18" charset="0"/>
                              </a:rPr>
                              <m:t>𝟐</m:t>
                            </m:r>
                          </m:sup>
                        </m:sSubSup>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𝟏𝟏</m:t>
                        </m:r>
                      </m:den>
                    </m:f>
                  </m:oMath>
                </a14:m>
                <a:r>
                  <a:rPr lang="en-US" b="1">
                    <a:latin typeface="Times New Roman" panose="02020603050405020304" pitchFamily="18" charset="0"/>
                    <a:cs typeface="Times New Roman" panose="02020603050405020304" pitchFamily="18" charset="0"/>
                  </a:rPr>
                  <a:t>.</a:t>
                </a: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2711" y="5562600"/>
                <a:ext cx="23818702" cy="7924800"/>
              </a:xfrm>
              <a:prstGeom prst="rect">
                <a:avLst/>
              </a:prstGeom>
              <a:blipFill>
                <a:blip r:embed="rId3"/>
                <a:stretch>
                  <a:fillRect l="-1049" t="-2535"/>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77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animEffect transition="in" filter="fade">
                                      <p:cBhvr>
                                        <p:cTn id="7" dur="500"/>
                                        <p:tgtEl>
                                          <p:spTgt spid="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fade">
                                      <p:cBhvr>
                                        <p:cTn id="2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21818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9.8. </a:t>
            </a:r>
          </a:p>
          <a:p>
            <a:r>
              <a:rPr lang="en-US" sz="4800" b="1">
                <a:latin typeface="Times New Roman" panose="02020603050405020304" pitchFamily="18" charset="0"/>
                <a:cs typeface="Times New Roman" panose="02020603050405020304" pitchFamily="18" charset="0"/>
              </a:rPr>
              <a:t>Một chiếc hộp đựng 6 viên bỉ trắng, 4 viên bi đỏ và 2 viên bi đen. Chọn ngẫu nhiên ra 6 viên bi. Tính xác suất để trong 6 viên bi đó có 3 viên bi trắng, 2 viên bi đỏ và 1 viên bi đen. </a:t>
            </a:r>
          </a:p>
          <a:p>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2711" y="3962400"/>
                <a:ext cx="23818702" cy="9525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sz="4400" b="1">
                    <a:latin typeface="Times New Roman" panose="02020603050405020304" pitchFamily="18" charset="0"/>
                    <a:cs typeface="Times New Roman" panose="02020603050405020304" pitchFamily="18" charset="0"/>
                  </a:rPr>
                  <a:t>Trong hộp có tất cả số bi: </a:t>
                </a:r>
                <a14:m>
                  <m:oMath xmlns:m="http://schemas.openxmlformats.org/officeDocument/2006/math">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𝟏𝟐</m:t>
                    </m:r>
                  </m:oMath>
                </a14:m>
                <a:r>
                  <a:rPr lang="en-US" sz="4400" b="1">
                    <a:latin typeface="Times New Roman" panose="02020603050405020304" pitchFamily="18" charset="0"/>
                    <a:cs typeface="Times New Roman" panose="02020603050405020304" pitchFamily="18" charset="0"/>
                  </a:rPr>
                  <a:t>(viên bi).</a:t>
                </a:r>
              </a:p>
              <a:p>
                <a:r>
                  <a:rPr lang="en-US" sz="4400" b="1">
                    <a:latin typeface="Times New Roman" panose="02020603050405020304" pitchFamily="18" charset="0"/>
                    <a:cs typeface="Times New Roman" panose="02020603050405020304" pitchFamily="18" charset="0"/>
                  </a:rPr>
                  <a:t>Số cách chọn ngẫu nhiên ra 6 viên bi: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𝟏𝟐</m:t>
                        </m:r>
                      </m:sub>
                      <m:sup>
                        <m:r>
                          <a:rPr lang="en-US" sz="4400" b="1" i="1">
                            <a:latin typeface="Cambria Math" panose="02040503050406030204" pitchFamily="18" charset="0"/>
                          </a:rPr>
                          <m:t>𝟔</m:t>
                        </m:r>
                      </m:sup>
                    </m:sSubSup>
                  </m:oMath>
                </a14:m>
                <a:r>
                  <a:rPr lang="en-US" sz="4400" b="1">
                    <a:latin typeface="Times New Roman" panose="02020603050405020304" pitchFamily="18" charset="0"/>
                    <a:cs typeface="Times New Roman" panose="02020603050405020304" pitchFamily="18" charset="0"/>
                  </a:rPr>
                  <a:t>. Số phần tử không gian mẫu: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𝟏𝟐</m:t>
                        </m:r>
                      </m:sub>
                      <m:sup>
                        <m:r>
                          <a:rPr lang="en-US" sz="4400" b="1" i="1">
                            <a:latin typeface="Cambria Math" panose="02040503050406030204" pitchFamily="18" charset="0"/>
                          </a:rPr>
                          <m:t>𝟔</m:t>
                        </m:r>
                      </m:sup>
                    </m:sSubSup>
                    <m:r>
                      <a:rPr lang="en-US" sz="4400" b="1" i="1">
                        <a:latin typeface="Cambria Math" panose="02040503050406030204" pitchFamily="18" charset="0"/>
                      </a:rPr>
                      <m:t>=</m:t>
                    </m:r>
                    <m:r>
                      <a:rPr lang="en-US" sz="4400" b="1" i="1">
                        <a:latin typeface="Cambria Math" panose="02040503050406030204" pitchFamily="18" charset="0"/>
                      </a:rPr>
                      <m:t>𝟗𝟐𝟒</m:t>
                    </m:r>
                  </m:oMath>
                </a14:m>
                <a:r>
                  <a:rPr lang="en-US" sz="4400" b="1">
                    <a:latin typeface="Times New Roman" panose="02020603050405020304" pitchFamily="18" charset="0"/>
                    <a:cs typeface="Times New Roman" panose="02020603050405020304" pitchFamily="18" charset="0"/>
                  </a:rPr>
                  <a:t>.</a:t>
                </a:r>
              </a:p>
              <a:p>
                <a:r>
                  <a:rPr lang="en-US" sz="4400" b="1">
                    <a:latin typeface="Times New Roman" panose="02020603050405020304" pitchFamily="18" charset="0"/>
                    <a:cs typeface="Times New Roman" panose="02020603050405020304" pitchFamily="18" charset="0"/>
                  </a:rPr>
                  <a:t>Gọi biến cố A: “Có 3 viên bi trắng, 2 viên bi đỏ và 1 viên bi đen”.</a:t>
                </a:r>
              </a:p>
              <a:p>
                <a:pPr marL="0" indent="0">
                  <a:buNone/>
                </a:pPr>
                <a:r>
                  <a:rPr lang="en-US" sz="4400" b="1">
                    <a:latin typeface="Times New Roman" panose="02020603050405020304" pitchFamily="18" charset="0"/>
                    <a:cs typeface="Times New Roman" panose="02020603050405020304" pitchFamily="18" charset="0"/>
                  </a:rPr>
                  <a:t>   - Chọn ra 3 viên bi trắng có: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𝟔</m:t>
                        </m:r>
                      </m:sub>
                      <m:sup>
                        <m:r>
                          <a:rPr lang="en-US" sz="4400" b="1" i="1">
                            <a:latin typeface="Cambria Math" panose="02040503050406030204" pitchFamily="18" charset="0"/>
                          </a:rPr>
                          <m:t>𝟑</m:t>
                        </m:r>
                      </m:sup>
                    </m:sSubSup>
                  </m:oMath>
                </a14:m>
                <a:r>
                  <a:rPr lang="en-US" sz="4400" b="1">
                    <a:latin typeface="Times New Roman" panose="02020603050405020304" pitchFamily="18" charset="0"/>
                    <a:cs typeface="Times New Roman" panose="02020603050405020304" pitchFamily="18" charset="0"/>
                  </a:rPr>
                  <a:t> cách.</a:t>
                </a:r>
              </a:p>
              <a:p>
                <a:pPr marL="0" indent="0">
                  <a:buNone/>
                </a:pPr>
                <a:r>
                  <a:rPr lang="en-US" sz="4400" b="1">
                    <a:latin typeface="Times New Roman" panose="02020603050405020304" pitchFamily="18" charset="0"/>
                    <a:cs typeface="Times New Roman" panose="02020603050405020304" pitchFamily="18" charset="0"/>
                  </a:rPr>
                  <a:t>   - Chọn ra 2 viên bi đỏ có: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𝟒</m:t>
                        </m:r>
                      </m:sub>
                      <m:sup>
                        <m:r>
                          <a:rPr lang="en-US" sz="4400" b="1" i="1">
                            <a:latin typeface="Cambria Math" panose="02040503050406030204" pitchFamily="18" charset="0"/>
                          </a:rPr>
                          <m:t>𝟐</m:t>
                        </m:r>
                      </m:sup>
                    </m:sSubSup>
                  </m:oMath>
                </a14:m>
                <a:r>
                  <a:rPr lang="en-US" sz="4400" b="1">
                    <a:latin typeface="Times New Roman" panose="02020603050405020304" pitchFamily="18" charset="0"/>
                    <a:cs typeface="Times New Roman" panose="02020603050405020304" pitchFamily="18" charset="0"/>
                  </a:rPr>
                  <a:t> cách.</a:t>
                </a:r>
              </a:p>
              <a:p>
                <a:pPr marL="0" indent="0">
                  <a:buNone/>
                </a:pPr>
                <a:r>
                  <a:rPr lang="en-US" sz="4400" b="1">
                    <a:latin typeface="Times New Roman" panose="02020603050405020304" pitchFamily="18" charset="0"/>
                    <a:cs typeface="Times New Roman" panose="02020603050405020304" pitchFamily="18" charset="0"/>
                  </a:rPr>
                  <a:t>   - Chọn ra 1 viên bi đen có: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𝟐</m:t>
                        </m:r>
                      </m:sub>
                      <m:sup>
                        <m:r>
                          <a:rPr lang="en-US" sz="4400" b="1" i="1">
                            <a:latin typeface="Cambria Math" panose="02040503050406030204" pitchFamily="18" charset="0"/>
                          </a:rPr>
                          <m:t>𝟏</m:t>
                        </m:r>
                      </m:sup>
                    </m:sSubSup>
                  </m:oMath>
                </a14:m>
                <a:r>
                  <a:rPr lang="en-US" sz="4400" b="1">
                    <a:latin typeface="Times New Roman" panose="02020603050405020304" pitchFamily="18" charset="0"/>
                    <a:cs typeface="Times New Roman" panose="02020603050405020304" pitchFamily="18" charset="0"/>
                  </a:rPr>
                  <a:t> cách.</a:t>
                </a:r>
              </a:p>
              <a:p>
                <a:pPr marL="0" indent="0">
                  <a:buNone/>
                </a:pPr>
                <a:r>
                  <a:rPr lang="en-US" sz="4400" b="1">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𝑨</m:t>
                        </m:r>
                      </m:e>
                    </m:d>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𝟔</m:t>
                        </m:r>
                      </m:sub>
                      <m:sup>
                        <m:r>
                          <a:rPr lang="en-US" sz="4400" b="1" i="1">
                            <a:latin typeface="Cambria Math" panose="02040503050406030204" pitchFamily="18" charset="0"/>
                          </a:rPr>
                          <m:t>𝟑</m:t>
                        </m:r>
                      </m:sup>
                    </m:sSubSup>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𝟒</m:t>
                        </m:r>
                      </m:sub>
                      <m:sup>
                        <m:r>
                          <a:rPr lang="en-US" sz="4400" b="1" i="1">
                            <a:latin typeface="Cambria Math" panose="02040503050406030204" pitchFamily="18" charset="0"/>
                          </a:rPr>
                          <m:t>𝟐</m:t>
                        </m:r>
                      </m:sup>
                    </m:sSubSup>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𝟐</m:t>
                        </m:r>
                      </m:sub>
                      <m:sup>
                        <m:r>
                          <a:rPr lang="en-US" sz="4400" b="1" i="1">
                            <a:latin typeface="Cambria Math" panose="02040503050406030204" pitchFamily="18" charset="0"/>
                          </a:rPr>
                          <m:t>𝟏</m:t>
                        </m:r>
                      </m:sup>
                    </m:sSubSup>
                    <m:r>
                      <a:rPr lang="en-US" sz="4400" b="1" i="1">
                        <a:latin typeface="Cambria Math" panose="02040503050406030204" pitchFamily="18" charset="0"/>
                      </a:rPr>
                      <m:t>=</m:t>
                    </m:r>
                    <m:r>
                      <a:rPr lang="en-US" sz="4400" b="1" i="1">
                        <a:latin typeface="Cambria Math" panose="02040503050406030204" pitchFamily="18" charset="0"/>
                      </a:rPr>
                      <m:t>𝟐𝟒𝟎</m:t>
                    </m:r>
                  </m:oMath>
                </a14:m>
                <a:r>
                  <a:rPr lang="en-US" sz="4400" b="1">
                    <a:latin typeface="Times New Roman" panose="02020603050405020304" pitchFamily="18" charset="0"/>
                    <a:cs typeface="Times New Roman" panose="02020603050405020304" pitchFamily="18" charset="0"/>
                  </a:rPr>
                  <a:t>.</a:t>
                </a:r>
              </a:p>
              <a:p>
                <a:r>
                  <a:rPr lang="en-US" sz="4400" b="1">
                    <a:latin typeface="Times New Roman" panose="02020603050405020304" pitchFamily="18" charset="0"/>
                    <a:cs typeface="Times New Roman" panose="02020603050405020304" pitchFamily="18" charset="0"/>
                  </a:rPr>
                  <a:t>Xác suất của biến cố A: “Có 3 viên bi trắng, 2 viên bi đỏ và 1 viên bi đen”</a:t>
                </a:r>
              </a:p>
              <a:p>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𝑨</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𝑨</m:t>
                            </m:r>
                          </m:e>
                        </m:d>
                      </m:num>
                      <m:den>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𝟐𝟒𝟎</m:t>
                        </m:r>
                      </m:num>
                      <m:den>
                        <m:r>
                          <a:rPr lang="en-US" sz="4400" b="1" i="1">
                            <a:latin typeface="Cambria Math" panose="02040503050406030204" pitchFamily="18" charset="0"/>
                          </a:rPr>
                          <m:t>𝟗𝟐𝟒</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𝟐𝟎</m:t>
                        </m:r>
                      </m:num>
                      <m:den>
                        <m:r>
                          <a:rPr lang="en-US" sz="4400" b="1" i="1">
                            <a:latin typeface="Cambria Math" panose="02040503050406030204" pitchFamily="18" charset="0"/>
                          </a:rPr>
                          <m:t>𝟕𝟕</m:t>
                        </m:r>
                      </m:den>
                    </m:f>
                  </m:oMath>
                </a14:m>
                <a:r>
                  <a:rPr lang="en-US" sz="4400" b="1">
                    <a:latin typeface="Times New Roman" panose="02020603050405020304" pitchFamily="18" charset="0"/>
                    <a:cs typeface="Times New Roman" panose="02020603050405020304" pitchFamily="18" charset="0"/>
                  </a:rPr>
                  <a:t>.</a:t>
                </a: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2711" y="3962400"/>
                <a:ext cx="23818702" cy="9525000"/>
              </a:xfrm>
              <a:prstGeom prst="rect">
                <a:avLst/>
              </a:prstGeom>
              <a:blipFill>
                <a:blip r:embed="rId3"/>
                <a:stretch>
                  <a:fillRect l="-1049" t="-2109"/>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88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fade">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fade">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fade">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fade">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fade">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fade">
                                      <p:cBhvr>
                                        <p:cTn id="47" dur="500"/>
                                        <p:tgtEl>
                                          <p:spTgt spid="9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
                                            <p:txEl>
                                              <p:pRg st="7" end="7"/>
                                            </p:txEl>
                                          </p:spTgt>
                                        </p:tgtEl>
                                        <p:attrNameLst>
                                          <p:attrName>style.visibility</p:attrName>
                                        </p:attrNameLst>
                                      </p:cBhvr>
                                      <p:to>
                                        <p:strVal val="visible"/>
                                      </p:to>
                                    </p:set>
                                    <p:animEffect transition="in" filter="fade">
                                      <p:cBhvr>
                                        <p:cTn id="52" dur="500"/>
                                        <p:tgtEl>
                                          <p:spTgt spid="9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9">
                                            <p:txEl>
                                              <p:pRg st="8" end="8"/>
                                            </p:txEl>
                                          </p:spTgt>
                                        </p:tgtEl>
                                        <p:attrNameLst>
                                          <p:attrName>style.visibility</p:attrName>
                                        </p:attrNameLst>
                                      </p:cBhvr>
                                      <p:to>
                                        <p:strVal val="visible"/>
                                      </p:to>
                                    </p:set>
                                    <p:animEffect transition="in" filter="fade">
                                      <p:cBhvr>
                                        <p:cTn id="57" dur="500"/>
                                        <p:tgtEl>
                                          <p:spTgt spid="9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9">
                                            <p:txEl>
                                              <p:pRg st="9" end="9"/>
                                            </p:txEl>
                                          </p:spTgt>
                                        </p:tgtEl>
                                        <p:attrNameLst>
                                          <p:attrName>style.visibility</p:attrName>
                                        </p:attrNameLst>
                                      </p:cBhvr>
                                      <p:to>
                                        <p:strVal val="visible"/>
                                      </p:to>
                                    </p:set>
                                    <p:animEffect transition="in" filter="fade">
                                      <p:cBhvr>
                                        <p:cTn id="62"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43154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9.9. </a:t>
            </a:r>
          </a:p>
          <a:p>
            <a:r>
              <a:rPr lang="en-US" sz="4800" b="1">
                <a:latin typeface="Times New Roman" panose="02020603050405020304" pitchFamily="18" charset="0"/>
                <a:cs typeface="Times New Roman" panose="02020603050405020304" pitchFamily="18" charset="0"/>
              </a:rPr>
              <a:t>Gieo liên tiếp một con xúc xắc và một đồng xu. </a:t>
            </a:r>
          </a:p>
          <a:p>
            <a:r>
              <a:rPr lang="en-US" sz="4800" b="1">
                <a:latin typeface="Times New Roman" panose="02020603050405020304" pitchFamily="18" charset="0"/>
                <a:cs typeface="Times New Roman" panose="02020603050405020304" pitchFamily="18" charset="0"/>
              </a:rPr>
              <a:t>a) Vẽ sơ đồ hình cây mô tả các phần tử của không gian mẫu. </a:t>
            </a:r>
          </a:p>
          <a:p>
            <a:r>
              <a:rPr lang="en-US" sz="4800" b="1">
                <a:latin typeface="Times New Roman" panose="02020603050405020304" pitchFamily="18" charset="0"/>
                <a:cs typeface="Times New Roman" panose="02020603050405020304" pitchFamily="18" charset="0"/>
              </a:rPr>
              <a:t>b) Tính xác suất của các biến cố sau: </a:t>
            </a:r>
          </a:p>
          <a:p>
            <a:r>
              <a:rPr lang="en-US" sz="4800" b="1" i="1">
                <a:latin typeface="Times New Roman" panose="02020603050405020304" pitchFamily="18" charset="0"/>
                <a:cs typeface="Times New Roman" panose="02020603050405020304" pitchFamily="18" charset="0"/>
              </a:rPr>
              <a:t>F:</a:t>
            </a:r>
            <a:r>
              <a:rPr lang="en-US" sz="4800" b="1">
                <a:latin typeface="Times New Roman" panose="02020603050405020304" pitchFamily="18" charset="0"/>
                <a:cs typeface="Times New Roman" panose="02020603050405020304" pitchFamily="18" charset="0"/>
              </a:rPr>
              <a:t> “Đồng xu xuất hiện mặt ngửa”; </a:t>
            </a:r>
          </a:p>
          <a:p>
            <a:r>
              <a:rPr lang="en-US" sz="4800" b="1" i="1">
                <a:latin typeface="Times New Roman" panose="02020603050405020304" pitchFamily="18" charset="0"/>
                <a:cs typeface="Times New Roman" panose="02020603050405020304" pitchFamily="18" charset="0"/>
              </a:rPr>
              <a:t>G:</a:t>
            </a:r>
            <a:r>
              <a:rPr lang="en-US" sz="4800" b="1">
                <a:latin typeface="Times New Roman" panose="02020603050405020304" pitchFamily="18" charset="0"/>
                <a:cs typeface="Times New Roman" panose="02020603050405020304" pitchFamily="18" charset="0"/>
              </a:rPr>
              <a:t> “Đồng xu xuất hiện mặt sấp hoặc số chấm xuất hiện trên con xúc xắc là 5”.</a:t>
            </a:r>
          </a:p>
          <a:p>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8993" y="6096000"/>
            <a:ext cx="23818702" cy="7924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pPr marL="0" indent="0">
              <a:buNone/>
            </a:pPr>
            <a:r>
              <a:rPr lang="en-US"/>
              <a:t>a) </a:t>
            </a:r>
          </a:p>
          <a:p>
            <a:pPr marL="0" indent="0">
              <a:buNone/>
            </a:pPr>
            <a:endParaRPr lang="en-US" b="1" dirty="0"/>
          </a:p>
        </p:txBody>
      </p:sp>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C5C2D1C-379E-29DC-DF7F-F846EB35271D}"/>
              </a:ext>
            </a:extLst>
          </p:cNvPr>
          <p:cNvPicPr>
            <a:picLocks noChangeAspect="1"/>
          </p:cNvPicPr>
          <p:nvPr/>
        </p:nvPicPr>
        <p:blipFill>
          <a:blip r:embed="rId3"/>
          <a:stretch>
            <a:fillRect/>
          </a:stretch>
        </p:blipFill>
        <p:spPr>
          <a:xfrm>
            <a:off x="3733800" y="6629400"/>
            <a:ext cx="14935200" cy="6690484"/>
          </a:xfrm>
          <a:prstGeom prst="rect">
            <a:avLst/>
          </a:prstGeom>
        </p:spPr>
      </p:pic>
    </p:spTree>
    <p:extLst>
      <p:ext uri="{BB962C8B-B14F-4D97-AF65-F5344CB8AC3E}">
        <p14:creationId xmlns:p14="http://schemas.microsoft.com/office/powerpoint/2010/main" val="95325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0" end="0"/>
                                            </p:txEl>
                                          </p:spTgt>
                                        </p:tgtEl>
                                        <p:attrNameLst>
                                          <p:attrName>style.visibility</p:attrName>
                                        </p:attrNameLst>
                                      </p:cBhvr>
                                      <p:to>
                                        <p:strVal val="visible"/>
                                      </p:to>
                                    </p:set>
                                    <p:animEffect transition="in" filter="wipe(up)">
                                      <p:cBhvr>
                                        <p:cTn id="37" dur="500"/>
                                        <p:tgtEl>
                                          <p:spTgt spid="9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1" end="1"/>
                                            </p:txEl>
                                          </p:spTgt>
                                        </p:tgtEl>
                                        <p:attrNameLst>
                                          <p:attrName>style.visibility</p:attrName>
                                        </p:attrNameLst>
                                      </p:cBhvr>
                                      <p:to>
                                        <p:strVal val="visible"/>
                                      </p:to>
                                    </p:set>
                                    <p:animEffect transition="in" filter="wipe(up)">
                                      <p:cBhvr>
                                        <p:cTn id="42" dur="500"/>
                                        <p:tgtEl>
                                          <p:spTgt spid="9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43154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9.9. </a:t>
            </a:r>
          </a:p>
          <a:p>
            <a:r>
              <a:rPr lang="en-US" sz="4800" b="1">
                <a:latin typeface="Times New Roman" panose="02020603050405020304" pitchFamily="18" charset="0"/>
                <a:cs typeface="Times New Roman" panose="02020603050405020304" pitchFamily="18" charset="0"/>
              </a:rPr>
              <a:t>Gieo liên tiếp một con xúc xắc và một đồng xu. </a:t>
            </a:r>
          </a:p>
          <a:p>
            <a:r>
              <a:rPr lang="en-US" sz="4800" b="1">
                <a:latin typeface="Times New Roman" panose="02020603050405020304" pitchFamily="18" charset="0"/>
                <a:cs typeface="Times New Roman" panose="02020603050405020304" pitchFamily="18" charset="0"/>
              </a:rPr>
              <a:t>a) Vẽ sơ đồ hình cây mô tả các phần tử của không gian mẫu. </a:t>
            </a:r>
          </a:p>
          <a:p>
            <a:r>
              <a:rPr lang="en-US" sz="4800" b="1">
                <a:latin typeface="Times New Roman" panose="02020603050405020304" pitchFamily="18" charset="0"/>
                <a:cs typeface="Times New Roman" panose="02020603050405020304" pitchFamily="18" charset="0"/>
              </a:rPr>
              <a:t>b) Tính xác suất của các biến cố sau: </a:t>
            </a:r>
          </a:p>
          <a:p>
            <a:r>
              <a:rPr lang="en-US" sz="4800" b="1" i="1">
                <a:latin typeface="Times New Roman" panose="02020603050405020304" pitchFamily="18" charset="0"/>
                <a:cs typeface="Times New Roman" panose="02020603050405020304" pitchFamily="18" charset="0"/>
              </a:rPr>
              <a:t>F:</a:t>
            </a:r>
            <a:r>
              <a:rPr lang="en-US" sz="4800" b="1">
                <a:latin typeface="Times New Roman" panose="02020603050405020304" pitchFamily="18" charset="0"/>
                <a:cs typeface="Times New Roman" panose="02020603050405020304" pitchFamily="18" charset="0"/>
              </a:rPr>
              <a:t> “Đồng xu xuất hiện mặt ngửa”; </a:t>
            </a:r>
          </a:p>
          <a:p>
            <a:r>
              <a:rPr lang="en-US" sz="4800" b="1" i="1">
                <a:latin typeface="Times New Roman" panose="02020603050405020304" pitchFamily="18" charset="0"/>
                <a:cs typeface="Times New Roman" panose="02020603050405020304" pitchFamily="18" charset="0"/>
              </a:rPr>
              <a:t>G:</a:t>
            </a:r>
            <a:r>
              <a:rPr lang="en-US" sz="4800" b="1">
                <a:latin typeface="Times New Roman" panose="02020603050405020304" pitchFamily="18" charset="0"/>
                <a:cs typeface="Times New Roman" panose="02020603050405020304" pitchFamily="18" charset="0"/>
              </a:rPr>
              <a:t> “Đồng xu xuất hiện mặt sấp hoặc số chấm xuất hiện trên con xúc xắc là 5”.</a:t>
            </a:r>
          </a:p>
          <a:p>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8993" y="6096000"/>
                <a:ext cx="23818702" cy="7391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sz="4400" b="1">
                    <a:latin typeface="Times New Roman" panose="02020603050405020304" pitchFamily="18" charset="0"/>
                    <a:cs typeface="Times New Roman" panose="02020603050405020304" pitchFamily="18" charset="0"/>
                  </a:rPr>
                  <a:t>b) Từ ý a) </a:t>
                </a:r>
                <a14:m>
                  <m:oMath xmlns:m="http://schemas.openxmlformats.org/officeDocument/2006/math">
                    <m:r>
                      <a:rPr lang="en-US" sz="4400" b="1" i="1">
                        <a:latin typeface="Cambria Math" panose="02040503050406030204" pitchFamily="18" charset="0"/>
                      </a:rPr>
                      <m:t>𝜴</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𝑵</m:t>
                            </m:r>
                          </m:e>
                        </m:d>
                      </m:e>
                    </m:d>
                  </m:oMath>
                </a14:m>
                <a:r>
                  <a:rPr lang="en-US" sz="4400" b="1">
                    <a:latin typeface="Times New Roman" panose="02020603050405020304" pitchFamily="18" charset="0"/>
                    <a:cs typeface="Times New Roman" panose="02020603050405020304" pitchFamily="18" charset="0"/>
                  </a:rPr>
                  <a:t>.</a:t>
                </a:r>
              </a:p>
              <a:p>
                <a:r>
                  <a:rPr lang="en-US" sz="4400" b="1">
                    <a:latin typeface="Times New Roman" panose="02020603050405020304" pitchFamily="18" charset="0"/>
                    <a:cs typeface="Times New Roman" panose="02020603050405020304" pitchFamily="18" charset="0"/>
                  </a:rPr>
                  <a:t>Suy ra số phần tử của không gian mẫu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r>
                      <a:rPr lang="en-US" sz="4400" b="1" i="1">
                        <a:latin typeface="Cambria Math" panose="02040503050406030204" pitchFamily="18" charset="0"/>
                      </a:rPr>
                      <m:t>=</m:t>
                    </m:r>
                    <m:r>
                      <a:rPr lang="en-US" sz="4400" b="1" i="1">
                        <a:latin typeface="Cambria Math" panose="02040503050406030204" pitchFamily="18" charset="0"/>
                      </a:rPr>
                      <m:t>𝟏𝟐</m:t>
                    </m:r>
                  </m:oMath>
                </a14:m>
                <a:r>
                  <a:rPr lang="en-US" sz="4400" b="1">
                    <a:latin typeface="Times New Roman" panose="02020603050405020304" pitchFamily="18" charset="0"/>
                    <a:cs typeface="Times New Roman" panose="02020603050405020304" pitchFamily="18" charset="0"/>
                  </a:rPr>
                  <a:t>.</a:t>
                </a:r>
              </a:p>
              <a:p>
                <a:r>
                  <a:rPr lang="en-US" sz="4400" b="1">
                    <a:latin typeface="Times New Roman" panose="02020603050405020304" pitchFamily="18" charset="0"/>
                    <a:cs typeface="Times New Roman" panose="02020603050405020304" pitchFamily="18" charset="0"/>
                  </a:rPr>
                  <a:t>+</a:t>
                </a:r>
                <a14:m>
                  <m:oMath xmlns:m="http://schemas.openxmlformats.org/officeDocument/2006/math">
                    <m:r>
                      <a:rPr lang="en-US" sz="4400" b="1" i="1">
                        <a:latin typeface="Cambria Math" panose="02040503050406030204" pitchFamily="18" charset="0"/>
                      </a:rPr>
                      <m:t>𝑭</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𝑵</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𝑵</m:t>
                            </m:r>
                          </m:e>
                        </m:d>
                      </m:e>
                    </m:d>
                  </m:oMath>
                </a14:m>
                <a:r>
                  <a:rPr lang="en-US" sz="4400" b="1">
                    <a:latin typeface="Times New Roman" panose="02020603050405020304" pitchFamily="18" charset="0"/>
                    <a:cs typeface="Times New Roman" panose="02020603050405020304" pitchFamily="18" charset="0"/>
                  </a:rPr>
                  <a:t>.  Số phần tử của biến cố F: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𝑭</m:t>
                        </m:r>
                      </m:e>
                    </m:d>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a:latin typeface="Times New Roman" panose="02020603050405020304" pitchFamily="18" charset="0"/>
                    <a:cs typeface="Times New Roman" panose="02020603050405020304" pitchFamily="18" charset="0"/>
                  </a:rPr>
                  <a:t>.</a:t>
                </a:r>
              </a:p>
              <a:p>
                <a:r>
                  <a:rPr lang="en-US" sz="4400" b="1">
                    <a:latin typeface="Times New Roman" panose="02020603050405020304" pitchFamily="18" charset="0"/>
                    <a:cs typeface="Times New Roman" panose="02020603050405020304" pitchFamily="18" charset="0"/>
                  </a:rPr>
                  <a:t>Vậy xác suất của biến cố F: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𝑭</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𝑭</m:t>
                            </m:r>
                          </m:e>
                        </m:d>
                      </m:num>
                      <m:den>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𝟔</m:t>
                        </m:r>
                      </m:num>
                      <m:den>
                        <m:r>
                          <a:rPr lang="en-US" sz="4400" b="1" i="1">
                            <a:latin typeface="Cambria Math" panose="02040503050406030204" pitchFamily="18" charset="0"/>
                          </a:rPr>
                          <m:t>𝟏𝟐</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a:latin typeface="Times New Roman" panose="02020603050405020304" pitchFamily="18" charset="0"/>
                    <a:cs typeface="Times New Roman" panose="02020603050405020304" pitchFamily="18" charset="0"/>
                  </a:rPr>
                  <a:t>.</a:t>
                </a:r>
              </a:p>
              <a:p>
                <a:r>
                  <a:rPr lang="en-US" sz="4400" b="1">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𝑺</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𝑵</m:t>
                            </m:r>
                          </m:e>
                        </m:d>
                      </m:e>
                    </m:d>
                  </m:oMath>
                </a14:m>
                <a:r>
                  <a:rPr lang="en-US" sz="4400" b="1">
                    <a:latin typeface="Times New Roman" panose="02020603050405020304" pitchFamily="18" charset="0"/>
                    <a:cs typeface="Times New Roman" panose="02020603050405020304" pitchFamily="18" charset="0"/>
                  </a:rPr>
                  <a:t>. Các phần tử của G: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𝑮</m:t>
                        </m:r>
                      </m:e>
                    </m:d>
                    <m:r>
                      <a:rPr lang="en-US" sz="4400" b="1" i="1">
                        <a:latin typeface="Cambria Math" panose="02040503050406030204" pitchFamily="18" charset="0"/>
                      </a:rPr>
                      <m:t>=</m:t>
                    </m:r>
                    <m:r>
                      <a:rPr lang="en-US" sz="4400" b="1" i="1">
                        <a:latin typeface="Cambria Math" panose="02040503050406030204" pitchFamily="18" charset="0"/>
                      </a:rPr>
                      <m:t>𝟕</m:t>
                    </m:r>
                  </m:oMath>
                </a14:m>
                <a:endParaRPr lang="en-US" sz="4400" b="1">
                  <a:latin typeface="Times New Roman" panose="02020603050405020304" pitchFamily="18" charset="0"/>
                  <a:cs typeface="Times New Roman" panose="02020603050405020304" pitchFamily="18" charset="0"/>
                </a:endParaRPr>
              </a:p>
              <a:p>
                <a:r>
                  <a:rPr lang="en-US" sz="4400" b="1">
                    <a:latin typeface="Times New Roman" panose="02020603050405020304" pitchFamily="18" charset="0"/>
                    <a:cs typeface="Times New Roman" panose="02020603050405020304" pitchFamily="18" charset="0"/>
                  </a:rPr>
                  <a:t>Vậy xác suất của biến cố G: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𝑮</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𝑮</m:t>
                            </m:r>
                          </m:e>
                        </m:d>
                      </m:num>
                      <m:den>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𝟕</m:t>
                        </m:r>
                      </m:num>
                      <m:den>
                        <m:r>
                          <a:rPr lang="en-US" sz="4400" b="1" i="1">
                            <a:latin typeface="Cambria Math" panose="02040503050406030204" pitchFamily="18" charset="0"/>
                          </a:rPr>
                          <m:t>𝟏𝟐</m:t>
                        </m:r>
                      </m:den>
                    </m:f>
                  </m:oMath>
                </a14:m>
                <a:r>
                  <a:rPr lang="en-US" sz="4400" b="1">
                    <a:latin typeface="Times New Roman" panose="02020603050405020304" pitchFamily="18" charset="0"/>
                    <a:cs typeface="Times New Roman" panose="02020603050405020304" pitchFamily="18" charset="0"/>
                  </a:rPr>
                  <a:t>.</a:t>
                </a: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68993" y="6096000"/>
                <a:ext cx="23818702" cy="7391400"/>
              </a:xfrm>
              <a:prstGeom prst="rect">
                <a:avLst/>
              </a:prstGeom>
              <a:blipFill>
                <a:blip r:embed="rId3"/>
                <a:stretch>
                  <a:fillRect l="-1023" t="-2716"/>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35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animEffect transition="in" filter="fade">
                                      <p:cBhvr>
                                        <p:cTn id="7" dur="500"/>
                                        <p:tgtEl>
                                          <p:spTgt spid="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fade">
                                      <p:cBhvr>
                                        <p:cTn id="22" dur="500"/>
                                        <p:tgtEl>
                                          <p:spTgt spid="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animEffect transition="in" filter="fade">
                                      <p:cBhvr>
                                        <p:cTn id="27" dur="500"/>
                                        <p:tgtEl>
                                          <p:spTgt spid="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6" end="6"/>
                                            </p:txEl>
                                          </p:spTgt>
                                        </p:tgtEl>
                                        <p:attrNameLst>
                                          <p:attrName>style.visibility</p:attrName>
                                        </p:attrNameLst>
                                      </p:cBhvr>
                                      <p:to>
                                        <p:strVal val="visible"/>
                                      </p:to>
                                    </p:set>
                                    <p:animEffect transition="in" filter="fade">
                                      <p:cBhvr>
                                        <p:cTn id="3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43154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9.10. </a:t>
            </a:r>
          </a:p>
          <a:p>
            <a:r>
              <a:rPr lang="en-US" sz="4800" b="1">
                <a:latin typeface="Times New Roman" panose="02020603050405020304" pitchFamily="18" charset="0"/>
                <a:cs typeface="Times New Roman" panose="02020603050405020304" pitchFamily="18" charset="0"/>
              </a:rPr>
              <a:t>Trên một phố có hai quán ăn </a:t>
            </a:r>
            <a:r>
              <a:rPr lang="en-US" sz="4800" b="1" i="1">
                <a:latin typeface="Times New Roman" panose="02020603050405020304" pitchFamily="18" charset="0"/>
                <a:cs typeface="Times New Roman" panose="02020603050405020304" pitchFamily="18" charset="0"/>
              </a:rPr>
              <a:t>X, Y.</a:t>
            </a:r>
            <a:r>
              <a:rPr lang="en-US" sz="4800" b="1">
                <a:latin typeface="Times New Roman" panose="02020603050405020304" pitchFamily="18" charset="0"/>
                <a:cs typeface="Times New Roman" panose="02020603050405020304" pitchFamily="18" charset="0"/>
              </a:rPr>
              <a:t> Ba bạn Sơn, Hải, Văn mỗi người chọn ngẫu nhiên một quán ăn. </a:t>
            </a:r>
          </a:p>
          <a:p>
            <a:r>
              <a:rPr lang="en-US" sz="4800" b="1">
                <a:latin typeface="Times New Roman" panose="02020603050405020304" pitchFamily="18" charset="0"/>
                <a:cs typeface="Times New Roman" panose="02020603050405020304" pitchFamily="18" charset="0"/>
              </a:rPr>
              <a:t>a) Vẽ sơ đồ hình cây mô tả các phần tử của không gian mẫu. </a:t>
            </a:r>
          </a:p>
          <a:p>
            <a:r>
              <a:rPr lang="en-US" sz="4800" b="1">
                <a:latin typeface="Times New Roman" panose="02020603050405020304" pitchFamily="18" charset="0"/>
                <a:cs typeface="Times New Roman" panose="02020603050405020304" pitchFamily="18" charset="0"/>
              </a:rPr>
              <a:t>b) Tính xác suất cùa biến cố “Hai bạn vào quán X, bạn còn lại vào quán </a:t>
            </a:r>
            <a:r>
              <a:rPr lang="en-US" sz="4800" b="1" i="1">
                <a:latin typeface="Times New Roman" panose="02020603050405020304" pitchFamily="18" charset="0"/>
                <a:cs typeface="Times New Roman" panose="02020603050405020304" pitchFamily="18" charset="0"/>
              </a:rPr>
              <a:t>Y'.</a:t>
            </a:r>
            <a:endParaRPr lang="en-US" sz="4800" b="1">
              <a:latin typeface="Times New Roman" panose="02020603050405020304" pitchFamily="18" charset="0"/>
              <a:cs typeface="Times New Roman" panose="02020603050405020304" pitchFamily="18" charset="0"/>
            </a:endParaRPr>
          </a:p>
          <a:p>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8993" y="6096000"/>
            <a:ext cx="23818702" cy="7315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pPr marL="0" indent="0">
              <a:buNone/>
            </a:pPr>
            <a:r>
              <a:rPr lang="en-US"/>
              <a:t>a) </a:t>
            </a:r>
          </a:p>
          <a:p>
            <a:pPr marL="0" indent="0">
              <a:buNone/>
            </a:pPr>
            <a:endParaRPr lang="en-US" b="1" dirty="0"/>
          </a:p>
        </p:txBody>
      </p:sp>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F3D8949-B785-C38F-B267-F2916415976E}"/>
              </a:ext>
            </a:extLst>
          </p:cNvPr>
          <p:cNvPicPr>
            <a:picLocks noChangeAspect="1"/>
          </p:cNvPicPr>
          <p:nvPr/>
        </p:nvPicPr>
        <p:blipFill>
          <a:blip r:embed="rId3"/>
          <a:stretch>
            <a:fillRect/>
          </a:stretch>
        </p:blipFill>
        <p:spPr>
          <a:xfrm>
            <a:off x="3042666" y="6149340"/>
            <a:ext cx="16997934" cy="7033260"/>
          </a:xfrm>
          <a:prstGeom prst="rect">
            <a:avLst/>
          </a:prstGeom>
        </p:spPr>
      </p:pic>
    </p:spTree>
    <p:extLst>
      <p:ext uri="{BB962C8B-B14F-4D97-AF65-F5344CB8AC3E}">
        <p14:creationId xmlns:p14="http://schemas.microsoft.com/office/powerpoint/2010/main" val="387264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43154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9.10. </a:t>
            </a:r>
          </a:p>
          <a:p>
            <a:r>
              <a:rPr lang="en-US" sz="4800" b="1">
                <a:latin typeface="Times New Roman" panose="02020603050405020304" pitchFamily="18" charset="0"/>
                <a:cs typeface="Times New Roman" panose="02020603050405020304" pitchFamily="18" charset="0"/>
              </a:rPr>
              <a:t>Trên một phố có hai quán ăn </a:t>
            </a:r>
            <a:r>
              <a:rPr lang="en-US" sz="4800" b="1" i="1">
                <a:latin typeface="Times New Roman" panose="02020603050405020304" pitchFamily="18" charset="0"/>
                <a:cs typeface="Times New Roman" panose="02020603050405020304" pitchFamily="18" charset="0"/>
              </a:rPr>
              <a:t>X, Y.</a:t>
            </a:r>
            <a:r>
              <a:rPr lang="en-US" sz="4800" b="1">
                <a:latin typeface="Times New Roman" panose="02020603050405020304" pitchFamily="18" charset="0"/>
                <a:cs typeface="Times New Roman" panose="02020603050405020304" pitchFamily="18" charset="0"/>
              </a:rPr>
              <a:t> Ba bạn Sơn, Hải, Văn mỗi người chọn ngẫu nhiên một quán ăn. </a:t>
            </a:r>
          </a:p>
          <a:p>
            <a:r>
              <a:rPr lang="en-US" sz="4800" b="1">
                <a:latin typeface="Times New Roman" panose="02020603050405020304" pitchFamily="18" charset="0"/>
                <a:cs typeface="Times New Roman" panose="02020603050405020304" pitchFamily="18" charset="0"/>
              </a:rPr>
              <a:t>a) Vẽ sơ đồ hình cây mô tả các phần tử của không gian mẫu. </a:t>
            </a:r>
          </a:p>
          <a:p>
            <a:r>
              <a:rPr lang="en-US" sz="4800" b="1">
                <a:latin typeface="Times New Roman" panose="02020603050405020304" pitchFamily="18" charset="0"/>
                <a:cs typeface="Times New Roman" panose="02020603050405020304" pitchFamily="18" charset="0"/>
              </a:rPr>
              <a:t>b) Tính xác suất cùa biến cố “Hai bạn vào quán X, bạn còn lại vào quán </a:t>
            </a:r>
            <a:r>
              <a:rPr lang="en-US" sz="4800" b="1" i="1">
                <a:latin typeface="Times New Roman" panose="02020603050405020304" pitchFamily="18" charset="0"/>
                <a:cs typeface="Times New Roman" panose="02020603050405020304" pitchFamily="18" charset="0"/>
              </a:rPr>
              <a:t>Y'.</a:t>
            </a:r>
            <a:endParaRPr lang="en-US" sz="4800" b="1">
              <a:latin typeface="Times New Roman" panose="02020603050405020304" pitchFamily="18" charset="0"/>
              <a:cs typeface="Times New Roman" panose="02020603050405020304" pitchFamily="18" charset="0"/>
            </a:endParaRPr>
          </a:p>
          <a:p>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92588" y="6096000"/>
                <a:ext cx="23818702" cy="7315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b="1">
                    <a:latin typeface="Times New Roman" panose="02020603050405020304" pitchFamily="18" charset="0"/>
                    <a:cs typeface="Times New Roman" panose="02020603050405020304" pitchFamily="18" charset="0"/>
                  </a:rPr>
                  <a:t>b) Không gian mẫu </a:t>
                </a:r>
                <a14:m>
                  <m:oMath xmlns:m="http://schemas.openxmlformats.org/officeDocument/2006/math">
                    <m:r>
                      <a:rPr lang="en-US" b="1" i="1">
                        <a:latin typeface="Cambria Math" panose="02040503050406030204" pitchFamily="18" charset="0"/>
                      </a:rPr>
                      <m:t>𝜴</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𝑿𝑿𝑿</m:t>
                        </m:r>
                        <m:r>
                          <a:rPr lang="en-US" b="1" i="1">
                            <a:latin typeface="Cambria Math" panose="02040503050406030204" pitchFamily="18" charset="0"/>
                          </a:rPr>
                          <m:t>;</m:t>
                        </m:r>
                        <m:r>
                          <a:rPr lang="en-US" b="1" i="1">
                            <a:latin typeface="Cambria Math" panose="02040503050406030204" pitchFamily="18" charset="0"/>
                          </a:rPr>
                          <m:t>𝑿𝑿𝒀</m:t>
                        </m:r>
                        <m:r>
                          <a:rPr lang="en-US" b="1" i="1">
                            <a:latin typeface="Cambria Math" panose="02040503050406030204" pitchFamily="18" charset="0"/>
                          </a:rPr>
                          <m:t>;</m:t>
                        </m:r>
                        <m:r>
                          <a:rPr lang="en-US" b="1" i="1">
                            <a:latin typeface="Cambria Math" panose="02040503050406030204" pitchFamily="18" charset="0"/>
                          </a:rPr>
                          <m:t>𝑿</m:t>
                        </m:r>
                        <m:r>
                          <m:rPr>
                            <m:nor/>
                          </m:rPr>
                          <a:rPr lang="en-US" b="1">
                            <a:latin typeface="Times New Roman" panose="02020603050405020304" pitchFamily="18" charset="0"/>
                            <a:cs typeface="Times New Roman" panose="02020603050405020304" pitchFamily="18" charset="0"/>
                          </a:rPr>
                          <m:t>YX</m:t>
                        </m:r>
                        <m:r>
                          <a:rPr lang="en-US" b="1" i="1">
                            <a:latin typeface="Cambria Math" panose="02040503050406030204" pitchFamily="18" charset="0"/>
                          </a:rPr>
                          <m:t>;</m:t>
                        </m:r>
                        <m:r>
                          <a:rPr lang="en-US" b="1" i="1">
                            <a:latin typeface="Cambria Math" panose="02040503050406030204" pitchFamily="18" charset="0"/>
                          </a:rPr>
                          <m:t>𝑿𝒀𝒀</m:t>
                        </m:r>
                        <m:r>
                          <a:rPr lang="en-US" b="1" i="1">
                            <a:latin typeface="Cambria Math" panose="02040503050406030204" pitchFamily="18" charset="0"/>
                          </a:rPr>
                          <m:t>;</m:t>
                        </m:r>
                        <m:r>
                          <m:rPr>
                            <m:nor/>
                          </m:rPr>
                          <a:rPr lang="en-US" b="1">
                            <a:latin typeface="Times New Roman" panose="02020603050405020304" pitchFamily="18" charset="0"/>
                            <a:cs typeface="Times New Roman" panose="02020603050405020304" pitchFamily="18" charset="0"/>
                          </a:rPr>
                          <m:t>YX</m:t>
                        </m:r>
                        <m:r>
                          <a:rPr lang="en-US" b="1" i="1">
                            <a:latin typeface="Cambria Math" panose="02040503050406030204" pitchFamily="18" charset="0"/>
                          </a:rPr>
                          <m:t>𝑿</m:t>
                        </m:r>
                        <m:r>
                          <a:rPr lang="en-US" b="1" i="1">
                            <a:latin typeface="Cambria Math" panose="02040503050406030204" pitchFamily="18" charset="0"/>
                          </a:rPr>
                          <m:t>;</m:t>
                        </m:r>
                        <m:r>
                          <a:rPr lang="en-US" b="1" i="1">
                            <a:latin typeface="Cambria Math" panose="02040503050406030204" pitchFamily="18" charset="0"/>
                          </a:rPr>
                          <m:t>𝒀𝑿𝒀</m:t>
                        </m:r>
                        <m:r>
                          <a:rPr lang="en-US" b="1" i="1">
                            <a:latin typeface="Cambria Math" panose="02040503050406030204" pitchFamily="18" charset="0"/>
                          </a:rPr>
                          <m:t>;</m:t>
                        </m:r>
                        <m:r>
                          <a:rPr lang="en-US" b="1" i="1">
                            <a:latin typeface="Cambria Math" panose="02040503050406030204" pitchFamily="18" charset="0"/>
                          </a:rPr>
                          <m:t>𝒀𝒀𝑿</m:t>
                        </m:r>
                        <m:r>
                          <a:rPr lang="en-US" b="1" i="1">
                            <a:latin typeface="Cambria Math" panose="02040503050406030204" pitchFamily="18" charset="0"/>
                          </a:rPr>
                          <m:t>;</m:t>
                        </m:r>
                        <m:r>
                          <a:rPr lang="en-US" b="1" i="1">
                            <a:latin typeface="Cambria Math" panose="02040503050406030204" pitchFamily="18" charset="0"/>
                          </a:rPr>
                          <m:t>𝒀𝒀𝒀</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r>
                      <a:rPr lang="en-US" b="1" i="1">
                        <a:latin typeface="Cambria Math" panose="02040503050406030204" pitchFamily="18" charset="0"/>
                      </a:rPr>
                      <m:t>𝟖</m:t>
                    </m:r>
                  </m:oMath>
                </a14:m>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Gọi biến cố A “2 bạn vào quán X, bạn còn lại vào quán Y”</a:t>
                </a:r>
              </a:p>
              <a:p>
                <a:r>
                  <a:rPr lang="en-US" b="1">
                    <a:latin typeface="Times New Roman" panose="02020603050405020304" pitchFamily="18" charset="0"/>
                    <a:cs typeface="Times New Roman" panose="02020603050405020304" pitchFamily="18" charset="0"/>
                  </a:rPr>
                  <a:t>Hai bạn vào quán X có: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𝟑</m:t>
                        </m:r>
                      </m:sub>
                      <m:sup>
                        <m:r>
                          <a:rPr lang="en-US" b="1" i="1">
                            <a:latin typeface="Cambria Math" panose="02040503050406030204" pitchFamily="18" charset="0"/>
                          </a:rPr>
                          <m:t>𝟐</m:t>
                        </m:r>
                      </m:sup>
                    </m:sSubSup>
                  </m:oMath>
                </a14:m>
                <a:r>
                  <a:rPr lang="en-US" b="1">
                    <a:latin typeface="Times New Roman" panose="02020603050405020304" pitchFamily="18" charset="0"/>
                    <a:cs typeface="Times New Roman" panose="02020603050405020304" pitchFamily="18" charset="0"/>
                  </a:rPr>
                  <a:t>trường hợp tương ứng có một trường hợp bạn còn lại vào quán Y.</a:t>
                </a:r>
              </a:p>
              <a:p>
                <a:r>
                  <a:rPr lang="en-US" b="1">
                    <a:latin typeface="Times New Roman" panose="02020603050405020304" pitchFamily="18" charset="0"/>
                    <a:cs typeface="Times New Roman" panose="02020603050405020304" pitchFamily="18" charset="0"/>
                  </a:rPr>
                  <a:t>Số phần tử của biến cố A là: </a:t>
                </a:r>
                <a14:m>
                  <m:oMath xmlns:m="http://schemas.openxmlformats.org/officeDocument/2006/math">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𝑪</m:t>
                        </m:r>
                      </m:e>
                      <m:sub>
                        <m:r>
                          <a:rPr lang="en-US" b="1" i="1">
                            <a:latin typeface="Cambria Math" panose="02040503050406030204" pitchFamily="18" charset="0"/>
                          </a:rPr>
                          <m:t>𝟑</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𝟑</m:t>
                    </m:r>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Vậy xác suất của biến cố A: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𝟖</m:t>
                        </m:r>
                      </m:den>
                    </m:f>
                  </m:oMath>
                </a14:m>
                <a:r>
                  <a:rPr lang="en-US" b="1">
                    <a:latin typeface="Times New Roman" panose="02020603050405020304" pitchFamily="18" charset="0"/>
                    <a:cs typeface="Times New Roman" panose="02020603050405020304" pitchFamily="18" charset="0"/>
                  </a:rPr>
                  <a:t>.</a:t>
                </a: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92588" y="6096000"/>
                <a:ext cx="23818702" cy="7315200"/>
              </a:xfrm>
              <a:prstGeom prst="rect">
                <a:avLst/>
              </a:prstGeom>
              <a:blipFill>
                <a:blip r:embed="rId3"/>
                <a:stretch>
                  <a:fillRect l="-1049" t="-2745"/>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57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animEffect transition="in" filter="fade">
                                      <p:cBhvr>
                                        <p:cTn id="7" dur="500"/>
                                        <p:tgtEl>
                                          <p:spTgt spid="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fade">
                                      <p:cBhvr>
                                        <p:cTn id="22" dur="500"/>
                                        <p:tgtEl>
                                          <p:spTgt spid="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animEffect transition="in" filter="fade">
                                      <p:cBhvr>
                                        <p:cTn id="27"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22580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a:t>
            </a:r>
            <a:r>
              <a:rPr lang="vi-VN" b="1">
                <a:solidFill>
                  <a:srgbClr val="FF0000"/>
                </a:solidFill>
              </a:rPr>
              <a:t>11</a:t>
            </a:r>
            <a:r>
              <a:rPr lang="en-US" b="1">
                <a:solidFill>
                  <a:srgbClr val="FF0000"/>
                </a:solidFill>
              </a:rPr>
              <a:t>. </a:t>
            </a:r>
          </a:p>
          <a:p>
            <a:r>
              <a:rPr lang="en-US" sz="4800" b="1">
                <a:latin typeface="Times New Roman" panose="02020603050405020304" pitchFamily="18" charset="0"/>
                <a:cs typeface="Times New Roman" panose="02020603050405020304" pitchFamily="18" charset="0"/>
              </a:rPr>
              <a:t>Gieo lần lượt hai con xúc xắc cân đối. Tính xác suất đề ít nhất một con xúc xắc xuất hiện mặt 6 chấm.</a:t>
            </a:r>
            <a:endParaRPr lang="en-US" sz="4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8993" y="4038600"/>
                <a:ext cx="23818702" cy="9220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b="1">
                    <a:latin typeface="Times New Roman" panose="02020603050405020304" pitchFamily="18" charset="0"/>
                    <a:cs typeface="Times New Roman" panose="02020603050405020304" pitchFamily="18" charset="0"/>
                  </a:rPr>
                  <a:t>Gieo một con xúc xắc cân đối có 6 kết quả. Nên gieo hai con xúc xắc sẽ có: 6.6 = 36. </a:t>
                </a:r>
              </a:p>
              <a:p>
                <a:r>
                  <a:rPr lang="en-US" b="1">
                    <a:latin typeface="Times New Roman" panose="02020603050405020304" pitchFamily="18" charset="0"/>
                    <a:cs typeface="Times New Roman" panose="02020603050405020304" pitchFamily="18" charset="0"/>
                  </a:rPr>
                  <a:t>Số phần tử của không gian mẫu: </a:t>
                </a:r>
                <a14:m>
                  <m:oMath xmlns:m="http://schemas.openxmlformats.org/officeDocument/2006/math">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r>
                      <a:rPr lang="en-US" b="1" i="1">
                        <a:latin typeface="Cambria Math" panose="02040503050406030204" pitchFamily="18" charset="0"/>
                      </a:rPr>
                      <m:t>𝟑𝟔</m:t>
                    </m:r>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Gọi biến cố A: “Ít nhất một con xuất hiện mặt 6 chấm”</a:t>
                </a:r>
              </a:p>
              <a:p>
                <a:r>
                  <a:rPr lang="en-US" b="1">
                    <a:latin typeface="Times New Roman" panose="02020603050405020304" pitchFamily="18" charset="0"/>
                    <a:cs typeface="Times New Roman" panose="02020603050405020304" pitchFamily="18" charset="0"/>
                  </a:rPr>
                  <a:t>Biến cố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𝑨</m:t>
                        </m:r>
                      </m:e>
                    </m:bar>
                  </m:oMath>
                </a14:m>
                <a:r>
                  <a:rPr lang="en-US" b="1">
                    <a:latin typeface="Times New Roman" panose="02020603050405020304" pitchFamily="18" charset="0"/>
                    <a:cs typeface="Times New Roman" panose="02020603050405020304" pitchFamily="18" charset="0"/>
                  </a:rPr>
                  <a:t>: “Cả hai lần gieo đều không xuất hiện mặt 6 chấm”. Số phần tử của biến cố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𝑨</m:t>
                        </m:r>
                      </m:e>
                    </m:bar>
                  </m:oMath>
                </a14:m>
                <a:r>
                  <a:rPr lang="en-US" b="1">
                    <a:latin typeface="Times New Roman" panose="02020603050405020304" pitchFamily="18" charset="0"/>
                    <a:cs typeface="Times New Roman" panose="02020603050405020304" pitchFamily="18" charset="0"/>
                  </a:rPr>
                  <a:t>là: </a:t>
                </a:r>
                <a14:m>
                  <m:oMath xmlns:m="http://schemas.openxmlformats.org/officeDocument/2006/math">
                    <m:r>
                      <a:rPr lang="en-US" b="1" i="1">
                        <a:latin typeface="Cambria Math" panose="02040503050406030204" pitchFamily="18" charset="0"/>
                      </a:rPr>
                      <m:t>𝒏</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en-US" b="1" i="1">
                                <a:latin typeface="Cambria Math" panose="02040503050406030204" pitchFamily="18" charset="0"/>
                              </a:rPr>
                              <m:t>𝑨</m:t>
                            </m:r>
                          </m:e>
                        </m:bar>
                      </m:e>
                    </m:d>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𝟐𝟓</m:t>
                    </m:r>
                  </m:oMath>
                </a14:m>
                <a:r>
                  <a:rPr lang="en-US" b="1">
                    <a:latin typeface="Times New Roman" panose="02020603050405020304" pitchFamily="18" charset="0"/>
                    <a:cs typeface="Times New Roman" panose="02020603050405020304" pitchFamily="18" charset="0"/>
                  </a:rPr>
                  <a:t>. Khi đó số phần tử của biến cố A là: </a:t>
                </a:r>
                <a14:m>
                  <m:oMath xmlns:m="http://schemas.openxmlformats.org/officeDocument/2006/math">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r>
                      <a:rPr lang="en-US" b="1" i="1">
                        <a:latin typeface="Cambria Math" panose="02040503050406030204" pitchFamily="18" charset="0"/>
                      </a:rPr>
                      <m:t>−</m:t>
                    </m:r>
                    <m:r>
                      <a:rPr lang="en-US" b="1" i="1">
                        <a:latin typeface="Cambria Math" panose="02040503050406030204" pitchFamily="18" charset="0"/>
                      </a:rPr>
                      <m:t>𝒏</m:t>
                    </m:r>
                    <m:d>
                      <m:dPr>
                        <m:ctrlPr>
                          <a:rPr lang="en-US" b="1" i="1">
                            <a:latin typeface="Cambria Math" panose="02040503050406030204" pitchFamily="18" charset="0"/>
                          </a:rPr>
                        </m:ctrlPr>
                      </m:dPr>
                      <m:e>
                        <m:bar>
                          <m:barPr>
                            <m:pos m:val="top"/>
                            <m:ctrlPr>
                              <a:rPr lang="en-US" b="1" i="1">
                                <a:latin typeface="Cambria Math" panose="02040503050406030204" pitchFamily="18" charset="0"/>
                              </a:rPr>
                            </m:ctrlPr>
                          </m:barPr>
                          <m:e>
                            <m:r>
                              <a:rPr lang="en-US" b="1" i="1">
                                <a:latin typeface="Cambria Math" panose="02040503050406030204" pitchFamily="18" charset="0"/>
                              </a:rPr>
                              <m:t>𝑨</m:t>
                            </m:r>
                          </m:e>
                        </m:bar>
                      </m:e>
                    </m:d>
                    <m:r>
                      <a:rPr lang="en-US" b="1" i="1">
                        <a:latin typeface="Cambria Math" panose="02040503050406030204" pitchFamily="18" charset="0"/>
                      </a:rPr>
                      <m:t>=</m:t>
                    </m:r>
                    <m:r>
                      <a:rPr lang="en-US" b="1" i="1">
                        <a:latin typeface="Cambria Math" panose="02040503050406030204" pitchFamily="18" charset="0"/>
                      </a:rPr>
                      <m:t>𝟑𝟔</m:t>
                    </m:r>
                    <m:r>
                      <a:rPr lang="en-US" b="1" i="1">
                        <a:latin typeface="Cambria Math" panose="02040503050406030204" pitchFamily="18" charset="0"/>
                      </a:rPr>
                      <m:t>−</m:t>
                    </m:r>
                    <m:r>
                      <a:rPr lang="en-US" b="1" i="1">
                        <a:latin typeface="Cambria Math" panose="02040503050406030204" pitchFamily="18" charset="0"/>
                      </a:rPr>
                      <m:t>𝟐𝟓</m:t>
                    </m:r>
                    <m:r>
                      <a:rPr lang="en-US" b="1" i="1">
                        <a:latin typeface="Cambria Math" panose="02040503050406030204" pitchFamily="18" charset="0"/>
                      </a:rPr>
                      <m:t>=</m:t>
                    </m:r>
                    <m:r>
                      <a:rPr lang="en-US" b="1" i="1">
                        <a:latin typeface="Cambria Math" panose="02040503050406030204" pitchFamily="18" charset="0"/>
                      </a:rPr>
                      <m:t>𝟏𝟏</m:t>
                    </m:r>
                  </m:oMath>
                </a14:m>
                <a:r>
                  <a:rPr lang="en-US" b="1">
                    <a:latin typeface="Times New Roman" panose="02020603050405020304" pitchFamily="18" charset="0"/>
                    <a:cs typeface="Times New Roman" panose="02020603050405020304" pitchFamily="18" charset="0"/>
                  </a:rPr>
                  <a:t>.</a:t>
                </a:r>
              </a:p>
              <a:p>
                <a:r>
                  <a:rPr lang="en-US" b="1">
                    <a:latin typeface="Times New Roman" panose="02020603050405020304" pitchFamily="18" charset="0"/>
                    <a:cs typeface="Times New Roman" panose="02020603050405020304" pitchFamily="18" charset="0"/>
                  </a:rPr>
                  <a:t>Vậy xác suất của biến cố A là: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𝑨</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𝟏𝟏</m:t>
                        </m:r>
                      </m:num>
                      <m:den>
                        <m:r>
                          <a:rPr lang="en-US" b="1" i="1">
                            <a:latin typeface="Cambria Math" panose="02040503050406030204" pitchFamily="18" charset="0"/>
                          </a:rPr>
                          <m:t>𝟑𝟔</m:t>
                        </m:r>
                      </m:den>
                    </m:f>
                  </m:oMath>
                </a14:m>
                <a:r>
                  <a:rPr lang="en-US" b="1">
                    <a:latin typeface="Times New Roman" panose="02020603050405020304" pitchFamily="18" charset="0"/>
                    <a:cs typeface="Times New Roman" panose="02020603050405020304" pitchFamily="18" charset="0"/>
                  </a:rPr>
                  <a:t>.</a:t>
                </a: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68993" y="4038600"/>
                <a:ext cx="23818702" cy="9220200"/>
              </a:xfrm>
              <a:prstGeom prst="rect">
                <a:avLst/>
              </a:prstGeom>
              <a:blipFill>
                <a:blip r:embed="rId3"/>
                <a:stretch>
                  <a:fillRect l="-1023" t="-2180"/>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292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fade">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fade">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fade">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fade">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fade">
                                      <p:cBhvr>
                                        <p:cTn id="4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EA0747-DF74-931A-F3C0-8CA5264B24DC}"/>
              </a:ext>
            </a:extLst>
          </p:cNvPr>
          <p:cNvGrpSpPr/>
          <p:nvPr/>
        </p:nvGrpSpPr>
        <p:grpSpPr>
          <a:xfrm>
            <a:off x="195471" y="2404632"/>
            <a:ext cx="23698200" cy="3559420"/>
            <a:chOff x="-15328" y="92326"/>
            <a:chExt cx="10964237" cy="1814341"/>
          </a:xfrm>
          <a:solidFill>
            <a:schemeClr val="bg2"/>
          </a:solidFill>
        </p:grpSpPr>
        <mc:AlternateContent xmlns:mc="http://schemas.openxmlformats.org/markup-compatibility/2006">
          <mc:Choice xmlns:a14="http://schemas.microsoft.com/office/drawing/2010/main" Requires="a14">
            <p:sp>
              <p:nvSpPr>
                <p:cNvPr id="8" name="TextBox 321">
                  <a:extLst>
                    <a:ext uri="{FF2B5EF4-FFF2-40B4-BE49-F238E27FC236}">
                      <a16:creationId xmlns:a16="http://schemas.microsoft.com/office/drawing/2014/main" id="{3ED730EE-1433-A98D-E05B-48BF0657C5AA}"/>
                    </a:ext>
                  </a:extLst>
                </p:cNvPr>
                <p:cNvSpPr txBox="1"/>
                <p:nvPr/>
              </p:nvSpPr>
              <p:spPr>
                <a:xfrm>
                  <a:off x="-15328" y="197646"/>
                  <a:ext cx="10964237" cy="1709021"/>
                </a:xfrm>
                <a:prstGeom prst="rect">
                  <a:avLst/>
                </a:prstGeom>
                <a:grpFill/>
              </p:spPr>
              <p:txBody>
                <a:bodyPr wrap="square" rtlCol="0">
                  <a:noAutofit/>
                </a:bodyPr>
                <a:lstStyle/>
                <a:p>
                  <a:pPr>
                    <a:lnSpc>
                      <a:spcPct val="107000"/>
                    </a:lnSpc>
                    <a:spcAft>
                      <a:spcPts val="800"/>
                    </a:spcAft>
                  </a:pPr>
                  <a:r>
                    <a:rPr lang="vi-VN" sz="4000" b="1" kern="1200" dirty="0">
                      <a:solidFill>
                        <a:srgbClr val="FF0000"/>
                      </a:solidFill>
                      <a:effectLst/>
                      <a:latin typeface="Times New Roman" panose="02020603050405020304" pitchFamily="18" charset="0"/>
                      <a:ea typeface="Cascadia Mono"/>
                      <a:cs typeface="Times New Roman" panose="02020603050405020304" pitchFamily="18" charset="0"/>
                    </a:rPr>
                    <a:t>           </a:t>
                  </a:r>
                  <a:r>
                    <a:rPr lang="en-US" sz="4000" b="1" kern="1200" dirty="0">
                      <a:solidFill>
                        <a:srgbClr val="FF0000"/>
                      </a:solidFill>
                      <a:effectLst/>
                      <a:latin typeface="Times New Roman" panose="02020603050405020304" pitchFamily="18" charset="0"/>
                      <a:ea typeface="Cascadia Mono"/>
                      <a:cs typeface="Times New Roman" panose="02020603050405020304" pitchFamily="18" charset="0"/>
                    </a:rPr>
                    <a:t>HĐ1: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đắc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trúng</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cs typeface="Times New Roman" panose="02020603050405020304" pitchFamily="18" charset="0"/>
                            </a:rPr>
                          </m:ctrlPr>
                        </m:dPr>
                        <m:e>
                          <m: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cs typeface="Times New Roman" panose="02020603050405020304" pitchFamily="18" charset="0"/>
                            </a:rPr>
                          </m:ctrlPr>
                        </m:dPr>
                        <m:e>
                          <m: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𝑭</m:t>
                          </m:r>
                        </m:e>
                      </m:d>
                    </m:oMath>
                  </a14:m>
                  <a:r>
                    <a:rPr lang="en-US" sz="4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4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cs typeface="Times New Roman" panose="02020603050405020304" pitchFamily="18" charset="0"/>
                            </a:rPr>
                          </m:ctrlPr>
                        </m:dPr>
                        <m:e>
                          <m: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𝑮</m:t>
                          </m:r>
                        </m:e>
                      </m:d>
                    </m:oMath>
                  </a14:m>
                  <a:r>
                    <a:rPr lang="en-US" sz="4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t> </a:t>
                  </a:r>
                  <a14:m>
                    <m:oMath xmlns:m="http://schemas.openxmlformats.org/officeDocument/2006/math">
                      <m:r>
                        <a:rPr lang="en-US" sz="4800" b="1" i="1"/>
                        <m:t>𝜴</m:t>
                      </m:r>
                      <m:r>
                        <a:rPr lang="en-US" sz="4800" b="1" i="1"/>
                        <m:t>,</m:t>
                      </m:r>
                      <m:r>
                        <a:rPr lang="en-US" sz="4800" b="1" i="1"/>
                        <m:t>𝑭</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m:t>𝑮</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TextBox 321">
                  <a:extLst>
                    <a:ext uri="{FF2B5EF4-FFF2-40B4-BE49-F238E27FC236}">
                      <a16:creationId xmlns:a16="http://schemas.microsoft.com/office/drawing/2014/main" id="{3ED730EE-1433-A98D-E05B-48BF0657C5AA}"/>
                    </a:ext>
                  </a:extLst>
                </p:cNvPr>
                <p:cNvSpPr txBox="1">
                  <a:spLocks noRot="1" noChangeAspect="1" noMove="1" noResize="1" noEditPoints="1" noAdjustHandles="1" noChangeArrowheads="1" noChangeShapeType="1" noTextEdit="1"/>
                </p:cNvSpPr>
                <p:nvPr/>
              </p:nvSpPr>
              <p:spPr>
                <a:xfrm>
                  <a:off x="-15328" y="197646"/>
                  <a:ext cx="10964237" cy="1709021"/>
                </a:xfrm>
                <a:prstGeom prst="rect">
                  <a:avLst/>
                </a:prstGeom>
                <a:blipFill>
                  <a:blip r:embed="rId3"/>
                  <a:stretch>
                    <a:fillRect l="-1157" t="-4182" r="-1106" b="-7273"/>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EA3C882E-F886-EDF8-C4AA-5C1105CC3513}"/>
                </a:ext>
              </a:extLst>
            </p:cNvPr>
            <p:cNvGrpSpPr/>
            <p:nvPr/>
          </p:nvGrpSpPr>
          <p:grpSpPr>
            <a:xfrm>
              <a:off x="0" y="92326"/>
              <a:ext cx="627012" cy="197663"/>
              <a:chOff x="0" y="92326"/>
              <a:chExt cx="575416" cy="197663"/>
            </a:xfrm>
            <a:grpFill/>
          </p:grpSpPr>
          <p:grpSp>
            <p:nvGrpSpPr>
              <p:cNvPr id="10" name="Group 9">
                <a:extLst>
                  <a:ext uri="{FF2B5EF4-FFF2-40B4-BE49-F238E27FC236}">
                    <a16:creationId xmlns:a16="http://schemas.microsoft.com/office/drawing/2014/main" id="{8FF25404-D973-A0FD-4AA9-A62B4895691C}"/>
                  </a:ext>
                </a:extLst>
              </p:cNvPr>
              <p:cNvGrpSpPr/>
              <p:nvPr/>
            </p:nvGrpSpPr>
            <p:grpSpPr>
              <a:xfrm>
                <a:off x="0" y="92326"/>
                <a:ext cx="575416" cy="197663"/>
                <a:chOff x="0" y="92326"/>
                <a:chExt cx="644449" cy="302837"/>
              </a:xfrm>
              <a:grpFill/>
            </p:grpSpPr>
            <p:sp>
              <p:nvSpPr>
                <p:cNvPr id="16" name="Arrow: Pentagon 15">
                  <a:extLst>
                    <a:ext uri="{FF2B5EF4-FFF2-40B4-BE49-F238E27FC236}">
                      <a16:creationId xmlns:a16="http://schemas.microsoft.com/office/drawing/2014/main" id="{65309179-E6BE-6942-01AB-E3D7D6301C03}"/>
                    </a:ext>
                  </a:extLst>
                </p:cNvPr>
                <p:cNvSpPr/>
                <p:nvPr/>
              </p:nvSpPr>
              <p:spPr>
                <a:xfrm>
                  <a:off x="0" y="103807"/>
                  <a:ext cx="420648" cy="29135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7" name="Arrow: Chevron 16">
                  <a:extLst>
                    <a:ext uri="{FF2B5EF4-FFF2-40B4-BE49-F238E27FC236}">
                      <a16:creationId xmlns:a16="http://schemas.microsoft.com/office/drawing/2014/main" id="{257B274A-E606-259A-C5D3-F4E9A0B54679}"/>
                    </a:ext>
                  </a:extLst>
                </p:cNvPr>
                <p:cNvSpPr/>
                <p:nvPr/>
              </p:nvSpPr>
              <p:spPr>
                <a:xfrm>
                  <a:off x="380243" y="92326"/>
                  <a:ext cx="169459" cy="291671"/>
                </a:xfrm>
                <a:prstGeom prst="chevron">
                  <a:avLst>
                    <a:gd name="adj" fmla="val 83506"/>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8" name="Arrow: Chevron 17">
                  <a:extLst>
                    <a:ext uri="{FF2B5EF4-FFF2-40B4-BE49-F238E27FC236}">
                      <a16:creationId xmlns:a16="http://schemas.microsoft.com/office/drawing/2014/main" id="{28FE571D-3B47-A524-66C3-9A10EB81AE65}"/>
                    </a:ext>
                  </a:extLst>
                </p:cNvPr>
                <p:cNvSpPr/>
                <p:nvPr/>
              </p:nvSpPr>
              <p:spPr>
                <a:xfrm>
                  <a:off x="474990" y="92326"/>
                  <a:ext cx="169459" cy="291671"/>
                </a:xfrm>
                <a:prstGeom prst="chevron">
                  <a:avLst>
                    <a:gd name="adj" fmla="val 83506"/>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2" name="Flowchart: Terminator 11">
                <a:extLst>
                  <a:ext uri="{FF2B5EF4-FFF2-40B4-BE49-F238E27FC236}">
                    <a16:creationId xmlns:a16="http://schemas.microsoft.com/office/drawing/2014/main" id="{304D7D04-5BE8-D3B6-0108-648C096FE59E}"/>
                  </a:ext>
                </a:extLst>
              </p:cNvPr>
              <p:cNvSpPr/>
              <p:nvPr/>
            </p:nvSpPr>
            <p:spPr>
              <a:xfrm>
                <a:off x="80311" y="137613"/>
                <a:ext cx="253736" cy="11582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4" name="Oval 13">
                <a:extLst>
                  <a:ext uri="{FF2B5EF4-FFF2-40B4-BE49-F238E27FC236}">
                    <a16:creationId xmlns:a16="http://schemas.microsoft.com/office/drawing/2014/main" id="{8F481881-E299-7B77-5024-3C8CA01B3EDE}"/>
                  </a:ext>
                </a:extLst>
              </p:cNvPr>
              <p:cNvSpPr/>
              <p:nvPr/>
            </p:nvSpPr>
            <p:spPr>
              <a:xfrm>
                <a:off x="211660" y="142761"/>
                <a:ext cx="92369" cy="954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grpSp>
      <p:sp>
        <p:nvSpPr>
          <p:cNvPr id="33" name="Content Placeholder 2">
            <a:extLst>
              <a:ext uri="{FF2B5EF4-FFF2-40B4-BE49-F238E27FC236}">
                <a16:creationId xmlns:a16="http://schemas.microsoft.com/office/drawing/2014/main" id="{9ED0B0D3-A3DB-01D1-AB63-6FEEA2159E37}"/>
              </a:ext>
            </a:extLst>
          </p:cNvPr>
          <p:cNvSpPr txBox="1">
            <a:spLocks/>
          </p:cNvSpPr>
          <p:nvPr/>
        </p:nvSpPr>
        <p:spPr>
          <a:xfrm>
            <a:off x="198783" y="6019800"/>
            <a:ext cx="23804217" cy="7483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r>
              <a:rPr lang="en-US" b="1" u="sng" err="1">
                <a:solidFill>
                  <a:srgbClr val="FF0000"/>
                </a:solidFill>
                <a:latin typeface="Times New Roman" panose="02020603050405020304" pitchFamily="18" charset="0"/>
                <a:cs typeface="Times New Roman" panose="02020603050405020304" pitchFamily="18" charset="0"/>
              </a:rPr>
              <a:t>Lời</a:t>
            </a:r>
            <a:r>
              <a:rPr lang="en-US" b="1" u="sng">
                <a:solidFill>
                  <a:srgbClr val="FF0000"/>
                </a:solidFill>
                <a:latin typeface="Times New Roman" panose="02020603050405020304" pitchFamily="18" charset="0"/>
                <a:cs typeface="Times New Roman" panose="02020603050405020304" pitchFamily="18" charset="0"/>
              </a:rPr>
              <a:t> giải</a:t>
            </a:r>
            <a:r>
              <a:rPr lang="vi-VN" b="1" u="sng">
                <a:solidFill>
                  <a:srgbClr val="FF0000"/>
                </a:solidFill>
                <a:latin typeface="Times New Roman" panose="02020603050405020304" pitchFamily="18" charset="0"/>
                <a:cs typeface="Times New Roman" panose="02020603050405020304" pitchFamily="18" charset="0"/>
              </a:rPr>
              <a:t>:</a:t>
            </a:r>
            <a:r>
              <a:rPr lang="vi-VN"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Không thể được, vì số các tập con 6 phần tử của tập {1; 2 ;...; 45} là quá lớn.</a:t>
            </a:r>
          </a:p>
          <a:p>
            <a:pPr marL="0" indent="0">
              <a:lnSpc>
                <a:spcPct val="150000"/>
              </a:lnSpc>
              <a:buNone/>
            </a:pPr>
            <a:r>
              <a:rPr lang="en-US" b="1">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lvl="4"/>
            <a:endParaRPr lang="en-US" b="1" dirty="0">
              <a:latin typeface="Times New Roman" panose="02020603050405020304" pitchFamily="18" charset="0"/>
              <a:cs typeface="Times New Roman" panose="02020603050405020304" pitchFamily="18" charset="0"/>
            </a:endParaRPr>
          </a:p>
        </p:txBody>
      </p:sp>
      <p:sp>
        <p:nvSpPr>
          <p:cNvPr id="36" name="Text Box 22">
            <a:extLst>
              <a:ext uri="{FF2B5EF4-FFF2-40B4-BE49-F238E27FC236}">
                <a16:creationId xmlns:a16="http://schemas.microsoft.com/office/drawing/2014/main" id="{88DA78DB-E5CB-4BDB-0554-EE2A343EC520}"/>
              </a:ext>
            </a:extLst>
          </p:cNvPr>
          <p:cNvSpPr txBox="1"/>
          <p:nvPr/>
        </p:nvSpPr>
        <p:spPr>
          <a:xfrm>
            <a:off x="417751" y="7543800"/>
            <a:ext cx="11545649" cy="3505200"/>
          </a:xfrm>
          <a:prstGeom prst="rect">
            <a:avLst/>
          </a:prstGeom>
          <a:solidFill>
            <a:schemeClr val="lt1"/>
          </a:solidFill>
          <a:ln w="190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đếm</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7" name="Picture 36">
            <a:extLst>
              <a:ext uri="{FF2B5EF4-FFF2-40B4-BE49-F238E27FC236}">
                <a16:creationId xmlns:a16="http://schemas.microsoft.com/office/drawing/2014/main" id="{377DE3D6-EBA3-FE33-36A1-53AF756BF946}"/>
              </a:ext>
            </a:extLst>
          </p:cNvPr>
          <p:cNvPicPr>
            <a:picLocks noChangeAspect="1"/>
          </p:cNvPicPr>
          <p:nvPr/>
        </p:nvPicPr>
        <p:blipFill>
          <a:blip r:embed="rId4"/>
          <a:stretch>
            <a:fillRect/>
          </a:stretch>
        </p:blipFill>
        <p:spPr>
          <a:xfrm>
            <a:off x="12649200" y="7086600"/>
            <a:ext cx="8991600" cy="5181600"/>
          </a:xfrm>
          <a:prstGeom prst="rect">
            <a:avLst/>
          </a:prstGeom>
        </p:spPr>
      </p:pic>
      <p:sp>
        <p:nvSpPr>
          <p:cNvPr id="19" name="TextBox 18">
            <a:extLst>
              <a:ext uri="{FF2B5EF4-FFF2-40B4-BE49-F238E27FC236}">
                <a16:creationId xmlns:a16="http://schemas.microsoft.com/office/drawing/2014/main" id="{D2311B5C-098F-06A6-9D26-F11C42C0EC66}"/>
              </a:ext>
            </a:extLst>
          </p:cNvPr>
          <p:cNvSpPr txBox="1"/>
          <p:nvPr/>
        </p:nvSpPr>
        <p:spPr>
          <a:xfrm>
            <a:off x="195471" y="1667329"/>
            <a:ext cx="12245008" cy="767261"/>
          </a:xfrm>
          <a:prstGeom prst="rect">
            <a:avLst/>
          </a:prstGeom>
          <a:noFill/>
        </p:spPr>
        <p:txBody>
          <a:bodyPr wrap="square">
            <a:spAutoFit/>
          </a:bodyPr>
          <a:lstStyle/>
          <a:p>
            <a:pPr>
              <a:lnSpc>
                <a:spcPct val="107000"/>
              </a:lnSpc>
              <a:spcAft>
                <a:spcPts val="800"/>
              </a:spcAft>
            </a:pPr>
            <a:r>
              <a:rPr lang="en-US" sz="4400" b="1">
                <a:solidFill>
                  <a:srgbClr val="E4496A"/>
                </a:solidFill>
                <a:effectLst/>
                <a:latin typeface="ArialMT"/>
                <a:ea typeface="Calibri" panose="020F0502020204030204" pitchFamily="34" charset="0"/>
                <a:cs typeface="ArialMT"/>
              </a:rPr>
              <a:t>1. S</a:t>
            </a:r>
            <a:r>
              <a:rPr lang="en-US" sz="4400" b="1">
                <a:solidFill>
                  <a:srgbClr val="E4496A"/>
                </a:solidFill>
                <a:effectLst/>
                <a:latin typeface="Arial" panose="020B0604020202020204" pitchFamily="34" charset="0"/>
                <a:ea typeface="Calibri" panose="020F0502020204030204" pitchFamily="34" charset="0"/>
                <a:cs typeface="Times New Roman" panose="02020603050405020304" pitchFamily="18" charset="0"/>
              </a:rPr>
              <a:t>Ử DỤNG PHƯƠNG PHÁP TỔ HỢP</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1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fade">
                                      <p:cBhvr>
                                        <p:cTn id="17" dur="500"/>
                                        <p:tgtEl>
                                          <p:spTgt spid="3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xEl>
                                              <p:pRg st="1" end="1"/>
                                            </p:txEl>
                                          </p:spTgt>
                                        </p:tgtEl>
                                        <p:attrNameLst>
                                          <p:attrName>style.visibility</p:attrName>
                                        </p:attrNameLst>
                                      </p:cBhvr>
                                      <p:to>
                                        <p:strVal val="visible"/>
                                      </p:to>
                                    </p:set>
                                    <p:animEffect transition="in" filter="fade">
                                      <p:cBhvr>
                                        <p:cTn id="20" dur="500"/>
                                        <p:tgtEl>
                                          <p:spTgt spid="3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545843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a:t>
            </a:r>
            <a:r>
              <a:rPr lang="vi-VN" b="1">
                <a:solidFill>
                  <a:srgbClr val="FF0000"/>
                </a:solidFill>
              </a:rPr>
              <a:t>12</a:t>
            </a:r>
            <a:r>
              <a:rPr lang="en-US" b="1">
                <a:solidFill>
                  <a:srgbClr val="FF0000"/>
                </a:solidFill>
              </a:rPr>
              <a:t>. </a:t>
            </a:r>
          </a:p>
          <a:p>
            <a:r>
              <a:rPr lang="en-US" sz="4800" b="1">
                <a:latin typeface="Times New Roman" panose="02020603050405020304" pitchFamily="18" charset="0"/>
                <a:cs typeface="Times New Roman" panose="02020603050405020304" pitchFamily="18" charset="0"/>
              </a:rPr>
              <a:t>Màu hạt của đậu Hà Lan có hai kiều hình là màu vàng và màu xanh tương ứng với hai loại gen là gen trội </a:t>
            </a:r>
            <a:r>
              <a:rPr lang="en-US" sz="4800" b="1" i="1">
                <a:latin typeface="Times New Roman" panose="02020603050405020304" pitchFamily="18" charset="0"/>
                <a:cs typeface="Times New Roman" panose="02020603050405020304" pitchFamily="18" charset="0"/>
              </a:rPr>
              <a:t>A</a:t>
            </a:r>
            <a:r>
              <a:rPr lang="en-US" sz="4800" b="1">
                <a:latin typeface="Times New Roman" panose="02020603050405020304" pitchFamily="18" charset="0"/>
                <a:cs typeface="Times New Roman" panose="02020603050405020304" pitchFamily="18" charset="0"/>
              </a:rPr>
              <a:t> và gen lặn a. Hình dạng hạt của đậu Hà Lan cỏ hai kiều hình là hạt trơn và hạt nhăn tương ứng với hai loại gen là gen trội B và gen lặn </a:t>
            </a:r>
            <a:r>
              <a:rPr lang="en-US" sz="4800" b="1" i="1">
                <a:latin typeface="Times New Roman" panose="02020603050405020304" pitchFamily="18" charset="0"/>
                <a:cs typeface="Times New Roman" panose="02020603050405020304" pitchFamily="18" charset="0"/>
              </a:rPr>
              <a:t>b.</a:t>
            </a:r>
            <a:r>
              <a:rPr lang="en-US" sz="4800" b="1">
                <a:latin typeface="Times New Roman" panose="02020603050405020304" pitchFamily="18" charset="0"/>
                <a:cs typeface="Times New Roman" panose="02020603050405020304" pitchFamily="18" charset="0"/>
              </a:rPr>
              <a:t> Biết rằng, cây con lấy ngẫu nhiên một gen từ cây bố và một gen từ cây mẹ.</a:t>
            </a:r>
          </a:p>
          <a:p>
            <a:r>
              <a:rPr lang="en-US" sz="4800" b="1">
                <a:latin typeface="Times New Roman" panose="02020603050405020304" pitchFamily="18" charset="0"/>
                <a:cs typeface="Times New Roman" panose="02020603050405020304" pitchFamily="18" charset="0"/>
              </a:rPr>
              <a:t>Phép thử là cho lai hai loại đậu Hà Lan, trong đó cả cây bố và cây mẹ đều có kiểu gen là </a:t>
            </a:r>
            <a:r>
              <a:rPr lang="en-US" sz="4800" b="1" i="1">
                <a:latin typeface="Times New Roman" panose="02020603050405020304" pitchFamily="18" charset="0"/>
                <a:cs typeface="Times New Roman" panose="02020603050405020304" pitchFamily="18" charset="0"/>
              </a:rPr>
              <a:t>(Aa.Bb)</a:t>
            </a:r>
            <a:r>
              <a:rPr lang="en-US" sz="4800" b="1">
                <a:latin typeface="Times New Roman" panose="02020603050405020304" pitchFamily="18" charset="0"/>
                <a:cs typeface="Times New Roman" panose="02020603050405020304" pitchFamily="18" charset="0"/>
              </a:rPr>
              <a:t> và kiểu hình là hạt màu vàng và trơn. Giả sử các kết quả có thể là đồng khả năng.</a:t>
            </a:r>
          </a:p>
          <a:p>
            <a:r>
              <a:rPr lang="en-US" sz="4800" b="1">
                <a:latin typeface="Times New Roman" panose="02020603050405020304" pitchFamily="18" charset="0"/>
                <a:cs typeface="Times New Roman" panose="02020603050405020304" pitchFamily="18" charset="0"/>
              </a:rPr>
              <a:t>Tính xác suất đề cây con cũng cỏ kiểu hình là hạt màu vàng và trơn.</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1173" y="7239000"/>
            <a:ext cx="23818702" cy="6019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pPr marL="0" indent="0">
              <a:buNone/>
            </a:pPr>
            <a:r>
              <a:rPr lang="en-US" b="1">
                <a:latin typeface="Times New Roman" panose="02020603050405020304" pitchFamily="18" charset="0"/>
                <a:cs typeface="Times New Roman" panose="02020603050405020304" pitchFamily="18" charset="0"/>
              </a:rPr>
              <a:t>Ta vẽ sơ đó hình cây để mô tả các kết quả có thể của kiểu gen ứng với màu hạt của cây con là</a:t>
            </a:r>
          </a:p>
          <a:p>
            <a:pPr marL="0" indent="0">
              <a:buNone/>
            </a:pPr>
            <a:endParaRPr lang="en-US" b="1" dirty="0"/>
          </a:p>
        </p:txBody>
      </p:sp>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2A7D777-AA4C-47BB-D0A3-D5495DA61BCD}"/>
              </a:ext>
            </a:extLst>
          </p:cNvPr>
          <p:cNvPicPr>
            <a:picLocks noChangeAspect="1"/>
          </p:cNvPicPr>
          <p:nvPr/>
        </p:nvPicPr>
        <p:blipFill>
          <a:blip r:embed="rId3"/>
          <a:stretch>
            <a:fillRect/>
          </a:stretch>
        </p:blipFill>
        <p:spPr>
          <a:xfrm>
            <a:off x="4495800" y="8305801"/>
            <a:ext cx="10515600" cy="4953000"/>
          </a:xfrm>
          <a:prstGeom prst="rect">
            <a:avLst/>
          </a:prstGeom>
        </p:spPr>
      </p:pic>
    </p:spTree>
    <p:extLst>
      <p:ext uri="{BB962C8B-B14F-4D97-AF65-F5344CB8AC3E}">
        <p14:creationId xmlns:p14="http://schemas.microsoft.com/office/powerpoint/2010/main" val="2338387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animEffect transition="in" filter="fade">
                                      <p:cBhvr>
                                        <p:cTn id="15" dur="500"/>
                                        <p:tgtEl>
                                          <p:spTgt spid="9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7">
                                            <p:txEl>
                                              <p:pRg st="3" end="3"/>
                                            </p:txEl>
                                          </p:spTgt>
                                        </p:tgtEl>
                                        <p:attrNameLst>
                                          <p:attrName>style.visibility</p:attrName>
                                        </p:attrNameLst>
                                      </p:cBhvr>
                                      <p:to>
                                        <p:strVal val="visible"/>
                                      </p:to>
                                    </p:set>
                                    <p:animEffect transition="in" filter="fade">
                                      <p:cBhvr>
                                        <p:cTn id="18" dur="500"/>
                                        <p:tgtEl>
                                          <p:spTgt spid="9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wipe(up)">
                                      <p:cBhvr>
                                        <p:cTn id="28" dur="500"/>
                                        <p:tgtEl>
                                          <p:spTgt spid="9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76803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a:t>
            </a:r>
            <a:r>
              <a:rPr lang="vi-VN" b="1">
                <a:solidFill>
                  <a:srgbClr val="FF0000"/>
                </a:solidFill>
              </a:rPr>
              <a:t>12</a:t>
            </a:r>
            <a:r>
              <a:rPr lang="en-US" b="1">
                <a:solidFill>
                  <a:srgbClr val="FF0000"/>
                </a:solidFill>
              </a:rPr>
              <a:t>. </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2710" y="2548595"/>
                <a:ext cx="23857165" cy="1071020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u="sng" err="1">
                    <a:solidFill>
                      <a:srgbClr val="FF0000"/>
                    </a:solidFill>
                  </a:rPr>
                  <a:t>Lời</a:t>
                </a:r>
                <a:r>
                  <a:rPr lang="en-US" b="1" u="sng">
                    <a:solidFill>
                      <a:srgbClr val="FF0000"/>
                    </a:solidFill>
                  </a:rPr>
                  <a:t> giải </a:t>
                </a:r>
              </a:p>
              <a:p>
                <a:r>
                  <a:rPr lang="en-US"/>
                  <a:t>Các kết quả có thê’ của kiểu gene ứng với màu hạt của cây con là 4 nhánh cây: </a:t>
                </a:r>
                <a14:m>
                  <m:oMath xmlns:m="http://schemas.openxmlformats.org/officeDocument/2006/math">
                    <m:r>
                      <m:rPr>
                        <m:nor/>
                      </m:rPr>
                      <a:rPr lang="en-US"/>
                      <m:t>AA</m:t>
                    </m:r>
                    <m:r>
                      <m:rPr>
                        <m:nor/>
                      </m:rPr>
                      <a:rPr lang="en-US"/>
                      <m:t>, </m:t>
                    </m:r>
                    <m:r>
                      <m:rPr>
                        <m:nor/>
                      </m:rPr>
                      <a:rPr lang="en-US"/>
                      <m:t>Aa</m:t>
                    </m:r>
                    <m:r>
                      <m:rPr>
                        <m:nor/>
                      </m:rPr>
                      <a:rPr lang="en-US"/>
                      <m:t>, </m:t>
                    </m:r>
                    <m:r>
                      <m:rPr>
                        <m:nor/>
                      </m:rPr>
                      <a:rPr lang="en-US"/>
                      <m:t>aA</m:t>
                    </m:r>
                    <m:r>
                      <m:rPr>
                        <m:nor/>
                      </m:rPr>
                      <a:rPr lang="en-US"/>
                      <m:t>, </m:t>
                    </m:r>
                    <m:r>
                      <m:rPr>
                        <m:nor/>
                      </m:rPr>
                      <a:rPr lang="en-US"/>
                      <m:t>aa</m:t>
                    </m:r>
                  </m:oMath>
                </a14:m>
                <a:r>
                  <a:rPr lang="en-US"/>
                  <a:t>.</a:t>
                </a:r>
              </a:p>
              <a:p>
                <a:r>
                  <a:rPr lang="en-US"/>
                  <a:t>Tương tự các kết quả có thể của kiểu gene ứng với dạng hạt của cây con là 4 nhánh cây: </a:t>
                </a:r>
                <a14:m>
                  <m:oMath xmlns:m="http://schemas.openxmlformats.org/officeDocument/2006/math">
                    <m:r>
                      <a:rPr lang="en-US" i="1">
                        <a:latin typeface="Cambria Math" panose="02040503050406030204" pitchFamily="18" charset="0"/>
                      </a:rPr>
                      <m:t>𝐵𝐵</m:t>
                    </m:r>
                    <m:r>
                      <a:rPr lang="en-US" i="1">
                        <a:latin typeface="Cambria Math" panose="02040503050406030204" pitchFamily="18" charset="0"/>
                      </a:rPr>
                      <m:t>,</m:t>
                    </m:r>
                    <m:r>
                      <a:rPr lang="en-US" i="1">
                        <a:latin typeface="Cambria Math" panose="02040503050406030204" pitchFamily="18" charset="0"/>
                      </a:rPr>
                      <m:t>𝐵𝑏</m:t>
                    </m:r>
                    <m:r>
                      <a:rPr lang="en-US" i="1">
                        <a:latin typeface="Cambria Math" panose="02040503050406030204" pitchFamily="18" charset="0"/>
                      </a:rPr>
                      <m:t>,</m:t>
                    </m:r>
                    <m:r>
                      <a:rPr lang="en-US" i="1">
                        <a:latin typeface="Cambria Math" panose="02040503050406030204" pitchFamily="18" charset="0"/>
                      </a:rPr>
                      <m:t>𝑏𝐵</m:t>
                    </m:r>
                    <m:r>
                      <a:rPr lang="en-US" i="1">
                        <a:latin typeface="Cambria Math" panose="02040503050406030204" pitchFamily="18" charset="0"/>
                      </a:rPr>
                      <m:t>,</m:t>
                    </m:r>
                    <m:r>
                      <a:rPr lang="en-US" i="1">
                        <a:latin typeface="Cambria Math" panose="02040503050406030204" pitchFamily="18" charset="0"/>
                      </a:rPr>
                      <m:t>𝑏𝑏</m:t>
                    </m:r>
                  </m:oMath>
                </a14:m>
                <a:r>
                  <a:rPr lang="en-US"/>
                  <a:t>.</a:t>
                </a:r>
              </a:p>
              <a:p>
                <a:r>
                  <a:rPr lang="en-US"/>
                  <a:t>Ta liệt kê được tất cả các kết quả có thể của phép thử bằng cách vẽ bảng như sau:</a:t>
                </a:r>
              </a:p>
              <a:p>
                <a:endParaRPr lang="en-US" b="1" u="sng">
                  <a:solidFill>
                    <a:srgbClr val="FF0000"/>
                  </a:solidFill>
                </a:endParaRPr>
              </a:p>
              <a:p>
                <a:pPr marL="0" indent="0">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2710" y="2548595"/>
                <a:ext cx="23857165" cy="10710205"/>
              </a:xfrm>
              <a:prstGeom prst="rect">
                <a:avLst/>
              </a:prstGeom>
              <a:blipFill>
                <a:blip r:embed="rId3"/>
                <a:stretch>
                  <a:fillRect l="-1047" t="-1876" r="-153"/>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3FC4334-5DE6-C1AF-6A03-B1D4EF425B24}"/>
              </a:ext>
            </a:extLst>
          </p:cNvPr>
          <p:cNvPicPr>
            <a:picLocks noChangeAspect="1"/>
          </p:cNvPicPr>
          <p:nvPr/>
        </p:nvPicPr>
        <p:blipFill>
          <a:blip r:embed="rId4"/>
          <a:stretch>
            <a:fillRect/>
          </a:stretch>
        </p:blipFill>
        <p:spPr>
          <a:xfrm>
            <a:off x="1295401" y="7467600"/>
            <a:ext cx="20818282" cy="4302868"/>
          </a:xfrm>
          <a:prstGeom prst="rect">
            <a:avLst/>
          </a:prstGeom>
        </p:spPr>
      </p:pic>
    </p:spTree>
    <p:extLst>
      <p:ext uri="{BB962C8B-B14F-4D97-AF65-F5344CB8AC3E}">
        <p14:creationId xmlns:p14="http://schemas.microsoft.com/office/powerpoint/2010/main" val="93242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72710" y="1780564"/>
            <a:ext cx="23818702" cy="76803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en-US" b="1">
                <a:solidFill>
                  <a:srgbClr val="FF0000"/>
                </a:solidFill>
              </a:rPr>
              <a:t>9.</a:t>
            </a:r>
            <a:r>
              <a:rPr lang="vi-VN" b="1">
                <a:solidFill>
                  <a:srgbClr val="FF0000"/>
                </a:solidFill>
              </a:rPr>
              <a:t>12</a:t>
            </a:r>
            <a:r>
              <a:rPr lang="en-US" b="1">
                <a:solidFill>
                  <a:srgbClr val="FF0000"/>
                </a:solidFill>
              </a:rPr>
              <a:t>. </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2710" y="2548595"/>
                <a:ext cx="23857165" cy="1071020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a:latin typeface="Times New Roman" panose="02020603050405020304" pitchFamily="18" charset="0"/>
                  <a:cs typeface="Times New Roman" panose="02020603050405020304" pitchFamily="18" charset="0"/>
                </a:endParaRPr>
              </a:p>
              <a:p>
                <a:endParaRPr lang="en-US"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Mỗi ô là một kết quả có thể vế kiểu gen của cây con. Không gian mẫu là tập hợp 16 ô của bảng trên. Như vậy không gian mẫu </a:t>
                </a:r>
                <a14:m>
                  <m:oMath xmlns:m="http://schemas.openxmlformats.org/officeDocument/2006/math">
                    <m:r>
                      <a:rPr lang="en-US" b="1" i="1">
                        <a:latin typeface="Cambria Math" panose="02040503050406030204" pitchFamily="18" charset="0"/>
                      </a:rPr>
                      <m:t>𝜴</m:t>
                    </m:r>
                  </m:oMath>
                </a14:m>
                <a:r>
                  <a:rPr lang="en-US" b="1">
                    <a:latin typeface="Times New Roman" panose="02020603050405020304" pitchFamily="18" charset="0"/>
                    <a:cs typeface="Times New Roman" panose="02020603050405020304" pitchFamily="18" charset="0"/>
                  </a:rPr>
                  <a:t> của phép thử là</a:t>
                </a:r>
              </a:p>
              <a:p>
                <a14:m>
                  <m:oMath xmlns:m="http://schemas.openxmlformats.org/officeDocument/2006/math">
                    <m:r>
                      <a:rPr lang="en-US" sz="4400" b="1" i="1">
                        <a:latin typeface="Cambria Math" panose="02040503050406030204" pitchFamily="18" charset="0"/>
                      </a:rPr>
                      <m:t>𝜴</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r>
                          <a:rPr lang="en-US" sz="4400" b="1" i="1">
                            <a:latin typeface="Cambria Math" panose="02040503050406030204" pitchFamily="18" charset="0"/>
                          </a:rPr>
                          <m:t>;</m:t>
                        </m:r>
                      </m:e>
                    </m:d>
                  </m:oMath>
                </a14:m>
                <a:endParaRPr lang="en-US" sz="4400" b="1" i="1">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𝒃𝒃</m:t>
                            </m:r>
                          </m:e>
                        </m:d>
                      </m:e>
                    </m:d>
                    <m:r>
                      <a:rPr lang="en-US" sz="4400" b="1" i="1">
                        <a:latin typeface="Cambria Math" panose="02040503050406030204" pitchFamily="18" charset="0"/>
                      </a:rPr>
                      <m:t>.</m:t>
                    </m:r>
                  </m:oMath>
                </a14:m>
                <a:r>
                  <a:rPr lang="en-US" sz="4400" b="1">
                    <a:latin typeface="Times New Roman" panose="02020603050405020304" pitchFamily="18" charset="0"/>
                    <a:cs typeface="Times New Roman" panose="02020603050405020304" pitchFamily="18" charset="0"/>
                  </a:rPr>
                  <a:t> </a:t>
                </a:r>
              </a:p>
              <a:p>
                <a:r>
                  <a:rPr lang="en-US" b="1">
                    <a:latin typeface="Times New Roman" panose="02020603050405020304" pitchFamily="18" charset="0"/>
                    <a:cs typeface="Times New Roman" panose="02020603050405020304" pitchFamily="18" charset="0"/>
                  </a:rPr>
                  <a:t>Kí hiệu </a:t>
                </a:r>
                <a:r>
                  <a:rPr lang="en-US" b="1" i="1">
                    <a:latin typeface="Times New Roman" panose="02020603050405020304" pitchFamily="18" charset="0"/>
                    <a:cs typeface="Times New Roman" panose="02020603050405020304" pitchFamily="18" charset="0"/>
                  </a:rPr>
                  <a:t>E</a:t>
                </a:r>
                <a:r>
                  <a:rPr lang="en-US" b="1">
                    <a:latin typeface="Times New Roman" panose="02020603050405020304" pitchFamily="18" charset="0"/>
                    <a:cs typeface="Times New Roman" panose="02020603050405020304" pitchFamily="18" charset="0"/>
                  </a:rPr>
                  <a:t> là biến cố: “Cây con có hạt màu vàng và trơn”.</a:t>
                </a:r>
              </a:p>
              <a:p>
                <a:r>
                  <a:rPr lang="en-US" b="1">
                    <a:latin typeface="Times New Roman" panose="02020603050405020304" pitchFamily="18" charset="0"/>
                    <a:cs typeface="Times New Roman" panose="02020603050405020304" pitchFamily="18" charset="0"/>
                  </a:rPr>
                  <a:t>Cây con có hạt màu vàng và trơn khi và chỉ khi trong kiểu gen màu hạt có ít nhất một gen trội A và trong kiểu gen hình dạng hạt có ít nhất một gene trội B.</a:t>
                </a:r>
              </a:p>
              <a:p>
                <a:r>
                  <a:rPr lang="en-US" b="1">
                    <a:latin typeface="Times New Roman" panose="02020603050405020304" pitchFamily="18" charset="0"/>
                    <a:cs typeface="Times New Roman" panose="02020603050405020304" pitchFamily="18" charset="0"/>
                  </a:rPr>
                  <a:t>Do đó</a:t>
                </a:r>
              </a:p>
              <a:p>
                <a:pPr marL="0" indent="0">
                  <a:buNone/>
                </a:pPr>
                <a:r>
                  <a:rPr lang="en-US" b="1">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𝑬</m:t>
                    </m:r>
                    <m:r>
                      <a:rPr lang="en-US" sz="4400" b="1" i="1" smtClean="0">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𝑩𝑩</m:t>
                        </m:r>
                      </m:e>
                    </m:d>
                    <m:r>
                      <a:rPr lang="en-US" sz="4400" b="1" i="1">
                        <a:latin typeface="Cambria Math" panose="02040503050406030204" pitchFamily="18" charset="0"/>
                      </a:rPr>
                      <m:t>;</m:t>
                    </m:r>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𝑩𝒃</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r>
                              <m:rPr>
                                <m:nor/>
                              </m:rPr>
                              <a:rPr lang="en-US" sz="4400" b="1">
                                <a:latin typeface="Times New Roman" panose="02020603050405020304" pitchFamily="18" charset="0"/>
                                <a:cs typeface="Times New Roman" panose="02020603050405020304" pitchFamily="18" charset="0"/>
                              </a:rPr>
                              <m:t>aA</m:t>
                            </m:r>
                            <m:r>
                              <a:rPr lang="en-US" sz="4400" b="1" i="1">
                                <a:latin typeface="Cambria Math" panose="02040503050406030204" pitchFamily="18" charset="0"/>
                              </a:rPr>
                              <m:t>,</m:t>
                            </m:r>
                            <m:r>
                              <a:rPr lang="en-US" sz="4400" b="1" i="1">
                                <a:latin typeface="Cambria Math" panose="02040503050406030204" pitchFamily="18" charset="0"/>
                              </a:rPr>
                              <m:t>𝒃𝑩</m:t>
                            </m:r>
                          </m:e>
                        </m:d>
                      </m:e>
                    </m:d>
                    <m:r>
                      <a:rPr lang="en-US" sz="4400" b="1" i="1">
                        <a:latin typeface="Cambria Math" panose="02040503050406030204" pitchFamily="18" charset="0"/>
                      </a:rPr>
                      <m:t>.</m:t>
                    </m:r>
                  </m:oMath>
                </a14:m>
                <a:r>
                  <a:rPr lang="en-US" b="1">
                    <a:latin typeface="Times New Roman" panose="02020603050405020304" pitchFamily="18" charset="0"/>
                    <a:cs typeface="Times New Roman" panose="02020603050405020304" pitchFamily="18" charset="0"/>
                  </a:rPr>
                  <a:t> </a:t>
                </a:r>
              </a:p>
              <a:p>
                <a:r>
                  <a:rPr lang="en-US" b="1">
                    <a:latin typeface="Times New Roman" panose="02020603050405020304" pitchFamily="18" charset="0"/>
                    <a:cs typeface="Times New Roman" panose="02020603050405020304" pitchFamily="18" charset="0"/>
                  </a:rPr>
                  <a:t>Vậy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𝑬</m:t>
                        </m:r>
                      </m:e>
                    </m:d>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𝑬</m:t>
                            </m:r>
                          </m:e>
                        </m:d>
                      </m:num>
                      <m:den>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𝜴</m:t>
                            </m:r>
                          </m:e>
                        </m:d>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𝟗</m:t>
                        </m:r>
                      </m:num>
                      <m:den>
                        <m:r>
                          <a:rPr lang="en-US" b="1" i="1">
                            <a:latin typeface="Cambria Math" panose="02040503050406030204" pitchFamily="18" charset="0"/>
                          </a:rPr>
                          <m:t>𝟏𝟔</m:t>
                        </m:r>
                      </m:den>
                    </m:f>
                  </m:oMath>
                </a14:m>
                <a:r>
                  <a:rPr lang="en-US" b="1">
                    <a:latin typeface="Times New Roman" panose="02020603050405020304" pitchFamily="18" charset="0"/>
                    <a:cs typeface="Times New Roman" panose="02020603050405020304" pitchFamily="18"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2710" y="2548595"/>
                <a:ext cx="23857165" cy="10710205"/>
              </a:xfrm>
              <a:prstGeom prst="rect">
                <a:avLst/>
              </a:prstGeom>
              <a:blipFill>
                <a:blip r:embed="rId3"/>
                <a:stretch>
                  <a:fillRect l="-1149" r="-1098"/>
                </a:stretch>
              </a:blipFill>
              <a:ln>
                <a:solidFill>
                  <a:srgbClr val="00B0F0"/>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0569D6BF-817C-C661-8590-E44321CE552F}"/>
              </a:ext>
            </a:extLst>
          </p:cNvPr>
          <p:cNvSpPr txBox="1"/>
          <p:nvPr/>
        </p:nvSpPr>
        <p:spPr>
          <a:xfrm>
            <a:off x="762001" y="1780564"/>
            <a:ext cx="4114800" cy="768031"/>
          </a:xfrm>
          <a:prstGeom prst="rect">
            <a:avLst/>
          </a:prstGeom>
          <a:noFill/>
        </p:spPr>
        <p:txBody>
          <a:bodyPr wrap="square">
            <a:spAutoFit/>
          </a:bodyPr>
          <a:lstStyle/>
          <a:p>
            <a:pPr>
              <a:lnSpc>
                <a:spcPct val="107000"/>
              </a:lnSpc>
              <a:spcAft>
                <a:spcPts val="800"/>
              </a:spcAft>
            </a:pPr>
            <a:r>
              <a:rPr lang="vi-VN" sz="4400" b="1">
                <a:solidFill>
                  <a:srgbClr val="0033CC"/>
                </a:solidFill>
                <a:latin typeface="Times New Roman" panose="02020603050405020304" pitchFamily="18" charset="0"/>
                <a:cs typeface="Times New Roman" panose="02020603050405020304" pitchFamily="18" charset="0"/>
              </a:rPr>
              <a:t>4</a:t>
            </a:r>
            <a:r>
              <a:rPr lang="en-US" sz="4400" b="1">
                <a:solidFill>
                  <a:srgbClr val="0033CC"/>
                </a:solidFill>
                <a:latin typeface="Times New Roman" panose="02020603050405020304" pitchFamily="18" charset="0"/>
                <a:cs typeface="Times New Roman" panose="02020603050405020304" pitchFamily="18" charset="0"/>
              </a:rPr>
              <a:t>. </a:t>
            </a:r>
            <a:r>
              <a:rPr lang="vi-VN" sz="4400" b="1">
                <a:solidFill>
                  <a:srgbClr val="0033CC"/>
                </a:solidFill>
                <a:effectLst/>
                <a:latin typeface="Times New Roman" panose="02020603050405020304" pitchFamily="18" charset="0"/>
                <a:ea typeface="Calibri" panose="020F0502020204030204" pitchFamily="34" charset="0"/>
              </a:rPr>
              <a:t>BÀI TẬP.</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3FC4334-5DE6-C1AF-6A03-B1D4EF425B24}"/>
              </a:ext>
            </a:extLst>
          </p:cNvPr>
          <p:cNvPicPr>
            <a:picLocks noChangeAspect="1"/>
          </p:cNvPicPr>
          <p:nvPr/>
        </p:nvPicPr>
        <p:blipFill>
          <a:blip r:embed="rId4"/>
          <a:stretch>
            <a:fillRect/>
          </a:stretch>
        </p:blipFill>
        <p:spPr>
          <a:xfrm>
            <a:off x="5562601" y="1524000"/>
            <a:ext cx="18528812" cy="2715592"/>
          </a:xfrm>
          <a:prstGeom prst="rect">
            <a:avLst/>
          </a:prstGeom>
        </p:spPr>
      </p:pic>
    </p:spTree>
    <p:extLst>
      <p:ext uri="{BB962C8B-B14F-4D97-AF65-F5344CB8AC3E}">
        <p14:creationId xmlns:p14="http://schemas.microsoft.com/office/powerpoint/2010/main" val="2929942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0">
            <a:extLst>
              <a:ext uri="{FF2B5EF4-FFF2-40B4-BE49-F238E27FC236}">
                <a16:creationId xmlns:a16="http://schemas.microsoft.com/office/drawing/2014/main" id="{EF2BF89C-218D-8A99-DBE7-8EBB456844D1}"/>
              </a:ext>
            </a:extLst>
          </p:cNvPr>
          <p:cNvSpPr txBox="1"/>
          <p:nvPr/>
        </p:nvSpPr>
        <p:spPr>
          <a:xfrm>
            <a:off x="228600" y="2743200"/>
            <a:ext cx="23774400" cy="10668000"/>
          </a:xfrm>
          <a:prstGeom prst="rect">
            <a:avLst/>
          </a:prstGeom>
          <a:solidFill>
            <a:srgbClr val="D6F7FE"/>
          </a:solidFill>
          <a:ln w="285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 1652, nhà toán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học Pascal nhận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một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bức thư từ một nhà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quý tộc nhờ ông giải đáp câu hỏi sau:</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tham gia một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trò chơi, người chơi được chọn một trong ba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 án sau: </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án 1: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Được gieo con xúc xậc cân đối liên tiếp 6 lần. Người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 thắng nếu cỏ ít nhát một lần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xuất hiện mặt 6 chấm. </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án 2: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Được gieo con xúc xắc cân đối liên tiếp 12 lần.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chơi thắng nếu có ít nhất hai lần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xuất hiện mặt 6 chấm. </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án 3: Được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gieo con xúc xắc cân đối liên tiếp 18 lần.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chơi thắng nếu</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ít nhát ba lần xuất hiện mặt 6 chấm.</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chơi nên chọn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phương án nào?”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Pascal đã tinh ra xác suất thắng của Phương án 1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là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0,665: Của Phương án 2 là 0,619 và của Phương án 3 là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0,597. Do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 </a:t>
            </a:r>
            <a:r>
              <a:rPr lang="en-US" sz="4000" b="1">
                <a:solidFill>
                  <a:srgbClr val="343333"/>
                </a:solidFill>
                <a:effectLst/>
                <a:latin typeface="Times New Roman" panose="02020603050405020304" pitchFamily="18" charset="0"/>
                <a:ea typeface="Calibri" panose="020F0502020204030204" pitchFamily="34" charset="0"/>
                <a:cs typeface="Times New Roman" panose="02020603050405020304" pitchFamily="18" charset="0"/>
              </a:rPr>
              <a:t>ông khuyên nhà quý tộc </a:t>
            </a:r>
            <a:r>
              <a:rPr lang="en-US" sz="4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 chọn Phương án 1.</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b="1">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 name="Text Box 160">
            <a:extLst>
              <a:ext uri="{FF2B5EF4-FFF2-40B4-BE49-F238E27FC236}">
                <a16:creationId xmlns:a16="http://schemas.microsoft.com/office/drawing/2014/main" id="{6AC3376E-AB7E-D0B9-BD20-5C768C44A7C8}"/>
              </a:ext>
            </a:extLst>
          </p:cNvPr>
          <p:cNvSpPr txBox="1"/>
          <p:nvPr/>
        </p:nvSpPr>
        <p:spPr>
          <a:xfrm>
            <a:off x="609600" y="2109400"/>
            <a:ext cx="3443559" cy="630083"/>
          </a:xfrm>
          <a:prstGeom prst="rect">
            <a:avLst/>
          </a:prstGeom>
          <a:solidFill>
            <a:schemeClr val="lt1"/>
          </a:solidFill>
          <a:ln w="190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 có biết?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707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622000" cy="337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imes New Roman" panose="02020603050405020304" pitchFamily="18" charset="0"/>
                <a:cs typeface="Times New Roman" panose="02020603050405020304" pitchFamily="18" charset="0"/>
              </a:rPr>
              <a:t>                   </a:t>
            </a:r>
            <a:r>
              <a:rPr lang="vi-VN" sz="4800" b="1">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   Một t</a:t>
            </a:r>
            <a:r>
              <a:rPr lang="vi-VN" sz="4800" b="1">
                <a:latin typeface="Times New Roman" panose="02020603050405020304" pitchFamily="18" charset="0"/>
                <a:cs typeface="Times New Roman" panose="02020603050405020304" pitchFamily="18" charset="0"/>
              </a:rPr>
              <a:t>ổ</a:t>
            </a:r>
            <a:r>
              <a:rPr lang="en-US" sz="4800" b="1">
                <a:latin typeface="Times New Roman" panose="02020603050405020304" pitchFamily="18" charset="0"/>
                <a:cs typeface="Times New Roman" panose="02020603050405020304" pitchFamily="18" charset="0"/>
              </a:rPr>
              <a:t> trong lớp 10A có 10 học sinh trong đó có 6 học sinh nam và 4 học sinh nữ. Giáo viên chọn ngẫu nhiên 6 học sinh trong tồ đó để tham gia đội tình nguyện Mùa hè xanh. Tính xác suất của hai biến cố sau: </a:t>
            </a:r>
          </a:p>
          <a:p>
            <a:r>
              <a:rPr lang="en-US" sz="4800" b="1">
                <a:latin typeface="Times New Roman" panose="02020603050405020304" pitchFamily="18" charset="0"/>
                <a:cs typeface="Times New Roman" panose="02020603050405020304" pitchFamily="18" charset="0"/>
              </a:rPr>
              <a:t>C: “6 học sinh được chọn đều là nam”; </a:t>
            </a:r>
          </a:p>
          <a:p>
            <a:r>
              <a:rPr lang="en-US" sz="4800" b="1" i="1">
                <a:latin typeface="Times New Roman" panose="02020603050405020304" pitchFamily="18" charset="0"/>
                <a:cs typeface="Times New Roman" panose="02020603050405020304" pitchFamily="18" charset="0"/>
              </a:rPr>
              <a:t>D:</a:t>
            </a:r>
            <a:r>
              <a:rPr lang="en-US" sz="4800" b="1">
                <a:latin typeface="Times New Roman" panose="02020603050405020304" pitchFamily="18" charset="0"/>
                <a:cs typeface="Times New Roman" panose="02020603050405020304" pitchFamily="18" charset="0"/>
              </a:rPr>
              <a:t> “Trong 6 học sinh được chọn có 4 nam và 2 nữ”.</a:t>
            </a:r>
          </a:p>
          <a:p>
            <a:endParaRPr lang="en-US" sz="4800" b="1" dirty="0">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7626" y="5208104"/>
            <a:ext cx="23622000" cy="79283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r>
              <a:rPr lang="en-US" b="1" u="sng" err="1">
                <a:solidFill>
                  <a:srgbClr val="FF0000"/>
                </a:solidFill>
              </a:rPr>
              <a:t>Lời</a:t>
            </a:r>
            <a:r>
              <a:rPr lang="en-US" b="1" u="sng">
                <a:solidFill>
                  <a:srgbClr val="FF0000"/>
                </a:solidFill>
              </a:rPr>
              <a:t> giải</a:t>
            </a:r>
          </a:p>
          <a:p>
            <a:pPr marL="0" indent="0">
              <a:lnSpc>
                <a:spcPct val="150000"/>
              </a:lnSpc>
              <a:buNone/>
            </a:pPr>
            <a:endParaRPr lang="en-US" b="1" u="sng" dirty="0">
              <a:solidFill>
                <a:srgbClr val="FF0000"/>
              </a:solidFill>
            </a:endParaRPr>
          </a:p>
        </p:txBody>
      </p:sp>
      <p:grpSp>
        <p:nvGrpSpPr>
          <p:cNvPr id="8" name="Group 7">
            <a:extLst>
              <a:ext uri="{FF2B5EF4-FFF2-40B4-BE49-F238E27FC236}">
                <a16:creationId xmlns:a16="http://schemas.microsoft.com/office/drawing/2014/main" id="{F0B38B41-3FBC-CE60-8FAA-BEBFFB5FC794}"/>
              </a:ext>
            </a:extLst>
          </p:cNvPr>
          <p:cNvGrpSpPr/>
          <p:nvPr/>
        </p:nvGrpSpPr>
        <p:grpSpPr>
          <a:xfrm>
            <a:off x="304800" y="1879601"/>
            <a:ext cx="4343400" cy="939800"/>
            <a:chOff x="22440" y="16831"/>
            <a:chExt cx="1124434" cy="284868"/>
          </a:xfrm>
        </p:grpSpPr>
        <p:grpSp>
          <p:nvGrpSpPr>
            <p:cNvPr id="9" name="Group 8">
              <a:extLst>
                <a:ext uri="{FF2B5EF4-FFF2-40B4-BE49-F238E27FC236}">
                  <a16:creationId xmlns:a16="http://schemas.microsoft.com/office/drawing/2014/main" id="{41AD00A6-8DB1-5B02-DDF2-477B009EB448}"/>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8BD8B31F-C88C-D141-6D35-F425EDC88AA1}"/>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4800" b="1" kern="1200">
                    <a:solidFill>
                      <a:srgbClr val="0000CC"/>
                    </a:solidFill>
                    <a:effectLst/>
                    <a:ea typeface="Calibri" panose="020F0502020204030204" pitchFamily="34" charset="0"/>
                    <a:cs typeface="Times New Roman" panose="02020603050405020304" pitchFamily="18" charset="0"/>
                  </a:rPr>
                  <a:t> </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81AEBCE5-7190-1F9D-3708-5AC036475A2C}"/>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p>
            </p:txBody>
          </p:sp>
          <p:sp>
            <p:nvSpPr>
              <p:cNvPr id="13" name="Arrow: Chevron 12">
                <a:extLst>
                  <a:ext uri="{FF2B5EF4-FFF2-40B4-BE49-F238E27FC236}">
                    <a16:creationId xmlns:a16="http://schemas.microsoft.com/office/drawing/2014/main" id="{3F1A7C28-4479-300B-C5B1-81BFBB35E139}"/>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p>
            </p:txBody>
          </p:sp>
        </p:grpSp>
        <p:sp>
          <p:nvSpPr>
            <p:cNvPr id="10" name="TextBox 56">
              <a:extLst>
                <a:ext uri="{FF2B5EF4-FFF2-40B4-BE49-F238E27FC236}">
                  <a16:creationId xmlns:a16="http://schemas.microsoft.com/office/drawing/2014/main" id="{90FAE6C9-6284-323A-A08D-5D216E7769C3}"/>
                </a:ext>
              </a:extLst>
            </p:cNvPr>
            <p:cNvSpPr txBox="1"/>
            <p:nvPr/>
          </p:nvSpPr>
          <p:spPr>
            <a:xfrm>
              <a:off x="188215" y="16831"/>
              <a:ext cx="958659" cy="284868"/>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48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48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4" name="Text Box 2">
                <a:extLst>
                  <a:ext uri="{FF2B5EF4-FFF2-40B4-BE49-F238E27FC236}">
                    <a16:creationId xmlns:a16="http://schemas.microsoft.com/office/drawing/2014/main" id="{13A00B16-721A-692C-FDFF-DEF0C1A6714B}"/>
                  </a:ext>
                </a:extLst>
              </p:cNvPr>
              <p:cNvSpPr txBox="1">
                <a:spLocks noChangeArrowheads="1"/>
              </p:cNvSpPr>
              <p:nvPr/>
            </p:nvSpPr>
            <p:spPr bwMode="auto">
              <a:xfrm>
                <a:off x="387626" y="6158761"/>
                <a:ext cx="23223220" cy="6642839"/>
              </a:xfrm>
              <a:prstGeom prst="rect">
                <a:avLst/>
              </a:prstGeom>
              <a:solidFill>
                <a:srgbClr val="D6F7FE"/>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mẫu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con </a:t>
                </a:r>
                <a:r>
                  <a:rPr lang="en-US" sz="4400" b="1" dirty="0" err="1">
                    <a:latin typeface="Times New Roman" panose="02020603050405020304" pitchFamily="18" charset="0"/>
                    <a:cs typeface="Times New Roman" panose="02020603050405020304" pitchFamily="18" charset="0"/>
                  </a:rPr>
                  <a:t>gồm</a:t>
                </a:r>
                <a:r>
                  <a:rPr lang="en-US" sz="4400" b="1" dirty="0">
                    <a:latin typeface="Times New Roman" panose="02020603050405020304" pitchFamily="18" charset="0"/>
                    <a:cs typeface="Times New Roman" panose="02020603050405020304" pitchFamily="18" charset="0"/>
                  </a:rPr>
                  <a:t> 6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10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a:t>
                </a:r>
              </a:p>
              <a:p>
                <a:pPr>
                  <a:lnSpc>
                    <a:spcPct val="107000"/>
                  </a:lnSpc>
                  <a:spcAft>
                    <a:spcPts val="800"/>
                  </a:spcAft>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Vậy</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𝟏𝟎</m:t>
                        </m:r>
                      </m:sub>
                      <m:sup>
                        <m:r>
                          <a:rPr lang="en-US" sz="4400" b="1" i="1">
                            <a:latin typeface="Cambria Math" panose="02040503050406030204" pitchFamily="18" charset="0"/>
                          </a:rPr>
                          <m:t>𝟔</m:t>
                        </m:r>
                      </m:sup>
                    </m:sSubSup>
                    <m:r>
                      <a:rPr lang="en-US" sz="4400" b="1" i="1">
                        <a:latin typeface="Cambria Math" panose="02040503050406030204" pitchFamily="18" charset="0"/>
                      </a:rPr>
                      <m:t>=</m:t>
                    </m:r>
                    <m:r>
                      <a:rPr lang="en-US" sz="4400" b="1" i="1">
                        <a:latin typeface="Cambria Math" panose="02040503050406030204" pitchFamily="18" charset="0"/>
                      </a:rPr>
                      <m:t>𝟐𝟏𝟎</m:t>
                    </m:r>
                  </m:oMath>
                </a14:m>
                <a:endParaRPr lang="en-US" sz="4400" b="1" dirty="0">
                  <a:latin typeface="Times New Roman" panose="02020603050405020304" pitchFamily="18" charset="0"/>
                  <a:cs typeface="Times New Roman" panose="02020603050405020304" pitchFamily="18" charset="0"/>
                </a:endParaRPr>
              </a:p>
              <a:p>
                <a:pPr>
                  <a:lnSpc>
                    <a:spcPct val="107000"/>
                  </a:lnSpc>
                  <a:spcAft>
                    <a:spcPts val="800"/>
                  </a:spcAft>
                </a:pPr>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C </a:t>
                </a:r>
                <a:r>
                  <a:rPr lang="en-US" sz="4400" b="1" dirty="0" err="1">
                    <a:latin typeface="Times New Roman" panose="02020603050405020304" pitchFamily="18" charset="0"/>
                    <a:cs typeface="Times New Roman" panose="02020603050405020304" pitchFamily="18" charset="0"/>
                  </a:rPr>
                  <a:t>chỉ</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6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nam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Vậy</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𝑪</m:t>
                        </m:r>
                      </m:e>
                    </m:d>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imes New Roman" panose="02020603050405020304" pitchFamily="18" charset="0"/>
                    <a:cs typeface="Times New Roman" panose="02020603050405020304" pitchFamily="18" charset="0"/>
                  </a:rPr>
                  <a:t>, do </a:t>
                </a:r>
                <a:r>
                  <a:rPr lang="en-US" sz="4400" b="1" dirty="0" err="1">
                    <a:latin typeface="Times New Roman" panose="02020603050405020304" pitchFamily="18" charset="0"/>
                    <a:cs typeface="Times New Roman" panose="02020603050405020304" pitchFamily="18" charset="0"/>
                  </a:rPr>
                  <a:t>đó</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𝑪</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𝟐𝟏𝟎</m:t>
                        </m:r>
                      </m:den>
                    </m:f>
                  </m:oMath>
                </a14:m>
                <a:endParaRPr lang="en-US" sz="4400" b="1" dirty="0">
                  <a:latin typeface="Times New Roman" panose="02020603050405020304" pitchFamily="18" charset="0"/>
                  <a:cs typeface="Times New Roman" panose="02020603050405020304" pitchFamily="18" charset="0"/>
                </a:endParaRPr>
              </a:p>
              <a:p>
                <a:pPr>
                  <a:lnSpc>
                    <a:spcPct val="107000"/>
                  </a:lnSpc>
                  <a:spcAft>
                    <a:spcPts val="800"/>
                  </a:spcAft>
                </a:pPr>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Mỗi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D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a:t>
                </a:r>
              </a:p>
              <a:p>
                <a:pPr>
                  <a:lnSpc>
                    <a:spcPct val="107000"/>
                  </a:lnSpc>
                  <a:spcAft>
                    <a:spcPts val="800"/>
                  </a:spcAft>
                </a:pPr>
                <a:r>
                  <a:rPr lang="en-US" sz="4400" b="1" dirty="0" err="1">
                    <a:latin typeface="Times New Roman" panose="02020603050405020304" pitchFamily="18" charset="0"/>
                    <a:cs typeface="Times New Roman" panose="02020603050405020304" pitchFamily="18" charset="0"/>
                  </a:rPr>
                  <a:t>Công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4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nam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6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nam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𝟔</m:t>
                        </m:r>
                      </m:sub>
                      <m:sup>
                        <m:r>
                          <a:rPr lang="en-US" sz="4400" b="1" i="1">
                            <a:latin typeface="Cambria Math" panose="02040503050406030204" pitchFamily="18" charset="0"/>
                          </a:rPr>
                          <m:t>𝟒</m:t>
                        </m:r>
                      </m:sup>
                    </m:sSubSup>
                    <m:r>
                      <a:rPr lang="en-US" sz="4400" b="1" i="1">
                        <a:latin typeface="Cambria Math" panose="02040503050406030204" pitchFamily="18" charset="0"/>
                      </a:rPr>
                      <m:t>=</m:t>
                    </m:r>
                    <m:r>
                      <a:rPr lang="en-US" sz="4400" b="1" i="1">
                        <a:latin typeface="Cambria Math" panose="02040503050406030204" pitchFamily="18" charset="0"/>
                      </a:rPr>
                      <m:t>𝟏𝟓</m:t>
                    </m:r>
                  </m:oMath>
                </a14:m>
                <a:r>
                  <a:rPr lang="en-US" sz="4400" b="1" dirty="0">
                    <a:latin typeface="Times New Roman" panose="02020603050405020304" pitchFamily="18" charset="0"/>
                    <a:cs typeface="Times New Roman" panose="02020603050405020304" pitchFamily="18" charset="0"/>
                  </a:rPr>
                  <a:t>(</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a:t>
                </a:r>
              </a:p>
              <a:p>
                <a:pPr>
                  <a:lnSpc>
                    <a:spcPct val="107000"/>
                  </a:lnSpc>
                  <a:spcAft>
                    <a:spcPts val="800"/>
                  </a:spcAft>
                </a:pPr>
                <a:r>
                  <a:rPr lang="en-US" sz="4400" b="1" dirty="0" err="1">
                    <a:latin typeface="Times New Roman" panose="02020603050405020304" pitchFamily="18" charset="0"/>
                    <a:cs typeface="Times New Roman" panose="02020603050405020304" pitchFamily="18" charset="0"/>
                  </a:rPr>
                  <a:t>Công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4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𝟒</m:t>
                        </m:r>
                      </m:sub>
                      <m:sup>
                        <m:r>
                          <a:rPr lang="en-US" sz="4400" b="1" i="1">
                            <a:latin typeface="Cambria Math" panose="02040503050406030204" pitchFamily="18" charset="0"/>
                          </a:rPr>
                          <m:t>𝟐</m:t>
                        </m:r>
                      </m:sup>
                    </m:sSubSup>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dirty="0">
                    <a:latin typeface="Times New Roman" panose="02020603050405020304" pitchFamily="18" charset="0"/>
                    <a:cs typeface="Times New Roman" panose="02020603050405020304" pitchFamily="18" charset="0"/>
                  </a:rPr>
                  <a:t>(</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a:t>
                </a:r>
              </a:p>
              <a:p>
                <a:pPr>
                  <a:lnSpc>
                    <a:spcPct val="107000"/>
                  </a:lnSpc>
                  <a:spcAft>
                    <a:spcPts val="800"/>
                  </a:spcAft>
                </a:pPr>
                <a:r>
                  <a:rPr lang="en-US" sz="4400" b="1" dirty="0">
                    <a:latin typeface="Times New Roman" panose="02020603050405020304" pitchFamily="18" charset="0"/>
                    <a:cs typeface="Times New Roman" panose="02020603050405020304" pitchFamily="18" charset="0"/>
                  </a:rPr>
                  <a:t>Theo </a:t>
                </a:r>
                <a:r>
                  <a:rPr lang="en-US" sz="4400" b="1" dirty="0" err="1">
                    <a:latin typeface="Times New Roman" panose="02020603050405020304" pitchFamily="18" charset="0"/>
                    <a:cs typeface="Times New Roman" panose="02020603050405020304" pitchFamily="18" charset="0"/>
                  </a:rPr>
                  <a:t>quy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D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15 . 6 = 90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Vậy</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𝑫</m:t>
                        </m:r>
                      </m:e>
                    </m:d>
                    <m:r>
                      <a:rPr lang="en-US" sz="4400" b="1" i="1">
                        <a:latin typeface="Cambria Math" panose="02040503050406030204" pitchFamily="18" charset="0"/>
                      </a:rPr>
                      <m:t>=</m:t>
                    </m:r>
                    <m:r>
                      <a:rPr lang="en-US" sz="4400" b="1" i="1">
                        <a:latin typeface="Cambria Math" panose="02040503050406030204" pitchFamily="18" charset="0"/>
                      </a:rPr>
                      <m:t>𝟗𝟎</m:t>
                    </m:r>
                  </m:oMath>
                </a14:m>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đó</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𝑷</m:t>
                    </m:r>
                    <m:d>
                      <m:dPr>
                        <m:ctrlPr>
                          <a:rPr lang="en-US" sz="4400" b="1" i="1">
                            <a:latin typeface="Cambria Math" panose="02040503050406030204" pitchFamily="18" charset="0"/>
                          </a:rPr>
                        </m:ctrlPr>
                      </m:dPr>
                      <m:e>
                        <m:r>
                          <a:rPr lang="en-US" sz="4400" b="1" i="1">
                            <a:latin typeface="Cambria Math" panose="02040503050406030204" pitchFamily="18" charset="0"/>
                          </a:rPr>
                          <m:t>𝑫</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𝟗𝟎</m:t>
                        </m:r>
                      </m:num>
                      <m:den>
                        <m:r>
                          <a:rPr lang="en-US" sz="4400" b="1" i="1">
                            <a:latin typeface="Cambria Math" panose="02040503050406030204" pitchFamily="18" charset="0"/>
                          </a:rPr>
                          <m:t>𝟐𝟏𝟎</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𝟕</m:t>
                        </m:r>
                      </m:den>
                    </m:f>
                  </m:oMath>
                </a14:m>
                <a:r>
                  <a:rPr lang="en-US" sz="4400" b="1" dirty="0">
                    <a:latin typeface="Times New Roman" panose="02020603050405020304" pitchFamily="18" charset="0"/>
                    <a:cs typeface="Times New Roman" panose="02020603050405020304" pitchFamily="18" charset="0"/>
                  </a:rPr>
                  <a:t>.</a:t>
                </a:r>
              </a:p>
              <a:p>
                <a:pPr>
                  <a:lnSpc>
                    <a:spcPct val="107000"/>
                  </a:lnSpc>
                  <a:spcAft>
                    <a:spcPts val="800"/>
                  </a:spcAft>
                </a:pPr>
                <a:r>
                  <a:rPr lang="en-US" sz="4400" b="1" dirty="0">
                    <a:latin typeface="Times New Roman" panose="02020603050405020304" pitchFamily="18" charset="0"/>
                    <a:cs typeface="Times New Roman" panose="02020603050405020304" pitchFamily="18" charset="0"/>
                  </a:rPr>
                  <a:t> </a:t>
                </a:r>
              </a:p>
            </p:txBody>
          </p:sp>
        </mc:Choice>
        <mc:Fallback>
          <p:sp>
            <p:nvSpPr>
              <p:cNvPr id="14" name="Text Box 2">
                <a:extLst>
                  <a:ext uri="{FF2B5EF4-FFF2-40B4-BE49-F238E27FC236}">
                    <a16:creationId xmlns:a16="http://schemas.microsoft.com/office/drawing/2014/main" id="{13A00B16-721A-692C-FDFF-DEF0C1A6714B}"/>
                  </a:ext>
                </a:extLst>
              </p:cNvPr>
              <p:cNvSpPr txBox="1">
                <a:spLocks noRot="1" noChangeAspect="1" noMove="1" noResize="1" noEditPoints="1" noAdjustHandles="1" noChangeArrowheads="1" noChangeShapeType="1" noTextEdit="1"/>
              </p:cNvSpPr>
              <p:nvPr/>
            </p:nvSpPr>
            <p:spPr bwMode="auto">
              <a:xfrm>
                <a:off x="387626" y="6158761"/>
                <a:ext cx="23223220" cy="6642839"/>
              </a:xfrm>
              <a:prstGeom prst="rect">
                <a:avLst/>
              </a:prstGeom>
              <a:blipFill>
                <a:blip r:embed="rId3"/>
                <a:stretch>
                  <a:fillRect l="-1076" t="-1835" b="-92"/>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3616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wipe(left)">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wipe(left)">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wipe(left)">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fade">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fade">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fade">
                                      <p:cBhvr>
                                        <p:cTn id="52" dur="5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fade">
                                      <p:cBhvr>
                                        <p:cTn id="57" dur="500"/>
                                        <p:tgtEl>
                                          <p:spTgt spid="1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xEl>
                                              <p:pRg st="6" end="6"/>
                                            </p:txEl>
                                          </p:spTgt>
                                        </p:tgtEl>
                                        <p:attrNameLst>
                                          <p:attrName>style.visibility</p:attrName>
                                        </p:attrNameLst>
                                      </p:cBhvr>
                                      <p:to>
                                        <p:strVal val="visible"/>
                                      </p:to>
                                    </p:set>
                                    <p:animEffect transition="in" filter="fade">
                                      <p:cBhvr>
                                        <p:cTn id="6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25302" y="1977466"/>
            <a:ext cx="23622000" cy="214099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imes New Roman" panose="02020603050405020304" pitchFamily="18" charset="0"/>
                <a:cs typeface="Times New Roman" panose="02020603050405020304" pitchFamily="18" charset="0"/>
              </a:rPr>
              <a:t>Một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tổ</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lớp</a:t>
            </a:r>
            <a:r>
              <a:rPr lang="en-US" sz="4800" b="1" dirty="0">
                <a:latin typeface="Times New Roman" panose="02020603050405020304" pitchFamily="18" charset="0"/>
                <a:cs typeface="Times New Roman" panose="02020603050405020304" pitchFamily="18" charset="0"/>
              </a:rPr>
              <a:t> 10B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12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7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nam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5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nữ</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ngẫu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nhiên</a:t>
            </a:r>
            <a:r>
              <a:rPr lang="en-US" sz="4800" b="1" dirty="0">
                <a:latin typeface="Times New Roman" panose="02020603050405020304" pitchFamily="18" charset="0"/>
                <a:cs typeface="Times New Roman" panose="02020603050405020304" pitchFamily="18" charset="0"/>
              </a:rPr>
              <a:t> 6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tổ</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vở</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tập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Toán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suất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6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được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nữ</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sinh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nam</a:t>
            </a:r>
            <a:r>
              <a:rPr lang="en-US" sz="4800" b="1" dirty="0">
                <a:latin typeface="Times New Roman" panose="02020603050405020304" pitchFamily="18" charset="0"/>
                <a:cs typeface="Times New Roman" panose="02020603050405020304" pitchFamily="18" charset="0"/>
              </a:rPr>
              <a:t>.</a:t>
            </a:r>
          </a:p>
          <a:p>
            <a:endParaRPr lang="en-US" b="1"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98721" y="4176516"/>
            <a:ext cx="23658572" cy="91622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398721" y="1847702"/>
            <a:ext cx="6306879" cy="822960"/>
            <a:chOff x="0" y="55017"/>
            <a:chExt cx="1513311" cy="284138"/>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284138"/>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Luyện tập 1.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863330" y="5190467"/>
                <a:ext cx="23221841" cy="7672870"/>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vi-VN"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gian mẫu là tập tất cả các tập con gồm 6 học sinh trong 12 học sinh. </a:t>
                </a:r>
                <a:endPar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0"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𝟔</m:t>
                        </m:r>
                      </m:sup>
                    </m:sSubSup>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𝟗𝟐𝟒</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8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𝟕</m:t>
                        </m:r>
                      </m:sub>
                      <m:sup>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𝟑𝟓</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800" b="1" i="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𝟑𝟓</m:t>
                    </m:r>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𝟑𝟓𝟎</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2C2A29"/>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2C2A29"/>
                        </a:solidFill>
                        <a:effectLst/>
                        <a:latin typeface="Cambria Math" panose="02040503050406030204" pitchFamily="18" charset="0"/>
                        <a:ea typeface="Calibri" panose="020F0502020204030204" pitchFamily="34" charset="0"/>
                        <a:cs typeface="Times New Roman" panose="02020603050405020304" pitchFamily="18" charset="0"/>
                      </a:rPr>
                      <m:t>𝟑𝟓𝟎</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𝟑𝟓𝟎</m:t>
                        </m:r>
                      </m:num>
                      <m:den>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𝟗𝟐𝟒</m:t>
                        </m:r>
                      </m:den>
                    </m:f>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𝟐𝟓</m:t>
                        </m:r>
                      </m:num>
                      <m:den>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𝟔𝟔</m:t>
                        </m:r>
                      </m:den>
                    </m:f>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7" name="Text Box 2">
                <a:extLst>
                  <a:ext uri="{FF2B5EF4-FFF2-40B4-BE49-F238E27FC236}">
                    <a16:creationId xmlns:a16="http://schemas.microsoft.com/office/drawing/2014/main" id="{6EE956B7-9DFD-1E0F-7A33-0A8EBEEB9047}"/>
                  </a:ext>
                </a:extLst>
              </p:cNvPr>
              <p:cNvSpPr txBox="1">
                <a:spLocks noRot="1" noChangeAspect="1" noMove="1" noResize="1" noEditPoints="1" noAdjustHandles="1" noChangeArrowheads="1" noChangeShapeType="1" noTextEdit="1"/>
              </p:cNvSpPr>
              <p:nvPr/>
            </p:nvSpPr>
            <p:spPr bwMode="auto">
              <a:xfrm>
                <a:off x="863330" y="5190467"/>
                <a:ext cx="23221841" cy="7672870"/>
              </a:xfrm>
              <a:prstGeom prst="rect">
                <a:avLst/>
              </a:prstGeom>
              <a:blipFill>
                <a:blip r:embed="rId3"/>
                <a:stretch>
                  <a:fillRect l="-1208" t="-1827" b="-1112"/>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1671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fade">
                                      <p:cBhvr>
                                        <p:cTn id="27" dur="500"/>
                                        <p:tgtEl>
                                          <p:spTgt spid="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2" end="2"/>
                                            </p:txEl>
                                          </p:spTgt>
                                        </p:tgtEl>
                                        <p:attrNameLst>
                                          <p:attrName>style.visibility</p:attrName>
                                        </p:attrNameLst>
                                      </p:cBhvr>
                                      <p:to>
                                        <p:strVal val="visible"/>
                                      </p:to>
                                    </p:set>
                                    <p:animEffect transition="in" filter="fade">
                                      <p:cBhvr>
                                        <p:cTn id="32" dur="500"/>
                                        <p:tgtEl>
                                          <p:spTgt spid="2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3" end="3"/>
                                            </p:txEl>
                                          </p:spTgt>
                                        </p:tgtEl>
                                        <p:attrNameLst>
                                          <p:attrName>style.visibility</p:attrName>
                                        </p:attrNameLst>
                                      </p:cBhvr>
                                      <p:to>
                                        <p:strVal val="visible"/>
                                      </p:to>
                                    </p:set>
                                    <p:animEffect transition="in" filter="fade">
                                      <p:cBhvr>
                                        <p:cTn id="37" dur="500"/>
                                        <p:tgtEl>
                                          <p:spTgt spid="2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4" end="4"/>
                                            </p:txEl>
                                          </p:spTgt>
                                        </p:tgtEl>
                                        <p:attrNameLst>
                                          <p:attrName>style.visibility</p:attrName>
                                        </p:attrNameLst>
                                      </p:cBhvr>
                                      <p:to>
                                        <p:strVal val="visible"/>
                                      </p:to>
                                    </p:set>
                                    <p:animEffect transition="in" filter="fade">
                                      <p:cBhvr>
                                        <p:cTn id="42" dur="500"/>
                                        <p:tgtEl>
                                          <p:spTgt spid="2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5" end="5"/>
                                            </p:txEl>
                                          </p:spTgt>
                                        </p:tgtEl>
                                        <p:attrNameLst>
                                          <p:attrName>style.visibility</p:attrName>
                                        </p:attrNameLst>
                                      </p:cBhvr>
                                      <p:to>
                                        <p:strVal val="visible"/>
                                      </p:to>
                                    </p:set>
                                    <p:animEffect transition="in" filter="fade">
                                      <p:cBhvr>
                                        <p:cTn id="47" dur="500"/>
                                        <p:tgtEl>
                                          <p:spTgt spid="2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6" end="6"/>
                                            </p:txEl>
                                          </p:spTgt>
                                        </p:tgtEl>
                                        <p:attrNameLst>
                                          <p:attrName>style.visibility</p:attrName>
                                        </p:attrNameLst>
                                      </p:cBhvr>
                                      <p:to>
                                        <p:strVal val="visible"/>
                                      </p:to>
                                    </p:set>
                                    <p:animEffect transition="in" filter="fade">
                                      <p:cBhvr>
                                        <p:cTn id="52" dur="500"/>
                                        <p:tgtEl>
                                          <p:spTgt spid="2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xEl>
                                              <p:pRg st="7" end="7"/>
                                            </p:txEl>
                                          </p:spTgt>
                                        </p:tgtEl>
                                        <p:attrNameLst>
                                          <p:attrName>style.visibility</p:attrName>
                                        </p:attrNameLst>
                                      </p:cBhvr>
                                      <p:to>
                                        <p:strVal val="visible"/>
                                      </p:to>
                                    </p:set>
                                    <p:animEffect transition="in" filter="fade">
                                      <p:cBhvr>
                                        <p:cTn id="57"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2311B5C-098F-06A6-9D26-F11C42C0EC66}"/>
              </a:ext>
            </a:extLst>
          </p:cNvPr>
          <p:cNvSpPr txBox="1"/>
          <p:nvPr/>
        </p:nvSpPr>
        <p:spPr>
          <a:xfrm>
            <a:off x="195470" y="1667329"/>
            <a:ext cx="14282529" cy="767261"/>
          </a:xfrm>
          <a:prstGeom prst="rect">
            <a:avLst/>
          </a:prstGeom>
          <a:noFill/>
        </p:spPr>
        <p:txBody>
          <a:bodyPr wrap="square">
            <a:spAutoFit/>
          </a:bodyPr>
          <a:lstStyle/>
          <a:p>
            <a:pPr>
              <a:lnSpc>
                <a:spcPct val="107000"/>
              </a:lnSpc>
              <a:spcAft>
                <a:spcPts val="800"/>
              </a:spcAft>
            </a:pPr>
            <a:r>
              <a:rPr lang="en-US" sz="4400" b="1">
                <a:solidFill>
                  <a:srgbClr val="0033CC"/>
                </a:solidFill>
                <a:latin typeface="Times New Roman" panose="02020603050405020304" pitchFamily="18" charset="0"/>
                <a:cs typeface="Times New Roman" panose="02020603050405020304" pitchFamily="18" charset="0"/>
              </a:rPr>
              <a:t>2. </a:t>
            </a:r>
            <a:r>
              <a:rPr lang="en-US" sz="4400" b="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SỬ DỤNG SƠ ĐỒ HÌNH CÂY</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733EC7B3-28E2-4EC1-96F1-9B6C790B4072}"/>
              </a:ext>
            </a:extLst>
          </p:cNvPr>
          <p:cNvGrpSpPr/>
          <p:nvPr/>
        </p:nvGrpSpPr>
        <p:grpSpPr>
          <a:xfrm>
            <a:off x="79515" y="2350134"/>
            <a:ext cx="13103085" cy="10299065"/>
            <a:chOff x="0" y="-68663"/>
            <a:chExt cx="6294303" cy="5419466"/>
          </a:xfrm>
        </p:grpSpPr>
        <p:sp>
          <p:nvSpPr>
            <p:cNvPr id="21" name="TextBox 321">
              <a:extLst>
                <a:ext uri="{FF2B5EF4-FFF2-40B4-BE49-F238E27FC236}">
                  <a16:creationId xmlns:a16="http://schemas.microsoft.com/office/drawing/2014/main" id="{8FB67F4D-D94D-0AAD-572A-B84D46204181}"/>
                </a:ext>
              </a:extLst>
            </p:cNvPr>
            <p:cNvSpPr txBox="1"/>
            <p:nvPr/>
          </p:nvSpPr>
          <p:spPr>
            <a:xfrm>
              <a:off x="547194" y="-68663"/>
              <a:ext cx="5747109" cy="5419466"/>
            </a:xfrm>
            <a:prstGeom prst="rect">
              <a:avLst/>
            </a:prstGeom>
            <a:solidFill>
              <a:srgbClr val="D6F7FE"/>
            </a:solidFill>
          </p:spPr>
          <p:txBody>
            <a:bodyPr wrap="square" rtlCol="0">
              <a:noAutofit/>
            </a:bodyPr>
            <a:lstStyle/>
            <a:p>
              <a:pPr>
                <a:lnSpc>
                  <a:spcPct val="107000"/>
                </a:lnSpc>
                <a:spcAft>
                  <a:spcPts val="800"/>
                </a:spcAft>
              </a:pPr>
              <a:r>
                <a:rPr lang="en-US" sz="4800" b="1" kern="1200">
                  <a:solidFill>
                    <a:srgbClr val="FF0000"/>
                  </a:solidFill>
                  <a:effectLst/>
                  <a:latin typeface="Times New Roman" panose="02020603050405020304" pitchFamily="18" charset="0"/>
                  <a:ea typeface="Cascadia Mono"/>
                  <a:cs typeface="Times New Roman" panose="02020603050405020304" pitchFamily="18" charset="0"/>
                </a:rPr>
                <a:t>HĐ2: </a:t>
              </a: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trò chơi "Vòng quay may mắn", người chơi sẽ quay hai bảnh xe. Mũi tên ở bánh xe thứ nhất có thề dừng ở một trong hai vị trí: Loại xe 50 cc và Loại xe 110 cc. Mũi tên ở bánh xe thứ hai có thề dừng ở một trong bốn vị trí: màu đen, màu trắng, màu đò và màu xanh. Vị trí cùa mũi tên trên hai bánh xe sẽ xác định người chơi nhận được loại xe nào, màu gì. </a:t>
              </a: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Phép thử T là quay hai bánh xe. </a:t>
              </a:r>
            </a:p>
            <a:p>
              <a:pPr>
                <a:lnSpc>
                  <a:spcPct val="107000"/>
                </a:lnSpc>
                <a:spcAft>
                  <a:spcPts val="800"/>
                </a:spcAft>
              </a:pP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 vẽ sơ đồ hình cây mô tả các phần tử của không gian mẫu.</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kern="1200">
                  <a:solidFill>
                    <a:srgbClr val="FF0000"/>
                  </a:solidFill>
                  <a:effectLst/>
                  <a:latin typeface="Times New Roman" panose="02020603050405020304" pitchFamily="18" charset="0"/>
                  <a:ea typeface="Cascadia Mono"/>
                  <a:cs typeface="Times New Roman" panose="02020603050405020304" pitchFamily="18" charset="0"/>
                </a:rPr>
                <a:t> </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5B480C2F-C464-41D6-2F19-E641AEA4E1AF}"/>
                </a:ext>
              </a:extLst>
            </p:cNvPr>
            <p:cNvGrpSpPr/>
            <p:nvPr/>
          </p:nvGrpSpPr>
          <p:grpSpPr>
            <a:xfrm>
              <a:off x="0" y="92326"/>
              <a:ext cx="627012" cy="197663"/>
              <a:chOff x="0" y="92326"/>
              <a:chExt cx="575416" cy="197663"/>
            </a:xfrm>
          </p:grpSpPr>
          <p:grpSp>
            <p:nvGrpSpPr>
              <p:cNvPr id="23" name="Group 22">
                <a:extLst>
                  <a:ext uri="{FF2B5EF4-FFF2-40B4-BE49-F238E27FC236}">
                    <a16:creationId xmlns:a16="http://schemas.microsoft.com/office/drawing/2014/main" id="{B5289849-6757-FD7C-CBD4-ECE8D1480ABE}"/>
                  </a:ext>
                </a:extLst>
              </p:cNvPr>
              <p:cNvGrpSpPr/>
              <p:nvPr/>
            </p:nvGrpSpPr>
            <p:grpSpPr>
              <a:xfrm>
                <a:off x="0" y="92326"/>
                <a:ext cx="575416" cy="197663"/>
                <a:chOff x="0" y="92326"/>
                <a:chExt cx="644449" cy="302837"/>
              </a:xfrm>
            </p:grpSpPr>
            <p:sp>
              <p:nvSpPr>
                <p:cNvPr id="26" name="Arrow: Pentagon 25">
                  <a:extLst>
                    <a:ext uri="{FF2B5EF4-FFF2-40B4-BE49-F238E27FC236}">
                      <a16:creationId xmlns:a16="http://schemas.microsoft.com/office/drawing/2014/main" id="{2D6FBE1C-784D-F914-44F8-1A63EA000BD0}"/>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p>
              </p:txBody>
            </p:sp>
            <p:sp>
              <p:nvSpPr>
                <p:cNvPr id="27" name="Arrow: Chevron 26">
                  <a:extLst>
                    <a:ext uri="{FF2B5EF4-FFF2-40B4-BE49-F238E27FC236}">
                      <a16:creationId xmlns:a16="http://schemas.microsoft.com/office/drawing/2014/main" id="{4E8EFE40-4E12-8A57-70BF-A1B6DB669A47}"/>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p>
              </p:txBody>
            </p:sp>
            <p:sp>
              <p:nvSpPr>
                <p:cNvPr id="28" name="Arrow: Chevron 27">
                  <a:extLst>
                    <a:ext uri="{FF2B5EF4-FFF2-40B4-BE49-F238E27FC236}">
                      <a16:creationId xmlns:a16="http://schemas.microsoft.com/office/drawing/2014/main" id="{D0D01B48-699A-B27D-8D7F-1A659828246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p>
              </p:txBody>
            </p:sp>
          </p:grpSp>
          <p:sp>
            <p:nvSpPr>
              <p:cNvPr id="24" name="Flowchart: Terminator 23">
                <a:extLst>
                  <a:ext uri="{FF2B5EF4-FFF2-40B4-BE49-F238E27FC236}">
                    <a16:creationId xmlns:a16="http://schemas.microsoft.com/office/drawing/2014/main" id="{C0506E1E-8F3B-CF84-3E2E-7699D83F7F61}"/>
                  </a:ext>
                </a:extLst>
              </p:cNvPr>
              <p:cNvSpPr/>
              <p:nvPr/>
            </p:nvSpPr>
            <p:spPr>
              <a:xfrm>
                <a:off x="80311" y="137613"/>
                <a:ext cx="253736" cy="115826"/>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p>
            </p:txBody>
          </p:sp>
          <p:sp>
            <p:nvSpPr>
              <p:cNvPr id="25" name="Oval 24">
                <a:extLst>
                  <a:ext uri="{FF2B5EF4-FFF2-40B4-BE49-F238E27FC236}">
                    <a16:creationId xmlns:a16="http://schemas.microsoft.com/office/drawing/2014/main" id="{15A12938-5FDF-C5DB-375D-D31E2A318BA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p>
            </p:txBody>
          </p:sp>
        </p:grpSp>
      </p:grpSp>
      <p:pic>
        <p:nvPicPr>
          <p:cNvPr id="29" name="Picture 28" descr="A close-up of a sign&#10;&#10;Description automatically generated with low confidence">
            <a:extLst>
              <a:ext uri="{FF2B5EF4-FFF2-40B4-BE49-F238E27FC236}">
                <a16:creationId xmlns:a16="http://schemas.microsoft.com/office/drawing/2014/main" id="{286DE190-091B-DBDD-C516-CAD8F79D16C7}"/>
              </a:ext>
            </a:extLst>
          </p:cNvPr>
          <p:cNvPicPr>
            <a:picLocks noChangeAspect="1"/>
          </p:cNvPicPr>
          <p:nvPr/>
        </p:nvPicPr>
        <p:blipFill>
          <a:blip r:embed="rId3"/>
          <a:stretch>
            <a:fillRect/>
          </a:stretch>
        </p:blipFill>
        <p:spPr>
          <a:xfrm>
            <a:off x="13868400" y="2933280"/>
            <a:ext cx="9144000" cy="5372520"/>
          </a:xfrm>
          <a:prstGeom prst="rect">
            <a:avLst/>
          </a:prstGeom>
          <a:solidFill>
            <a:srgbClr val="D6F7FE"/>
          </a:solidFill>
        </p:spPr>
      </p:pic>
    </p:spTree>
    <p:extLst>
      <p:ext uri="{BB962C8B-B14F-4D97-AF65-F5344CB8AC3E}">
        <p14:creationId xmlns:p14="http://schemas.microsoft.com/office/powerpoint/2010/main" val="413671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345564" cy="13716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48308" cy="13716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close-up of a sign&#10;&#10;Description automatically generated with low confidence">
            <a:extLst>
              <a:ext uri="{FF2B5EF4-FFF2-40B4-BE49-F238E27FC236}">
                <a16:creationId xmlns:a16="http://schemas.microsoft.com/office/drawing/2014/main" id="{3EE6C194-6A5F-705C-ECE8-7A59A5FA7FBA}"/>
              </a:ext>
            </a:extLst>
          </p:cNvPr>
          <p:cNvPicPr>
            <a:picLocks noChangeAspect="1"/>
          </p:cNvPicPr>
          <p:nvPr/>
        </p:nvPicPr>
        <p:blipFill>
          <a:blip r:embed="rId3"/>
          <a:stretch>
            <a:fillRect/>
          </a:stretch>
        </p:blipFill>
        <p:spPr>
          <a:xfrm>
            <a:off x="838764" y="3121842"/>
            <a:ext cx="7543236" cy="4374746"/>
          </a:xfrm>
          <a:prstGeom prst="rect">
            <a:avLst/>
          </a:prstGeom>
        </p:spPr>
      </p:pic>
      <p:sp>
        <p:nvSpPr>
          <p:cNvPr id="20" name="TextBox 19">
            <a:extLst>
              <a:ext uri="{FF2B5EF4-FFF2-40B4-BE49-F238E27FC236}">
                <a16:creationId xmlns:a16="http://schemas.microsoft.com/office/drawing/2014/main" id="{1E970085-AC89-D513-F5A2-C2D250217BD1}"/>
              </a:ext>
            </a:extLst>
          </p:cNvPr>
          <p:cNvSpPr txBox="1"/>
          <p:nvPr/>
        </p:nvSpPr>
        <p:spPr>
          <a:xfrm>
            <a:off x="7391400" y="228600"/>
            <a:ext cx="12187988" cy="768031"/>
          </a:xfrm>
          <a:prstGeom prst="rect">
            <a:avLst/>
          </a:prstGeom>
          <a:noFill/>
        </p:spPr>
        <p:txBody>
          <a:bodyPr wrap="square">
            <a:spAutoFit/>
          </a:bodyPr>
          <a:lstStyle/>
          <a:p>
            <a:pPr marL="629920" algn="ctr">
              <a:lnSpc>
                <a:spcPct val="107000"/>
              </a:lnSpc>
              <a:spcAft>
                <a:spcPts val="800"/>
              </a:spcAft>
              <a:tabLst>
                <a:tab pos="3599815" algn="l"/>
                <a:tab pos="5039995" algn="l"/>
              </a:tabLst>
            </a:pPr>
            <a:r>
              <a:rPr lang="vi-VN" sz="44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4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Hình ảnh 148" descr="Ảnh có chứa văn bản, kẻng ba góc, máy cắt cỏ&#10;&#10;Mô tả được tạo tự động">
            <a:extLst>
              <a:ext uri="{FF2B5EF4-FFF2-40B4-BE49-F238E27FC236}">
                <a16:creationId xmlns:a16="http://schemas.microsoft.com/office/drawing/2014/main" id="{ED99CF72-D4D1-4E49-EBCC-C3B2F0E1F9D6}"/>
              </a:ext>
            </a:extLst>
          </p:cNvPr>
          <p:cNvPicPr>
            <a:picLocks noChangeAspect="1"/>
          </p:cNvPicPr>
          <p:nvPr/>
        </p:nvPicPr>
        <p:blipFill>
          <a:blip r:embed="rId4"/>
          <a:stretch>
            <a:fillRect/>
          </a:stretch>
        </p:blipFill>
        <p:spPr>
          <a:xfrm>
            <a:off x="12573000" y="1589558"/>
            <a:ext cx="10668000" cy="3744442"/>
          </a:xfrm>
          <a:prstGeom prst="rect">
            <a:avLst/>
          </a:prstGeom>
        </p:spPr>
      </p:pic>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AF19148D-5C06-C595-7F64-6016B27FD625}"/>
                  </a:ext>
                </a:extLst>
              </p:cNvPr>
              <p:cNvSpPr txBox="1"/>
              <p:nvPr/>
            </p:nvSpPr>
            <p:spPr>
              <a:xfrm>
                <a:off x="12048308" y="5926927"/>
                <a:ext cx="12195312" cy="1569660"/>
              </a:xfrm>
              <a:prstGeom prst="rect">
                <a:avLst/>
              </a:prstGeom>
              <a:noFill/>
            </p:spPr>
            <p:txBody>
              <a:bodyPr wrap="square">
                <a:spAutoFit/>
              </a:bodyPr>
              <a:lstStyle/>
              <a:p>
                <a14:m>
                  <m:oMath xmlns:m="http://schemas.openxmlformats.org/officeDocument/2006/math">
                    <m:r>
                      <a:rPr lang="en-US" sz="4800" b="1" i="1" smtClean="0">
                        <a:solidFill>
                          <a:srgbClr val="FFFFFF"/>
                        </a:solidFill>
                        <a:latin typeface="Cambria Math" panose="02040503050406030204" pitchFamily="18" charset="0"/>
                      </a:rPr>
                      <m:t>𝜴</m:t>
                    </m:r>
                    <m:r>
                      <a:rPr lang="en-US" sz="4800" b="1" i="0">
                        <a:solidFill>
                          <a:srgbClr val="FFFFFF"/>
                        </a:solidFill>
                        <a:latin typeface="Cambria Math" panose="02040503050406030204" pitchFamily="18" charset="0"/>
                      </a:rPr>
                      <m:t>=</m:t>
                    </m:r>
                  </m:oMath>
                </a14:m>
                <a:r>
                  <a:rPr lang="en-US" sz="4800" b="1" dirty="0">
                    <a:solidFill>
                      <a:srgbClr val="FFFFFF"/>
                    </a:solidFill>
                  </a:rPr>
                  <a:t> { 50 </a:t>
                </a:r>
                <a:r>
                  <a:rPr lang="en-US" sz="4800" b="1" dirty="0" err="1">
                    <a:solidFill>
                      <a:srgbClr val="FFFFFF"/>
                    </a:solidFill>
                  </a:rPr>
                  <a:t>đỏ</a:t>
                </a:r>
                <a:r>
                  <a:rPr lang="en-US" sz="4800" b="1" dirty="0">
                    <a:solidFill>
                      <a:srgbClr val="FFFFFF"/>
                    </a:solidFill>
                  </a:rPr>
                  <a:t>; 50 </a:t>
                </a:r>
                <a:r>
                  <a:rPr lang="en-US" sz="4800" b="1" dirty="0" err="1">
                    <a:solidFill>
                      <a:srgbClr val="FFFFFF"/>
                    </a:solidFill>
                  </a:rPr>
                  <a:t>Xanh</a:t>
                </a:r>
                <a:r>
                  <a:rPr lang="en-US" sz="4800" b="1" dirty="0">
                    <a:solidFill>
                      <a:srgbClr val="FFFFFF"/>
                    </a:solidFill>
                  </a:rPr>
                  <a:t>; 50 </a:t>
                </a:r>
                <a:r>
                  <a:rPr lang="en-US" sz="4800" b="1" dirty="0" err="1">
                    <a:solidFill>
                      <a:srgbClr val="FFFFFF"/>
                    </a:solidFill>
                  </a:rPr>
                  <a:t>đen</a:t>
                </a:r>
                <a:r>
                  <a:rPr lang="en-US" sz="4800" b="1" dirty="0">
                    <a:solidFill>
                      <a:srgbClr val="FFFFFF"/>
                    </a:solidFill>
                  </a:rPr>
                  <a:t>; 50 </a:t>
                </a:r>
                <a:r>
                  <a:rPr lang="en-US" sz="4800" b="1" dirty="0" err="1">
                    <a:solidFill>
                      <a:srgbClr val="FFFFFF"/>
                    </a:solidFill>
                  </a:rPr>
                  <a:t>trắng</a:t>
                </a:r>
                <a:r>
                  <a:rPr lang="en-US" sz="4800" b="1" dirty="0">
                    <a:solidFill>
                      <a:srgbClr val="FFFFFF"/>
                    </a:solidFill>
                  </a:rPr>
                  <a:t>; 100 </a:t>
                </a:r>
                <a:r>
                  <a:rPr lang="en-US" sz="4800" b="1" dirty="0" err="1">
                    <a:solidFill>
                      <a:srgbClr val="FFFFFF"/>
                    </a:solidFill>
                  </a:rPr>
                  <a:t>đỏ</a:t>
                </a:r>
                <a:r>
                  <a:rPr lang="en-US" sz="4800" b="1" dirty="0">
                    <a:solidFill>
                      <a:srgbClr val="FFFFFF"/>
                    </a:solidFill>
                  </a:rPr>
                  <a:t>; 100 </a:t>
                </a:r>
                <a:r>
                  <a:rPr lang="en-US" sz="4800" b="1" dirty="0" err="1">
                    <a:solidFill>
                      <a:srgbClr val="FFFFFF"/>
                    </a:solidFill>
                  </a:rPr>
                  <a:t>xanh</a:t>
                </a:r>
                <a:r>
                  <a:rPr lang="en-US" sz="4800" b="1" dirty="0">
                    <a:solidFill>
                      <a:srgbClr val="FFFFFF"/>
                    </a:solidFill>
                  </a:rPr>
                  <a:t>; 100 </a:t>
                </a:r>
                <a:r>
                  <a:rPr lang="en-US" sz="4800" b="1" dirty="0" err="1">
                    <a:solidFill>
                      <a:srgbClr val="FFFFFF"/>
                    </a:solidFill>
                  </a:rPr>
                  <a:t>đen</a:t>
                </a:r>
                <a:r>
                  <a:rPr lang="en-US" sz="4800" b="1" dirty="0">
                    <a:solidFill>
                      <a:srgbClr val="FFFFFF"/>
                    </a:solidFill>
                  </a:rPr>
                  <a:t>; 100 </a:t>
                </a:r>
                <a:r>
                  <a:rPr lang="en-US" sz="4800" b="1" dirty="0" err="1">
                    <a:solidFill>
                      <a:srgbClr val="FFFFFF"/>
                    </a:solidFill>
                  </a:rPr>
                  <a:t>trắng</a:t>
                </a:r>
                <a:r>
                  <a:rPr lang="en-US" sz="4800" b="1" dirty="0">
                    <a:solidFill>
                      <a:srgbClr val="FFFFFF"/>
                    </a:solidFill>
                  </a:rPr>
                  <a:t> } </a:t>
                </a:r>
              </a:p>
            </p:txBody>
          </p:sp>
        </mc:Choice>
        <mc:Fallback>
          <p:sp>
            <p:nvSpPr>
              <p:cNvPr id="24" name="TextBox 23">
                <a:extLst>
                  <a:ext uri="{FF2B5EF4-FFF2-40B4-BE49-F238E27FC236}">
                    <a16:creationId xmlns:a16="http://schemas.microsoft.com/office/drawing/2014/main" id="{AF19148D-5C06-C595-7F64-6016B27FD625}"/>
                  </a:ext>
                </a:extLst>
              </p:cNvPr>
              <p:cNvSpPr txBox="1">
                <a:spLocks noRot="1" noChangeAspect="1" noMove="1" noResize="1" noEditPoints="1" noAdjustHandles="1" noChangeArrowheads="1" noChangeShapeType="1" noTextEdit="1"/>
              </p:cNvSpPr>
              <p:nvPr/>
            </p:nvSpPr>
            <p:spPr>
              <a:xfrm>
                <a:off x="12048308" y="5926927"/>
                <a:ext cx="12195312" cy="1569660"/>
              </a:xfrm>
              <a:prstGeom prst="rect">
                <a:avLst/>
              </a:prstGeom>
              <a:blipFill>
                <a:blip r:embed="rId5"/>
                <a:stretch>
                  <a:fillRect l="-2249" t="-8527" b="-19767"/>
                </a:stretch>
              </a:blipFill>
            </p:spPr>
            <p:txBody>
              <a:bodyPr/>
              <a:lstStyle/>
              <a:p>
                <a:r>
                  <a:rPr lang="en-US">
                    <a:noFill/>
                  </a:rPr>
                  <a:t> </a:t>
                </a:r>
              </a:p>
            </p:txBody>
          </p:sp>
        </mc:Fallback>
      </mc:AlternateContent>
      <p:sp>
        <p:nvSpPr>
          <p:cNvPr id="25" name="Text Box 51">
            <a:extLst>
              <a:ext uri="{FF2B5EF4-FFF2-40B4-BE49-F238E27FC236}">
                <a16:creationId xmlns:a16="http://schemas.microsoft.com/office/drawing/2014/main" id="{51C5A9B3-FF98-AF1D-50C7-6BD1A89DC020}"/>
              </a:ext>
            </a:extLst>
          </p:cNvPr>
          <p:cNvSpPr txBox="1"/>
          <p:nvPr/>
        </p:nvSpPr>
        <p:spPr>
          <a:xfrm>
            <a:off x="10989365" y="8244093"/>
            <a:ext cx="13411200" cy="4724400"/>
          </a:xfrm>
          <a:prstGeom prst="rect">
            <a:avLst/>
          </a:prstGeom>
          <a:noFill/>
          <a:ln w="190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Trong một số bài toán, phép thử </a:t>
            </a:r>
            <a:r>
              <a:rPr lang="en-US" sz="4800" b="1"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4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được hình thành từ một vài phép thử, chẳng hạn: gieo xúc xắc liên tiếp bốn lần: lấy ba viên bi, mỗi viên từ một hộp;... Khi đó ta sử dụng sơ đồ hình cây đề cỏ thề mô tà đầy đủ, trực quan không gian mẫu và biến cố cần tính xác suất.</a:t>
            </a:r>
          </a:p>
        </p:txBody>
      </p:sp>
    </p:spTree>
    <p:extLst>
      <p:ext uri="{BB962C8B-B14F-4D97-AF65-F5344CB8AC3E}">
        <p14:creationId xmlns:p14="http://schemas.microsoft.com/office/powerpoint/2010/main" val="62133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25302" y="1977466"/>
            <a:ext cx="23622000" cy="442333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a:t>
            </a:r>
            <a:r>
              <a:rPr lang="en-US" b="1"/>
              <a:t>	        </a:t>
            </a:r>
            <a:r>
              <a:rPr lang="fr-FR" b="1"/>
              <a:t>Có ba chiếc hộp. Hộp I có chứa ba viên bi: 1 viên màu đỏ, 1 viên màu xanh và 1 viên màu vàng. Hộp II chứa hai viên bi: 1 viên màu xanh và 1 viên màu vàng. Hộp III chứa hai viên bi: 1 viên màu đỏ và 1 viên màu xanh. Từ mỗi hộp ta lấy ngẫu nhiên một viên bi.</a:t>
            </a:r>
            <a:endParaRPr lang="en-US" b="1"/>
          </a:p>
          <a:p>
            <a:r>
              <a:rPr lang="fr-FR" b="1"/>
              <a:t>a) Vẽ sơ đồ hình cây để mô tả các phần tử của không gian mẫu.</a:t>
            </a:r>
            <a:endParaRPr lang="en-US" b="1"/>
          </a:p>
          <a:p>
            <a:r>
              <a:rPr lang="fr-FR" b="1"/>
              <a:t>b) Tính xác suất để trong ba viên bi lấy ra có đúng một viên bi màu xanh.</a:t>
            </a:r>
            <a:endParaRPr lang="en-US" b="1"/>
          </a:p>
          <a:p>
            <a:endParaRPr lang="en-US" b="1"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25302" y="6480077"/>
            <a:ext cx="23658572" cy="700732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grpSp>
        <p:nvGrpSpPr>
          <p:cNvPr id="9" name="Group 8">
            <a:extLst>
              <a:ext uri="{FF2B5EF4-FFF2-40B4-BE49-F238E27FC236}">
                <a16:creationId xmlns:a16="http://schemas.microsoft.com/office/drawing/2014/main" id="{52C43FBF-0C0B-497A-A939-73FBF81796B3}"/>
              </a:ext>
            </a:extLst>
          </p:cNvPr>
          <p:cNvGrpSpPr/>
          <p:nvPr/>
        </p:nvGrpSpPr>
        <p:grpSpPr>
          <a:xfrm>
            <a:off x="990600" y="1847702"/>
            <a:ext cx="4419600" cy="895499"/>
            <a:chOff x="0" y="55017"/>
            <a:chExt cx="1513311" cy="310565"/>
          </a:xfrm>
        </p:grpSpPr>
        <p:sp>
          <p:nvSpPr>
            <p:cNvPr id="10" name="TextBox 321">
              <a:extLst>
                <a:ext uri="{FF2B5EF4-FFF2-40B4-BE49-F238E27FC236}">
                  <a16:creationId xmlns:a16="http://schemas.microsoft.com/office/drawing/2014/main" id="{37E91BB3-C148-3A48-5E55-BC0BDA2DB18E}"/>
                </a:ext>
              </a:extLst>
            </p:cNvPr>
            <p:cNvSpPr txBox="1"/>
            <p:nvPr/>
          </p:nvSpPr>
          <p:spPr>
            <a:xfrm>
              <a:off x="634399" y="55017"/>
              <a:ext cx="878912" cy="310565"/>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Ví dụ 2</a:t>
              </a: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2953B2D4-0DBE-99BA-35CF-2D72CB5E6E1D}"/>
                </a:ext>
              </a:extLst>
            </p:cNvPr>
            <p:cNvGrpSpPr/>
            <p:nvPr/>
          </p:nvGrpSpPr>
          <p:grpSpPr>
            <a:xfrm>
              <a:off x="0" y="92326"/>
              <a:ext cx="627012" cy="197663"/>
              <a:chOff x="0" y="92326"/>
              <a:chExt cx="575416" cy="197663"/>
            </a:xfrm>
          </p:grpSpPr>
          <p:grpSp>
            <p:nvGrpSpPr>
              <p:cNvPr id="12" name="Group 11">
                <a:extLst>
                  <a:ext uri="{FF2B5EF4-FFF2-40B4-BE49-F238E27FC236}">
                    <a16:creationId xmlns:a16="http://schemas.microsoft.com/office/drawing/2014/main" id="{6A72863D-9CD8-05C8-437C-E8581E322049}"/>
                  </a:ext>
                </a:extLst>
              </p:cNvPr>
              <p:cNvGrpSpPr/>
              <p:nvPr/>
            </p:nvGrpSpPr>
            <p:grpSpPr>
              <a:xfrm>
                <a:off x="0" y="92326"/>
                <a:ext cx="575416" cy="197663"/>
                <a:chOff x="0" y="92326"/>
                <a:chExt cx="644449" cy="302837"/>
              </a:xfrm>
            </p:grpSpPr>
            <p:sp>
              <p:nvSpPr>
                <p:cNvPr id="15" name="Arrow: Pentagon 14">
                  <a:extLst>
                    <a:ext uri="{FF2B5EF4-FFF2-40B4-BE49-F238E27FC236}">
                      <a16:creationId xmlns:a16="http://schemas.microsoft.com/office/drawing/2014/main" id="{E206FD19-824D-F1C6-F600-84C453A1BDEB}"/>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Arrow: Chevron 15">
                  <a:extLst>
                    <a:ext uri="{FF2B5EF4-FFF2-40B4-BE49-F238E27FC236}">
                      <a16:creationId xmlns:a16="http://schemas.microsoft.com/office/drawing/2014/main" id="{F94FC2C3-6B3E-1901-F93C-3EE062F0CD9F}"/>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Arrow: Chevron 16">
                  <a:extLst>
                    <a:ext uri="{FF2B5EF4-FFF2-40B4-BE49-F238E27FC236}">
                      <a16:creationId xmlns:a16="http://schemas.microsoft.com/office/drawing/2014/main" id="{B4D7D77F-3209-1591-E01B-B6A21909F9C3}"/>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3" name="Flowchart: Terminator 12">
                <a:extLst>
                  <a:ext uri="{FF2B5EF4-FFF2-40B4-BE49-F238E27FC236}">
                    <a16:creationId xmlns:a16="http://schemas.microsoft.com/office/drawing/2014/main" id="{AAB8509B-BB89-F9BB-8AE9-CA9157DD4E7C}"/>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006BD5EA-7853-63AE-7DBA-8DCBCB571632}"/>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258396" y="6701026"/>
            <a:ext cx="20144403" cy="829394"/>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Kí hiệu Đ, X, V tương ứng là viên bi màu đỏ, màu xanh và màu vàng</a:t>
            </a:r>
            <a:r>
              <a:rPr lang="en-US" sz="4800" b="1">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8" name="Picture 17">
            <a:extLst>
              <a:ext uri="{FF2B5EF4-FFF2-40B4-BE49-F238E27FC236}">
                <a16:creationId xmlns:a16="http://schemas.microsoft.com/office/drawing/2014/main" id="{7EE7270B-72AB-7BEE-466F-F42FB6150FAC}"/>
              </a:ext>
            </a:extLst>
          </p:cNvPr>
          <p:cNvPicPr>
            <a:picLocks noChangeAspect="1"/>
          </p:cNvPicPr>
          <p:nvPr/>
        </p:nvPicPr>
        <p:blipFill>
          <a:blip r:embed="rId3"/>
          <a:stretch>
            <a:fillRect/>
          </a:stretch>
        </p:blipFill>
        <p:spPr>
          <a:xfrm>
            <a:off x="665850" y="7645276"/>
            <a:ext cx="11526149" cy="5384924"/>
          </a:xfrm>
          <a:prstGeom prst="rect">
            <a:avLst/>
          </a:prstGeom>
        </p:spPr>
      </p:pic>
      <p:pic>
        <p:nvPicPr>
          <p:cNvPr id="19" name="Picture 18">
            <a:extLst>
              <a:ext uri="{FF2B5EF4-FFF2-40B4-BE49-F238E27FC236}">
                <a16:creationId xmlns:a16="http://schemas.microsoft.com/office/drawing/2014/main" id="{EA5C7648-0CEA-B54E-FAFC-5FA3A8BA4B89}"/>
              </a:ext>
            </a:extLst>
          </p:cNvPr>
          <p:cNvPicPr>
            <a:picLocks noChangeAspect="1"/>
          </p:cNvPicPr>
          <p:nvPr/>
        </p:nvPicPr>
        <p:blipFill>
          <a:blip r:embed="rId4"/>
          <a:stretch>
            <a:fillRect/>
          </a:stretch>
        </p:blipFill>
        <p:spPr>
          <a:xfrm>
            <a:off x="14025094" y="7710368"/>
            <a:ext cx="7836654" cy="5319832"/>
          </a:xfrm>
          <a:prstGeom prst="rect">
            <a:avLst/>
          </a:prstGeom>
        </p:spPr>
      </p:pic>
    </p:spTree>
    <p:extLst>
      <p:ext uri="{BB962C8B-B14F-4D97-AF65-F5344CB8AC3E}">
        <p14:creationId xmlns:p14="http://schemas.microsoft.com/office/powerpoint/2010/main" val="131647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5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fade">
                                      <p:cBhvr>
                                        <p:cTn id="17" dur="5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fade">
                                      <p:cBhvr>
                                        <p:cTn id="22" dur="5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9577" y="1981200"/>
            <a:ext cx="24106649" cy="11734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pPr marL="0" indent="0">
              <a:buNone/>
            </a:pPr>
            <a:endParaRPr lang="en-US" b="1" dirty="0"/>
          </a:p>
        </p:txBody>
      </p:sp>
      <p:sp>
        <p:nvSpPr>
          <p:cNvPr id="27" name="Text Box 2">
            <a:extLst>
              <a:ext uri="{FF2B5EF4-FFF2-40B4-BE49-F238E27FC236}">
                <a16:creationId xmlns:a16="http://schemas.microsoft.com/office/drawing/2014/main" id="{6EE956B7-9DFD-1E0F-7A33-0A8EBEEB9047}"/>
              </a:ext>
            </a:extLst>
          </p:cNvPr>
          <p:cNvSpPr txBox="1">
            <a:spLocks noChangeArrowheads="1"/>
          </p:cNvSpPr>
          <p:nvPr/>
        </p:nvSpPr>
        <p:spPr bwMode="auto">
          <a:xfrm>
            <a:off x="2286000" y="1981200"/>
            <a:ext cx="21880226" cy="829394"/>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Kí hiệu Đ, X, V tương ứng là viên bi màu đỏ, màu xanh và màu vàng</a:t>
            </a:r>
            <a:r>
              <a:rPr lang="en-US" sz="4800" b="1">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8" name="Picture 17">
            <a:extLst>
              <a:ext uri="{FF2B5EF4-FFF2-40B4-BE49-F238E27FC236}">
                <a16:creationId xmlns:a16="http://schemas.microsoft.com/office/drawing/2014/main" id="{7EE7270B-72AB-7BEE-466F-F42FB6150FAC}"/>
              </a:ext>
            </a:extLst>
          </p:cNvPr>
          <p:cNvPicPr>
            <a:picLocks noChangeAspect="1"/>
          </p:cNvPicPr>
          <p:nvPr/>
        </p:nvPicPr>
        <p:blipFill>
          <a:blip r:embed="rId3"/>
          <a:stretch>
            <a:fillRect/>
          </a:stretch>
        </p:blipFill>
        <p:spPr>
          <a:xfrm>
            <a:off x="375967" y="3200400"/>
            <a:ext cx="11526149" cy="3172179"/>
          </a:xfrm>
          <a:prstGeom prst="rect">
            <a:avLst/>
          </a:prstGeom>
        </p:spPr>
      </p:pic>
      <p:pic>
        <p:nvPicPr>
          <p:cNvPr id="19" name="Picture 18">
            <a:extLst>
              <a:ext uri="{FF2B5EF4-FFF2-40B4-BE49-F238E27FC236}">
                <a16:creationId xmlns:a16="http://schemas.microsoft.com/office/drawing/2014/main" id="{EA5C7648-0CEA-B54E-FAFC-5FA3A8BA4B89}"/>
              </a:ext>
            </a:extLst>
          </p:cNvPr>
          <p:cNvPicPr>
            <a:picLocks noChangeAspect="1"/>
          </p:cNvPicPr>
          <p:nvPr/>
        </p:nvPicPr>
        <p:blipFill>
          <a:blip r:embed="rId4"/>
          <a:stretch>
            <a:fillRect/>
          </a:stretch>
        </p:blipFill>
        <p:spPr>
          <a:xfrm>
            <a:off x="13106400" y="2842365"/>
            <a:ext cx="7836654" cy="3211128"/>
          </a:xfrm>
          <a:prstGeom prst="rect">
            <a:avLst/>
          </a:prstGeom>
        </p:spPr>
      </p:pic>
      <mc:AlternateContent xmlns:mc="http://schemas.openxmlformats.org/markup-compatibility/2006" xmlns:a14="http://schemas.microsoft.com/office/drawing/2010/main">
        <mc:Choice Requires="a14">
          <p:sp>
            <p:nvSpPr>
              <p:cNvPr id="20" name="Text Box 2">
                <a:extLst>
                  <a:ext uri="{FF2B5EF4-FFF2-40B4-BE49-F238E27FC236}">
                    <a16:creationId xmlns:a16="http://schemas.microsoft.com/office/drawing/2014/main" id="{8CC32123-ACD0-CC0C-DD78-AC76C139F44A}"/>
                  </a:ext>
                </a:extLst>
              </p:cNvPr>
              <p:cNvSpPr txBox="1">
                <a:spLocks noChangeArrowheads="1"/>
              </p:cNvSpPr>
              <p:nvPr/>
            </p:nvSpPr>
            <p:spPr bwMode="auto">
              <a:xfrm>
                <a:off x="217772" y="6532122"/>
                <a:ext cx="23948455" cy="5816016"/>
              </a:xfrm>
              <a:prstGeom prst="rect">
                <a:avLst/>
              </a:prstGeom>
              <a:solidFill>
                <a:srgbClr val="D6F7FE"/>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ĐXĐ, ĐXX, ĐVĐ, ĐVX, XXĐ, XXX, XVĐ, XVX, VXD, VXX, VVĐ, VVX .</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{ĐXĐ; ĐXX; DVD; ĐVX; XXĐ; XXX; XVĐ; XVX; VXD; VXX; VVĐ; VVX}.</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{ĐXĐ; ĐVX; XVĐ; VXD; VVX}.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n(K)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p>
              <a:p>
                <a:pPr>
                  <a:lnSpc>
                    <a:spcPct val="107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0"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kern="120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𝑲</m:t>
                        </m:r>
                      </m:e>
                    </m:d>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kern="120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kern="120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𝑲</m:t>
                            </m:r>
                          </m:e>
                        </m:d>
                      </m:num>
                      <m:den>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800" b="1" i="1" kern="120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𝜴</m:t>
                            </m:r>
                          </m:e>
                        </m:d>
                      </m:den>
                    </m:f>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kern="120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kern="1200" smtClean="0">
                            <a:solidFill>
                              <a:srgbClr val="0033CC"/>
                            </a:solidFill>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r>
                  <a:rPr lang="en-US" sz="4800" b="1" kern="1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0" name="Text Box 2">
                <a:extLst>
                  <a:ext uri="{FF2B5EF4-FFF2-40B4-BE49-F238E27FC236}">
                    <a16:creationId xmlns:a16="http://schemas.microsoft.com/office/drawing/2014/main" id="{8CC32123-ACD0-CC0C-DD78-AC76C139F44A}"/>
                  </a:ext>
                </a:extLst>
              </p:cNvPr>
              <p:cNvSpPr txBox="1">
                <a:spLocks noRot="1" noChangeAspect="1" noMove="1" noResize="1" noEditPoints="1" noAdjustHandles="1" noChangeArrowheads="1" noChangeShapeType="1" noTextEdit="1"/>
              </p:cNvSpPr>
              <p:nvPr/>
            </p:nvSpPr>
            <p:spPr bwMode="auto">
              <a:xfrm>
                <a:off x="217772" y="6532122"/>
                <a:ext cx="23948455" cy="5816016"/>
              </a:xfrm>
              <a:prstGeom prst="rect">
                <a:avLst/>
              </a:prstGeom>
              <a:blipFill>
                <a:blip r:embed="rId5"/>
                <a:stretch>
                  <a:fillRect l="-1171" t="-2411" b="-52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6171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3390</TotalTime>
  <Words>5062</Words>
  <PresentationFormat>Custom</PresentationFormat>
  <Paragraphs>367</Paragraphs>
  <Slides>33</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Yu Gothic UI Semilight</vt:lpstr>
      <vt:lpstr>Arial</vt:lpstr>
      <vt:lpstr>ArialMT</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2013-08-31T11:42:51Z</dcterms:created>
  <dcterms:modified xsi:type="dcterms:W3CDTF">2022-06-30T15:57:04Z</dcterms:modified>
</cp:coreProperties>
</file>