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  <p:sldMasterId id="2147483689" r:id="rId3"/>
    <p:sldMasterId id="2147483713" r:id="rId4"/>
    <p:sldMasterId id="2147483725" r:id="rId5"/>
    <p:sldMasterId id="2147483737" r:id="rId6"/>
    <p:sldMasterId id="2147483749" r:id="rId7"/>
    <p:sldMasterId id="2147483761" r:id="rId8"/>
  </p:sldMasterIdLst>
  <p:notesMasterIdLst>
    <p:notesMasterId r:id="rId49"/>
  </p:notesMasterIdLst>
  <p:sldIdLst>
    <p:sldId id="276" r:id="rId9"/>
    <p:sldId id="307" r:id="rId10"/>
    <p:sldId id="325" r:id="rId11"/>
    <p:sldId id="326" r:id="rId12"/>
    <p:sldId id="327" r:id="rId13"/>
    <p:sldId id="337" r:id="rId14"/>
    <p:sldId id="329" r:id="rId15"/>
    <p:sldId id="330" r:id="rId16"/>
    <p:sldId id="331" r:id="rId17"/>
    <p:sldId id="332" r:id="rId18"/>
    <p:sldId id="338" r:id="rId19"/>
    <p:sldId id="334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39" r:id="rId28"/>
    <p:sldId id="292" r:id="rId29"/>
    <p:sldId id="293" r:id="rId30"/>
    <p:sldId id="259" r:id="rId31"/>
    <p:sldId id="265" r:id="rId32"/>
    <p:sldId id="266" r:id="rId33"/>
    <p:sldId id="295" r:id="rId34"/>
    <p:sldId id="296" r:id="rId35"/>
    <p:sldId id="270" r:id="rId36"/>
    <p:sldId id="297" r:id="rId37"/>
    <p:sldId id="298" r:id="rId38"/>
    <p:sldId id="299" r:id="rId39"/>
    <p:sldId id="305" r:id="rId40"/>
    <p:sldId id="304" r:id="rId41"/>
    <p:sldId id="272" r:id="rId42"/>
    <p:sldId id="301" r:id="rId43"/>
    <p:sldId id="302" r:id="rId44"/>
    <p:sldId id="306" r:id="rId45"/>
    <p:sldId id="303" r:id="rId46"/>
    <p:sldId id="286" r:id="rId47"/>
    <p:sldId id="279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3AF"/>
    <a:srgbClr val="C01A95"/>
    <a:srgbClr val="F6882E"/>
    <a:srgbClr val="008E00"/>
    <a:srgbClr val="140B8B"/>
    <a:srgbClr val="00A44A"/>
    <a:srgbClr val="43FF43"/>
    <a:srgbClr val="0034DA"/>
    <a:srgbClr val="FFFF4B"/>
    <a:srgbClr val="FF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0E720-4FB2-4149-A6C4-F5EFA92B8642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20735-D31B-42BC-8E7D-EB9C2D4CA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31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421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4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372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3246F4-0F87-46B8-9B36-D2ABEF7690C2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9906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BA997A-CB5F-42EA-BD36-909A69DFAD5E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3078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F24081-7F69-4729-83C4-90021071068A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8823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BD1A91-41E1-4D5D-AAA9-EB530BEC49C5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4440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A53915-6C7C-4F17-8EED-85344E040EB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0660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854699C-83E3-438A-84FB-344F258C3E2F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66652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D3CE11-C47B-4DC6-895A-A54826CF1CE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31979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798E7B-2DBA-42F3-BC49-32A5B5486309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744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726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7164A5-E6C8-4986-8233-62E3D44DACAC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01642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E2B4D7-4126-4351-99A9-34012DD526C7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32932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50838"/>
            <a:ext cx="2057400" cy="5821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0838"/>
            <a:ext cx="6019800" cy="5821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2E84C9-5B0B-40C0-9224-F23E4D50F635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64689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85F51E-C862-4AE9-9CBC-B99CCD73C2E0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2226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7035F8-8D7C-4DA0-8516-0E76CADB6839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13368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13B154-4B1F-4E0C-B66A-073BFD8F703A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00405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F37BDA-1B65-48AD-B8C9-70B9D1728DEA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33995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265E66-2A51-4BF8-AA32-487DE61F3075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13086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BBF790-B6FA-4173-AD31-69FEF380A10C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18000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2A165B-F693-4614-8006-6127977199F6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7494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722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CA0DE3-4A88-4EFF-A647-E1D0F79C6FBA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5979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0DEC79-0454-4F7B-AFC5-2C8C09434745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7071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6E703E-2ED2-4A7E-B3C3-41ACACE50BA7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75683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600200"/>
            <a:ext cx="2171700" cy="4525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3627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32C5F0-4E94-4015-A4EC-58A9ABBE3BFB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66436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57D8AA-4F68-45CF-8C63-8C830DAB19CD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238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373BC9-5081-40D3-A6FA-57A9D7B7D76F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62663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E0655C-FDD0-4174-A0DF-893E5DA36931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0068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72F149-7FA7-4822-B401-D3A4DB743FA3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37256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05F0C8-F77D-4581-B60C-8B42562DD3C8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59338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E14963-F780-4AD5-A252-7B008FE3799D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7565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0995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195E14-7B71-4BB2-BD20-EA63002D7435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80122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5103B3-3B26-45E2-8A45-B51F9EB223AB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49939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CEFDA-B22C-4C9A-9534-ED92C139CA05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5222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C20CDF-4CA5-4D70-B74F-3165ACF05B91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05828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8CC7F5-1D16-45BE-ABCA-CF6C72777AD8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67572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57D8AA-4F68-45CF-8C63-8C830DAB19CD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1327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373BC9-5081-40D3-A6FA-57A9D7B7D76F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57953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E0655C-FDD0-4174-A0DF-893E5DA36931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87440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72F149-7FA7-4822-B401-D3A4DB743FA3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80216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05F0C8-F77D-4581-B60C-8B42562DD3C8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6967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4919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E14963-F780-4AD5-A252-7B008FE3799D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10438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195E14-7B71-4BB2-BD20-EA63002D7435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68054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5103B3-3B26-45E2-8A45-B51F9EB223AB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21304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CEFDA-B22C-4C9A-9534-ED92C139CA05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401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C20CDF-4CA5-4D70-B74F-3165ACF05B91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39619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8CC7F5-1D16-45BE-ABCA-CF6C72777AD8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8971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A603AD-D253-4B7A-9B66-634603EBD6A7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244735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F3D0A5-A125-43A0-897C-16B72D71C299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487066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E9702-D0EB-4141-8055-12404C4FE73A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73174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828800"/>
            <a:ext cx="35433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0500" y="1828800"/>
            <a:ext cx="35433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CE7718-86EA-401F-8B98-4A701F2E67EB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4980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8423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4FDB9E5-AC6C-4BB3-8F22-797290C22C1B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39452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5BB107-283F-40EE-B7DD-AFDA55EEDBB0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644549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F569C0-14AA-4CC4-88C4-453CE199D72F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005483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93876C-F6E8-4210-9F91-90EBD28B7B8C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7467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B5590E-5386-43B3-B265-19560527AAF5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67261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E3B707-3ACC-4B08-82C3-EDB9FFAB904B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77035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34050" y="685800"/>
            <a:ext cx="180975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685800"/>
            <a:ext cx="527685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F223CF-0367-4887-809E-DA50C39C49B1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688155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1680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9081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97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6491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2132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75842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7610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7863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3621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1780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2597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15592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3D63E9-8184-45F1-A584-94D7560ABF2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19486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F047DB-D12B-4DF7-BF91-F44E3A9C662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0366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0684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EC9AD2-1E15-4EC0-89B4-CE005D7052B8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33011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49D4B6-0AE2-4BF6-BC8C-0450A80D1CC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222318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9CA44B2-5015-459D-9124-BBA1BE4C2B9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52986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E12748-3980-46E9-83FF-91D5A7B5C52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70354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E7DDEE-447F-4E2E-9C24-0B4801C617FD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302258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10E6B6-587F-4E12-BA04-FA9AE1AB39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09784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80FAC6-2C9A-4D71-98B4-167C69E7B86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513851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9C77BE-BCB1-4536-9515-CC761D6FE56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45816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8E0D2B-52FC-44EA-A226-1EBBAF0142F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7294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11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79DA5-9467-401C-9996-DC7D492E7905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3E28D-8430-4E3B-A010-41DB39AB2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15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350838"/>
            <a:ext cx="6781800" cy="7921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Place Your Topic Here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Your Description Goes Here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34778D-79BE-426F-823F-9DB850867EC7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84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Neuropo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Neuropo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Neuropo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Neuropo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Neuropo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Neuropo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Neuropo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Neuropo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500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86200" y="1981200"/>
            <a:ext cx="52578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Transitional Page</a:t>
            </a:r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6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E456ED-86F7-4663-89A2-D1B531F4DCE1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286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500">
          <a:solidFill>
            <a:srgbClr val="333333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500">
          <a:solidFill>
            <a:srgbClr val="333333"/>
          </a:solidFill>
          <a:effectLst>
            <a:outerShdw blurRad="38100" dist="38100" dir="2700000" algn="tl">
              <a:srgbClr val="C0C0C0"/>
            </a:outerShdw>
          </a:effectLst>
          <a:latin typeface="Neuropo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500">
          <a:solidFill>
            <a:srgbClr val="333333"/>
          </a:solidFill>
          <a:effectLst>
            <a:outerShdw blurRad="38100" dist="38100" dir="2700000" algn="tl">
              <a:srgbClr val="C0C0C0"/>
            </a:outerShdw>
          </a:effectLst>
          <a:latin typeface="Neuropo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500">
          <a:solidFill>
            <a:srgbClr val="333333"/>
          </a:solidFill>
          <a:effectLst>
            <a:outerShdw blurRad="38100" dist="38100" dir="2700000" algn="tl">
              <a:srgbClr val="C0C0C0"/>
            </a:outerShdw>
          </a:effectLst>
          <a:latin typeface="Neuropo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500">
          <a:solidFill>
            <a:srgbClr val="333333"/>
          </a:solidFill>
          <a:effectLst>
            <a:outerShdw blurRad="38100" dist="38100" dir="2700000" algn="tl">
              <a:srgbClr val="C0C0C0"/>
            </a:outerShdw>
          </a:effectLst>
          <a:latin typeface="Neuropo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500">
          <a:solidFill>
            <a:srgbClr val="333333"/>
          </a:solidFill>
          <a:effectLst>
            <a:outerShdw blurRad="38100" dist="38100" dir="2700000" algn="tl">
              <a:srgbClr val="C0C0C0"/>
            </a:outerShdw>
          </a:effectLst>
          <a:latin typeface="Neuropo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500">
          <a:solidFill>
            <a:srgbClr val="333333"/>
          </a:solidFill>
          <a:effectLst>
            <a:outerShdw blurRad="38100" dist="38100" dir="2700000" algn="tl">
              <a:srgbClr val="C0C0C0"/>
            </a:outerShdw>
          </a:effectLst>
          <a:latin typeface="Neuropo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500">
          <a:solidFill>
            <a:srgbClr val="333333"/>
          </a:solidFill>
          <a:effectLst>
            <a:outerShdw blurRad="38100" dist="38100" dir="2700000" algn="tl">
              <a:srgbClr val="C0C0C0"/>
            </a:outerShdw>
          </a:effectLst>
          <a:latin typeface="Neuropo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500">
          <a:solidFill>
            <a:srgbClr val="333333"/>
          </a:solidFill>
          <a:effectLst>
            <a:outerShdw blurRad="38100" dist="38100" dir="2700000" algn="tl">
              <a:srgbClr val="C0C0C0"/>
            </a:outerShdw>
          </a:effectLst>
          <a:latin typeface="Neuropo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7412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7413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algn="ctr" eaLnBrk="1" latinLnBrk="0" hangingPunct="1">
              <a:defRPr kumimoji="0"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vert="horz" wrap="non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algn="ctr">
              <a:defRPr sz="1400">
                <a:solidFill>
                  <a:srgbClr val="FFFFFF"/>
                </a:solidFill>
                <a:latin typeface="Franklin Gothic Book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2FB9EC-F4B4-43E3-BE39-82666F8CA749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3415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7412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7413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algn="ctr" eaLnBrk="1" latinLnBrk="0" hangingPunct="1">
              <a:defRPr kumimoji="0"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vert="horz" wrap="non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algn="ctr">
              <a:defRPr sz="1400">
                <a:solidFill>
                  <a:srgbClr val="FFFFFF"/>
                </a:solidFill>
                <a:latin typeface="Franklin Gothic Book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2FB9EC-F4B4-43E3-BE39-82666F8CA749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0108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685800"/>
            <a:ext cx="5715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Place Your Topic Here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828800"/>
            <a:ext cx="72390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Your Description Goes Here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8030A0-F417-412E-96D1-FD7C5A2CDE78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392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500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500">
          <a:solidFill>
            <a:srgbClr val="000066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500">
          <a:solidFill>
            <a:srgbClr val="000066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500">
          <a:solidFill>
            <a:srgbClr val="000066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500">
          <a:solidFill>
            <a:srgbClr val="000066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>
          <a:solidFill>
            <a:srgbClr val="000066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>
          <a:solidFill>
            <a:srgbClr val="000066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>
          <a:solidFill>
            <a:srgbClr val="000066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>
          <a:solidFill>
            <a:srgbClr val="000066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CE172B6-C0C4-4BA4-922C-E07B7CB31C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6/29/2022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A0CC62B-0B0F-4FCF-AEEB-7E23ACE792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46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35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9B16F2-FC91-40B5-8426-EDEA24BFFEE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897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9.xml"/><Relationship Id="rId1" Type="http://schemas.openxmlformats.org/officeDocument/2006/relationships/audio" Target="file:///C:\Documents%20and%20Settings\phan%20thi%20bac\Local%20Settings\Temporary%20Internet%20Files\Content.MSO\E07078D7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9.xml"/><Relationship Id="rId1" Type="http://schemas.openxmlformats.org/officeDocument/2006/relationships/audio" Target="file:///C:\Documents%20and%20Settings\phan%20thi%20bac\Local%20Settings\Temporary%20Internet%20Files\Content.MSO\E07078D7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79.xml"/><Relationship Id="rId1" Type="http://schemas.openxmlformats.org/officeDocument/2006/relationships/audio" Target="file:///C:\Documents%20and%20Settings\phan%20thi%20bac\Local%20Settings\Temporary%20Internet%20Files\Content.MSO\E07078D7.mp3" TargetMode="External"/><Relationship Id="rId6" Type="http://schemas.openxmlformats.org/officeDocument/2006/relationships/image" Target="../media/image12.gif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9.xml"/><Relationship Id="rId1" Type="http://schemas.openxmlformats.org/officeDocument/2006/relationships/audio" Target="file:///C:\Documents%20and%20Settings\phan%20thi%20bac\Local%20Settings\Temporary%20Internet%20Files\Content.MSO\E07078D7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6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9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0.w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9.xml"/><Relationship Id="rId1" Type="http://schemas.openxmlformats.org/officeDocument/2006/relationships/audio" Target="file:///C:\Documents%20and%20Settings\phan%20thi%20bac\Local%20Settings\Temporary%20Internet%20Files\Content.MSO\E07078D7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9.xml"/><Relationship Id="rId1" Type="http://schemas.openxmlformats.org/officeDocument/2006/relationships/audio" Target="file:///C:\Documents%20and%20Settings\phan%20thi%20bac\Local%20Settings\Temporary%20Internet%20Files\Content.MSO\E07078D7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9.xml"/><Relationship Id="rId1" Type="http://schemas.openxmlformats.org/officeDocument/2006/relationships/audio" Target="file:///C:\Documents%20and%20Settings\phan%20thi%20bac\Local%20Settings\Temporary%20Internet%20Files\Content.MSO\E07078D7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9.xml"/><Relationship Id="rId1" Type="http://schemas.openxmlformats.org/officeDocument/2006/relationships/audio" Target="file:///C:\Documents%20and%20Settings\phan%20thi%20bac\Local%20Settings\Temporary%20Internet%20Files\Content.MSO\E07078D7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9.xml"/><Relationship Id="rId1" Type="http://schemas.openxmlformats.org/officeDocument/2006/relationships/audio" Target="file:///C:\Documents%20and%20Settings\phan%20thi%20bac\Local%20Settings\Temporary%20Internet%20Files\Content.MSO\E07078D7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9.xml"/><Relationship Id="rId1" Type="http://schemas.openxmlformats.org/officeDocument/2006/relationships/audio" Target="file:///C:\Documents%20and%20Settings\phan%20thi%20bac\Local%20Settings\Temporary%20Internet%20Files\Content.MSO\E07078D7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06CF65D6-812A-4AAE-9FA1-0D4C08C12000}" type="slidenum">
              <a:rPr lang="en-US" smtClean="0"/>
              <a:pPr/>
              <a:t>1</a:t>
            </a:fld>
            <a:endParaRPr lang="en-US" smtClean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51519" y="1484784"/>
            <a:ext cx="8640961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vi-VN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 TẬP CHƯƠNG 2</a:t>
            </a:r>
            <a:endParaRPr lang="vi-VN" sz="5400" b="1" dirty="0">
              <a:ln w="11430"/>
              <a:solidFill>
                <a:srgbClr val="3333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39752" y="3248062"/>
            <a:ext cx="4886201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vi-VN" sz="5400" b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 1</a:t>
            </a:r>
            <a:endParaRPr lang="vi-VN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885683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 descr="D:\tin hoc\temple powerpoint\templete powerpoint\Backround\CRNRC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8"/>
          <a:stretch>
            <a:fillRect/>
          </a:stretch>
        </p:blipFill>
        <p:spPr bwMode="auto">
          <a:xfrm>
            <a:off x="0" y="-47625"/>
            <a:ext cx="5334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E07078D7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3" y="723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752600"/>
            <a:ext cx="2438400" cy="584639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CÂU HỎI </a:t>
            </a:r>
            <a:r>
              <a:rPr lang="vi-VN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8</a:t>
            </a:r>
            <a:endParaRPr lang="en-US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3013" name="Picture 3" descr="an3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92113"/>
            <a:ext cx="1450975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1000" y="462842"/>
            <a:ext cx="52578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    </a:t>
            </a:r>
            <a:r>
              <a:rPr kumimoji="0" lang="vi-VN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TRÒ CHƠI</a:t>
            </a:r>
            <a:endParaRPr kumimoji="0" lang="en-US" sz="6000" b="1" i="0" u="none" strike="noStrike" kern="1200" cap="none" spc="0" normalizeH="0" baseline="0" noProof="0" dirty="0">
              <a:ln w="11430"/>
              <a:solidFill>
                <a:srgbClr val="8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 flipH="1">
            <a:off x="7750505" y="502933"/>
            <a:ext cx="1386897" cy="1030504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758113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29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766050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28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27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26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25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24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23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22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67638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21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7783513" y="42386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20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19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748588" y="4064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18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17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16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775575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15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14</a:t>
            </a: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77581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13</a:t>
            </a: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7766050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12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77327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11</a:t>
            </a: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7773988" y="41433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10</a:t>
            </a: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09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788275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08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07</a:t>
            </a:r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06</a:t>
            </a: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05</a:t>
            </a: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7766050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04</a:t>
            </a:r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7767638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03</a:t>
            </a:r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7767638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02</a:t>
            </a: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7783513" y="3952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01</a:t>
            </a: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7780338" y="661988"/>
            <a:ext cx="1350962" cy="781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HẾT GIỜ</a:t>
            </a:r>
          </a:p>
        </p:txBody>
      </p:sp>
      <p:sp>
        <p:nvSpPr>
          <p:cNvPr id="43046" name="TextBox 4"/>
          <p:cNvSpPr txBox="1">
            <a:spLocks noChangeArrowheads="1"/>
          </p:cNvSpPr>
          <p:nvPr/>
        </p:nvSpPr>
        <p:spPr bwMode="auto">
          <a:xfrm>
            <a:off x="0" y="2667000"/>
            <a:ext cx="915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667000"/>
            <a:ext cx="9151257" cy="954107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Nguyên tố X có hoá trị III, công thức của muối sunfat là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: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749323" y="1605842"/>
            <a:ext cx="6011929" cy="749300"/>
          </a:xfrm>
          <a:prstGeom prst="rect">
            <a:avLst/>
          </a:prstGeom>
        </p:spPr>
        <p:txBody>
          <a:bodyPr>
            <a:prstTxWarp prst="textChevron">
              <a:avLst>
                <a:gd name="adj" fmla="val 34127"/>
              </a:avLst>
            </a:prstTxWarp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 NHANH HƠN</a:t>
            </a:r>
            <a:endParaRPr kumimoji="0" lang="en-US" sz="48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5942002" y="3812598"/>
            <a:ext cx="3079750" cy="3052762"/>
            <a:chOff x="5301344" y="3757857"/>
            <a:chExt cx="3078907" cy="3052319"/>
          </a:xfrm>
        </p:grpSpPr>
        <p:pic>
          <p:nvPicPr>
            <p:cNvPr id="43053" name="Picture 5" descr="D:\tin hoc\temple powerpoint\templete powerpoint\Backround\BCKMC008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44" y="3757857"/>
              <a:ext cx="3078907" cy="3052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54" name="TextBox 41"/>
            <p:cNvSpPr txBox="1">
              <a:spLocks noChangeArrowheads="1"/>
            </p:cNvSpPr>
            <p:nvPr/>
          </p:nvSpPr>
          <p:spPr bwMode="auto">
            <a:xfrm>
              <a:off x="5522686" y="4495800"/>
              <a:ext cx="2322352" cy="953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ĐÁP ÁN: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  <a:endPara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65539" y="3838588"/>
            <a:ext cx="5267325" cy="26776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A. XSO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4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              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B. X(SO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4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)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3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                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C. X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2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(SO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4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)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3 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             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D. X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3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SO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4</a:t>
            </a:r>
            <a:endParaRPr lang="vi-VN" sz="2800" b="1" baseline="-25000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87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 descr="D:\tin hoc\temple powerpoint\templete powerpoint\Backround\CRNRC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8"/>
          <a:stretch>
            <a:fillRect/>
          </a:stretch>
        </p:blipFill>
        <p:spPr bwMode="auto">
          <a:xfrm>
            <a:off x="31592" y="0"/>
            <a:ext cx="5334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E07078D7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3" y="723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752600"/>
            <a:ext cx="2438400" cy="584639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CÂU HỎI </a:t>
            </a:r>
            <a:r>
              <a:rPr lang="vi-VN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9</a:t>
            </a:r>
            <a:endParaRPr lang="en-US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65" name="Picture 3" descr="an3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92113"/>
            <a:ext cx="1450975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1000" y="462842"/>
            <a:ext cx="52578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    </a:t>
            </a:r>
            <a:r>
              <a:rPr kumimoji="0" lang="vi-VN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TRÒ CHƠI</a:t>
            </a:r>
            <a:endParaRPr kumimoji="0" lang="en-US" sz="6000" b="1" i="0" u="none" strike="noStrike" kern="1200" cap="none" spc="0" normalizeH="0" baseline="0" noProof="0" dirty="0">
              <a:ln w="11430"/>
              <a:solidFill>
                <a:srgbClr val="8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 flipH="1">
            <a:off x="7750505" y="502933"/>
            <a:ext cx="1386897" cy="1030504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758113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29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766050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28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27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26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25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24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23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22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67638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21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7783513" y="42386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20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19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748588" y="4064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18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17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16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775575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15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14</a:t>
            </a: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77581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13</a:t>
            </a: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7766050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12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77327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11</a:t>
            </a: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7773988" y="41433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10</a:t>
            </a: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09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788275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08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07</a:t>
            </a:r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06</a:t>
            </a: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05</a:t>
            </a: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7766050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04</a:t>
            </a:r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7767638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03</a:t>
            </a:r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7767638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02</a:t>
            </a: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7783513" y="3952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01</a:t>
            </a: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7780338" y="661988"/>
            <a:ext cx="1350962" cy="781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HẾT GIỜ</a:t>
            </a:r>
          </a:p>
        </p:txBody>
      </p:sp>
      <p:sp>
        <p:nvSpPr>
          <p:cNvPr id="40998" name="TextBox 4"/>
          <p:cNvSpPr txBox="1">
            <a:spLocks noChangeArrowheads="1"/>
          </p:cNvSpPr>
          <p:nvPr/>
        </p:nvSpPr>
        <p:spPr bwMode="auto">
          <a:xfrm>
            <a:off x="0" y="2667000"/>
            <a:ext cx="915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400" y="2667000"/>
            <a:ext cx="9053513" cy="13849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>
                <a:solidFill>
                  <a:prstClr val="white"/>
                </a:solidFill>
                <a:cs typeface="Arial" pitchFamily="34" charset="0"/>
              </a:rPr>
              <a:t>Biết N có hoá trị IV, hãy chọn công thức hoá học phù hợp với qui tác hoá trị trong đó có các công thức sau: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749323" y="1605842"/>
            <a:ext cx="6011929" cy="749300"/>
          </a:xfrm>
          <a:prstGeom prst="rect">
            <a:avLst/>
          </a:prstGeom>
        </p:spPr>
        <p:txBody>
          <a:bodyPr>
            <a:prstTxWarp prst="textChevron">
              <a:avLst>
                <a:gd name="adj" fmla="val 34127"/>
              </a:avLst>
            </a:prstTxWarp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 NHANH HƠN </a:t>
            </a:r>
            <a:endParaRPr kumimoji="0" lang="en-US" sz="48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380389" y="4160838"/>
            <a:ext cx="2727721" cy="2489908"/>
            <a:chOff x="5301344" y="3757857"/>
            <a:chExt cx="3078907" cy="3052319"/>
          </a:xfrm>
        </p:grpSpPr>
        <p:pic>
          <p:nvPicPr>
            <p:cNvPr id="41005" name="Picture 5" descr="D:\tin hoc\temple powerpoint\templete powerpoint\Backround\BCKMC008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44" y="3757857"/>
              <a:ext cx="3078907" cy="3052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06" name="TextBox 41"/>
            <p:cNvSpPr txBox="1">
              <a:spLocks noChangeArrowheads="1"/>
            </p:cNvSpPr>
            <p:nvPr/>
          </p:nvSpPr>
          <p:spPr bwMode="auto">
            <a:xfrm>
              <a:off x="5522686" y="4495800"/>
              <a:ext cx="2322352" cy="1169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ĐÁP ÁN: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</a:t>
              </a:r>
              <a:endPara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60008" y="4497851"/>
            <a:ext cx="5625126" cy="181588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28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A. NO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28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B. N</a:t>
            </a:r>
            <a:r>
              <a:rPr lang="pt-BR" sz="2800" b="1" baseline="-25000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2</a:t>
            </a:r>
            <a:r>
              <a:rPr lang="pt-BR" sz="28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O 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28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C. N</a:t>
            </a:r>
            <a:r>
              <a:rPr lang="pt-BR" sz="2800" b="1" baseline="-25000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2</a:t>
            </a:r>
            <a:r>
              <a:rPr lang="pt-BR" sz="28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O</a:t>
            </a:r>
            <a:r>
              <a:rPr lang="pt-BR" sz="2800" b="1" baseline="-25000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3</a:t>
            </a:r>
            <a:r>
              <a:rPr lang="pt-BR" sz="28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28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D. NO</a:t>
            </a:r>
            <a:r>
              <a:rPr lang="pt-BR" sz="2800" b="1" baseline="-25000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7349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 descr="D:\tin hoc\temple powerpoint\templete powerpoint\Backround\CRNRC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8"/>
          <a:stretch>
            <a:fillRect/>
          </a:stretch>
        </p:blipFill>
        <p:spPr bwMode="auto">
          <a:xfrm>
            <a:off x="0" y="-47625"/>
            <a:ext cx="5334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E07078D7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3" y="723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752600"/>
            <a:ext cx="2438400" cy="584639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CÂU HỎI </a:t>
            </a:r>
            <a:r>
              <a:rPr lang="vi-VN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10</a:t>
            </a:r>
            <a:endParaRPr lang="en-US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5061" name="Picture 3" descr="an3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92113"/>
            <a:ext cx="1450975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1000" y="462842"/>
            <a:ext cx="52578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    </a:t>
            </a:r>
            <a:r>
              <a:rPr kumimoji="0" lang="vi-VN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TRÒ CHƠI </a:t>
            </a:r>
            <a:endParaRPr kumimoji="0" lang="en-US" sz="6000" b="1" i="0" u="none" strike="noStrike" kern="1200" cap="none" spc="0" normalizeH="0" baseline="0" noProof="0" dirty="0">
              <a:ln w="11430"/>
              <a:solidFill>
                <a:srgbClr val="8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 flipH="1">
            <a:off x="7750505" y="502933"/>
            <a:ext cx="1386897" cy="1030504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758113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29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766050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28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27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26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25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24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23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22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67638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21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7783513" y="42386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20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19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748588" y="4064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18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17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16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775575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15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14</a:t>
            </a: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77581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13</a:t>
            </a: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7766050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12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77327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11</a:t>
            </a: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7773988" y="41433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10</a:t>
            </a: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09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788275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08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07</a:t>
            </a:r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06</a:t>
            </a: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05</a:t>
            </a: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7766050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04</a:t>
            </a:r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7767638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03</a:t>
            </a:r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7767638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02</a:t>
            </a: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7783513" y="3952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01</a:t>
            </a: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7780338" y="661988"/>
            <a:ext cx="1350962" cy="781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HẾT GIỜ</a:t>
            </a:r>
          </a:p>
        </p:txBody>
      </p:sp>
      <p:sp>
        <p:nvSpPr>
          <p:cNvPr id="45094" name="TextBox 4"/>
          <p:cNvSpPr txBox="1">
            <a:spLocks noChangeArrowheads="1"/>
          </p:cNvSpPr>
          <p:nvPr/>
        </p:nvSpPr>
        <p:spPr bwMode="auto">
          <a:xfrm>
            <a:off x="0" y="2667000"/>
            <a:ext cx="915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667000"/>
            <a:ext cx="9151257" cy="954107"/>
          </a:xfrm>
          <a:prstGeom prst="rect">
            <a:avLst/>
          </a:prstGeom>
          <a:solidFill>
            <a:srgbClr val="4D4D4D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2800" b="1" dirty="0">
                <a:solidFill>
                  <a:prstClr val="white"/>
                </a:solidFill>
                <a:cs typeface="Arial" pitchFamily="34" charset="0"/>
              </a:rPr>
              <a:t>Nguyên tố N chiếm 46.66% trong công thức hóa học nào sau đây</a:t>
            </a:r>
            <a:r>
              <a:rPr lang="pt-BR" sz="2800" b="1" dirty="0" smtClean="0">
                <a:solidFill>
                  <a:prstClr val="white"/>
                </a:solidFill>
                <a:cs typeface="Arial" pitchFamily="34" charset="0"/>
              </a:rPr>
              <a:t>?</a:t>
            </a:r>
            <a:endParaRPr lang="pt-BR" sz="28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749323" y="1605842"/>
            <a:ext cx="6011929" cy="749300"/>
          </a:xfrm>
          <a:prstGeom prst="rect">
            <a:avLst/>
          </a:prstGeom>
        </p:spPr>
        <p:txBody>
          <a:bodyPr>
            <a:prstTxWarp prst="textChevron">
              <a:avLst>
                <a:gd name="adj" fmla="val 34127"/>
              </a:avLst>
            </a:prstTxWarp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 NHANH HƠN</a:t>
            </a:r>
            <a:endParaRPr kumimoji="0" lang="en-US" sz="48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45099" name="Picture 4" descr="E:\luan van thac si – THAO\HINH EBOOK\j03033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4724400"/>
            <a:ext cx="173831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051331" y="4248062"/>
            <a:ext cx="2709921" cy="2595087"/>
            <a:chOff x="5301344" y="3757857"/>
            <a:chExt cx="3078907" cy="3052319"/>
          </a:xfrm>
        </p:grpSpPr>
        <p:pic>
          <p:nvPicPr>
            <p:cNvPr id="45101" name="Picture 5" descr="D:\tin hoc\temple powerpoint\templete powerpoint\Backround\BCKMC008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44" y="3757857"/>
              <a:ext cx="3078907" cy="3052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102" name="TextBox 41"/>
            <p:cNvSpPr txBox="1">
              <a:spLocks noChangeArrowheads="1"/>
            </p:cNvSpPr>
            <p:nvPr/>
          </p:nvSpPr>
          <p:spPr bwMode="auto">
            <a:xfrm>
              <a:off x="5522686" y="4495799"/>
              <a:ext cx="2322352" cy="1122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ĐÁP ÁN : C</a:t>
              </a:r>
              <a:endPara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-34662" y="4044288"/>
            <a:ext cx="5403324" cy="1815882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A. N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2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O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5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                  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B. NO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2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                     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C. NO                    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D. N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2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O</a:t>
            </a:r>
            <a:r>
              <a:rPr lang="vi-VN" sz="2800" b="1" baseline="-25000" dirty="0" smtClean="0">
                <a:solidFill>
                  <a:prstClr val="white"/>
                </a:solidFill>
                <a:cs typeface="Arial" pitchFamily="34" charset="0"/>
              </a:rPr>
              <a:t>3</a:t>
            </a:r>
            <a:endParaRPr lang="vi-VN" sz="2800" b="1" baseline="-25000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47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15" y="915089"/>
            <a:ext cx="8948450" cy="487496"/>
          </a:xfrm>
          <a:solidFill>
            <a:srgbClr val="00B0F0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5" y="1509999"/>
            <a:ext cx="2966292" cy="339595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281" y="1460422"/>
            <a:ext cx="3015867" cy="336290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149" y="1510000"/>
            <a:ext cx="3004852" cy="323069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415" y="4905949"/>
            <a:ext cx="8948450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sz="3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</a:p>
        </p:txBody>
      </p:sp>
    </p:spTree>
    <p:extLst>
      <p:ext uri="{BB962C8B-B14F-4D97-AF65-F5344CB8AC3E}">
        <p14:creationId xmlns:p14="http://schemas.microsoft.com/office/powerpoint/2010/main" val="191185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87" y="1567839"/>
            <a:ext cx="7932144" cy="4432912"/>
          </a:xfrm>
        </p:spPr>
      </p:pic>
      <p:sp>
        <p:nvSpPr>
          <p:cNvPr id="8" name="TextBox 7"/>
          <p:cNvSpPr txBox="1"/>
          <p:nvPr/>
        </p:nvSpPr>
        <p:spPr>
          <a:xfrm>
            <a:off x="107414" y="948139"/>
            <a:ext cx="8841036" cy="553998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63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1576101"/>
            <a:ext cx="7948670" cy="43544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414" y="948139"/>
            <a:ext cx="8841036" cy="553998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85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410847"/>
            <a:ext cx="7584425" cy="4015649"/>
          </a:xfrm>
        </p:spPr>
      </p:pic>
      <p:sp>
        <p:nvSpPr>
          <p:cNvPr id="6" name="TextBox 5"/>
          <p:cNvSpPr txBox="1"/>
          <p:nvPr/>
        </p:nvSpPr>
        <p:spPr>
          <a:xfrm>
            <a:off x="107414" y="948139"/>
            <a:ext cx="8841036" cy="55399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99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414" y="948139"/>
            <a:ext cx="8841036" cy="55399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16" y="1844824"/>
            <a:ext cx="7981032" cy="3875183"/>
          </a:xfrm>
        </p:spPr>
      </p:pic>
    </p:spTree>
    <p:extLst>
      <p:ext uri="{BB962C8B-B14F-4D97-AF65-F5344CB8AC3E}">
        <p14:creationId xmlns:p14="http://schemas.microsoft.com/office/powerpoint/2010/main" val="401401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414" y="948139"/>
            <a:ext cx="8841036" cy="55399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625677"/>
            <a:ext cx="7824041" cy="4032173"/>
          </a:xfrm>
        </p:spPr>
      </p:pic>
    </p:spTree>
    <p:extLst>
      <p:ext uri="{BB962C8B-B14F-4D97-AF65-F5344CB8AC3E}">
        <p14:creationId xmlns:p14="http://schemas.microsoft.com/office/powerpoint/2010/main" val="15657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414" y="948139"/>
            <a:ext cx="8841036" cy="55399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09" y="1823980"/>
            <a:ext cx="7832993" cy="3949547"/>
          </a:xfrm>
        </p:spPr>
      </p:pic>
    </p:spTree>
    <p:extLst>
      <p:ext uri="{BB962C8B-B14F-4D97-AF65-F5344CB8AC3E}">
        <p14:creationId xmlns:p14="http://schemas.microsoft.com/office/powerpoint/2010/main" val="182620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5740"/>
            <a:ext cx="8568952" cy="1839084"/>
          </a:xfrm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en-US" altLang="en-US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</a:t>
            </a:r>
            <a:r>
              <a:rPr lang="vi-VN" altLang="en-US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altLang="en-US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NHANH HƠN? </a:t>
            </a:r>
            <a:endParaRPr lang="en-US" sz="6000" dirty="0"/>
          </a:p>
        </p:txBody>
      </p:sp>
      <p:sp>
        <p:nvSpPr>
          <p:cNvPr id="5" name="Cloud 4"/>
          <p:cNvSpPr/>
          <p:nvPr/>
        </p:nvSpPr>
        <p:spPr>
          <a:xfrm>
            <a:off x="683568" y="2204864"/>
            <a:ext cx="7128792" cy="511256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/>
              <a:t>Trong trò chơi </a:t>
            </a:r>
            <a:r>
              <a:rPr lang="vi-VN" sz="2400" b="1" dirty="0" smtClean="0"/>
              <a:t>này, </a:t>
            </a:r>
            <a:r>
              <a:rPr lang="vi-VN" sz="2400" b="1" dirty="0">
                <a:solidFill>
                  <a:srgbClr val="00A44A"/>
                </a:solidFill>
              </a:rPr>
              <a:t>có 10 câu </a:t>
            </a:r>
            <a:r>
              <a:rPr lang="vi-VN" sz="2400" b="1" dirty="0" smtClean="0">
                <a:solidFill>
                  <a:srgbClr val="00A44A"/>
                </a:solidFill>
              </a:rPr>
              <a:t>hỏi</a:t>
            </a:r>
            <a:r>
              <a:rPr lang="vi-VN" sz="2400" b="1" dirty="0" smtClean="0"/>
              <a:t>, </a:t>
            </a:r>
            <a:r>
              <a:rPr lang="vi-VN" sz="2400" b="1" dirty="0" smtClean="0">
                <a:solidFill>
                  <a:srgbClr val="140B8B"/>
                </a:solidFill>
              </a:rPr>
              <a:t>Các </a:t>
            </a:r>
            <a:r>
              <a:rPr lang="vi-VN" sz="2400" b="1" dirty="0">
                <a:solidFill>
                  <a:srgbClr val="140B8B"/>
                </a:solidFill>
              </a:rPr>
              <a:t>em phải giơ tay thật nhanh và  trả lời đúng câu hỏi </a:t>
            </a:r>
            <a:r>
              <a:rPr lang="vi-VN" sz="2400" b="1" dirty="0">
                <a:solidFill>
                  <a:srgbClr val="FFFF00"/>
                </a:solidFill>
              </a:rPr>
              <a:t>Nếu trả lời sai quyền trả lời sẽ giành cho các bạn còn lại trong lớp.</a:t>
            </a:r>
          </a:p>
          <a:p>
            <a:pPr algn="ctr"/>
            <a:r>
              <a:rPr lang="vi-VN" sz="2400" b="1" dirty="0" smtClean="0">
                <a:solidFill>
                  <a:srgbClr val="008E00"/>
                </a:solidFill>
              </a:rPr>
              <a:t>Thời gian suy nghĩ và trả lời mỗi </a:t>
            </a:r>
            <a:r>
              <a:rPr lang="vi-VN" sz="2400" b="1" dirty="0">
                <a:solidFill>
                  <a:srgbClr val="008E00"/>
                </a:solidFill>
              </a:rPr>
              <a:t>câu </a:t>
            </a:r>
            <a:r>
              <a:rPr lang="vi-VN" sz="2400" b="1" dirty="0" smtClean="0">
                <a:solidFill>
                  <a:srgbClr val="008E00"/>
                </a:solidFill>
              </a:rPr>
              <a:t>hỏi là 30s, mỗi câu trả </a:t>
            </a:r>
            <a:r>
              <a:rPr lang="vi-VN" sz="2400" b="1" dirty="0">
                <a:solidFill>
                  <a:srgbClr val="008E00"/>
                </a:solidFill>
              </a:rPr>
              <a:t>lời đúng sẽ nhận được một phần quà</a:t>
            </a:r>
            <a:r>
              <a:rPr lang="vi-VN" sz="2400" b="1" dirty="0"/>
              <a:t>. </a:t>
            </a:r>
            <a:endParaRPr lang="en-US" sz="2400" b="1" dirty="0"/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7714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F65D6-812A-4AAE-9FA1-0D4C08C120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51519" y="1484784"/>
            <a:ext cx="8640961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ÔN TẬP CHƯƠNG 2</a:t>
            </a:r>
            <a:endParaRPr kumimoji="0" lang="vi-VN" sz="5400" b="1" i="0" u="none" strike="noStrike" kern="1200" cap="none" spc="0" normalizeH="0" baseline="0" noProof="0" dirty="0">
              <a:ln w="11430"/>
              <a:solidFill>
                <a:srgbClr val="3333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39752" y="3248062"/>
            <a:ext cx="4886201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TIẾT 2</a:t>
            </a:r>
            <a:endParaRPr kumimoji="0" lang="vi-VN" sz="5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716295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1374775" y="5381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ltGray">
          <a:xfrm rot="5400000">
            <a:off x="-2466976" y="144303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2" name="Group 59"/>
          <p:cNvGrpSpPr>
            <a:grpSpLocks/>
          </p:cNvGrpSpPr>
          <p:nvPr/>
        </p:nvGrpSpPr>
        <p:grpSpPr bwMode="auto">
          <a:xfrm>
            <a:off x="1509636" y="1994110"/>
            <a:ext cx="6731489" cy="731837"/>
            <a:chOff x="1037343" y="1627629"/>
            <a:chExt cx="4097656" cy="731520"/>
          </a:xfrm>
        </p:grpSpPr>
        <p:sp>
          <p:nvSpPr>
            <p:cNvPr id="13" name="AutoShape 10"/>
            <p:cNvSpPr>
              <a:spLocks noChangeArrowheads="1"/>
            </p:cNvSpPr>
            <p:nvPr/>
          </p:nvSpPr>
          <p:spPr bwMode="gray">
            <a:xfrm>
              <a:off x="1616601" y="1706970"/>
              <a:ext cx="3518398" cy="598228"/>
            </a:xfrm>
            <a:prstGeom prst="roundRect">
              <a:avLst>
                <a:gd name="adj" fmla="val 50000"/>
              </a:avLst>
            </a:prstGeom>
            <a:solidFill>
              <a:srgbClr val="FFFF66"/>
            </a:solidFill>
            <a:ln w="28575" algn="ctr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VÒNG </a:t>
              </a:r>
              <a:r>
                <a:rPr kumimoji="0" 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1</a:t>
              </a:r>
              <a:r>
                <a:rPr kumimoji="0" lang="vi-VN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: TIẾP SỨC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32808" name="Group 11"/>
            <p:cNvGrpSpPr>
              <a:grpSpLocks/>
            </p:cNvGrpSpPr>
            <p:nvPr/>
          </p:nvGrpSpPr>
          <p:grpSpPr bwMode="auto">
            <a:xfrm>
              <a:off x="1037343" y="1627629"/>
              <a:ext cx="731520" cy="731520"/>
              <a:chOff x="2078" y="1680"/>
              <a:chExt cx="1615" cy="1615"/>
            </a:xfrm>
          </p:grpSpPr>
          <p:sp>
            <p:nvSpPr>
              <p:cNvPr id="32809" name="Oval 12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2810" name="Oval 13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7" name="Oval 14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1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32812" name="Oval 15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9" name="Oval 16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7" cy="109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/>
            </p:spPr>
            <p:txBody>
              <a:bodyPr anchor="ctr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32814" name="Oval 17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1779047" y="3610097"/>
            <a:ext cx="6462078" cy="731837"/>
            <a:chOff x="1870614" y="4109888"/>
            <a:chExt cx="4118064" cy="731520"/>
          </a:xfrm>
        </p:grpSpPr>
        <p:sp>
          <p:nvSpPr>
            <p:cNvPr id="32791" name="AutoShape 10"/>
            <p:cNvSpPr>
              <a:spLocks noChangeArrowheads="1"/>
            </p:cNvSpPr>
            <p:nvPr/>
          </p:nvSpPr>
          <p:spPr bwMode="gray">
            <a:xfrm>
              <a:off x="2469798" y="4209793"/>
              <a:ext cx="3518880" cy="597427"/>
            </a:xfrm>
            <a:prstGeom prst="roundRect">
              <a:avLst>
                <a:gd name="adj" fmla="val 50000"/>
              </a:avLst>
            </a:prstGeom>
            <a:solidFill>
              <a:srgbClr val="99FFCC"/>
            </a:solidFill>
            <a:ln w="28575" algn="ctr">
              <a:solidFill>
                <a:srgbClr val="0070C0"/>
              </a:solidFill>
              <a:round/>
              <a:headEnd/>
              <a:tailEnd/>
            </a:ln>
          </p:spPr>
          <p:txBody>
            <a:bodyPr wrap="none" anchor="ctr"/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VÒNG </a:t>
              </a:r>
              <a:r>
                <a:rPr kumimoji="0" lang="vi-V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2: TĂNG TỐC</a:t>
              </a:r>
              <a:endParaRPr kumimoji="0" lang="en-US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792" name="Group 25"/>
            <p:cNvGrpSpPr>
              <a:grpSpLocks/>
            </p:cNvGrpSpPr>
            <p:nvPr/>
          </p:nvGrpSpPr>
          <p:grpSpPr bwMode="auto">
            <a:xfrm>
              <a:off x="1870614" y="4109888"/>
              <a:ext cx="731520" cy="731520"/>
              <a:chOff x="2078" y="1680"/>
              <a:chExt cx="1615" cy="1615"/>
            </a:xfrm>
          </p:grpSpPr>
          <p:sp>
            <p:nvSpPr>
              <p:cNvPr id="32793" name="Oval 26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2794" name="Oval 27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" name="Oval 28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1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32796" name="Oval 29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0F536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Oval 30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7" cy="109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/>
            </p:spPr>
            <p:txBody>
              <a:bodyPr anchor="ctr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32798" name="Oval 31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10576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" name="Group 62"/>
          <p:cNvGrpSpPr>
            <a:grpSpLocks/>
          </p:cNvGrpSpPr>
          <p:nvPr/>
        </p:nvGrpSpPr>
        <p:grpSpPr bwMode="auto">
          <a:xfrm>
            <a:off x="1415764" y="5052342"/>
            <a:ext cx="6825362" cy="731838"/>
            <a:chOff x="1144568" y="5261123"/>
            <a:chExt cx="4132632" cy="731520"/>
          </a:xfrm>
        </p:grpSpPr>
        <p:sp>
          <p:nvSpPr>
            <p:cNvPr id="32783" name="AutoShape 10"/>
            <p:cNvSpPr>
              <a:spLocks noChangeArrowheads="1"/>
            </p:cNvSpPr>
            <p:nvPr/>
          </p:nvSpPr>
          <p:spPr bwMode="gray">
            <a:xfrm>
              <a:off x="1758320" y="5378438"/>
              <a:ext cx="3518880" cy="597427"/>
            </a:xfrm>
            <a:prstGeom prst="roundRect">
              <a:avLst>
                <a:gd name="adj" fmla="val 50000"/>
              </a:avLst>
            </a:prstGeom>
            <a:solidFill>
              <a:srgbClr val="CC99FF"/>
            </a:solidFill>
            <a:ln w="28575" algn="ctr">
              <a:solidFill>
                <a:srgbClr val="7030A0"/>
              </a:solidFill>
              <a:round/>
              <a:headEnd/>
              <a:tailEnd/>
            </a:ln>
          </p:spPr>
          <p:txBody>
            <a:bodyPr wrap="none" anchor="ctr"/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VÒNG </a:t>
              </a:r>
              <a:r>
                <a:rPr kumimoji="0" lang="vi-V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3: VỀ ĐÍCH</a:t>
              </a:r>
              <a:endParaRPr kumimoji="0" lang="en-US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784" name="Group 32"/>
            <p:cNvGrpSpPr>
              <a:grpSpLocks/>
            </p:cNvGrpSpPr>
            <p:nvPr/>
          </p:nvGrpSpPr>
          <p:grpSpPr bwMode="auto">
            <a:xfrm>
              <a:off x="1144568" y="5261123"/>
              <a:ext cx="731520" cy="731520"/>
              <a:chOff x="2078" y="1680"/>
              <a:chExt cx="1615" cy="1615"/>
            </a:xfrm>
          </p:grpSpPr>
          <p:sp>
            <p:nvSpPr>
              <p:cNvPr id="32785" name="Oval 33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2786" name="Oval 34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" name="Oval 35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2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32788" name="Oval 36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8D67E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0" name="Oval 37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7" cy="109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/>
            </p:spPr>
            <p:txBody>
              <a:bodyPr anchor="ctr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32790" name="Oval 38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8D67E1"/>
                  </a:gs>
                  <a:gs pos="100000">
                    <a:srgbClr val="45326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32776" name="Picture 51" descr="SCHLK07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2849563"/>
            <a:ext cx="1831975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53"/>
          <p:cNvSpPr/>
          <p:nvPr/>
        </p:nvSpPr>
        <p:spPr>
          <a:xfrm>
            <a:off x="909261" y="76099"/>
            <a:ext cx="802976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CHINH </a:t>
            </a:r>
            <a:r>
              <a:rPr kumimoji="0" lang="vi-VN" sz="5400" b="1" i="0" u="none" strike="noStrike" kern="120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PHỤC</a:t>
            </a:r>
            <a:r>
              <a:rPr kumimoji="0" lang="vi-VN" sz="5400" b="1" i="0" u="none" strike="noStrike" kern="1200" cap="none" spc="0" normalizeH="0" baseline="0" noProof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kumimoji="0" lang="vi-VN" sz="5400" b="1" i="0" u="none" strike="noStrike" kern="1200" cap="none" spc="0" normalizeH="0" baseline="0" noProof="0" dirty="0" smtClean="0">
                <a:ln w="11430"/>
                <a:solidFill>
                  <a:srgbClr val="FFFF0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TRI</a:t>
            </a:r>
            <a:r>
              <a:rPr kumimoji="0" lang="vi-VN" sz="5400" b="1" i="0" u="none" strike="noStrike" kern="1200" cap="none" spc="0" normalizeH="0" baseline="0" noProof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kumimoji="0" lang="vi-VN" sz="5400" b="1" i="0" u="none" strike="noStrike" kern="1200" cap="none" spc="0" normalizeH="0" baseline="0" noProof="0" dirty="0" smtClean="0">
                <a:ln w="11430"/>
                <a:solidFill>
                  <a:srgbClr val="B8005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THỨC</a:t>
            </a:r>
            <a:endParaRPr kumimoji="0" lang="en-US" sz="5400" b="1" i="0" u="none" strike="noStrike" kern="1200" cap="none" spc="0" normalizeH="0" baseline="0" noProof="0" dirty="0">
              <a:ln w="11430"/>
              <a:solidFill>
                <a:srgbClr val="B8005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32778" name="Picture 13" descr="bell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7000" y="2741613"/>
            <a:ext cx="1219200" cy="1285875"/>
          </a:xfrm>
        </p:spPr>
      </p:pic>
      <p:pic>
        <p:nvPicPr>
          <p:cNvPr id="32779" name="Picture 13" descr="bel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794823">
            <a:off x="7173119" y="2715419"/>
            <a:ext cx="1219200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0" name="Picture 54" descr="th_th761208civf7vumc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359150"/>
            <a:ext cx="571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1" name="Picture 54" descr="th_th761208civf7vumc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513" y="3157538"/>
            <a:ext cx="571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Picture 54" descr="th_th761208civf7vumc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3105150"/>
            <a:ext cx="571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125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2132856"/>
            <a:ext cx="5257800" cy="99134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vi-VN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TIẾP SỨC</a:t>
            </a:r>
            <a:endParaRPr lang="en-US" sz="5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33796" name="Picture 3" descr="E:\luan van thac si – THAO\HINH EBOOK\j028676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217328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2173288" y="781377"/>
            <a:ext cx="4752528" cy="9913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europo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europo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europo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europo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50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europo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50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europo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50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europo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50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europol" pitchFamily="34" charset="0"/>
              </a:defRPr>
            </a:lvl9pPr>
          </a:lstStyle>
          <a:p>
            <a:pPr>
              <a:defRPr/>
            </a:pPr>
            <a:r>
              <a:rPr lang="vi-VN" sz="5400" b="1" kern="0" dirty="0" smtClean="0">
                <a:ln w="11430"/>
                <a:solidFill>
                  <a:srgbClr val="0034DA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VÒNG 1: </a:t>
            </a:r>
            <a:endParaRPr lang="en-US" sz="5400" b="1" kern="0" dirty="0">
              <a:ln w="11430"/>
              <a:solidFill>
                <a:srgbClr val="0034DA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273946"/>
            <a:ext cx="912112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vi-VN" sz="2800" dirty="0" smtClean="0"/>
              <a:t>-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273950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411760" y="260648"/>
            <a:ext cx="4392488" cy="991344"/>
          </a:xfrm>
          <a:solidFill>
            <a:srgbClr val="43FF43"/>
          </a:solidFill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vi-VN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LUẬT CHƠI</a:t>
            </a:r>
            <a:endParaRPr lang="en-US" sz="5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-630324" y="980728"/>
            <a:ext cx="10746940" cy="6209456"/>
          </a:xfrm>
          <a:prstGeom prst="cloudCallout">
            <a:avLst>
              <a:gd name="adj1" fmla="val -33707"/>
              <a:gd name="adj2" fmla="val 5445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3200" dirty="0" smtClean="0">
                <a:solidFill>
                  <a:srgbClr val="140B8B"/>
                </a:solidFill>
                <a:cs typeface="Arial" pitchFamily="34" charset="0"/>
              </a:rPr>
              <a:t>      </a:t>
            </a:r>
          </a:p>
          <a:p>
            <a:r>
              <a:rPr lang="vi-VN" sz="3200" dirty="0">
                <a:solidFill>
                  <a:srgbClr val="140B8B"/>
                </a:solidFill>
                <a:cs typeface="Arial" pitchFamily="34" charset="0"/>
              </a:rPr>
              <a:t> </a:t>
            </a:r>
            <a:r>
              <a:rPr lang="vi-VN" sz="3200" dirty="0" smtClean="0">
                <a:solidFill>
                  <a:srgbClr val="140B8B"/>
                </a:solidFill>
                <a:cs typeface="Arial" pitchFamily="34" charset="0"/>
              </a:rPr>
              <a:t>   - Sau </a:t>
            </a:r>
            <a:r>
              <a:rPr lang="vi-VN" sz="3200" dirty="0">
                <a:solidFill>
                  <a:srgbClr val="140B8B"/>
                </a:solidFill>
                <a:cs typeface="Arial" pitchFamily="34" charset="0"/>
              </a:rPr>
              <a:t>khi nhận PHT số 2. </a:t>
            </a:r>
            <a:r>
              <a:rPr lang="vi-VN" sz="3200" dirty="0">
                <a:solidFill>
                  <a:schemeClr val="tx1"/>
                </a:solidFill>
                <a:cs typeface="Arial" pitchFamily="34" charset="0"/>
              </a:rPr>
              <a:t>Lần lượt 1 nhóm nhỏ 2 bạn sẽ thảo luận và tiến hành ghi đáp án vào bảng phụ</a:t>
            </a:r>
            <a:r>
              <a:rPr lang="vi-VN" sz="3200" dirty="0">
                <a:solidFill>
                  <a:srgbClr val="140B8B"/>
                </a:solidFill>
                <a:cs typeface="Arial" pitchFamily="34" charset="0"/>
              </a:rPr>
              <a:t>,  </a:t>
            </a:r>
            <a:r>
              <a:rPr lang="vi-VN" sz="3200" dirty="0">
                <a:solidFill>
                  <a:srgbClr val="FF0000"/>
                </a:solidFill>
                <a:cs typeface="Arial" pitchFamily="34" charset="0"/>
              </a:rPr>
              <a:t>sau 1 phút PHT được chuyển sang hai thành viên kế tiếp trong nhóm và tiếp tục hoàn thành nhiệm vụ theo yêu cầu trong PHT</a:t>
            </a:r>
          </a:p>
          <a:p>
            <a:r>
              <a:rPr lang="vi-VN" sz="3200" dirty="0" smtClean="0">
                <a:solidFill>
                  <a:srgbClr val="140B8B"/>
                </a:solidFill>
                <a:cs typeface="Arial" pitchFamily="34" charset="0"/>
              </a:rPr>
              <a:t>   - </a:t>
            </a:r>
            <a:r>
              <a:rPr lang="vi-VN" sz="3200" dirty="0">
                <a:solidFill>
                  <a:srgbClr val="140B8B"/>
                </a:solidFill>
                <a:cs typeface="Arial" pitchFamily="34" charset="0"/>
              </a:rPr>
              <a:t>Thời gian hoàn thành là </a:t>
            </a:r>
            <a:r>
              <a:rPr lang="vi-VN" sz="3200" dirty="0">
                <a:solidFill>
                  <a:srgbClr val="00B050"/>
                </a:solidFill>
                <a:cs typeface="Arial" pitchFamily="34" charset="0"/>
              </a:rPr>
              <a:t>5 phút</a:t>
            </a:r>
            <a:r>
              <a:rPr lang="vi-VN" sz="3200" dirty="0">
                <a:solidFill>
                  <a:srgbClr val="140B8B"/>
                </a:solidFill>
                <a:cs typeface="Arial" pitchFamily="34" charset="0"/>
              </a:rPr>
              <a:t>. </a:t>
            </a:r>
            <a:r>
              <a:rPr lang="vi-VN" sz="3200" dirty="0" smtClean="0">
                <a:solidFill>
                  <a:srgbClr val="140B8B"/>
                </a:solidFill>
                <a:cs typeface="Arial" pitchFamily="34" charset="0"/>
              </a:rPr>
              <a:t>Mỗi ý trả </a:t>
            </a:r>
            <a:r>
              <a:rPr lang="vi-VN" sz="3200" dirty="0">
                <a:solidFill>
                  <a:srgbClr val="140B8B"/>
                </a:solidFill>
                <a:cs typeface="Arial" pitchFamily="34" charset="0"/>
              </a:rPr>
              <a:t>lời đúng sẽ được </a:t>
            </a:r>
            <a:r>
              <a:rPr lang="vi-VN" sz="3200" dirty="0" smtClean="0">
                <a:solidFill>
                  <a:srgbClr val="00B050"/>
                </a:solidFill>
                <a:cs typeface="Arial" pitchFamily="34" charset="0"/>
              </a:rPr>
              <a:t>2đ</a:t>
            </a:r>
            <a:endParaRPr lang="vi-VN" sz="3200" dirty="0">
              <a:solidFill>
                <a:srgbClr val="00B05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54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23528" y="1340768"/>
            <a:ext cx="882047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Có các hình mô phỏng các chất sau:</a:t>
            </a:r>
          </a:p>
          <a:p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1)	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(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2)           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(3)            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(4)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(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5)</a:t>
            </a:r>
          </a:p>
          <a:p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(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6)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(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7)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(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8)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(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           (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Em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hãy cho biết hình nào mô phỏng cho đơn chất, hình nào mô phỏng cho hợp chất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/>
          <p:cNvPicPr/>
          <p:nvPr/>
        </p:nvPicPr>
        <p:blipFill>
          <a:blip r:embed="rId2"/>
          <a:stretch>
            <a:fillRect/>
          </a:stretch>
        </p:blipFill>
        <p:spPr>
          <a:xfrm>
            <a:off x="336084" y="3284984"/>
            <a:ext cx="8103740" cy="1031627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336084" y="1772816"/>
            <a:ext cx="8268364" cy="1008112"/>
            <a:chOff x="0" y="0"/>
            <a:chExt cx="4798060" cy="797560"/>
          </a:xfrm>
        </p:grpSpPr>
        <p:grpSp>
          <p:nvGrpSpPr>
            <p:cNvPr id="19" name="Group 18"/>
            <p:cNvGrpSpPr/>
            <p:nvPr/>
          </p:nvGrpSpPr>
          <p:grpSpPr>
            <a:xfrm>
              <a:off x="0" y="0"/>
              <a:ext cx="4798060" cy="797560"/>
              <a:chOff x="0" y="0"/>
              <a:chExt cx="4798060" cy="797560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0" y="0"/>
                <a:ext cx="4798060" cy="797560"/>
                <a:chOff x="0" y="0"/>
                <a:chExt cx="4798060" cy="797560"/>
              </a:xfrm>
            </p:grpSpPr>
            <p:pic>
              <p:nvPicPr>
                <p:cNvPr id="23" name="Picture 22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798060" cy="797560"/>
                </a:xfrm>
                <a:prstGeom prst="rect">
                  <a:avLst/>
                </a:prstGeom>
                <a:noFill/>
              </p:spPr>
            </p:pic>
            <p:sp>
              <p:nvSpPr>
                <p:cNvPr id="24" name="Text Box 27"/>
                <p:cNvSpPr txBox="1"/>
                <p:nvPr/>
              </p:nvSpPr>
              <p:spPr>
                <a:xfrm>
                  <a:off x="3000375" y="371475"/>
                  <a:ext cx="266700" cy="238125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vi-VN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O</a:t>
                  </a:r>
                  <a:endParaRPr lang="en-US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2" name="Text Box 32"/>
              <p:cNvSpPr txBox="1"/>
              <p:nvPr/>
            </p:nvSpPr>
            <p:spPr>
              <a:xfrm>
                <a:off x="3219450" y="219075"/>
                <a:ext cx="266700" cy="2476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vi-VN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</a:t>
                </a:r>
                <a:endPara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" name="Text Box 31"/>
            <p:cNvSpPr txBox="1"/>
            <p:nvPr/>
          </p:nvSpPr>
          <p:spPr>
            <a:xfrm>
              <a:off x="3486150" y="371475"/>
              <a:ext cx="295275" cy="22860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vi-VN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</a:t>
              </a:r>
              <a:endPara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1147174" y="286312"/>
            <a:ext cx="7173180" cy="1019095"/>
          </a:xfrm>
          <a:solidFill>
            <a:srgbClr val="000066"/>
          </a:solidFill>
          <a:ln w="34925"/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>
              <a:spcBef>
                <a:spcPts val="0"/>
              </a:spcBef>
            </a:pPr>
            <a:r>
              <a:rPr lang="vi-VN" sz="2800" b="1" dirty="0">
                <a:solidFill>
                  <a:srgbClr val="F6882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PHIẾU HỌC TẬP SỐ 2:</a:t>
            </a:r>
            <a:r>
              <a:rPr lang="vi-VN" sz="2800" dirty="0">
                <a:solidFill>
                  <a:srgbClr val="F6882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vi-VN" sz="2800" dirty="0">
                <a:solidFill>
                  <a:srgbClr val="F6882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vi-VN" sz="28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ĐƠN CHẤT – HỢP CHẤT – PHÂN </a:t>
            </a:r>
            <a:r>
              <a:rPr lang="vi-V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TỬ</a:t>
            </a:r>
            <a:endParaRPr lang="en-US" sz="36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263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9552" y="1582340"/>
            <a:ext cx="813690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400" dirty="0" smtClean="0"/>
              <a:t> </a:t>
            </a:r>
            <a:endParaRPr lang="vi-VN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2375" y="0"/>
            <a:ext cx="915125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ĐÁP ÁN PHIẾU HỌC TẬP SỐ 2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75" y="1822172"/>
            <a:ext cx="9151257" cy="156966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vi-VN" sz="3200" b="1" dirty="0" smtClean="0"/>
              <a:t>Câu </a:t>
            </a:r>
            <a:r>
              <a:rPr lang="vi-VN" sz="3200" b="1" dirty="0"/>
              <a:t>1: </a:t>
            </a:r>
          </a:p>
          <a:p>
            <a:pPr>
              <a:defRPr/>
            </a:pPr>
            <a:r>
              <a:rPr lang="vi-VN" sz="3200" b="1" dirty="0" smtClean="0"/>
              <a:t>Hình </a:t>
            </a:r>
            <a:r>
              <a:rPr lang="vi-VN" sz="3200" b="1" dirty="0"/>
              <a:t>mô phỏng đơn chất: 1,4,6,7,10.</a:t>
            </a:r>
          </a:p>
          <a:p>
            <a:pPr>
              <a:defRPr/>
            </a:pPr>
            <a:r>
              <a:rPr lang="vi-VN" sz="3200" b="1" dirty="0"/>
              <a:t>Hình mô phỏng hợp </a:t>
            </a:r>
            <a:r>
              <a:rPr lang="vi-VN" sz="3200" b="1" dirty="0" smtClean="0"/>
              <a:t>chất:2,3,5,8,9</a:t>
            </a:r>
            <a:endParaRPr lang="vi-VN" sz="3200" b="1" dirty="0"/>
          </a:p>
        </p:txBody>
      </p:sp>
    </p:spTree>
    <p:extLst>
      <p:ext uri="{BB962C8B-B14F-4D97-AF65-F5344CB8AC3E}">
        <p14:creationId xmlns:p14="http://schemas.microsoft.com/office/powerpoint/2010/main" val="325963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799843" y="271122"/>
            <a:ext cx="6535734" cy="1133476"/>
          </a:xfrm>
        </p:spPr>
        <p:txBody>
          <a:bodyPr>
            <a:prstTxWarp prst="textChevron">
              <a:avLst>
                <a:gd name="adj" fmla="val 34127"/>
              </a:avLst>
            </a:prstTxWarp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vi-VN" sz="48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TĂNG TỐC </a:t>
            </a:r>
            <a:r>
              <a:rPr lang="en-US" sz="48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?</a:t>
            </a:r>
            <a:endParaRPr lang="en-US" sz="4800" b="1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sz="6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VÒNG 2</a:t>
            </a:r>
            <a:endParaRPr sz="60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41" name="Picture 2" descr="E:\Hinh anh_tham khao\metalcomplex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29000"/>
            <a:ext cx="333375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13" descr="bel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794823">
            <a:off x="391319" y="1713707"/>
            <a:ext cx="1219200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986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Callout 3"/>
          <p:cNvSpPr/>
          <p:nvPr/>
        </p:nvSpPr>
        <p:spPr>
          <a:xfrm>
            <a:off x="-828600" y="980728"/>
            <a:ext cx="10729192" cy="5921424"/>
          </a:xfrm>
          <a:prstGeom prst="cloudCallout">
            <a:avLst>
              <a:gd name="adj1" fmla="val -33707"/>
              <a:gd name="adj2" fmla="val 5445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tabLst>
                <a:tab pos="360045" algn="l"/>
              </a:tabLst>
            </a:pP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pPr algn="just">
              <a:tabLst>
                <a:tab pos="360045" algn="l"/>
              </a:tabLst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phút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nhận câu hỏi và hoàn thành các nội dung trong PHT số 3 lên bảng phụ đã được GV chuẩn bị sẵn cho các nhóm như sau: 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tabLst>
                <a:tab pos="360045" algn="l"/>
              </a:tabLst>
            </a:pP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800" dirty="0">
                <a:solidFill>
                  <a:srgbClr val="0034D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 1,2 hoàn thành câu hỏi số 2 trong PHT số 3</a:t>
            </a:r>
            <a:endParaRPr lang="en-US" sz="2800" dirty="0">
              <a:solidFill>
                <a:srgbClr val="0034D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tabLst>
                <a:tab pos="360045" algn="l"/>
              </a:tabLst>
            </a:pPr>
            <a:r>
              <a:rPr lang="vi-VN" sz="2800" dirty="0">
                <a:solidFill>
                  <a:srgbClr val="0034D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Nhóm 3,4 hoàn thành câu hỏi số 3 trong PHT số </a:t>
            </a:r>
            <a:r>
              <a:rPr lang="vi-VN" sz="2800" dirty="0" smtClean="0">
                <a:solidFill>
                  <a:srgbClr val="0034D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</a:p>
          <a:p>
            <a:pPr algn="ctr">
              <a:tabLst>
                <a:tab pos="360045" algn="l"/>
              </a:tabLst>
            </a:pP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Nhóm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 thành nhanh và chính xác nhất được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điểm, các nhóm còn lại được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15, 10, 5 điểm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375756" y="61392"/>
            <a:ext cx="4392488" cy="991344"/>
          </a:xfrm>
          <a:solidFill>
            <a:srgbClr val="43FF43"/>
          </a:solidFill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vi-VN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LUẬT CHƠI</a:t>
            </a:r>
            <a:endParaRPr lang="en-US" sz="5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21363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360045" algn="l"/>
              </a:tabLs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65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708" y="1453568"/>
            <a:ext cx="9000492" cy="405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2: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mật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ong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fructose.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fructose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C, 12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H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O. 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fructose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fructose?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trăm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fructose</a:t>
            </a:r>
            <a:r>
              <a:rPr lang="en-US" sz="28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7257" y="-115618"/>
            <a:ext cx="9151257" cy="984244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PHIẾU HỌC TẬP SỐ 3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NHIỆM VỤ CỦA NHÓM 1,2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27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6408" y="1340768"/>
            <a:ext cx="9000492" cy="5145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3: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Bột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thạch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cao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nhiều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ứng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trọng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như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Tạo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trình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kiến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trúc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làm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liệu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xây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dựng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vữa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trát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tường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đúc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tượng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làm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khuôn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đúc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chịu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nhiệt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…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tế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nó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còn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dùng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làm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khung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xương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bó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bột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khuôn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mẫu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nha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khoa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…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chính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bột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thạch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cao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calcium sulfate (CaSO</a:t>
            </a:r>
            <a:r>
              <a:rPr lang="en-US" sz="2800" baseline="-25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a.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Xác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trăm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khối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lượng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nguyên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tố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b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b.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biết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phân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nguyên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tố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trăm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(%)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lớn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nhất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8433" y="11480"/>
            <a:ext cx="9151257" cy="1088375"/>
          </a:xfrm>
          <a:prstGeom prst="rect">
            <a:avLst/>
          </a:prstGeom>
          <a:solidFill>
            <a:srgbClr val="00A44A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PHIẾU HỌC TẬP SỐ 3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NHIỆM 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VỤ CỦA NHÓM </a:t>
            </a:r>
            <a:r>
              <a:rPr lang="vi-VN" sz="32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3,4</a:t>
            </a:r>
            <a:endParaRPr lang="en-US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95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 descr="D:\tin hoc\temple powerpoint\templete powerpoint\Backround\CRNRC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8"/>
          <a:stretch>
            <a:fillRect/>
          </a:stretch>
        </p:blipFill>
        <p:spPr bwMode="auto">
          <a:xfrm>
            <a:off x="31592" y="0"/>
            <a:ext cx="5334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E07078D7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3" y="723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752600"/>
            <a:ext cx="2438400" cy="584639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CÂU HỎI 1</a:t>
            </a:r>
            <a:endParaRPr lang="en-US" sz="3600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65" name="Picture 3" descr="an3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92113"/>
            <a:ext cx="1450975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1000" y="462842"/>
            <a:ext cx="52578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    </a:t>
            </a:r>
            <a:r>
              <a:rPr kumimoji="0" lang="vi-VN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TRÒ CHƠI</a:t>
            </a:r>
            <a:endParaRPr kumimoji="0" lang="en-US" sz="6000" b="1" i="0" u="none" strike="noStrike" kern="1200" cap="none" spc="0" normalizeH="0" baseline="0" noProof="0" dirty="0">
              <a:ln w="11430"/>
              <a:solidFill>
                <a:srgbClr val="8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 flipH="1">
            <a:off x="7750505" y="502933"/>
            <a:ext cx="1386897" cy="1030504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758113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29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766050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28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27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26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25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24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23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22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67638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21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7783513" y="42386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20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19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748588" y="4064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18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17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16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775575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15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14</a:t>
            </a: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77581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13</a:t>
            </a: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7766050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12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77327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11</a:t>
            </a: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7773988" y="41433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10</a:t>
            </a: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09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788275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08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07</a:t>
            </a:r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06</a:t>
            </a: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05</a:t>
            </a: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7766050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04</a:t>
            </a:r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7767638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03</a:t>
            </a:r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7767638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02</a:t>
            </a: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7783513" y="3952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01</a:t>
            </a: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7780338" y="661988"/>
            <a:ext cx="1350962" cy="781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HẾT GIỜ</a:t>
            </a:r>
          </a:p>
        </p:txBody>
      </p:sp>
      <p:sp>
        <p:nvSpPr>
          <p:cNvPr id="40998" name="TextBox 4"/>
          <p:cNvSpPr txBox="1">
            <a:spLocks noChangeArrowheads="1"/>
          </p:cNvSpPr>
          <p:nvPr/>
        </p:nvSpPr>
        <p:spPr bwMode="auto">
          <a:xfrm>
            <a:off x="0" y="2667000"/>
            <a:ext cx="915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400" y="2667000"/>
            <a:ext cx="9053513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Đơn chất là những chất được tạo nên từ bao nhiêu nguyên tố hoá học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?</a:t>
            </a: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749323" y="1605842"/>
            <a:ext cx="6011929" cy="749300"/>
          </a:xfrm>
          <a:prstGeom prst="rect">
            <a:avLst/>
          </a:prstGeom>
        </p:spPr>
        <p:txBody>
          <a:bodyPr>
            <a:prstTxWarp prst="textChevron">
              <a:avLst>
                <a:gd name="adj" fmla="val 34127"/>
              </a:avLst>
            </a:prstTxWarp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 NHANH HƠN </a:t>
            </a:r>
            <a:endParaRPr kumimoji="0" lang="en-US" sz="48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380389" y="4160838"/>
            <a:ext cx="2727721" cy="2489908"/>
            <a:chOff x="5301344" y="3757857"/>
            <a:chExt cx="3078907" cy="3052319"/>
          </a:xfrm>
        </p:grpSpPr>
        <p:pic>
          <p:nvPicPr>
            <p:cNvPr id="41005" name="Picture 5" descr="D:\tin hoc\temple powerpoint\templete powerpoint\Backround\BCKMC008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44" y="3757857"/>
              <a:ext cx="3078907" cy="3052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06" name="TextBox 41"/>
            <p:cNvSpPr txBox="1">
              <a:spLocks noChangeArrowheads="1"/>
            </p:cNvSpPr>
            <p:nvPr/>
          </p:nvSpPr>
          <p:spPr bwMode="auto">
            <a:xfrm>
              <a:off x="5522686" y="4495800"/>
              <a:ext cx="2322352" cy="1169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ĐÁP ÁN: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</a:t>
              </a:r>
              <a:endPara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99003" y="3914067"/>
            <a:ext cx="5625126" cy="181588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schemeClr val="bg1"/>
                </a:solidFill>
                <a:cs typeface="Arial" pitchFamily="34" charset="0"/>
              </a:rPr>
              <a:t>A. Từ 2 nguyên tố                  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schemeClr val="bg1"/>
                </a:solidFill>
                <a:cs typeface="Arial" pitchFamily="34" charset="0"/>
              </a:rPr>
              <a:t>B. Từ 3 nguyên tố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schemeClr val="bg1"/>
                </a:solidFill>
                <a:cs typeface="Arial" pitchFamily="34" charset="0"/>
              </a:rPr>
              <a:t>C. Từ 4 nguyên tố trở lên      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schemeClr val="bg1"/>
                </a:solidFill>
                <a:cs typeface="Arial" pitchFamily="34" charset="0"/>
              </a:rPr>
              <a:t>D. Từ 1 nguyên tố </a:t>
            </a:r>
            <a:endParaRPr lang="vi-VN" sz="28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1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4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9552" y="1582340"/>
            <a:ext cx="813690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400" dirty="0" smtClean="0"/>
              <a:t> </a:t>
            </a:r>
            <a:endParaRPr lang="vi-VN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2375" y="0"/>
            <a:ext cx="915125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ĐÁP ÁN PHIẾU HỌC TẬP SỐ 3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90" y="834673"/>
            <a:ext cx="9111625" cy="6001643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vi-VN" sz="3200" b="1" dirty="0"/>
              <a:t>Câu 3: </a:t>
            </a:r>
          </a:p>
          <a:p>
            <a:pPr>
              <a:defRPr/>
            </a:pPr>
            <a:r>
              <a:rPr lang="vi-VN" sz="3200" b="1" dirty="0"/>
              <a:t>a. - Khối lượng phân tử của calcium sulfate (CaSO</a:t>
            </a:r>
            <a:r>
              <a:rPr lang="vi-VN" sz="3200" b="1" baseline="-25000" dirty="0"/>
              <a:t>4</a:t>
            </a:r>
            <a:r>
              <a:rPr lang="vi-VN" sz="3200" b="1" dirty="0"/>
              <a:t>) bằng 40 + 32 + 16.4 = 136 (amu)</a:t>
            </a:r>
          </a:p>
          <a:p>
            <a:pPr>
              <a:defRPr/>
            </a:pPr>
            <a:r>
              <a:rPr lang="vi-VN" sz="3200" b="1" dirty="0"/>
              <a:t> - Phần trăm khối lượng các nguyên tố có trong calcium sulfate (CaSO</a:t>
            </a:r>
            <a:r>
              <a:rPr lang="vi-VN" sz="3200" b="1" baseline="-25000" dirty="0"/>
              <a:t>4</a:t>
            </a:r>
            <a:r>
              <a:rPr lang="vi-VN" sz="3200" b="1" dirty="0"/>
              <a:t>) là: </a:t>
            </a:r>
            <a:endParaRPr lang="vi-VN" sz="3200" b="1" dirty="0" smtClean="0"/>
          </a:p>
          <a:p>
            <a:pPr>
              <a:defRPr/>
            </a:pPr>
            <a:endParaRPr lang="vi-VN" sz="3200" b="1" dirty="0"/>
          </a:p>
          <a:p>
            <a:pPr>
              <a:defRPr/>
            </a:pPr>
            <a:endParaRPr lang="vi-VN" sz="3200" b="1" dirty="0" smtClean="0"/>
          </a:p>
          <a:p>
            <a:pPr>
              <a:defRPr/>
            </a:pPr>
            <a:endParaRPr lang="vi-VN" sz="3200" b="1" dirty="0"/>
          </a:p>
          <a:p>
            <a:pPr>
              <a:defRPr/>
            </a:pPr>
            <a:endParaRPr lang="vi-VN" sz="3200" b="1" dirty="0"/>
          </a:p>
          <a:p>
            <a:pPr>
              <a:defRPr/>
            </a:pPr>
            <a:r>
              <a:rPr lang="vi-VN" sz="3200" b="1" dirty="0"/>
              <a:t> </a:t>
            </a:r>
          </a:p>
          <a:p>
            <a:pPr>
              <a:defRPr/>
            </a:pPr>
            <a:r>
              <a:rPr lang="vi-VN" sz="3200" b="1" dirty="0"/>
              <a:t>b. Trong phân tử hợp chất trên, nguyên tố có phần trăm (%) lớn nhất là O ( oxygen)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098851"/>
              </p:ext>
            </p:extLst>
          </p:nvPr>
        </p:nvGraphicFramePr>
        <p:xfrm>
          <a:off x="1581150" y="3193696"/>
          <a:ext cx="4070970" cy="2639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" name="Equation" r:id="rId3" imgW="1841400" imgH="1218960" progId="Equation.DSMT4">
                  <p:embed/>
                </p:oleObj>
              </mc:Choice>
              <mc:Fallback>
                <p:oleObj name="Equation" r:id="rId3" imgW="184140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1150" y="3193696"/>
                        <a:ext cx="4070970" cy="2639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829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9552" y="1582340"/>
            <a:ext cx="813690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400" dirty="0" smtClean="0"/>
              <a:t> </a:t>
            </a:r>
            <a:endParaRPr lang="vi-VN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2375" y="0"/>
            <a:ext cx="915125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ĐÁP ÁN PHIẾU HỌC TẬP SỐ 3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75" y="1196752"/>
            <a:ext cx="9111625" cy="6001643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vi-VN" sz="3200" b="1" dirty="0" smtClean="0"/>
              <a:t>Câu </a:t>
            </a:r>
            <a:r>
              <a:rPr lang="vi-VN" sz="3200" b="1" dirty="0"/>
              <a:t>2: </a:t>
            </a:r>
          </a:p>
          <a:p>
            <a:pPr>
              <a:defRPr/>
            </a:pPr>
            <a:r>
              <a:rPr lang="vi-VN" sz="3200" b="1" dirty="0"/>
              <a:t>a. fructose thuộc loại phân tử hợp chất.</a:t>
            </a:r>
          </a:p>
          <a:p>
            <a:pPr>
              <a:defRPr/>
            </a:pPr>
            <a:r>
              <a:rPr lang="vi-VN" sz="3200" b="1" dirty="0"/>
              <a:t>b. khối lượng phân tử fructose bằng 12.6 + 12.1 + 6.16 = 180 (amu)</a:t>
            </a:r>
          </a:p>
          <a:p>
            <a:pPr>
              <a:defRPr/>
            </a:pPr>
            <a:r>
              <a:rPr lang="vi-VN" sz="3200" b="1" dirty="0"/>
              <a:t>c.  Phần trăm khối lượng các nguyên tố lần lượt là:</a:t>
            </a:r>
          </a:p>
          <a:p>
            <a:pPr>
              <a:defRPr/>
            </a:pPr>
            <a:r>
              <a:rPr lang="vi-VN" sz="3200" b="1" dirty="0"/>
              <a:t> </a:t>
            </a:r>
            <a:endParaRPr lang="vi-VN" sz="3200" b="1" dirty="0" smtClean="0"/>
          </a:p>
          <a:p>
            <a:pPr>
              <a:defRPr/>
            </a:pPr>
            <a:endParaRPr lang="vi-VN" sz="3200" b="1" dirty="0" smtClean="0"/>
          </a:p>
          <a:p>
            <a:pPr>
              <a:defRPr/>
            </a:pPr>
            <a:endParaRPr lang="vi-VN" sz="3200" b="1" dirty="0" smtClean="0"/>
          </a:p>
          <a:p>
            <a:pPr>
              <a:defRPr/>
            </a:pPr>
            <a:endParaRPr lang="vi-VN" sz="3200" b="1" dirty="0"/>
          </a:p>
          <a:p>
            <a:pPr>
              <a:defRPr/>
            </a:pPr>
            <a:endParaRPr lang="vi-VN" sz="3200" b="1" dirty="0"/>
          </a:p>
          <a:p>
            <a:pPr>
              <a:defRPr/>
            </a:pPr>
            <a:endParaRPr lang="vi-VN" sz="32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694039"/>
              </p:ext>
            </p:extLst>
          </p:nvPr>
        </p:nvGraphicFramePr>
        <p:xfrm>
          <a:off x="2154723" y="3754437"/>
          <a:ext cx="4866927" cy="310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8" name="Equation" r:id="rId3" imgW="1854000" imgH="1218960" progId="Equation.DSMT4">
                  <p:embed/>
                </p:oleObj>
              </mc:Choice>
              <mc:Fallback>
                <p:oleObj name="Equation" r:id="rId3" imgW="1854000" imgH="121896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54723" y="3754437"/>
                        <a:ext cx="4866927" cy="310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790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5790" y="1622985"/>
            <a:ext cx="4354286" cy="1470025"/>
          </a:xfrm>
          <a:extLst/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60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VÒNG </a:t>
            </a:r>
            <a:r>
              <a:rPr lang="vi-VN" sz="60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3</a:t>
            </a:r>
            <a:endParaRPr lang="en-US" sz="60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04800" y="515255"/>
            <a:ext cx="5562600" cy="1107729"/>
          </a:xfrm>
          <a:extLst/>
        </p:spPr>
        <p:txBody>
          <a:bodyPr>
            <a:prstTxWarp prst="textChevron">
              <a:avLst>
                <a:gd name="adj" fmla="val 34127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vi-VN" sz="480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rial" pitchFamily="34" charset="0"/>
              </a:rPr>
              <a:t>VỀ ĐÍCH</a:t>
            </a:r>
            <a:endParaRPr lang="en-US" sz="4800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57348" name="Picture 13" descr="bell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794823">
            <a:off x="391319" y="1713707"/>
            <a:ext cx="1219200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4" descr="E:\luan van thac si – THAO\HINH EBOOK\j025446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286250"/>
            <a:ext cx="307657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2" descr="E:\luan van thac si – THAO\HINH EBOOK\AG00567_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76600"/>
            <a:ext cx="2824163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6645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Callout 3"/>
          <p:cNvSpPr/>
          <p:nvPr/>
        </p:nvSpPr>
        <p:spPr>
          <a:xfrm>
            <a:off x="539552" y="1340768"/>
            <a:ext cx="7981468" cy="5057328"/>
          </a:xfrm>
          <a:prstGeom prst="cloudCallout">
            <a:avLst>
              <a:gd name="adj1" fmla="val -33707"/>
              <a:gd name="adj2" fmla="val 5445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tabLst>
                <a:tab pos="360045" algn="l"/>
              </a:tabLst>
            </a:pPr>
            <a:r>
              <a:rPr lang="vi-VN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Các đội </a:t>
            </a:r>
            <a:r>
              <a:rPr lang="vi-VN" sz="2800" dirty="0">
                <a:solidFill>
                  <a:srgbClr val="0034D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 hoàn thành bài tập chung của nhóm </a:t>
            </a:r>
            <a:r>
              <a:rPr lang="vi-VN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vi-VN" sz="2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phút</a:t>
            </a:r>
            <a:r>
              <a:rPr lang="vi-VN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trình bày phần bài làm vào bảng nhóm (Phiếu học tập số 4).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375756" y="61392"/>
            <a:ext cx="4392488" cy="991344"/>
          </a:xfrm>
          <a:solidFill>
            <a:srgbClr val="43FF43"/>
          </a:solidFill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vi-VN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LUẬT CHƠI</a:t>
            </a:r>
            <a:endParaRPr lang="en-US" sz="5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21363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0045" algn="l"/>
              </a:tabLst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72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14450" y="30448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51257" cy="954107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/>
              <a:t>PHIẾU HỌC TẬP SỐ 4</a:t>
            </a:r>
          </a:p>
          <a:p>
            <a:pPr algn="ctr">
              <a:defRPr/>
            </a:pPr>
            <a:r>
              <a:rPr lang="en-US" sz="2800" b="1" dirty="0"/>
              <a:t>BÀI TOÁN LẬP CÔNG THỨC HÓA HỌC CỦA CHẤT</a:t>
            </a:r>
          </a:p>
        </p:txBody>
      </p:sp>
      <p:sp>
        <p:nvSpPr>
          <p:cNvPr id="2" name="Rectangle 1"/>
          <p:cNvSpPr/>
          <p:nvPr/>
        </p:nvSpPr>
        <p:spPr>
          <a:xfrm>
            <a:off x="323528" y="1329178"/>
            <a:ext cx="8424936" cy="5196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b="1" kern="0" dirty="0" smtClean="0">
                <a:solidFill>
                  <a:srgbClr val="FF0000"/>
                </a:solidFill>
                <a:cs typeface="Arial" pitchFamily="34" charset="0"/>
              </a:rPr>
              <a:t>Câu </a:t>
            </a:r>
            <a:r>
              <a:rPr lang="vi-VN" sz="2800" b="1" kern="0" dirty="0">
                <a:solidFill>
                  <a:srgbClr val="FF0000"/>
                </a:solidFill>
                <a:cs typeface="Arial" pitchFamily="34" charset="0"/>
              </a:rPr>
              <a:t>4: </a:t>
            </a:r>
            <a:r>
              <a:rPr lang="vi-VN" sz="2800" kern="0" dirty="0">
                <a:cs typeface="Arial" pitchFamily="34" charset="0"/>
              </a:rPr>
              <a:t>Lập công thức hóa học và tính khối lượng phân tử của các chất trong các trường hợp sau: </a:t>
            </a:r>
            <a:endParaRPr lang="vi-VN" sz="2800" kern="0" dirty="0" smtClean="0"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vi-VN" sz="2800" kern="0" dirty="0" smtClean="0">
                <a:cs typeface="Arial" pitchFamily="34" charset="0"/>
              </a:rPr>
              <a:t> </a:t>
            </a:r>
            <a:r>
              <a:rPr lang="vi-VN" sz="2800" kern="0" dirty="0">
                <a:cs typeface="Arial" pitchFamily="34" charset="0"/>
              </a:rPr>
              <a:t>a. Al và O.		b. Mg và O		c. Al và OH  	</a:t>
            </a:r>
          </a:p>
          <a:p>
            <a:pPr>
              <a:lnSpc>
                <a:spcPct val="150000"/>
              </a:lnSpc>
            </a:pPr>
            <a:r>
              <a:rPr lang="vi-VN" sz="2800" b="1" kern="0" dirty="0">
                <a:solidFill>
                  <a:srgbClr val="FF0000"/>
                </a:solidFill>
                <a:cs typeface="Arial" pitchFamily="34" charset="0"/>
              </a:rPr>
              <a:t>Câu 5: </a:t>
            </a:r>
            <a:r>
              <a:rPr lang="vi-VN" sz="2800" kern="0" dirty="0">
                <a:cs typeface="Arial" pitchFamily="34" charset="0"/>
              </a:rPr>
              <a:t>Lập công thức hóa học của hợp chất tạo bởi lưu huỳnh và oxygen, trong đó lưu huỳnh chiếm 40% về khối lượng còn lại là oxi, biết khối lượng phân tử của hợp chất là 80 amu</a:t>
            </a:r>
            <a:r>
              <a:rPr lang="vi-VN" sz="2800" b="1" kern="0" dirty="0">
                <a:solidFill>
                  <a:srgbClr val="0034DA"/>
                </a:solidFill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800" b="1" kern="0" dirty="0">
                <a:cs typeface="Arial" pitchFamily="34" charset="0"/>
              </a:rPr>
              <a:t> </a:t>
            </a:r>
            <a:endParaRPr lang="en-US" sz="2800" kern="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9552" y="1582340"/>
            <a:ext cx="813690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400" dirty="0" smtClean="0"/>
              <a:t> </a:t>
            </a:r>
            <a:endParaRPr lang="vi-VN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2375" y="0"/>
            <a:ext cx="915125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ĐÁP ÁN PHIẾU HỌC TẬP SỐ 4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887" y="1582340"/>
            <a:ext cx="9111625" cy="4031873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vi-VN" sz="3200" b="1" dirty="0"/>
              <a:t>Câu 4: </a:t>
            </a:r>
            <a:endParaRPr lang="vi-VN" sz="3200" b="1" dirty="0" smtClean="0"/>
          </a:p>
          <a:p>
            <a:pPr>
              <a:defRPr/>
            </a:pPr>
            <a:r>
              <a:rPr lang="vi-VN" sz="3200" b="1" dirty="0" smtClean="0"/>
              <a:t>a</a:t>
            </a:r>
            <a:r>
              <a:rPr lang="vi-VN" sz="3200" b="1" dirty="0"/>
              <a:t>. Al và O.</a:t>
            </a:r>
          </a:p>
          <a:p>
            <a:pPr>
              <a:defRPr/>
            </a:pPr>
            <a:r>
              <a:rPr lang="vi-VN" sz="3200" b="1" dirty="0"/>
              <a:t> Công thức dạng chung là: Al</a:t>
            </a:r>
            <a:r>
              <a:rPr lang="vi-VN" sz="3200" b="1" baseline="-25000" dirty="0"/>
              <a:t>x</a:t>
            </a:r>
            <a:r>
              <a:rPr lang="vi-VN" sz="3200" b="1" dirty="0"/>
              <a:t>O</a:t>
            </a:r>
            <a:r>
              <a:rPr lang="vi-VN" sz="3200" b="1" baseline="-25000" dirty="0"/>
              <a:t>y</a:t>
            </a:r>
          </a:p>
          <a:p>
            <a:pPr>
              <a:defRPr/>
            </a:pPr>
            <a:r>
              <a:rPr lang="vi-VN" sz="3200" b="1" dirty="0"/>
              <a:t>Theo quy tắc hóa trị ta có: III.x = II.y</a:t>
            </a:r>
          </a:p>
          <a:p>
            <a:pPr>
              <a:defRPr/>
            </a:pPr>
            <a:r>
              <a:rPr lang="vi-VN" sz="3200" b="1" dirty="0"/>
              <a:t> Chuyển tỉ lệ:  </a:t>
            </a:r>
          </a:p>
          <a:p>
            <a:pPr>
              <a:defRPr/>
            </a:pPr>
            <a:r>
              <a:rPr lang="vi-VN" sz="3200" b="1" dirty="0"/>
              <a:t>Vậy x= 2, y =3 </a:t>
            </a:r>
            <a:r>
              <a:rPr lang="vi-VN" sz="3200" b="1" dirty="0" smtClean="0"/>
              <a:t> =&gt; </a:t>
            </a:r>
            <a:r>
              <a:rPr lang="vi-VN" sz="3200" b="1" dirty="0"/>
              <a:t>CTHH : Al</a:t>
            </a:r>
            <a:r>
              <a:rPr lang="vi-VN" sz="3200" b="1" baseline="-25000" dirty="0"/>
              <a:t>2</a:t>
            </a:r>
            <a:r>
              <a:rPr lang="vi-VN" sz="3200" b="1" dirty="0"/>
              <a:t>O</a:t>
            </a:r>
            <a:r>
              <a:rPr lang="vi-VN" sz="3200" b="1" baseline="-25000" dirty="0"/>
              <a:t>3</a:t>
            </a:r>
          </a:p>
          <a:p>
            <a:pPr>
              <a:defRPr/>
            </a:pPr>
            <a:r>
              <a:rPr lang="vi-VN" sz="3200" b="1" dirty="0"/>
              <a:t>Khối lượng phân tử của Al</a:t>
            </a:r>
            <a:r>
              <a:rPr lang="vi-VN" sz="3200" b="1" baseline="-25000" dirty="0"/>
              <a:t>2</a:t>
            </a:r>
            <a:r>
              <a:rPr lang="vi-VN" sz="3200" b="1" dirty="0"/>
              <a:t>O</a:t>
            </a:r>
            <a:r>
              <a:rPr lang="vi-VN" sz="3200" b="1" baseline="-25000" dirty="0"/>
              <a:t>3</a:t>
            </a:r>
            <a:r>
              <a:rPr lang="vi-VN" sz="3200" b="1" dirty="0"/>
              <a:t> bằng: 27.2+16.3= 102 (amu)</a:t>
            </a:r>
          </a:p>
        </p:txBody>
      </p:sp>
    </p:spTree>
    <p:extLst>
      <p:ext uri="{BB962C8B-B14F-4D97-AF65-F5344CB8AC3E}">
        <p14:creationId xmlns:p14="http://schemas.microsoft.com/office/powerpoint/2010/main" val="296805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9552" y="1582340"/>
            <a:ext cx="813690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75" y="0"/>
            <a:ext cx="915125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ĐÁP ÁN PHIẾU HỌC TẬP SỐ 4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887" y="1582340"/>
            <a:ext cx="9111625" cy="4031873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vi-VN" sz="3200" b="1" dirty="0" smtClean="0">
                <a:solidFill>
                  <a:prstClr val="white"/>
                </a:solidFill>
              </a:rPr>
              <a:t>Câu</a:t>
            </a:r>
            <a:r>
              <a:rPr lang="en-US" sz="3200" b="1" dirty="0" smtClean="0">
                <a:solidFill>
                  <a:prstClr val="white"/>
                </a:solidFill>
              </a:rPr>
              <a:t> 4: </a:t>
            </a:r>
          </a:p>
          <a:p>
            <a:pPr lvl="0">
              <a:defRPr/>
            </a:pPr>
            <a:r>
              <a:rPr lang="vi-VN" sz="3200" b="1" dirty="0" smtClean="0">
                <a:solidFill>
                  <a:prstClr val="white"/>
                </a:solidFill>
              </a:rPr>
              <a:t>b</a:t>
            </a:r>
            <a:r>
              <a:rPr lang="vi-VN" sz="3200" b="1" dirty="0">
                <a:solidFill>
                  <a:prstClr val="white"/>
                </a:solidFill>
              </a:rPr>
              <a:t>. Mg và O	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Công thức dạng chung là: Mg</a:t>
            </a:r>
            <a:r>
              <a:rPr lang="vi-VN" sz="3200" b="1" baseline="-25000" dirty="0">
                <a:solidFill>
                  <a:prstClr val="white"/>
                </a:solidFill>
              </a:rPr>
              <a:t>x</a:t>
            </a:r>
            <a:r>
              <a:rPr lang="vi-VN" sz="3200" b="1" dirty="0">
                <a:solidFill>
                  <a:prstClr val="white"/>
                </a:solidFill>
              </a:rPr>
              <a:t>O</a:t>
            </a:r>
            <a:r>
              <a:rPr lang="vi-VN" sz="3200" b="1" baseline="-25000" dirty="0">
                <a:solidFill>
                  <a:prstClr val="white"/>
                </a:solidFill>
              </a:rPr>
              <a:t>y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Theo quy tắc hóa trị ta có: II.x = II.y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 Chuyển tỉ lệ:  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Vậy x= 1, y = 1 </a:t>
            </a:r>
            <a:r>
              <a:rPr lang="vi-VN" sz="3200" b="1" dirty="0" smtClean="0">
                <a:solidFill>
                  <a:prstClr val="white"/>
                </a:solidFill>
              </a:rPr>
              <a:t>=&gt; </a:t>
            </a:r>
            <a:r>
              <a:rPr lang="vi-VN" sz="3200" b="1" dirty="0">
                <a:solidFill>
                  <a:prstClr val="white"/>
                </a:solidFill>
              </a:rPr>
              <a:t>CTHH : MgO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Khối lượng phân tử của MgO bằng: 24+16=  40 (amu)</a:t>
            </a:r>
          </a:p>
        </p:txBody>
      </p:sp>
    </p:spTree>
    <p:extLst>
      <p:ext uri="{BB962C8B-B14F-4D97-AF65-F5344CB8AC3E}">
        <p14:creationId xmlns:p14="http://schemas.microsoft.com/office/powerpoint/2010/main" val="125835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9552" y="1582340"/>
            <a:ext cx="813690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75" y="0"/>
            <a:ext cx="915125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ĐÁP ÁN PHIẾU HỌC TẬP SỐ 4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007" y="1582340"/>
            <a:ext cx="9111625" cy="353943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c. Al và OH  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Công thức dạng chung là: Al</a:t>
            </a:r>
            <a:r>
              <a:rPr lang="vi-VN" sz="3200" b="1" baseline="-25000" dirty="0">
                <a:solidFill>
                  <a:prstClr val="white"/>
                </a:solidFill>
              </a:rPr>
              <a:t>x</a:t>
            </a:r>
            <a:r>
              <a:rPr lang="vi-VN" sz="3200" b="1" dirty="0">
                <a:solidFill>
                  <a:prstClr val="white"/>
                </a:solidFill>
              </a:rPr>
              <a:t>(OH)</a:t>
            </a:r>
            <a:r>
              <a:rPr lang="vi-VN" sz="3200" b="1" baseline="-25000" dirty="0">
                <a:solidFill>
                  <a:prstClr val="white"/>
                </a:solidFill>
              </a:rPr>
              <a:t>y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Theo quy tắc hóa trị ta có: III.x = I.y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 Chuyển tỉ lệ:  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Vậy x= 1, y =3 </a:t>
            </a:r>
            <a:r>
              <a:rPr lang="vi-VN" sz="3200" b="1" dirty="0" smtClean="0">
                <a:solidFill>
                  <a:prstClr val="white"/>
                </a:solidFill>
              </a:rPr>
              <a:t>=&gt; </a:t>
            </a:r>
            <a:r>
              <a:rPr lang="vi-VN" sz="3200" b="1" dirty="0">
                <a:solidFill>
                  <a:prstClr val="white"/>
                </a:solidFill>
              </a:rPr>
              <a:t>CTHH :  Al(OH)</a:t>
            </a:r>
            <a:r>
              <a:rPr lang="vi-VN" sz="3200" b="1" baseline="-25000" dirty="0">
                <a:solidFill>
                  <a:prstClr val="white"/>
                </a:solidFill>
              </a:rPr>
              <a:t>3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Khối lượng phân tử của Al(OH)</a:t>
            </a:r>
            <a:r>
              <a:rPr lang="vi-VN" sz="3200" b="1" baseline="-25000" dirty="0">
                <a:solidFill>
                  <a:prstClr val="white"/>
                </a:solidFill>
              </a:rPr>
              <a:t>3</a:t>
            </a:r>
            <a:r>
              <a:rPr lang="vi-VN" sz="3200" b="1" dirty="0">
                <a:solidFill>
                  <a:prstClr val="white"/>
                </a:solidFill>
              </a:rPr>
              <a:t> bằng: 27 +(16+1).3 = 78 (amu)</a:t>
            </a:r>
          </a:p>
        </p:txBody>
      </p:sp>
    </p:spTree>
    <p:extLst>
      <p:ext uri="{BB962C8B-B14F-4D97-AF65-F5344CB8AC3E}">
        <p14:creationId xmlns:p14="http://schemas.microsoft.com/office/powerpoint/2010/main" val="127597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9552" y="1582340"/>
            <a:ext cx="813690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75" y="0"/>
            <a:ext cx="915125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ĐÁP ÁN PHIẾU HỌC TẬP SỐ 4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007" y="1125140"/>
            <a:ext cx="9111625" cy="550920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Câu 5: Gọi CT dạng chung là S</a:t>
            </a:r>
            <a:r>
              <a:rPr lang="vi-VN" sz="3200" b="1" baseline="-25000" dirty="0">
                <a:solidFill>
                  <a:prstClr val="white"/>
                </a:solidFill>
              </a:rPr>
              <a:t>x</a:t>
            </a:r>
            <a:r>
              <a:rPr lang="vi-VN" sz="3200" b="1" dirty="0">
                <a:solidFill>
                  <a:prstClr val="white"/>
                </a:solidFill>
              </a:rPr>
              <a:t>O</a:t>
            </a:r>
            <a:r>
              <a:rPr lang="vi-VN" sz="3200" b="1" baseline="-25000" dirty="0">
                <a:solidFill>
                  <a:prstClr val="white"/>
                </a:solidFill>
              </a:rPr>
              <a:t>y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%O = 100 – 40 = 60%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Khối lượng phân tử của S</a:t>
            </a:r>
            <a:r>
              <a:rPr lang="vi-VN" sz="3200" b="1" baseline="-25000" dirty="0">
                <a:solidFill>
                  <a:prstClr val="white"/>
                </a:solidFill>
              </a:rPr>
              <a:t>x</a:t>
            </a:r>
            <a:r>
              <a:rPr lang="vi-VN" sz="3200" b="1" dirty="0">
                <a:solidFill>
                  <a:prstClr val="white"/>
                </a:solidFill>
              </a:rPr>
              <a:t>O</a:t>
            </a:r>
            <a:r>
              <a:rPr lang="vi-VN" sz="3200" b="1" baseline="-25000" dirty="0">
                <a:solidFill>
                  <a:prstClr val="white"/>
                </a:solidFill>
              </a:rPr>
              <a:t>y</a:t>
            </a:r>
            <a:r>
              <a:rPr lang="vi-VN" sz="3200" b="1" dirty="0">
                <a:solidFill>
                  <a:prstClr val="white"/>
                </a:solidFill>
              </a:rPr>
              <a:t> bằng: </a:t>
            </a:r>
            <a:endParaRPr lang="vi-VN" sz="3200" b="1" dirty="0" smtClean="0">
              <a:solidFill>
                <a:prstClr val="white"/>
              </a:solidFill>
            </a:endParaRPr>
          </a:p>
          <a:p>
            <a:pPr lvl="0">
              <a:defRPr/>
            </a:pPr>
            <a:r>
              <a:rPr lang="vi-VN" sz="3200" b="1" dirty="0" smtClean="0">
                <a:solidFill>
                  <a:prstClr val="white"/>
                </a:solidFill>
              </a:rPr>
              <a:t>32.x </a:t>
            </a:r>
            <a:r>
              <a:rPr lang="vi-VN" sz="3200" b="1" dirty="0">
                <a:solidFill>
                  <a:prstClr val="white"/>
                </a:solidFill>
              </a:rPr>
              <a:t>+ 16.y = 80</a:t>
            </a: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 </a:t>
            </a:r>
            <a:endParaRPr lang="vi-VN" sz="3200" b="1" dirty="0" smtClean="0">
              <a:solidFill>
                <a:prstClr val="white"/>
              </a:solidFill>
            </a:endParaRPr>
          </a:p>
          <a:p>
            <a:pPr lvl="0">
              <a:defRPr/>
            </a:pPr>
            <a:endParaRPr lang="vi-VN" sz="3200" b="1" dirty="0" smtClean="0">
              <a:solidFill>
                <a:prstClr val="white"/>
              </a:solidFill>
            </a:endParaRPr>
          </a:p>
          <a:p>
            <a:pPr lvl="0">
              <a:defRPr/>
            </a:pPr>
            <a:endParaRPr lang="vi-VN" sz="3200" b="1" dirty="0">
              <a:solidFill>
                <a:prstClr val="white"/>
              </a:solidFill>
            </a:endParaRPr>
          </a:p>
          <a:p>
            <a:pPr lvl="0">
              <a:defRPr/>
            </a:pPr>
            <a:endParaRPr lang="vi-VN" sz="3200" b="1" dirty="0">
              <a:solidFill>
                <a:prstClr val="white"/>
              </a:solidFill>
            </a:endParaRPr>
          </a:p>
          <a:p>
            <a:pPr lvl="0">
              <a:defRPr/>
            </a:pPr>
            <a:endParaRPr lang="vi-VN" sz="3200" b="1" dirty="0" smtClean="0">
              <a:solidFill>
                <a:prstClr val="white"/>
              </a:solidFill>
            </a:endParaRPr>
          </a:p>
          <a:p>
            <a:pPr lvl="0">
              <a:defRPr/>
            </a:pPr>
            <a:endParaRPr lang="vi-VN" sz="3200" b="1" dirty="0">
              <a:solidFill>
                <a:prstClr val="white"/>
              </a:solidFill>
            </a:endParaRPr>
          </a:p>
          <a:p>
            <a:pPr lvl="0">
              <a:defRPr/>
            </a:pPr>
            <a:r>
              <a:rPr lang="vi-VN" sz="3200" b="1" dirty="0">
                <a:solidFill>
                  <a:prstClr val="white"/>
                </a:solidFill>
              </a:rPr>
              <a:t>Vậy CTHH của hợp chất là SO</a:t>
            </a:r>
            <a:r>
              <a:rPr lang="vi-VN" sz="3200" b="1" baseline="-25000" dirty="0"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644066"/>
              </p:ext>
            </p:extLst>
          </p:nvPr>
        </p:nvGraphicFramePr>
        <p:xfrm>
          <a:off x="1403647" y="3212976"/>
          <a:ext cx="5256585" cy="2447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3" name="Equation" r:id="rId3" imgW="2057400" imgH="812520" progId="Equation.DSMT4">
                  <p:embed/>
                </p:oleObj>
              </mc:Choice>
              <mc:Fallback>
                <p:oleObj name="Equation" r:id="rId3" imgW="2057400" imgH="81252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7" y="3212976"/>
                        <a:ext cx="5256585" cy="24472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948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-27384"/>
            <a:ext cx="9144000" cy="8367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vi-VN" sz="2800" dirty="0" smtClean="0">
                <a:solidFill>
                  <a:srgbClr val="FF0000"/>
                </a:solidFill>
              </a:rPr>
              <a:t>NHIỆM VỤ VỀ NHÀ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353197" y="855828"/>
            <a:ext cx="8820472" cy="6002172"/>
          </a:xfrm>
          <a:prstGeom prst="cloudCallout">
            <a:avLst>
              <a:gd name="adj1" fmla="val -42893"/>
              <a:gd name="adj2" fmla="val 3640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3200" dirty="0" smtClean="0">
                <a:solidFill>
                  <a:srgbClr val="0034DA"/>
                </a:solidFill>
              </a:rPr>
              <a:t>Hoạt động theo nhóm </a:t>
            </a:r>
            <a:r>
              <a:rPr lang="vi-VN" sz="3200" dirty="0" smtClean="0">
                <a:solidFill>
                  <a:srgbClr val="00B050"/>
                </a:solidFill>
              </a:rPr>
              <a:t>4 bạn hoàn thành nội dung PHT số 5 </a:t>
            </a:r>
            <a:r>
              <a:rPr lang="vi-VN" sz="3200" dirty="0" smtClean="0">
                <a:solidFill>
                  <a:srgbClr val="0034DA"/>
                </a:solidFill>
              </a:rPr>
              <a:t>giáo viên phát về nhà. </a:t>
            </a:r>
            <a:r>
              <a:rPr lang="vi-VN" sz="3200" dirty="0" smtClean="0">
                <a:solidFill>
                  <a:srgbClr val="FF0000"/>
                </a:solidFill>
              </a:rPr>
              <a:t>Nộp lại kết quả vào đầu giờ </a:t>
            </a:r>
            <a:r>
              <a:rPr lang="vi-VN" sz="3200" dirty="0" smtClean="0">
                <a:solidFill>
                  <a:srgbClr val="0034DA"/>
                </a:solidFill>
              </a:rPr>
              <a:t>học hôm sau.</a:t>
            </a:r>
            <a:endParaRPr lang="vi-VN" sz="3200" dirty="0">
              <a:solidFill>
                <a:srgbClr val="0034D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49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 descr="D:\tin hoc\temple powerpoint\templete powerpoint\Backround\CRNRC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8"/>
          <a:stretch>
            <a:fillRect/>
          </a:stretch>
        </p:blipFill>
        <p:spPr bwMode="auto">
          <a:xfrm>
            <a:off x="0" y="-47625"/>
            <a:ext cx="5334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E07078D7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3" y="723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752600"/>
            <a:ext cx="2438400" cy="584639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CÂU HỎI 2</a:t>
            </a:r>
            <a:endParaRPr lang="en-US" sz="3600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1989" name="Picture 3" descr="an3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92113"/>
            <a:ext cx="1450975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1000" y="462842"/>
            <a:ext cx="52578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    </a:t>
            </a:r>
            <a:r>
              <a:rPr kumimoji="0" lang="vi-VN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TRÒ CHƠI</a:t>
            </a:r>
            <a:endParaRPr kumimoji="0" lang="en-US" sz="6000" b="1" i="0" u="none" strike="noStrike" kern="1200" cap="none" spc="0" normalizeH="0" baseline="0" noProof="0" dirty="0">
              <a:ln w="11430"/>
              <a:solidFill>
                <a:srgbClr val="8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 flipH="1">
            <a:off x="7750505" y="502933"/>
            <a:ext cx="1386897" cy="1030504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758113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29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766050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28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27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26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25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24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23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22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67638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21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7783513" y="42386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20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19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748588" y="4064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18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17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16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775575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15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14</a:t>
            </a: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77581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13</a:t>
            </a: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7766050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12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77327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11</a:t>
            </a: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7773988" y="41433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10</a:t>
            </a: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09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788275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08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07</a:t>
            </a:r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06</a:t>
            </a: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05</a:t>
            </a: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7766050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04</a:t>
            </a:r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7767638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03</a:t>
            </a:r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7767638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02</a:t>
            </a: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7783513" y="3952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01</a:t>
            </a: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7780338" y="661988"/>
            <a:ext cx="1350962" cy="781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HẾT GIỜ</a:t>
            </a:r>
          </a:p>
        </p:txBody>
      </p:sp>
      <p:sp>
        <p:nvSpPr>
          <p:cNvPr id="42022" name="TextBox 4"/>
          <p:cNvSpPr txBox="1">
            <a:spLocks noChangeArrowheads="1"/>
          </p:cNvSpPr>
          <p:nvPr/>
        </p:nvSpPr>
        <p:spPr bwMode="auto">
          <a:xfrm>
            <a:off x="0" y="2667000"/>
            <a:ext cx="915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667000"/>
            <a:ext cx="9151257" cy="954107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>
                <a:solidFill>
                  <a:prstClr val="white"/>
                </a:solidFill>
                <a:cs typeface="Arial" pitchFamily="34" charset="0"/>
              </a:rPr>
              <a:t>Từ một nguyên tố hoá học có thể tạo nên bao nhiêu đơn chất ?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749323" y="1605842"/>
            <a:ext cx="6011929" cy="749300"/>
          </a:xfrm>
          <a:prstGeom prst="rect">
            <a:avLst/>
          </a:prstGeom>
        </p:spPr>
        <p:txBody>
          <a:bodyPr>
            <a:prstTxWarp prst="textChevron">
              <a:avLst>
                <a:gd name="adj" fmla="val 34127"/>
              </a:avLst>
            </a:prstTxWarp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 NHANH HƠN</a:t>
            </a:r>
            <a:endParaRPr kumimoji="0" lang="en-US" sz="48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5724127" y="3932965"/>
            <a:ext cx="2656285" cy="2877410"/>
            <a:chOff x="5301344" y="3757857"/>
            <a:chExt cx="3078907" cy="3052319"/>
          </a:xfrm>
        </p:grpSpPr>
        <p:pic>
          <p:nvPicPr>
            <p:cNvPr id="42029" name="Picture 5" descr="D:\tin hoc\temple powerpoint\templete powerpoint\Backround\BCKMC008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44" y="3757857"/>
              <a:ext cx="3078907" cy="3052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030" name="TextBox 41"/>
            <p:cNvSpPr txBox="1">
              <a:spLocks noChangeArrowheads="1"/>
            </p:cNvSpPr>
            <p:nvPr/>
          </p:nvSpPr>
          <p:spPr bwMode="auto">
            <a:xfrm>
              <a:off x="5522686" y="4495800"/>
              <a:ext cx="2322351" cy="1012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ĐÁP ÁN 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  <a:endPara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0886" y="4121858"/>
            <a:ext cx="5638800" cy="181588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A. Chỉ </a:t>
            </a:r>
            <a:r>
              <a:rPr lang="vi-VN" sz="28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1 đơn </a:t>
            </a:r>
            <a:r>
              <a:rPr lang="vi-VN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chất</a:t>
            </a:r>
            <a:endParaRPr lang="vi-VN" sz="28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B. Chỉ </a:t>
            </a:r>
            <a:r>
              <a:rPr lang="vi-VN" sz="28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2 đơn chất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C. Một, hai </a:t>
            </a:r>
            <a:r>
              <a:rPr lang="vi-VN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hay </a:t>
            </a:r>
            <a:r>
              <a:rPr lang="vi-VN" sz="28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nhiều đơn chất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D. Không xác định được</a:t>
            </a:r>
          </a:p>
        </p:txBody>
      </p:sp>
    </p:spTree>
    <p:extLst>
      <p:ext uri="{BB962C8B-B14F-4D97-AF65-F5344CB8AC3E}">
        <p14:creationId xmlns:p14="http://schemas.microsoft.com/office/powerpoint/2010/main" val="404652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4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2949196" cy="16033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2949196" cy="16033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2949196" cy="160338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Ô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4947" y="-1259840"/>
            <a:ext cx="10463349" cy="81178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54873" y="2404534"/>
            <a:ext cx="4376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4094" y="4509120"/>
            <a:ext cx="70376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HỌC ĐẾN ĐÂY LÀ KẾT THÚC.</a:t>
            </a:r>
          </a:p>
        </p:txBody>
      </p:sp>
    </p:spTree>
    <p:extLst>
      <p:ext uri="{BB962C8B-B14F-4D97-AF65-F5344CB8AC3E}">
        <p14:creationId xmlns:p14="http://schemas.microsoft.com/office/powerpoint/2010/main" val="355436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 descr="D:\tin hoc\temple powerpoint\templete powerpoint\Backround\CRNRC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8"/>
          <a:stretch>
            <a:fillRect/>
          </a:stretch>
        </p:blipFill>
        <p:spPr bwMode="auto">
          <a:xfrm>
            <a:off x="0" y="-47625"/>
            <a:ext cx="5334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E07078D7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3" y="723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752600"/>
            <a:ext cx="2438400" cy="584639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CÂU HỎI 3</a:t>
            </a:r>
            <a:endParaRPr lang="en-US" sz="3600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3013" name="Picture 3" descr="an3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92113"/>
            <a:ext cx="1450975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1000" y="462842"/>
            <a:ext cx="52578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    </a:t>
            </a:r>
            <a:r>
              <a:rPr kumimoji="0" lang="vi-VN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TRÒ CHƠI</a:t>
            </a:r>
            <a:endParaRPr kumimoji="0" lang="en-US" sz="6000" b="1" i="0" u="none" strike="noStrike" kern="1200" cap="none" spc="0" normalizeH="0" baseline="0" noProof="0" dirty="0">
              <a:ln w="11430"/>
              <a:solidFill>
                <a:srgbClr val="8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 flipH="1">
            <a:off x="7750505" y="502933"/>
            <a:ext cx="1386897" cy="1030504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758113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29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766050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28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27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26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25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24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23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22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67638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21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7783513" y="42386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20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19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748588" y="4064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18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17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16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775575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15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14</a:t>
            </a: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77581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13</a:t>
            </a: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7766050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12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77327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11</a:t>
            </a: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7773988" y="41433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10</a:t>
            </a: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09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788275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08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07</a:t>
            </a:r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06</a:t>
            </a: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05</a:t>
            </a: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7766050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04</a:t>
            </a:r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7767638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03</a:t>
            </a:r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7767638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02</a:t>
            </a: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7783513" y="3952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01</a:t>
            </a: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7780338" y="661988"/>
            <a:ext cx="1350962" cy="781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HẾT GIỜ</a:t>
            </a:r>
          </a:p>
        </p:txBody>
      </p:sp>
      <p:sp>
        <p:nvSpPr>
          <p:cNvPr id="43046" name="TextBox 4"/>
          <p:cNvSpPr txBox="1">
            <a:spLocks noChangeArrowheads="1"/>
          </p:cNvSpPr>
          <p:nvPr/>
        </p:nvSpPr>
        <p:spPr bwMode="auto">
          <a:xfrm>
            <a:off x="0" y="2667000"/>
            <a:ext cx="915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667000"/>
            <a:ext cx="9151257" cy="954107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Hợp chất là những chất được tạo nên từ bao nhiêu nguyên tố hoá học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?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749323" y="1605842"/>
            <a:ext cx="6011929" cy="749300"/>
          </a:xfrm>
          <a:prstGeom prst="rect">
            <a:avLst/>
          </a:prstGeom>
        </p:spPr>
        <p:txBody>
          <a:bodyPr>
            <a:prstTxWarp prst="textChevron">
              <a:avLst>
                <a:gd name="adj" fmla="val 34127"/>
              </a:avLst>
            </a:prstTxWarp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 NHANH HƠN</a:t>
            </a:r>
            <a:endParaRPr kumimoji="0" lang="en-US" sz="48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5942002" y="3812598"/>
            <a:ext cx="3079750" cy="3052762"/>
            <a:chOff x="5301344" y="3757857"/>
            <a:chExt cx="3078907" cy="3052319"/>
          </a:xfrm>
        </p:grpSpPr>
        <p:pic>
          <p:nvPicPr>
            <p:cNvPr id="43053" name="Picture 5" descr="D:\tin hoc\temple powerpoint\templete powerpoint\Backround\BCKMC008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44" y="3757857"/>
              <a:ext cx="3078907" cy="3052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54" name="TextBox 41"/>
            <p:cNvSpPr txBox="1">
              <a:spLocks noChangeArrowheads="1"/>
            </p:cNvSpPr>
            <p:nvPr/>
          </p:nvSpPr>
          <p:spPr bwMode="auto">
            <a:xfrm>
              <a:off x="5522686" y="4495800"/>
              <a:ext cx="2322352" cy="953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ĐÁP ÁN: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altLang="en-US" sz="2800" dirty="0">
                  <a:solidFill>
                    <a:prstClr val="black"/>
                  </a:solidFill>
                </a:rPr>
                <a:t>D</a:t>
              </a:r>
              <a:endPara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0" y="4229543"/>
            <a:ext cx="5267325" cy="1815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A. </a:t>
            </a:r>
            <a:r>
              <a:rPr lang="en-US" sz="28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                        </a:t>
            </a:r>
            <a:r>
              <a:rPr lang="vi-VN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en-US" sz="28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C.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    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D.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trở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lên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19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 descr="D:\tin hoc\temple powerpoint\templete powerpoint\Backround\CRNRC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8"/>
          <a:stretch>
            <a:fillRect/>
          </a:stretch>
        </p:blipFill>
        <p:spPr bwMode="auto">
          <a:xfrm>
            <a:off x="0" y="-47625"/>
            <a:ext cx="5334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E07078D7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3" y="723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752600"/>
            <a:ext cx="2438400" cy="584639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CÂU HỎI </a:t>
            </a:r>
            <a:r>
              <a:rPr lang="vi-VN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en-US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1989" name="Picture 3" descr="an3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92113"/>
            <a:ext cx="1450975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1000" y="462842"/>
            <a:ext cx="52578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    </a:t>
            </a:r>
            <a:r>
              <a:rPr kumimoji="0" lang="vi-VN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TRÒ CHƠI</a:t>
            </a:r>
            <a:endParaRPr kumimoji="0" lang="en-US" sz="6000" b="1" i="0" u="none" strike="noStrike" kern="1200" cap="none" spc="0" normalizeH="0" baseline="0" noProof="0" dirty="0">
              <a:ln w="11430"/>
              <a:solidFill>
                <a:srgbClr val="8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 flipH="1">
            <a:off x="7750505" y="502933"/>
            <a:ext cx="1386897" cy="1030504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758113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29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766050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28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27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26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25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24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23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22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67638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21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7783513" y="42386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20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19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748588" y="4064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18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17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16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775575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15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14</a:t>
            </a: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77581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13</a:t>
            </a: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7766050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12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77327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11</a:t>
            </a: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7773988" y="41433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10</a:t>
            </a: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09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788275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08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07</a:t>
            </a:r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06</a:t>
            </a: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05</a:t>
            </a: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7766050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04</a:t>
            </a:r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7767638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03</a:t>
            </a:r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7767638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02</a:t>
            </a: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7783513" y="3952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01</a:t>
            </a: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7780338" y="661988"/>
            <a:ext cx="1350962" cy="781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HẾT GIỜ</a:t>
            </a:r>
          </a:p>
        </p:txBody>
      </p:sp>
      <p:sp>
        <p:nvSpPr>
          <p:cNvPr id="42022" name="TextBox 4"/>
          <p:cNvSpPr txBox="1">
            <a:spLocks noChangeArrowheads="1"/>
          </p:cNvSpPr>
          <p:nvPr/>
        </p:nvSpPr>
        <p:spPr bwMode="auto">
          <a:xfrm>
            <a:off x="0" y="2667000"/>
            <a:ext cx="915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667000"/>
            <a:ext cx="9151257" cy="954107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Từ một </a:t>
            </a: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Khối lượng của phân tử tính bằng đơn vị nào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?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749323" y="1605842"/>
            <a:ext cx="6011929" cy="749300"/>
          </a:xfrm>
          <a:prstGeom prst="rect">
            <a:avLst/>
          </a:prstGeom>
        </p:spPr>
        <p:txBody>
          <a:bodyPr>
            <a:prstTxWarp prst="textChevron">
              <a:avLst>
                <a:gd name="adj" fmla="val 34127"/>
              </a:avLst>
            </a:prstTxWarp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 NHANH HƠN</a:t>
            </a:r>
            <a:endParaRPr kumimoji="0" lang="en-US" sz="48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5724127" y="3932965"/>
            <a:ext cx="2656285" cy="2877410"/>
            <a:chOff x="5301344" y="3757857"/>
            <a:chExt cx="3078907" cy="3052319"/>
          </a:xfrm>
        </p:grpSpPr>
        <p:pic>
          <p:nvPicPr>
            <p:cNvPr id="42029" name="Picture 5" descr="D:\tin hoc\temple powerpoint\templete powerpoint\Backround\BCKMC008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44" y="3757857"/>
              <a:ext cx="3078907" cy="3052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030" name="TextBox 41"/>
            <p:cNvSpPr txBox="1">
              <a:spLocks noChangeArrowheads="1"/>
            </p:cNvSpPr>
            <p:nvPr/>
          </p:nvSpPr>
          <p:spPr bwMode="auto">
            <a:xfrm>
              <a:off x="5522686" y="4495800"/>
              <a:ext cx="2322351" cy="1012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ĐÁP ÁN 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</a:t>
              </a:r>
              <a:endPara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0886" y="4121858"/>
            <a:ext cx="5638800" cy="181588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A. Gam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B. Kilogam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C. Gam hoặc kilogam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D. Đơn vị amu</a:t>
            </a:r>
            <a:endParaRPr lang="vi-VN" sz="2800" b="1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58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 descr="D:\tin hoc\temple powerpoint\templete powerpoint\Backround\CRNRC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8"/>
          <a:stretch>
            <a:fillRect/>
          </a:stretch>
        </p:blipFill>
        <p:spPr bwMode="auto">
          <a:xfrm>
            <a:off x="0" y="-47625"/>
            <a:ext cx="5334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E07078D7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3" y="723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752600"/>
            <a:ext cx="2438400" cy="584639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CÂU HỎI 5</a:t>
            </a:r>
            <a:endParaRPr lang="en-US" sz="3600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5061" name="Picture 3" descr="an3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92113"/>
            <a:ext cx="1450975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1000" y="462842"/>
            <a:ext cx="52578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    </a:t>
            </a:r>
            <a:r>
              <a:rPr kumimoji="0" lang="vi-VN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TRÒ CHƠI </a:t>
            </a:r>
            <a:endParaRPr kumimoji="0" lang="en-US" sz="6000" b="1" i="0" u="none" strike="noStrike" kern="1200" cap="none" spc="0" normalizeH="0" baseline="0" noProof="0" dirty="0">
              <a:ln w="11430"/>
              <a:solidFill>
                <a:srgbClr val="8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 flipH="1">
            <a:off x="7750505" y="502933"/>
            <a:ext cx="1386897" cy="1030504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758113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29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766050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28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27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26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25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24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23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22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67638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21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7783513" y="42386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20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19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748588" y="4064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18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17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16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775575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15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14</a:t>
            </a: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77581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13</a:t>
            </a: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7766050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12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77327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11</a:t>
            </a: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7773988" y="41433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10</a:t>
            </a: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09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788275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08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07</a:t>
            </a:r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06</a:t>
            </a: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05</a:t>
            </a: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7766050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04</a:t>
            </a:r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7767638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03</a:t>
            </a:r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7767638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02</a:t>
            </a: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7783513" y="3952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01</a:t>
            </a: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7780338" y="661988"/>
            <a:ext cx="1350962" cy="781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HẾT GIỜ</a:t>
            </a:r>
          </a:p>
        </p:txBody>
      </p:sp>
      <p:sp>
        <p:nvSpPr>
          <p:cNvPr id="45094" name="TextBox 4"/>
          <p:cNvSpPr txBox="1">
            <a:spLocks noChangeArrowheads="1"/>
          </p:cNvSpPr>
          <p:nvPr/>
        </p:nvSpPr>
        <p:spPr bwMode="auto">
          <a:xfrm>
            <a:off x="0" y="2667000"/>
            <a:ext cx="915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667000"/>
            <a:ext cx="9151257" cy="954107"/>
          </a:xfrm>
          <a:prstGeom prst="rect">
            <a:avLst/>
          </a:prstGeom>
          <a:solidFill>
            <a:srgbClr val="4D4D4D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Dựa vào dấu hiêụ nào sau đây để phân biệt phân tử của đơn chất với phân tử của hợp chất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?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749323" y="1605842"/>
            <a:ext cx="6011929" cy="749300"/>
          </a:xfrm>
          <a:prstGeom prst="rect">
            <a:avLst/>
          </a:prstGeom>
        </p:spPr>
        <p:txBody>
          <a:bodyPr>
            <a:prstTxWarp prst="textChevron">
              <a:avLst>
                <a:gd name="adj" fmla="val 34127"/>
              </a:avLst>
            </a:prstTxWarp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 NHANH HƠN</a:t>
            </a:r>
            <a:endParaRPr kumimoji="0" lang="en-US" sz="48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855085" y="3955198"/>
            <a:ext cx="2173028" cy="2528324"/>
            <a:chOff x="5301344" y="3757857"/>
            <a:chExt cx="3078907" cy="3052319"/>
          </a:xfrm>
        </p:grpSpPr>
        <p:pic>
          <p:nvPicPr>
            <p:cNvPr id="45101" name="Picture 5" descr="D:\tin hoc\temple powerpoint\templete powerpoint\Backround\BCKMC008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44" y="3757857"/>
              <a:ext cx="3078907" cy="3052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102" name="TextBox 41"/>
            <p:cNvSpPr txBox="1">
              <a:spLocks noChangeArrowheads="1"/>
            </p:cNvSpPr>
            <p:nvPr/>
          </p:nvSpPr>
          <p:spPr bwMode="auto">
            <a:xfrm>
              <a:off x="5522686" y="4495799"/>
              <a:ext cx="2322352" cy="1122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ĐÁP ÁN : D</a:t>
              </a:r>
              <a:endPara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-10105" y="4165600"/>
            <a:ext cx="6512005" cy="18158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A. Hình dạng của phân tử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B. Kích thước của phân tử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C. Số lượng nguyên tử trong phân tử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D. Nguyên tử cùng loại hay khác loại</a:t>
            </a:r>
          </a:p>
        </p:txBody>
      </p:sp>
    </p:spTree>
    <p:extLst>
      <p:ext uri="{BB962C8B-B14F-4D97-AF65-F5344CB8AC3E}">
        <p14:creationId xmlns:p14="http://schemas.microsoft.com/office/powerpoint/2010/main" val="109463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 descr="D:\tin hoc\temple powerpoint\templete powerpoint\Backround\CRNRC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8"/>
          <a:stretch>
            <a:fillRect/>
          </a:stretch>
        </p:blipFill>
        <p:spPr bwMode="auto">
          <a:xfrm>
            <a:off x="31592" y="0"/>
            <a:ext cx="5334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E07078D7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3" y="723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752600"/>
            <a:ext cx="2438400" cy="584639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CÂU HỎI </a:t>
            </a:r>
            <a:r>
              <a:rPr lang="vi-VN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en-US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65" name="Picture 3" descr="an3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92113"/>
            <a:ext cx="1450975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1000" y="462842"/>
            <a:ext cx="52578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    </a:t>
            </a:r>
            <a:r>
              <a:rPr kumimoji="0" lang="vi-VN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TRÒ CHƠI</a:t>
            </a:r>
            <a:endParaRPr kumimoji="0" lang="en-US" sz="6000" b="1" i="0" u="none" strike="noStrike" kern="1200" cap="none" spc="0" normalizeH="0" baseline="0" noProof="0" dirty="0">
              <a:ln w="11430"/>
              <a:solidFill>
                <a:srgbClr val="8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 flipH="1">
            <a:off x="7750505" y="502933"/>
            <a:ext cx="1386897" cy="1030504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758113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29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766050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28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27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26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25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24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23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22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67638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21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7783513" y="42386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20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19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748588" y="4064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18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17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16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775575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15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14</a:t>
            </a: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77581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13</a:t>
            </a: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7766050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12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77327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11</a:t>
            </a: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7773988" y="41433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10</a:t>
            </a: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09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788275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08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07</a:t>
            </a:r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06</a:t>
            </a: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05</a:t>
            </a: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7766050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04</a:t>
            </a:r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7767638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03</a:t>
            </a:r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7767638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02</a:t>
            </a: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7783513" y="3952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01</a:t>
            </a: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7780338" y="661988"/>
            <a:ext cx="1350962" cy="781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HẾT GIỜ</a:t>
            </a:r>
          </a:p>
        </p:txBody>
      </p:sp>
      <p:sp>
        <p:nvSpPr>
          <p:cNvPr id="40998" name="TextBox 4"/>
          <p:cNvSpPr txBox="1">
            <a:spLocks noChangeArrowheads="1"/>
          </p:cNvSpPr>
          <p:nvPr/>
        </p:nvSpPr>
        <p:spPr bwMode="auto">
          <a:xfrm>
            <a:off x="0" y="2667000"/>
            <a:ext cx="915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400" y="2667000"/>
            <a:ext cx="9053513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Kim loại M tạo ra hiđroxit M(OH)</a:t>
            </a:r>
            <a:r>
              <a:rPr lang="vi-VN" sz="2800" b="1" baseline="-25000" dirty="0">
                <a:solidFill>
                  <a:prstClr val="white"/>
                </a:solidFill>
                <a:cs typeface="Arial" pitchFamily="34" charset="0"/>
              </a:rPr>
              <a:t>3</a:t>
            </a: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. Khối lượng phân tử của oxit là 102. Nguyên tử khối của M là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:</a:t>
            </a:r>
            <a:endParaRPr lang="vi-VN" sz="28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749323" y="1605842"/>
            <a:ext cx="6011929" cy="749300"/>
          </a:xfrm>
          <a:prstGeom prst="rect">
            <a:avLst/>
          </a:prstGeom>
        </p:spPr>
        <p:txBody>
          <a:bodyPr>
            <a:prstTxWarp prst="textChevron">
              <a:avLst>
                <a:gd name="adj" fmla="val 34127"/>
              </a:avLst>
            </a:prstTxWarp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 NHANH HƠN </a:t>
            </a:r>
            <a:endParaRPr kumimoji="0" lang="en-US" sz="48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380389" y="4160838"/>
            <a:ext cx="2727721" cy="2489908"/>
            <a:chOff x="5301344" y="3757857"/>
            <a:chExt cx="3078907" cy="3052319"/>
          </a:xfrm>
        </p:grpSpPr>
        <p:pic>
          <p:nvPicPr>
            <p:cNvPr id="41005" name="Picture 5" descr="D:\tin hoc\temple powerpoint\templete powerpoint\Backround\BCKMC008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44" y="3757857"/>
              <a:ext cx="3078907" cy="3052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06" name="TextBox 41"/>
            <p:cNvSpPr txBox="1">
              <a:spLocks noChangeArrowheads="1"/>
            </p:cNvSpPr>
            <p:nvPr/>
          </p:nvSpPr>
          <p:spPr bwMode="auto">
            <a:xfrm>
              <a:off x="5522686" y="4495800"/>
              <a:ext cx="2322352" cy="1169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ĐÁP ÁN: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  <a:endPara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30161" y="4107742"/>
            <a:ext cx="5377943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schemeClr val="tx1"/>
                </a:solidFill>
                <a:cs typeface="Arial" pitchFamily="34" charset="0"/>
              </a:rPr>
              <a:t>A. 24                     B. 27                       </a:t>
            </a:r>
            <a:endParaRPr lang="vi-VN" sz="2800" b="1" dirty="0">
              <a:solidFill>
                <a:schemeClr val="tx1"/>
              </a:solidFill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solidFill>
                  <a:schemeClr val="tx1"/>
                </a:solidFill>
                <a:cs typeface="Arial" pitchFamily="34" charset="0"/>
              </a:rPr>
              <a:t>C. 56                     D. 64</a:t>
            </a:r>
            <a:endParaRPr lang="vi-VN" sz="2800" b="1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72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 descr="D:\tin hoc\temple powerpoint\templete powerpoint\Backround\CRNRC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8"/>
          <a:stretch>
            <a:fillRect/>
          </a:stretch>
        </p:blipFill>
        <p:spPr bwMode="auto">
          <a:xfrm>
            <a:off x="0" y="-47625"/>
            <a:ext cx="5334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E07078D7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3" y="723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752600"/>
            <a:ext cx="2438400" cy="584639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CÂU HỎI </a:t>
            </a:r>
            <a:r>
              <a:rPr lang="vi-VN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7</a:t>
            </a:r>
            <a:endParaRPr lang="en-US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1989" name="Picture 3" descr="an3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92113"/>
            <a:ext cx="1450975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1000" y="462842"/>
            <a:ext cx="52578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    </a:t>
            </a:r>
            <a:r>
              <a:rPr kumimoji="0" lang="vi-VN" sz="6000" b="1" i="0" u="none" strike="noStrike" kern="1200" cap="none" spc="0" normalizeH="0" baseline="0" noProof="0" dirty="0" smtClean="0">
                <a:ln w="11430"/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TRÒ CHƠI</a:t>
            </a:r>
            <a:endParaRPr kumimoji="0" lang="en-US" sz="6000" b="1" i="0" u="none" strike="noStrike" kern="1200" cap="none" spc="0" normalizeH="0" baseline="0" noProof="0" dirty="0">
              <a:ln w="11430"/>
              <a:solidFill>
                <a:srgbClr val="8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 flipH="1">
            <a:off x="7750505" y="502933"/>
            <a:ext cx="1386897" cy="1030504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758113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29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766050" y="4572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28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27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26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25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783513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24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23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7766050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22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67638" y="4206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21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7783513" y="42386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20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19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748588" y="40640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18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17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78089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16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775575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15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7748588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14</a:t>
            </a: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77581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13</a:t>
            </a: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7766050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12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7732713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11</a:t>
            </a: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7773988" y="41433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10</a:t>
            </a: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09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788275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08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07</a:t>
            </a:r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7783513" y="400050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06</a:t>
            </a: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7783513" y="4333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05</a:t>
            </a: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7766050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04</a:t>
            </a:r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7767638" y="417513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03</a:t>
            </a:r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7767638" y="390525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02</a:t>
            </a: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7783513" y="395288"/>
            <a:ext cx="12954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01</a:t>
            </a: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7780338" y="661988"/>
            <a:ext cx="1350962" cy="781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HẾT GIỜ</a:t>
            </a:r>
          </a:p>
        </p:txBody>
      </p:sp>
      <p:sp>
        <p:nvSpPr>
          <p:cNvPr id="42022" name="TextBox 4"/>
          <p:cNvSpPr txBox="1">
            <a:spLocks noChangeArrowheads="1"/>
          </p:cNvSpPr>
          <p:nvPr/>
        </p:nvSpPr>
        <p:spPr bwMode="auto">
          <a:xfrm>
            <a:off x="0" y="2667000"/>
            <a:ext cx="915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667000"/>
            <a:ext cx="9151257" cy="954107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Hợp chất Al</a:t>
            </a:r>
            <a:r>
              <a:rPr lang="vi-VN" sz="2800" b="1" baseline="-25000" dirty="0">
                <a:solidFill>
                  <a:prstClr val="white"/>
                </a:solidFill>
                <a:cs typeface="Arial" pitchFamily="34" charset="0"/>
              </a:rPr>
              <a:t>x</a:t>
            </a: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(NO</a:t>
            </a:r>
            <a:r>
              <a:rPr lang="vi-VN" sz="2800" b="1" baseline="-25000" dirty="0">
                <a:solidFill>
                  <a:prstClr val="white"/>
                </a:solidFill>
                <a:cs typeface="Arial" pitchFamily="34" charset="0"/>
              </a:rPr>
              <a:t>3</a:t>
            </a: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)</a:t>
            </a:r>
            <a:r>
              <a:rPr lang="vi-VN" sz="2800" b="1" baseline="-25000" dirty="0">
                <a:solidFill>
                  <a:prstClr val="white"/>
                </a:solidFill>
                <a:cs typeface="Arial" pitchFamily="34" charset="0"/>
              </a:rPr>
              <a:t>3</a:t>
            </a: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 có phân tử khối là 213. Giá trị của x là  </a:t>
            </a:r>
            <a:r>
              <a:rPr lang="vi-VN" sz="2800" b="1" dirty="0" smtClean="0">
                <a:solidFill>
                  <a:prstClr val="white"/>
                </a:solidFill>
                <a:cs typeface="Arial" pitchFamily="34" charset="0"/>
              </a:rPr>
              <a:t>:</a:t>
            </a: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749323" y="1605842"/>
            <a:ext cx="6011929" cy="749300"/>
          </a:xfrm>
          <a:prstGeom prst="rect">
            <a:avLst/>
          </a:prstGeom>
        </p:spPr>
        <p:txBody>
          <a:bodyPr>
            <a:prstTxWarp prst="textChevron">
              <a:avLst>
                <a:gd name="adj" fmla="val 34127"/>
              </a:avLst>
            </a:prstTxWarp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 NHANH HƠN</a:t>
            </a:r>
            <a:endParaRPr kumimoji="0" lang="en-US" sz="48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5724127" y="3932965"/>
            <a:ext cx="2656285" cy="2877410"/>
            <a:chOff x="5301344" y="3757857"/>
            <a:chExt cx="3078907" cy="3052319"/>
          </a:xfrm>
        </p:grpSpPr>
        <p:pic>
          <p:nvPicPr>
            <p:cNvPr id="42029" name="Picture 5" descr="D:\tin hoc\temple powerpoint\templete powerpoint\Backround\BCKMC008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44" y="3757857"/>
              <a:ext cx="3078907" cy="3052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030" name="TextBox 41"/>
            <p:cNvSpPr txBox="1">
              <a:spLocks noChangeArrowheads="1"/>
            </p:cNvSpPr>
            <p:nvPr/>
          </p:nvSpPr>
          <p:spPr bwMode="auto">
            <a:xfrm>
              <a:off x="5522686" y="4495800"/>
              <a:ext cx="2322351" cy="1012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ĐÁP ÁN 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  <a:endPara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5401" y="3932965"/>
            <a:ext cx="2962424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lphaUcPeriod"/>
              <a:defRPr/>
            </a:pPr>
            <a:r>
              <a:rPr lang="vi-VN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3		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B. 2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C</a:t>
            </a:r>
            <a:r>
              <a:rPr lang="vi-VN" sz="2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. </a:t>
            </a:r>
            <a:r>
              <a:rPr lang="vi-VN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1</a:t>
            </a:r>
            <a:endParaRPr lang="vi-VN" sz="2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D. </a:t>
            </a:r>
            <a:r>
              <a:rPr lang="vi-VN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itchFamily="34" charset="0"/>
              </a:rPr>
              <a:t>4</a:t>
            </a:r>
            <a:endParaRPr lang="vi-VN" sz="2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1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40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Neuropo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9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Neuropo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1837</Words>
  <Application>Microsoft Office PowerPoint</Application>
  <PresentationFormat>On-screen Show (4:3)</PresentationFormat>
  <Paragraphs>533</Paragraphs>
  <Slides>40</Slides>
  <Notes>0</Notes>
  <HiddenSlides>0</HiddenSlides>
  <MMClips>10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9" baseType="lpstr">
      <vt:lpstr>Arial</vt:lpstr>
      <vt:lpstr>Arial Black</vt:lpstr>
      <vt:lpstr>Calibri</vt:lpstr>
      <vt:lpstr>Calibri Light</vt:lpstr>
      <vt:lpstr>Franklin Gothic Book</vt:lpstr>
      <vt:lpstr>Neuropol</vt:lpstr>
      <vt:lpstr>Perpetua</vt:lpstr>
      <vt:lpstr>Tahoma</vt:lpstr>
      <vt:lpstr>Times New Roman</vt:lpstr>
      <vt:lpstr>Wingdings 2</vt:lpstr>
      <vt:lpstr>Office Theme</vt:lpstr>
      <vt:lpstr>7_Custom Design</vt:lpstr>
      <vt:lpstr>9_Custom Design</vt:lpstr>
      <vt:lpstr>Equity</vt:lpstr>
      <vt:lpstr>1_Equity</vt:lpstr>
      <vt:lpstr>4_Custom Design</vt:lpstr>
      <vt:lpstr>1_Office Theme</vt:lpstr>
      <vt:lpstr>5_Office Theme</vt:lpstr>
      <vt:lpstr>Equation</vt:lpstr>
      <vt:lpstr>PowerPoint Presentation</vt:lpstr>
      <vt:lpstr>TRÒ CHƠI:  AI NHANH HƠN? </vt:lpstr>
      <vt:lpstr>CÂU HỎI 1</vt:lpstr>
      <vt:lpstr>CÂU HỎI 2</vt:lpstr>
      <vt:lpstr>CÂU HỎI 3</vt:lpstr>
      <vt:lpstr>CÂU HỎI 4</vt:lpstr>
      <vt:lpstr>CÂU HỎI 5</vt:lpstr>
      <vt:lpstr>CÂU HỎI 6</vt:lpstr>
      <vt:lpstr>CÂU HỎI 7</vt:lpstr>
      <vt:lpstr>CÂU HỎI 8</vt:lpstr>
      <vt:lpstr>CÂU HỎI 9</vt:lpstr>
      <vt:lpstr>CÂU HỎI 10</vt:lpstr>
      <vt:lpstr>I. Ôn tập kiến thức cần nhớ: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TIẾP SỨC</vt:lpstr>
      <vt:lpstr>LUẬT CHƠI</vt:lpstr>
      <vt:lpstr>PHIẾU HỌC TẬP SỐ 2: ĐƠN CHẤT – HỢP CHẤT – PHÂN TỬ</vt:lpstr>
      <vt:lpstr>PowerPoint Presentation</vt:lpstr>
      <vt:lpstr>VÒNG 2</vt:lpstr>
      <vt:lpstr>LUẬT CHƠI</vt:lpstr>
      <vt:lpstr>PowerPoint Presentation</vt:lpstr>
      <vt:lpstr>PowerPoint Presentation</vt:lpstr>
      <vt:lpstr>PowerPoint Presentation</vt:lpstr>
      <vt:lpstr>PowerPoint Presentation</vt:lpstr>
      <vt:lpstr>VÒNG 3</vt:lpstr>
      <vt:lpstr>LUẬT CHƠI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Ô 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10:</dc:title>
  <dc:creator>Admin</dc:creator>
  <cp:lastModifiedBy>Admin</cp:lastModifiedBy>
  <cp:revision>88</cp:revision>
  <dcterms:created xsi:type="dcterms:W3CDTF">2021-08-02T06:22:16Z</dcterms:created>
  <dcterms:modified xsi:type="dcterms:W3CDTF">2022-06-29T09:25:06Z</dcterms:modified>
</cp:coreProperties>
</file>