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60" r:id="rId3"/>
    <p:sldId id="262" r:id="rId4"/>
    <p:sldId id="1155" r:id="rId5"/>
    <p:sldId id="257" r:id="rId6"/>
    <p:sldId id="1146" r:id="rId7"/>
    <p:sldId id="1156" r:id="rId8"/>
    <p:sldId id="427" r:id="rId9"/>
    <p:sldId id="537" r:id="rId10"/>
    <p:sldId id="538" r:id="rId11"/>
    <p:sldId id="1157" r:id="rId12"/>
    <p:sldId id="519" r:id="rId13"/>
    <p:sldId id="1137" r:id="rId14"/>
    <p:sldId id="1152" r:id="rId15"/>
    <p:sldId id="1158" r:id="rId16"/>
    <p:sldId id="1159" r:id="rId17"/>
    <p:sldId id="556" r:id="rId18"/>
    <p:sldId id="1162" r:id="rId19"/>
    <p:sldId id="1161" r:id="rId20"/>
    <p:sldId id="1171" r:id="rId21"/>
    <p:sldId id="1172" r:id="rId22"/>
    <p:sldId id="1173" r:id="rId23"/>
    <p:sldId id="1174" r:id="rId24"/>
    <p:sldId id="1164" r:id="rId25"/>
    <p:sldId id="1170" r:id="rId26"/>
    <p:sldId id="1140" r:id="rId27"/>
    <p:sldId id="1165" r:id="rId28"/>
    <p:sldId id="1175" r:id="rId29"/>
    <p:sldId id="1169" r:id="rId30"/>
    <p:sldId id="1176" r:id="rId31"/>
    <p:sldId id="54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608" autoAdjust="0"/>
  </p:normalViewPr>
  <p:slideViewPr>
    <p:cSldViewPr snapToGrid="0">
      <p:cViewPr varScale="1">
        <p:scale>
          <a:sx n="81" d="100"/>
          <a:sy n="81" d="100"/>
        </p:scale>
        <p:origin x="63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091D5-9530-4299-95C4-3B91FD34B662}" type="datetimeFigureOut">
              <a:rPr lang="en-US" smtClean="0"/>
              <a:t>19/05/2023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A87CB-37B1-4FAF-83A8-1DD999F344FC}" type="slidenum">
              <a:rPr lang="en-US" smtClean="0"/>
              <a:t>‹#›</a:t>
            </a:fld>
            <a:endParaRPr lang="en-US"/>
          </a:p>
        </p:txBody>
      </p:sp>
    </p:spTree>
    <p:extLst>
      <p:ext uri="{BB962C8B-B14F-4D97-AF65-F5344CB8AC3E}">
        <p14:creationId xmlns:p14="http://schemas.microsoft.com/office/powerpoint/2010/main" val="316884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Myriad Pro Cond"/>
              </a:rPr>
              <a:t>PHẠM NGUYỄN THÀNH VINH (</a:t>
            </a:r>
            <a:r>
              <a:rPr lang="en-US" sz="1800" b="0" i="0" u="none" strike="noStrike" baseline="0" dirty="0" err="1">
                <a:latin typeface="Myriad Pro Cond"/>
              </a:rPr>
              <a:t>Chủ</a:t>
            </a:r>
            <a:r>
              <a:rPr lang="en-US" sz="1800" b="0" i="0" u="none" strike="noStrike" baseline="0" dirty="0">
                <a:latin typeface="Myriad Pro Cond"/>
              </a:rPr>
              <a:t> </a:t>
            </a:r>
            <a:r>
              <a:rPr lang="en-US" sz="1800" b="0" i="0" u="none" strike="noStrike" baseline="0" dirty="0" err="1">
                <a:latin typeface="Myriad Pro Cond"/>
              </a:rPr>
              <a:t>biên</a:t>
            </a:r>
            <a:r>
              <a:rPr lang="en-US" sz="1800" b="0" i="0" u="none" strike="noStrike" baseline="0" dirty="0">
                <a:latin typeface="Myriad Pro Cond"/>
              </a:rPr>
              <a:t>) </a:t>
            </a:r>
          </a:p>
          <a:p>
            <a:r>
              <a:rPr lang="en-US" sz="1800" b="0" i="0" u="none" strike="noStrike" baseline="0" dirty="0">
                <a:latin typeface="Myriad Pro Cond"/>
              </a:rPr>
              <a:t>TRẦN NGUYỄN NAM BÌNH – ĐOÀN HỒNG HÀ – BÙI QUANG HÂN – ĐỖ XUÂN HỘI </a:t>
            </a:r>
          </a:p>
          <a:p>
            <a:r>
              <a:rPr lang="vi-VN" sz="1800" b="0" i="0" u="none" strike="noStrike" baseline="0" dirty="0">
                <a:latin typeface="Myriad Pro Cond"/>
              </a:rPr>
              <a:t>NGUYỄN NHƯ HUY – TRƯƠNG ĐẶNG HOÀI THU – TRẦN THỊ MỸ TRINH </a:t>
            </a:r>
            <a:endParaRPr lang="en-US" dirty="0"/>
          </a:p>
        </p:txBody>
      </p:sp>
      <p:sp>
        <p:nvSpPr>
          <p:cNvPr id="4" name="Slide Number Placeholder 3"/>
          <p:cNvSpPr>
            <a:spLocks noGrp="1"/>
          </p:cNvSpPr>
          <p:nvPr>
            <p:ph type="sldNum" sz="quarter" idx="5"/>
          </p:nvPr>
        </p:nvSpPr>
        <p:spPr/>
        <p:txBody>
          <a:bodyPr/>
          <a:lstStyle/>
          <a:p>
            <a:fld id="{073A87CB-37B1-4FAF-83A8-1DD999F344FC}" type="slidenum">
              <a:rPr lang="en-US" smtClean="0"/>
              <a:t>5</a:t>
            </a:fld>
            <a:endParaRPr lang="en-US"/>
          </a:p>
        </p:txBody>
      </p:sp>
    </p:spTree>
    <p:extLst>
      <p:ext uri="{BB962C8B-B14F-4D97-AF65-F5344CB8AC3E}">
        <p14:creationId xmlns:p14="http://schemas.microsoft.com/office/powerpoint/2010/main" val="307603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871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0385" indent="-180340" algn="just">
              <a:lnSpc>
                <a:spcPct val="130000"/>
              </a:lnSpc>
              <a:spcAft>
                <a:spcPts val="800"/>
              </a:spcAft>
              <a:tabLst>
                <a:tab pos="5772150" algn="l"/>
              </a:tabLst>
            </a:pP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Chuyên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1.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Trường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hấp</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dẫn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Giới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thiệu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sự</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tồn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tại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tính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chất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của</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trường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hấp</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dẫn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những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đại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lượng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vật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lí</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liên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quan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như</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lực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hấp</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dẫn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cường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độ</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trường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hấp</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dẫn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thế</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hấp</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dẫn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Để</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từ</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học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sinh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thể</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giải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thích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được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một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số</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hiện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tượng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thực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tế</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như</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chuyển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động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của</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vệ</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tinh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địa</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tĩnh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rút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ra</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được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công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thức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tính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tốc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độ</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vũ</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trụ</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cấp</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I. </a:t>
            </a:r>
            <a:endParaRPr lang="en-US" sz="1800" dirty="0">
              <a:effectLst/>
              <a:latin typeface="Calibri" panose="020F0502020204030204" pitchFamily="34" charset="0"/>
              <a:ea typeface="游明朝" panose="02020400000000000000" pitchFamily="18" charset="-128"/>
              <a:cs typeface="Times New Roman" panose="02020603050405020304" pitchFamily="18" charset="0"/>
            </a:endParaRPr>
          </a:p>
          <a:p>
            <a:pPr marL="540385" indent="-180340" algn="just">
              <a:lnSpc>
                <a:spcPct val="130000"/>
              </a:lnSpc>
              <a:spcAft>
                <a:spcPts val="800"/>
              </a:spcAft>
              <a:tabLst>
                <a:tab pos="5772150" algn="l"/>
              </a:tabLst>
            </a:pP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Chuyên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2.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Truyền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thông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tin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bằng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sóng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vô</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tuyến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Đây</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một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chuyên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tính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thực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tiễn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cao,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cung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cấp</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cho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học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sinh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những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kiến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thức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liên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quan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các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loại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biến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điệu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(AM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FM)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các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cách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thức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truyền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thông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tin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trong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lưu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ý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sự</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suy</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giảm</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tín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hiệu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ảnh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hưởng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của</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hiệu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ứng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này</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chất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lượng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tín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hiệu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được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truyền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endParaRPr lang="en-US" sz="1800" dirty="0">
              <a:effectLst/>
              <a:latin typeface="Calibri" panose="020F0502020204030204" pitchFamily="34" charset="0"/>
              <a:ea typeface="游明朝" panose="02020400000000000000" pitchFamily="18" charset="-128"/>
              <a:cs typeface="Times New Roman" panose="02020603050405020304" pitchFamily="18" charset="0"/>
            </a:endParaRPr>
          </a:p>
          <a:p>
            <a:pPr marL="540385" indent="-180340" algn="just">
              <a:lnSpc>
                <a:spcPct val="130000"/>
              </a:lnSpc>
              <a:spcAft>
                <a:spcPts val="800"/>
              </a:spcAft>
              <a:tabLst>
                <a:tab pos="5772150" algn="l"/>
              </a:tabLst>
            </a:pP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Chuyên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3: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Mở</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đầu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điện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tử</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học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Đây</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cũng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một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chuyên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tính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thực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tiễn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cao,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khuyến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khích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học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sinh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triển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khai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thực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hiện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dự</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án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để</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tìm</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hiểu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các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loại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cảm</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biến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một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số</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thiết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bị</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sử</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dụng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cảm</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biến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bộ</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khuếch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đại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thuật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toán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các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thiết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bị</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đầu</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ra</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Từ</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học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sinh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có</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thể</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tự</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mình</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xuất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được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phương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án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và</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thực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hiện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phương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án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giải</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quyết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một</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vấn</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đề</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cụ</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thể</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trong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cuộc</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sống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hằng</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 </a:t>
            </a:r>
            <a:r>
              <a:rPr lang="es-ES" sz="1800" dirty="0" err="1">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ngày</a:t>
            </a:r>
            <a:r>
              <a:rPr lang="es-ES" sz="1800" dirty="0">
                <a:solidFill>
                  <a:srgbClr val="000000"/>
                </a:solidFill>
                <a:effectLst/>
                <a:latin typeface="Times New Roman" panose="02020603050405020304" pitchFamily="18" charset="0"/>
                <a:ea typeface="游明朝" panose="02020400000000000000" pitchFamily="18" charset="-128"/>
                <a:cs typeface="Times New Roman" panose="02020603050405020304" pitchFamily="18" charset="0"/>
              </a:rPr>
              <a:t>.</a:t>
            </a:r>
            <a:endParaRPr lang="en-US" sz="1800" dirty="0">
              <a:effectLst/>
              <a:latin typeface="Calibri" panose="020F0502020204030204" pitchFamily="34" charset="0"/>
              <a:ea typeface="游明朝" panose="02020400000000000000" pitchFamily="18"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73A87CB-37B1-4FAF-83A8-1DD999F344FC}" type="slidenum">
              <a:rPr lang="en-US" smtClean="0"/>
              <a:t>23</a:t>
            </a:fld>
            <a:endParaRPr lang="en-US"/>
          </a:p>
        </p:txBody>
      </p:sp>
    </p:spTree>
    <p:extLst>
      <p:ext uri="{BB962C8B-B14F-4D97-AF65-F5344CB8AC3E}">
        <p14:creationId xmlns:p14="http://schemas.microsoft.com/office/powerpoint/2010/main" val="325844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Giới</a:t>
            </a:r>
            <a:r>
              <a:rPr lang="en-US" baseline="0" dirty="0"/>
              <a:t> </a:t>
            </a:r>
            <a:r>
              <a:rPr lang="en-US" baseline="0" dirty="0" err="1"/>
              <a:t>thiệu</a:t>
            </a:r>
            <a:r>
              <a:rPr lang="en-US" baseline="0" dirty="0"/>
              <a:t> </a:t>
            </a:r>
            <a:r>
              <a:rPr lang="en-US" baseline="0" dirty="0" err="1"/>
              <a:t>các</a:t>
            </a:r>
            <a:r>
              <a:rPr lang="en-US" baseline="0" dirty="0"/>
              <a:t> </a:t>
            </a:r>
            <a:r>
              <a:rPr lang="en-US" baseline="0" dirty="0" err="1"/>
              <a:t>trang</a:t>
            </a:r>
            <a:r>
              <a:rPr lang="en-US" baseline="0"/>
              <a:t> web</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50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4B2B8-BF4C-4036-9685-9BA6743053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61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B64B8-4BF4-461F-A49A-02544AF1A99D}" type="datetimeFigureOut">
              <a:rPr lang="en-US" smtClean="0"/>
              <a:t>19/05/2023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98623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19/05/2023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180565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19/05/2023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21182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5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19/05/2023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29988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19/05/2023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4502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19/05/2023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16823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19/05/2023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35342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19/05/2023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01856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19/05/2023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67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71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19/05/2023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614009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19/05/2023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52497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B64B8-4BF4-461F-A49A-02544AF1A99D}" type="datetimeFigureOut">
              <a:rPr lang="en-US" smtClean="0"/>
              <a:t>19/05/2023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10825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B64B8-4BF4-461F-A49A-02544AF1A99D}" type="datetimeFigureOut">
              <a:rPr lang="en-US" smtClean="0"/>
              <a:t>19/05/2023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402635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B64B8-4BF4-461F-A49A-02544AF1A99D}" type="datetimeFigureOut">
              <a:rPr lang="en-US" smtClean="0"/>
              <a:t>19/05/2023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34843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B64B8-4BF4-461F-A49A-02544AF1A99D}" type="datetimeFigureOut">
              <a:rPr lang="en-US" smtClean="0"/>
              <a:t>19/05/2023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0499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B64B8-4BF4-461F-A49A-02544AF1A99D}" type="datetimeFigureOut">
              <a:rPr lang="en-US" smtClean="0"/>
              <a:t>19/05/2023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14383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19/05/2023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90011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19/05/2023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81779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B64B8-4BF4-461F-A49A-02544AF1A99D}" type="datetimeFigureOut">
              <a:rPr lang="en-US" smtClean="0"/>
              <a:t>19/05/2023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8D409-B4F9-45E0-BA78-394C0ABCDBDD}" type="slidenum">
              <a:rPr lang="en-US" smtClean="0"/>
              <a:t>‹#›</a:t>
            </a:fld>
            <a:endParaRPr lang="en-US"/>
          </a:p>
        </p:txBody>
      </p:sp>
    </p:spTree>
    <p:extLst>
      <p:ext uri="{BB962C8B-B14F-4D97-AF65-F5344CB8AC3E}">
        <p14:creationId xmlns:p14="http://schemas.microsoft.com/office/powerpoint/2010/main" val="229871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Cambria" panose="02040503050406030204" pitchFamily="18" charset="0"/>
                <a:ea typeface="Cambria" panose="02040503050406030204" pitchFamily="18" charset="0"/>
              </a:defRPr>
            </a:lvl1pPr>
          </a:lstStyle>
          <a:p>
            <a:fld id="{A9918980-4D85-4003-8ABA-6FCD48006499}" type="datetime1">
              <a:rPr lang="en-US" smtClean="0"/>
              <a:pPr/>
              <a:t>19/05/2023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Cambria" panose="02040503050406030204" pitchFamily="18" charset="0"/>
                <a:ea typeface="Cambria" panose="02040503050406030204" pitchFamily="18"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320761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Cambria" panose="02040503050406030204" pitchFamily="18" charset="0"/>
          <a:ea typeface="Cambria" panose="02040503050406030204" pitchFamily="18" charset="0"/>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Cambria" panose="02040503050406030204" pitchFamily="18" charset="0"/>
          <a:ea typeface="Cambria" panose="02040503050406030204" pitchFamily="18" charset="0"/>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56B8F-0C03-4A33-AEF6-D2507BE1F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7" name="Picture 6">
            <a:extLst>
              <a:ext uri="{FF2B5EF4-FFF2-40B4-BE49-F238E27FC236}">
                <a16:creationId xmlns:a16="http://schemas.microsoft.com/office/drawing/2014/main" id="{2910588B-C7D2-441C-8094-46179C722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12" y="2041626"/>
            <a:ext cx="11233375" cy="5298030"/>
          </a:xfrm>
          <a:prstGeom prst="rect">
            <a:avLst/>
          </a:prstGeom>
        </p:spPr>
      </p:pic>
    </p:spTree>
    <p:extLst>
      <p:ext uri="{BB962C8B-B14F-4D97-AF65-F5344CB8AC3E}">
        <p14:creationId xmlns:p14="http://schemas.microsoft.com/office/powerpoint/2010/main" val="49642649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18224"/>
            <a:ext cx="12192000" cy="1438884"/>
          </a:xfrm>
        </p:spPr>
        <p:txBody>
          <a:bodyPr>
            <a:normAutofit/>
          </a:bodyPr>
          <a:lstStyle/>
          <a:p>
            <a:r>
              <a:rPr lang="en-US" sz="4100" dirty="0" err="1">
                <a:solidFill>
                  <a:schemeClr val="accent1">
                    <a:lumMod val="50000"/>
                  </a:schemeClr>
                </a:solidFill>
              </a:rPr>
              <a:t>Cấu</a:t>
            </a:r>
            <a:r>
              <a:rPr lang="en-US" sz="4100" dirty="0">
                <a:solidFill>
                  <a:schemeClr val="accent1">
                    <a:lumMod val="50000"/>
                  </a:schemeClr>
                </a:solidFill>
              </a:rPr>
              <a:t> </a:t>
            </a:r>
            <a:r>
              <a:rPr lang="en-US" sz="4100" dirty="0" err="1">
                <a:solidFill>
                  <a:schemeClr val="accent1">
                    <a:lumMod val="50000"/>
                  </a:schemeClr>
                </a:solidFill>
              </a:rPr>
              <a:t>trúc</a:t>
            </a:r>
            <a:r>
              <a:rPr lang="en-US" sz="4100" dirty="0">
                <a:solidFill>
                  <a:schemeClr val="accent1">
                    <a:lumMod val="50000"/>
                  </a:schemeClr>
                </a:solidFill>
              </a:rPr>
              <a:t> </a:t>
            </a:r>
            <a:r>
              <a:rPr lang="en-US" sz="4100" dirty="0" err="1">
                <a:solidFill>
                  <a:schemeClr val="accent1">
                    <a:lumMod val="50000"/>
                  </a:schemeClr>
                </a:solidFill>
              </a:rPr>
              <a:t>nội</a:t>
            </a:r>
            <a:r>
              <a:rPr lang="en-US" sz="4100" dirty="0">
                <a:solidFill>
                  <a:schemeClr val="accent1">
                    <a:lumMod val="50000"/>
                  </a:schemeClr>
                </a:solidFill>
              </a:rPr>
              <a:t> dung </a:t>
            </a:r>
            <a:r>
              <a:rPr lang="en-US" sz="4100" dirty="0" err="1">
                <a:solidFill>
                  <a:schemeClr val="accent1">
                    <a:lumMod val="50000"/>
                  </a:schemeClr>
                </a:solidFill>
              </a:rPr>
              <a:t>trong</a:t>
            </a:r>
            <a:r>
              <a:rPr lang="en-US" sz="4100" dirty="0">
                <a:solidFill>
                  <a:schemeClr val="accent1">
                    <a:lumMod val="50000"/>
                  </a:schemeClr>
                </a:solidFill>
              </a:rPr>
              <a:t> SÁCH VẬT </a:t>
            </a:r>
            <a:r>
              <a:rPr lang="en-US" sz="4100" dirty="0" err="1">
                <a:solidFill>
                  <a:schemeClr val="accent1">
                    <a:lumMod val="50000"/>
                  </a:schemeClr>
                </a:solidFill>
              </a:rPr>
              <a:t>lí</a:t>
            </a:r>
            <a:r>
              <a:rPr lang="en-US" sz="4100" dirty="0">
                <a:solidFill>
                  <a:schemeClr val="accent1">
                    <a:lumMod val="50000"/>
                  </a:schemeClr>
                </a:solidFill>
              </a:rPr>
              <a:t> 11</a:t>
            </a:r>
          </a:p>
        </p:txBody>
      </p:sp>
      <p:sp>
        <p:nvSpPr>
          <p:cNvPr id="5" name="Text Placeholder 4"/>
          <p:cNvSpPr>
            <a:spLocks noGrp="1"/>
          </p:cNvSpPr>
          <p:nvPr>
            <p:ph type="body" idx="1"/>
          </p:nvPr>
        </p:nvSpPr>
        <p:spPr>
          <a:xfrm>
            <a:off x="22331" y="1175618"/>
            <a:ext cx="11471049" cy="638519"/>
          </a:xfrm>
        </p:spPr>
        <p:txBody>
          <a:bodyPr>
            <a:noAutofit/>
          </a:bodyPr>
          <a:lstStyle/>
          <a:p>
            <a:r>
              <a:rPr lang="en-US" sz="4500" i="0" dirty="0">
                <a:solidFill>
                  <a:srgbClr val="C00000"/>
                </a:solidFill>
                <a:latin typeface="Times New Roman" panose="02020603050405020304" pitchFamily="18" charset="0"/>
                <a:cs typeface="Times New Roman" panose="02020603050405020304" pitchFamily="18" charset="0"/>
              </a:rPr>
              <a:t>PHẦN 2</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8A333780-63E0-77AF-08AD-B31CB98D0D7E}"/>
              </a:ext>
            </a:extLst>
          </p:cNvPr>
          <p:cNvPicPr>
            <a:picLocks noChangeAspect="1"/>
          </p:cNvPicPr>
          <p:nvPr/>
        </p:nvPicPr>
        <p:blipFill rotWithShape="1">
          <a:blip r:embed="rId2"/>
          <a:srcRect l="40532" t="13333" r="20700" b="4927"/>
          <a:stretch/>
        </p:blipFill>
        <p:spPr>
          <a:xfrm>
            <a:off x="2761830" y="2498856"/>
            <a:ext cx="2774723" cy="3656412"/>
          </a:xfrm>
          <a:prstGeom prst="rect">
            <a:avLst/>
          </a:prstGeom>
        </p:spPr>
      </p:pic>
      <p:pic>
        <p:nvPicPr>
          <p:cNvPr id="3" name="Picture 2">
            <a:extLst>
              <a:ext uri="{FF2B5EF4-FFF2-40B4-BE49-F238E27FC236}">
                <a16:creationId xmlns:a16="http://schemas.microsoft.com/office/drawing/2014/main" id="{9F6C26C0-BD1C-9AC6-D2EA-79A14B62B113}"/>
              </a:ext>
            </a:extLst>
          </p:cNvPr>
          <p:cNvPicPr>
            <a:picLocks noChangeAspect="1"/>
          </p:cNvPicPr>
          <p:nvPr/>
        </p:nvPicPr>
        <p:blipFill rotWithShape="1">
          <a:blip r:embed="rId3"/>
          <a:srcRect l="42054" t="12986" r="21135" b="5043"/>
          <a:stretch/>
        </p:blipFill>
        <p:spPr>
          <a:xfrm>
            <a:off x="5757855" y="2497668"/>
            <a:ext cx="2628092" cy="3657600"/>
          </a:xfrm>
          <a:prstGeom prst="rect">
            <a:avLst/>
          </a:prstGeom>
        </p:spPr>
      </p:pic>
    </p:spTree>
    <p:extLst>
      <p:ext uri="{BB962C8B-B14F-4D97-AF65-F5344CB8AC3E}">
        <p14:creationId xmlns:p14="http://schemas.microsoft.com/office/powerpoint/2010/main" val="332409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Title 1"/>
          <p:cNvSpPr txBox="1">
            <a:spLocks/>
          </p:cNvSpPr>
          <p:nvPr/>
        </p:nvSpPr>
        <p:spPr>
          <a:xfrm>
            <a:off x="2751209" y="125826"/>
            <a:ext cx="8098023"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Sơ</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đồ</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cấu</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trúc</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sÁCH</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vật</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lí</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11</a:t>
            </a:r>
          </a:p>
        </p:txBody>
      </p:sp>
      <p:pic>
        <p:nvPicPr>
          <p:cNvPr id="7" name="Picture 6">
            <a:extLst>
              <a:ext uri="{FF2B5EF4-FFF2-40B4-BE49-F238E27FC236}">
                <a16:creationId xmlns:a16="http://schemas.microsoft.com/office/drawing/2014/main" id="{36628F26-58C6-D1CD-D724-C1A719258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68" y="785897"/>
            <a:ext cx="10563223" cy="5935578"/>
          </a:xfrm>
          <a:prstGeom prst="rect">
            <a:avLst/>
          </a:prstGeom>
        </p:spPr>
      </p:pic>
    </p:spTree>
    <p:extLst>
      <p:ext uri="{BB962C8B-B14F-4D97-AF65-F5344CB8AC3E}">
        <p14:creationId xmlns:p14="http://schemas.microsoft.com/office/powerpoint/2010/main" val="1103731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Title 1"/>
          <p:cNvSpPr txBox="1">
            <a:spLocks/>
          </p:cNvSpPr>
          <p:nvPr/>
        </p:nvSpPr>
        <p:spPr>
          <a:xfrm>
            <a:off x="2751209" y="125826"/>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Sơ</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đồ</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bài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học</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trong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sÁCH</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vật</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lí</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11</a:t>
            </a:r>
          </a:p>
        </p:txBody>
      </p:sp>
      <p:pic>
        <p:nvPicPr>
          <p:cNvPr id="4" name="Picture 3" descr="https://f17-zpc.zdn.vn/5224567332784772304/2e80e54867eba8b5f1fa.jpg">
            <a:extLst>
              <a:ext uri="{FF2B5EF4-FFF2-40B4-BE49-F238E27FC236}">
                <a16:creationId xmlns:a16="http://schemas.microsoft.com/office/drawing/2014/main" id="{307212A5-3F6A-537D-287B-BBBE2CD8F960}"/>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2858879" y="694858"/>
            <a:ext cx="6474241" cy="5801719"/>
          </a:xfrm>
          <a:prstGeom prst="rect">
            <a:avLst/>
          </a:prstGeom>
          <a:noFill/>
          <a:ln>
            <a:noFill/>
          </a:ln>
        </p:spPr>
      </p:pic>
      <p:pic>
        <p:nvPicPr>
          <p:cNvPr id="8" name="Picture 7">
            <a:extLst>
              <a:ext uri="{FF2B5EF4-FFF2-40B4-BE49-F238E27FC236}">
                <a16:creationId xmlns:a16="http://schemas.microsoft.com/office/drawing/2014/main" id="{95CC9C2D-78FA-24C0-9E97-F9926BB50197}"/>
              </a:ext>
            </a:extLst>
          </p:cNvPr>
          <p:cNvPicPr>
            <a:picLocks noChangeAspect="1"/>
          </p:cNvPicPr>
          <p:nvPr/>
        </p:nvPicPr>
        <p:blipFill rotWithShape="1">
          <a:blip r:embed="rId3"/>
          <a:srcRect l="45601" t="41235" r="25386" b="35432"/>
          <a:stretch/>
        </p:blipFill>
        <p:spPr>
          <a:xfrm>
            <a:off x="183678" y="1464733"/>
            <a:ext cx="3183467" cy="1600201"/>
          </a:xfrm>
          <a:prstGeom prst="rect">
            <a:avLst/>
          </a:prstGeom>
        </p:spPr>
      </p:pic>
      <p:pic>
        <p:nvPicPr>
          <p:cNvPr id="11" name="Picture 10">
            <a:extLst>
              <a:ext uri="{FF2B5EF4-FFF2-40B4-BE49-F238E27FC236}">
                <a16:creationId xmlns:a16="http://schemas.microsoft.com/office/drawing/2014/main" id="{CD5365EF-C884-9B0E-75DB-60390D618EA2}"/>
              </a:ext>
            </a:extLst>
          </p:cNvPr>
          <p:cNvPicPr>
            <a:picLocks noChangeAspect="1"/>
          </p:cNvPicPr>
          <p:nvPr/>
        </p:nvPicPr>
        <p:blipFill rotWithShape="1">
          <a:blip r:embed="rId4"/>
          <a:srcRect l="53318" t="39753" r="25053" b="40247"/>
          <a:stretch/>
        </p:blipFill>
        <p:spPr>
          <a:xfrm>
            <a:off x="9264865" y="1561891"/>
            <a:ext cx="2373257" cy="1371601"/>
          </a:xfrm>
          <a:prstGeom prst="rect">
            <a:avLst/>
          </a:prstGeom>
        </p:spPr>
      </p:pic>
      <p:pic>
        <p:nvPicPr>
          <p:cNvPr id="12" name="Picture 11">
            <a:extLst>
              <a:ext uri="{FF2B5EF4-FFF2-40B4-BE49-F238E27FC236}">
                <a16:creationId xmlns:a16="http://schemas.microsoft.com/office/drawing/2014/main" id="{5AF02D51-034A-0897-0C1A-13420B732535}"/>
              </a:ext>
            </a:extLst>
          </p:cNvPr>
          <p:cNvPicPr>
            <a:picLocks noChangeAspect="1"/>
          </p:cNvPicPr>
          <p:nvPr/>
        </p:nvPicPr>
        <p:blipFill rotWithShape="1">
          <a:blip r:embed="rId5"/>
          <a:srcRect l="57099" t="34815" r="28087" b="41852"/>
          <a:stretch/>
        </p:blipFill>
        <p:spPr>
          <a:xfrm>
            <a:off x="9638694" y="3429000"/>
            <a:ext cx="1625600" cy="1600201"/>
          </a:xfrm>
          <a:prstGeom prst="rect">
            <a:avLst/>
          </a:prstGeom>
        </p:spPr>
      </p:pic>
      <p:pic>
        <p:nvPicPr>
          <p:cNvPr id="13" name="Picture 12">
            <a:extLst>
              <a:ext uri="{FF2B5EF4-FFF2-40B4-BE49-F238E27FC236}">
                <a16:creationId xmlns:a16="http://schemas.microsoft.com/office/drawing/2014/main" id="{8887C304-8F7A-2CCF-9788-B78AC8CAA3D0}"/>
              </a:ext>
            </a:extLst>
          </p:cNvPr>
          <p:cNvPicPr>
            <a:picLocks noChangeAspect="1"/>
          </p:cNvPicPr>
          <p:nvPr/>
        </p:nvPicPr>
        <p:blipFill rotWithShape="1">
          <a:blip r:embed="rId6"/>
          <a:srcRect l="54166" t="46296" r="23945" b="30494"/>
          <a:stretch/>
        </p:blipFill>
        <p:spPr>
          <a:xfrm>
            <a:off x="6680199" y="4582054"/>
            <a:ext cx="2401807" cy="1591733"/>
          </a:xfrm>
          <a:prstGeom prst="rect">
            <a:avLst/>
          </a:prstGeom>
        </p:spPr>
      </p:pic>
      <p:pic>
        <p:nvPicPr>
          <p:cNvPr id="14" name="Picture 13">
            <a:extLst>
              <a:ext uri="{FF2B5EF4-FFF2-40B4-BE49-F238E27FC236}">
                <a16:creationId xmlns:a16="http://schemas.microsoft.com/office/drawing/2014/main" id="{B489890E-3DD5-87B6-FFB7-F3EB61F28C4B}"/>
              </a:ext>
            </a:extLst>
          </p:cNvPr>
          <p:cNvPicPr>
            <a:picLocks noChangeAspect="1"/>
          </p:cNvPicPr>
          <p:nvPr/>
        </p:nvPicPr>
        <p:blipFill rotWithShape="1">
          <a:blip r:embed="rId7"/>
          <a:srcRect l="52981" t="23333" r="25131" b="45309"/>
          <a:stretch/>
        </p:blipFill>
        <p:spPr>
          <a:xfrm>
            <a:off x="574507" y="3595717"/>
            <a:ext cx="2401807" cy="2150533"/>
          </a:xfrm>
          <a:prstGeom prst="rect">
            <a:avLst/>
          </a:prstGeom>
        </p:spPr>
      </p:pic>
    </p:spTree>
    <p:extLst>
      <p:ext uri="{BB962C8B-B14F-4D97-AF65-F5344CB8AC3E}">
        <p14:creationId xmlns:p14="http://schemas.microsoft.com/office/powerpoint/2010/main" val="23240767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7" name="Title 1"/>
          <p:cNvSpPr txBox="1">
            <a:spLocks/>
          </p:cNvSpPr>
          <p:nvPr/>
        </p:nvSpPr>
        <p:spPr>
          <a:xfrm>
            <a:off x="2751209" y="125826"/>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Sơ</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đồ</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bài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học</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trong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sÁCH</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vật</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lí</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11</a:t>
            </a:r>
          </a:p>
        </p:txBody>
      </p:sp>
      <p:pic>
        <p:nvPicPr>
          <p:cNvPr id="2" name="Picture 1">
            <a:extLst>
              <a:ext uri="{FF2B5EF4-FFF2-40B4-BE49-F238E27FC236}">
                <a16:creationId xmlns:a16="http://schemas.microsoft.com/office/drawing/2014/main" id="{EF3A1D04-3DCD-3503-D1B1-D52B61154AA9}"/>
              </a:ext>
            </a:extLst>
          </p:cNvPr>
          <p:cNvPicPr>
            <a:picLocks noChangeAspect="1"/>
          </p:cNvPicPr>
          <p:nvPr/>
        </p:nvPicPr>
        <p:blipFill rotWithShape="1">
          <a:blip r:embed="rId2"/>
          <a:srcRect l="27470" t="24938" r="44058" b="12592"/>
          <a:stretch/>
        </p:blipFill>
        <p:spPr>
          <a:xfrm>
            <a:off x="3259666" y="684863"/>
            <a:ext cx="4478867" cy="6141754"/>
          </a:xfrm>
          <a:prstGeom prst="rect">
            <a:avLst/>
          </a:prstGeom>
        </p:spPr>
      </p:pic>
    </p:spTree>
    <p:extLst>
      <p:ext uri="{BB962C8B-B14F-4D97-AF65-F5344CB8AC3E}">
        <p14:creationId xmlns:p14="http://schemas.microsoft.com/office/powerpoint/2010/main" val="21286670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18224"/>
            <a:ext cx="12192000" cy="1438884"/>
          </a:xfrm>
        </p:spPr>
        <p:txBody>
          <a:bodyPr>
            <a:normAutofit/>
          </a:bodyPr>
          <a:lstStyle/>
          <a:p>
            <a:r>
              <a:rPr lang="en-US" sz="4100" dirty="0" err="1">
                <a:solidFill>
                  <a:schemeClr val="accent1">
                    <a:lumMod val="50000"/>
                  </a:schemeClr>
                </a:solidFill>
              </a:rPr>
              <a:t>Những</a:t>
            </a:r>
            <a:r>
              <a:rPr lang="en-US" sz="4100" dirty="0">
                <a:solidFill>
                  <a:schemeClr val="accent1">
                    <a:lumMod val="50000"/>
                  </a:schemeClr>
                </a:solidFill>
              </a:rPr>
              <a:t> </a:t>
            </a:r>
            <a:r>
              <a:rPr lang="en-US" sz="4100" dirty="0" err="1">
                <a:solidFill>
                  <a:schemeClr val="accent1">
                    <a:lumMod val="50000"/>
                  </a:schemeClr>
                </a:solidFill>
              </a:rPr>
              <a:t>điểm</a:t>
            </a:r>
            <a:r>
              <a:rPr lang="en-US" sz="4100" dirty="0">
                <a:solidFill>
                  <a:schemeClr val="accent1">
                    <a:lumMod val="50000"/>
                  </a:schemeClr>
                </a:solidFill>
              </a:rPr>
              <a:t> </a:t>
            </a:r>
            <a:r>
              <a:rPr lang="en-US" sz="4100" dirty="0" err="1">
                <a:solidFill>
                  <a:schemeClr val="accent1">
                    <a:lumMod val="50000"/>
                  </a:schemeClr>
                </a:solidFill>
              </a:rPr>
              <a:t>mới</a:t>
            </a:r>
            <a:r>
              <a:rPr lang="en-US" sz="4100" dirty="0">
                <a:solidFill>
                  <a:schemeClr val="accent1">
                    <a:lumMod val="50000"/>
                  </a:schemeClr>
                </a:solidFill>
              </a:rPr>
              <a:t> </a:t>
            </a:r>
            <a:r>
              <a:rPr lang="en-US" sz="4100" dirty="0" err="1">
                <a:solidFill>
                  <a:schemeClr val="accent1">
                    <a:lumMod val="50000"/>
                  </a:schemeClr>
                </a:solidFill>
              </a:rPr>
              <a:t>trong</a:t>
            </a:r>
            <a:r>
              <a:rPr lang="en-US" sz="4100" dirty="0">
                <a:solidFill>
                  <a:schemeClr val="accent1">
                    <a:lumMod val="50000"/>
                  </a:schemeClr>
                </a:solidFill>
              </a:rPr>
              <a:t> S</a:t>
            </a:r>
            <a:r>
              <a:rPr lang="vi-VN" sz="4100" dirty="0">
                <a:solidFill>
                  <a:schemeClr val="accent1">
                    <a:lumMod val="50000"/>
                  </a:schemeClr>
                </a:solidFill>
              </a:rPr>
              <a:t>ÁCH </a:t>
            </a:r>
            <a:r>
              <a:rPr lang="en-US" sz="4100" dirty="0">
                <a:solidFill>
                  <a:schemeClr val="accent1">
                    <a:lumMod val="50000"/>
                  </a:schemeClr>
                </a:solidFill>
              </a:rPr>
              <a:t>VẬT </a:t>
            </a:r>
            <a:r>
              <a:rPr lang="en-US" sz="4100" dirty="0" err="1">
                <a:solidFill>
                  <a:schemeClr val="accent1">
                    <a:lumMod val="50000"/>
                  </a:schemeClr>
                </a:solidFill>
              </a:rPr>
              <a:t>lí</a:t>
            </a:r>
            <a:r>
              <a:rPr lang="en-US" sz="4100" dirty="0">
                <a:solidFill>
                  <a:schemeClr val="accent1">
                    <a:lumMod val="50000"/>
                  </a:schemeClr>
                </a:solidFill>
              </a:rPr>
              <a:t> 11</a:t>
            </a:r>
          </a:p>
        </p:txBody>
      </p:sp>
      <p:sp>
        <p:nvSpPr>
          <p:cNvPr id="5" name="Text Placeholder 4"/>
          <p:cNvSpPr>
            <a:spLocks noGrp="1"/>
          </p:cNvSpPr>
          <p:nvPr>
            <p:ph type="body" idx="1"/>
          </p:nvPr>
        </p:nvSpPr>
        <p:spPr>
          <a:xfrm>
            <a:off x="22331" y="1175618"/>
            <a:ext cx="11471049" cy="638519"/>
          </a:xfrm>
        </p:spPr>
        <p:txBody>
          <a:bodyPr>
            <a:noAutofit/>
          </a:bodyPr>
          <a:lstStyle/>
          <a:p>
            <a:r>
              <a:rPr lang="en-US" sz="4500" i="0" dirty="0">
                <a:solidFill>
                  <a:srgbClr val="C00000"/>
                </a:solidFill>
                <a:latin typeface="Times New Roman" panose="02020603050405020304" pitchFamily="18" charset="0"/>
                <a:cs typeface="Times New Roman" panose="02020603050405020304" pitchFamily="18" charset="0"/>
              </a:rPr>
              <a:t>PHẦN 3</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B79C57C9-CB9B-DEEE-EA8F-F86EFB977F31}"/>
              </a:ext>
            </a:extLst>
          </p:cNvPr>
          <p:cNvPicPr>
            <a:picLocks noChangeAspect="1"/>
          </p:cNvPicPr>
          <p:nvPr/>
        </p:nvPicPr>
        <p:blipFill rotWithShape="1">
          <a:blip r:embed="rId2"/>
          <a:srcRect l="40532" t="13333" r="20700" b="4927"/>
          <a:stretch/>
        </p:blipFill>
        <p:spPr>
          <a:xfrm>
            <a:off x="2761830" y="2498856"/>
            <a:ext cx="2774723" cy="3656412"/>
          </a:xfrm>
          <a:prstGeom prst="rect">
            <a:avLst/>
          </a:prstGeom>
        </p:spPr>
      </p:pic>
      <p:pic>
        <p:nvPicPr>
          <p:cNvPr id="3" name="Picture 2">
            <a:extLst>
              <a:ext uri="{FF2B5EF4-FFF2-40B4-BE49-F238E27FC236}">
                <a16:creationId xmlns:a16="http://schemas.microsoft.com/office/drawing/2014/main" id="{FF93CF9C-7DFB-632A-CFA8-711ADACC89B0}"/>
              </a:ext>
            </a:extLst>
          </p:cNvPr>
          <p:cNvPicPr>
            <a:picLocks noChangeAspect="1"/>
          </p:cNvPicPr>
          <p:nvPr/>
        </p:nvPicPr>
        <p:blipFill rotWithShape="1">
          <a:blip r:embed="rId3"/>
          <a:srcRect l="42054" t="12986" r="21135" b="5043"/>
          <a:stretch/>
        </p:blipFill>
        <p:spPr>
          <a:xfrm>
            <a:off x="5757855" y="2497668"/>
            <a:ext cx="2628092" cy="3657600"/>
          </a:xfrm>
          <a:prstGeom prst="rect">
            <a:avLst/>
          </a:prstGeom>
        </p:spPr>
      </p:pic>
    </p:spTree>
    <p:extLst>
      <p:ext uri="{BB962C8B-B14F-4D97-AF65-F5344CB8AC3E}">
        <p14:creationId xmlns:p14="http://schemas.microsoft.com/office/powerpoint/2010/main" val="944232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924131"/>
            <a:ext cx="11936627" cy="37856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SGK Vật lí 1</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được thiết kế nhằm đảm bảo tính hoàn chỉnh về tổng thể kiến thức, tính chính xác về mặt khoa học vật lí</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Những câu hỏi gợi mở, các ví dụ liên quan đến các khái niệm Vật lí, yêu cầu luyện tập vận dụng được chú trọng gắn chặt với tình huống thực tiễn</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giảm tải một số kiến thức hàn lâm và nặng về toán học</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2" name="Picture 1">
            <a:extLst>
              <a:ext uri="{FF2B5EF4-FFF2-40B4-BE49-F238E27FC236}">
                <a16:creationId xmlns:a16="http://schemas.microsoft.com/office/drawing/2014/main" id="{FE1220E9-5F4C-EF5A-3546-B5D7E00B2E86}"/>
              </a:ext>
            </a:extLst>
          </p:cNvPr>
          <p:cNvPicPr>
            <a:picLocks noChangeAspect="1"/>
          </p:cNvPicPr>
          <p:nvPr/>
        </p:nvPicPr>
        <p:blipFill rotWithShape="1">
          <a:blip r:embed="rId2"/>
          <a:srcRect l="7253" t="36049" r="23945" b="15556"/>
          <a:stretch/>
        </p:blipFill>
        <p:spPr>
          <a:xfrm>
            <a:off x="1930401" y="2656128"/>
            <a:ext cx="7549540" cy="3318934"/>
          </a:xfrm>
          <a:prstGeom prst="rect">
            <a:avLst/>
          </a:prstGeom>
        </p:spPr>
      </p:pic>
    </p:spTree>
    <p:extLst>
      <p:ext uri="{BB962C8B-B14F-4D97-AF65-F5344CB8AC3E}">
        <p14:creationId xmlns:p14="http://schemas.microsoft.com/office/powerpoint/2010/main" val="253668255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1051456"/>
            <a:ext cx="11936627"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Những nội dung được bổ sung, thay đổi so với Chương trình Vật lí 1</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hiện hành: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rPr>
              <a:t>   + </a:t>
            </a:r>
            <a:r>
              <a:rPr lang="en-US" sz="2000" dirty="0" err="1">
                <a:solidFill>
                  <a:prstClr val="black"/>
                </a:solidFill>
                <a:latin typeface="Times New Roman" panose="02020603050405020304" pitchFamily="18" charset="0"/>
              </a:rPr>
              <a:t>Giảm</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tải</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toàn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bộ</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nội</a:t>
            </a:r>
            <a:r>
              <a:rPr lang="en-US" sz="2000" dirty="0">
                <a:solidFill>
                  <a:prstClr val="black"/>
                </a:solidFill>
                <a:latin typeface="Times New Roman" panose="02020603050405020304" pitchFamily="18" charset="0"/>
              </a:rPr>
              <a:t> dung </a:t>
            </a:r>
            <a:r>
              <a:rPr lang="en-US" sz="2000" dirty="0" err="1">
                <a:solidFill>
                  <a:prstClr val="black"/>
                </a:solidFill>
                <a:latin typeface="Times New Roman" panose="02020603050405020304" pitchFamily="18" charset="0"/>
              </a:rPr>
              <a:t>phần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dòng</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điện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trong</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các</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môi</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trường</a:t>
            </a:r>
            <a:r>
              <a:rPr lang="en-US" sz="2000" dirty="0">
                <a:solidFill>
                  <a:prstClr val="black"/>
                </a:solidFill>
                <a:latin typeface="Times New Roman" panose="02020603050405020304" pitchFamily="18" charset="0"/>
              </a:rPr>
              <a:t>. </a:t>
            </a:r>
          </a:p>
          <a:p>
            <a:pPr lvl="0">
              <a:defRPr/>
            </a:pPr>
            <a:r>
              <a:rPr lang="en-US" sz="2000" dirty="0">
                <a:solidFill>
                  <a:prstClr val="black"/>
                </a:solidFill>
                <a:latin typeface="Times New Roman" panose="02020603050405020304" pitchFamily="18" charset="0"/>
              </a:rPr>
              <a:t>   + </a:t>
            </a:r>
            <a:r>
              <a:rPr lang="vi-VN" sz="2000" dirty="0">
                <a:solidFill>
                  <a:prstClr val="black"/>
                </a:solidFill>
                <a:latin typeface="Times New Roman" panose="02020603050405020304" pitchFamily="18" charset="0"/>
              </a:rPr>
              <a:t>Chuyển phần từ trường, cảm ứng điện từ </a:t>
            </a:r>
            <a:r>
              <a:rPr lang="en-US" sz="2000" dirty="0">
                <a:solidFill>
                  <a:prstClr val="black"/>
                </a:solidFill>
                <a:latin typeface="Times New Roman" panose="02020603050405020304" pitchFamily="18" charset="0"/>
              </a:rPr>
              <a:t>sang </a:t>
            </a:r>
            <a:r>
              <a:rPr lang="vi-VN" sz="2000" dirty="0">
                <a:solidFill>
                  <a:prstClr val="black"/>
                </a:solidFill>
                <a:latin typeface="Times New Roman" panose="02020603050405020304" pitchFamily="18" charset="0"/>
              </a:rPr>
              <a:t>chương trình Vật lí lớp 12</a:t>
            </a:r>
            <a:r>
              <a:rPr lang="en-US" sz="2000" dirty="0">
                <a:solidFill>
                  <a:prstClr val="black"/>
                </a:solidFill>
                <a:latin typeface="Times New Roman" panose="02020603050405020304" pitchFamily="18" charset="0"/>
              </a:rPr>
              <a:t>.</a:t>
            </a:r>
          </a:p>
          <a:p>
            <a:pPr lvl="0">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số</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nội</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dung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chủ</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yếu</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của</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p</a:t>
            </a:r>
            <a:r>
              <a:rPr lang="vi-VN" sz="2000" dirty="0" err="1">
                <a:solidFill>
                  <a:prstClr val="black"/>
                </a:solidFill>
                <a:latin typeface="Times New Roman" panose="02020603050405020304" pitchFamily="18" charset="0"/>
              </a:rPr>
              <a:t>hần</a:t>
            </a:r>
            <a:r>
              <a:rPr lang="vi-VN" sz="2000" dirty="0">
                <a:solidFill>
                  <a:prstClr val="black"/>
                </a:solidFill>
                <a:latin typeface="Times New Roman" panose="02020603050405020304" pitchFamily="18" charset="0"/>
              </a:rPr>
              <a:t> quang hình đã được chuyển sang giảng dạy một cách cơ bản ở môn Khoa học Tự nhiên cấp THCS. </a:t>
            </a:r>
            <a:endParaRPr lang="en-US" sz="2000" dirty="0">
              <a:solidFill>
                <a:prstClr val="black"/>
              </a:solidFill>
              <a:latin typeface="Times New Roman" panose="02020603050405020304" pitchFamily="18" charset="0"/>
            </a:endParaRPr>
          </a:p>
          <a:p>
            <a:pPr lvl="0">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r>
              <a:rPr lang="vi-VN" sz="2000" dirty="0">
                <a:solidFill>
                  <a:prstClr val="black"/>
                </a:solidFill>
                <a:latin typeface="Times New Roman" panose="02020603050405020304" pitchFamily="18" charset="0"/>
              </a:rPr>
              <a:t>Chuyển </a:t>
            </a:r>
            <a:r>
              <a:rPr lang="en-US" sz="2000" dirty="0" err="1">
                <a:solidFill>
                  <a:prstClr val="black"/>
                </a:solidFill>
                <a:latin typeface="Times New Roman" panose="02020603050405020304" pitchFamily="18" charset="0"/>
              </a:rPr>
              <a:t>hai</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phần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lớn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là</a:t>
            </a:r>
            <a:r>
              <a:rPr lang="en-US" sz="2000"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Dao động và Sóng từ chương trình Vật lí 12 sang giảng dạy ngay đầu chương trình Vật lí 11.</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9" name="Picture 8">
            <a:extLst>
              <a:ext uri="{FF2B5EF4-FFF2-40B4-BE49-F238E27FC236}">
                <a16:creationId xmlns:a16="http://schemas.microsoft.com/office/drawing/2014/main" id="{9219D22B-2B54-0430-499B-A8C8D2D51CB9}"/>
              </a:ext>
            </a:extLst>
          </p:cNvPr>
          <p:cNvPicPr>
            <a:picLocks noChangeAspect="1"/>
          </p:cNvPicPr>
          <p:nvPr/>
        </p:nvPicPr>
        <p:blipFill rotWithShape="1">
          <a:blip r:embed="rId2"/>
          <a:srcRect l="27160" t="18272" r="42207" b="42839"/>
          <a:stretch/>
        </p:blipFill>
        <p:spPr>
          <a:xfrm>
            <a:off x="881893" y="3140842"/>
            <a:ext cx="4512734" cy="3580633"/>
          </a:xfrm>
          <a:prstGeom prst="rect">
            <a:avLst/>
          </a:prstGeom>
        </p:spPr>
      </p:pic>
      <p:pic>
        <p:nvPicPr>
          <p:cNvPr id="10" name="Picture 9">
            <a:extLst>
              <a:ext uri="{FF2B5EF4-FFF2-40B4-BE49-F238E27FC236}">
                <a16:creationId xmlns:a16="http://schemas.microsoft.com/office/drawing/2014/main" id="{5FF8D704-E26C-2300-ABDA-8661BCCEF52F}"/>
              </a:ext>
            </a:extLst>
          </p:cNvPr>
          <p:cNvPicPr>
            <a:picLocks noChangeAspect="1"/>
          </p:cNvPicPr>
          <p:nvPr/>
        </p:nvPicPr>
        <p:blipFill rotWithShape="1">
          <a:blip r:embed="rId3"/>
          <a:srcRect l="26389" t="18273" r="41281" b="53332"/>
          <a:stretch/>
        </p:blipFill>
        <p:spPr>
          <a:xfrm>
            <a:off x="5570294" y="3288490"/>
            <a:ext cx="6202020" cy="3404450"/>
          </a:xfrm>
          <a:prstGeom prst="rect">
            <a:avLst/>
          </a:prstGeom>
        </p:spPr>
      </p:pic>
    </p:spTree>
    <p:extLst>
      <p:ext uri="{BB962C8B-B14F-4D97-AF65-F5344CB8AC3E}">
        <p14:creationId xmlns:p14="http://schemas.microsoft.com/office/powerpoint/2010/main" val="363390699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1051456"/>
            <a:ext cx="11936627" cy="1631216"/>
          </a:xfrm>
          <a:prstGeom prst="rect">
            <a:avLst/>
          </a:prstGeom>
        </p:spPr>
        <p:txBody>
          <a:bodyPr wrap="square">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Chủ đề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“Dao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Chú trọng đến việc xử lí đồ thị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vi-VN" sz="2000" dirty="0">
                <a:solidFill>
                  <a:prstClr val="black"/>
                </a:solidFill>
                <a:latin typeface="Times New Roman" panose="02020603050405020304" pitchFamily="18" charset="0"/>
              </a:rPr>
              <a:t>kết hợp với các thí nghiệm và những tình huống thực tiễn để giúp học sinh nêu được các đại lượng vật lí đặc trưng cho dao động điều hòa như: li độ, biên độ, tần số, tần số góc, … cũng như vận tốc, gia tốc và các dạng năng lượng của vật dao động điều hòa. Sách cũng chú trọng khai thác những vấn đề thực tiễn liên quan để học sinh đánh giá được tác hại và lợi ích của dao động tắt dần và hiện tượng cộng hưởng. </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2" name="Picture 1">
            <a:extLst>
              <a:ext uri="{FF2B5EF4-FFF2-40B4-BE49-F238E27FC236}">
                <a16:creationId xmlns:a16="http://schemas.microsoft.com/office/drawing/2014/main" id="{003474C1-00B0-829C-3DEB-467F4E210ABC}"/>
              </a:ext>
            </a:extLst>
          </p:cNvPr>
          <p:cNvPicPr>
            <a:picLocks noChangeAspect="1"/>
          </p:cNvPicPr>
          <p:nvPr/>
        </p:nvPicPr>
        <p:blipFill rotWithShape="1">
          <a:blip r:embed="rId2"/>
          <a:srcRect l="5170" t="37037" r="47299" b="12345"/>
          <a:stretch/>
        </p:blipFill>
        <p:spPr>
          <a:xfrm>
            <a:off x="70338" y="2850184"/>
            <a:ext cx="4103664" cy="2731334"/>
          </a:xfrm>
          <a:prstGeom prst="rect">
            <a:avLst/>
          </a:prstGeom>
        </p:spPr>
      </p:pic>
      <p:pic>
        <p:nvPicPr>
          <p:cNvPr id="9" name="Picture 8">
            <a:extLst>
              <a:ext uri="{FF2B5EF4-FFF2-40B4-BE49-F238E27FC236}">
                <a16:creationId xmlns:a16="http://schemas.microsoft.com/office/drawing/2014/main" id="{FD14FBDC-7F49-8C4C-5313-BAF51BCC368D}"/>
              </a:ext>
            </a:extLst>
          </p:cNvPr>
          <p:cNvPicPr>
            <a:picLocks noChangeAspect="1"/>
          </p:cNvPicPr>
          <p:nvPr/>
        </p:nvPicPr>
        <p:blipFill rotWithShape="1">
          <a:blip r:embed="rId3"/>
          <a:srcRect l="46836" t="15332" r="21759" b="14741"/>
          <a:stretch/>
        </p:blipFill>
        <p:spPr>
          <a:xfrm>
            <a:off x="4385669" y="2391487"/>
            <a:ext cx="2992973" cy="4165237"/>
          </a:xfrm>
          <a:prstGeom prst="rect">
            <a:avLst/>
          </a:prstGeom>
        </p:spPr>
      </p:pic>
      <p:pic>
        <p:nvPicPr>
          <p:cNvPr id="11" name="Picture 10">
            <a:extLst>
              <a:ext uri="{FF2B5EF4-FFF2-40B4-BE49-F238E27FC236}">
                <a16:creationId xmlns:a16="http://schemas.microsoft.com/office/drawing/2014/main" id="{BF8F30BC-E39D-C2C9-445D-8037E4540806}"/>
              </a:ext>
            </a:extLst>
          </p:cNvPr>
          <p:cNvPicPr>
            <a:picLocks noChangeAspect="1"/>
          </p:cNvPicPr>
          <p:nvPr/>
        </p:nvPicPr>
        <p:blipFill rotWithShape="1">
          <a:blip r:embed="rId4"/>
          <a:srcRect l="51861" t="17901" r="23945" b="47928"/>
          <a:stretch/>
        </p:blipFill>
        <p:spPr>
          <a:xfrm>
            <a:off x="7738298" y="2272951"/>
            <a:ext cx="2450351" cy="2163028"/>
          </a:xfrm>
          <a:prstGeom prst="rect">
            <a:avLst/>
          </a:prstGeom>
        </p:spPr>
      </p:pic>
      <p:pic>
        <p:nvPicPr>
          <p:cNvPr id="12" name="Picture 11">
            <a:extLst>
              <a:ext uri="{FF2B5EF4-FFF2-40B4-BE49-F238E27FC236}">
                <a16:creationId xmlns:a16="http://schemas.microsoft.com/office/drawing/2014/main" id="{417A33AD-1052-1DEF-A257-433BDCFE071C}"/>
              </a:ext>
            </a:extLst>
          </p:cNvPr>
          <p:cNvPicPr>
            <a:picLocks noChangeAspect="1"/>
          </p:cNvPicPr>
          <p:nvPr/>
        </p:nvPicPr>
        <p:blipFill rotWithShape="1">
          <a:blip r:embed="rId5"/>
          <a:srcRect l="52823" t="54815" r="24846" b="15332"/>
          <a:stretch/>
        </p:blipFill>
        <p:spPr>
          <a:xfrm>
            <a:off x="7729830" y="4491568"/>
            <a:ext cx="2450351" cy="2047344"/>
          </a:xfrm>
          <a:prstGeom prst="rect">
            <a:avLst/>
          </a:prstGeom>
        </p:spPr>
      </p:pic>
    </p:spTree>
    <p:extLst>
      <p:ext uri="{BB962C8B-B14F-4D97-AF65-F5344CB8AC3E}">
        <p14:creationId xmlns:p14="http://schemas.microsoft.com/office/powerpoint/2010/main" val="410502390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1051456"/>
            <a:ext cx="11936627" cy="707886"/>
          </a:xfrm>
          <a:prstGeom prst="rect">
            <a:avLst/>
          </a:prstGeom>
        </p:spPr>
        <p:txBody>
          <a:bodyPr wrap="square">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Chủ đề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Sóng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lang="vi-VN" sz="2000" dirty="0">
                <a:solidFill>
                  <a:prstClr val="black"/>
                </a:solidFill>
                <a:latin typeface="Times New Roman" panose="02020603050405020304" pitchFamily="18" charset="0"/>
              </a:rPr>
              <a:t>:</a:t>
            </a:r>
            <a:r>
              <a:rPr lang="en-US" sz="2000"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Tích hợp kiến thức của sóng cơ, sóng điện từ. Học sinh được yêu cầu sử dụng mô hình sóng giải thích được một số tính chất đơn giản của âm thanh và ánh sáng.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2" name="Picture 1">
            <a:extLst>
              <a:ext uri="{FF2B5EF4-FFF2-40B4-BE49-F238E27FC236}">
                <a16:creationId xmlns:a16="http://schemas.microsoft.com/office/drawing/2014/main" id="{F5E0836F-14EC-511A-1000-DB90926C0378}"/>
              </a:ext>
            </a:extLst>
          </p:cNvPr>
          <p:cNvPicPr>
            <a:picLocks noChangeAspect="1"/>
          </p:cNvPicPr>
          <p:nvPr/>
        </p:nvPicPr>
        <p:blipFill rotWithShape="1">
          <a:blip r:embed="rId2"/>
          <a:srcRect l="9102" t="22500" r="23945" b="30952"/>
          <a:stretch/>
        </p:blipFill>
        <p:spPr>
          <a:xfrm>
            <a:off x="575094" y="1799326"/>
            <a:ext cx="6825109" cy="2965621"/>
          </a:xfrm>
          <a:prstGeom prst="rect">
            <a:avLst/>
          </a:prstGeom>
        </p:spPr>
      </p:pic>
      <p:pic>
        <p:nvPicPr>
          <p:cNvPr id="3" name="Picture 2">
            <a:extLst>
              <a:ext uri="{FF2B5EF4-FFF2-40B4-BE49-F238E27FC236}">
                <a16:creationId xmlns:a16="http://schemas.microsoft.com/office/drawing/2014/main" id="{CDDBC1FC-FC96-6CF2-AE02-D490690E07CB}"/>
              </a:ext>
            </a:extLst>
          </p:cNvPr>
          <p:cNvPicPr>
            <a:picLocks noChangeAspect="1"/>
          </p:cNvPicPr>
          <p:nvPr/>
        </p:nvPicPr>
        <p:blipFill rotWithShape="1">
          <a:blip r:embed="rId3"/>
          <a:srcRect l="53026" t="13111" r="23071" b="31626"/>
          <a:stretch/>
        </p:blipFill>
        <p:spPr>
          <a:xfrm>
            <a:off x="7836383" y="1960920"/>
            <a:ext cx="3203529" cy="4629029"/>
          </a:xfrm>
          <a:prstGeom prst="rect">
            <a:avLst/>
          </a:prstGeom>
        </p:spPr>
      </p:pic>
      <p:pic>
        <p:nvPicPr>
          <p:cNvPr id="4" name="Picture 3">
            <a:extLst>
              <a:ext uri="{FF2B5EF4-FFF2-40B4-BE49-F238E27FC236}">
                <a16:creationId xmlns:a16="http://schemas.microsoft.com/office/drawing/2014/main" id="{7DCCE289-D58D-D38E-FF2A-6D921FF6772B}"/>
              </a:ext>
            </a:extLst>
          </p:cNvPr>
          <p:cNvPicPr>
            <a:picLocks noChangeAspect="1"/>
          </p:cNvPicPr>
          <p:nvPr/>
        </p:nvPicPr>
        <p:blipFill rotWithShape="1">
          <a:blip r:embed="rId4"/>
          <a:srcRect l="11417" t="57615" r="28567" b="11581"/>
          <a:stretch/>
        </p:blipFill>
        <p:spPr>
          <a:xfrm>
            <a:off x="917254" y="4745433"/>
            <a:ext cx="6585358" cy="2112567"/>
          </a:xfrm>
          <a:prstGeom prst="rect">
            <a:avLst/>
          </a:prstGeom>
        </p:spPr>
      </p:pic>
    </p:spTree>
    <p:extLst>
      <p:ext uri="{BB962C8B-B14F-4D97-AF65-F5344CB8AC3E}">
        <p14:creationId xmlns:p14="http://schemas.microsoft.com/office/powerpoint/2010/main" val="69517467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1051456"/>
            <a:ext cx="11936627" cy="1015663"/>
          </a:xfrm>
          <a:prstGeom prst="rect">
            <a:avLst/>
          </a:prstGeom>
        </p:spPr>
        <p:txBody>
          <a:bodyPr wrap="square">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Chủ đề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Sóng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lang="vi-VN" sz="2000" dirty="0">
                <a:solidFill>
                  <a:prstClr val="black"/>
                </a:solidFill>
                <a:latin typeface="Times New Roman" panose="02020603050405020304" pitchFamily="18" charset="0"/>
              </a:rPr>
              <a:t>:</a:t>
            </a:r>
            <a:r>
              <a:rPr lang="en-US" sz="2000"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Học sinh cũng cần thực hiện được các thí nghiệm　như: chứng minh sự giao thoa hai sóng kết hợp bằng dụng cụ thực hành sử dụng sóng nước (hoặc sóng ánh sáng), thí nghiệm tạo sóng dừng. Đồng thời ở cuối chương, học sinh sẽ thực hiện thí nghiệm thực hành đo tần số của sóng âm và tốc độ truyền âm.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2" name="Picture 1">
            <a:extLst>
              <a:ext uri="{FF2B5EF4-FFF2-40B4-BE49-F238E27FC236}">
                <a16:creationId xmlns:a16="http://schemas.microsoft.com/office/drawing/2014/main" id="{7EE99D58-4C92-02A6-03E4-C570011D08A2}"/>
              </a:ext>
            </a:extLst>
          </p:cNvPr>
          <p:cNvPicPr>
            <a:picLocks noChangeAspect="1"/>
          </p:cNvPicPr>
          <p:nvPr/>
        </p:nvPicPr>
        <p:blipFill rotWithShape="1">
          <a:blip r:embed="rId2"/>
          <a:srcRect l="52319" t="39144" r="21764" b="12171"/>
          <a:stretch/>
        </p:blipFill>
        <p:spPr>
          <a:xfrm>
            <a:off x="53560" y="2467725"/>
            <a:ext cx="2843868" cy="3338819"/>
          </a:xfrm>
          <a:prstGeom prst="rect">
            <a:avLst/>
          </a:prstGeom>
        </p:spPr>
      </p:pic>
      <p:pic>
        <p:nvPicPr>
          <p:cNvPr id="4" name="Picture 3">
            <a:extLst>
              <a:ext uri="{FF2B5EF4-FFF2-40B4-BE49-F238E27FC236}">
                <a16:creationId xmlns:a16="http://schemas.microsoft.com/office/drawing/2014/main" id="{966066CE-21E9-A5BE-E4C7-BC947C3809ED}"/>
              </a:ext>
            </a:extLst>
          </p:cNvPr>
          <p:cNvPicPr>
            <a:picLocks noChangeAspect="1"/>
          </p:cNvPicPr>
          <p:nvPr/>
        </p:nvPicPr>
        <p:blipFill rotWithShape="1">
          <a:blip r:embed="rId3"/>
          <a:srcRect l="53924" t="18593" r="23945" b="20562"/>
          <a:stretch/>
        </p:blipFill>
        <p:spPr>
          <a:xfrm>
            <a:off x="2801923" y="2200421"/>
            <a:ext cx="2428372" cy="4172707"/>
          </a:xfrm>
          <a:prstGeom prst="rect">
            <a:avLst/>
          </a:prstGeom>
        </p:spPr>
      </p:pic>
      <p:pic>
        <p:nvPicPr>
          <p:cNvPr id="8" name="Picture 7">
            <a:extLst>
              <a:ext uri="{FF2B5EF4-FFF2-40B4-BE49-F238E27FC236}">
                <a16:creationId xmlns:a16="http://schemas.microsoft.com/office/drawing/2014/main" id="{0E76D33B-79C9-F73B-7139-E51EC4FB959F}"/>
              </a:ext>
            </a:extLst>
          </p:cNvPr>
          <p:cNvPicPr>
            <a:picLocks noChangeAspect="1"/>
          </p:cNvPicPr>
          <p:nvPr/>
        </p:nvPicPr>
        <p:blipFill rotWithShape="1">
          <a:blip r:embed="rId4"/>
          <a:srcRect l="32289" t="50887" r="24898" b="13517"/>
          <a:stretch/>
        </p:blipFill>
        <p:spPr>
          <a:xfrm>
            <a:off x="5196739" y="2949874"/>
            <a:ext cx="4697835" cy="2441197"/>
          </a:xfrm>
          <a:prstGeom prst="rect">
            <a:avLst/>
          </a:prstGeom>
        </p:spPr>
      </p:pic>
      <p:pic>
        <p:nvPicPr>
          <p:cNvPr id="9" name="Picture 8">
            <a:extLst>
              <a:ext uri="{FF2B5EF4-FFF2-40B4-BE49-F238E27FC236}">
                <a16:creationId xmlns:a16="http://schemas.microsoft.com/office/drawing/2014/main" id="{22DD38C5-E47C-EEB5-271E-AEB7B75D4B46}"/>
              </a:ext>
            </a:extLst>
          </p:cNvPr>
          <p:cNvPicPr>
            <a:picLocks noChangeAspect="1"/>
          </p:cNvPicPr>
          <p:nvPr/>
        </p:nvPicPr>
        <p:blipFill rotWithShape="1">
          <a:blip r:embed="rId5"/>
          <a:srcRect l="55214" t="24098" r="25510" b="18288"/>
          <a:stretch/>
        </p:blipFill>
        <p:spPr>
          <a:xfrm>
            <a:off x="9894574" y="2149113"/>
            <a:ext cx="2243866" cy="4191603"/>
          </a:xfrm>
          <a:prstGeom prst="rect">
            <a:avLst/>
          </a:prstGeom>
        </p:spPr>
      </p:pic>
    </p:spTree>
    <p:extLst>
      <p:ext uri="{BB962C8B-B14F-4D97-AF65-F5344CB8AC3E}">
        <p14:creationId xmlns:p14="http://schemas.microsoft.com/office/powerpoint/2010/main" val="54782021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6FC7A-B8B8-46EF-AD70-D0B9FD1A4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3" name="Picture 12">
            <a:extLst>
              <a:ext uri="{FF2B5EF4-FFF2-40B4-BE49-F238E27FC236}">
                <a16:creationId xmlns:a16="http://schemas.microsoft.com/office/drawing/2014/main" id="{631AC44C-BE05-44A2-9AF2-F175269E25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236" y="2033870"/>
            <a:ext cx="10161022" cy="6123769"/>
          </a:xfrm>
          <a:prstGeom prst="rect">
            <a:avLst/>
          </a:prstGeom>
        </p:spPr>
      </p:pic>
    </p:spTree>
    <p:extLst>
      <p:ext uri="{BB962C8B-B14F-4D97-AF65-F5344CB8AC3E}">
        <p14:creationId xmlns:p14="http://schemas.microsoft.com/office/powerpoint/2010/main" val="243063942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1051456"/>
            <a:ext cx="11936627" cy="707886"/>
          </a:xfrm>
          <a:prstGeom prst="rect">
            <a:avLst/>
          </a:prstGeom>
        </p:spPr>
        <p:txBody>
          <a:bodyPr wrap="square">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Chủ đề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lang="en-US" sz="2000" dirty="0" err="1">
                <a:solidFill>
                  <a:prstClr val="black"/>
                </a:solidFill>
                <a:latin typeface="Times New Roman" panose="02020603050405020304" pitchFamily="18" charset="0"/>
              </a:rPr>
              <a:t>Điện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trường</a:t>
            </a:r>
            <a:r>
              <a:rPr lang="en-US" sz="2000" dirty="0">
                <a:solidFill>
                  <a:prstClr val="black"/>
                </a:solidFill>
                <a:latin typeface="Times New Roman" panose="02020603050405020304" pitchFamily="18" charset="0"/>
              </a:rPr>
              <a:t>”</a:t>
            </a:r>
            <a:r>
              <a:rPr lang="vi-VN" sz="2000" dirty="0">
                <a:solidFill>
                  <a:prstClr val="black"/>
                </a:solidFill>
                <a:latin typeface="Times New Roman" panose="02020603050405020304" pitchFamily="18" charset="0"/>
              </a:rPr>
              <a:t>:</a:t>
            </a:r>
            <a:r>
              <a:rPr lang="en-US" sz="2000" dirty="0">
                <a:solidFill>
                  <a:prstClr val="black"/>
                </a:solidFill>
                <a:latin typeface="Times New Roman" panose="02020603050405020304" pitchFamily="18" charset="0"/>
              </a:rPr>
              <a:t> H</a:t>
            </a:r>
            <a:r>
              <a:rPr lang="vi-VN" sz="2000" dirty="0">
                <a:solidFill>
                  <a:prstClr val="black"/>
                </a:solidFill>
                <a:latin typeface="Times New Roman" panose="02020603050405020304" pitchFamily="18" charset="0"/>
              </a:rPr>
              <a:t>ọc sinh được tạo điều kiện để thực hiện dự án học tập nhằm tìm hiểu một số ứng dụng của tụ điện trong cuộc 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3" name="Picture 2">
            <a:extLst>
              <a:ext uri="{FF2B5EF4-FFF2-40B4-BE49-F238E27FC236}">
                <a16:creationId xmlns:a16="http://schemas.microsoft.com/office/drawing/2014/main" id="{E000E7B1-1AB6-7C12-8E58-3945E917E1C7}"/>
              </a:ext>
            </a:extLst>
          </p:cNvPr>
          <p:cNvPicPr>
            <a:picLocks noChangeAspect="1"/>
          </p:cNvPicPr>
          <p:nvPr/>
        </p:nvPicPr>
        <p:blipFill rotWithShape="1">
          <a:blip r:embed="rId2"/>
          <a:srcRect l="7987" t="16190" r="23945" b="7315"/>
          <a:stretch/>
        </p:blipFill>
        <p:spPr>
          <a:xfrm>
            <a:off x="2348835" y="1734850"/>
            <a:ext cx="7259315" cy="5098658"/>
          </a:xfrm>
          <a:prstGeom prst="rect">
            <a:avLst/>
          </a:prstGeom>
        </p:spPr>
      </p:pic>
    </p:spTree>
    <p:extLst>
      <p:ext uri="{BB962C8B-B14F-4D97-AF65-F5344CB8AC3E}">
        <p14:creationId xmlns:p14="http://schemas.microsoft.com/office/powerpoint/2010/main" val="41231714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1051456"/>
            <a:ext cx="11936627" cy="1015663"/>
          </a:xfrm>
          <a:prstGeom prst="rect">
            <a:avLst/>
          </a:prstGeom>
        </p:spPr>
        <p:txBody>
          <a:bodyPr wrap="square">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Chủ đề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lang="en-US" sz="2000" dirty="0" err="1">
                <a:solidFill>
                  <a:prstClr val="black"/>
                </a:solidFill>
                <a:latin typeface="Times New Roman" panose="02020603050405020304" pitchFamily="18" charset="0"/>
              </a:rPr>
              <a:t>Dòng</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điện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không</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đổi</a:t>
            </a:r>
            <a:r>
              <a:rPr lang="en-US" sz="2000" dirty="0">
                <a:solidFill>
                  <a:prstClr val="black"/>
                </a:solidFill>
                <a:latin typeface="Times New Roman" panose="02020603050405020304" pitchFamily="18" charset="0"/>
              </a:rPr>
              <a:t>”</a:t>
            </a:r>
            <a:r>
              <a:rPr lang="vi-VN" sz="2000" dirty="0">
                <a:solidFill>
                  <a:prstClr val="black"/>
                </a:solidFill>
                <a:latin typeface="Times New Roman" panose="02020603050405020304" pitchFamily="18" charset="0"/>
              </a:rPr>
              <a:t>:</a:t>
            </a:r>
            <a:r>
              <a:rPr lang="en-US" sz="2000" dirty="0">
                <a:solidFill>
                  <a:prstClr val="black"/>
                </a:solidFill>
                <a:latin typeface="Times New Roman" panose="02020603050405020304" pitchFamily="18" charset="0"/>
              </a:rPr>
              <a:t> H</a:t>
            </a:r>
            <a:r>
              <a:rPr lang="vi-VN" sz="2000" dirty="0">
                <a:solidFill>
                  <a:prstClr val="black"/>
                </a:solidFill>
                <a:latin typeface="Times New Roman" panose="02020603050405020304" pitchFamily="18" charset="0"/>
              </a:rPr>
              <a:t>ọc sinh cần thực hiện thí nghiệm (hoặc dựa vào tài liệu đa phương tiện) để nêu được cường độ dòng điện là đại lượng đặc trưng cho tác dụng mạnh yếu của dòng điện. Ngoài ra, học sinh cũng cần phải mô tả được ảnh hưởng của nhiệt độ lên điện trở của đèn sợi đốt, điện trở nhiệt (</a:t>
            </a:r>
            <a:r>
              <a:rPr lang="vi-VN" sz="2000" dirty="0" err="1">
                <a:solidFill>
                  <a:prstClr val="black"/>
                </a:solidFill>
                <a:latin typeface="Times New Roman" panose="02020603050405020304" pitchFamily="18" charset="0"/>
              </a:rPr>
              <a:t>thermistor</a:t>
            </a:r>
            <a:r>
              <a:rPr lang="vi-VN" sz="2000" dirty="0">
                <a:solidFill>
                  <a:prstClr val="black"/>
                </a:solidFill>
                <a:latin typeface="Times New Roman" panose="02020603050405020304" pitchFamily="18" charset="0"/>
              </a:rPr>
              <a:t>). </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4" name="Picture 3">
            <a:extLst>
              <a:ext uri="{FF2B5EF4-FFF2-40B4-BE49-F238E27FC236}">
                <a16:creationId xmlns:a16="http://schemas.microsoft.com/office/drawing/2014/main" id="{DE10ED9F-D4F2-B635-1C77-6BFF61076C19}"/>
              </a:ext>
            </a:extLst>
          </p:cNvPr>
          <p:cNvPicPr>
            <a:picLocks noChangeAspect="1"/>
          </p:cNvPicPr>
          <p:nvPr/>
        </p:nvPicPr>
        <p:blipFill rotWithShape="1">
          <a:blip r:embed="rId2"/>
          <a:srcRect l="12971" t="35241" r="50000" b="10952"/>
          <a:stretch/>
        </p:blipFill>
        <p:spPr>
          <a:xfrm>
            <a:off x="326570" y="2374895"/>
            <a:ext cx="4063093" cy="3690096"/>
          </a:xfrm>
          <a:prstGeom prst="rect">
            <a:avLst/>
          </a:prstGeom>
        </p:spPr>
      </p:pic>
      <p:pic>
        <p:nvPicPr>
          <p:cNvPr id="8" name="Picture 7">
            <a:extLst>
              <a:ext uri="{FF2B5EF4-FFF2-40B4-BE49-F238E27FC236}">
                <a16:creationId xmlns:a16="http://schemas.microsoft.com/office/drawing/2014/main" id="{05552956-A314-86D3-D770-45775B201AFB}"/>
              </a:ext>
            </a:extLst>
          </p:cNvPr>
          <p:cNvPicPr>
            <a:picLocks noChangeAspect="1"/>
          </p:cNvPicPr>
          <p:nvPr/>
        </p:nvPicPr>
        <p:blipFill rotWithShape="1">
          <a:blip r:embed="rId3"/>
          <a:srcRect l="52927" t="15332" r="22743" b="5357"/>
          <a:stretch/>
        </p:blipFill>
        <p:spPr>
          <a:xfrm>
            <a:off x="5007088" y="2374895"/>
            <a:ext cx="2177824" cy="4436986"/>
          </a:xfrm>
          <a:prstGeom prst="rect">
            <a:avLst/>
          </a:prstGeom>
        </p:spPr>
      </p:pic>
      <p:pic>
        <p:nvPicPr>
          <p:cNvPr id="9" name="Picture 8">
            <a:extLst>
              <a:ext uri="{FF2B5EF4-FFF2-40B4-BE49-F238E27FC236}">
                <a16:creationId xmlns:a16="http://schemas.microsoft.com/office/drawing/2014/main" id="{CBA27983-5E78-2508-954A-B27B6F7B77E5}"/>
              </a:ext>
            </a:extLst>
          </p:cNvPr>
          <p:cNvPicPr>
            <a:picLocks noChangeAspect="1"/>
          </p:cNvPicPr>
          <p:nvPr/>
        </p:nvPicPr>
        <p:blipFill rotWithShape="1">
          <a:blip r:embed="rId4"/>
          <a:srcRect l="52406" t="38928" r="22743" b="17143"/>
          <a:stretch/>
        </p:blipFill>
        <p:spPr>
          <a:xfrm>
            <a:off x="8082644" y="2859311"/>
            <a:ext cx="2726872" cy="3012623"/>
          </a:xfrm>
          <a:prstGeom prst="rect">
            <a:avLst/>
          </a:prstGeom>
        </p:spPr>
      </p:pic>
    </p:spTree>
    <p:extLst>
      <p:ext uri="{BB962C8B-B14F-4D97-AF65-F5344CB8AC3E}">
        <p14:creationId xmlns:p14="http://schemas.microsoft.com/office/powerpoint/2010/main" val="335230203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70338" y="1051456"/>
            <a:ext cx="11936627" cy="1323439"/>
          </a:xfrm>
          <a:prstGeom prst="rect">
            <a:avLst/>
          </a:prstGeom>
        </p:spPr>
        <p:txBody>
          <a:bodyPr wrap="square">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Chủ đề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lang="en-US" sz="2000" dirty="0" err="1">
                <a:solidFill>
                  <a:prstClr val="black"/>
                </a:solidFill>
                <a:latin typeface="Times New Roman" panose="02020603050405020304" pitchFamily="18" charset="0"/>
              </a:rPr>
              <a:t>Dòng</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điện</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không</a:t>
            </a:r>
            <a:r>
              <a:rPr lang="en-US" sz="2000" dirty="0">
                <a:solidFill>
                  <a:prstClr val="black"/>
                </a:solidFill>
                <a:latin typeface="Times New Roman" panose="02020603050405020304" pitchFamily="18" charset="0"/>
              </a:rPr>
              <a:t> </a:t>
            </a:r>
            <a:r>
              <a:rPr lang="en-US" sz="2000" dirty="0" err="1">
                <a:solidFill>
                  <a:prstClr val="black"/>
                </a:solidFill>
                <a:latin typeface="Times New Roman" panose="02020603050405020304" pitchFamily="18" charset="0"/>
              </a:rPr>
              <a:t>đổi</a:t>
            </a:r>
            <a:r>
              <a:rPr lang="en-US" sz="2000" dirty="0">
                <a:solidFill>
                  <a:prstClr val="black"/>
                </a:solidFill>
                <a:latin typeface="Times New Roman" panose="02020603050405020304" pitchFamily="18" charset="0"/>
              </a:rPr>
              <a:t>”</a:t>
            </a:r>
            <a:r>
              <a:rPr lang="vi-VN" sz="2000" dirty="0">
                <a:solidFill>
                  <a:prstClr val="black"/>
                </a:solidFill>
                <a:latin typeface="Times New Roman" panose="02020603050405020304" pitchFamily="18" charset="0"/>
              </a:rPr>
              <a:t>:</a:t>
            </a:r>
            <a:r>
              <a:rPr lang="en-US" sz="2000" dirty="0">
                <a:solidFill>
                  <a:prstClr val="black"/>
                </a:solidFill>
                <a:latin typeface="Times New Roman" panose="02020603050405020304" pitchFamily="18" charset="0"/>
              </a:rPr>
              <a:t> H</a:t>
            </a:r>
            <a:r>
              <a:rPr lang="vi-VN" sz="2000" dirty="0">
                <a:solidFill>
                  <a:prstClr val="black"/>
                </a:solidFill>
                <a:latin typeface="Times New Roman" panose="02020603050405020304" pitchFamily="18" charset="0"/>
              </a:rPr>
              <a:t>ọc sinh cần thực hiện thí nghiệm (hoặc dựa vào tài liệu đa phương tiện) để nêu được cường độ dòng điện là đại lượng đặc trưng cho tác dụng mạnh yếu của dòng điện. Ngoài ra, học sinh cũng cần phải mô tả được ảnh hưởng của nhiệt độ lên điện trở của đèn sợi đốt, điện trở nhiệt (</a:t>
            </a:r>
            <a:r>
              <a:rPr lang="vi-VN" sz="2000" dirty="0" err="1">
                <a:solidFill>
                  <a:prstClr val="black"/>
                </a:solidFill>
                <a:latin typeface="Times New Roman" panose="02020603050405020304" pitchFamily="18" charset="0"/>
              </a:rPr>
              <a:t>thermistor</a:t>
            </a:r>
            <a:r>
              <a:rPr lang="vi-VN" sz="2000" dirty="0">
                <a:solidFill>
                  <a:prstClr val="black"/>
                </a:solidFill>
                <a:latin typeface="Times New Roman" panose="02020603050405020304" pitchFamily="18" charset="0"/>
              </a:rPr>
              <a:t>). Ở cuối chương, học sinh sẽ thực hiện thí nghiệm thực hành đo suất điện động và điện trở trong của pin.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pic>
        <p:nvPicPr>
          <p:cNvPr id="2" name="Picture 1">
            <a:extLst>
              <a:ext uri="{FF2B5EF4-FFF2-40B4-BE49-F238E27FC236}">
                <a16:creationId xmlns:a16="http://schemas.microsoft.com/office/drawing/2014/main" id="{61D727D8-1AD7-C9F3-8C13-CD5BEFACC7B6}"/>
              </a:ext>
            </a:extLst>
          </p:cNvPr>
          <p:cNvPicPr>
            <a:picLocks noChangeAspect="1"/>
          </p:cNvPicPr>
          <p:nvPr/>
        </p:nvPicPr>
        <p:blipFill rotWithShape="1">
          <a:blip r:embed="rId2"/>
          <a:srcRect l="14534" t="43691" r="27356" b="27143"/>
          <a:stretch/>
        </p:blipFill>
        <p:spPr>
          <a:xfrm>
            <a:off x="5377542" y="3402998"/>
            <a:ext cx="5976258" cy="1874755"/>
          </a:xfrm>
          <a:prstGeom prst="rect">
            <a:avLst/>
          </a:prstGeom>
        </p:spPr>
      </p:pic>
      <p:pic>
        <p:nvPicPr>
          <p:cNvPr id="3" name="Picture 2">
            <a:extLst>
              <a:ext uri="{FF2B5EF4-FFF2-40B4-BE49-F238E27FC236}">
                <a16:creationId xmlns:a16="http://schemas.microsoft.com/office/drawing/2014/main" id="{F377C639-27B2-4228-214F-AC4BA35595B8}"/>
              </a:ext>
            </a:extLst>
          </p:cNvPr>
          <p:cNvPicPr>
            <a:picLocks noChangeAspect="1"/>
          </p:cNvPicPr>
          <p:nvPr/>
        </p:nvPicPr>
        <p:blipFill rotWithShape="1">
          <a:blip r:embed="rId3"/>
          <a:srcRect l="10219" t="27263" r="52133" b="9047"/>
          <a:stretch/>
        </p:blipFill>
        <p:spPr>
          <a:xfrm>
            <a:off x="766229" y="2416790"/>
            <a:ext cx="4131128" cy="4367894"/>
          </a:xfrm>
          <a:prstGeom prst="rect">
            <a:avLst/>
          </a:prstGeom>
        </p:spPr>
      </p:pic>
    </p:spTree>
    <p:extLst>
      <p:ext uri="{BB962C8B-B14F-4D97-AF65-F5344CB8AC3E}">
        <p14:creationId xmlns:p14="http://schemas.microsoft.com/office/powerpoint/2010/main" val="22486010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7" name="Title 1"/>
          <p:cNvSpPr txBox="1">
            <a:spLocks/>
          </p:cNvSpPr>
          <p:nvPr/>
        </p:nvSpPr>
        <p:spPr>
          <a:xfrm>
            <a:off x="2751209" y="253151"/>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nội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dung</a:t>
            </a:r>
          </a:p>
        </p:txBody>
      </p:sp>
      <p:sp>
        <p:nvSpPr>
          <p:cNvPr id="3" name="TextBox 2"/>
          <p:cNvSpPr txBox="1"/>
          <p:nvPr/>
        </p:nvSpPr>
        <p:spPr>
          <a:xfrm>
            <a:off x="1" y="920825"/>
            <a:ext cx="4476194"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a:t>
            </a:r>
            <a:r>
              <a:rPr kumimoji="0" lang="vi-VN"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iới</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thiệu về sự tồn tại và tính chất của trường hấp dẫn và những đại lượng vật lí liên quan như: lực hấp dẫn, cường độ trường hấp dẫn và thế hấp dẫn.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827289" y="4142059"/>
            <a:ext cx="743111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khuyến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khuếch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toán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lang="en-US" sz="2000" dirty="0">
                <a:solidFill>
                  <a:prstClr val="black"/>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849792" y="963934"/>
            <a:ext cx="6826986"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tuyến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s-ES" sz="2000" dirty="0" err="1">
                <a:solidFill>
                  <a:srgbClr val="000000"/>
                </a:solidFill>
                <a:effectLst/>
                <a:latin typeface="Times New Roman" panose="02020603050405020304" pitchFamily="18" charset="0"/>
                <a:ea typeface="游明朝" panose="02020400000000000000" pitchFamily="18" charset="-128"/>
              </a:rPr>
              <a:t>những</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kiến</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thức</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liên</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quan</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đến</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các</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loại</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biến</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điệu</a:t>
            </a:r>
            <a:r>
              <a:rPr lang="es-ES" sz="2000" dirty="0">
                <a:solidFill>
                  <a:srgbClr val="000000"/>
                </a:solidFill>
                <a:effectLst/>
                <a:latin typeface="Times New Roman" panose="02020603050405020304" pitchFamily="18" charset="0"/>
                <a:ea typeface="游明朝" panose="02020400000000000000" pitchFamily="18" charset="-128"/>
              </a:rPr>
              <a:t> (AM </a:t>
            </a:r>
            <a:r>
              <a:rPr lang="es-ES" sz="2000" dirty="0" err="1">
                <a:solidFill>
                  <a:srgbClr val="000000"/>
                </a:solidFill>
                <a:effectLst/>
                <a:latin typeface="Times New Roman" panose="02020603050405020304" pitchFamily="18" charset="0"/>
                <a:ea typeface="游明朝" panose="02020400000000000000" pitchFamily="18" charset="-128"/>
              </a:rPr>
              <a:t>và</a:t>
            </a:r>
            <a:r>
              <a:rPr lang="es-ES" sz="2000" dirty="0">
                <a:solidFill>
                  <a:srgbClr val="000000"/>
                </a:solidFill>
                <a:effectLst/>
                <a:latin typeface="Times New Roman" panose="02020603050405020304" pitchFamily="18" charset="0"/>
                <a:ea typeface="游明朝" panose="02020400000000000000" pitchFamily="18" charset="-128"/>
              </a:rPr>
              <a:t> FM) </a:t>
            </a:r>
            <a:r>
              <a:rPr lang="es-ES" sz="2000" dirty="0" err="1">
                <a:solidFill>
                  <a:srgbClr val="000000"/>
                </a:solidFill>
                <a:effectLst/>
                <a:latin typeface="Times New Roman" panose="02020603050405020304" pitchFamily="18" charset="0"/>
                <a:ea typeface="游明朝" panose="02020400000000000000" pitchFamily="18" charset="-128"/>
              </a:rPr>
              <a:t>và</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các</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cách</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thức</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truyền</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thông</a:t>
            </a:r>
            <a:r>
              <a:rPr lang="es-ES" sz="2000" dirty="0">
                <a:solidFill>
                  <a:srgbClr val="000000"/>
                </a:solidFill>
                <a:effectLst/>
                <a:latin typeface="Times New Roman" panose="02020603050405020304" pitchFamily="18" charset="0"/>
                <a:ea typeface="游明朝" panose="02020400000000000000" pitchFamily="18" charset="-128"/>
              </a:rPr>
              <a:t> </a:t>
            </a:r>
            <a:r>
              <a:rPr lang="es-ES" sz="2000" dirty="0" err="1">
                <a:solidFill>
                  <a:srgbClr val="000000"/>
                </a:solidFill>
                <a:effectLst/>
                <a:latin typeface="Times New Roman" panose="02020603050405020304" pitchFamily="18" charset="0"/>
                <a:ea typeface="游明朝" panose="02020400000000000000" pitchFamily="18" charset="-128"/>
              </a:rPr>
              <a:t>tin</a:t>
            </a:r>
            <a:r>
              <a:rPr lang="es-ES" sz="2000" dirty="0">
                <a:solidFill>
                  <a:srgbClr val="000000"/>
                </a:solidFill>
                <a:effectLst/>
                <a:latin typeface="Times New Roman" panose="02020603050405020304" pitchFamily="18" charset="0"/>
                <a:ea typeface="游明朝" panose="02020400000000000000" pitchFamily="18" charset="-128"/>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FFCF1E84-932E-9DAB-F3E9-AE6BC1BEE99B}"/>
              </a:ext>
            </a:extLst>
          </p:cNvPr>
          <p:cNvPicPr>
            <a:picLocks noChangeAspect="1"/>
          </p:cNvPicPr>
          <p:nvPr/>
        </p:nvPicPr>
        <p:blipFill rotWithShape="1">
          <a:blip r:embed="rId3"/>
          <a:srcRect l="26439" t="17976" r="54439" b="58238"/>
          <a:stretch/>
        </p:blipFill>
        <p:spPr>
          <a:xfrm>
            <a:off x="0" y="2552041"/>
            <a:ext cx="2098221" cy="1631216"/>
          </a:xfrm>
          <a:prstGeom prst="rect">
            <a:avLst/>
          </a:prstGeom>
        </p:spPr>
      </p:pic>
      <p:pic>
        <p:nvPicPr>
          <p:cNvPr id="6" name="Picture 5">
            <a:extLst>
              <a:ext uri="{FF2B5EF4-FFF2-40B4-BE49-F238E27FC236}">
                <a16:creationId xmlns:a16="http://schemas.microsoft.com/office/drawing/2014/main" id="{5302E69F-F0F5-86C0-9CF2-35AC6547C086}"/>
              </a:ext>
            </a:extLst>
          </p:cNvPr>
          <p:cNvPicPr>
            <a:picLocks noChangeAspect="1"/>
          </p:cNvPicPr>
          <p:nvPr/>
        </p:nvPicPr>
        <p:blipFill rotWithShape="1">
          <a:blip r:embed="rId4"/>
          <a:srcRect l="45635" t="26428" r="43353" b="53747"/>
          <a:stretch/>
        </p:blipFill>
        <p:spPr>
          <a:xfrm>
            <a:off x="2466156" y="2552041"/>
            <a:ext cx="1642103" cy="1847637"/>
          </a:xfrm>
          <a:prstGeom prst="rect">
            <a:avLst/>
          </a:prstGeom>
        </p:spPr>
      </p:pic>
      <p:pic>
        <p:nvPicPr>
          <p:cNvPr id="8" name="Picture 7">
            <a:extLst>
              <a:ext uri="{FF2B5EF4-FFF2-40B4-BE49-F238E27FC236}">
                <a16:creationId xmlns:a16="http://schemas.microsoft.com/office/drawing/2014/main" id="{15313F2C-79B8-F5C4-F26D-42823844D89C}"/>
              </a:ext>
            </a:extLst>
          </p:cNvPr>
          <p:cNvPicPr>
            <a:picLocks noChangeAspect="1"/>
          </p:cNvPicPr>
          <p:nvPr/>
        </p:nvPicPr>
        <p:blipFill rotWithShape="1">
          <a:blip r:embed="rId5"/>
          <a:srcRect l="27183" t="74542" r="55109" b="10648"/>
          <a:stretch/>
        </p:blipFill>
        <p:spPr>
          <a:xfrm>
            <a:off x="155121" y="4589581"/>
            <a:ext cx="3698422" cy="1933176"/>
          </a:xfrm>
          <a:prstGeom prst="rect">
            <a:avLst/>
          </a:prstGeom>
        </p:spPr>
      </p:pic>
      <p:pic>
        <p:nvPicPr>
          <p:cNvPr id="12" name="Picture 11">
            <a:extLst>
              <a:ext uri="{FF2B5EF4-FFF2-40B4-BE49-F238E27FC236}">
                <a16:creationId xmlns:a16="http://schemas.microsoft.com/office/drawing/2014/main" id="{8A3CCF22-44DA-4871-993A-F8DD3802FACE}"/>
              </a:ext>
            </a:extLst>
          </p:cNvPr>
          <p:cNvPicPr>
            <a:picLocks noChangeAspect="1"/>
          </p:cNvPicPr>
          <p:nvPr/>
        </p:nvPicPr>
        <p:blipFill rotWithShape="1">
          <a:blip r:embed="rId6"/>
          <a:srcRect l="26885" t="70079" r="42832" b="10357"/>
          <a:stretch/>
        </p:blipFill>
        <p:spPr>
          <a:xfrm>
            <a:off x="5690506" y="2012473"/>
            <a:ext cx="5274129" cy="2129586"/>
          </a:xfrm>
          <a:prstGeom prst="rect">
            <a:avLst/>
          </a:prstGeom>
        </p:spPr>
      </p:pic>
      <p:pic>
        <p:nvPicPr>
          <p:cNvPr id="13" name="Picture 12">
            <a:extLst>
              <a:ext uri="{FF2B5EF4-FFF2-40B4-BE49-F238E27FC236}">
                <a16:creationId xmlns:a16="http://schemas.microsoft.com/office/drawing/2014/main" id="{BC4DA725-3303-7B6A-207C-0D239DD731FE}"/>
              </a:ext>
            </a:extLst>
          </p:cNvPr>
          <p:cNvPicPr>
            <a:picLocks noChangeAspect="1"/>
          </p:cNvPicPr>
          <p:nvPr/>
        </p:nvPicPr>
        <p:blipFill rotWithShape="1">
          <a:blip r:embed="rId7"/>
          <a:srcRect l="27986" t="35119" r="43130" b="46310"/>
          <a:stretch/>
        </p:blipFill>
        <p:spPr>
          <a:xfrm>
            <a:off x="6237730" y="5184999"/>
            <a:ext cx="4051110" cy="1627962"/>
          </a:xfrm>
          <a:prstGeom prst="rect">
            <a:avLst/>
          </a:prstGeom>
        </p:spPr>
      </p:pic>
    </p:spTree>
    <p:extLst>
      <p:ext uri="{BB962C8B-B14F-4D97-AF65-F5344CB8AC3E}">
        <p14:creationId xmlns:p14="http://schemas.microsoft.com/office/powerpoint/2010/main" val="73206417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443175" y="2285808"/>
            <a:ext cx="4252240"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Sách được trình bày có sự kết hợp hài hoà, cân đối giữa kênh chữ và kênh hình, đảm bảo tính khoa học và tính giáo dục cao, phù hợp với đặc điểm tâm sinh lí của</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cấp</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THPT.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Title 1"/>
          <p:cNvSpPr txBox="1">
            <a:spLocks/>
          </p:cNvSpPr>
          <p:nvPr/>
        </p:nvSpPr>
        <p:spPr>
          <a:xfrm>
            <a:off x="2465108" y="334507"/>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HÌnh</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thức</a:t>
            </a:r>
            <a:endPar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endParaRPr>
          </a:p>
        </p:txBody>
      </p:sp>
      <p:pic>
        <p:nvPicPr>
          <p:cNvPr id="2" name="Picture 1">
            <a:extLst>
              <a:ext uri="{FF2B5EF4-FFF2-40B4-BE49-F238E27FC236}">
                <a16:creationId xmlns:a16="http://schemas.microsoft.com/office/drawing/2014/main" id="{EEF46059-280A-4B08-E2B4-7FA303491090}"/>
              </a:ext>
            </a:extLst>
          </p:cNvPr>
          <p:cNvPicPr>
            <a:picLocks noChangeAspect="1"/>
          </p:cNvPicPr>
          <p:nvPr/>
        </p:nvPicPr>
        <p:blipFill rotWithShape="1">
          <a:blip r:embed="rId2"/>
          <a:srcRect l="24951" t="17857" r="41417" b="7315"/>
          <a:stretch/>
        </p:blipFill>
        <p:spPr>
          <a:xfrm>
            <a:off x="5723163" y="976685"/>
            <a:ext cx="4131130" cy="5744790"/>
          </a:xfrm>
          <a:prstGeom prst="rect">
            <a:avLst/>
          </a:prstGeom>
        </p:spPr>
      </p:pic>
    </p:spTree>
    <p:extLst>
      <p:ext uri="{BB962C8B-B14F-4D97-AF65-F5344CB8AC3E}">
        <p14:creationId xmlns:p14="http://schemas.microsoft.com/office/powerpoint/2010/main" val="24110695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Rectangle 5"/>
          <p:cNvSpPr/>
          <p:nvPr/>
        </p:nvSpPr>
        <p:spPr>
          <a:xfrm>
            <a:off x="105507" y="1126086"/>
            <a:ext cx="11936627" cy="509985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SGK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CTST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GV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khai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tiễn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sở</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GV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dựa</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sẵn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SGK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GV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ngược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GV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sẵn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GV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GV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ràng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GV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não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KWL(H), XYZ,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kĩ</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năng</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itle 1"/>
          <p:cNvSpPr txBox="1">
            <a:spLocks/>
          </p:cNvSpPr>
          <p:nvPr/>
        </p:nvSpPr>
        <p:spPr>
          <a:xfrm>
            <a:off x="2751209" y="125826"/>
            <a:ext cx="8362268" cy="75641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Những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điểm</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mới</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về</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phương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pháp</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b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b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hình</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thức</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dạy</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học</a:t>
            </a:r>
            <a:endPar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2000031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18224"/>
            <a:ext cx="12192000" cy="1438884"/>
          </a:xfrm>
        </p:spPr>
        <p:txBody>
          <a:bodyPr>
            <a:normAutofit/>
          </a:bodyPr>
          <a:lstStyle/>
          <a:p>
            <a:r>
              <a:rPr lang="en-US" sz="4100" dirty="0">
                <a:solidFill>
                  <a:schemeClr val="accent1">
                    <a:lumMod val="50000"/>
                  </a:schemeClr>
                </a:solidFill>
              </a:rPr>
              <a:t>GIỚI THIỆU </a:t>
            </a:r>
            <a:r>
              <a:rPr lang="en-US" sz="4100" dirty="0" err="1">
                <a:solidFill>
                  <a:schemeClr val="accent1">
                    <a:lumMod val="50000"/>
                  </a:schemeClr>
                </a:solidFill>
              </a:rPr>
              <a:t>một</a:t>
            </a:r>
            <a:r>
              <a:rPr lang="en-US" sz="4100" dirty="0">
                <a:solidFill>
                  <a:schemeClr val="accent1">
                    <a:lumMod val="50000"/>
                  </a:schemeClr>
                </a:solidFill>
              </a:rPr>
              <a:t> </a:t>
            </a:r>
            <a:r>
              <a:rPr lang="en-US" sz="4100" dirty="0" err="1">
                <a:solidFill>
                  <a:schemeClr val="accent1">
                    <a:lumMod val="50000"/>
                  </a:schemeClr>
                </a:solidFill>
              </a:rPr>
              <a:t>bài</a:t>
            </a:r>
            <a:r>
              <a:rPr lang="en-US" sz="4100" dirty="0">
                <a:solidFill>
                  <a:schemeClr val="accent1">
                    <a:lumMod val="50000"/>
                  </a:schemeClr>
                </a:solidFill>
              </a:rPr>
              <a:t> </a:t>
            </a:r>
            <a:r>
              <a:rPr lang="en-US" sz="4100" dirty="0" err="1">
                <a:solidFill>
                  <a:schemeClr val="accent1">
                    <a:lumMod val="50000"/>
                  </a:schemeClr>
                </a:solidFill>
              </a:rPr>
              <a:t>học</a:t>
            </a:r>
            <a:r>
              <a:rPr lang="en-US" sz="4100" dirty="0">
                <a:solidFill>
                  <a:schemeClr val="accent1">
                    <a:lumMod val="50000"/>
                  </a:schemeClr>
                </a:solidFill>
              </a:rPr>
              <a:t> </a:t>
            </a:r>
            <a:r>
              <a:rPr lang="en-US" sz="4100" dirty="0" err="1">
                <a:solidFill>
                  <a:schemeClr val="accent1">
                    <a:lumMod val="50000"/>
                  </a:schemeClr>
                </a:solidFill>
              </a:rPr>
              <a:t>trong</a:t>
            </a:r>
            <a:r>
              <a:rPr lang="en-US" sz="4100" dirty="0">
                <a:solidFill>
                  <a:schemeClr val="accent1">
                    <a:lumMod val="50000"/>
                  </a:schemeClr>
                </a:solidFill>
              </a:rPr>
              <a:t> S</a:t>
            </a:r>
            <a:r>
              <a:rPr lang="vi-VN" sz="4100" dirty="0">
                <a:solidFill>
                  <a:schemeClr val="accent1">
                    <a:lumMod val="50000"/>
                  </a:schemeClr>
                </a:solidFill>
              </a:rPr>
              <a:t>ÁCH </a:t>
            </a:r>
            <a:r>
              <a:rPr lang="en-US" sz="4100" dirty="0">
                <a:solidFill>
                  <a:schemeClr val="accent1">
                    <a:lumMod val="50000"/>
                  </a:schemeClr>
                </a:solidFill>
              </a:rPr>
              <a:t>VẬT </a:t>
            </a:r>
            <a:r>
              <a:rPr lang="en-US" sz="4100" dirty="0" err="1">
                <a:solidFill>
                  <a:schemeClr val="accent1">
                    <a:lumMod val="50000"/>
                  </a:schemeClr>
                </a:solidFill>
              </a:rPr>
              <a:t>lí</a:t>
            </a:r>
            <a:r>
              <a:rPr lang="en-US" sz="4100" dirty="0">
                <a:solidFill>
                  <a:schemeClr val="accent1">
                    <a:lumMod val="50000"/>
                  </a:schemeClr>
                </a:solidFill>
              </a:rPr>
              <a:t> 11</a:t>
            </a:r>
          </a:p>
        </p:txBody>
      </p:sp>
      <p:sp>
        <p:nvSpPr>
          <p:cNvPr id="5" name="Text Placeholder 4"/>
          <p:cNvSpPr>
            <a:spLocks noGrp="1"/>
          </p:cNvSpPr>
          <p:nvPr>
            <p:ph type="body" idx="1"/>
          </p:nvPr>
        </p:nvSpPr>
        <p:spPr>
          <a:xfrm>
            <a:off x="22331" y="1175618"/>
            <a:ext cx="11471049" cy="638519"/>
          </a:xfrm>
        </p:spPr>
        <p:txBody>
          <a:bodyPr>
            <a:noAutofit/>
          </a:bodyPr>
          <a:lstStyle/>
          <a:p>
            <a:r>
              <a:rPr lang="en-US" sz="4500" i="0" dirty="0">
                <a:solidFill>
                  <a:srgbClr val="C00000"/>
                </a:solidFill>
                <a:latin typeface="Times New Roman" panose="02020603050405020304" pitchFamily="18" charset="0"/>
                <a:cs typeface="Times New Roman" panose="02020603050405020304" pitchFamily="18" charset="0"/>
              </a:rPr>
              <a:t>PHẦN 4</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93B17628-5E86-C111-23C3-572C3279831D}"/>
              </a:ext>
            </a:extLst>
          </p:cNvPr>
          <p:cNvPicPr>
            <a:picLocks noChangeAspect="1"/>
          </p:cNvPicPr>
          <p:nvPr/>
        </p:nvPicPr>
        <p:blipFill rotWithShape="1">
          <a:blip r:embed="rId2"/>
          <a:srcRect l="40532" t="13333" r="20700" b="4927"/>
          <a:stretch/>
        </p:blipFill>
        <p:spPr>
          <a:xfrm>
            <a:off x="2761830" y="2498856"/>
            <a:ext cx="2774723" cy="3656412"/>
          </a:xfrm>
          <a:prstGeom prst="rect">
            <a:avLst/>
          </a:prstGeom>
        </p:spPr>
      </p:pic>
      <p:pic>
        <p:nvPicPr>
          <p:cNvPr id="3" name="Picture 2">
            <a:extLst>
              <a:ext uri="{FF2B5EF4-FFF2-40B4-BE49-F238E27FC236}">
                <a16:creationId xmlns:a16="http://schemas.microsoft.com/office/drawing/2014/main" id="{E12B827F-FF17-1A1D-F030-F6DD69C14FC2}"/>
              </a:ext>
            </a:extLst>
          </p:cNvPr>
          <p:cNvPicPr>
            <a:picLocks noChangeAspect="1"/>
          </p:cNvPicPr>
          <p:nvPr/>
        </p:nvPicPr>
        <p:blipFill rotWithShape="1">
          <a:blip r:embed="rId3"/>
          <a:srcRect l="42054" t="12986" r="21135" b="5043"/>
          <a:stretch/>
        </p:blipFill>
        <p:spPr>
          <a:xfrm>
            <a:off x="5757855" y="2497668"/>
            <a:ext cx="2628092" cy="3657600"/>
          </a:xfrm>
          <a:prstGeom prst="rect">
            <a:avLst/>
          </a:prstGeom>
        </p:spPr>
      </p:pic>
    </p:spTree>
    <p:extLst>
      <p:ext uri="{BB962C8B-B14F-4D97-AF65-F5344CB8AC3E}">
        <p14:creationId xmlns:p14="http://schemas.microsoft.com/office/powerpoint/2010/main" val="3840631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8" name="Title 1"/>
          <p:cNvSpPr txBox="1">
            <a:spLocks/>
          </p:cNvSpPr>
          <p:nvPr/>
        </p:nvSpPr>
        <p:spPr>
          <a:xfrm>
            <a:off x="2751209" y="125826"/>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700" dirty="0">
                <a:solidFill>
                  <a:srgbClr val="FF0000"/>
                </a:solidFill>
              </a:rPr>
              <a:t>GIỚI THIỆU </a:t>
            </a:r>
            <a:r>
              <a:rPr lang="en-US" sz="2700" dirty="0" err="1">
                <a:solidFill>
                  <a:srgbClr val="FF0000"/>
                </a:solidFill>
              </a:rPr>
              <a:t>một</a:t>
            </a:r>
            <a:r>
              <a:rPr lang="en-US" sz="2700" dirty="0">
                <a:solidFill>
                  <a:srgbClr val="FF0000"/>
                </a:solidFill>
              </a:rPr>
              <a:t> </a:t>
            </a:r>
            <a:r>
              <a:rPr lang="en-US" sz="2700" dirty="0" err="1">
                <a:solidFill>
                  <a:srgbClr val="FF0000"/>
                </a:solidFill>
              </a:rPr>
              <a:t>bài</a:t>
            </a:r>
            <a:r>
              <a:rPr lang="en-US" sz="2700" dirty="0">
                <a:solidFill>
                  <a:srgbClr val="FF0000"/>
                </a:solidFill>
              </a:rPr>
              <a:t> </a:t>
            </a:r>
            <a:r>
              <a:rPr lang="en-US" sz="2700" dirty="0" err="1">
                <a:solidFill>
                  <a:srgbClr val="FF0000"/>
                </a:solidFill>
              </a:rPr>
              <a:t>học</a:t>
            </a:r>
            <a:r>
              <a:rPr lang="en-US" sz="2700" dirty="0">
                <a:solidFill>
                  <a:srgbClr val="FF0000"/>
                </a:solidFill>
              </a:rPr>
              <a:t> </a:t>
            </a:r>
            <a:r>
              <a:rPr lang="en-US" sz="2700" dirty="0" err="1">
                <a:solidFill>
                  <a:srgbClr val="FF0000"/>
                </a:solidFill>
              </a:rPr>
              <a:t>trong</a:t>
            </a:r>
            <a:r>
              <a:rPr lang="en-US" sz="2700" dirty="0">
                <a:solidFill>
                  <a:srgbClr val="FF0000"/>
                </a:solidFill>
              </a:rPr>
              <a:t> S</a:t>
            </a:r>
            <a:r>
              <a:rPr lang="vi-VN" sz="2700" dirty="0">
                <a:solidFill>
                  <a:srgbClr val="FF0000"/>
                </a:solidFill>
              </a:rPr>
              <a:t>ÁCH </a:t>
            </a:r>
            <a:r>
              <a:rPr lang="en-US" sz="2700" dirty="0">
                <a:solidFill>
                  <a:srgbClr val="FF0000"/>
                </a:solidFill>
              </a:rPr>
              <a:t>VẬT </a:t>
            </a:r>
            <a:r>
              <a:rPr lang="en-US" sz="2700" dirty="0" err="1">
                <a:solidFill>
                  <a:srgbClr val="FF0000"/>
                </a:solidFill>
              </a:rPr>
              <a:t>lí</a:t>
            </a:r>
            <a:r>
              <a:rPr lang="en-US" sz="2700" dirty="0">
                <a:solidFill>
                  <a:srgbClr val="FF0000"/>
                </a:solidFill>
              </a:rPr>
              <a:t> 11</a:t>
            </a:r>
            <a:endParaRPr kumimoji="0" lang="en-US" sz="27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endParaRPr>
          </a:p>
        </p:txBody>
      </p:sp>
      <p:pic>
        <p:nvPicPr>
          <p:cNvPr id="3" name="Picture 2">
            <a:extLst>
              <a:ext uri="{FF2B5EF4-FFF2-40B4-BE49-F238E27FC236}">
                <a16:creationId xmlns:a16="http://schemas.microsoft.com/office/drawing/2014/main" id="{E619CE77-D1D0-7A61-52B5-2E9552821FEF}"/>
              </a:ext>
            </a:extLst>
          </p:cNvPr>
          <p:cNvPicPr>
            <a:picLocks noChangeAspect="1"/>
          </p:cNvPicPr>
          <p:nvPr/>
        </p:nvPicPr>
        <p:blipFill rotWithShape="1">
          <a:blip r:embed="rId2"/>
          <a:srcRect l="26204" t="17500" r="41877" b="7143"/>
          <a:stretch/>
        </p:blipFill>
        <p:spPr>
          <a:xfrm>
            <a:off x="4008664" y="1138917"/>
            <a:ext cx="3502479" cy="5167992"/>
          </a:xfrm>
          <a:prstGeom prst="rect">
            <a:avLst/>
          </a:prstGeom>
        </p:spPr>
      </p:pic>
      <p:pic>
        <p:nvPicPr>
          <p:cNvPr id="4" name="Picture 3">
            <a:extLst>
              <a:ext uri="{FF2B5EF4-FFF2-40B4-BE49-F238E27FC236}">
                <a16:creationId xmlns:a16="http://schemas.microsoft.com/office/drawing/2014/main" id="{F235B157-FAEB-2593-B4DF-9E059E1CE41C}"/>
              </a:ext>
            </a:extLst>
          </p:cNvPr>
          <p:cNvPicPr>
            <a:picLocks noChangeAspect="1"/>
          </p:cNvPicPr>
          <p:nvPr/>
        </p:nvPicPr>
        <p:blipFill rotWithShape="1">
          <a:blip r:embed="rId3"/>
          <a:srcRect l="25769" t="17619" r="42311" b="7024"/>
          <a:stretch/>
        </p:blipFill>
        <p:spPr>
          <a:xfrm>
            <a:off x="7780563" y="1138917"/>
            <a:ext cx="3502479" cy="5167992"/>
          </a:xfrm>
          <a:prstGeom prst="rect">
            <a:avLst/>
          </a:prstGeom>
        </p:spPr>
      </p:pic>
      <p:pic>
        <p:nvPicPr>
          <p:cNvPr id="7" name="Picture 6">
            <a:extLst>
              <a:ext uri="{FF2B5EF4-FFF2-40B4-BE49-F238E27FC236}">
                <a16:creationId xmlns:a16="http://schemas.microsoft.com/office/drawing/2014/main" id="{D2652BCE-3BFB-26EC-7212-F7ED46848DB5}"/>
              </a:ext>
            </a:extLst>
          </p:cNvPr>
          <p:cNvPicPr>
            <a:picLocks noChangeAspect="1"/>
          </p:cNvPicPr>
          <p:nvPr/>
        </p:nvPicPr>
        <p:blipFill rotWithShape="1">
          <a:blip r:embed="rId4"/>
          <a:srcRect l="30555" t="17778" r="34867" b="6461"/>
          <a:stretch/>
        </p:blipFill>
        <p:spPr>
          <a:xfrm>
            <a:off x="134710" y="1235710"/>
            <a:ext cx="3739244" cy="5120640"/>
          </a:xfrm>
          <a:prstGeom prst="rect">
            <a:avLst/>
          </a:prstGeom>
        </p:spPr>
      </p:pic>
    </p:spTree>
    <p:extLst>
      <p:ext uri="{BB962C8B-B14F-4D97-AF65-F5344CB8AC3E}">
        <p14:creationId xmlns:p14="http://schemas.microsoft.com/office/powerpoint/2010/main" val="2932404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18224"/>
            <a:ext cx="12192000" cy="1438884"/>
          </a:xfrm>
        </p:spPr>
        <p:txBody>
          <a:bodyPr>
            <a:normAutofit/>
          </a:bodyPr>
          <a:lstStyle/>
          <a:p>
            <a:r>
              <a:rPr lang="en-US" sz="4100" dirty="0" err="1">
                <a:solidFill>
                  <a:schemeClr val="accent1">
                    <a:lumMod val="50000"/>
                  </a:schemeClr>
                </a:solidFill>
              </a:rPr>
              <a:t>Tài</a:t>
            </a:r>
            <a:r>
              <a:rPr lang="en-US" sz="4100" dirty="0">
                <a:solidFill>
                  <a:schemeClr val="accent1">
                    <a:lumMod val="50000"/>
                  </a:schemeClr>
                </a:solidFill>
              </a:rPr>
              <a:t> </a:t>
            </a:r>
            <a:r>
              <a:rPr lang="en-US" sz="4100" dirty="0" err="1">
                <a:solidFill>
                  <a:schemeClr val="accent1">
                    <a:lumMod val="50000"/>
                  </a:schemeClr>
                </a:solidFill>
              </a:rPr>
              <a:t>liệu</a:t>
            </a:r>
            <a:r>
              <a:rPr lang="en-US" sz="4100" dirty="0">
                <a:solidFill>
                  <a:schemeClr val="accent1">
                    <a:lumMod val="50000"/>
                  </a:schemeClr>
                </a:solidFill>
              </a:rPr>
              <a:t> </a:t>
            </a:r>
            <a:r>
              <a:rPr lang="en-US" sz="4100" dirty="0" err="1">
                <a:solidFill>
                  <a:schemeClr val="accent1">
                    <a:lumMod val="50000"/>
                  </a:schemeClr>
                </a:solidFill>
              </a:rPr>
              <a:t>bổ</a:t>
            </a:r>
            <a:r>
              <a:rPr lang="en-US" sz="4100" dirty="0">
                <a:solidFill>
                  <a:schemeClr val="accent1">
                    <a:lumMod val="50000"/>
                  </a:schemeClr>
                </a:solidFill>
              </a:rPr>
              <a:t> </a:t>
            </a:r>
            <a:r>
              <a:rPr lang="en-US" sz="4100" dirty="0" err="1">
                <a:solidFill>
                  <a:schemeClr val="accent1">
                    <a:lumMod val="50000"/>
                  </a:schemeClr>
                </a:solidFill>
              </a:rPr>
              <a:t>trợ</a:t>
            </a:r>
            <a:r>
              <a:rPr lang="en-US" sz="4100" dirty="0">
                <a:solidFill>
                  <a:schemeClr val="accent1">
                    <a:lumMod val="50000"/>
                  </a:schemeClr>
                </a:solidFill>
              </a:rPr>
              <a:t> </a:t>
            </a:r>
            <a:r>
              <a:rPr lang="vi-VN" sz="4100" dirty="0">
                <a:solidFill>
                  <a:schemeClr val="accent1">
                    <a:lumMod val="50000"/>
                  </a:schemeClr>
                </a:solidFill>
              </a:rPr>
              <a:t>SÁCH </a:t>
            </a:r>
            <a:r>
              <a:rPr lang="en-US" sz="4100" dirty="0">
                <a:solidFill>
                  <a:schemeClr val="accent1">
                    <a:lumMod val="50000"/>
                  </a:schemeClr>
                </a:solidFill>
              </a:rPr>
              <a:t>VẬT </a:t>
            </a:r>
            <a:r>
              <a:rPr lang="en-US" sz="4100" dirty="0" err="1">
                <a:solidFill>
                  <a:schemeClr val="accent1">
                    <a:lumMod val="50000"/>
                  </a:schemeClr>
                </a:solidFill>
              </a:rPr>
              <a:t>lí</a:t>
            </a:r>
            <a:r>
              <a:rPr lang="en-US" sz="4100" dirty="0">
                <a:solidFill>
                  <a:schemeClr val="accent1">
                    <a:lumMod val="50000"/>
                  </a:schemeClr>
                </a:solidFill>
              </a:rPr>
              <a:t> 11</a:t>
            </a:r>
          </a:p>
        </p:txBody>
      </p:sp>
      <p:sp>
        <p:nvSpPr>
          <p:cNvPr id="5" name="Text Placeholder 4"/>
          <p:cNvSpPr>
            <a:spLocks noGrp="1"/>
          </p:cNvSpPr>
          <p:nvPr>
            <p:ph type="body" idx="1"/>
          </p:nvPr>
        </p:nvSpPr>
        <p:spPr>
          <a:xfrm>
            <a:off x="22331" y="1175618"/>
            <a:ext cx="11471049" cy="638519"/>
          </a:xfrm>
        </p:spPr>
        <p:txBody>
          <a:bodyPr>
            <a:noAutofit/>
          </a:bodyPr>
          <a:lstStyle/>
          <a:p>
            <a:r>
              <a:rPr lang="en-US" sz="4500" i="0" dirty="0">
                <a:solidFill>
                  <a:srgbClr val="C00000"/>
                </a:solidFill>
                <a:latin typeface="Times New Roman" panose="02020603050405020304" pitchFamily="18" charset="0"/>
                <a:cs typeface="Times New Roman" panose="02020603050405020304" pitchFamily="18" charset="0"/>
              </a:rPr>
              <a:t>PHẦN 5</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9336C54-7CFB-AF98-2023-8BB455A5C401}"/>
              </a:ext>
            </a:extLst>
          </p:cNvPr>
          <p:cNvPicPr>
            <a:picLocks noChangeAspect="1"/>
          </p:cNvPicPr>
          <p:nvPr/>
        </p:nvPicPr>
        <p:blipFill rotWithShape="1">
          <a:blip r:embed="rId3"/>
          <a:srcRect l="40532" t="13333" r="20700" b="4927"/>
          <a:stretch/>
        </p:blipFill>
        <p:spPr>
          <a:xfrm>
            <a:off x="2761830" y="2498856"/>
            <a:ext cx="2774723" cy="3656412"/>
          </a:xfrm>
          <a:prstGeom prst="rect">
            <a:avLst/>
          </a:prstGeom>
        </p:spPr>
      </p:pic>
      <p:pic>
        <p:nvPicPr>
          <p:cNvPr id="3" name="Picture 2">
            <a:extLst>
              <a:ext uri="{FF2B5EF4-FFF2-40B4-BE49-F238E27FC236}">
                <a16:creationId xmlns:a16="http://schemas.microsoft.com/office/drawing/2014/main" id="{BA2680F5-9E5D-4753-5EDC-EBD4BB19E1BA}"/>
              </a:ext>
            </a:extLst>
          </p:cNvPr>
          <p:cNvPicPr>
            <a:picLocks noChangeAspect="1"/>
          </p:cNvPicPr>
          <p:nvPr/>
        </p:nvPicPr>
        <p:blipFill rotWithShape="1">
          <a:blip r:embed="rId4"/>
          <a:srcRect l="42054" t="12986" r="21135" b="5043"/>
          <a:stretch/>
        </p:blipFill>
        <p:spPr>
          <a:xfrm>
            <a:off x="5757855" y="2497668"/>
            <a:ext cx="2628092" cy="3657600"/>
          </a:xfrm>
          <a:prstGeom prst="rect">
            <a:avLst/>
          </a:prstGeom>
        </p:spPr>
      </p:pic>
    </p:spTree>
    <p:extLst>
      <p:ext uri="{BB962C8B-B14F-4D97-AF65-F5344CB8AC3E}">
        <p14:creationId xmlns:p14="http://schemas.microsoft.com/office/powerpoint/2010/main" val="2683054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6" name="Title 1"/>
          <p:cNvSpPr txBox="1">
            <a:spLocks/>
          </p:cNvSpPr>
          <p:nvPr/>
        </p:nvSpPr>
        <p:spPr>
          <a:xfrm>
            <a:off x="2751209" y="125826"/>
            <a:ext cx="8362268"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TÀI LIỆU BỔ TRỢ SÁCH VẬT LÍ 11</a:t>
            </a:r>
          </a:p>
        </p:txBody>
      </p:sp>
      <p:pic>
        <p:nvPicPr>
          <p:cNvPr id="2" name="Picture 1">
            <a:extLst>
              <a:ext uri="{FF2B5EF4-FFF2-40B4-BE49-F238E27FC236}">
                <a16:creationId xmlns:a16="http://schemas.microsoft.com/office/drawing/2014/main" id="{45D60D87-8475-0325-1167-6C33FBF0CB3B}"/>
              </a:ext>
            </a:extLst>
          </p:cNvPr>
          <p:cNvPicPr>
            <a:picLocks noChangeAspect="1"/>
          </p:cNvPicPr>
          <p:nvPr/>
        </p:nvPicPr>
        <p:blipFill rotWithShape="1">
          <a:blip r:embed="rId2"/>
          <a:srcRect l="42063" t="12865" r="21776" b="5000"/>
          <a:stretch/>
        </p:blipFill>
        <p:spPr>
          <a:xfrm>
            <a:off x="205819" y="1145538"/>
            <a:ext cx="3657600" cy="5192434"/>
          </a:xfrm>
          <a:prstGeom prst="rect">
            <a:avLst/>
          </a:prstGeom>
        </p:spPr>
      </p:pic>
      <p:pic>
        <p:nvPicPr>
          <p:cNvPr id="3" name="Picture 2">
            <a:extLst>
              <a:ext uri="{FF2B5EF4-FFF2-40B4-BE49-F238E27FC236}">
                <a16:creationId xmlns:a16="http://schemas.microsoft.com/office/drawing/2014/main" id="{4CF43DB4-F7A8-7A68-BF60-84C4B7707FE8}"/>
              </a:ext>
            </a:extLst>
          </p:cNvPr>
          <p:cNvPicPr>
            <a:picLocks noChangeAspect="1"/>
          </p:cNvPicPr>
          <p:nvPr/>
        </p:nvPicPr>
        <p:blipFill rotWithShape="1">
          <a:blip r:embed="rId3"/>
          <a:srcRect l="41915" t="12865" r="21329" b="5357"/>
          <a:stretch/>
        </p:blipFill>
        <p:spPr>
          <a:xfrm>
            <a:off x="4278086" y="1145538"/>
            <a:ext cx="3735020" cy="5193792"/>
          </a:xfrm>
          <a:prstGeom prst="rect">
            <a:avLst/>
          </a:prstGeom>
        </p:spPr>
      </p:pic>
      <p:pic>
        <p:nvPicPr>
          <p:cNvPr id="7" name="Picture 6">
            <a:extLst>
              <a:ext uri="{FF2B5EF4-FFF2-40B4-BE49-F238E27FC236}">
                <a16:creationId xmlns:a16="http://schemas.microsoft.com/office/drawing/2014/main" id="{5EC9E1C7-B9AB-9C81-27A9-F78132D8181B}"/>
              </a:ext>
            </a:extLst>
          </p:cNvPr>
          <p:cNvPicPr>
            <a:picLocks noChangeAspect="1"/>
          </p:cNvPicPr>
          <p:nvPr/>
        </p:nvPicPr>
        <p:blipFill rotWithShape="1">
          <a:blip r:embed="rId4"/>
          <a:srcRect l="42074" t="13102" r="22619" b="5077"/>
          <a:stretch/>
        </p:blipFill>
        <p:spPr>
          <a:xfrm>
            <a:off x="8426554" y="1144180"/>
            <a:ext cx="3585869" cy="5193792"/>
          </a:xfrm>
          <a:prstGeom prst="rect">
            <a:avLst/>
          </a:prstGeom>
        </p:spPr>
      </p:pic>
    </p:spTree>
    <p:extLst>
      <p:ext uri="{BB962C8B-B14F-4D97-AF65-F5344CB8AC3E}">
        <p14:creationId xmlns:p14="http://schemas.microsoft.com/office/powerpoint/2010/main" val="2824686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141"/>
            <a:ext cx="12192001" cy="6861359"/>
          </a:xfrm>
          <a:prstGeom prst="rect">
            <a:avLst/>
          </a:prstGeom>
        </p:spPr>
      </p:pic>
      <p:sp>
        <p:nvSpPr>
          <p:cNvPr id="6" name="TextBox 5"/>
          <p:cNvSpPr txBox="1"/>
          <p:nvPr/>
        </p:nvSpPr>
        <p:spPr>
          <a:xfrm>
            <a:off x="2250831" y="622029"/>
            <a:ext cx="7080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NHÀ XUẤT BẢN GIÁO DỤC VIỆT NAM</a:t>
            </a:r>
          </a:p>
        </p:txBody>
      </p:sp>
      <p:sp>
        <p:nvSpPr>
          <p:cNvPr id="8" name="Rectangle 7">
            <a:extLst>
              <a:ext uri="{FF2B5EF4-FFF2-40B4-BE49-F238E27FC236}">
                <a16:creationId xmlns:a16="http://schemas.microsoft.com/office/drawing/2014/main" id="{8B458BDE-A353-446C-9069-AE5F7BA536C2}"/>
              </a:ext>
            </a:extLst>
          </p:cNvPr>
          <p:cNvSpPr/>
          <p:nvPr/>
        </p:nvSpPr>
        <p:spPr>
          <a:xfrm>
            <a:off x="3469180" y="4297103"/>
            <a:ext cx="5249884" cy="923330"/>
          </a:xfrm>
          <a:prstGeom prst="rect">
            <a:avLst/>
          </a:prstGeom>
          <a:noFill/>
        </p:spPr>
        <p:txBody>
          <a:bodyPr wrap="square" lIns="91440" tIns="45720" rIns="91440" bIns="45720">
            <a:spAutoFit/>
          </a:bodyPr>
          <a:lstStyle/>
          <a:p>
            <a:pPr algn="ctr"/>
            <a:r>
              <a:rPr kumimoji="0" lang="en-US" sz="5400" b="1" i="0" u="none" strike="noStrike" kern="1200" cap="none" spc="0" normalizeH="0" baseline="0" noProof="0" dirty="0">
                <a:ln w="12700">
                  <a:solidFill>
                    <a:schemeClr val="accent1"/>
                  </a:solidFill>
                  <a:prstDash val="solid"/>
                </a:ln>
                <a:solidFill>
                  <a:srgbClr val="002060"/>
                </a:solidFill>
                <a:effectLst>
                  <a:outerShdw dist="38100" dir="2640000" algn="bl" rotWithShape="0">
                    <a:schemeClr val="accent1"/>
                  </a:outerShdw>
                </a:effectLst>
                <a:uLnTx/>
                <a:uFillTx/>
                <a:latin typeface="Times New Roman" panose="02020603050405020304" pitchFamily="18" charset="0"/>
                <a:cs typeface="Times New Roman" panose="02020603050405020304" pitchFamily="18" charset="0"/>
              </a:rPr>
              <a:t>MÔN VẬT</a:t>
            </a:r>
            <a:r>
              <a:rPr kumimoji="0" lang="en-US" sz="5400" b="1" i="0" u="none" strike="noStrike" kern="1200" cap="none" spc="0" normalizeH="0" noProof="0" dirty="0">
                <a:ln w="12700">
                  <a:solidFill>
                    <a:schemeClr val="accent1"/>
                  </a:solidFill>
                  <a:prstDash val="solid"/>
                </a:ln>
                <a:solidFill>
                  <a:srgbClr val="002060"/>
                </a:solidFill>
                <a:effectLst>
                  <a:outerShdw dist="38100" dir="2640000" algn="bl" rotWithShape="0">
                    <a:schemeClr val="accent1"/>
                  </a:outerShdw>
                </a:effectLst>
                <a:uLnTx/>
                <a:uFillTx/>
                <a:latin typeface="Times New Roman" panose="02020603050405020304" pitchFamily="18" charset="0"/>
                <a:cs typeface="Times New Roman" panose="02020603050405020304" pitchFamily="18" charset="0"/>
              </a:rPr>
              <a:t> LÍ 11</a:t>
            </a:r>
            <a:endParaRPr lang="en-US" sz="5400" b="1" cap="none" spc="0" dirty="0">
              <a:ln w="12700">
                <a:solidFill>
                  <a:schemeClr val="accent1"/>
                </a:solidFill>
                <a:prstDash val="solid"/>
              </a:ln>
              <a:solidFill>
                <a:srgbClr val="002060"/>
              </a:solidFill>
              <a:effectLst>
                <a:outerShdw dist="38100" dir="2640000" algn="bl" rotWithShape="0">
                  <a:schemeClr val="accent1"/>
                </a:outerShdw>
              </a:effectLst>
            </a:endParaRPr>
          </a:p>
        </p:txBody>
      </p:sp>
      <p:sp>
        <p:nvSpPr>
          <p:cNvPr id="16" name="TextBox 15"/>
          <p:cNvSpPr txBox="1"/>
          <p:nvPr/>
        </p:nvSpPr>
        <p:spPr>
          <a:xfrm>
            <a:off x="0" y="1165953"/>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rgbClr val="C00000"/>
                </a:solidFill>
                <a:latin typeface="Times New Roman" panose="02020603050405020304" pitchFamily="18" charset="0"/>
                <a:cs typeface="Times New Roman" panose="02020603050405020304" pitchFamily="18" charset="0"/>
              </a:rPr>
              <a:t>TẬP HUẤN SỬ DỤNG</a:t>
            </a:r>
            <a:endParaRPr kumimoji="0" lang="en-US" sz="5000" b="1" i="0" u="none" strike="noStrike" kern="1200" cap="none" spc="0" normalizeH="0" baseline="0" noProof="0" dirty="0">
              <a:ln>
                <a:noFill/>
              </a:ln>
              <a:solidFill>
                <a:srgbClr val="C00000"/>
              </a:solidFill>
              <a:uLnTx/>
              <a:uFillTx/>
              <a:latin typeface="Times New Roman" panose="02020603050405020304" pitchFamily="18" charset="0"/>
              <a:cs typeface="Times New Roman" panose="02020603050405020304" pitchFamily="18" charset="0"/>
            </a:endParaRPr>
          </a:p>
        </p:txBody>
      </p:sp>
      <p:sp>
        <p:nvSpPr>
          <p:cNvPr id="17" name="TextBox 16"/>
          <p:cNvSpPr txBox="1"/>
          <p:nvPr/>
        </p:nvSpPr>
        <p:spPr>
          <a:xfrm>
            <a:off x="175846" y="2842733"/>
            <a:ext cx="11816862" cy="125572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accent5"/>
                </a:solidFill>
                <a:effectLst/>
                <a:uLnTx/>
                <a:uFillTx/>
                <a:latin typeface="Times New Roman" panose="02020603050405020304" pitchFamily="18" charset="0"/>
                <a:cs typeface="Times New Roman" panose="02020603050405020304" pitchFamily="18" charset="0"/>
              </a:rPr>
              <a:t>BỘ SÁCH GIÁO KHOA – SÁCH CHUYÊN</a:t>
            </a:r>
            <a:r>
              <a:rPr kumimoji="0" lang="en-US" sz="2600" b="1" i="0" u="none" strike="noStrike" kern="1200" cap="none" spc="0" normalizeH="0" noProof="0" dirty="0">
                <a:ln>
                  <a:noFill/>
                </a:ln>
                <a:solidFill>
                  <a:schemeClr val="accent5"/>
                </a:solidFill>
                <a:effectLst/>
                <a:uLnTx/>
                <a:uFillTx/>
                <a:latin typeface="Times New Roman" panose="02020603050405020304" pitchFamily="18" charset="0"/>
                <a:cs typeface="Times New Roman" panose="02020603050405020304" pitchFamily="18" charset="0"/>
              </a:rPr>
              <a:t> ĐỀ HỌC TẬP </a:t>
            </a:r>
            <a:endParaRPr kumimoji="0" lang="en-US" sz="2600" b="1" i="0" u="none" strike="noStrike" kern="1200" cap="none" spc="0" normalizeH="0" baseline="0" noProof="0" dirty="0">
              <a:ln>
                <a:noFill/>
              </a:ln>
              <a:solidFill>
                <a:schemeClr val="accent5"/>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CHÂN TRỜI SÁNG TẠO</a:t>
            </a:r>
          </a:p>
        </p:txBody>
      </p:sp>
    </p:spTree>
    <p:extLst>
      <p:ext uri="{BB962C8B-B14F-4D97-AF65-F5344CB8AC3E}">
        <p14:creationId xmlns:p14="http://schemas.microsoft.com/office/powerpoint/2010/main" val="1973888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8D85A2-872F-4E71-AA13-2CE27E98C2F1}" type="datetime1">
              <a:rPr kumimoji="0" lang="en-US" sz="1200" b="0"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19/05/2023</a:t>
            </a:fld>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7918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8083" y="1055084"/>
            <a:ext cx="7293446" cy="740083"/>
          </a:xfrm>
        </p:spPr>
        <p:txBody>
          <a:bodyPr>
            <a:normAutofit/>
          </a:bodyPr>
          <a:lstStyle/>
          <a:p>
            <a:pPr algn="ctr"/>
            <a:r>
              <a:rPr lang="en-US" sz="4100" dirty="0" err="1">
                <a:solidFill>
                  <a:srgbClr val="7030A0"/>
                </a:solidFill>
              </a:rPr>
              <a:t>Nội</a:t>
            </a:r>
            <a:r>
              <a:rPr lang="en-US" sz="4100" dirty="0">
                <a:solidFill>
                  <a:srgbClr val="7030A0"/>
                </a:solidFill>
              </a:rPr>
              <a:t> dung </a:t>
            </a:r>
            <a:r>
              <a:rPr lang="en-US" sz="4100" dirty="0" err="1">
                <a:solidFill>
                  <a:srgbClr val="7030A0"/>
                </a:solidFill>
              </a:rPr>
              <a:t>báo</a:t>
            </a:r>
            <a:r>
              <a:rPr lang="en-US" sz="4100" dirty="0">
                <a:solidFill>
                  <a:srgbClr val="7030A0"/>
                </a:solidFill>
              </a:rPr>
              <a:t> </a:t>
            </a:r>
            <a:r>
              <a:rPr lang="en-US" sz="4100" dirty="0" err="1">
                <a:solidFill>
                  <a:srgbClr val="7030A0"/>
                </a:solidFill>
              </a:rPr>
              <a:t>cáo</a:t>
            </a:r>
            <a:endParaRPr lang="en-US" sz="4100" dirty="0">
              <a:solidFill>
                <a:srgbClr val="7030A0"/>
              </a:solidFill>
            </a:endParaRPr>
          </a:p>
        </p:txBody>
      </p:sp>
      <p:sp>
        <p:nvSpPr>
          <p:cNvPr id="7" name="Text Placeholder 6"/>
          <p:cNvSpPr>
            <a:spLocks noGrp="1"/>
          </p:cNvSpPr>
          <p:nvPr>
            <p:ph type="body" idx="1"/>
          </p:nvPr>
        </p:nvSpPr>
        <p:spPr>
          <a:xfrm>
            <a:off x="67624" y="1847292"/>
            <a:ext cx="6292231" cy="3322594"/>
          </a:xfrm>
        </p:spPr>
        <p:txBody>
          <a:bodyPr>
            <a:noAutofit/>
          </a:bodyPr>
          <a:lstStyle/>
          <a:p>
            <a:pPr>
              <a:lnSpc>
                <a:spcPct val="130000"/>
              </a:lnSpc>
              <a:spcBef>
                <a:spcPts val="0"/>
              </a:spcBef>
            </a:pPr>
            <a:r>
              <a:rPr lang="en-US" sz="2100" dirty="0" err="1">
                <a:solidFill>
                  <a:srgbClr val="FF0000"/>
                </a:solidFill>
              </a:rPr>
              <a:t>Giới</a:t>
            </a:r>
            <a:r>
              <a:rPr lang="en-US" sz="2100" dirty="0">
                <a:solidFill>
                  <a:srgbClr val="FF0000"/>
                </a:solidFill>
              </a:rPr>
              <a:t> </a:t>
            </a:r>
            <a:r>
              <a:rPr lang="en-US" sz="2100" dirty="0" err="1">
                <a:solidFill>
                  <a:srgbClr val="FF0000"/>
                </a:solidFill>
              </a:rPr>
              <a:t>thiệu</a:t>
            </a:r>
            <a:r>
              <a:rPr lang="en-US" sz="2100" dirty="0">
                <a:solidFill>
                  <a:srgbClr val="FF0000"/>
                </a:solidFill>
              </a:rPr>
              <a:t> </a:t>
            </a:r>
            <a:r>
              <a:rPr lang="en-US" sz="2100" dirty="0" err="1">
                <a:solidFill>
                  <a:srgbClr val="FF0000"/>
                </a:solidFill>
              </a:rPr>
              <a:t>nhóm</a:t>
            </a:r>
            <a:r>
              <a:rPr lang="en-US" sz="2100" dirty="0">
                <a:solidFill>
                  <a:srgbClr val="FF0000"/>
                </a:solidFill>
              </a:rPr>
              <a:t> </a:t>
            </a:r>
            <a:r>
              <a:rPr lang="en-US" sz="2100" dirty="0" err="1">
                <a:solidFill>
                  <a:srgbClr val="FF0000"/>
                </a:solidFill>
              </a:rPr>
              <a:t>tác</a:t>
            </a:r>
            <a:r>
              <a:rPr lang="en-US" sz="2100" dirty="0">
                <a:solidFill>
                  <a:srgbClr val="FF0000"/>
                </a:solidFill>
              </a:rPr>
              <a:t> </a:t>
            </a:r>
            <a:r>
              <a:rPr lang="en-US" sz="2100" dirty="0" err="1">
                <a:solidFill>
                  <a:srgbClr val="FF0000"/>
                </a:solidFill>
              </a:rPr>
              <a:t>giả</a:t>
            </a:r>
            <a:endParaRPr lang="en-US" sz="2100" dirty="0">
              <a:solidFill>
                <a:srgbClr val="FF0000"/>
              </a:solidFill>
            </a:endParaRPr>
          </a:p>
          <a:p>
            <a:pPr marL="457200" indent="-457200">
              <a:lnSpc>
                <a:spcPct val="130000"/>
              </a:lnSpc>
              <a:spcBef>
                <a:spcPts val="0"/>
              </a:spcBef>
              <a:buAutoNum type="arabicPeriod"/>
            </a:pPr>
            <a:r>
              <a:rPr lang="en-US" sz="2100" dirty="0">
                <a:solidFill>
                  <a:srgbClr val="002060"/>
                </a:solidFill>
              </a:rPr>
              <a:t>Quan </a:t>
            </a:r>
            <a:r>
              <a:rPr lang="en-US" sz="2100" dirty="0" err="1">
                <a:solidFill>
                  <a:srgbClr val="002060"/>
                </a:solidFill>
              </a:rPr>
              <a:t>điểm</a:t>
            </a:r>
            <a:r>
              <a:rPr lang="en-US" sz="2100" dirty="0">
                <a:solidFill>
                  <a:srgbClr val="002060"/>
                </a:solidFill>
              </a:rPr>
              <a:t> </a:t>
            </a:r>
            <a:r>
              <a:rPr lang="en-US" sz="2100" dirty="0" err="1">
                <a:solidFill>
                  <a:srgbClr val="002060"/>
                </a:solidFill>
              </a:rPr>
              <a:t>biên</a:t>
            </a:r>
            <a:r>
              <a:rPr lang="en-US" sz="2100" dirty="0">
                <a:solidFill>
                  <a:srgbClr val="002060"/>
                </a:solidFill>
              </a:rPr>
              <a:t> </a:t>
            </a:r>
            <a:r>
              <a:rPr lang="en-US" sz="2100" dirty="0" err="1">
                <a:solidFill>
                  <a:srgbClr val="002060"/>
                </a:solidFill>
              </a:rPr>
              <a:t>soạn</a:t>
            </a:r>
            <a:endParaRPr lang="en-US" sz="2100" dirty="0">
              <a:solidFill>
                <a:srgbClr val="002060"/>
              </a:solidFill>
            </a:endParaRPr>
          </a:p>
          <a:p>
            <a:pPr marL="457200" indent="-457200">
              <a:lnSpc>
                <a:spcPct val="130000"/>
              </a:lnSpc>
              <a:spcBef>
                <a:spcPts val="0"/>
              </a:spcBef>
              <a:buAutoNum type="arabicPeriod"/>
            </a:pPr>
            <a:r>
              <a:rPr lang="en-US" sz="2100" dirty="0" err="1">
                <a:solidFill>
                  <a:srgbClr val="002060"/>
                </a:solidFill>
              </a:rPr>
              <a:t>Cấu</a:t>
            </a:r>
            <a:r>
              <a:rPr lang="en-US" sz="2100" dirty="0">
                <a:solidFill>
                  <a:srgbClr val="002060"/>
                </a:solidFill>
              </a:rPr>
              <a:t> </a:t>
            </a:r>
            <a:r>
              <a:rPr lang="en-US" sz="2100" dirty="0" err="1">
                <a:solidFill>
                  <a:srgbClr val="002060"/>
                </a:solidFill>
              </a:rPr>
              <a:t>trúc</a:t>
            </a:r>
            <a:r>
              <a:rPr lang="en-US" sz="2100" dirty="0">
                <a:solidFill>
                  <a:srgbClr val="002060"/>
                </a:solidFill>
              </a:rPr>
              <a:t> </a:t>
            </a:r>
            <a:r>
              <a:rPr lang="en-US" sz="2100" dirty="0" err="1">
                <a:solidFill>
                  <a:srgbClr val="002060"/>
                </a:solidFill>
              </a:rPr>
              <a:t>nội</a:t>
            </a:r>
            <a:r>
              <a:rPr lang="en-US" sz="2100" dirty="0">
                <a:solidFill>
                  <a:srgbClr val="002060"/>
                </a:solidFill>
              </a:rPr>
              <a:t> dung </a:t>
            </a:r>
            <a:r>
              <a:rPr lang="en-US" sz="2100" dirty="0" err="1">
                <a:solidFill>
                  <a:srgbClr val="002060"/>
                </a:solidFill>
              </a:rPr>
              <a:t>của</a:t>
            </a:r>
            <a:r>
              <a:rPr lang="en-US" sz="2100" dirty="0">
                <a:solidFill>
                  <a:srgbClr val="002060"/>
                </a:solidFill>
              </a:rPr>
              <a:t> </a:t>
            </a:r>
            <a:r>
              <a:rPr lang="en-US" sz="2100" dirty="0" err="1">
                <a:solidFill>
                  <a:srgbClr val="002060"/>
                </a:solidFill>
              </a:rPr>
              <a:t>sách</a:t>
            </a:r>
            <a:endParaRPr lang="en-US" sz="2100" dirty="0">
              <a:solidFill>
                <a:srgbClr val="002060"/>
              </a:solidFill>
            </a:endParaRPr>
          </a:p>
          <a:p>
            <a:pPr marL="457200" indent="-457200">
              <a:lnSpc>
                <a:spcPct val="130000"/>
              </a:lnSpc>
              <a:spcBef>
                <a:spcPts val="0"/>
              </a:spcBef>
              <a:buAutoNum type="arabicPeriod"/>
            </a:pPr>
            <a:r>
              <a:rPr lang="en-US" sz="2100" dirty="0" err="1">
                <a:solidFill>
                  <a:srgbClr val="002060"/>
                </a:solidFill>
              </a:rPr>
              <a:t>Những</a:t>
            </a:r>
            <a:r>
              <a:rPr lang="en-US" sz="2100" dirty="0">
                <a:solidFill>
                  <a:srgbClr val="002060"/>
                </a:solidFill>
              </a:rPr>
              <a:t> </a:t>
            </a:r>
            <a:r>
              <a:rPr lang="en-US" sz="2100" dirty="0" err="1">
                <a:solidFill>
                  <a:srgbClr val="002060"/>
                </a:solidFill>
              </a:rPr>
              <a:t>điểm</a:t>
            </a:r>
            <a:r>
              <a:rPr lang="en-US" sz="2100" dirty="0">
                <a:solidFill>
                  <a:srgbClr val="002060"/>
                </a:solidFill>
              </a:rPr>
              <a:t> </a:t>
            </a:r>
            <a:r>
              <a:rPr lang="en-US" sz="2100" dirty="0" err="1">
                <a:solidFill>
                  <a:srgbClr val="002060"/>
                </a:solidFill>
              </a:rPr>
              <a:t>mới</a:t>
            </a:r>
            <a:endParaRPr lang="en-US" sz="2100" dirty="0">
              <a:solidFill>
                <a:srgbClr val="002060"/>
              </a:solidFill>
            </a:endParaRPr>
          </a:p>
          <a:p>
            <a:pPr marL="457200" indent="-457200">
              <a:lnSpc>
                <a:spcPct val="130000"/>
              </a:lnSpc>
              <a:spcBef>
                <a:spcPts val="0"/>
              </a:spcBef>
              <a:buAutoNum type="arabicPeriod"/>
            </a:pPr>
            <a:r>
              <a:rPr lang="en-US" sz="2100" dirty="0" err="1">
                <a:solidFill>
                  <a:srgbClr val="002060"/>
                </a:solidFill>
              </a:rPr>
              <a:t>Giới</a:t>
            </a:r>
            <a:r>
              <a:rPr lang="en-US" sz="2100" dirty="0">
                <a:solidFill>
                  <a:srgbClr val="002060"/>
                </a:solidFill>
              </a:rPr>
              <a:t> </a:t>
            </a:r>
            <a:r>
              <a:rPr lang="en-US" sz="2100" dirty="0" err="1">
                <a:solidFill>
                  <a:srgbClr val="002060"/>
                </a:solidFill>
              </a:rPr>
              <a:t>thiệu</a:t>
            </a:r>
            <a:r>
              <a:rPr lang="en-US" sz="2100" dirty="0">
                <a:solidFill>
                  <a:srgbClr val="002060"/>
                </a:solidFill>
              </a:rPr>
              <a:t> </a:t>
            </a:r>
            <a:r>
              <a:rPr lang="en-US" sz="2100" dirty="0" err="1">
                <a:solidFill>
                  <a:srgbClr val="002060"/>
                </a:solidFill>
              </a:rPr>
              <a:t>một</a:t>
            </a:r>
            <a:r>
              <a:rPr lang="en-US" sz="2100" dirty="0">
                <a:solidFill>
                  <a:srgbClr val="002060"/>
                </a:solidFill>
              </a:rPr>
              <a:t> </a:t>
            </a:r>
            <a:r>
              <a:rPr lang="en-US" sz="2100" dirty="0" err="1">
                <a:solidFill>
                  <a:srgbClr val="002060"/>
                </a:solidFill>
              </a:rPr>
              <a:t>bài</a:t>
            </a:r>
            <a:r>
              <a:rPr lang="en-US" sz="2100" dirty="0">
                <a:solidFill>
                  <a:srgbClr val="002060"/>
                </a:solidFill>
              </a:rPr>
              <a:t> </a:t>
            </a:r>
            <a:r>
              <a:rPr lang="en-US" sz="2100" dirty="0" err="1">
                <a:solidFill>
                  <a:srgbClr val="002060"/>
                </a:solidFill>
              </a:rPr>
              <a:t>học</a:t>
            </a:r>
            <a:endParaRPr lang="en-US" sz="2100" dirty="0">
              <a:solidFill>
                <a:srgbClr val="002060"/>
              </a:solidFill>
            </a:endParaRPr>
          </a:p>
          <a:p>
            <a:pPr marL="457200" indent="-457200">
              <a:lnSpc>
                <a:spcPct val="130000"/>
              </a:lnSpc>
              <a:spcBef>
                <a:spcPts val="0"/>
              </a:spcBef>
              <a:buAutoNum type="arabicPeriod"/>
            </a:pPr>
            <a:r>
              <a:rPr lang="en-US" sz="2100" dirty="0" err="1">
                <a:solidFill>
                  <a:srgbClr val="002060"/>
                </a:solidFill>
              </a:rPr>
              <a:t>Tài</a:t>
            </a:r>
            <a:r>
              <a:rPr lang="en-US" sz="2100" dirty="0">
                <a:solidFill>
                  <a:srgbClr val="002060"/>
                </a:solidFill>
              </a:rPr>
              <a:t> </a:t>
            </a:r>
            <a:r>
              <a:rPr lang="en-US" sz="2100" dirty="0" err="1">
                <a:solidFill>
                  <a:srgbClr val="002060"/>
                </a:solidFill>
              </a:rPr>
              <a:t>liệu</a:t>
            </a:r>
            <a:r>
              <a:rPr lang="en-US" sz="2100" dirty="0">
                <a:solidFill>
                  <a:srgbClr val="002060"/>
                </a:solidFill>
              </a:rPr>
              <a:t> </a:t>
            </a:r>
            <a:r>
              <a:rPr lang="en-US" sz="2100" dirty="0" err="1">
                <a:solidFill>
                  <a:srgbClr val="002060"/>
                </a:solidFill>
              </a:rPr>
              <a:t>bổ</a:t>
            </a:r>
            <a:r>
              <a:rPr lang="en-US" sz="2100" dirty="0">
                <a:solidFill>
                  <a:srgbClr val="002060"/>
                </a:solidFill>
              </a:rPr>
              <a:t> </a:t>
            </a:r>
            <a:r>
              <a:rPr lang="en-US" sz="2100" dirty="0" err="1">
                <a:solidFill>
                  <a:srgbClr val="002060"/>
                </a:solidFill>
              </a:rPr>
              <a:t>trợ</a:t>
            </a:r>
            <a:r>
              <a:rPr lang="en-US" sz="2100" dirty="0">
                <a:solidFill>
                  <a:srgbClr val="002060"/>
                </a:solidFill>
              </a:rPr>
              <a:t> SGK </a:t>
            </a:r>
            <a:r>
              <a:rPr lang="en-US" sz="2100" dirty="0" err="1">
                <a:solidFill>
                  <a:srgbClr val="002060"/>
                </a:solidFill>
              </a:rPr>
              <a:t>Vật</a:t>
            </a:r>
            <a:r>
              <a:rPr lang="en-US" sz="2100" dirty="0">
                <a:solidFill>
                  <a:srgbClr val="002060"/>
                </a:solidFill>
              </a:rPr>
              <a:t> </a:t>
            </a:r>
            <a:r>
              <a:rPr lang="en-US" sz="2100" dirty="0" err="1">
                <a:solidFill>
                  <a:srgbClr val="002060"/>
                </a:solidFill>
              </a:rPr>
              <a:t>lí</a:t>
            </a:r>
            <a:r>
              <a:rPr lang="en-US" sz="2100" dirty="0">
                <a:solidFill>
                  <a:srgbClr val="002060"/>
                </a:solidFill>
              </a:rPr>
              <a:t> 11</a:t>
            </a:r>
            <a:endParaRPr lang="vi-VN" sz="2100" dirty="0">
              <a:solidFill>
                <a:srgbClr val="002060"/>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6BA349F-998F-4DBC-BB90-540366726E2D}"/>
              </a:ext>
            </a:extLst>
          </p:cNvPr>
          <p:cNvPicPr>
            <a:picLocks noChangeAspect="1"/>
          </p:cNvPicPr>
          <p:nvPr/>
        </p:nvPicPr>
        <p:blipFill rotWithShape="1">
          <a:blip r:embed="rId2"/>
          <a:srcRect l="40532" t="13333" r="20700" b="4927"/>
          <a:stretch/>
        </p:blipFill>
        <p:spPr>
          <a:xfrm>
            <a:off x="4576301" y="771655"/>
            <a:ext cx="3063240" cy="4036607"/>
          </a:xfrm>
          <a:prstGeom prst="rect">
            <a:avLst/>
          </a:prstGeom>
        </p:spPr>
      </p:pic>
      <p:pic>
        <p:nvPicPr>
          <p:cNvPr id="9" name="Picture 8">
            <a:extLst>
              <a:ext uri="{FF2B5EF4-FFF2-40B4-BE49-F238E27FC236}">
                <a16:creationId xmlns:a16="http://schemas.microsoft.com/office/drawing/2014/main" id="{FAE6A346-1F75-1DC2-EDDD-712AB32E936D}"/>
              </a:ext>
            </a:extLst>
          </p:cNvPr>
          <p:cNvPicPr>
            <a:picLocks noChangeAspect="1"/>
          </p:cNvPicPr>
          <p:nvPr/>
        </p:nvPicPr>
        <p:blipFill rotWithShape="1">
          <a:blip r:embed="rId3"/>
          <a:srcRect l="42054" t="12986" r="21135" b="5043"/>
          <a:stretch/>
        </p:blipFill>
        <p:spPr>
          <a:xfrm>
            <a:off x="7662169" y="1407381"/>
            <a:ext cx="3017520" cy="4199579"/>
          </a:xfrm>
          <a:prstGeom prst="rect">
            <a:avLst/>
          </a:prstGeom>
        </p:spPr>
      </p:pic>
    </p:spTree>
    <p:extLst>
      <p:ext uri="{BB962C8B-B14F-4D97-AF65-F5344CB8AC3E}">
        <p14:creationId xmlns:p14="http://schemas.microsoft.com/office/powerpoint/2010/main" val="133505895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446" y="1055084"/>
            <a:ext cx="7293446" cy="740083"/>
          </a:xfrm>
        </p:spPr>
        <p:txBody>
          <a:bodyPr>
            <a:normAutofit/>
          </a:bodyPr>
          <a:lstStyle/>
          <a:p>
            <a:pPr algn="ctr"/>
            <a:r>
              <a:rPr lang="en-US" sz="4100" dirty="0">
                <a:solidFill>
                  <a:srgbClr val="7030A0"/>
                </a:solidFill>
              </a:rPr>
              <a:t>TÁC GIẢ SGK VẬT LÍ 11</a:t>
            </a:r>
          </a:p>
        </p:txBody>
      </p:sp>
      <p:sp>
        <p:nvSpPr>
          <p:cNvPr id="7" name="Text Placeholder 6"/>
          <p:cNvSpPr>
            <a:spLocks noGrp="1"/>
          </p:cNvSpPr>
          <p:nvPr>
            <p:ph type="body" idx="1"/>
          </p:nvPr>
        </p:nvSpPr>
        <p:spPr>
          <a:xfrm>
            <a:off x="1269153" y="1847292"/>
            <a:ext cx="6292231" cy="3322594"/>
          </a:xfrm>
        </p:spPr>
        <p:txBody>
          <a:bodyPr>
            <a:noAutofit/>
          </a:bodyPr>
          <a:lstStyle/>
          <a:p>
            <a:pPr>
              <a:lnSpc>
                <a:spcPct val="130000"/>
              </a:lnSpc>
              <a:spcBef>
                <a:spcPts val="0"/>
              </a:spcBef>
            </a:pPr>
            <a:r>
              <a:rPr lang="en-US" sz="2100" dirty="0">
                <a:solidFill>
                  <a:srgbClr val="FF0000"/>
                </a:solidFill>
              </a:rPr>
              <a:t>PGS. TS. PHẠM NGUYỄN THÀNH VINH </a:t>
            </a:r>
            <a:r>
              <a:rPr lang="vi-VN" sz="2100" dirty="0">
                <a:solidFill>
                  <a:srgbClr val="FF0000"/>
                </a:solidFill>
              </a:rPr>
              <a:t>(</a:t>
            </a:r>
            <a:r>
              <a:rPr lang="en-US" sz="2100" dirty="0" err="1">
                <a:solidFill>
                  <a:srgbClr val="FF0000"/>
                </a:solidFill>
              </a:rPr>
              <a:t>Chủ</a:t>
            </a:r>
            <a:r>
              <a:rPr lang="en-US" sz="2100" dirty="0">
                <a:solidFill>
                  <a:srgbClr val="FF0000"/>
                </a:solidFill>
              </a:rPr>
              <a:t> </a:t>
            </a:r>
            <a:r>
              <a:rPr lang="en-US" sz="2100" dirty="0" err="1">
                <a:solidFill>
                  <a:srgbClr val="FF0000"/>
                </a:solidFill>
              </a:rPr>
              <a:t>biên</a:t>
            </a:r>
            <a:r>
              <a:rPr lang="vi-VN" sz="2100" dirty="0">
                <a:solidFill>
                  <a:srgbClr val="FF0000"/>
                </a:solidFill>
              </a:rPr>
              <a:t>)</a:t>
            </a:r>
            <a:endParaRPr lang="en-US" sz="2100" dirty="0">
              <a:solidFill>
                <a:srgbClr val="FF0000"/>
              </a:solidFill>
            </a:endParaRPr>
          </a:p>
          <a:p>
            <a:pPr>
              <a:lnSpc>
                <a:spcPct val="130000"/>
              </a:lnSpc>
              <a:spcBef>
                <a:spcPts val="0"/>
              </a:spcBef>
            </a:pPr>
            <a:r>
              <a:rPr lang="en-US" sz="2100" dirty="0" err="1">
                <a:solidFill>
                  <a:srgbClr val="002060"/>
                </a:solidFill>
              </a:rPr>
              <a:t>ThS</a:t>
            </a:r>
            <a:r>
              <a:rPr lang="en-US" sz="2100" dirty="0">
                <a:solidFill>
                  <a:srgbClr val="002060"/>
                </a:solidFill>
              </a:rPr>
              <a:t>. TRẦN NGUYỄN NAM BÌNH</a:t>
            </a:r>
          </a:p>
          <a:p>
            <a:pPr>
              <a:lnSpc>
                <a:spcPct val="130000"/>
              </a:lnSpc>
              <a:spcBef>
                <a:spcPts val="0"/>
              </a:spcBef>
            </a:pPr>
            <a:r>
              <a:rPr lang="en-US" sz="2100" dirty="0" err="1">
                <a:solidFill>
                  <a:srgbClr val="002060"/>
                </a:solidFill>
              </a:rPr>
              <a:t>ThS</a:t>
            </a:r>
            <a:r>
              <a:rPr lang="en-US" sz="2100" dirty="0">
                <a:solidFill>
                  <a:srgbClr val="002060"/>
                </a:solidFill>
              </a:rPr>
              <a:t>. ĐOÀN HỒNG HÀ </a:t>
            </a:r>
          </a:p>
          <a:p>
            <a:pPr>
              <a:lnSpc>
                <a:spcPct val="130000"/>
              </a:lnSpc>
              <a:spcBef>
                <a:spcPts val="0"/>
              </a:spcBef>
            </a:pPr>
            <a:r>
              <a:rPr lang="en-US" sz="2100" dirty="0">
                <a:solidFill>
                  <a:srgbClr val="002060"/>
                </a:solidFill>
              </a:rPr>
              <a:t>NG. BÙI QUANG HÂN</a:t>
            </a:r>
          </a:p>
          <a:p>
            <a:pPr>
              <a:lnSpc>
                <a:spcPct val="130000"/>
              </a:lnSpc>
              <a:spcBef>
                <a:spcPts val="0"/>
              </a:spcBef>
            </a:pPr>
            <a:r>
              <a:rPr lang="en-US" sz="2100" dirty="0">
                <a:solidFill>
                  <a:srgbClr val="002060"/>
                </a:solidFill>
              </a:rPr>
              <a:t>TS. ĐỖ XUÂN HỘI</a:t>
            </a:r>
          </a:p>
          <a:p>
            <a:pPr>
              <a:lnSpc>
                <a:spcPct val="130000"/>
              </a:lnSpc>
              <a:spcBef>
                <a:spcPts val="0"/>
              </a:spcBef>
            </a:pPr>
            <a:r>
              <a:rPr lang="en-US" sz="2100" dirty="0" err="1">
                <a:solidFill>
                  <a:srgbClr val="002060"/>
                </a:solidFill>
              </a:rPr>
              <a:t>ThS</a:t>
            </a:r>
            <a:r>
              <a:rPr lang="en-US" sz="2100" dirty="0">
                <a:solidFill>
                  <a:srgbClr val="002060"/>
                </a:solidFill>
              </a:rPr>
              <a:t>. NGUYỄN NHƯ HUY</a:t>
            </a:r>
          </a:p>
          <a:p>
            <a:pPr>
              <a:lnSpc>
                <a:spcPct val="130000"/>
              </a:lnSpc>
              <a:spcBef>
                <a:spcPts val="0"/>
              </a:spcBef>
            </a:pPr>
            <a:r>
              <a:rPr lang="en-US" sz="2100" dirty="0" err="1">
                <a:solidFill>
                  <a:srgbClr val="002060"/>
                </a:solidFill>
              </a:rPr>
              <a:t>ThS</a:t>
            </a:r>
            <a:r>
              <a:rPr lang="en-US" sz="2100" dirty="0">
                <a:solidFill>
                  <a:srgbClr val="002060"/>
                </a:solidFill>
              </a:rPr>
              <a:t>. TRƯƠNG ĐẶNG HOÀI THU</a:t>
            </a:r>
          </a:p>
          <a:p>
            <a:pPr>
              <a:lnSpc>
                <a:spcPct val="130000"/>
              </a:lnSpc>
              <a:spcBef>
                <a:spcPts val="0"/>
              </a:spcBef>
            </a:pPr>
            <a:r>
              <a:rPr lang="en-US" sz="2100" dirty="0" err="1">
                <a:solidFill>
                  <a:srgbClr val="002060"/>
                </a:solidFill>
              </a:rPr>
              <a:t>ThS</a:t>
            </a:r>
            <a:r>
              <a:rPr lang="en-US" sz="2100" dirty="0">
                <a:solidFill>
                  <a:srgbClr val="002060"/>
                </a:solidFill>
              </a:rPr>
              <a:t>. TRẦN THỊ MỸ TRINH</a:t>
            </a:r>
            <a:endParaRPr lang="vi-VN" sz="2100" dirty="0">
              <a:solidFill>
                <a:srgbClr val="002060"/>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3FEF7F57-5C03-7B70-7B0C-D5660459823C}"/>
              </a:ext>
            </a:extLst>
          </p:cNvPr>
          <p:cNvPicPr>
            <a:picLocks noChangeAspect="1"/>
          </p:cNvPicPr>
          <p:nvPr/>
        </p:nvPicPr>
        <p:blipFill rotWithShape="1">
          <a:blip r:embed="rId3"/>
          <a:srcRect l="40532" t="13333" r="20700" b="4927"/>
          <a:stretch/>
        </p:blipFill>
        <p:spPr>
          <a:xfrm>
            <a:off x="7316892" y="1591462"/>
            <a:ext cx="3063240" cy="4036607"/>
          </a:xfrm>
          <a:prstGeom prst="rect">
            <a:avLst/>
          </a:prstGeom>
        </p:spPr>
      </p:pic>
    </p:spTree>
    <p:extLst>
      <p:ext uri="{BB962C8B-B14F-4D97-AF65-F5344CB8AC3E}">
        <p14:creationId xmlns:p14="http://schemas.microsoft.com/office/powerpoint/2010/main" val="25787310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446" y="1055084"/>
            <a:ext cx="7293446" cy="740083"/>
          </a:xfrm>
        </p:spPr>
        <p:txBody>
          <a:bodyPr>
            <a:normAutofit fontScale="90000"/>
          </a:bodyPr>
          <a:lstStyle/>
          <a:p>
            <a:pPr algn="ctr"/>
            <a:r>
              <a:rPr lang="en-US" sz="4100" dirty="0">
                <a:solidFill>
                  <a:srgbClr val="7030A0"/>
                </a:solidFill>
              </a:rPr>
              <a:t>TÁC GIẢ SCĐ HỌC TẬP VẬT LÍ 11</a:t>
            </a:r>
          </a:p>
        </p:txBody>
      </p:sp>
      <p:sp>
        <p:nvSpPr>
          <p:cNvPr id="7" name="Text Placeholder 6"/>
          <p:cNvSpPr>
            <a:spLocks noGrp="1"/>
          </p:cNvSpPr>
          <p:nvPr>
            <p:ph type="body" idx="1"/>
          </p:nvPr>
        </p:nvSpPr>
        <p:spPr>
          <a:xfrm>
            <a:off x="1269153" y="1847292"/>
            <a:ext cx="6292231" cy="2224978"/>
          </a:xfrm>
        </p:spPr>
        <p:txBody>
          <a:bodyPr>
            <a:noAutofit/>
          </a:bodyPr>
          <a:lstStyle/>
          <a:p>
            <a:pPr>
              <a:lnSpc>
                <a:spcPct val="130000"/>
              </a:lnSpc>
              <a:spcBef>
                <a:spcPts val="0"/>
              </a:spcBef>
            </a:pPr>
            <a:r>
              <a:rPr lang="en-US" sz="2100" dirty="0">
                <a:solidFill>
                  <a:srgbClr val="FF0000"/>
                </a:solidFill>
              </a:rPr>
              <a:t>PGS. TS. PHẠM NGUYỄN THÀNH VINH </a:t>
            </a:r>
            <a:r>
              <a:rPr lang="vi-VN" sz="2100" dirty="0">
                <a:solidFill>
                  <a:srgbClr val="FF0000"/>
                </a:solidFill>
              </a:rPr>
              <a:t>(</a:t>
            </a:r>
            <a:r>
              <a:rPr lang="en-US" sz="2100" dirty="0" err="1">
                <a:solidFill>
                  <a:srgbClr val="FF0000"/>
                </a:solidFill>
              </a:rPr>
              <a:t>Chủ</a:t>
            </a:r>
            <a:r>
              <a:rPr lang="en-US" sz="2100" dirty="0">
                <a:solidFill>
                  <a:srgbClr val="FF0000"/>
                </a:solidFill>
              </a:rPr>
              <a:t> </a:t>
            </a:r>
            <a:r>
              <a:rPr lang="en-US" sz="2100" dirty="0" err="1">
                <a:solidFill>
                  <a:srgbClr val="FF0000"/>
                </a:solidFill>
              </a:rPr>
              <a:t>biên</a:t>
            </a:r>
            <a:r>
              <a:rPr lang="vi-VN" sz="2100" dirty="0">
                <a:solidFill>
                  <a:srgbClr val="FF0000"/>
                </a:solidFill>
              </a:rPr>
              <a:t>)</a:t>
            </a:r>
            <a:endParaRPr lang="en-US" sz="2100" dirty="0">
              <a:solidFill>
                <a:srgbClr val="FF0000"/>
              </a:solidFill>
            </a:endParaRPr>
          </a:p>
          <a:p>
            <a:pPr>
              <a:lnSpc>
                <a:spcPct val="130000"/>
              </a:lnSpc>
              <a:spcBef>
                <a:spcPts val="0"/>
              </a:spcBef>
            </a:pPr>
            <a:r>
              <a:rPr lang="en-US" sz="2100" dirty="0" err="1">
                <a:solidFill>
                  <a:srgbClr val="002060"/>
                </a:solidFill>
              </a:rPr>
              <a:t>ThS</a:t>
            </a:r>
            <a:r>
              <a:rPr lang="en-US" sz="2100" dirty="0">
                <a:solidFill>
                  <a:srgbClr val="002060"/>
                </a:solidFill>
              </a:rPr>
              <a:t>. TRẦN NGUYỄN NAM BÌNH</a:t>
            </a:r>
          </a:p>
          <a:p>
            <a:pPr>
              <a:lnSpc>
                <a:spcPct val="130000"/>
              </a:lnSpc>
              <a:spcBef>
                <a:spcPts val="0"/>
              </a:spcBef>
            </a:pPr>
            <a:r>
              <a:rPr lang="en-US" sz="2100" dirty="0" err="1">
                <a:solidFill>
                  <a:srgbClr val="002060"/>
                </a:solidFill>
              </a:rPr>
              <a:t>ThS</a:t>
            </a:r>
            <a:r>
              <a:rPr lang="en-US" sz="2100" dirty="0">
                <a:solidFill>
                  <a:srgbClr val="002060"/>
                </a:solidFill>
              </a:rPr>
              <a:t>. ĐOÀN HỒNG HÀ </a:t>
            </a:r>
          </a:p>
          <a:p>
            <a:pPr>
              <a:lnSpc>
                <a:spcPct val="130000"/>
              </a:lnSpc>
              <a:spcBef>
                <a:spcPts val="0"/>
              </a:spcBef>
            </a:pPr>
            <a:r>
              <a:rPr lang="en-US" sz="2100" dirty="0">
                <a:solidFill>
                  <a:srgbClr val="002060"/>
                </a:solidFill>
              </a:rPr>
              <a:t>TS. ĐỖ XUÂN HỘI</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8CEB1C5-DE39-4A06-9B07-D307AFC99B00}"/>
              </a:ext>
            </a:extLst>
          </p:cNvPr>
          <p:cNvPicPr>
            <a:picLocks noChangeAspect="1"/>
          </p:cNvPicPr>
          <p:nvPr/>
        </p:nvPicPr>
        <p:blipFill rotWithShape="1">
          <a:blip r:embed="rId2"/>
          <a:srcRect l="42054" t="12986" r="21135" b="5043"/>
          <a:stretch/>
        </p:blipFill>
        <p:spPr>
          <a:xfrm>
            <a:off x="7316892" y="1534381"/>
            <a:ext cx="3017520" cy="4199579"/>
          </a:xfrm>
          <a:prstGeom prst="rect">
            <a:avLst/>
          </a:prstGeom>
        </p:spPr>
      </p:pic>
    </p:spTree>
    <p:extLst>
      <p:ext uri="{BB962C8B-B14F-4D97-AF65-F5344CB8AC3E}">
        <p14:creationId xmlns:p14="http://schemas.microsoft.com/office/powerpoint/2010/main" val="42906188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818224"/>
            <a:ext cx="12192000" cy="1438884"/>
          </a:xfrm>
        </p:spPr>
        <p:txBody>
          <a:bodyPr>
            <a:normAutofit/>
          </a:bodyPr>
          <a:lstStyle/>
          <a:p>
            <a:r>
              <a:rPr lang="en-US" sz="4100" dirty="0">
                <a:solidFill>
                  <a:schemeClr val="accent1">
                    <a:lumMod val="50000"/>
                  </a:schemeClr>
                </a:solidFill>
              </a:rPr>
              <a:t>QUAN ĐIỂM </a:t>
            </a:r>
            <a:r>
              <a:rPr lang="vi-VN" sz="4100" dirty="0">
                <a:solidFill>
                  <a:schemeClr val="accent1">
                    <a:lumMod val="50000"/>
                  </a:schemeClr>
                </a:solidFill>
              </a:rPr>
              <a:t>BIÊN SOẠN</a:t>
            </a:r>
            <a:r>
              <a:rPr lang="en-US" sz="4100" dirty="0">
                <a:solidFill>
                  <a:schemeClr val="accent1">
                    <a:lumMod val="50000"/>
                  </a:schemeClr>
                </a:solidFill>
              </a:rPr>
              <a:t> </a:t>
            </a:r>
            <a:r>
              <a:rPr lang="vi-VN" sz="4100" dirty="0">
                <a:solidFill>
                  <a:schemeClr val="accent1">
                    <a:lumMod val="50000"/>
                  </a:schemeClr>
                </a:solidFill>
              </a:rPr>
              <a:t>SÁCH </a:t>
            </a:r>
            <a:r>
              <a:rPr lang="en-US" sz="4100" dirty="0">
                <a:solidFill>
                  <a:schemeClr val="accent1">
                    <a:lumMod val="50000"/>
                  </a:schemeClr>
                </a:solidFill>
              </a:rPr>
              <a:t>VẬT </a:t>
            </a:r>
            <a:r>
              <a:rPr lang="en-US" sz="4100" dirty="0" err="1">
                <a:solidFill>
                  <a:schemeClr val="accent1">
                    <a:lumMod val="50000"/>
                  </a:schemeClr>
                </a:solidFill>
              </a:rPr>
              <a:t>lí</a:t>
            </a:r>
            <a:r>
              <a:rPr lang="en-US" sz="4100" dirty="0">
                <a:solidFill>
                  <a:schemeClr val="accent1">
                    <a:lumMod val="50000"/>
                  </a:schemeClr>
                </a:solidFill>
              </a:rPr>
              <a:t> 11</a:t>
            </a:r>
          </a:p>
        </p:txBody>
      </p:sp>
      <p:sp>
        <p:nvSpPr>
          <p:cNvPr id="5" name="Text Placeholder 4"/>
          <p:cNvSpPr>
            <a:spLocks noGrp="1"/>
          </p:cNvSpPr>
          <p:nvPr>
            <p:ph type="body" idx="1"/>
          </p:nvPr>
        </p:nvSpPr>
        <p:spPr>
          <a:xfrm>
            <a:off x="22331" y="1175618"/>
            <a:ext cx="11471049" cy="638519"/>
          </a:xfrm>
        </p:spPr>
        <p:txBody>
          <a:bodyPr>
            <a:noAutofit/>
          </a:bodyPr>
          <a:lstStyle/>
          <a:p>
            <a:r>
              <a:rPr lang="en-US" sz="4500" i="0" dirty="0">
                <a:solidFill>
                  <a:srgbClr val="C00000"/>
                </a:solidFill>
                <a:latin typeface="Times New Roman" panose="02020603050405020304" pitchFamily="18" charset="0"/>
                <a:cs typeface="Times New Roman" panose="02020603050405020304" pitchFamily="18" charset="0"/>
              </a:rPr>
              <a:t>PHẦN 1</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98C05E5-D237-3C3B-4FC7-C3653E067180}"/>
              </a:ext>
            </a:extLst>
          </p:cNvPr>
          <p:cNvPicPr>
            <a:picLocks noChangeAspect="1"/>
          </p:cNvPicPr>
          <p:nvPr/>
        </p:nvPicPr>
        <p:blipFill rotWithShape="1">
          <a:blip r:embed="rId2"/>
          <a:srcRect l="40532" t="13333" r="20700" b="4927"/>
          <a:stretch/>
        </p:blipFill>
        <p:spPr>
          <a:xfrm>
            <a:off x="2761830" y="2498856"/>
            <a:ext cx="2774723" cy="3656412"/>
          </a:xfrm>
          <a:prstGeom prst="rect">
            <a:avLst/>
          </a:prstGeom>
        </p:spPr>
      </p:pic>
      <p:pic>
        <p:nvPicPr>
          <p:cNvPr id="9" name="Picture 8">
            <a:extLst>
              <a:ext uri="{FF2B5EF4-FFF2-40B4-BE49-F238E27FC236}">
                <a16:creationId xmlns:a16="http://schemas.microsoft.com/office/drawing/2014/main" id="{E17B17D7-BB9C-297B-5946-ACB7E0E679CC}"/>
              </a:ext>
            </a:extLst>
          </p:cNvPr>
          <p:cNvPicPr>
            <a:picLocks noChangeAspect="1"/>
          </p:cNvPicPr>
          <p:nvPr/>
        </p:nvPicPr>
        <p:blipFill rotWithShape="1">
          <a:blip r:embed="rId3"/>
          <a:srcRect l="42054" t="12986" r="21135" b="5043"/>
          <a:stretch/>
        </p:blipFill>
        <p:spPr>
          <a:xfrm>
            <a:off x="5757855" y="2497668"/>
            <a:ext cx="2628092" cy="3657600"/>
          </a:xfrm>
          <a:prstGeom prst="rect">
            <a:avLst/>
          </a:prstGeom>
        </p:spPr>
      </p:pic>
    </p:spTree>
    <p:extLst>
      <p:ext uri="{BB962C8B-B14F-4D97-AF65-F5344CB8AC3E}">
        <p14:creationId xmlns:p14="http://schemas.microsoft.com/office/powerpoint/2010/main" val="536776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704" y="1179735"/>
            <a:ext cx="11473070" cy="5497512"/>
          </a:xfrm>
        </p:spPr>
        <p:txBody>
          <a:bodyPr>
            <a:normAutofit/>
          </a:bodyPr>
          <a:lstStyle/>
          <a:p>
            <a:pPr marL="0" indent="0">
              <a:buNone/>
            </a:pPr>
            <a:r>
              <a:rPr lang="vi-VN" sz="2100" dirty="0"/>
              <a:t>Với tư tưởng </a:t>
            </a:r>
            <a:r>
              <a:rPr lang="en-US" sz="2100" b="1" dirty="0" err="1">
                <a:solidFill>
                  <a:srgbClr val="FF0000"/>
                </a:solidFill>
              </a:rPr>
              <a:t>Chân</a:t>
            </a:r>
            <a:r>
              <a:rPr lang="en-US" sz="2100" b="1" dirty="0">
                <a:solidFill>
                  <a:srgbClr val="FF0000"/>
                </a:solidFill>
              </a:rPr>
              <a:t> </a:t>
            </a:r>
            <a:r>
              <a:rPr lang="en-US" sz="2100" b="1" dirty="0" err="1">
                <a:solidFill>
                  <a:srgbClr val="FF0000"/>
                </a:solidFill>
              </a:rPr>
              <a:t>trời</a:t>
            </a:r>
            <a:r>
              <a:rPr lang="en-US" sz="2100" b="1" dirty="0">
                <a:solidFill>
                  <a:srgbClr val="FF0000"/>
                </a:solidFill>
              </a:rPr>
              <a:t> </a:t>
            </a:r>
            <a:r>
              <a:rPr lang="en-US" sz="2100" b="1" dirty="0" err="1">
                <a:solidFill>
                  <a:srgbClr val="FF0000"/>
                </a:solidFill>
              </a:rPr>
              <a:t>sáng</a:t>
            </a:r>
            <a:r>
              <a:rPr lang="en-US" sz="2100" b="1" dirty="0">
                <a:solidFill>
                  <a:srgbClr val="FF0000"/>
                </a:solidFill>
              </a:rPr>
              <a:t> </a:t>
            </a:r>
            <a:r>
              <a:rPr lang="en-US" sz="2100" b="1" dirty="0" err="1">
                <a:solidFill>
                  <a:srgbClr val="FF0000"/>
                </a:solidFill>
              </a:rPr>
              <a:t>tạo</a:t>
            </a:r>
            <a:r>
              <a:rPr lang="vi-VN" sz="2100" dirty="0"/>
              <a:t>, bộ sách</a:t>
            </a:r>
            <a:r>
              <a:rPr lang="en-US" sz="2100" dirty="0"/>
              <a:t> </a:t>
            </a:r>
            <a:r>
              <a:rPr lang="en-US" sz="2100" dirty="0" err="1"/>
              <a:t>Vật</a:t>
            </a:r>
            <a:r>
              <a:rPr lang="en-US" sz="2100" dirty="0"/>
              <a:t> </a:t>
            </a:r>
            <a:r>
              <a:rPr lang="en-US" sz="2100" dirty="0" err="1"/>
              <a:t>lí</a:t>
            </a:r>
            <a:r>
              <a:rPr lang="en-US" sz="2100" dirty="0"/>
              <a:t> 11 </a:t>
            </a:r>
            <a:r>
              <a:rPr lang="en-US" sz="2100" dirty="0" err="1"/>
              <a:t>được</a:t>
            </a:r>
            <a:r>
              <a:rPr lang="en-US" sz="2100" dirty="0"/>
              <a:t> </a:t>
            </a:r>
            <a:r>
              <a:rPr lang="en-US" sz="2100" dirty="0" err="1"/>
              <a:t>biên</a:t>
            </a:r>
            <a:r>
              <a:rPr lang="en-US" sz="2100" dirty="0"/>
              <a:t> </a:t>
            </a:r>
            <a:r>
              <a:rPr lang="en-US" sz="2100" dirty="0" err="1"/>
              <a:t>soạn</a:t>
            </a:r>
            <a:r>
              <a:rPr lang="en-US" sz="2100" dirty="0"/>
              <a:t> </a:t>
            </a:r>
            <a:r>
              <a:rPr lang="en-US" sz="2100" dirty="0" err="1"/>
              <a:t>theo</a:t>
            </a:r>
            <a:r>
              <a:rPr lang="en-US" sz="2100" dirty="0"/>
              <a:t> </a:t>
            </a:r>
            <a:r>
              <a:rPr lang="en-US" sz="2100" dirty="0" err="1"/>
              <a:t>những</a:t>
            </a:r>
            <a:r>
              <a:rPr lang="en-US" sz="2100" dirty="0"/>
              <a:t> </a:t>
            </a:r>
            <a:r>
              <a:rPr lang="en-US" sz="2100" dirty="0" err="1"/>
              <a:t>quan</a:t>
            </a:r>
            <a:r>
              <a:rPr lang="en-US" sz="2100" dirty="0"/>
              <a:t> </a:t>
            </a:r>
            <a:r>
              <a:rPr lang="en-US" sz="2100" dirty="0" err="1"/>
              <a:t>điểm</a:t>
            </a:r>
            <a:r>
              <a:rPr lang="en-US" sz="2100" dirty="0"/>
              <a:t> </a:t>
            </a:r>
            <a:r>
              <a:rPr lang="en-US" sz="2100" dirty="0" err="1"/>
              <a:t>sau</a:t>
            </a:r>
            <a:r>
              <a:rPr lang="vi-VN" sz="2100" dirty="0"/>
              <a:t>:</a:t>
            </a:r>
          </a:p>
          <a:p>
            <a:r>
              <a:rPr lang="en-US" sz="2100" dirty="0" err="1"/>
              <a:t>Đảm</a:t>
            </a:r>
            <a:r>
              <a:rPr lang="en-US" sz="2100" dirty="0"/>
              <a:t> </a:t>
            </a:r>
            <a:r>
              <a:rPr lang="en-US" sz="2100" dirty="0" err="1"/>
              <a:t>bảo</a:t>
            </a:r>
            <a:r>
              <a:rPr lang="en-US" sz="2100" dirty="0"/>
              <a:t> </a:t>
            </a:r>
            <a:r>
              <a:rPr lang="en-US" sz="2100" dirty="0" err="1"/>
              <a:t>tính</a:t>
            </a:r>
            <a:r>
              <a:rPr lang="en-US" sz="2100" dirty="0"/>
              <a:t> </a:t>
            </a:r>
            <a:r>
              <a:rPr lang="en-US" sz="2100" dirty="0" err="1"/>
              <a:t>hoàn</a:t>
            </a:r>
            <a:r>
              <a:rPr lang="en-US" sz="2100" dirty="0"/>
              <a:t> </a:t>
            </a:r>
            <a:r>
              <a:rPr lang="en-US" sz="2100" dirty="0" err="1"/>
              <a:t>chỉnh</a:t>
            </a:r>
            <a:r>
              <a:rPr lang="en-US" sz="2100" dirty="0"/>
              <a:t> </a:t>
            </a:r>
            <a:r>
              <a:rPr lang="en-US" sz="2100" dirty="0" err="1"/>
              <a:t>về</a:t>
            </a:r>
            <a:r>
              <a:rPr lang="en-US" sz="2100" dirty="0"/>
              <a:t> </a:t>
            </a:r>
            <a:r>
              <a:rPr lang="en-US" sz="2100" dirty="0" err="1"/>
              <a:t>tổng</a:t>
            </a:r>
            <a:r>
              <a:rPr lang="en-US" sz="2100" dirty="0"/>
              <a:t> </a:t>
            </a:r>
            <a:r>
              <a:rPr lang="en-US" sz="2100" dirty="0" err="1"/>
              <a:t>thể</a:t>
            </a:r>
            <a:r>
              <a:rPr lang="en-US" sz="2100" dirty="0"/>
              <a:t> </a:t>
            </a:r>
            <a:r>
              <a:rPr lang="en-US" sz="2100" dirty="0" err="1"/>
              <a:t>kiến</a:t>
            </a:r>
            <a:r>
              <a:rPr lang="en-US" sz="2100" dirty="0"/>
              <a:t> </a:t>
            </a:r>
            <a:r>
              <a:rPr lang="en-US" sz="2100" dirty="0" err="1"/>
              <a:t>thức</a:t>
            </a:r>
            <a:r>
              <a:rPr lang="en-US" sz="2100" dirty="0"/>
              <a:t>, </a:t>
            </a:r>
            <a:r>
              <a:rPr lang="en-US" sz="2100" dirty="0" err="1"/>
              <a:t>chính</a:t>
            </a:r>
            <a:r>
              <a:rPr lang="en-US" sz="2100" dirty="0"/>
              <a:t> </a:t>
            </a:r>
            <a:r>
              <a:rPr lang="en-US" sz="2100" dirty="0" err="1"/>
              <a:t>xác</a:t>
            </a:r>
            <a:r>
              <a:rPr lang="en-US" sz="2100" dirty="0"/>
              <a:t> </a:t>
            </a:r>
            <a:r>
              <a:rPr lang="en-US" sz="2100" dirty="0" err="1"/>
              <a:t>về</a:t>
            </a:r>
            <a:r>
              <a:rPr lang="en-US" sz="2100" dirty="0"/>
              <a:t> </a:t>
            </a:r>
            <a:r>
              <a:rPr lang="en-US" sz="2100" dirty="0" err="1"/>
              <a:t>mặt</a:t>
            </a:r>
            <a:r>
              <a:rPr lang="en-US" sz="2100" dirty="0"/>
              <a:t> </a:t>
            </a:r>
            <a:r>
              <a:rPr lang="en-US" sz="2100" dirty="0" err="1"/>
              <a:t>khoa</a:t>
            </a:r>
            <a:r>
              <a:rPr lang="en-US" sz="2100" dirty="0"/>
              <a:t> </a:t>
            </a:r>
            <a:r>
              <a:rPr lang="en-US" sz="2100" dirty="0" err="1"/>
              <a:t>học</a:t>
            </a:r>
            <a:r>
              <a:rPr lang="en-US" sz="2100" dirty="0"/>
              <a:t> </a:t>
            </a:r>
            <a:r>
              <a:rPr lang="en-US" sz="2100" dirty="0" err="1"/>
              <a:t>vật</a:t>
            </a:r>
            <a:r>
              <a:rPr lang="en-US" sz="2100" dirty="0"/>
              <a:t> </a:t>
            </a:r>
            <a:r>
              <a:rPr lang="en-US" sz="2100" dirty="0" err="1"/>
              <a:t>lí</a:t>
            </a:r>
            <a:r>
              <a:rPr lang="en-US" sz="2100" dirty="0"/>
              <a:t>;</a:t>
            </a:r>
          </a:p>
          <a:p>
            <a:r>
              <a:rPr lang="vi-VN" sz="2100" dirty="0"/>
              <a:t>Đảm bảo định hướng hình thành và phát triển các </a:t>
            </a:r>
            <a:r>
              <a:rPr lang="en-US" sz="2100" dirty="0" err="1"/>
              <a:t>năng</a:t>
            </a:r>
            <a:r>
              <a:rPr lang="en-US" sz="2100" dirty="0"/>
              <a:t> </a:t>
            </a:r>
            <a:r>
              <a:rPr lang="en-US" sz="2100" dirty="0" err="1"/>
              <a:t>lực</a:t>
            </a:r>
            <a:r>
              <a:rPr lang="en-US" sz="2100" dirty="0"/>
              <a:t> </a:t>
            </a:r>
            <a:r>
              <a:rPr lang="en-US" sz="2100" dirty="0" err="1"/>
              <a:t>đặc</a:t>
            </a:r>
            <a:r>
              <a:rPr lang="en-US" sz="2100" dirty="0"/>
              <a:t> </a:t>
            </a:r>
            <a:r>
              <a:rPr lang="en-US" sz="2100" dirty="0" err="1"/>
              <a:t>thù</a:t>
            </a:r>
            <a:r>
              <a:rPr lang="en-US" sz="2100" dirty="0"/>
              <a:t> </a:t>
            </a:r>
            <a:r>
              <a:rPr lang="en-US" sz="2100" dirty="0" err="1"/>
              <a:t>môn</a:t>
            </a:r>
            <a:r>
              <a:rPr lang="en-US" sz="2100" dirty="0"/>
              <a:t> </a:t>
            </a:r>
            <a:r>
              <a:rPr lang="en-US" sz="2100" dirty="0" err="1"/>
              <a:t>học</a:t>
            </a:r>
            <a:r>
              <a:rPr lang="en-US" sz="2100" dirty="0"/>
              <a:t>. </a:t>
            </a:r>
            <a:r>
              <a:rPr lang="en-US" sz="2100" dirty="0" err="1"/>
              <a:t>Từ</a:t>
            </a:r>
            <a:r>
              <a:rPr lang="en-US" sz="2100" dirty="0"/>
              <a:t> </a:t>
            </a:r>
            <a:r>
              <a:rPr lang="en-US" sz="2100" dirty="0" err="1"/>
              <a:t>đó</a:t>
            </a:r>
            <a:r>
              <a:rPr lang="en-US" sz="2100" dirty="0"/>
              <a:t> </a:t>
            </a:r>
            <a:r>
              <a:rPr lang="en-US" sz="2100" dirty="0" err="1"/>
              <a:t>góp</a:t>
            </a:r>
            <a:r>
              <a:rPr lang="en-US" sz="2100" dirty="0"/>
              <a:t> </a:t>
            </a:r>
            <a:r>
              <a:rPr lang="en-US" sz="2100" dirty="0" err="1"/>
              <a:t>phần</a:t>
            </a:r>
            <a:r>
              <a:rPr lang="en-US" sz="2100" dirty="0"/>
              <a:t> </a:t>
            </a:r>
            <a:r>
              <a:rPr lang="en-US" sz="2100" dirty="0" err="1"/>
              <a:t>phát</a:t>
            </a:r>
            <a:r>
              <a:rPr lang="en-US" sz="2100" dirty="0"/>
              <a:t> </a:t>
            </a:r>
            <a:r>
              <a:rPr lang="en-US" sz="2100" dirty="0" err="1"/>
              <a:t>triển</a:t>
            </a:r>
            <a:r>
              <a:rPr lang="en-US" sz="2100" dirty="0"/>
              <a:t> </a:t>
            </a:r>
            <a:r>
              <a:rPr lang="vi-VN" sz="2100" dirty="0"/>
              <a:t>phẩm chất chủ yếu và năng lực chung </a:t>
            </a:r>
            <a:r>
              <a:rPr lang="en-US" sz="2100" dirty="0" err="1"/>
              <a:t>cho</a:t>
            </a:r>
            <a:r>
              <a:rPr lang="en-US" sz="2100" dirty="0"/>
              <a:t> </a:t>
            </a:r>
            <a:r>
              <a:rPr lang="en-US" sz="2100" dirty="0" err="1"/>
              <a:t>học</a:t>
            </a:r>
            <a:r>
              <a:rPr lang="en-US" sz="2100" dirty="0"/>
              <a:t> </a:t>
            </a:r>
            <a:r>
              <a:rPr lang="en-US" sz="2100" dirty="0" err="1"/>
              <a:t>sinh</a:t>
            </a:r>
            <a:r>
              <a:rPr lang="en-US" sz="2100" dirty="0"/>
              <a:t>;</a:t>
            </a:r>
          </a:p>
          <a:p>
            <a:r>
              <a:rPr lang="en-US" sz="2100" dirty="0" err="1"/>
              <a:t>Đảm</a:t>
            </a:r>
            <a:r>
              <a:rPr lang="en-US" sz="2100" dirty="0"/>
              <a:t> </a:t>
            </a:r>
            <a:r>
              <a:rPr lang="en-US" sz="2100" dirty="0" err="1"/>
              <a:t>bảo</a:t>
            </a:r>
            <a:r>
              <a:rPr lang="en-US" sz="2100" dirty="0"/>
              <a:t> t</a:t>
            </a:r>
            <a:r>
              <a:rPr lang="vi-VN" sz="2100" dirty="0"/>
              <a:t>ính kế thừa</a:t>
            </a:r>
            <a:r>
              <a:rPr lang="en-US" sz="2100" dirty="0"/>
              <a:t>;</a:t>
            </a:r>
          </a:p>
          <a:p>
            <a:r>
              <a:rPr lang="en-US" sz="2100" dirty="0" err="1"/>
              <a:t>Đảm</a:t>
            </a:r>
            <a:r>
              <a:rPr lang="en-US" sz="2100" dirty="0"/>
              <a:t> </a:t>
            </a:r>
            <a:r>
              <a:rPr lang="en-US" sz="2100" dirty="0" err="1"/>
              <a:t>bảo</a:t>
            </a:r>
            <a:r>
              <a:rPr lang="en-US" sz="2100" dirty="0"/>
              <a:t> t</a:t>
            </a:r>
            <a:r>
              <a:rPr lang="vi-VN" sz="2100" dirty="0"/>
              <a:t>ính hiện đại cao</a:t>
            </a:r>
            <a:r>
              <a:rPr lang="en-US" sz="2100" dirty="0"/>
              <a:t>;</a:t>
            </a:r>
          </a:p>
          <a:p>
            <a:r>
              <a:rPr lang="en-US" sz="2100" dirty="0" err="1"/>
              <a:t>Đảm</a:t>
            </a:r>
            <a:r>
              <a:rPr lang="en-US" sz="2100" dirty="0"/>
              <a:t> </a:t>
            </a:r>
            <a:r>
              <a:rPr lang="en-US" sz="2100" dirty="0" err="1"/>
              <a:t>bảo</a:t>
            </a:r>
            <a:r>
              <a:rPr lang="en-US" sz="2100" dirty="0"/>
              <a:t> t</a:t>
            </a:r>
            <a:r>
              <a:rPr lang="vi-VN" sz="2100" dirty="0"/>
              <a:t>ính trực quan cao</a:t>
            </a:r>
            <a:r>
              <a:rPr lang="en-US" sz="2100" dirty="0"/>
              <a:t>;</a:t>
            </a:r>
            <a:endParaRPr lang="vi-VN" sz="2100" dirty="0"/>
          </a:p>
          <a:p>
            <a:r>
              <a:rPr lang="en-US" sz="2100" dirty="0" err="1"/>
              <a:t>Đảm</a:t>
            </a:r>
            <a:r>
              <a:rPr lang="en-US" sz="2100" dirty="0"/>
              <a:t> </a:t>
            </a:r>
            <a:r>
              <a:rPr lang="en-US" sz="2100" dirty="0" err="1"/>
              <a:t>bảo</a:t>
            </a:r>
            <a:r>
              <a:rPr lang="en-US" sz="2100" dirty="0"/>
              <a:t> </a:t>
            </a:r>
            <a:r>
              <a:rPr lang="en-US" sz="2100" dirty="0" err="1"/>
              <a:t>tính</a:t>
            </a:r>
            <a:r>
              <a:rPr lang="en-US" sz="2100" dirty="0"/>
              <a:t> </a:t>
            </a:r>
            <a:r>
              <a:rPr lang="en-US" sz="2100" dirty="0" err="1"/>
              <a:t>thực</a:t>
            </a:r>
            <a:r>
              <a:rPr lang="en-US" sz="2100" dirty="0"/>
              <a:t> </a:t>
            </a:r>
            <a:r>
              <a:rPr lang="en-US" sz="2100" dirty="0" err="1"/>
              <a:t>tiễn</a:t>
            </a:r>
            <a:r>
              <a:rPr lang="en-US" sz="2100" dirty="0"/>
              <a:t> </a:t>
            </a:r>
            <a:r>
              <a:rPr lang="en-US" sz="2100" dirty="0" err="1"/>
              <a:t>cao</a:t>
            </a:r>
            <a:r>
              <a:rPr lang="en-US" sz="2100" dirty="0"/>
              <a:t>;</a:t>
            </a:r>
          </a:p>
          <a:p>
            <a:r>
              <a:rPr lang="en-US" sz="2100" dirty="0" err="1"/>
              <a:t>Chú</a:t>
            </a:r>
            <a:r>
              <a:rPr lang="en-US" sz="2100" dirty="0"/>
              <a:t> </a:t>
            </a:r>
            <a:r>
              <a:rPr lang="en-US" sz="2100" dirty="0" err="1"/>
              <a:t>trọng</a:t>
            </a:r>
            <a:r>
              <a:rPr lang="en-US" sz="2100" dirty="0"/>
              <a:t> </a:t>
            </a:r>
            <a:r>
              <a:rPr lang="en-US" sz="2100" dirty="0" err="1"/>
              <a:t>tính</a:t>
            </a:r>
            <a:r>
              <a:rPr lang="en-US" sz="2100" dirty="0"/>
              <a:t> </a:t>
            </a:r>
            <a:r>
              <a:rPr lang="en-US" sz="2100" dirty="0" err="1"/>
              <a:t>mở</a:t>
            </a:r>
            <a:r>
              <a:rPr lang="en-US" sz="2100" dirty="0"/>
              <a:t>, </a:t>
            </a:r>
            <a:r>
              <a:rPr lang="en-US" sz="2100" dirty="0" err="1"/>
              <a:t>linh</a:t>
            </a:r>
            <a:r>
              <a:rPr lang="en-US" sz="2100" dirty="0"/>
              <a:t>  </a:t>
            </a:r>
            <a:r>
              <a:rPr lang="en-US" sz="2100" dirty="0" err="1"/>
              <a:t>hoạt</a:t>
            </a:r>
            <a:r>
              <a:rPr lang="en-US" sz="2100" dirty="0"/>
              <a:t> </a:t>
            </a:r>
            <a:br>
              <a:rPr lang="en-US" sz="2100" dirty="0"/>
            </a:br>
            <a:r>
              <a:rPr lang="en-US" sz="2100" dirty="0" err="1"/>
              <a:t>cho</a:t>
            </a:r>
            <a:r>
              <a:rPr lang="en-US" sz="2100" dirty="0"/>
              <a:t> </a:t>
            </a:r>
            <a:r>
              <a:rPr lang="en-US" sz="2100" dirty="0" err="1"/>
              <a:t>người</a:t>
            </a:r>
            <a:r>
              <a:rPr lang="en-US" sz="2100" dirty="0"/>
              <a:t> </a:t>
            </a:r>
            <a:r>
              <a:rPr lang="en-US" sz="2100" dirty="0" err="1"/>
              <a:t>dạy</a:t>
            </a:r>
            <a:r>
              <a:rPr lang="en-US" sz="2100" dirty="0"/>
              <a:t> </a:t>
            </a:r>
            <a:r>
              <a:rPr lang="en-US" sz="2100" dirty="0" err="1"/>
              <a:t>và</a:t>
            </a:r>
            <a:r>
              <a:rPr lang="en-US" sz="2100" dirty="0"/>
              <a:t> </a:t>
            </a:r>
            <a:r>
              <a:rPr lang="en-US" sz="2100" dirty="0" err="1"/>
              <a:t>người</a:t>
            </a:r>
            <a:r>
              <a:rPr lang="en-US" sz="2100" dirty="0"/>
              <a:t> </a:t>
            </a:r>
            <a:r>
              <a:rPr lang="en-US" sz="2100" dirty="0" err="1"/>
              <a:t>học</a:t>
            </a:r>
            <a:r>
              <a:rPr lang="en-US" sz="2100" dirty="0"/>
              <a:t>.</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7" name="Title 1"/>
          <p:cNvSpPr txBox="1">
            <a:spLocks/>
          </p:cNvSpPr>
          <p:nvPr/>
        </p:nvSpPr>
        <p:spPr>
          <a:xfrm>
            <a:off x="2751209" y="125826"/>
            <a:ext cx="8098023"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QUAN ĐIỂM BIÊN SOẠN</a:t>
            </a:r>
          </a:p>
        </p:txBody>
      </p:sp>
      <p:pic>
        <p:nvPicPr>
          <p:cNvPr id="1028" name="Picture 4" descr="Brain Thinking Concept Stock Photo - Download Image Now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17106" r="11648"/>
          <a:stretch/>
        </p:blipFill>
        <p:spPr bwMode="auto">
          <a:xfrm>
            <a:off x="4443047" y="3406119"/>
            <a:ext cx="3027350" cy="26972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id Creativity Education Concept. New Opportunities Stock Photo - Image of  math, concept: 12380886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824"/>
          <a:stretch/>
        </p:blipFill>
        <p:spPr bwMode="auto">
          <a:xfrm>
            <a:off x="7904149" y="2747772"/>
            <a:ext cx="2980251" cy="303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4460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904" y="1050526"/>
            <a:ext cx="11473070" cy="1511920"/>
          </a:xfrm>
        </p:spPr>
        <p:txBody>
          <a:bodyPr>
            <a:normAutofit/>
          </a:bodyPr>
          <a:lstStyle/>
          <a:p>
            <a:r>
              <a:rPr lang="vi-VN" sz="2100" dirty="0"/>
              <a:t>Tiếp cận </a:t>
            </a:r>
            <a:r>
              <a:rPr lang="en-US" sz="2100" dirty="0" err="1"/>
              <a:t>theo</a:t>
            </a:r>
            <a:r>
              <a:rPr lang="en-US" sz="2100" dirty="0"/>
              <a:t> </a:t>
            </a:r>
            <a:r>
              <a:rPr lang="en-US" sz="2100" dirty="0" err="1"/>
              <a:t>hướng</a:t>
            </a:r>
            <a:r>
              <a:rPr lang="en-US" sz="2100" dirty="0"/>
              <a:t> </a:t>
            </a:r>
            <a:r>
              <a:rPr lang="en-US" sz="2100" dirty="0" err="1"/>
              <a:t>xây</a:t>
            </a:r>
            <a:r>
              <a:rPr lang="en-US" sz="2100" dirty="0"/>
              <a:t> </a:t>
            </a:r>
            <a:r>
              <a:rPr lang="en-US" sz="2100" dirty="0" err="1"/>
              <a:t>dựng</a:t>
            </a:r>
            <a:r>
              <a:rPr lang="en-US" sz="2100" dirty="0"/>
              <a:t> </a:t>
            </a:r>
            <a:r>
              <a:rPr lang="en-US" sz="2100" dirty="0" err="1"/>
              <a:t>chuỗi</a:t>
            </a:r>
            <a:r>
              <a:rPr lang="en-US" sz="2100" dirty="0"/>
              <a:t> </a:t>
            </a:r>
            <a:r>
              <a:rPr lang="en-US" sz="2100" dirty="0" err="1"/>
              <a:t>hoạt</a:t>
            </a:r>
            <a:r>
              <a:rPr lang="en-US" sz="2100" dirty="0"/>
              <a:t> </a:t>
            </a:r>
            <a:r>
              <a:rPr lang="en-US" sz="2100" dirty="0" err="1"/>
              <a:t>động</a:t>
            </a:r>
            <a:r>
              <a:rPr lang="en-US" sz="2100" dirty="0"/>
              <a:t> </a:t>
            </a:r>
            <a:r>
              <a:rPr lang="en-US" sz="2100" dirty="0" err="1"/>
              <a:t>để</a:t>
            </a:r>
            <a:r>
              <a:rPr lang="en-US" sz="2100" dirty="0"/>
              <a:t> </a:t>
            </a:r>
            <a:r>
              <a:rPr lang="en-US" sz="2100" dirty="0" err="1"/>
              <a:t>hình</a:t>
            </a:r>
            <a:r>
              <a:rPr lang="en-US" sz="2100" dirty="0"/>
              <a:t> </a:t>
            </a:r>
            <a:r>
              <a:rPr lang="en-US" sz="2100" dirty="0" err="1"/>
              <a:t>thành</a:t>
            </a:r>
            <a:r>
              <a:rPr lang="en-US" sz="2100" dirty="0"/>
              <a:t> </a:t>
            </a:r>
            <a:r>
              <a:rPr lang="en-US" sz="2100" dirty="0" err="1"/>
              <a:t>kiến</a:t>
            </a:r>
            <a:r>
              <a:rPr lang="en-US" sz="2100" dirty="0"/>
              <a:t> </a:t>
            </a:r>
            <a:r>
              <a:rPr lang="en-US" sz="2100" dirty="0" err="1"/>
              <a:t>thức</a:t>
            </a:r>
            <a:r>
              <a:rPr lang="en-US" sz="2100" dirty="0"/>
              <a:t>, </a:t>
            </a:r>
            <a:r>
              <a:rPr lang="en-US" sz="2100" dirty="0" err="1"/>
              <a:t>phát</a:t>
            </a:r>
            <a:r>
              <a:rPr lang="en-US" sz="2100" dirty="0"/>
              <a:t> </a:t>
            </a:r>
            <a:r>
              <a:rPr lang="en-US" sz="2100" dirty="0" err="1"/>
              <a:t>triển</a:t>
            </a:r>
            <a:r>
              <a:rPr lang="en-US" sz="2100" dirty="0"/>
              <a:t> </a:t>
            </a:r>
            <a:r>
              <a:rPr lang="en-US" sz="2100" dirty="0" err="1"/>
              <a:t>phẩm</a:t>
            </a:r>
            <a:r>
              <a:rPr lang="en-US" sz="2100" dirty="0"/>
              <a:t> </a:t>
            </a:r>
            <a:r>
              <a:rPr lang="en-US" sz="2100" dirty="0" err="1"/>
              <a:t>chất</a:t>
            </a:r>
            <a:r>
              <a:rPr lang="en-US" sz="2100" dirty="0"/>
              <a:t> </a:t>
            </a:r>
            <a:r>
              <a:rPr lang="en-US" sz="2100" dirty="0" err="1"/>
              <a:t>và</a:t>
            </a:r>
            <a:r>
              <a:rPr lang="en-US" sz="2100" dirty="0"/>
              <a:t> </a:t>
            </a:r>
            <a:r>
              <a:rPr lang="en-US" sz="2100" dirty="0" err="1"/>
              <a:t>năng</a:t>
            </a:r>
            <a:r>
              <a:rPr lang="en-US" sz="2100" dirty="0"/>
              <a:t> </a:t>
            </a:r>
            <a:r>
              <a:rPr lang="en-US" sz="2100" dirty="0" err="1"/>
              <a:t>lực</a:t>
            </a:r>
            <a:r>
              <a:rPr lang="en-US" sz="2100" dirty="0"/>
              <a:t> </a:t>
            </a:r>
            <a:r>
              <a:rPr lang="en-US" sz="2100" dirty="0" err="1"/>
              <a:t>học</a:t>
            </a:r>
            <a:r>
              <a:rPr lang="en-US" sz="2100" dirty="0"/>
              <a:t> </a:t>
            </a:r>
            <a:r>
              <a:rPr lang="en-US" sz="2100" dirty="0" err="1"/>
              <a:t>sinh</a:t>
            </a:r>
            <a:r>
              <a:rPr lang="en-US" sz="2100" dirty="0"/>
              <a:t>;</a:t>
            </a:r>
            <a:endParaRPr lang="vi-VN" sz="2100" dirty="0"/>
          </a:p>
          <a:p>
            <a:r>
              <a:rPr lang="vi-VN" sz="2100" dirty="0"/>
              <a:t>Tiếp cận</a:t>
            </a:r>
            <a:r>
              <a:rPr lang="en-US" sz="2100" dirty="0"/>
              <a:t> </a:t>
            </a:r>
            <a:r>
              <a:rPr lang="en-US" sz="2100" dirty="0" err="1"/>
              <a:t>theo</a:t>
            </a:r>
            <a:r>
              <a:rPr lang="en-US" sz="2100" dirty="0"/>
              <a:t> </a:t>
            </a:r>
            <a:r>
              <a:rPr lang="en-US" sz="2100" dirty="0" err="1"/>
              <a:t>hướng</a:t>
            </a:r>
            <a:r>
              <a:rPr lang="en-US" sz="2100" dirty="0"/>
              <a:t> </a:t>
            </a:r>
            <a:r>
              <a:rPr lang="en-US" sz="2100" dirty="0" err="1"/>
              <a:t>vận</a:t>
            </a:r>
            <a:r>
              <a:rPr lang="en-US" sz="2100" dirty="0"/>
              <a:t> </a:t>
            </a:r>
            <a:r>
              <a:rPr lang="en-US" sz="2100" dirty="0" err="1"/>
              <a:t>dụng</a:t>
            </a:r>
            <a:r>
              <a:rPr lang="en-US" sz="2100" dirty="0"/>
              <a:t> </a:t>
            </a:r>
            <a:r>
              <a:rPr lang="en-US" sz="2100" dirty="0" err="1"/>
              <a:t>kiến</a:t>
            </a:r>
            <a:r>
              <a:rPr lang="en-US" sz="2100" dirty="0"/>
              <a:t> </a:t>
            </a:r>
            <a:r>
              <a:rPr lang="en-US" sz="2100" dirty="0" err="1"/>
              <a:t>thức</a:t>
            </a:r>
            <a:r>
              <a:rPr lang="en-US" sz="2100" dirty="0"/>
              <a:t> </a:t>
            </a:r>
            <a:r>
              <a:rPr lang="en-US" sz="2100" dirty="0" err="1"/>
              <a:t>đã</a:t>
            </a:r>
            <a:r>
              <a:rPr lang="en-US" sz="2100" dirty="0"/>
              <a:t> </a:t>
            </a:r>
            <a:r>
              <a:rPr lang="en-US" sz="2100" dirty="0" err="1"/>
              <a:t>học</a:t>
            </a:r>
            <a:r>
              <a:rPr lang="en-US" sz="2100" dirty="0"/>
              <a:t> </a:t>
            </a:r>
            <a:r>
              <a:rPr lang="en-US" sz="2100" dirty="0" err="1"/>
              <a:t>vào</a:t>
            </a:r>
            <a:r>
              <a:rPr lang="en-US" sz="2100" dirty="0"/>
              <a:t> </a:t>
            </a:r>
            <a:r>
              <a:rPr lang="en-US" sz="2100" dirty="0" err="1"/>
              <a:t>thực</a:t>
            </a:r>
            <a:r>
              <a:rPr lang="en-US" sz="2100" dirty="0"/>
              <a:t> </a:t>
            </a:r>
            <a:r>
              <a:rPr lang="en-US" sz="2100" dirty="0" err="1"/>
              <a:t>tiễn</a:t>
            </a:r>
            <a:r>
              <a:rPr lang="en-US" sz="2100" dirty="0"/>
              <a:t>.</a:t>
            </a:r>
            <a:endParaRPr lang="vi-VN" sz="2100" dirty="0"/>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Cambria" panose="02040503050406030204" pitchFamily="18" charset="0"/>
              <a:cs typeface="+mn-cs"/>
            </a:endParaRPr>
          </a:p>
        </p:txBody>
      </p:sp>
      <p:sp>
        <p:nvSpPr>
          <p:cNvPr id="7" name="Title 1"/>
          <p:cNvSpPr txBox="1">
            <a:spLocks/>
          </p:cNvSpPr>
          <p:nvPr/>
        </p:nvSpPr>
        <p:spPr>
          <a:xfrm>
            <a:off x="2751209" y="125826"/>
            <a:ext cx="8098023"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Phương</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pháp</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tiếp</a:t>
            </a:r>
            <a:r>
              <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 </a:t>
            </a:r>
            <a:r>
              <a:rPr kumimoji="0" lang="en-US" sz="2900" b="1" i="0" u="none" strike="noStrike" kern="1200" cap="all"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rPr>
              <a:t>cận</a:t>
            </a:r>
            <a:endParaRPr kumimoji="0" lang="en-US" sz="2900" b="1" i="0" u="none" strike="noStrike" kern="1200" cap="all"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j-cs"/>
            </a:endParaRPr>
          </a:p>
        </p:txBody>
      </p:sp>
      <p:pic>
        <p:nvPicPr>
          <p:cNvPr id="2" name="Picture 1">
            <a:extLst>
              <a:ext uri="{FF2B5EF4-FFF2-40B4-BE49-F238E27FC236}">
                <a16:creationId xmlns:a16="http://schemas.microsoft.com/office/drawing/2014/main" id="{91461C9E-AB88-606A-B3DC-F862B335FB12}"/>
              </a:ext>
            </a:extLst>
          </p:cNvPr>
          <p:cNvPicPr>
            <a:picLocks noChangeAspect="1"/>
          </p:cNvPicPr>
          <p:nvPr/>
        </p:nvPicPr>
        <p:blipFill rotWithShape="1">
          <a:blip r:embed="rId2"/>
          <a:srcRect l="8024" t="17901" r="23945" b="5926"/>
          <a:stretch/>
        </p:blipFill>
        <p:spPr>
          <a:xfrm>
            <a:off x="244019" y="2380274"/>
            <a:ext cx="5718013" cy="4001477"/>
          </a:xfrm>
          <a:prstGeom prst="rect">
            <a:avLst/>
          </a:prstGeom>
        </p:spPr>
      </p:pic>
      <p:pic>
        <p:nvPicPr>
          <p:cNvPr id="4" name="Picture 3">
            <a:extLst>
              <a:ext uri="{FF2B5EF4-FFF2-40B4-BE49-F238E27FC236}">
                <a16:creationId xmlns:a16="http://schemas.microsoft.com/office/drawing/2014/main" id="{B721FF95-8502-2FEC-E945-73205CF5C3E4}"/>
              </a:ext>
            </a:extLst>
          </p:cNvPr>
          <p:cNvPicPr>
            <a:picLocks noChangeAspect="1"/>
          </p:cNvPicPr>
          <p:nvPr/>
        </p:nvPicPr>
        <p:blipFill rotWithShape="1">
          <a:blip r:embed="rId3"/>
          <a:srcRect l="8024" t="22840" r="25000" b="25309"/>
          <a:stretch/>
        </p:blipFill>
        <p:spPr>
          <a:xfrm>
            <a:off x="6119147" y="2730736"/>
            <a:ext cx="5486400" cy="2654710"/>
          </a:xfrm>
          <a:prstGeom prst="rect">
            <a:avLst/>
          </a:prstGeom>
        </p:spPr>
      </p:pic>
    </p:spTree>
    <p:extLst>
      <p:ext uri="{BB962C8B-B14F-4D97-AF65-F5344CB8AC3E}">
        <p14:creationId xmlns:p14="http://schemas.microsoft.com/office/powerpoint/2010/main" val="2115847872"/>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1972</Words>
  <Application>Microsoft Office PowerPoint</Application>
  <PresentationFormat>Widescreen</PresentationFormat>
  <Paragraphs>131</Paragraphs>
  <Slides>30</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Calibri</vt:lpstr>
      <vt:lpstr>Calibri Light</vt:lpstr>
      <vt:lpstr>Cambria</vt:lpstr>
      <vt:lpstr>Myriad Pro</vt:lpstr>
      <vt:lpstr>Myriad Pro Cond</vt:lpstr>
      <vt:lpstr>Times New Roman</vt:lpstr>
      <vt:lpstr>Wingdings</vt:lpstr>
      <vt:lpstr>Office Theme</vt:lpstr>
      <vt:lpstr>1_Office Theme</vt:lpstr>
      <vt:lpstr>PowerPoint Presentation</vt:lpstr>
      <vt:lpstr>PowerPoint Presentation</vt:lpstr>
      <vt:lpstr>PowerPoint Presentation</vt:lpstr>
      <vt:lpstr>Nội dung báo cáo</vt:lpstr>
      <vt:lpstr>TÁC GIẢ SGK VẬT LÍ 11</vt:lpstr>
      <vt:lpstr>TÁC GIẢ SCĐ HỌC TẬP VẬT LÍ 11</vt:lpstr>
      <vt:lpstr>QUAN ĐIỂM BIÊN SOẠN SÁCH VẬT lí 11</vt:lpstr>
      <vt:lpstr>PowerPoint Presentation</vt:lpstr>
      <vt:lpstr>PowerPoint Presentation</vt:lpstr>
      <vt:lpstr>Cấu trúc nội dung trong SÁCH VẬT lí 11</vt:lpstr>
      <vt:lpstr>PowerPoint Presentation</vt:lpstr>
      <vt:lpstr>PowerPoint Presentation</vt:lpstr>
      <vt:lpstr>PowerPoint Presentation</vt:lpstr>
      <vt:lpstr>Những điểm mới trong SÁCH VẬT lí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một bài học trong SÁCH VẬT lí 11</vt:lpstr>
      <vt:lpstr>PowerPoint Presentation</vt:lpstr>
      <vt:lpstr>Tài liệu bổ trợ SÁCH VẬT lí 11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Lục Văn Hào</cp:lastModifiedBy>
  <cp:revision>72</cp:revision>
  <dcterms:created xsi:type="dcterms:W3CDTF">2021-01-29T04:35:28Z</dcterms:created>
  <dcterms:modified xsi:type="dcterms:W3CDTF">2023-05-19T11:20:49Z</dcterms:modified>
</cp:coreProperties>
</file>