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566" r:id="rId2"/>
    <p:sldId id="555" r:id="rId3"/>
    <p:sldId id="567" r:id="rId4"/>
    <p:sldId id="537" r:id="rId5"/>
    <p:sldId id="568" r:id="rId6"/>
    <p:sldId id="569" r:id="rId7"/>
    <p:sldId id="570" r:id="rId8"/>
    <p:sldId id="571" r:id="rId9"/>
    <p:sldId id="572" r:id="rId10"/>
    <p:sldId id="573" r:id="rId11"/>
    <p:sldId id="541" r:id="rId12"/>
    <p:sldId id="574" r:id="rId13"/>
    <p:sldId id="575" r:id="rId14"/>
    <p:sldId id="576" r:id="rId15"/>
    <p:sldId id="581" r:id="rId16"/>
    <p:sldId id="420" r:id="rId17"/>
    <p:sldId id="577" r:id="rId18"/>
    <p:sldId id="578" r:id="rId19"/>
    <p:sldId id="579" r:id="rId20"/>
    <p:sldId id="580" r:id="rId21"/>
    <p:sldId id="582" r:id="rId22"/>
    <p:sldId id="584" r:id="rId23"/>
    <p:sldId id="583" r:id="rId24"/>
    <p:sldId id="585" r:id="rId25"/>
    <p:sldId id="261" r:id="rId26"/>
  </p:sldIdLst>
  <p:sldSz cx="9144000" cy="5143500" type="screen16x9"/>
  <p:notesSz cx="6858000" cy="9144000"/>
  <p:embeddedFontLst>
    <p:embeddedFont>
      <p:font typeface="Lato" charset="0"/>
      <p:regular r:id="rId28"/>
      <p:bold r:id="rId29"/>
      <p:italic r:id="rId30"/>
      <p:boldItalic r:id="rId31"/>
    </p:embeddedFont>
    <p:embeddedFont>
      <p:font typeface="HP001 4 hàng" pitchFamily="34" charset="0"/>
      <p:regular r:id="rId32"/>
      <p:bold r:id="rId33"/>
    </p:embeddedFont>
    <p:embeddedFont>
      <p:font typeface="Arial-Rounded" charset="0"/>
      <p:regular r:id="rId34"/>
      <p:bold r:id="rId35"/>
    </p:embeddedFont>
    <p:embeddedFont>
      <p:font typeface="Quicksand Medium"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888"/>
    <a:srgbClr val="0418AC"/>
    <a:srgbClr val="FC9102"/>
    <a:srgbClr val="009242"/>
    <a:srgbClr val="D50D8E"/>
    <a:srgbClr val="FFD1FF"/>
    <a:srgbClr val="007434"/>
    <a:srgbClr val="F446B6"/>
    <a:srgbClr val="EB67B6"/>
    <a:srgbClr val="FEE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8" autoAdjust="0"/>
    <p:restoredTop sz="95552" autoAdjust="0"/>
  </p:normalViewPr>
  <p:slideViewPr>
    <p:cSldViewPr snapToGrid="0">
      <p:cViewPr>
        <p:scale>
          <a:sx n="90" d="100"/>
          <a:sy n="90" d="100"/>
        </p:scale>
        <p:origin x="-672" y="-1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CE36C-F021-405D-8C3C-1E95F4F3AA7F}" type="datetimeFigureOut">
              <a:rPr lang="en-US" smtClean="0"/>
              <a:t>4/17/2021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73994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D9F8CA7-E265-4E95-93EB-7D98A029AF19}" type="datetimeFigureOut">
              <a:rPr lang="en-US" smtClean="0">
                <a:solidFill>
                  <a:prstClr val="black">
                    <a:tint val="75000"/>
                  </a:prstClr>
                </a:solidFill>
              </a:rPr>
              <a:pPr/>
              <a:t>4/17/2021</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3083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74" r:id="rId7"/>
    <p:sldLayoutId id="214748367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8.wdp"/><Relationship Id="rId4" Type="http://schemas.openxmlformats.org/officeDocument/2006/relationships/image" Target="../media/image13.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ế giơi strong mắt em chủ đề 7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4" y="393405"/>
            <a:ext cx="9132304" cy="4348716"/>
          </a:xfrm>
          <a:prstGeom prst="rect">
            <a:avLst/>
          </a:prstGeom>
        </p:spPr>
      </p:pic>
    </p:spTree>
    <p:extLst>
      <p:ext uri="{BB962C8B-B14F-4D97-AF65-F5344CB8AC3E}">
        <p14:creationId xmlns:p14="http://schemas.microsoft.com/office/powerpoint/2010/main" val="357562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422" y="635456"/>
            <a:ext cx="3549887" cy="3947234"/>
          </a:xfrm>
          <a:prstGeom prst="rect">
            <a:avLst/>
          </a:prstGeom>
        </p:spPr>
        <p:txBody>
          <a:bodyPr wrap="square" lIns="68580" tIns="34290" rIns="68580" bIns="34290">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Ngủ rồi. Lặng </a:t>
            </a:r>
            <a:r>
              <a:rPr lang="en-US" sz="2800">
                <a:latin typeface="Arial-Rounded" panose="020B0500000000000000" pitchFamily="34" charset="0"/>
                <a:ea typeface="Arial-Rounded" panose="020B0500000000000000" pitchFamily="34" charset="0"/>
                <a:cs typeface="Arial-Rounded" panose="020B0500000000000000" pitchFamily="34" charset="0"/>
              </a:rPr>
              <a:t>im</a:t>
            </a:r>
            <a:r>
              <a:rPr lang="en-US" sz="280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724400" y="609479"/>
            <a:ext cx="3972843" cy="4316566"/>
          </a:xfrm>
          <a:prstGeom prst="rect">
            <a:avLst/>
          </a:prstGeom>
        </p:spPr>
        <p:txBody>
          <a:bodyPr wrap="square" lIns="68580" tIns="34290" rIns="68580" bIns="34290">
            <a:spAutoFit/>
          </a:bodyPr>
          <a:lstStyle/>
          <a:p>
            <a:pPr>
              <a:defRPr/>
            </a:pPr>
            <a:r>
              <a:rPr lang="en-US" sz="2800" dirty="0">
                <a:latin typeface="Arial" pitchFamily="34" charset="0"/>
                <a:ea typeface="Arial-Rounded" panose="020B0500000000000000" pitchFamily="34" charset="0"/>
                <a:cs typeface="Arial" pitchFamily="34" charset="0"/>
              </a:rPr>
              <a:t>Đó là tia nắng</a:t>
            </a:r>
          </a:p>
          <a:p>
            <a:pPr>
              <a:defRPr/>
            </a:pPr>
            <a:r>
              <a:rPr lang="en-US" sz="2800" dirty="0">
                <a:latin typeface="Arial" pitchFamily="34" charset="0"/>
                <a:ea typeface="Arial-Rounded" panose="020B0500000000000000" pitchFamily="34" charset="0"/>
                <a:cs typeface="Arial" pitchFamily="34" charset="0"/>
              </a:rPr>
              <a:t>Nhảy trong lòng tay</a:t>
            </a:r>
          </a:p>
          <a:p>
            <a:pPr>
              <a:defRPr/>
            </a:pPr>
            <a:r>
              <a:rPr lang="en-US" sz="2800" dirty="0">
                <a:latin typeface="Arial" pitchFamily="34" charset="0"/>
                <a:ea typeface="Arial-Rounded" panose="020B0500000000000000" pitchFamily="34" charset="0"/>
                <a:cs typeface="Arial" pitchFamily="34" charset="0"/>
              </a:rPr>
              <a:t>Nhảy trên bàn học</a:t>
            </a:r>
          </a:p>
          <a:p>
            <a:pPr>
              <a:defRPr/>
            </a:pPr>
            <a:r>
              <a:rPr lang="en-US" sz="2800" dirty="0">
                <a:latin typeface="Arial" pitchFamily="34" charset="0"/>
                <a:ea typeface="Arial-Rounded" panose="020B0500000000000000" pitchFamily="34" charset="0"/>
                <a:cs typeface="Arial" pitchFamily="34" charset="0"/>
              </a:rPr>
              <a:t>Nhảy trên tán cây.</a:t>
            </a:r>
          </a:p>
          <a:p>
            <a:pPr>
              <a:defRPr/>
            </a:pPr>
            <a:endParaRPr lang="en-US" sz="2800" dirty="0">
              <a:latin typeface="Arial" pitchFamily="34" charset="0"/>
              <a:ea typeface="Arial-Rounded" panose="020B0500000000000000" pitchFamily="34" charset="0"/>
              <a:cs typeface="Arial" pitchFamily="34" charset="0"/>
            </a:endParaRPr>
          </a:p>
          <a:p>
            <a:pPr>
              <a:defRPr/>
            </a:pPr>
            <a:r>
              <a:rPr lang="en-US" sz="2800" dirty="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a:t>
            </a:r>
            <a:r>
              <a:rPr lang="en-US" sz="2800" smtClean="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a:p>
            <a:pPr algn="r">
              <a:defRPr/>
            </a:pPr>
            <a:r>
              <a:rPr lang="en-US" sz="2400" dirty="0">
                <a:latin typeface="Arial" pitchFamily="34" charset="0"/>
                <a:ea typeface="Arial-Rounded" panose="020B0500000000000000" pitchFamily="34" charset="0"/>
                <a:cs typeface="Arial" pitchFamily="34" charset="0"/>
              </a:rPr>
              <a:t>(Thụy Anh)</a:t>
            </a:r>
          </a:p>
        </p:txBody>
      </p:sp>
      <p:sp>
        <p:nvSpPr>
          <p:cNvPr id="11" name="Rectangle 10"/>
          <p:cNvSpPr/>
          <p:nvPr/>
        </p:nvSpPr>
        <p:spPr>
          <a:xfrm>
            <a:off x="443141" y="1007988"/>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100" dirty="0"/>
          </a:p>
        </p:txBody>
      </p:sp>
      <p:sp>
        <p:nvSpPr>
          <p:cNvPr id="12" name="Rectangle 11"/>
          <p:cNvSpPr/>
          <p:nvPr/>
        </p:nvSpPr>
        <p:spPr>
          <a:xfrm>
            <a:off x="4002826" y="942231"/>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100" dirty="0"/>
          </a:p>
        </p:txBody>
      </p:sp>
      <p:sp>
        <p:nvSpPr>
          <p:cNvPr id="13" name="Rectangle 12"/>
          <p:cNvSpPr/>
          <p:nvPr/>
        </p:nvSpPr>
        <p:spPr>
          <a:xfrm>
            <a:off x="458727" y="2753604"/>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100" dirty="0"/>
          </a:p>
        </p:txBody>
      </p:sp>
      <p:sp>
        <p:nvSpPr>
          <p:cNvPr id="14" name="Rectangle 13"/>
          <p:cNvSpPr/>
          <p:nvPr/>
        </p:nvSpPr>
        <p:spPr>
          <a:xfrm>
            <a:off x="4002826" y="2776749"/>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100" dirty="0"/>
          </a:p>
        </p:txBody>
      </p:sp>
      <p:sp>
        <p:nvSpPr>
          <p:cNvPr id="15" name="Rectangle 14"/>
          <p:cNvSpPr/>
          <p:nvPr/>
        </p:nvSpPr>
        <p:spPr>
          <a:xfrm>
            <a:off x="0" y="5014912"/>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7" name="Rectangle 16"/>
          <p:cNvSpPr/>
          <p:nvPr/>
        </p:nvSpPr>
        <p:spPr>
          <a:xfrm>
            <a:off x="0" y="0"/>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8" name="TextBox 17"/>
          <p:cNvSpPr txBox="1"/>
          <p:nvPr/>
        </p:nvSpPr>
        <p:spPr>
          <a:xfrm>
            <a:off x="1" y="6106"/>
            <a:ext cx="2187135" cy="346247"/>
          </a:xfrm>
          <a:prstGeom prst="rect">
            <a:avLst/>
          </a:prstGeom>
          <a:solidFill>
            <a:srgbClr val="FC9102"/>
          </a:solidFill>
          <a:ln>
            <a:solidFill>
              <a:srgbClr val="FFFF00"/>
            </a:solidFill>
          </a:ln>
        </p:spPr>
        <p:txBody>
          <a:bodyPr wrap="none" lIns="68579" tIns="34289" rIns="68579" bIns="34289" rtlCol="0">
            <a:spAutoFit/>
          </a:bodyPr>
          <a:lstStyle/>
          <a:p>
            <a:r>
              <a:rPr lang="en-US" sz="1800">
                <a:solidFill>
                  <a:schemeClr val="bg1"/>
                </a:solidFill>
                <a:latin typeface="Arial" pitchFamily="34" charset="0"/>
                <a:cs typeface="Arial" pitchFamily="34" charset="0"/>
              </a:rPr>
              <a:t>Đọc </a:t>
            </a:r>
            <a:r>
              <a:rPr lang="en-US" sz="1800" smtClean="0">
                <a:solidFill>
                  <a:schemeClr val="bg1"/>
                </a:solidFill>
                <a:latin typeface="Arial" pitchFamily="34" charset="0"/>
                <a:cs typeface="Arial" pitchFamily="34" charset="0"/>
              </a:rPr>
              <a:t>nt từng khổ thơ</a:t>
            </a:r>
            <a:endParaRPr lang="en-US" sz="1800">
              <a:solidFill>
                <a:schemeClr val="bg1"/>
              </a:solidFill>
              <a:latin typeface="Arial" pitchFamily="34" charset="0"/>
              <a:cs typeface="Arial" pitchFamily="34" charset="0"/>
            </a:endParaRPr>
          </a:p>
        </p:txBody>
      </p:sp>
      <p:sp>
        <p:nvSpPr>
          <p:cNvPr id="2" name="Rectangle 1"/>
          <p:cNvSpPr/>
          <p:nvPr/>
        </p:nvSpPr>
        <p:spPr>
          <a:xfrm>
            <a:off x="-4843" y="4604818"/>
            <a:ext cx="4597734" cy="461665"/>
          </a:xfrm>
          <a:prstGeom prst="rect">
            <a:avLst/>
          </a:prstGeom>
        </p:spPr>
        <p:txBody>
          <a:bodyPr wrap="none">
            <a:spAutoFit/>
          </a:bodyPr>
          <a:lstStyle/>
          <a:p>
            <a:r>
              <a:rPr lang="en-US" sz="2400" smtClean="0"/>
              <a:t>Giải nghĩa </a:t>
            </a:r>
            <a:r>
              <a:rPr lang="en-US" sz="2400" smtClean="0">
                <a:latin typeface="Arial-Rounded" panose="020B0500000000000000" pitchFamily="34" charset="0"/>
                <a:ea typeface="Arial-Rounded" panose="020B0500000000000000" pitchFamily="34" charset="0"/>
                <a:cs typeface="Arial-Rounded" panose="020B0500000000000000" pitchFamily="34" charset="0"/>
              </a:rPr>
              <a:t>:</a:t>
            </a:r>
            <a:r>
              <a:rPr lang="en-US" sz="2400" smtClean="0"/>
              <a:t> </a:t>
            </a:r>
            <a:r>
              <a:rPr lang="en-US" sz="2400" smtClean="0">
                <a:solidFill>
                  <a:srgbClr val="E80888"/>
                </a:solidFill>
              </a:rPr>
              <a:t>sực nhớ, ngẫm nghĩ</a:t>
            </a:r>
            <a:endParaRPr lang="en-US" sz="2400">
              <a:solidFill>
                <a:srgbClr val="E80888"/>
              </a:solidFill>
            </a:endParaRPr>
          </a:p>
        </p:txBody>
      </p:sp>
      <p:sp>
        <p:nvSpPr>
          <p:cNvPr id="16" name="Rectangle 15"/>
          <p:cNvSpPr/>
          <p:nvPr/>
        </p:nvSpPr>
        <p:spPr>
          <a:xfrm>
            <a:off x="2600325" y="110773"/>
            <a:ext cx="3811108" cy="561692"/>
          </a:xfrm>
          <a:prstGeom prst="rect">
            <a:avLst/>
          </a:prstGeom>
        </p:spPr>
        <p:txBody>
          <a:bodyPr wrap="square" lIns="68580" tIns="34290" rIns="68580" bIns="34290">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Tia nắng </a:t>
            </a:r>
            <a:r>
              <a:rPr lang="en-US" sz="3200" b="1">
                <a:latin typeface="Arial-Rounded" panose="020B0500000000000000" pitchFamily="34" charset="0"/>
                <a:ea typeface="Arial-Rounded" panose="020B0500000000000000" pitchFamily="34" charset="0"/>
                <a:cs typeface="Arial-Rounded" panose="020B0500000000000000" pitchFamily="34" charset="0"/>
              </a:rPr>
              <a:t>đi </a:t>
            </a:r>
            <a:r>
              <a:rPr lang="en-US" sz="3200" b="1" smtClean="0">
                <a:latin typeface="Arial-Rounded" panose="020B0500000000000000" pitchFamily="34" charset="0"/>
                <a:ea typeface="Arial-Rounded" panose="020B0500000000000000" pitchFamily="34" charset="0"/>
                <a:cs typeface="Arial-Rounded" panose="020B0500000000000000" pitchFamily="34" charset="0"/>
              </a:rPr>
              <a:t>đâu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82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0963" y="1031394"/>
            <a:ext cx="3389288" cy="23497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Flowchart: Document 4"/>
          <p:cNvSpPr/>
          <p:nvPr/>
        </p:nvSpPr>
        <p:spPr>
          <a:xfrm>
            <a:off x="567266" y="1031394"/>
            <a:ext cx="1814106" cy="927449"/>
          </a:xfrm>
          <a:prstGeom prst="flowChartDocument">
            <a:avLst/>
          </a:prstGeom>
          <a:solidFill>
            <a:srgbClr val="007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 </a:t>
            </a:r>
            <a:r>
              <a:rPr lang="en-US" sz="2800" b="1" smtClean="0"/>
              <a:t>sực nhớ</a:t>
            </a:r>
            <a:endParaRPr lang="en-US" sz="2800" b="1"/>
          </a:p>
        </p:txBody>
      </p:sp>
      <p:sp>
        <p:nvSpPr>
          <p:cNvPr id="7" name="TextBox 6"/>
          <p:cNvSpPr txBox="1"/>
          <p:nvPr/>
        </p:nvSpPr>
        <p:spPr>
          <a:xfrm>
            <a:off x="567266" y="2087819"/>
            <a:ext cx="3565049" cy="830997"/>
          </a:xfrm>
          <a:prstGeom prst="rect">
            <a:avLst/>
          </a:prstGeom>
          <a:noFill/>
        </p:spPr>
        <p:txBody>
          <a:bodyPr wrap="square" rtlCol="0">
            <a:spAutoFit/>
          </a:bodyPr>
          <a:lstStyle/>
          <a:p>
            <a:r>
              <a:rPr lang="en-US" sz="2400" smtClean="0"/>
              <a:t>Đột ngột, bỗng nhiên nhớ ra điều gì đó</a:t>
            </a:r>
            <a:endParaRPr lang="en-US" sz="2400"/>
          </a:p>
        </p:txBody>
      </p:sp>
      <p:sp>
        <p:nvSpPr>
          <p:cNvPr id="8" name="Rounded Rectangle 7"/>
          <p:cNvSpPr/>
          <p:nvPr/>
        </p:nvSpPr>
        <p:spPr>
          <a:xfrm>
            <a:off x="4763386" y="1031394"/>
            <a:ext cx="3860212" cy="2349795"/>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Flowchart: Document 8"/>
          <p:cNvSpPr/>
          <p:nvPr/>
        </p:nvSpPr>
        <p:spPr>
          <a:xfrm>
            <a:off x="4849689" y="1031394"/>
            <a:ext cx="2710060" cy="927449"/>
          </a:xfrm>
          <a:prstGeom prst="flowChartDocument">
            <a:avLst/>
          </a:prstGeom>
          <a:solidFill>
            <a:srgbClr val="D50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 ngẫm nghĩ</a:t>
            </a:r>
            <a:endParaRPr lang="en-US" sz="2800" b="1"/>
          </a:p>
        </p:txBody>
      </p:sp>
      <p:sp>
        <p:nvSpPr>
          <p:cNvPr id="10" name="TextBox 9"/>
          <p:cNvSpPr txBox="1"/>
          <p:nvPr/>
        </p:nvSpPr>
        <p:spPr>
          <a:xfrm>
            <a:off x="4849690" y="2216958"/>
            <a:ext cx="4060394" cy="461665"/>
          </a:xfrm>
          <a:prstGeom prst="rect">
            <a:avLst/>
          </a:prstGeom>
          <a:noFill/>
        </p:spPr>
        <p:txBody>
          <a:bodyPr wrap="square" rtlCol="0">
            <a:spAutoFit/>
          </a:bodyPr>
          <a:lstStyle/>
          <a:p>
            <a:r>
              <a:rPr lang="en-US" sz="2400" smtClean="0"/>
              <a:t>Nghĩ kỹ và lâu.</a:t>
            </a:r>
            <a:endParaRPr lang="en-US" sz="2400"/>
          </a:p>
        </p:txBody>
      </p:sp>
      <p:pic>
        <p:nvPicPr>
          <p:cNvPr id="1027" name="Picture 3" descr="E:\QUYNH\anh tai ve poiwer oint\hoa đẹp.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2222" y1="58667" x2="62222" y2="58667"/>
                        <a14:foregroundMark x1="68000" y1="61333" x2="68000" y2="61333"/>
                        <a14:foregroundMark x1="17333" y1="64000" x2="17333" y2="64000"/>
                        <a14:foregroundMark x1="20444" y1="65778" x2="20444" y2="6577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81262" y="2927756"/>
            <a:ext cx="2341035" cy="2341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QUYNH\anh tai ve poiwer oint\hoa đẹp.jpg"/>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778" b="55556" l="32000" r="64000"/>
                    </a14:imgEffect>
                    <a14:imgEffect>
                      <a14:sharpenSoften amount="25000"/>
                    </a14:imgEffect>
                  </a14:imgLayer>
                </a14:imgProps>
              </a:ext>
              <a:ext uri="{28A0092B-C50C-407E-A947-70E740481C1C}">
                <a14:useLocalDpi xmlns:a14="http://schemas.microsoft.com/office/drawing/2010/main" val="0"/>
              </a:ext>
            </a:extLst>
          </a:blip>
          <a:srcRect l="30155" r="31644" b="42000"/>
          <a:stretch/>
        </p:blipFill>
        <p:spPr bwMode="auto">
          <a:xfrm>
            <a:off x="0" y="861273"/>
            <a:ext cx="818707" cy="124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9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422" y="635456"/>
            <a:ext cx="3549887" cy="3947234"/>
          </a:xfrm>
          <a:prstGeom prst="rect">
            <a:avLst/>
          </a:prstGeom>
        </p:spPr>
        <p:txBody>
          <a:bodyPr wrap="square" lIns="68580" tIns="34290" rIns="68580" bIns="34290">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Ngủ rồi. Lặng </a:t>
            </a:r>
            <a:r>
              <a:rPr lang="en-US" sz="2800">
                <a:latin typeface="Arial-Rounded" panose="020B0500000000000000" pitchFamily="34" charset="0"/>
                <a:ea typeface="Arial-Rounded" panose="020B0500000000000000" pitchFamily="34" charset="0"/>
                <a:cs typeface="Arial-Rounded" panose="020B0500000000000000" pitchFamily="34" charset="0"/>
              </a:rPr>
              <a:t>im</a:t>
            </a:r>
            <a:r>
              <a:rPr lang="en-US" sz="280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724400" y="609479"/>
            <a:ext cx="3972843" cy="4316566"/>
          </a:xfrm>
          <a:prstGeom prst="rect">
            <a:avLst/>
          </a:prstGeom>
        </p:spPr>
        <p:txBody>
          <a:bodyPr wrap="square" lIns="68580" tIns="34290" rIns="68580" bIns="34290">
            <a:spAutoFit/>
          </a:bodyPr>
          <a:lstStyle/>
          <a:p>
            <a:pPr>
              <a:defRPr/>
            </a:pPr>
            <a:r>
              <a:rPr lang="en-US" sz="2800" dirty="0">
                <a:latin typeface="Arial" pitchFamily="34" charset="0"/>
                <a:ea typeface="Arial-Rounded" panose="020B0500000000000000" pitchFamily="34" charset="0"/>
                <a:cs typeface="Arial" pitchFamily="34" charset="0"/>
              </a:rPr>
              <a:t>Đó là tia nắng</a:t>
            </a:r>
          </a:p>
          <a:p>
            <a:pPr>
              <a:defRPr/>
            </a:pPr>
            <a:r>
              <a:rPr lang="en-US" sz="2800" dirty="0">
                <a:latin typeface="Arial" pitchFamily="34" charset="0"/>
                <a:ea typeface="Arial-Rounded" panose="020B0500000000000000" pitchFamily="34" charset="0"/>
                <a:cs typeface="Arial" pitchFamily="34" charset="0"/>
              </a:rPr>
              <a:t>Nhảy trong lòng tay</a:t>
            </a:r>
          </a:p>
          <a:p>
            <a:pPr>
              <a:defRPr/>
            </a:pPr>
            <a:r>
              <a:rPr lang="en-US" sz="2800" dirty="0">
                <a:latin typeface="Arial" pitchFamily="34" charset="0"/>
                <a:ea typeface="Arial-Rounded" panose="020B0500000000000000" pitchFamily="34" charset="0"/>
                <a:cs typeface="Arial" pitchFamily="34" charset="0"/>
              </a:rPr>
              <a:t>Nhảy trên bàn học</a:t>
            </a:r>
          </a:p>
          <a:p>
            <a:pPr>
              <a:defRPr/>
            </a:pPr>
            <a:r>
              <a:rPr lang="en-US" sz="2800" dirty="0">
                <a:latin typeface="Arial" pitchFamily="34" charset="0"/>
                <a:ea typeface="Arial-Rounded" panose="020B0500000000000000" pitchFamily="34" charset="0"/>
                <a:cs typeface="Arial" pitchFamily="34" charset="0"/>
              </a:rPr>
              <a:t>Nhảy trên tán cây.</a:t>
            </a:r>
          </a:p>
          <a:p>
            <a:pPr>
              <a:defRPr/>
            </a:pPr>
            <a:endParaRPr lang="en-US" sz="2800" dirty="0">
              <a:latin typeface="Arial" pitchFamily="34" charset="0"/>
              <a:ea typeface="Arial-Rounded" panose="020B0500000000000000" pitchFamily="34" charset="0"/>
              <a:cs typeface="Arial" pitchFamily="34" charset="0"/>
            </a:endParaRPr>
          </a:p>
          <a:p>
            <a:pPr>
              <a:defRPr/>
            </a:pPr>
            <a:r>
              <a:rPr lang="en-US" sz="2800" dirty="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a:t>
            </a:r>
            <a:r>
              <a:rPr lang="en-US" sz="2800" smtClean="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a:p>
            <a:pPr algn="r">
              <a:defRPr/>
            </a:pPr>
            <a:r>
              <a:rPr lang="en-US" sz="2400" dirty="0">
                <a:latin typeface="Arial" pitchFamily="34" charset="0"/>
                <a:ea typeface="Arial-Rounded" panose="020B0500000000000000" pitchFamily="34" charset="0"/>
                <a:cs typeface="Arial" pitchFamily="34" charset="0"/>
              </a:rPr>
              <a:t>(Thụy Anh)</a:t>
            </a:r>
          </a:p>
        </p:txBody>
      </p:sp>
      <p:sp>
        <p:nvSpPr>
          <p:cNvPr id="11" name="Rectangle 10"/>
          <p:cNvSpPr/>
          <p:nvPr/>
        </p:nvSpPr>
        <p:spPr>
          <a:xfrm>
            <a:off x="443141" y="1007988"/>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100" dirty="0"/>
          </a:p>
        </p:txBody>
      </p:sp>
      <p:sp>
        <p:nvSpPr>
          <p:cNvPr id="12" name="Rectangle 11"/>
          <p:cNvSpPr/>
          <p:nvPr/>
        </p:nvSpPr>
        <p:spPr>
          <a:xfrm>
            <a:off x="4002826" y="942231"/>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100" dirty="0"/>
          </a:p>
        </p:txBody>
      </p:sp>
      <p:sp>
        <p:nvSpPr>
          <p:cNvPr id="13" name="Rectangle 12"/>
          <p:cNvSpPr/>
          <p:nvPr/>
        </p:nvSpPr>
        <p:spPr>
          <a:xfrm>
            <a:off x="458727" y="2753604"/>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100" dirty="0"/>
          </a:p>
        </p:txBody>
      </p:sp>
      <p:sp>
        <p:nvSpPr>
          <p:cNvPr id="14" name="Rectangle 13"/>
          <p:cNvSpPr/>
          <p:nvPr/>
        </p:nvSpPr>
        <p:spPr>
          <a:xfrm>
            <a:off x="4002826" y="2776749"/>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100" dirty="0"/>
          </a:p>
        </p:txBody>
      </p:sp>
      <p:sp>
        <p:nvSpPr>
          <p:cNvPr id="15" name="Rectangle 14"/>
          <p:cNvSpPr/>
          <p:nvPr/>
        </p:nvSpPr>
        <p:spPr>
          <a:xfrm>
            <a:off x="20891" y="5014912"/>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7" name="Rectangle 16"/>
          <p:cNvSpPr/>
          <p:nvPr/>
        </p:nvSpPr>
        <p:spPr>
          <a:xfrm>
            <a:off x="0" y="0"/>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8" name="TextBox 17"/>
          <p:cNvSpPr txBox="1"/>
          <p:nvPr/>
        </p:nvSpPr>
        <p:spPr>
          <a:xfrm>
            <a:off x="1" y="6106"/>
            <a:ext cx="1959509" cy="346247"/>
          </a:xfrm>
          <a:prstGeom prst="rect">
            <a:avLst/>
          </a:prstGeom>
          <a:solidFill>
            <a:srgbClr val="FC9102"/>
          </a:solidFill>
          <a:ln>
            <a:solidFill>
              <a:srgbClr val="FFFF00"/>
            </a:solidFill>
          </a:ln>
        </p:spPr>
        <p:txBody>
          <a:bodyPr wrap="none" lIns="68579" tIns="34289" rIns="68579" bIns="34289" rtlCol="0">
            <a:spAutoFit/>
          </a:bodyPr>
          <a:lstStyle/>
          <a:p>
            <a:r>
              <a:rPr lang="en-US" sz="1800">
                <a:solidFill>
                  <a:schemeClr val="bg1"/>
                </a:solidFill>
                <a:latin typeface="Arial" pitchFamily="34" charset="0"/>
                <a:cs typeface="Arial" pitchFamily="34" charset="0"/>
              </a:rPr>
              <a:t>Đọc </a:t>
            </a:r>
            <a:r>
              <a:rPr lang="en-US" sz="1800" smtClean="0">
                <a:solidFill>
                  <a:schemeClr val="bg1"/>
                </a:solidFill>
                <a:latin typeface="Arial" pitchFamily="34" charset="0"/>
                <a:cs typeface="Arial" pitchFamily="34" charset="0"/>
              </a:rPr>
              <a:t>nt theo nhóm</a:t>
            </a:r>
            <a:endParaRPr lang="en-US" sz="1800">
              <a:solidFill>
                <a:schemeClr val="bg1"/>
              </a:solidFill>
              <a:latin typeface="Arial" pitchFamily="34" charset="0"/>
              <a:cs typeface="Arial" pitchFamily="34" charset="0"/>
            </a:endParaRPr>
          </a:p>
        </p:txBody>
      </p:sp>
      <p:sp>
        <p:nvSpPr>
          <p:cNvPr id="16" name="Rectangle 15"/>
          <p:cNvSpPr/>
          <p:nvPr/>
        </p:nvSpPr>
        <p:spPr>
          <a:xfrm>
            <a:off x="2600325" y="110773"/>
            <a:ext cx="3811108" cy="561692"/>
          </a:xfrm>
          <a:prstGeom prst="rect">
            <a:avLst/>
          </a:prstGeom>
        </p:spPr>
        <p:txBody>
          <a:bodyPr wrap="square" lIns="68580" tIns="34290" rIns="68580" bIns="34290">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Tia nắng </a:t>
            </a:r>
            <a:r>
              <a:rPr lang="en-US" sz="3200" b="1">
                <a:latin typeface="Arial-Rounded" panose="020B0500000000000000" pitchFamily="34" charset="0"/>
                <a:ea typeface="Arial-Rounded" panose="020B0500000000000000" pitchFamily="34" charset="0"/>
                <a:cs typeface="Arial-Rounded" panose="020B0500000000000000" pitchFamily="34" charset="0"/>
              </a:rPr>
              <a:t>đi </a:t>
            </a:r>
            <a:r>
              <a:rPr lang="en-US" sz="3200" b="1" smtClean="0">
                <a:latin typeface="Arial-Rounded" panose="020B0500000000000000" pitchFamily="34" charset="0"/>
                <a:ea typeface="Arial-Rounded" panose="020B0500000000000000" pitchFamily="34" charset="0"/>
                <a:cs typeface="Arial-Rounded" panose="020B0500000000000000" pitchFamily="34" charset="0"/>
              </a:rPr>
              <a:t>đâu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6906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422" y="635456"/>
            <a:ext cx="3549887" cy="3947234"/>
          </a:xfrm>
          <a:prstGeom prst="rect">
            <a:avLst/>
          </a:prstGeom>
        </p:spPr>
        <p:txBody>
          <a:bodyPr wrap="square" lIns="68580" tIns="34290" rIns="68580" bIns="34290">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Ngủ rồi. Lặng </a:t>
            </a:r>
            <a:r>
              <a:rPr lang="en-US" sz="2800">
                <a:latin typeface="Arial-Rounded" panose="020B0500000000000000" pitchFamily="34" charset="0"/>
                <a:ea typeface="Arial-Rounded" panose="020B0500000000000000" pitchFamily="34" charset="0"/>
                <a:cs typeface="Arial-Rounded" panose="020B0500000000000000" pitchFamily="34" charset="0"/>
              </a:rPr>
              <a:t>im</a:t>
            </a:r>
            <a:r>
              <a:rPr lang="en-US" sz="280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724400" y="609479"/>
            <a:ext cx="3972843" cy="4316566"/>
          </a:xfrm>
          <a:prstGeom prst="rect">
            <a:avLst/>
          </a:prstGeom>
        </p:spPr>
        <p:txBody>
          <a:bodyPr wrap="square" lIns="68580" tIns="34290" rIns="68580" bIns="34290">
            <a:spAutoFit/>
          </a:bodyPr>
          <a:lstStyle/>
          <a:p>
            <a:pPr>
              <a:defRPr/>
            </a:pPr>
            <a:r>
              <a:rPr lang="en-US" sz="2800" dirty="0">
                <a:latin typeface="Arial" pitchFamily="34" charset="0"/>
                <a:ea typeface="Arial-Rounded" panose="020B0500000000000000" pitchFamily="34" charset="0"/>
                <a:cs typeface="Arial" pitchFamily="34" charset="0"/>
              </a:rPr>
              <a:t>Đó là tia nắng</a:t>
            </a:r>
          </a:p>
          <a:p>
            <a:pPr>
              <a:defRPr/>
            </a:pPr>
            <a:r>
              <a:rPr lang="en-US" sz="2800" dirty="0">
                <a:latin typeface="Arial" pitchFamily="34" charset="0"/>
                <a:ea typeface="Arial-Rounded" panose="020B0500000000000000" pitchFamily="34" charset="0"/>
                <a:cs typeface="Arial" pitchFamily="34" charset="0"/>
              </a:rPr>
              <a:t>Nhảy trong lòng tay</a:t>
            </a:r>
          </a:p>
          <a:p>
            <a:pPr>
              <a:defRPr/>
            </a:pPr>
            <a:r>
              <a:rPr lang="en-US" sz="2800" dirty="0">
                <a:latin typeface="Arial" pitchFamily="34" charset="0"/>
                <a:ea typeface="Arial-Rounded" panose="020B0500000000000000" pitchFamily="34" charset="0"/>
                <a:cs typeface="Arial" pitchFamily="34" charset="0"/>
              </a:rPr>
              <a:t>Nhảy trên bàn học</a:t>
            </a:r>
          </a:p>
          <a:p>
            <a:pPr>
              <a:defRPr/>
            </a:pPr>
            <a:r>
              <a:rPr lang="en-US" sz="2800" dirty="0">
                <a:latin typeface="Arial" pitchFamily="34" charset="0"/>
                <a:ea typeface="Arial-Rounded" panose="020B0500000000000000" pitchFamily="34" charset="0"/>
                <a:cs typeface="Arial" pitchFamily="34" charset="0"/>
              </a:rPr>
              <a:t>Nhảy trên tán cây.</a:t>
            </a:r>
          </a:p>
          <a:p>
            <a:pPr>
              <a:defRPr/>
            </a:pPr>
            <a:endParaRPr lang="en-US" sz="2800" dirty="0">
              <a:latin typeface="Arial" pitchFamily="34" charset="0"/>
              <a:ea typeface="Arial-Rounded" panose="020B0500000000000000" pitchFamily="34" charset="0"/>
              <a:cs typeface="Arial" pitchFamily="34" charset="0"/>
            </a:endParaRPr>
          </a:p>
          <a:p>
            <a:pPr>
              <a:defRPr/>
            </a:pPr>
            <a:r>
              <a:rPr lang="en-US" sz="2800" dirty="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a:t>
            </a:r>
            <a:r>
              <a:rPr lang="en-US" sz="2800" smtClean="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a:p>
            <a:pPr algn="r">
              <a:defRPr/>
            </a:pPr>
            <a:r>
              <a:rPr lang="en-US" sz="2400" dirty="0">
                <a:latin typeface="Arial" pitchFamily="34" charset="0"/>
                <a:ea typeface="Arial-Rounded" panose="020B0500000000000000" pitchFamily="34" charset="0"/>
                <a:cs typeface="Arial" pitchFamily="34" charset="0"/>
              </a:rPr>
              <a:t>(Thụy Anh)</a:t>
            </a:r>
          </a:p>
        </p:txBody>
      </p:sp>
      <p:sp>
        <p:nvSpPr>
          <p:cNvPr id="11" name="Rectangle 10"/>
          <p:cNvSpPr/>
          <p:nvPr/>
        </p:nvSpPr>
        <p:spPr>
          <a:xfrm>
            <a:off x="443141" y="1007988"/>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100" dirty="0"/>
          </a:p>
        </p:txBody>
      </p:sp>
      <p:sp>
        <p:nvSpPr>
          <p:cNvPr id="12" name="Rectangle 11"/>
          <p:cNvSpPr/>
          <p:nvPr/>
        </p:nvSpPr>
        <p:spPr>
          <a:xfrm>
            <a:off x="4002826" y="942231"/>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100" dirty="0"/>
          </a:p>
        </p:txBody>
      </p:sp>
      <p:sp>
        <p:nvSpPr>
          <p:cNvPr id="13" name="Rectangle 12"/>
          <p:cNvSpPr/>
          <p:nvPr/>
        </p:nvSpPr>
        <p:spPr>
          <a:xfrm>
            <a:off x="458727" y="2753604"/>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100" dirty="0"/>
          </a:p>
        </p:txBody>
      </p:sp>
      <p:sp>
        <p:nvSpPr>
          <p:cNvPr id="14" name="Rectangle 13"/>
          <p:cNvSpPr/>
          <p:nvPr/>
        </p:nvSpPr>
        <p:spPr>
          <a:xfrm>
            <a:off x="4002826" y="2776749"/>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100" dirty="0"/>
          </a:p>
        </p:txBody>
      </p:sp>
      <p:sp>
        <p:nvSpPr>
          <p:cNvPr id="15" name="Rectangle 14"/>
          <p:cNvSpPr/>
          <p:nvPr/>
        </p:nvSpPr>
        <p:spPr>
          <a:xfrm>
            <a:off x="20891" y="5014912"/>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7" name="Rectangle 16"/>
          <p:cNvSpPr/>
          <p:nvPr/>
        </p:nvSpPr>
        <p:spPr>
          <a:xfrm>
            <a:off x="0" y="0"/>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8" name="TextBox 17"/>
          <p:cNvSpPr txBox="1"/>
          <p:nvPr/>
        </p:nvSpPr>
        <p:spPr>
          <a:xfrm>
            <a:off x="1" y="6106"/>
            <a:ext cx="1433724" cy="346247"/>
          </a:xfrm>
          <a:prstGeom prst="rect">
            <a:avLst/>
          </a:prstGeom>
          <a:solidFill>
            <a:srgbClr val="FC9102"/>
          </a:solidFill>
          <a:ln>
            <a:solidFill>
              <a:srgbClr val="FFFF00"/>
            </a:solidFill>
          </a:ln>
        </p:spPr>
        <p:txBody>
          <a:bodyPr wrap="none" lIns="68579" tIns="34289" rIns="68579" bIns="34289" rtlCol="0">
            <a:spAutoFit/>
          </a:bodyPr>
          <a:lstStyle/>
          <a:p>
            <a:r>
              <a:rPr lang="en-US" sz="1800">
                <a:solidFill>
                  <a:schemeClr val="bg1"/>
                </a:solidFill>
                <a:latin typeface="Arial" pitchFamily="34" charset="0"/>
                <a:cs typeface="Arial" pitchFamily="34" charset="0"/>
              </a:rPr>
              <a:t>Đọc </a:t>
            </a:r>
            <a:r>
              <a:rPr lang="en-US" sz="1800" smtClean="0">
                <a:solidFill>
                  <a:schemeClr val="bg1"/>
                </a:solidFill>
                <a:latin typeface="Arial" pitchFamily="34" charset="0"/>
                <a:cs typeface="Arial" pitchFamily="34" charset="0"/>
              </a:rPr>
              <a:t>toàn bài</a:t>
            </a:r>
            <a:endParaRPr lang="en-US" sz="1800">
              <a:solidFill>
                <a:schemeClr val="bg1"/>
              </a:solidFill>
              <a:latin typeface="Arial" pitchFamily="34" charset="0"/>
              <a:cs typeface="Arial" pitchFamily="34" charset="0"/>
            </a:endParaRPr>
          </a:p>
        </p:txBody>
      </p:sp>
      <p:sp>
        <p:nvSpPr>
          <p:cNvPr id="16" name="Rectangle 15"/>
          <p:cNvSpPr/>
          <p:nvPr/>
        </p:nvSpPr>
        <p:spPr>
          <a:xfrm>
            <a:off x="2600325" y="110773"/>
            <a:ext cx="3811108" cy="561692"/>
          </a:xfrm>
          <a:prstGeom prst="rect">
            <a:avLst/>
          </a:prstGeom>
        </p:spPr>
        <p:txBody>
          <a:bodyPr wrap="square" lIns="68580" tIns="34290" rIns="68580" bIns="34290">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Tia nắng </a:t>
            </a:r>
            <a:r>
              <a:rPr lang="en-US" sz="3200" b="1">
                <a:latin typeface="Arial-Rounded" panose="020B0500000000000000" pitchFamily="34" charset="0"/>
                <a:ea typeface="Arial-Rounded" panose="020B0500000000000000" pitchFamily="34" charset="0"/>
                <a:cs typeface="Arial-Rounded" panose="020B0500000000000000" pitchFamily="34" charset="0"/>
              </a:rPr>
              <a:t>đi </a:t>
            </a:r>
            <a:r>
              <a:rPr lang="en-US" sz="3200" b="1" smtClean="0">
                <a:latin typeface="Arial-Rounded" panose="020B0500000000000000" pitchFamily="34" charset="0"/>
                <a:ea typeface="Arial-Rounded" panose="020B0500000000000000" pitchFamily="34" charset="0"/>
                <a:cs typeface="Arial-Rounded" panose="020B0500000000000000" pitchFamily="34" charset="0"/>
              </a:rPr>
              <a:t>đâu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534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7" y="2028288"/>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1"/>
            <a:ext cx="4125201" cy="163001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5400" b="1" smtClean="0">
                <a:solidFill>
                  <a:schemeClr val="bg1"/>
                </a:solidFill>
                <a:latin typeface="Arial" pitchFamily="34" charset="0"/>
                <a:cs typeface="Arial" pitchFamily="34" charset="0"/>
              </a:rPr>
              <a:t>Tiết 2</a:t>
            </a:r>
            <a:endParaRPr lang="en-US" sz="5400" b="1">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 y="1"/>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1" y="-35405"/>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8"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3"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1"/>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970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8456396" cy="461665"/>
          </a:xfrm>
          <a:prstGeom prst="rect">
            <a:avLst/>
          </a:prstGeom>
          <a:solidFill>
            <a:schemeClr val="bg1"/>
          </a:solidFill>
        </p:spPr>
        <p:txBody>
          <a:bodyPr wrap="square" rtlCol="0">
            <a:spAutoFit/>
          </a:bodyPr>
          <a:lstStyle/>
          <a:p>
            <a:r>
              <a:rPr lang="en-US" sz="2400" smtClean="0">
                <a:solidFill>
                  <a:schemeClr val="tx1"/>
                </a:solidFill>
              </a:rPr>
              <a:t>Tìm trong khổ thơ đầu những tiếng cùng vần với nhau</a:t>
            </a:r>
            <a:endParaRPr lang="en-US" sz="2400">
              <a:solidFill>
                <a:schemeClr val="tx1"/>
              </a:solidFill>
            </a:endParaRPr>
          </a:p>
        </p:txBody>
      </p:sp>
      <p:sp>
        <p:nvSpPr>
          <p:cNvPr id="5" name="Oval 4"/>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sp>
        <p:nvSpPr>
          <p:cNvPr id="6" name="Rectangle 5"/>
          <p:cNvSpPr/>
          <p:nvPr/>
        </p:nvSpPr>
        <p:spPr>
          <a:xfrm>
            <a:off x="2594345" y="957013"/>
            <a:ext cx="3572540" cy="1815882"/>
          </a:xfrm>
          <a:prstGeom prst="rect">
            <a:avLst/>
          </a:prstGeom>
        </p:spPr>
        <p:txBody>
          <a:bodyPr wrap="square">
            <a:spAutoFit/>
          </a:bodyPr>
          <a:lstStyle/>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Một bài vui vui.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5082358" y="948434"/>
            <a:ext cx="1095153" cy="523220"/>
          </a:xfrm>
          <a:prstGeom prst="rect">
            <a:avLst/>
          </a:prstGeom>
        </p:spPr>
        <p:txBody>
          <a:bodyPr wrap="square">
            <a:spAutoFit/>
          </a:bodyPr>
          <a:lstStyle/>
          <a:p>
            <a:pPr>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ậy</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3136600" y="1377994"/>
            <a:ext cx="1095153" cy="523220"/>
          </a:xfrm>
          <a:prstGeom prst="rect">
            <a:avLst/>
          </a:prstGeom>
        </p:spPr>
        <p:txBody>
          <a:bodyPr wrap="square">
            <a:spAutoFit/>
          </a:bodyPr>
          <a:lstStyle/>
          <a:p>
            <a:pPr>
              <a:defRPr/>
            </a:pP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413040" y="952774"/>
            <a:ext cx="1095153" cy="523220"/>
          </a:xfrm>
          <a:prstGeom prst="rect">
            <a:avLst/>
          </a:prstGeom>
        </p:spPr>
        <p:txBody>
          <a:bodyPr wrap="square">
            <a:spAutoFit/>
          </a:bodyPr>
          <a:lstStyle/>
          <a:p>
            <a:pPr>
              <a:defRPr/>
            </a:pPr>
            <a:r>
              <a:rPr lang="en-US" sz="280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2800" dirty="0">
              <a:solidFill>
                <a:srgbClr val="0418A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522929" y="1805413"/>
            <a:ext cx="1095153" cy="523220"/>
          </a:xfrm>
          <a:prstGeom prst="rect">
            <a:avLst/>
          </a:prstGeom>
        </p:spPr>
        <p:txBody>
          <a:bodyPr wrap="square">
            <a:spAutoFit/>
          </a:bodyPr>
          <a:lstStyle/>
          <a:p>
            <a:pPr>
              <a:defRPr/>
            </a:pPr>
            <a:r>
              <a:rPr lang="en-US" sz="280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đang</a:t>
            </a:r>
            <a:endParaRPr lang="en-US" sz="2800" dirty="0">
              <a:solidFill>
                <a:srgbClr val="0418A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47250" y="1801156"/>
            <a:ext cx="708825" cy="523220"/>
          </a:xfrm>
          <a:prstGeom prst="rect">
            <a:avLst/>
          </a:prstGeom>
        </p:spPr>
        <p:txBody>
          <a:bodyPr wrap="square">
            <a:spAutoFit/>
          </a:bodyPr>
          <a:lstStyle/>
          <a:p>
            <a:pPr>
              <a:defRPr/>
            </a:pPr>
            <a:r>
              <a:rPr lang="en-US" sz="2800" smtClean="0">
                <a:solidFill>
                  <a:srgbClr val="E80888"/>
                </a:solidFill>
                <a:latin typeface="Arial-Rounded" panose="020B0500000000000000" pitchFamily="34" charset="0"/>
                <a:ea typeface="Arial-Rounded" panose="020B0500000000000000" pitchFamily="34" charset="0"/>
                <a:cs typeface="Arial-Rounded" panose="020B0500000000000000" pitchFamily="34" charset="0"/>
              </a:rPr>
              <a:t>ai</a:t>
            </a:r>
            <a:endParaRPr lang="en-US" sz="2800" dirty="0">
              <a:solidFill>
                <a:srgbClr val="E80888"/>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3287231" y="2243566"/>
            <a:ext cx="708825" cy="523220"/>
          </a:xfrm>
          <a:prstGeom prst="rect">
            <a:avLst/>
          </a:prstGeom>
        </p:spPr>
        <p:txBody>
          <a:bodyPr wrap="square">
            <a:spAutoFit/>
          </a:bodyPr>
          <a:lstStyle/>
          <a:p>
            <a:pPr>
              <a:defRPr/>
            </a:pPr>
            <a:r>
              <a:rPr lang="en-US" sz="2800" smtClean="0">
                <a:solidFill>
                  <a:srgbClr val="E80888"/>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E80888"/>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392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75931" y="543918"/>
            <a:ext cx="1614545" cy="369332"/>
          </a:xfrm>
          <a:prstGeom prst="rect">
            <a:avLst/>
          </a:prstGeom>
          <a:noFill/>
        </p:spPr>
        <p:txBody>
          <a:bodyPr wrap="none" rtlCol="0">
            <a:spAutoFit/>
          </a:bodyPr>
          <a:lstStyle/>
          <a:p>
            <a:r>
              <a:rPr lang="en-US" sz="1800" smtClean="0"/>
              <a:t>Đọc khổ 1 + 2</a:t>
            </a:r>
            <a:endParaRPr lang="en-US" sz="1800"/>
          </a:p>
        </p:txBody>
      </p:sp>
      <p:sp>
        <p:nvSpPr>
          <p:cNvPr id="7" name="Rectangle 6"/>
          <p:cNvSpPr/>
          <p:nvPr/>
        </p:nvSpPr>
        <p:spPr>
          <a:xfrm>
            <a:off x="3063472" y="149569"/>
            <a:ext cx="3414758" cy="4401205"/>
          </a:xfrm>
          <a:prstGeom prst="rect">
            <a:avLst/>
          </a:prstGeom>
          <a:solidFill>
            <a:srgbClr val="FEE7EF"/>
          </a:solidFill>
        </p:spPr>
        <p:txBody>
          <a:bodyPr wrap="square">
            <a:spAutoFit/>
          </a:bodyPr>
          <a:lstStyle/>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Một bài vui vui. </a:t>
            </a:r>
            <a:endParaRPr lang="en-US" sz="280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2800" smtClean="0">
              <a:latin typeface="Arial" pitchFamily="34" charset="0"/>
              <a:ea typeface="Arial-Rounded" panose="020B0500000000000000" pitchFamily="34" charset="0"/>
              <a:cs typeface="Arial" pitchFamily="34" charset="0"/>
            </a:endParaRPr>
          </a:p>
          <a:p>
            <a:pPr>
              <a:defRPr/>
            </a:pPr>
            <a:r>
              <a:rPr lang="en-US" sz="2800" smtClean="0">
                <a:latin typeface="Arial" pitchFamily="34" charset="0"/>
                <a:ea typeface="Arial-Rounded" panose="020B0500000000000000" pitchFamily="34" charset="0"/>
                <a:cs typeface="Arial" pitchFamily="34" charset="0"/>
              </a:rPr>
              <a:t>Đó </a:t>
            </a:r>
            <a:r>
              <a:rPr lang="en-US" sz="2800">
                <a:latin typeface="Arial" pitchFamily="34" charset="0"/>
                <a:ea typeface="Arial-Rounded" panose="020B0500000000000000" pitchFamily="34" charset="0"/>
                <a:cs typeface="Arial" pitchFamily="34" charset="0"/>
              </a:rPr>
              <a:t>là tia nắng</a:t>
            </a:r>
          </a:p>
          <a:p>
            <a:pPr>
              <a:defRPr/>
            </a:pPr>
            <a:r>
              <a:rPr lang="en-US" sz="2800">
                <a:latin typeface="Arial" pitchFamily="34" charset="0"/>
                <a:ea typeface="Arial-Rounded" panose="020B0500000000000000" pitchFamily="34" charset="0"/>
                <a:cs typeface="Arial" pitchFamily="34" charset="0"/>
              </a:rPr>
              <a:t>Nhảy trong lòng tay</a:t>
            </a:r>
          </a:p>
          <a:p>
            <a:pPr>
              <a:defRPr/>
            </a:pPr>
            <a:r>
              <a:rPr lang="en-US" sz="2800">
                <a:latin typeface="Arial" pitchFamily="34" charset="0"/>
                <a:ea typeface="Arial-Rounded" panose="020B0500000000000000" pitchFamily="34" charset="0"/>
                <a:cs typeface="Arial" pitchFamily="34" charset="0"/>
              </a:rPr>
              <a:t>Nhảy trên bàn học</a:t>
            </a:r>
          </a:p>
          <a:p>
            <a:pPr>
              <a:defRPr/>
            </a:pPr>
            <a:r>
              <a:rPr lang="en-US" sz="2800">
                <a:latin typeface="Arial" pitchFamily="34" charset="0"/>
                <a:ea typeface="Arial-Rounded" panose="020B0500000000000000" pitchFamily="34" charset="0"/>
                <a:cs typeface="Arial" pitchFamily="34" charset="0"/>
              </a:rPr>
              <a:t>Nhảy trên tán cây.</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75931" y="4289164"/>
            <a:ext cx="8337530" cy="523220"/>
          </a:xfrm>
          <a:prstGeom prst="rect">
            <a:avLst/>
          </a:prstGeom>
          <a:solidFill>
            <a:srgbClr val="FFC000"/>
          </a:solidFill>
          <a:ln>
            <a:noFill/>
          </a:ln>
        </p:spPr>
        <p:txBody>
          <a:bodyPr wrap="square">
            <a:spAutoFit/>
          </a:bodyPr>
          <a:lstStyle/>
          <a:p>
            <a:pPr algn="ctr"/>
            <a:r>
              <a:rPr lang="en-US" sz="2800" smtClean="0"/>
              <a:t>Buổi sáng thức dậy, bé thấy thế nào ?</a:t>
            </a:r>
            <a:endParaRPr lang="en-US" sz="2800"/>
          </a:p>
        </p:txBody>
      </p:sp>
      <p:sp>
        <p:nvSpPr>
          <p:cNvPr id="13" name="Oval 12"/>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4</a:t>
            </a:r>
            <a:endParaRPr lang="en-US" sz="2400" b="1">
              <a:solidFill>
                <a:schemeClr val="bg1"/>
              </a:solidFill>
            </a:endParaRPr>
          </a:p>
        </p:txBody>
      </p:sp>
      <p:cxnSp>
        <p:nvCxnSpPr>
          <p:cNvPr id="15" name="Straight Connector 14"/>
          <p:cNvCxnSpPr/>
          <p:nvPr/>
        </p:nvCxnSpPr>
        <p:spPr>
          <a:xfrm>
            <a:off x="3743955" y="1078774"/>
            <a:ext cx="2433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75931" y="543918"/>
            <a:ext cx="1614545" cy="369332"/>
          </a:xfrm>
          <a:prstGeom prst="rect">
            <a:avLst/>
          </a:prstGeom>
          <a:noFill/>
        </p:spPr>
        <p:txBody>
          <a:bodyPr wrap="none" rtlCol="0">
            <a:spAutoFit/>
          </a:bodyPr>
          <a:lstStyle/>
          <a:p>
            <a:r>
              <a:rPr lang="en-US" sz="1800" smtClean="0"/>
              <a:t>Đọc khổ 1 + 2</a:t>
            </a:r>
            <a:endParaRPr lang="en-US" sz="1800"/>
          </a:p>
        </p:txBody>
      </p:sp>
      <p:sp>
        <p:nvSpPr>
          <p:cNvPr id="7" name="Rectangle 6"/>
          <p:cNvSpPr/>
          <p:nvPr/>
        </p:nvSpPr>
        <p:spPr>
          <a:xfrm>
            <a:off x="3063472" y="149569"/>
            <a:ext cx="3414758" cy="4401205"/>
          </a:xfrm>
          <a:prstGeom prst="rect">
            <a:avLst/>
          </a:prstGeom>
          <a:solidFill>
            <a:srgbClr val="FEE7EF"/>
          </a:solidFill>
        </p:spPr>
        <p:txBody>
          <a:bodyPr wrap="square">
            <a:spAutoFit/>
          </a:bodyPr>
          <a:lstStyle/>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Một bài vui vui. </a:t>
            </a:r>
            <a:endParaRPr lang="en-US" sz="280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2800" smtClean="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smtClean="0">
                <a:latin typeface="Arial" pitchFamily="34" charset="0"/>
                <a:ea typeface="Arial-Rounded" panose="020B0500000000000000" pitchFamily="34" charset="0"/>
                <a:cs typeface="Arial" pitchFamily="34" charset="0"/>
              </a:rPr>
              <a:t>Đó </a:t>
            </a:r>
            <a:r>
              <a:rPr lang="en-US" sz="2800">
                <a:latin typeface="Arial" pitchFamily="34" charset="0"/>
                <a:ea typeface="Arial-Rounded" panose="020B0500000000000000" pitchFamily="34" charset="0"/>
                <a:cs typeface="Arial" pitchFamily="34" charset="0"/>
              </a:rPr>
              <a:t>là tia nắng</a:t>
            </a:r>
          </a:p>
          <a:p>
            <a:pPr>
              <a:defRPr/>
            </a:pPr>
            <a:r>
              <a:rPr lang="en-US" sz="2800">
                <a:latin typeface="Arial" pitchFamily="34" charset="0"/>
                <a:ea typeface="Arial-Rounded" panose="020B0500000000000000" pitchFamily="34" charset="0"/>
                <a:cs typeface="Arial" pitchFamily="34" charset="0"/>
              </a:rPr>
              <a:t>Nhảy trong lòng tay</a:t>
            </a:r>
          </a:p>
          <a:p>
            <a:pPr>
              <a:defRPr/>
            </a:pPr>
            <a:r>
              <a:rPr lang="en-US" sz="2800">
                <a:latin typeface="Arial" pitchFamily="34" charset="0"/>
                <a:ea typeface="Arial-Rounded" panose="020B0500000000000000" pitchFamily="34" charset="0"/>
                <a:cs typeface="Arial" pitchFamily="34" charset="0"/>
              </a:rPr>
              <a:t>Nhảy trên bàn học</a:t>
            </a:r>
          </a:p>
          <a:p>
            <a:pPr>
              <a:defRPr/>
            </a:pPr>
            <a:r>
              <a:rPr lang="en-US" sz="2800">
                <a:latin typeface="Arial" pitchFamily="34" charset="0"/>
                <a:ea typeface="Arial-Rounded" panose="020B0500000000000000" pitchFamily="34" charset="0"/>
                <a:cs typeface="Arial" pitchFamily="34" charset="0"/>
              </a:rPr>
              <a:t>Nhảy trên tán cây.</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75931" y="4195310"/>
            <a:ext cx="8337530" cy="523220"/>
          </a:xfrm>
          <a:prstGeom prst="rect">
            <a:avLst/>
          </a:prstGeom>
          <a:solidFill>
            <a:srgbClr val="FFC000"/>
          </a:solidFill>
          <a:ln>
            <a:noFill/>
          </a:ln>
        </p:spPr>
        <p:txBody>
          <a:bodyPr wrap="square">
            <a:spAutoFit/>
          </a:bodyPr>
          <a:lstStyle/>
          <a:p>
            <a:pPr algn="ctr"/>
            <a:r>
              <a:rPr lang="en-US" sz="2800" smtClean="0"/>
              <a:t>a,Buổi sáng thức dậy, bé thấy tia nắng ở đâu?</a:t>
            </a:r>
            <a:endParaRPr lang="en-US" sz="2800"/>
          </a:p>
        </p:txBody>
      </p:sp>
      <p:sp>
        <p:nvSpPr>
          <p:cNvPr id="13" name="Oval 12"/>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4</a:t>
            </a:r>
            <a:endParaRPr lang="en-US" sz="2400" b="1">
              <a:solidFill>
                <a:schemeClr val="bg1"/>
              </a:solidFill>
            </a:endParaRPr>
          </a:p>
        </p:txBody>
      </p:sp>
      <p:cxnSp>
        <p:nvCxnSpPr>
          <p:cNvPr id="15" name="Straight Connector 14"/>
          <p:cNvCxnSpPr/>
          <p:nvPr/>
        </p:nvCxnSpPr>
        <p:spPr>
          <a:xfrm>
            <a:off x="4044669" y="2758718"/>
            <a:ext cx="2433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44668" y="3205285"/>
            <a:ext cx="2433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044668" y="3630588"/>
            <a:ext cx="2433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9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75931" y="543918"/>
            <a:ext cx="1614545" cy="369332"/>
          </a:xfrm>
          <a:prstGeom prst="rect">
            <a:avLst/>
          </a:prstGeom>
          <a:noFill/>
        </p:spPr>
        <p:txBody>
          <a:bodyPr wrap="none" rtlCol="0">
            <a:spAutoFit/>
          </a:bodyPr>
          <a:lstStyle/>
          <a:p>
            <a:r>
              <a:rPr lang="en-US" sz="1800" smtClean="0"/>
              <a:t>Đọc khổ 3 + 4</a:t>
            </a:r>
            <a:endParaRPr lang="en-US" sz="1800"/>
          </a:p>
        </p:txBody>
      </p:sp>
      <p:sp>
        <p:nvSpPr>
          <p:cNvPr id="7" name="Rectangle 6"/>
          <p:cNvSpPr/>
          <p:nvPr/>
        </p:nvSpPr>
        <p:spPr>
          <a:xfrm>
            <a:off x="3063471" y="149569"/>
            <a:ext cx="3805161" cy="4339650"/>
          </a:xfrm>
          <a:prstGeom prst="rect">
            <a:avLst/>
          </a:prstGeom>
          <a:solidFill>
            <a:srgbClr val="FEE7EF"/>
          </a:solidFill>
        </p:spPr>
        <p:txBody>
          <a:bodyPr wrap="square">
            <a:spAutoFit/>
          </a:bodyPr>
          <a:lstStyle/>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400">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75931" y="4277800"/>
            <a:ext cx="8337530" cy="523220"/>
          </a:xfrm>
          <a:prstGeom prst="rect">
            <a:avLst/>
          </a:prstGeom>
          <a:solidFill>
            <a:srgbClr val="FFC000"/>
          </a:solidFill>
          <a:ln>
            <a:noFill/>
          </a:ln>
        </p:spPr>
        <p:txBody>
          <a:bodyPr wrap="square">
            <a:spAutoFit/>
          </a:bodyPr>
          <a:lstStyle/>
          <a:p>
            <a:pPr algn="ctr"/>
            <a:r>
              <a:rPr lang="en-US" sz="2800" smtClean="0"/>
              <a:t>Tối đến, không thấy nắng bé đã làm gì ? </a:t>
            </a:r>
            <a:endParaRPr lang="en-US" sz="2800"/>
          </a:p>
        </p:txBody>
      </p:sp>
      <p:sp>
        <p:nvSpPr>
          <p:cNvPr id="13" name="Oval 12"/>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4</a:t>
            </a:r>
            <a:endParaRPr lang="en-US" sz="2400" b="1">
              <a:solidFill>
                <a:schemeClr val="bg1"/>
              </a:solidFill>
            </a:endParaRPr>
          </a:p>
        </p:txBody>
      </p:sp>
      <p:cxnSp>
        <p:nvCxnSpPr>
          <p:cNvPr id="9" name="Straight Connector 8"/>
          <p:cNvCxnSpPr/>
          <p:nvPr/>
        </p:nvCxnSpPr>
        <p:spPr>
          <a:xfrm>
            <a:off x="3354198" y="1472178"/>
            <a:ext cx="2433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93901" y="1078773"/>
            <a:ext cx="1093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4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75931" y="543918"/>
            <a:ext cx="1614545" cy="369332"/>
          </a:xfrm>
          <a:prstGeom prst="rect">
            <a:avLst/>
          </a:prstGeom>
          <a:noFill/>
        </p:spPr>
        <p:txBody>
          <a:bodyPr wrap="none" rtlCol="0">
            <a:spAutoFit/>
          </a:bodyPr>
          <a:lstStyle/>
          <a:p>
            <a:r>
              <a:rPr lang="en-US" sz="1800" smtClean="0"/>
              <a:t>Đọc khổ 3 + 4</a:t>
            </a:r>
            <a:endParaRPr lang="en-US" sz="1800"/>
          </a:p>
        </p:txBody>
      </p:sp>
      <p:sp>
        <p:nvSpPr>
          <p:cNvPr id="7" name="Rectangle 6"/>
          <p:cNvSpPr/>
          <p:nvPr/>
        </p:nvSpPr>
        <p:spPr>
          <a:xfrm>
            <a:off x="3063471" y="149569"/>
            <a:ext cx="3805161" cy="4339650"/>
          </a:xfrm>
          <a:prstGeom prst="rect">
            <a:avLst/>
          </a:prstGeom>
          <a:solidFill>
            <a:srgbClr val="FEE7EF"/>
          </a:solidFill>
        </p:spPr>
        <p:txBody>
          <a:bodyPr wrap="square">
            <a:spAutoFit/>
          </a:bodyPr>
          <a:lstStyle/>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400">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75931" y="4277800"/>
            <a:ext cx="8337530" cy="523220"/>
          </a:xfrm>
          <a:prstGeom prst="rect">
            <a:avLst/>
          </a:prstGeom>
          <a:solidFill>
            <a:srgbClr val="FFC000"/>
          </a:solidFill>
          <a:ln>
            <a:noFill/>
          </a:ln>
        </p:spPr>
        <p:txBody>
          <a:bodyPr wrap="square">
            <a:spAutoFit/>
          </a:bodyPr>
          <a:lstStyle/>
          <a:p>
            <a:pPr algn="ctr"/>
            <a:r>
              <a:rPr lang="en-US" sz="2800" smtClean="0"/>
              <a:t>b, Theo bé, buổi tối, tia nắng đi đâu ?</a:t>
            </a:r>
            <a:endParaRPr lang="en-US" sz="2800"/>
          </a:p>
        </p:txBody>
      </p:sp>
      <p:sp>
        <p:nvSpPr>
          <p:cNvPr id="13" name="Oval 12"/>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4</a:t>
            </a:r>
          </a:p>
        </p:txBody>
      </p:sp>
      <p:cxnSp>
        <p:nvCxnSpPr>
          <p:cNvPr id="9" name="Straight Connector 8"/>
          <p:cNvCxnSpPr/>
          <p:nvPr/>
        </p:nvCxnSpPr>
        <p:spPr>
          <a:xfrm>
            <a:off x="4435071" y="3588056"/>
            <a:ext cx="6472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19122" y="3120223"/>
            <a:ext cx="6632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0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7" b="98910" l="2152" r="97682"/>
                    </a14:imgEffect>
                    <a14:imgEffect>
                      <a14:sharpenSoften amount="25000"/>
                    </a14:imgEffect>
                  </a14:imgLayer>
                </a14:imgProps>
              </a:ext>
              <a:ext uri="{28A0092B-C50C-407E-A947-70E740481C1C}">
                <a14:useLocalDpi xmlns:a14="http://schemas.microsoft.com/office/drawing/2010/main" val="0"/>
              </a:ext>
            </a:extLst>
          </a:blip>
          <a:srcRect l="2792" r="5478"/>
          <a:stretch/>
        </p:blipFill>
        <p:spPr bwMode="auto">
          <a:xfrm>
            <a:off x="-206450" y="1"/>
            <a:ext cx="9595000" cy="138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0748" y="55106"/>
            <a:ext cx="8680602" cy="1015663"/>
          </a:xfrm>
          <a:prstGeom prst="rect">
            <a:avLst/>
          </a:prstGeom>
          <a:noFill/>
        </p:spPr>
        <p:txBody>
          <a:bodyPr wrap="square" rtlCol="0">
            <a:spAutoFit/>
          </a:bodyPr>
          <a:lstStyle/>
          <a:p>
            <a:pPr algn="ctr"/>
            <a:r>
              <a:rPr lang="en-US" sz="2800" b="1" smtClean="0">
                <a:solidFill>
                  <a:srgbClr val="FFFF00"/>
                </a:solidFill>
              </a:rPr>
              <a:t>Quan sát tranh trong SHS và trả lời</a:t>
            </a:r>
          </a:p>
          <a:p>
            <a:pPr algn="ctr"/>
            <a:r>
              <a:rPr lang="en-US" sz="3200" b="1" smtClean="0">
                <a:solidFill>
                  <a:schemeClr val="bg1"/>
                </a:solidFill>
              </a:rPr>
              <a:t>Em thấy tia nắng ở đâu trong tranh ?</a:t>
            </a:r>
            <a:endParaRPr lang="en-US" sz="3200" smtClean="0">
              <a:solidFill>
                <a:schemeClr val="bg1"/>
              </a:solidFill>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90847" y="962025"/>
            <a:ext cx="6762306"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815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75931" y="543918"/>
            <a:ext cx="1614545" cy="369332"/>
          </a:xfrm>
          <a:prstGeom prst="rect">
            <a:avLst/>
          </a:prstGeom>
          <a:noFill/>
        </p:spPr>
        <p:txBody>
          <a:bodyPr wrap="none" rtlCol="0">
            <a:spAutoFit/>
          </a:bodyPr>
          <a:lstStyle/>
          <a:p>
            <a:r>
              <a:rPr lang="en-US" sz="1800" smtClean="0"/>
              <a:t>Đọc khổ 3 + 4</a:t>
            </a:r>
            <a:endParaRPr lang="en-US" sz="1800"/>
          </a:p>
        </p:txBody>
      </p:sp>
      <p:sp>
        <p:nvSpPr>
          <p:cNvPr id="7" name="Rectangle 6"/>
          <p:cNvSpPr/>
          <p:nvPr/>
        </p:nvSpPr>
        <p:spPr>
          <a:xfrm>
            <a:off x="3063471" y="149569"/>
            <a:ext cx="3805161" cy="4339650"/>
          </a:xfrm>
          <a:prstGeom prst="rect">
            <a:avLst/>
          </a:prstGeom>
          <a:solidFill>
            <a:srgbClr val="FEE7EF"/>
          </a:solidFill>
        </p:spPr>
        <p:txBody>
          <a:bodyPr wrap="square">
            <a:spAutoFit/>
          </a:bodyPr>
          <a:lstStyle/>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400">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75931" y="3966539"/>
            <a:ext cx="8337530" cy="523220"/>
          </a:xfrm>
          <a:prstGeom prst="rect">
            <a:avLst/>
          </a:prstGeom>
          <a:solidFill>
            <a:srgbClr val="FFC000"/>
          </a:solidFill>
          <a:ln>
            <a:noFill/>
          </a:ln>
        </p:spPr>
        <p:txBody>
          <a:bodyPr wrap="square">
            <a:spAutoFit/>
          </a:bodyPr>
          <a:lstStyle/>
          <a:p>
            <a:pPr algn="ctr"/>
            <a:r>
              <a:rPr lang="en-US" sz="2800" smtClean="0"/>
              <a:t>c, Theo em, nhà nắng ở đâu?</a:t>
            </a:r>
            <a:endParaRPr lang="en-US" sz="2800"/>
          </a:p>
        </p:txBody>
      </p:sp>
      <p:sp>
        <p:nvSpPr>
          <p:cNvPr id="13" name="Oval 12"/>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4</a:t>
            </a:r>
            <a:endParaRPr lang="en-US" sz="2400" b="1">
              <a:solidFill>
                <a:schemeClr val="bg1"/>
              </a:solidFill>
            </a:endParaRPr>
          </a:p>
        </p:txBody>
      </p:sp>
      <p:sp>
        <p:nvSpPr>
          <p:cNvPr id="2" name="TextBox 1"/>
          <p:cNvSpPr txBox="1"/>
          <p:nvPr/>
        </p:nvSpPr>
        <p:spPr>
          <a:xfrm>
            <a:off x="1063256" y="4489219"/>
            <a:ext cx="7212231" cy="584775"/>
          </a:xfrm>
          <a:prstGeom prst="rect">
            <a:avLst/>
          </a:prstGeom>
          <a:noFill/>
        </p:spPr>
        <p:txBody>
          <a:bodyPr wrap="none" rtlCol="0">
            <a:spAutoFit/>
          </a:bodyPr>
          <a:lstStyle/>
          <a:p>
            <a:r>
              <a:rPr lang="en-US" sz="3200" smtClean="0">
                <a:solidFill>
                  <a:srgbClr val="0418AC"/>
                </a:solidFill>
              </a:rPr>
              <a:t>Nhà nắng là vùng trời bao la, rộng lớn.</a:t>
            </a:r>
            <a:endParaRPr lang="en-US" sz="3200">
              <a:solidFill>
                <a:srgbClr val="0418AC"/>
              </a:solidFill>
            </a:endParaRPr>
          </a:p>
        </p:txBody>
      </p:sp>
    </p:spTree>
    <p:extLst>
      <p:ext uri="{BB962C8B-B14F-4D97-AF65-F5344CB8AC3E}">
        <p14:creationId xmlns:p14="http://schemas.microsoft.com/office/powerpoint/2010/main" val="16037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8456396" cy="461665"/>
          </a:xfrm>
          <a:prstGeom prst="rect">
            <a:avLst/>
          </a:prstGeom>
          <a:solidFill>
            <a:schemeClr val="bg1"/>
          </a:solidFill>
        </p:spPr>
        <p:txBody>
          <a:bodyPr wrap="square" rtlCol="0">
            <a:spAutoFit/>
          </a:bodyPr>
          <a:lstStyle/>
          <a:p>
            <a:r>
              <a:rPr lang="en-US" sz="2400" smtClean="0">
                <a:solidFill>
                  <a:schemeClr val="tx1"/>
                </a:solidFill>
              </a:rPr>
              <a:t>Vẽ bức tranh ông mặt trời và nói về bức tranh em vẽ</a:t>
            </a:r>
            <a:endParaRPr lang="en-US" sz="2400">
              <a:solidFill>
                <a:schemeClr val="tx1"/>
              </a:solidFill>
            </a:endParaRPr>
          </a:p>
        </p:txBody>
      </p:sp>
      <p:sp>
        <p:nvSpPr>
          <p:cNvPr id="5" name="Oval 4"/>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6</a:t>
            </a:r>
            <a:endParaRPr lang="en-US" sz="2400" b="1">
              <a:solidFill>
                <a:schemeClr val="bg1"/>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1195388"/>
            <a:ext cx="59436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672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8456396" cy="461665"/>
          </a:xfrm>
          <a:prstGeom prst="rect">
            <a:avLst/>
          </a:prstGeom>
          <a:solidFill>
            <a:schemeClr val="bg1"/>
          </a:solidFill>
        </p:spPr>
        <p:txBody>
          <a:bodyPr wrap="square" rtlCol="0">
            <a:spAutoFit/>
          </a:bodyPr>
          <a:lstStyle/>
          <a:p>
            <a:r>
              <a:rPr lang="en-US" sz="2400" smtClean="0">
                <a:solidFill>
                  <a:schemeClr val="tx1"/>
                </a:solidFill>
              </a:rPr>
              <a:t>Vẽ bức tranh ông mặt trời và nói về bức tranh em vẽ</a:t>
            </a:r>
            <a:endParaRPr lang="en-US" sz="2400">
              <a:solidFill>
                <a:schemeClr val="tx1"/>
              </a:solidFill>
            </a:endParaRPr>
          </a:p>
        </p:txBody>
      </p:sp>
      <p:sp>
        <p:nvSpPr>
          <p:cNvPr id="5" name="Oval 4"/>
          <p:cNvSpPr/>
          <p:nvPr/>
        </p:nvSpPr>
        <p:spPr>
          <a:xfrm>
            <a:off x="36707" y="0"/>
            <a:ext cx="480776" cy="520995"/>
          </a:xfrm>
          <a:prstGeom prst="ellipse">
            <a:avLst/>
          </a:prstGeom>
          <a:solidFill>
            <a:srgbClr val="FC910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6</a:t>
            </a:r>
            <a:endParaRPr lang="en-US" sz="2400" b="1">
              <a:solidFill>
                <a:schemeClr val="bg1"/>
              </a:solidFill>
            </a:endParaRPr>
          </a:p>
        </p:txBody>
      </p:sp>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7482" y="350873"/>
            <a:ext cx="3108219" cy="243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1767" y="520995"/>
            <a:ext cx="39624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 y="2698753"/>
            <a:ext cx="3913667" cy="235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72000" y="2746172"/>
            <a:ext cx="3342167" cy="230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214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60348" y="361310"/>
            <a:ext cx="3009157" cy="646331"/>
          </a:xfrm>
          <a:prstGeom prst="rect">
            <a:avLst/>
          </a:prstGeom>
          <a:noFill/>
        </p:spPr>
        <p:txBody>
          <a:bodyPr wrap="none" rtlCol="0">
            <a:spAutoFit/>
          </a:bodyPr>
          <a:lstStyle/>
          <a:p>
            <a:r>
              <a:rPr lang="en-US" sz="3600" smtClean="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Viết</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ngữ</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p:cNvGrpSpPr/>
          <p:nvPr/>
        </p:nvGrpSpPr>
        <p:grpSpPr>
          <a:xfrm>
            <a:off x="918086" y="1479504"/>
            <a:ext cx="7422038" cy="2124344"/>
            <a:chOff x="918086" y="1253081"/>
            <a:chExt cx="7422038" cy="2124344"/>
          </a:xfrm>
        </p:grpSpPr>
        <p:grpSp>
          <p:nvGrpSpPr>
            <p:cNvPr id="2" name="Group 1"/>
            <p:cNvGrpSpPr/>
            <p:nvPr/>
          </p:nvGrpSpPr>
          <p:grpSpPr>
            <a:xfrm>
              <a:off x="918086" y="1253081"/>
              <a:ext cx="7422038" cy="2124344"/>
              <a:chOff x="918086" y="1253081"/>
              <a:chExt cx="7422038" cy="2124344"/>
            </a:xfrm>
          </p:grpSpPr>
          <p:grpSp>
            <p:nvGrpSpPr>
              <p:cNvPr id="6" name="Group 5"/>
              <p:cNvGrpSpPr/>
              <p:nvPr/>
            </p:nvGrpSpPr>
            <p:grpSpPr>
              <a:xfrm>
                <a:off x="918086" y="1253081"/>
                <a:ext cx="7422038" cy="1075462"/>
                <a:chOff x="1173267" y="1319645"/>
                <a:chExt cx="7422038" cy="1075462"/>
              </a:xfrm>
            </p:grpSpPr>
            <p:pic>
              <p:nvPicPr>
                <p:cNvPr id="3" name="Picture 2"/>
                <p:cNvPicPr>
                  <a:picLocks noChangeAspect="1"/>
                </p:cNvPicPr>
                <p:nvPr/>
              </p:nvPicPr>
              <p:blipFill>
                <a:blip r:embed="rId2"/>
                <a:stretch>
                  <a:fillRect/>
                </a:stretch>
              </p:blipFill>
              <p:spPr>
                <a:xfrm>
                  <a:off x="1240413" y="1319645"/>
                  <a:ext cx="7354892" cy="606985"/>
                </a:xfrm>
                <a:prstGeom prst="rect">
                  <a:avLst/>
                </a:prstGeom>
              </p:spPr>
            </p:pic>
            <p:sp>
              <p:nvSpPr>
                <p:cNvPr id="5" name="TextBox 4"/>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5" name="Picture 24"/>
                <p:cNvPicPr>
                  <a:picLocks noChangeAspect="1"/>
                </p:cNvPicPr>
                <p:nvPr/>
              </p:nvPicPr>
              <p:blipFill>
                <a:blip r:embed="rId2"/>
                <a:stretch>
                  <a:fillRect/>
                </a:stretch>
              </p:blipFill>
              <p:spPr>
                <a:xfrm>
                  <a:off x="1240413" y="1788122"/>
                  <a:ext cx="7354892" cy="606985"/>
                </a:xfrm>
                <a:prstGeom prst="rect">
                  <a:avLst/>
                </a:prstGeom>
              </p:spPr>
            </p:pic>
          </p:grpSp>
          <p:grpSp>
            <p:nvGrpSpPr>
              <p:cNvPr id="17" name="Group 16"/>
              <p:cNvGrpSpPr/>
              <p:nvPr/>
            </p:nvGrpSpPr>
            <p:grpSpPr>
              <a:xfrm>
                <a:off x="918086" y="2301963"/>
                <a:ext cx="7422038" cy="1075462"/>
                <a:chOff x="1173267" y="1319645"/>
                <a:chExt cx="7422038" cy="1075462"/>
              </a:xfrm>
            </p:grpSpPr>
            <p:pic>
              <p:nvPicPr>
                <p:cNvPr id="18" name="Picture 17"/>
                <p:cNvPicPr>
                  <a:picLocks noChangeAspect="1"/>
                </p:cNvPicPr>
                <p:nvPr/>
              </p:nvPicPr>
              <p:blipFill>
                <a:blip r:embed="rId2"/>
                <a:stretch>
                  <a:fillRect/>
                </a:stretch>
              </p:blipFill>
              <p:spPr>
                <a:xfrm>
                  <a:off x="1240413" y="1319645"/>
                  <a:ext cx="7354892" cy="606985"/>
                </a:xfrm>
                <a:prstGeom prst="rect">
                  <a:avLst/>
                </a:prstGeom>
              </p:spPr>
            </p:pic>
            <p:sp>
              <p:nvSpPr>
                <p:cNvPr id="19" name="TextBox 18"/>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0" name="Picture 19"/>
                <p:cNvPicPr>
                  <a:picLocks noChangeAspect="1"/>
                </p:cNvPicPr>
                <p:nvPr/>
              </p:nvPicPr>
              <p:blipFill>
                <a:blip r:embed="rId2"/>
                <a:stretch>
                  <a:fillRect/>
                </a:stretch>
              </p:blipFill>
              <p:spPr>
                <a:xfrm>
                  <a:off x="1240413" y="1788122"/>
                  <a:ext cx="7354892" cy="606985"/>
                </a:xfrm>
                <a:prstGeom prst="rect">
                  <a:avLst/>
                </a:prstGeom>
              </p:spPr>
            </p:pic>
          </p:grpSp>
          <p:sp>
            <p:nvSpPr>
              <p:cNvPr id="21" name="TextBox 20"/>
              <p:cNvSpPr txBox="1"/>
              <p:nvPr/>
            </p:nvSpPr>
            <p:spPr>
              <a:xfrm flipH="1">
                <a:off x="1013507" y="1585810"/>
                <a:ext cx="2151418" cy="461665"/>
              </a:xfrm>
              <a:prstGeom prst="rect">
                <a:avLst/>
              </a:prstGeom>
              <a:noFill/>
            </p:spPr>
            <p:txBody>
              <a:bodyPr wrap="square" rtlCol="0">
                <a:spAutoFit/>
              </a:bodyPr>
              <a:lstStyle/>
              <a:p>
                <a:r>
                  <a:rPr lang="en-US" sz="2400" b="1">
                    <a:solidFill>
                      <a:schemeClr val="tx1"/>
                    </a:solidFill>
                    <a:latin typeface="HP001 4 hàng" panose="020B0603050302020204" pitchFamily="34" charset="0"/>
                  </a:rPr>
                  <a:t>n</a:t>
                </a:r>
                <a:r>
                  <a:rPr lang="en-US" sz="2400" b="1" smtClean="0">
                    <a:solidFill>
                      <a:schemeClr val="tx1"/>
                    </a:solidFill>
                    <a:latin typeface="HP001 4 hàng" panose="020B0603050302020204" pitchFamily="34" charset="0"/>
                  </a:rPr>
                  <a:t>gẫm nghĩ</a:t>
                </a:r>
                <a:endParaRPr lang="en-US" sz="2400" b="1" dirty="0">
                  <a:solidFill>
                    <a:schemeClr val="tx1"/>
                  </a:solidFill>
                  <a:latin typeface="HP001 4 hàng" panose="020B0603050302020204" pitchFamily="34" charset="0"/>
                </a:endParaRPr>
              </a:p>
            </p:txBody>
          </p:sp>
        </p:grpSp>
        <p:sp>
          <p:nvSpPr>
            <p:cNvPr id="24" name="TextBox 23"/>
            <p:cNvSpPr txBox="1"/>
            <p:nvPr/>
          </p:nvSpPr>
          <p:spPr>
            <a:xfrm flipH="1">
              <a:off x="3544276" y="1574078"/>
              <a:ext cx="1888960" cy="461665"/>
            </a:xfrm>
            <a:prstGeom prst="rect">
              <a:avLst/>
            </a:prstGeom>
            <a:noFill/>
          </p:spPr>
          <p:txBody>
            <a:bodyPr wrap="square" rtlCol="0">
              <a:spAutoFit/>
            </a:bodyPr>
            <a:lstStyle/>
            <a:p>
              <a:r>
                <a:rPr lang="en-US" sz="2400" b="1">
                  <a:solidFill>
                    <a:srgbClr val="0418AC"/>
                  </a:solidFill>
                  <a:latin typeface="HP001 4 hàng" panose="020B0603050302020204" pitchFamily="34" charset="0"/>
                </a:rPr>
                <a:t>ngẫm nghĩ</a:t>
              </a:r>
              <a:endParaRPr lang="en-US" sz="2400" b="1" dirty="0">
                <a:solidFill>
                  <a:srgbClr val="0418AC"/>
                </a:solidFill>
                <a:latin typeface="HP001 4 hàng" panose="020B0603050302020204" pitchFamily="34" charset="0"/>
              </a:endParaRPr>
            </a:p>
          </p:txBody>
        </p:sp>
        <p:sp>
          <p:nvSpPr>
            <p:cNvPr id="31" name="TextBox 30"/>
            <p:cNvSpPr txBox="1"/>
            <p:nvPr/>
          </p:nvSpPr>
          <p:spPr>
            <a:xfrm flipH="1">
              <a:off x="6097872" y="1573708"/>
              <a:ext cx="1705808" cy="461665"/>
            </a:xfrm>
            <a:prstGeom prst="rect">
              <a:avLst/>
            </a:prstGeom>
            <a:noFill/>
          </p:spPr>
          <p:txBody>
            <a:bodyPr wrap="square" rtlCol="0">
              <a:spAutoFit/>
            </a:bodyPr>
            <a:lstStyle/>
            <a:p>
              <a:r>
                <a:rPr lang="en-US" sz="2400" b="1">
                  <a:solidFill>
                    <a:srgbClr val="0418AC"/>
                  </a:solidFill>
                  <a:latin typeface="HP001 4 hàng" panose="020B0603050302020204" pitchFamily="34" charset="0"/>
                </a:rPr>
                <a:t>ngẫm nghĩ</a:t>
              </a:r>
              <a:endParaRPr lang="en-US" sz="2400" b="1" dirty="0">
                <a:solidFill>
                  <a:srgbClr val="0418AC"/>
                </a:solidFill>
                <a:latin typeface="HP001 4 hàng" panose="020B0603050302020204" pitchFamily="34" charset="0"/>
              </a:endParaRPr>
            </a:p>
          </p:txBody>
        </p:sp>
        <p:sp>
          <p:nvSpPr>
            <p:cNvPr id="32" name="TextBox 31"/>
            <p:cNvSpPr txBox="1"/>
            <p:nvPr/>
          </p:nvSpPr>
          <p:spPr>
            <a:xfrm flipH="1">
              <a:off x="931253" y="2627795"/>
              <a:ext cx="1801672" cy="461665"/>
            </a:xfrm>
            <a:prstGeom prst="rect">
              <a:avLst/>
            </a:prstGeom>
            <a:noFill/>
          </p:spPr>
          <p:txBody>
            <a:bodyPr wrap="square" rtlCol="0">
              <a:spAutoFit/>
            </a:bodyPr>
            <a:lstStyle/>
            <a:p>
              <a:r>
                <a:rPr lang="en-US" sz="2400" b="1" smtClean="0">
                  <a:solidFill>
                    <a:schemeClr val="tx1"/>
                  </a:solidFill>
                  <a:latin typeface="HP001 4 hàng" panose="020B0603050302020204" pitchFamily="34" charset="0"/>
                </a:rPr>
                <a:t>tán cây</a:t>
              </a:r>
              <a:endParaRPr lang="en-US" sz="2400" b="1" dirty="0">
                <a:solidFill>
                  <a:schemeClr val="tx1"/>
                </a:solidFill>
                <a:latin typeface="HP001 4 hàng" panose="020B0603050302020204" pitchFamily="34" charset="0"/>
              </a:endParaRPr>
            </a:p>
          </p:txBody>
        </p:sp>
        <p:sp>
          <p:nvSpPr>
            <p:cNvPr id="33" name="TextBox 32"/>
            <p:cNvSpPr txBox="1"/>
            <p:nvPr/>
          </p:nvSpPr>
          <p:spPr>
            <a:xfrm flipH="1">
              <a:off x="3544560" y="2627795"/>
              <a:ext cx="1788296" cy="461665"/>
            </a:xfrm>
            <a:prstGeom prst="rect">
              <a:avLst/>
            </a:prstGeom>
            <a:noFill/>
          </p:spPr>
          <p:txBody>
            <a:bodyPr wrap="square" rtlCol="0">
              <a:spAutoFit/>
            </a:bodyPr>
            <a:lstStyle/>
            <a:p>
              <a:r>
                <a:rPr lang="en-US" sz="2400" b="1">
                  <a:solidFill>
                    <a:srgbClr val="0418AC"/>
                  </a:solidFill>
                  <a:latin typeface="HP001 4 hàng" panose="020B0603050302020204" pitchFamily="34" charset="0"/>
                </a:rPr>
                <a:t>tán cây</a:t>
              </a:r>
              <a:endParaRPr lang="en-US" sz="2400" b="1" dirty="0">
                <a:solidFill>
                  <a:srgbClr val="0418AC"/>
                </a:solidFill>
                <a:latin typeface="HP001 4 hàng" panose="020B0603050302020204" pitchFamily="34" charset="0"/>
              </a:endParaRPr>
            </a:p>
          </p:txBody>
        </p:sp>
        <p:sp>
          <p:nvSpPr>
            <p:cNvPr id="34" name="TextBox 33"/>
            <p:cNvSpPr txBox="1"/>
            <p:nvPr/>
          </p:nvSpPr>
          <p:spPr>
            <a:xfrm flipH="1">
              <a:off x="6107395" y="2629969"/>
              <a:ext cx="1998914" cy="461665"/>
            </a:xfrm>
            <a:prstGeom prst="rect">
              <a:avLst/>
            </a:prstGeom>
            <a:noFill/>
          </p:spPr>
          <p:txBody>
            <a:bodyPr wrap="square" rtlCol="0">
              <a:spAutoFit/>
            </a:bodyPr>
            <a:lstStyle/>
            <a:p>
              <a:r>
                <a:rPr lang="en-US" sz="2400" b="1">
                  <a:solidFill>
                    <a:srgbClr val="0418AC"/>
                  </a:solidFill>
                  <a:latin typeface="HP001 4 hàng" panose="020B0603050302020204" pitchFamily="34" charset="0"/>
                </a:rPr>
                <a:t>tán cây</a:t>
              </a:r>
              <a:endParaRPr lang="en-US" sz="2400" b="1" dirty="0">
                <a:solidFill>
                  <a:srgbClr val="0418AC"/>
                </a:solidFill>
                <a:latin typeface="HP001 4 hàng" panose="020B0603050302020204" pitchFamily="34" charset="0"/>
              </a:endParaRPr>
            </a:p>
          </p:txBody>
        </p:sp>
      </p:grpSp>
    </p:spTree>
    <p:extLst>
      <p:ext uri="{BB962C8B-B14F-4D97-AF65-F5344CB8AC3E}">
        <p14:creationId xmlns:p14="http://schemas.microsoft.com/office/powerpoint/2010/main" val="2897005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3808" y="622920"/>
            <a:ext cx="8525643" cy="954107"/>
          </a:xfrm>
          <a:prstGeom prst="rect">
            <a:avLst/>
          </a:prstGeom>
          <a:noFill/>
        </p:spPr>
        <p:txBody>
          <a:bodyPr wrap="square" rtlCol="0">
            <a:spAutoFit/>
          </a:bodyPr>
          <a:lstStyle/>
          <a:p>
            <a:r>
              <a:rPr lang="en-US" sz="2800" smtClean="0">
                <a:latin typeface="Arial-Rounded" panose="020B0500000000000000" pitchFamily="34" charset="0"/>
                <a:ea typeface="Arial-Rounded" panose="020B0500000000000000" pitchFamily="34" charset="0"/>
                <a:cs typeface="Arial-Rounded" panose="020B0500000000000000" pitchFamily="34" charset="0"/>
              </a:rPr>
              <a:t>2. </a:t>
            </a:r>
            <a:r>
              <a:rPr lang="en-US" sz="2800" err="1" smtClean="0">
                <a:latin typeface="Arial-Rounded" panose="020B0500000000000000" pitchFamily="34" charset="0"/>
                <a:ea typeface="Arial-Rounded" panose="020B0500000000000000" pitchFamily="34" charset="0"/>
                <a:cs typeface="Arial-Rounded" panose="020B0500000000000000" pitchFamily="34" charset="0"/>
              </a:rPr>
              <a:t>Viết</a:t>
            </a:r>
            <a:r>
              <a:rPr lang="en-US" sz="2800" smtClean="0">
                <a:latin typeface="Arial-Rounded" panose="020B0500000000000000" pitchFamily="34" charset="0"/>
                <a:ea typeface="Arial-Rounded" panose="020B0500000000000000" pitchFamily="34" charset="0"/>
                <a:cs typeface="Arial-Rounded" panose="020B0500000000000000" pitchFamily="34" charset="0"/>
              </a:rPr>
              <a:t> những tiếng cùng vần với trong hai khổ thơ đầu (SHS trang 124)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p:cNvGrpSpPr/>
          <p:nvPr/>
        </p:nvGrpSpPr>
        <p:grpSpPr>
          <a:xfrm>
            <a:off x="184440" y="1733107"/>
            <a:ext cx="9291559" cy="2699344"/>
            <a:chOff x="918086" y="1253081"/>
            <a:chExt cx="7761540" cy="2124344"/>
          </a:xfrm>
        </p:grpSpPr>
        <p:grpSp>
          <p:nvGrpSpPr>
            <p:cNvPr id="2" name="Group 1"/>
            <p:cNvGrpSpPr/>
            <p:nvPr/>
          </p:nvGrpSpPr>
          <p:grpSpPr>
            <a:xfrm>
              <a:off x="918086" y="1253081"/>
              <a:ext cx="7422038" cy="2124344"/>
              <a:chOff x="918086" y="1253081"/>
              <a:chExt cx="7422038" cy="2124344"/>
            </a:xfrm>
          </p:grpSpPr>
          <p:grpSp>
            <p:nvGrpSpPr>
              <p:cNvPr id="6" name="Group 5"/>
              <p:cNvGrpSpPr/>
              <p:nvPr/>
            </p:nvGrpSpPr>
            <p:grpSpPr>
              <a:xfrm>
                <a:off x="918086" y="1253081"/>
                <a:ext cx="7422038" cy="1075462"/>
                <a:chOff x="1173267" y="1319645"/>
                <a:chExt cx="7422038" cy="1075462"/>
              </a:xfrm>
            </p:grpSpPr>
            <p:pic>
              <p:nvPicPr>
                <p:cNvPr id="3" name="Picture 2"/>
                <p:cNvPicPr>
                  <a:picLocks noChangeAspect="1"/>
                </p:cNvPicPr>
                <p:nvPr/>
              </p:nvPicPr>
              <p:blipFill>
                <a:blip r:embed="rId2"/>
                <a:stretch>
                  <a:fillRect/>
                </a:stretch>
              </p:blipFill>
              <p:spPr>
                <a:xfrm>
                  <a:off x="1240413" y="1319645"/>
                  <a:ext cx="7354892" cy="606985"/>
                </a:xfrm>
                <a:prstGeom prst="rect">
                  <a:avLst/>
                </a:prstGeom>
              </p:spPr>
            </p:pic>
            <p:sp>
              <p:nvSpPr>
                <p:cNvPr id="5" name="TextBox 4"/>
                <p:cNvSpPr txBox="1"/>
                <p:nvPr/>
              </p:nvSpPr>
              <p:spPr>
                <a:xfrm flipH="1">
                  <a:off x="1173267" y="1433619"/>
                  <a:ext cx="936088" cy="629761"/>
                </a:xfrm>
                <a:prstGeom prst="rect">
                  <a:avLst/>
                </a:prstGeom>
                <a:noFill/>
              </p:spPr>
              <p:txBody>
                <a:bodyPr wrap="square" rtlCol="0">
                  <a:spAutoFit/>
                </a:bodyPr>
                <a:lstStyle/>
                <a:p>
                  <a:endParaRPr lang="en-US" sz="4600" b="1" dirty="0">
                    <a:solidFill>
                      <a:srgbClr val="0418AC"/>
                    </a:solidFill>
                    <a:latin typeface="HP001 4 hàng" panose="020B0603050302020204" pitchFamily="34" charset="0"/>
                  </a:endParaRPr>
                </a:p>
              </p:txBody>
            </p:sp>
            <p:pic>
              <p:nvPicPr>
                <p:cNvPr id="25" name="Picture 24"/>
                <p:cNvPicPr>
                  <a:picLocks noChangeAspect="1"/>
                </p:cNvPicPr>
                <p:nvPr/>
              </p:nvPicPr>
              <p:blipFill>
                <a:blip r:embed="rId2"/>
                <a:stretch>
                  <a:fillRect/>
                </a:stretch>
              </p:blipFill>
              <p:spPr>
                <a:xfrm>
                  <a:off x="1240413" y="1788122"/>
                  <a:ext cx="7354892" cy="606985"/>
                </a:xfrm>
                <a:prstGeom prst="rect">
                  <a:avLst/>
                </a:prstGeom>
              </p:spPr>
            </p:pic>
          </p:grpSp>
          <p:grpSp>
            <p:nvGrpSpPr>
              <p:cNvPr id="17" name="Group 16"/>
              <p:cNvGrpSpPr/>
              <p:nvPr/>
            </p:nvGrpSpPr>
            <p:grpSpPr>
              <a:xfrm>
                <a:off x="918086" y="2301963"/>
                <a:ext cx="7422038" cy="1075462"/>
                <a:chOff x="1173267" y="1319645"/>
                <a:chExt cx="7422038" cy="1075462"/>
              </a:xfrm>
            </p:grpSpPr>
            <p:pic>
              <p:nvPicPr>
                <p:cNvPr id="18" name="Picture 17"/>
                <p:cNvPicPr>
                  <a:picLocks noChangeAspect="1"/>
                </p:cNvPicPr>
                <p:nvPr/>
              </p:nvPicPr>
              <p:blipFill>
                <a:blip r:embed="rId2"/>
                <a:stretch>
                  <a:fillRect/>
                </a:stretch>
              </p:blipFill>
              <p:spPr>
                <a:xfrm>
                  <a:off x="1240413" y="1319645"/>
                  <a:ext cx="7354892" cy="606985"/>
                </a:xfrm>
                <a:prstGeom prst="rect">
                  <a:avLst/>
                </a:prstGeom>
              </p:spPr>
            </p:pic>
            <p:sp>
              <p:nvSpPr>
                <p:cNvPr id="19" name="TextBox 18"/>
                <p:cNvSpPr txBox="1"/>
                <p:nvPr/>
              </p:nvSpPr>
              <p:spPr>
                <a:xfrm flipH="1">
                  <a:off x="1173267" y="1433619"/>
                  <a:ext cx="936088" cy="629761"/>
                </a:xfrm>
                <a:prstGeom prst="rect">
                  <a:avLst/>
                </a:prstGeom>
                <a:noFill/>
              </p:spPr>
              <p:txBody>
                <a:bodyPr wrap="square" rtlCol="0">
                  <a:spAutoFit/>
                </a:bodyPr>
                <a:lstStyle/>
                <a:p>
                  <a:endParaRPr lang="en-US" sz="4600" b="1" dirty="0">
                    <a:solidFill>
                      <a:srgbClr val="0418AC"/>
                    </a:solidFill>
                    <a:latin typeface="HP001 4 hàng" panose="020B0603050302020204" pitchFamily="34" charset="0"/>
                  </a:endParaRPr>
                </a:p>
              </p:txBody>
            </p:sp>
            <p:pic>
              <p:nvPicPr>
                <p:cNvPr id="20" name="Picture 19"/>
                <p:cNvPicPr>
                  <a:picLocks noChangeAspect="1"/>
                </p:cNvPicPr>
                <p:nvPr/>
              </p:nvPicPr>
              <p:blipFill>
                <a:blip r:embed="rId2"/>
                <a:stretch>
                  <a:fillRect/>
                </a:stretch>
              </p:blipFill>
              <p:spPr>
                <a:xfrm>
                  <a:off x="1240413" y="1788122"/>
                  <a:ext cx="7354892" cy="606985"/>
                </a:xfrm>
                <a:prstGeom prst="rect">
                  <a:avLst/>
                </a:prstGeom>
              </p:spPr>
            </p:pic>
          </p:grpSp>
        </p:grpSp>
        <p:sp>
          <p:nvSpPr>
            <p:cNvPr id="24" name="TextBox 23"/>
            <p:cNvSpPr txBox="1"/>
            <p:nvPr/>
          </p:nvSpPr>
          <p:spPr>
            <a:xfrm flipH="1">
              <a:off x="1289433" y="1578900"/>
              <a:ext cx="7390193" cy="460209"/>
            </a:xfrm>
            <a:prstGeom prst="rect">
              <a:avLst/>
            </a:prstGeom>
            <a:noFill/>
          </p:spPr>
          <p:txBody>
            <a:bodyPr wrap="square" rtlCol="0">
              <a:spAutoFit/>
            </a:bodyPr>
            <a:lstStyle/>
            <a:p>
              <a:r>
                <a:rPr lang="en-US" sz="3200" b="1">
                  <a:solidFill>
                    <a:srgbClr val="0418AC"/>
                  </a:solidFill>
                  <a:latin typeface="HP001 4 hàng" panose="020B0603050302020204" pitchFamily="34" charset="0"/>
                </a:rPr>
                <a:t> </a:t>
              </a:r>
              <a:r>
                <a:rPr lang="en-US" sz="3200" b="1" smtClean="0">
                  <a:solidFill>
                    <a:srgbClr val="0418AC"/>
                  </a:solidFill>
                  <a:latin typeface="HP001 4 hàng" panose="020B0603050302020204" pitchFamily="34" charset="0"/>
                </a:rPr>
                <a:t>dậy -  thấy - cây, sáng - đang, nhảy – tay, </a:t>
              </a:r>
              <a:endParaRPr lang="en-US" sz="3200" b="1" dirty="0">
                <a:solidFill>
                  <a:srgbClr val="0418AC"/>
                </a:solidFill>
                <a:latin typeface="HP001 4 hàng" panose="020B0603050302020204" pitchFamily="34" charset="0"/>
              </a:endParaRPr>
            </a:p>
          </p:txBody>
        </p:sp>
      </p:grpSp>
      <p:sp>
        <p:nvSpPr>
          <p:cNvPr id="7" name="Rectangle 6"/>
          <p:cNvSpPr/>
          <p:nvPr/>
        </p:nvSpPr>
        <p:spPr>
          <a:xfrm>
            <a:off x="545912" y="2893166"/>
            <a:ext cx="6779420" cy="584775"/>
          </a:xfrm>
          <a:prstGeom prst="rect">
            <a:avLst/>
          </a:prstGeom>
        </p:spPr>
        <p:txBody>
          <a:bodyPr wrap="none">
            <a:spAutoFit/>
          </a:bodyPr>
          <a:lstStyle/>
          <a:p>
            <a:r>
              <a:rPr lang="en-US" sz="3200" b="1">
                <a:solidFill>
                  <a:srgbClr val="0418AC"/>
                </a:solidFill>
                <a:latin typeface="HP001 4 hàng" panose="020B0603050302020204" pitchFamily="34" charset="0"/>
              </a:rPr>
              <a:t> </a:t>
            </a:r>
            <a:r>
              <a:rPr lang="en-US" sz="3200" b="1" smtClean="0">
                <a:solidFill>
                  <a:srgbClr val="0418AC"/>
                </a:solidFill>
                <a:latin typeface="HP001 4 hàng" panose="020B0603050302020204" pitchFamily="34" charset="0"/>
              </a:rPr>
              <a:t> ai – bài , trong – lòng, bàn – tán. . </a:t>
            </a:r>
            <a:endParaRPr lang="en-US" sz="3200" b="1" dirty="0">
              <a:solidFill>
                <a:srgbClr val="0418AC"/>
              </a:solidFill>
              <a:latin typeface="HP001 4 hàng" panose="020B0603050302020204" pitchFamily="34" charset="0"/>
            </a:endParaRPr>
          </a:p>
        </p:txBody>
      </p:sp>
    </p:spTree>
    <p:extLst>
      <p:ext uri="{BB962C8B-B14F-4D97-AF65-F5344CB8AC3E}">
        <p14:creationId xmlns:p14="http://schemas.microsoft.com/office/powerpoint/2010/main" val="1070575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7" b="98910" l="2152" r="97682"/>
                    </a14:imgEffect>
                    <a14:imgEffect>
                      <a14:sharpenSoften amount="25000"/>
                    </a14:imgEffect>
                  </a14:imgLayer>
                </a14:imgProps>
              </a:ext>
              <a:ext uri="{28A0092B-C50C-407E-A947-70E740481C1C}">
                <a14:useLocalDpi xmlns:a14="http://schemas.microsoft.com/office/drawing/2010/main" val="0"/>
              </a:ext>
            </a:extLst>
          </a:blip>
          <a:srcRect l="2792" r="5478"/>
          <a:stretch/>
        </p:blipFill>
        <p:spPr bwMode="auto">
          <a:xfrm>
            <a:off x="-206450" y="1"/>
            <a:ext cx="9595000" cy="138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0748" y="12574"/>
            <a:ext cx="8680602" cy="1200329"/>
          </a:xfrm>
          <a:prstGeom prst="rect">
            <a:avLst/>
          </a:prstGeom>
          <a:noFill/>
        </p:spPr>
        <p:txBody>
          <a:bodyPr wrap="square" rtlCol="0">
            <a:spAutoFit/>
          </a:bodyPr>
          <a:lstStyle/>
          <a:p>
            <a:pPr algn="ctr"/>
            <a:r>
              <a:rPr lang="vi-VN" sz="3600" smtClean="0">
                <a:solidFill>
                  <a:schemeClr val="bg1"/>
                </a:solidFill>
              </a:rPr>
              <a:t>Em </a:t>
            </a:r>
            <a:r>
              <a:rPr lang="vi-VN" sz="3600">
                <a:solidFill>
                  <a:schemeClr val="bg1"/>
                </a:solidFill>
              </a:rPr>
              <a:t>có thích tia nắng buổi sáng không ? Vì sao ?</a:t>
            </a:r>
            <a:endParaRPr lang="en-US" sz="3600" smtClean="0">
              <a:solidFill>
                <a:schemeClr val="bg1"/>
              </a:solidFill>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90847" y="1093518"/>
            <a:ext cx="6549655" cy="404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535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90847" y="0"/>
            <a:ext cx="6549655" cy="404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0776" y="3734329"/>
            <a:ext cx="8567472" cy="1323439"/>
          </a:xfrm>
          <a:prstGeom prst="rect">
            <a:avLst/>
          </a:prstGeom>
          <a:noFill/>
        </p:spPr>
        <p:txBody>
          <a:bodyPr wrap="square">
            <a:spAutoFit/>
          </a:bodyPr>
          <a:lstStyle/>
          <a:p>
            <a:r>
              <a:rPr lang="en-US" sz="2000" smtClean="0">
                <a:solidFill>
                  <a:srgbClr val="0418AC"/>
                </a:solidFill>
              </a:rPr>
              <a:t>Những tia nắng trong trẻo, tinh khôi chiếu xuyên qua kẽ lá đến bên tay bạn nhỏ, đánh thức bạn nhỏ dậy. Các em có thích những tia nắng buổi sáng  không? Nó đem đến cho các em cảm giác gì. Chúng ta sẽ cùng nhau tìm hiểu qua bài đọc </a:t>
            </a:r>
            <a:r>
              <a:rPr lang="en-US" sz="2000" b="1" i="1" smtClean="0">
                <a:solidFill>
                  <a:srgbClr val="0418AC"/>
                </a:solidFill>
              </a:rPr>
              <a:t>Tia nắng đi đâu </a:t>
            </a:r>
            <a:r>
              <a:rPr lang="en-US" sz="2000" smtClean="0">
                <a:solidFill>
                  <a:srgbClr val="0418AC"/>
                </a:solidFill>
              </a:rPr>
              <a:t>nhé !</a:t>
            </a:r>
            <a:endParaRPr lang="en-US" sz="2000">
              <a:solidFill>
                <a:srgbClr val="0418AC"/>
              </a:solidFill>
            </a:endParaRPr>
          </a:p>
        </p:txBody>
      </p:sp>
    </p:spTree>
    <p:extLst>
      <p:ext uri="{BB962C8B-B14F-4D97-AF65-F5344CB8AC3E}">
        <p14:creationId xmlns:p14="http://schemas.microsoft.com/office/powerpoint/2010/main" val="2631375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Picture 5">
            <a:extLst>
              <a:ext uri="{FF2B5EF4-FFF2-40B4-BE49-F238E27FC236}">
                <a16:creationId xmlns="" xmlns:a16="http://schemas.microsoft.com/office/drawing/2014/main" id="{50AF093B-0823-42E9-99FC-2AB0093227DF}"/>
              </a:ext>
            </a:extLst>
          </p:cNvPr>
          <p:cNvPicPr>
            <a:picLocks noChangeAspect="1"/>
          </p:cNvPicPr>
          <p:nvPr/>
        </p:nvPicPr>
        <p:blipFill>
          <a:blip r:embed="rId3"/>
          <a:stretch>
            <a:fillRect/>
          </a:stretch>
        </p:blipFill>
        <p:spPr>
          <a:xfrm>
            <a:off x="155201" y="1747468"/>
            <a:ext cx="1401031" cy="3383280"/>
          </a:xfrm>
          <a:prstGeom prst="rect">
            <a:avLst/>
          </a:prstGeom>
        </p:spPr>
      </p:pic>
      <p:sp>
        <p:nvSpPr>
          <p:cNvPr id="2" name="Rounded Rectangle 1"/>
          <p:cNvSpPr/>
          <p:nvPr/>
        </p:nvSpPr>
        <p:spPr>
          <a:xfrm>
            <a:off x="-1" y="0"/>
            <a:ext cx="9144001" cy="1448656"/>
          </a:xfrm>
          <a:prstGeom prst="roundRect">
            <a:avLst/>
          </a:prstGeom>
          <a:solidFill>
            <a:srgbClr val="FC9102"/>
          </a:solidFill>
          <a:ln w="133350">
            <a:solidFill>
              <a:srgbClr val="F5BEBD"/>
            </a:solidFill>
          </a:ln>
        </p:spPr>
        <p:style>
          <a:lnRef idx="2">
            <a:schemeClr val="accent6">
              <a:shade val="50000"/>
            </a:schemeClr>
          </a:lnRef>
          <a:fillRef idx="1">
            <a:schemeClr val="accent6"/>
          </a:fillRef>
          <a:effectRef idx="0">
            <a:schemeClr val="accent6"/>
          </a:effectRef>
          <a:fontRef idx="minor">
            <a:schemeClr val="lt1"/>
          </a:fontRef>
        </p:style>
        <p:txBody>
          <a:bodyPr lIns="91438" tIns="45719" rIns="91438" bIns="45719" rtlCol="0" anchor="ctr"/>
          <a:lstStyle/>
          <a:p>
            <a:pPr algn="ctr"/>
            <a:r>
              <a:rPr lang="en-US" sz="4400" b="1"/>
              <a:t>         THẾ GIỚI TRONG MẮT EM</a:t>
            </a:r>
          </a:p>
        </p:txBody>
      </p:sp>
      <p:sp>
        <p:nvSpPr>
          <p:cNvPr id="5" name="Oval 4"/>
          <p:cNvSpPr/>
          <p:nvPr/>
        </p:nvSpPr>
        <p:spPr>
          <a:xfrm>
            <a:off x="-225781" y="-180975"/>
            <a:ext cx="1575559" cy="1290584"/>
          </a:xfrm>
          <a:prstGeom prst="ellipse">
            <a:avLst/>
          </a:prstGeom>
          <a:solidFill>
            <a:schemeClr val="bg1"/>
          </a:solidFill>
          <a:ln w="76200">
            <a:solidFill>
              <a:srgbClr val="FFDD7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6000" b="1">
                <a:solidFill>
                  <a:srgbClr val="FC9102"/>
                </a:solidFill>
              </a:rPr>
              <a:t>7</a:t>
            </a:r>
          </a:p>
        </p:txBody>
      </p:sp>
      <p:sp>
        <p:nvSpPr>
          <p:cNvPr id="16"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a:endParaRPr lang="en-US"/>
          </a:p>
        </p:txBody>
      </p:sp>
      <p:sp>
        <p:nvSpPr>
          <p:cNvPr id="13"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a:endParaRPr lang="en-US"/>
          </a:p>
        </p:txBody>
      </p:sp>
      <p:sp>
        <p:nvSpPr>
          <p:cNvPr id="14" name="Rectangle 10"/>
          <p:cNvSpPr/>
          <p:nvPr/>
        </p:nvSpPr>
        <p:spPr>
          <a:xfrm>
            <a:off x="1992986" y="1961910"/>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a:endParaRPr lang="en-US"/>
          </a:p>
        </p:txBody>
      </p:sp>
      <p:sp>
        <p:nvSpPr>
          <p:cNvPr id="15" name="Rectangle 10"/>
          <p:cNvSpPr/>
          <p:nvPr/>
        </p:nvSpPr>
        <p:spPr>
          <a:xfrm>
            <a:off x="2055600" y="2054251"/>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a:endParaRPr lang="en-US"/>
          </a:p>
        </p:txBody>
      </p:sp>
      <p:sp>
        <p:nvSpPr>
          <p:cNvPr id="10" name="TextBox 9"/>
          <p:cNvSpPr txBox="1"/>
          <p:nvPr/>
        </p:nvSpPr>
        <p:spPr>
          <a:xfrm>
            <a:off x="2124739" y="2044087"/>
            <a:ext cx="6034523" cy="723261"/>
          </a:xfrm>
          <a:prstGeom prst="rect">
            <a:avLst/>
          </a:prstGeom>
          <a:noFill/>
        </p:spPr>
        <p:txBody>
          <a:bodyPr wrap="square" lIns="91426" tIns="45713" rIns="91426" bIns="45713" rtlCol="0">
            <a:spAutoFit/>
          </a:bodyPr>
          <a:lstStyle/>
          <a:p>
            <a:pPr algn="ctr"/>
            <a:r>
              <a:rPr lang="en-US" sz="4100" b="1">
                <a:solidFill>
                  <a:srgbClr val="FC9102"/>
                </a:solidFill>
                <a:latin typeface="Arial" pitchFamily="34" charset="0"/>
                <a:ea typeface="Arial-Rounded" pitchFamily="34" charset="0"/>
                <a:cs typeface="Arial" pitchFamily="34" charset="0"/>
              </a:rPr>
              <a:t>Tia nắng đi </a:t>
            </a:r>
            <a:r>
              <a:rPr lang="en-US" sz="4100" b="1" smtClean="0">
                <a:solidFill>
                  <a:srgbClr val="FC9102"/>
                </a:solidFill>
                <a:latin typeface="Arial" pitchFamily="34" charset="0"/>
                <a:ea typeface="Arial-Rounded" pitchFamily="34" charset="0"/>
                <a:cs typeface="Arial" pitchFamily="34" charset="0"/>
              </a:rPr>
              <a:t>đâu?</a:t>
            </a:r>
            <a:endParaRPr lang="en-US" sz="4100" b="1">
              <a:solidFill>
                <a:srgbClr val="FC9102"/>
              </a:solidFill>
              <a:latin typeface="Arial" pitchFamily="34" charset="0"/>
              <a:ea typeface="Arial-Rounded" pitchFamily="34" charset="0"/>
              <a:cs typeface="Arial" pitchFamily="34" charset="0"/>
            </a:endParaRPr>
          </a:p>
        </p:txBody>
      </p:sp>
      <p:sp>
        <p:nvSpPr>
          <p:cNvPr id="4" name="Oval 3"/>
          <p:cNvSpPr/>
          <p:nvPr/>
        </p:nvSpPr>
        <p:spPr>
          <a:xfrm>
            <a:off x="1374594" y="1928950"/>
            <a:ext cx="1055077" cy="1028015"/>
          </a:xfrm>
          <a:prstGeom prst="ellipse">
            <a:avLst/>
          </a:prstGeom>
          <a:solidFill>
            <a:srgbClr val="FC910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TextBox 10"/>
          <p:cNvSpPr txBox="1"/>
          <p:nvPr/>
        </p:nvSpPr>
        <p:spPr>
          <a:xfrm>
            <a:off x="1505221" y="1932473"/>
            <a:ext cx="793820" cy="1015651"/>
          </a:xfrm>
          <a:prstGeom prst="rect">
            <a:avLst/>
          </a:prstGeom>
          <a:noFill/>
        </p:spPr>
        <p:txBody>
          <a:bodyPr wrap="square" lIns="91426" tIns="45713" rIns="91426" bIns="45713" rtlCol="0">
            <a:spAutoFit/>
          </a:bodyPr>
          <a:lstStyle/>
          <a:p>
            <a:pPr algn="ctr"/>
            <a:r>
              <a:rPr lang="en-US" sz="2400" b="1">
                <a:solidFill>
                  <a:schemeClr val="bg1"/>
                </a:solidFill>
                <a:latin typeface="Arial" pitchFamily="34" charset="0"/>
                <a:ea typeface="Arial-Rounded" pitchFamily="34" charset="0"/>
                <a:cs typeface="Arial" pitchFamily="34" charset="0"/>
              </a:rPr>
              <a:t>Bài</a:t>
            </a:r>
          </a:p>
          <a:p>
            <a:pPr algn="ctr"/>
            <a:r>
              <a:rPr lang="en-US" sz="3600" b="1">
                <a:solidFill>
                  <a:schemeClr val="bg1"/>
                </a:solidFill>
                <a:latin typeface="Arial" pitchFamily="34" charset="0"/>
                <a:ea typeface="Arial-Rounded" pitchFamily="34" charset="0"/>
                <a:cs typeface="Arial" pitchFamily="34" charset="0"/>
              </a:rPr>
              <a:t>1</a:t>
            </a:r>
          </a:p>
        </p:txBody>
      </p:sp>
    </p:spTree>
    <p:extLst>
      <p:ext uri="{BB962C8B-B14F-4D97-AF65-F5344CB8AC3E}">
        <p14:creationId xmlns:p14="http://schemas.microsoft.com/office/powerpoint/2010/main" val="6356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7" y="2028288"/>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1"/>
            <a:ext cx="4125201" cy="163001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5400" b="1">
                <a:solidFill>
                  <a:schemeClr val="bg1"/>
                </a:solidFill>
                <a:latin typeface="Arial" pitchFamily="34" charset="0"/>
                <a:cs typeface="Arial" pitchFamily="34" charset="0"/>
              </a:rPr>
              <a:t>Đọc</a:t>
            </a:r>
          </a:p>
        </p:txBody>
      </p:sp>
      <p:sp>
        <p:nvSpPr>
          <p:cNvPr id="3" name="Oval 2"/>
          <p:cNvSpPr/>
          <p:nvPr/>
        </p:nvSpPr>
        <p:spPr>
          <a:xfrm>
            <a:off x="2064103" y="1953039"/>
            <a:ext cx="1212574" cy="1143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800" b="1">
                <a:solidFill>
                  <a:schemeClr val="bg1"/>
                </a:solidFill>
                <a:latin typeface="Arial" pitchFamily="34" charset="0"/>
                <a:cs typeface="Arial" pitchFamily="34" charset="0"/>
              </a:rPr>
              <a:t>2</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 y="1"/>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1" y="-35405"/>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8"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3"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1"/>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263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00325" y="110773"/>
            <a:ext cx="3811108" cy="561692"/>
          </a:xfrm>
          <a:prstGeom prst="rect">
            <a:avLst/>
          </a:prstGeom>
        </p:spPr>
        <p:txBody>
          <a:bodyPr wrap="square" lIns="68580" tIns="34290" rIns="68580" bIns="34290">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Tia nắng </a:t>
            </a:r>
            <a:r>
              <a:rPr lang="en-US" sz="3200" b="1">
                <a:latin typeface="Arial-Rounded" panose="020B0500000000000000" pitchFamily="34" charset="0"/>
                <a:ea typeface="Arial-Rounded" panose="020B0500000000000000" pitchFamily="34" charset="0"/>
                <a:cs typeface="Arial-Rounded" panose="020B0500000000000000" pitchFamily="34" charset="0"/>
              </a:rPr>
              <a:t>đi </a:t>
            </a:r>
            <a:r>
              <a:rPr lang="en-US" sz="3200" b="1" smtClean="0">
                <a:latin typeface="Arial-Rounded" panose="020B0500000000000000" pitchFamily="34" charset="0"/>
                <a:ea typeface="Arial-Rounded" panose="020B0500000000000000" pitchFamily="34" charset="0"/>
                <a:cs typeface="Arial-Rounded" panose="020B0500000000000000" pitchFamily="34" charset="0"/>
              </a:rPr>
              <a:t>đâu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777422" y="635456"/>
            <a:ext cx="3549887" cy="4747453"/>
          </a:xfrm>
          <a:prstGeom prst="rect">
            <a:avLst/>
          </a:prstGeom>
        </p:spPr>
        <p:txBody>
          <a:bodyPr wrap="square" lIns="68580" tIns="34290" rIns="68580" bIns="34290">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724400" y="609479"/>
            <a:ext cx="3972843" cy="4316566"/>
          </a:xfrm>
          <a:prstGeom prst="rect">
            <a:avLst/>
          </a:prstGeom>
        </p:spPr>
        <p:txBody>
          <a:bodyPr wrap="square" lIns="68580" tIns="34290" rIns="68580" bIns="34290">
            <a:spAutoFit/>
          </a:bodyPr>
          <a:lstStyle/>
          <a:p>
            <a:pPr>
              <a:defRPr/>
            </a:pPr>
            <a:r>
              <a:rPr lang="en-US" sz="2800" dirty="0">
                <a:latin typeface="Arial" pitchFamily="34" charset="0"/>
                <a:ea typeface="Arial-Rounded" panose="020B0500000000000000" pitchFamily="34" charset="0"/>
                <a:cs typeface="Arial" pitchFamily="34" charset="0"/>
              </a:rPr>
              <a:t>Đó là tia nắng</a:t>
            </a:r>
          </a:p>
          <a:p>
            <a:pPr>
              <a:defRPr/>
            </a:pPr>
            <a:r>
              <a:rPr lang="en-US" sz="2800" dirty="0">
                <a:latin typeface="Arial" pitchFamily="34" charset="0"/>
                <a:ea typeface="Arial-Rounded" panose="020B0500000000000000" pitchFamily="34" charset="0"/>
                <a:cs typeface="Arial" pitchFamily="34" charset="0"/>
              </a:rPr>
              <a:t>Nhảy trong lòng tay</a:t>
            </a:r>
          </a:p>
          <a:p>
            <a:pPr>
              <a:defRPr/>
            </a:pPr>
            <a:r>
              <a:rPr lang="en-US" sz="2800" dirty="0">
                <a:latin typeface="Arial" pitchFamily="34" charset="0"/>
                <a:ea typeface="Arial-Rounded" panose="020B0500000000000000" pitchFamily="34" charset="0"/>
                <a:cs typeface="Arial" pitchFamily="34" charset="0"/>
              </a:rPr>
              <a:t>Nhảy trên bàn học</a:t>
            </a:r>
          </a:p>
          <a:p>
            <a:pPr>
              <a:defRPr/>
            </a:pPr>
            <a:r>
              <a:rPr lang="en-US" sz="2800" dirty="0">
                <a:latin typeface="Arial" pitchFamily="34" charset="0"/>
                <a:ea typeface="Arial-Rounded" panose="020B0500000000000000" pitchFamily="34" charset="0"/>
                <a:cs typeface="Arial" pitchFamily="34" charset="0"/>
              </a:rPr>
              <a:t>Nhảy trên tán cây.</a:t>
            </a:r>
          </a:p>
          <a:p>
            <a:pPr>
              <a:defRPr/>
            </a:pPr>
            <a:endParaRPr lang="en-US" sz="2800" dirty="0">
              <a:latin typeface="Arial" pitchFamily="34" charset="0"/>
              <a:ea typeface="Arial-Rounded" panose="020B0500000000000000" pitchFamily="34" charset="0"/>
              <a:cs typeface="Arial" pitchFamily="34" charset="0"/>
            </a:endParaRPr>
          </a:p>
          <a:p>
            <a:pPr>
              <a:defRPr/>
            </a:pPr>
            <a:r>
              <a:rPr lang="en-US" sz="2800" dirty="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a:t>
            </a:r>
            <a:r>
              <a:rPr lang="en-US" sz="2800" smtClean="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a:p>
            <a:pPr algn="r">
              <a:defRPr/>
            </a:pPr>
            <a:r>
              <a:rPr lang="en-US" sz="2400" dirty="0">
                <a:latin typeface="Arial" pitchFamily="34" charset="0"/>
                <a:ea typeface="Arial-Rounded" panose="020B0500000000000000" pitchFamily="34" charset="0"/>
                <a:cs typeface="Arial" pitchFamily="34" charset="0"/>
              </a:rPr>
              <a:t>(Thụy Anh)</a:t>
            </a:r>
          </a:p>
        </p:txBody>
      </p:sp>
      <p:sp>
        <p:nvSpPr>
          <p:cNvPr id="11" name="Rectangle 10"/>
          <p:cNvSpPr/>
          <p:nvPr/>
        </p:nvSpPr>
        <p:spPr>
          <a:xfrm>
            <a:off x="443141" y="1007988"/>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100" dirty="0"/>
          </a:p>
        </p:txBody>
      </p:sp>
      <p:sp>
        <p:nvSpPr>
          <p:cNvPr id="12" name="Rectangle 11"/>
          <p:cNvSpPr/>
          <p:nvPr/>
        </p:nvSpPr>
        <p:spPr>
          <a:xfrm>
            <a:off x="4002826" y="942231"/>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100" dirty="0"/>
          </a:p>
        </p:txBody>
      </p:sp>
      <p:sp>
        <p:nvSpPr>
          <p:cNvPr id="13" name="Rectangle 12"/>
          <p:cNvSpPr/>
          <p:nvPr/>
        </p:nvSpPr>
        <p:spPr>
          <a:xfrm>
            <a:off x="458727" y="2753604"/>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100" dirty="0"/>
          </a:p>
        </p:txBody>
      </p:sp>
      <p:sp>
        <p:nvSpPr>
          <p:cNvPr id="14" name="Rectangle 13"/>
          <p:cNvSpPr/>
          <p:nvPr/>
        </p:nvSpPr>
        <p:spPr>
          <a:xfrm>
            <a:off x="4002826" y="2776749"/>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100" dirty="0"/>
          </a:p>
        </p:txBody>
      </p:sp>
      <p:pic>
        <p:nvPicPr>
          <p:cNvPr id="2" name="Hành trang số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16253" y="287432"/>
            <a:ext cx="457200" cy="457200"/>
          </a:xfrm>
          <a:prstGeom prst="rect">
            <a:avLst/>
          </a:prstGeom>
        </p:spPr>
      </p:pic>
      <p:sp>
        <p:nvSpPr>
          <p:cNvPr id="15" name="Rectangle 14"/>
          <p:cNvSpPr/>
          <p:nvPr/>
        </p:nvSpPr>
        <p:spPr>
          <a:xfrm>
            <a:off x="0" y="5014912"/>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7" name="Rectangle 16"/>
          <p:cNvSpPr/>
          <p:nvPr/>
        </p:nvSpPr>
        <p:spPr>
          <a:xfrm>
            <a:off x="0" y="0"/>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8" name="TextBox 17"/>
          <p:cNvSpPr txBox="1"/>
          <p:nvPr/>
        </p:nvSpPr>
        <p:spPr>
          <a:xfrm>
            <a:off x="1" y="6106"/>
            <a:ext cx="1061827" cy="346247"/>
          </a:xfrm>
          <a:prstGeom prst="rect">
            <a:avLst/>
          </a:prstGeom>
          <a:solidFill>
            <a:srgbClr val="FC9102"/>
          </a:solidFill>
          <a:ln>
            <a:solidFill>
              <a:srgbClr val="FFFF00"/>
            </a:solidFill>
          </a:ln>
        </p:spPr>
        <p:txBody>
          <a:bodyPr wrap="none" lIns="68579" tIns="34289" rIns="68579" bIns="34289" rtlCol="0">
            <a:spAutoFit/>
          </a:bodyPr>
          <a:lstStyle/>
          <a:p>
            <a:r>
              <a:rPr lang="en-US" sz="1800">
                <a:solidFill>
                  <a:schemeClr val="bg1"/>
                </a:solidFill>
                <a:latin typeface="Arial" pitchFamily="34" charset="0"/>
                <a:cs typeface="Arial" pitchFamily="34" charset="0"/>
              </a:rPr>
              <a:t>Đọc mẫu</a:t>
            </a:r>
          </a:p>
        </p:txBody>
      </p:sp>
    </p:spTree>
    <p:extLst>
      <p:ext uri="{BB962C8B-B14F-4D97-AF65-F5344CB8AC3E}">
        <p14:creationId xmlns:p14="http://schemas.microsoft.com/office/powerpoint/2010/main" val="8153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par>
                                <p:cTn id="27" presetID="6" presetClass="entr" presetSubtype="1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422" y="635456"/>
            <a:ext cx="3549887" cy="4747453"/>
          </a:xfrm>
          <a:prstGeom prst="rect">
            <a:avLst/>
          </a:prstGeom>
        </p:spPr>
        <p:txBody>
          <a:bodyPr wrap="square" lIns="68580" tIns="34290" rIns="68580" bIns="34290">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724400" y="609479"/>
            <a:ext cx="3972843" cy="4316566"/>
          </a:xfrm>
          <a:prstGeom prst="rect">
            <a:avLst/>
          </a:prstGeom>
        </p:spPr>
        <p:txBody>
          <a:bodyPr wrap="square" lIns="68580" tIns="34290" rIns="68580" bIns="34290">
            <a:spAutoFit/>
          </a:bodyPr>
          <a:lstStyle/>
          <a:p>
            <a:pPr>
              <a:defRPr/>
            </a:pPr>
            <a:r>
              <a:rPr lang="en-US" sz="2800" dirty="0">
                <a:latin typeface="Arial" pitchFamily="34" charset="0"/>
                <a:ea typeface="Arial-Rounded" panose="020B0500000000000000" pitchFamily="34" charset="0"/>
                <a:cs typeface="Arial" pitchFamily="34" charset="0"/>
              </a:rPr>
              <a:t>Đó là tia nắng</a:t>
            </a:r>
          </a:p>
          <a:p>
            <a:pPr>
              <a:defRPr/>
            </a:pPr>
            <a:r>
              <a:rPr lang="en-US" sz="2800" dirty="0">
                <a:latin typeface="Arial" pitchFamily="34" charset="0"/>
                <a:ea typeface="Arial-Rounded" panose="020B0500000000000000" pitchFamily="34" charset="0"/>
                <a:cs typeface="Arial" pitchFamily="34" charset="0"/>
              </a:rPr>
              <a:t>Nhảy trong lòng tay</a:t>
            </a:r>
          </a:p>
          <a:p>
            <a:pPr>
              <a:defRPr/>
            </a:pPr>
            <a:r>
              <a:rPr lang="en-US" sz="2800" dirty="0">
                <a:latin typeface="Arial" pitchFamily="34" charset="0"/>
                <a:ea typeface="Arial-Rounded" panose="020B0500000000000000" pitchFamily="34" charset="0"/>
                <a:cs typeface="Arial" pitchFamily="34" charset="0"/>
              </a:rPr>
              <a:t>Nhảy trên bàn học</a:t>
            </a:r>
          </a:p>
          <a:p>
            <a:pPr>
              <a:defRPr/>
            </a:pPr>
            <a:r>
              <a:rPr lang="en-US" sz="2800" dirty="0">
                <a:latin typeface="Arial" pitchFamily="34" charset="0"/>
                <a:ea typeface="Arial-Rounded" panose="020B0500000000000000" pitchFamily="34" charset="0"/>
                <a:cs typeface="Arial" pitchFamily="34" charset="0"/>
              </a:rPr>
              <a:t>Nhảy trên tán cây.</a:t>
            </a:r>
          </a:p>
          <a:p>
            <a:pPr>
              <a:defRPr/>
            </a:pPr>
            <a:endParaRPr lang="en-US" sz="2800" dirty="0">
              <a:latin typeface="Arial" pitchFamily="34" charset="0"/>
              <a:ea typeface="Arial-Rounded" panose="020B0500000000000000" pitchFamily="34" charset="0"/>
              <a:cs typeface="Arial" pitchFamily="34" charset="0"/>
            </a:endParaRPr>
          </a:p>
          <a:p>
            <a:pPr>
              <a:defRPr/>
            </a:pPr>
            <a:r>
              <a:rPr lang="en-US" sz="2800" dirty="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a:t>
            </a:r>
            <a:r>
              <a:rPr lang="en-US" sz="2800" smtClean="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a:p>
            <a:pPr algn="r">
              <a:defRPr/>
            </a:pPr>
            <a:r>
              <a:rPr lang="en-US" sz="2400" dirty="0">
                <a:latin typeface="Arial" pitchFamily="34" charset="0"/>
                <a:ea typeface="Arial-Rounded" panose="020B0500000000000000" pitchFamily="34" charset="0"/>
                <a:cs typeface="Arial" pitchFamily="34" charset="0"/>
              </a:rPr>
              <a:t>(Thụy Anh)</a:t>
            </a:r>
          </a:p>
        </p:txBody>
      </p:sp>
      <p:sp>
        <p:nvSpPr>
          <p:cNvPr id="11" name="Rectangle 10"/>
          <p:cNvSpPr/>
          <p:nvPr/>
        </p:nvSpPr>
        <p:spPr>
          <a:xfrm>
            <a:off x="443141" y="1007988"/>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100" dirty="0"/>
          </a:p>
        </p:txBody>
      </p:sp>
      <p:sp>
        <p:nvSpPr>
          <p:cNvPr id="12" name="Rectangle 11"/>
          <p:cNvSpPr/>
          <p:nvPr/>
        </p:nvSpPr>
        <p:spPr>
          <a:xfrm>
            <a:off x="4002826" y="942231"/>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100" dirty="0"/>
          </a:p>
        </p:txBody>
      </p:sp>
      <p:sp>
        <p:nvSpPr>
          <p:cNvPr id="13" name="Rectangle 12"/>
          <p:cNvSpPr/>
          <p:nvPr/>
        </p:nvSpPr>
        <p:spPr>
          <a:xfrm>
            <a:off x="458727" y="2753604"/>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100" dirty="0"/>
          </a:p>
        </p:txBody>
      </p:sp>
      <p:sp>
        <p:nvSpPr>
          <p:cNvPr id="14" name="Rectangle 13"/>
          <p:cNvSpPr/>
          <p:nvPr/>
        </p:nvSpPr>
        <p:spPr>
          <a:xfrm>
            <a:off x="4002826" y="2776749"/>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100" dirty="0"/>
          </a:p>
        </p:txBody>
      </p:sp>
      <p:sp>
        <p:nvSpPr>
          <p:cNvPr id="15" name="Rectangle 14"/>
          <p:cNvSpPr/>
          <p:nvPr/>
        </p:nvSpPr>
        <p:spPr>
          <a:xfrm>
            <a:off x="0" y="5014912"/>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7" name="Rectangle 16"/>
          <p:cNvSpPr/>
          <p:nvPr/>
        </p:nvSpPr>
        <p:spPr>
          <a:xfrm>
            <a:off x="0" y="0"/>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8" name="TextBox 17"/>
          <p:cNvSpPr txBox="1"/>
          <p:nvPr/>
        </p:nvSpPr>
        <p:spPr>
          <a:xfrm>
            <a:off x="1" y="6106"/>
            <a:ext cx="2328199" cy="346247"/>
          </a:xfrm>
          <a:prstGeom prst="rect">
            <a:avLst/>
          </a:prstGeom>
          <a:solidFill>
            <a:srgbClr val="FC9102"/>
          </a:solidFill>
          <a:ln>
            <a:solidFill>
              <a:srgbClr val="FFFF00"/>
            </a:solidFill>
          </a:ln>
        </p:spPr>
        <p:txBody>
          <a:bodyPr wrap="none" lIns="68579" tIns="34289" rIns="68579" bIns="34289" rtlCol="0">
            <a:spAutoFit/>
          </a:bodyPr>
          <a:lstStyle/>
          <a:p>
            <a:r>
              <a:rPr lang="en-US" sz="1800">
                <a:solidFill>
                  <a:schemeClr val="bg1"/>
                </a:solidFill>
                <a:latin typeface="Arial" pitchFamily="34" charset="0"/>
                <a:cs typeface="Arial" pitchFamily="34" charset="0"/>
              </a:rPr>
              <a:t>Đọc </a:t>
            </a:r>
            <a:r>
              <a:rPr lang="en-US" sz="1800" smtClean="0">
                <a:solidFill>
                  <a:schemeClr val="bg1"/>
                </a:solidFill>
                <a:latin typeface="Arial" pitchFamily="34" charset="0"/>
                <a:cs typeface="Arial" pitchFamily="34" charset="0"/>
              </a:rPr>
              <a:t>nt từng dòng thơ</a:t>
            </a:r>
            <a:endParaRPr lang="en-US" sz="1800">
              <a:solidFill>
                <a:schemeClr val="bg1"/>
              </a:solidFill>
              <a:latin typeface="Arial" pitchFamily="34" charset="0"/>
              <a:cs typeface="Arial" pitchFamily="34" charset="0"/>
            </a:endParaRPr>
          </a:p>
        </p:txBody>
      </p:sp>
      <p:sp>
        <p:nvSpPr>
          <p:cNvPr id="16" name="Rectangle 15"/>
          <p:cNvSpPr/>
          <p:nvPr/>
        </p:nvSpPr>
        <p:spPr>
          <a:xfrm>
            <a:off x="2600325" y="110773"/>
            <a:ext cx="3811108" cy="561692"/>
          </a:xfrm>
          <a:prstGeom prst="rect">
            <a:avLst/>
          </a:prstGeom>
        </p:spPr>
        <p:txBody>
          <a:bodyPr wrap="square" lIns="68580" tIns="34290" rIns="68580" bIns="34290">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Tia nắng </a:t>
            </a:r>
            <a:r>
              <a:rPr lang="en-US" sz="3200" b="1">
                <a:latin typeface="Arial-Rounded" panose="020B0500000000000000" pitchFamily="34" charset="0"/>
                <a:ea typeface="Arial-Rounded" panose="020B0500000000000000" pitchFamily="34" charset="0"/>
                <a:cs typeface="Arial-Rounded" panose="020B0500000000000000" pitchFamily="34" charset="0"/>
              </a:rPr>
              <a:t>đi </a:t>
            </a:r>
            <a:r>
              <a:rPr lang="en-US" sz="3200" b="1" smtClean="0">
                <a:latin typeface="Arial-Rounded" panose="020B0500000000000000" pitchFamily="34" charset="0"/>
                <a:ea typeface="Arial-Rounded" panose="020B0500000000000000" pitchFamily="34" charset="0"/>
                <a:cs typeface="Arial-Rounded" panose="020B0500000000000000" pitchFamily="34" charset="0"/>
              </a:rPr>
              <a:t>đâu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00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7422" y="635456"/>
            <a:ext cx="3549887" cy="4747453"/>
          </a:xfrm>
          <a:prstGeom prst="rect">
            <a:avLst/>
          </a:prstGeom>
        </p:spPr>
        <p:txBody>
          <a:bodyPr wrap="square" lIns="68580" tIns="34290" rIns="68580" bIns="34290">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Buổi sáng thức dậy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Bé thấy buồn cười:</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Có ai đang nhảy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Một bài vui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Tối đến giờ ngủ</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Sực nhớ bé tìm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Tìm tia nắng nhỏ:</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Ngủ rồi. Lặng im…</a:t>
            </a: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724400" y="609479"/>
            <a:ext cx="3972843" cy="4316566"/>
          </a:xfrm>
          <a:prstGeom prst="rect">
            <a:avLst/>
          </a:prstGeom>
        </p:spPr>
        <p:txBody>
          <a:bodyPr wrap="square" lIns="68580" tIns="34290" rIns="68580" bIns="34290">
            <a:spAutoFit/>
          </a:bodyPr>
          <a:lstStyle/>
          <a:p>
            <a:pPr>
              <a:defRPr/>
            </a:pPr>
            <a:r>
              <a:rPr lang="en-US" sz="2800" dirty="0">
                <a:latin typeface="Arial" pitchFamily="34" charset="0"/>
                <a:ea typeface="Arial-Rounded" panose="020B0500000000000000" pitchFamily="34" charset="0"/>
                <a:cs typeface="Arial" pitchFamily="34" charset="0"/>
              </a:rPr>
              <a:t>Đó là tia nắng</a:t>
            </a:r>
          </a:p>
          <a:p>
            <a:pPr>
              <a:defRPr/>
            </a:pPr>
            <a:r>
              <a:rPr lang="en-US" sz="2800" dirty="0">
                <a:latin typeface="Arial" pitchFamily="34" charset="0"/>
                <a:ea typeface="Arial-Rounded" panose="020B0500000000000000" pitchFamily="34" charset="0"/>
                <a:cs typeface="Arial" pitchFamily="34" charset="0"/>
              </a:rPr>
              <a:t>Nhảy trong lòng tay</a:t>
            </a:r>
          </a:p>
          <a:p>
            <a:pPr>
              <a:defRPr/>
            </a:pPr>
            <a:r>
              <a:rPr lang="en-US" sz="2800" dirty="0">
                <a:latin typeface="Arial" pitchFamily="34" charset="0"/>
                <a:ea typeface="Arial-Rounded" panose="020B0500000000000000" pitchFamily="34" charset="0"/>
                <a:cs typeface="Arial" pitchFamily="34" charset="0"/>
              </a:rPr>
              <a:t>Nhảy trên bàn học</a:t>
            </a:r>
          </a:p>
          <a:p>
            <a:pPr>
              <a:defRPr/>
            </a:pPr>
            <a:r>
              <a:rPr lang="en-US" sz="2800" dirty="0">
                <a:latin typeface="Arial" pitchFamily="34" charset="0"/>
                <a:ea typeface="Arial-Rounded" panose="020B0500000000000000" pitchFamily="34" charset="0"/>
                <a:cs typeface="Arial" pitchFamily="34" charset="0"/>
              </a:rPr>
              <a:t>Nhảy trên tán cây.</a:t>
            </a:r>
          </a:p>
          <a:p>
            <a:pPr>
              <a:defRPr/>
            </a:pPr>
            <a:endParaRPr lang="en-US" sz="2800" dirty="0">
              <a:latin typeface="Arial" pitchFamily="34" charset="0"/>
              <a:ea typeface="Arial-Rounded" panose="020B0500000000000000" pitchFamily="34" charset="0"/>
              <a:cs typeface="Arial" pitchFamily="34" charset="0"/>
            </a:endParaRPr>
          </a:p>
          <a:p>
            <a:pPr>
              <a:defRPr/>
            </a:pPr>
            <a:r>
              <a:rPr lang="en-US" sz="2800" dirty="0">
                <a:latin typeface="Arial" pitchFamily="34" charset="0"/>
                <a:ea typeface="Arial-Rounded" panose="020B0500000000000000" pitchFamily="34" charset="0"/>
                <a:cs typeface="Arial" pitchFamily="34" charset="0"/>
              </a:rPr>
              <a:t>Bé nằm ngẫm nghĩ: </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ở đâu?</a:t>
            </a:r>
          </a:p>
          <a:p>
            <a:pPr marL="342900" indent="-342900">
              <a:buFontTx/>
              <a:buChar char="-"/>
              <a:defRPr/>
            </a:pPr>
            <a:r>
              <a:rPr lang="en-US" sz="2800" dirty="0">
                <a:latin typeface="Arial" pitchFamily="34" charset="0"/>
                <a:ea typeface="Arial-Rounded" panose="020B0500000000000000" pitchFamily="34" charset="0"/>
                <a:cs typeface="Arial" pitchFamily="34" charset="0"/>
              </a:rPr>
              <a:t>Nắng ngủ nhà nắng!</a:t>
            </a:r>
          </a:p>
          <a:p>
            <a:pPr>
              <a:defRPr/>
            </a:pPr>
            <a:r>
              <a:rPr lang="en-US" sz="2800">
                <a:latin typeface="Arial" pitchFamily="34" charset="0"/>
                <a:ea typeface="Arial-Rounded" panose="020B0500000000000000" pitchFamily="34" charset="0"/>
                <a:cs typeface="Arial" pitchFamily="34" charset="0"/>
              </a:rPr>
              <a:t>Mai gặp lại nhau</a:t>
            </a:r>
            <a:r>
              <a:rPr lang="en-US" sz="2800" smtClean="0">
                <a:latin typeface="Arial" pitchFamily="34" charset="0"/>
                <a:ea typeface="Arial-Rounded" panose="020B0500000000000000" pitchFamily="34" charset="0"/>
                <a:cs typeface="Arial" pitchFamily="34" charset="0"/>
              </a:rPr>
              <a:t>.     </a:t>
            </a:r>
            <a:endParaRPr lang="en-US" sz="2800" dirty="0">
              <a:latin typeface="Arial" pitchFamily="34" charset="0"/>
              <a:ea typeface="Arial-Rounded" panose="020B0500000000000000" pitchFamily="34" charset="0"/>
              <a:cs typeface="Arial" pitchFamily="34" charset="0"/>
            </a:endParaRPr>
          </a:p>
          <a:p>
            <a:pPr algn="r">
              <a:defRPr/>
            </a:pPr>
            <a:r>
              <a:rPr lang="en-US" sz="2400" dirty="0">
                <a:latin typeface="Arial" pitchFamily="34" charset="0"/>
                <a:ea typeface="Arial-Rounded" panose="020B0500000000000000" pitchFamily="34" charset="0"/>
                <a:cs typeface="Arial" pitchFamily="34" charset="0"/>
              </a:rPr>
              <a:t>(Thụy Anh)</a:t>
            </a:r>
          </a:p>
        </p:txBody>
      </p:sp>
      <p:sp>
        <p:nvSpPr>
          <p:cNvPr id="11" name="Rectangle 10"/>
          <p:cNvSpPr/>
          <p:nvPr/>
        </p:nvSpPr>
        <p:spPr>
          <a:xfrm>
            <a:off x="443141" y="1007988"/>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1100" dirty="0"/>
          </a:p>
        </p:txBody>
      </p:sp>
      <p:sp>
        <p:nvSpPr>
          <p:cNvPr id="12" name="Rectangle 11"/>
          <p:cNvSpPr/>
          <p:nvPr/>
        </p:nvSpPr>
        <p:spPr>
          <a:xfrm>
            <a:off x="4002826" y="942231"/>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1100" dirty="0"/>
          </a:p>
        </p:txBody>
      </p:sp>
      <p:sp>
        <p:nvSpPr>
          <p:cNvPr id="13" name="Rectangle 12"/>
          <p:cNvSpPr/>
          <p:nvPr/>
        </p:nvSpPr>
        <p:spPr>
          <a:xfrm>
            <a:off x="458727" y="2753604"/>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1100" dirty="0"/>
          </a:p>
        </p:txBody>
      </p:sp>
      <p:sp>
        <p:nvSpPr>
          <p:cNvPr id="14" name="Rectangle 13"/>
          <p:cNvSpPr/>
          <p:nvPr/>
        </p:nvSpPr>
        <p:spPr>
          <a:xfrm>
            <a:off x="4002826" y="2776749"/>
            <a:ext cx="420628" cy="346249"/>
          </a:xfrm>
          <a:prstGeom prst="rect">
            <a:avLst/>
          </a:prstGeom>
        </p:spPr>
        <p:txBody>
          <a:bodyPr wrap="none" lIns="68580" tIns="34290" rIns="68580" bIns="34290">
            <a:spAutoFit/>
          </a:bodyPr>
          <a:lstStyle/>
          <a:p>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1100" dirty="0"/>
          </a:p>
        </p:txBody>
      </p:sp>
      <p:sp>
        <p:nvSpPr>
          <p:cNvPr id="15" name="Rectangle 14"/>
          <p:cNvSpPr/>
          <p:nvPr/>
        </p:nvSpPr>
        <p:spPr>
          <a:xfrm>
            <a:off x="0" y="5014912"/>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7" name="Rectangle 16"/>
          <p:cNvSpPr/>
          <p:nvPr/>
        </p:nvSpPr>
        <p:spPr>
          <a:xfrm>
            <a:off x="0" y="0"/>
            <a:ext cx="9144000" cy="128588"/>
          </a:xfrm>
          <a:prstGeom prst="rect">
            <a:avLst/>
          </a:prstGeom>
          <a:solidFill>
            <a:srgbClr val="FC910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spcCol="0" rtlCol="0" anchor="ctr"/>
          <a:lstStyle/>
          <a:p>
            <a:pPr algn="ctr"/>
            <a:endParaRPr lang="en-US"/>
          </a:p>
        </p:txBody>
      </p:sp>
      <p:sp>
        <p:nvSpPr>
          <p:cNvPr id="18" name="TextBox 17"/>
          <p:cNvSpPr txBox="1"/>
          <p:nvPr/>
        </p:nvSpPr>
        <p:spPr>
          <a:xfrm>
            <a:off x="1" y="6106"/>
            <a:ext cx="2328199" cy="346247"/>
          </a:xfrm>
          <a:prstGeom prst="rect">
            <a:avLst/>
          </a:prstGeom>
          <a:solidFill>
            <a:srgbClr val="FC9102"/>
          </a:solidFill>
          <a:ln>
            <a:solidFill>
              <a:srgbClr val="FFFF00"/>
            </a:solidFill>
          </a:ln>
        </p:spPr>
        <p:txBody>
          <a:bodyPr wrap="none" lIns="68579" tIns="34289" rIns="68579" bIns="34289" rtlCol="0">
            <a:spAutoFit/>
          </a:bodyPr>
          <a:lstStyle/>
          <a:p>
            <a:r>
              <a:rPr lang="en-US" sz="1800">
                <a:solidFill>
                  <a:schemeClr val="bg1"/>
                </a:solidFill>
                <a:latin typeface="Arial" pitchFamily="34" charset="0"/>
                <a:cs typeface="Arial" pitchFamily="34" charset="0"/>
              </a:rPr>
              <a:t>Đọc </a:t>
            </a:r>
            <a:r>
              <a:rPr lang="en-US" sz="1800" smtClean="0">
                <a:solidFill>
                  <a:schemeClr val="bg1"/>
                </a:solidFill>
                <a:latin typeface="Arial" pitchFamily="34" charset="0"/>
                <a:cs typeface="Arial" pitchFamily="34" charset="0"/>
              </a:rPr>
              <a:t>nt từng dòng thơ</a:t>
            </a:r>
            <a:endParaRPr lang="en-US" sz="1800">
              <a:solidFill>
                <a:schemeClr val="bg1"/>
              </a:solidFill>
              <a:latin typeface="Arial" pitchFamily="34" charset="0"/>
              <a:cs typeface="Arial" pitchFamily="34" charset="0"/>
            </a:endParaRPr>
          </a:p>
        </p:txBody>
      </p:sp>
      <p:sp>
        <p:nvSpPr>
          <p:cNvPr id="2" name="Rectangle 1"/>
          <p:cNvSpPr/>
          <p:nvPr/>
        </p:nvSpPr>
        <p:spPr>
          <a:xfrm>
            <a:off x="-4843" y="4604818"/>
            <a:ext cx="7675499" cy="461665"/>
          </a:xfrm>
          <a:prstGeom prst="rect">
            <a:avLst/>
          </a:prstGeom>
        </p:spPr>
        <p:txBody>
          <a:bodyPr wrap="none">
            <a:spAutoFit/>
          </a:bodyPr>
          <a:lstStyle/>
          <a:p>
            <a:r>
              <a:rPr lang="en-US" sz="2400" smtClean="0"/>
              <a:t>Từ khó </a:t>
            </a:r>
            <a:r>
              <a:rPr lang="en-US" sz="2400">
                <a:latin typeface="Arial-Rounded" panose="020B0500000000000000" pitchFamily="34" charset="0"/>
                <a:ea typeface="Arial-Rounded" panose="020B0500000000000000" pitchFamily="34" charset="0"/>
                <a:cs typeface="Arial-Rounded" panose="020B0500000000000000" pitchFamily="34" charset="0"/>
              </a:rPr>
              <a:t>:</a:t>
            </a:r>
            <a:r>
              <a:rPr lang="en-US" sz="2400" smtClean="0"/>
              <a:t> </a:t>
            </a:r>
            <a:r>
              <a:rPr lang="vi-VN" sz="2400" smtClean="0">
                <a:solidFill>
                  <a:srgbClr val="FF0000"/>
                </a:solidFill>
              </a:rPr>
              <a:t>dậy, là,lòng tay,s</a:t>
            </a:r>
            <a:r>
              <a:rPr lang="en-US" sz="2400" smtClean="0">
                <a:solidFill>
                  <a:srgbClr val="FF0000"/>
                </a:solidFill>
              </a:rPr>
              <a:t>ự</a:t>
            </a:r>
            <a:r>
              <a:rPr lang="vi-VN" sz="2400" smtClean="0">
                <a:solidFill>
                  <a:srgbClr val="FF0000"/>
                </a:solidFill>
              </a:rPr>
              <a:t>c nhớ,lặng i</a:t>
            </a:r>
            <a:r>
              <a:rPr lang="en-US" sz="2400" smtClean="0">
                <a:solidFill>
                  <a:srgbClr val="FF0000"/>
                </a:solidFill>
              </a:rPr>
              <a:t>m, ngẫm nghĩ</a:t>
            </a:r>
            <a:endParaRPr lang="en-US" sz="2400">
              <a:solidFill>
                <a:srgbClr val="FF0000"/>
              </a:solidFill>
            </a:endParaRPr>
          </a:p>
        </p:txBody>
      </p:sp>
      <p:sp>
        <p:nvSpPr>
          <p:cNvPr id="16" name="Rectangle 15"/>
          <p:cNvSpPr/>
          <p:nvPr/>
        </p:nvSpPr>
        <p:spPr>
          <a:xfrm>
            <a:off x="2600325" y="110773"/>
            <a:ext cx="3811108" cy="561692"/>
          </a:xfrm>
          <a:prstGeom prst="rect">
            <a:avLst/>
          </a:prstGeom>
        </p:spPr>
        <p:txBody>
          <a:bodyPr wrap="square" lIns="68580" tIns="34290" rIns="68580" bIns="34290">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Tia nắng </a:t>
            </a:r>
            <a:r>
              <a:rPr lang="en-US" sz="3200" b="1">
                <a:latin typeface="Arial-Rounded" panose="020B0500000000000000" pitchFamily="34" charset="0"/>
                <a:ea typeface="Arial-Rounded" panose="020B0500000000000000" pitchFamily="34" charset="0"/>
                <a:cs typeface="Arial-Rounded" panose="020B0500000000000000" pitchFamily="34" charset="0"/>
              </a:rPr>
              <a:t>đi </a:t>
            </a:r>
            <a:r>
              <a:rPr lang="en-US" sz="3200" b="1" smtClean="0">
                <a:latin typeface="Arial-Rounded" panose="020B0500000000000000" pitchFamily="34" charset="0"/>
                <a:ea typeface="Arial-Rounded" panose="020B0500000000000000" pitchFamily="34" charset="0"/>
                <a:cs typeface="Arial-Rounded" panose="020B0500000000000000" pitchFamily="34" charset="0"/>
              </a:rPr>
              <a:t>đâu ?</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208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5781</TotalTime>
  <Words>1128</Words>
  <PresentationFormat>On-screen Show (16:9)</PresentationFormat>
  <Paragraphs>268</Paragraphs>
  <Slides>25</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Lato</vt:lpstr>
      <vt:lpstr>HP001 4 hàng</vt:lpstr>
      <vt:lpstr>Arial-Rounded</vt:lpstr>
      <vt:lpstr>Quicksand Medium</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2021-04-17T13:07:22Z</dcterms:modified>
</cp:coreProperties>
</file>