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8" r:id="rId3"/>
    <p:sldId id="266" r:id="rId4"/>
    <p:sldId id="273" r:id="rId5"/>
    <p:sldId id="275" r:id="rId6"/>
    <p:sldId id="262" r:id="rId7"/>
    <p:sldId id="276" r:id="rId8"/>
    <p:sldId id="277" r:id="rId9"/>
    <p:sldId id="278" r:id="rId10"/>
    <p:sldId id="279" r:id="rId11"/>
    <p:sldId id="264" r:id="rId12"/>
    <p:sldId id="270" r:id="rId13"/>
  </p:sldIdLst>
  <p:sldSz cx="18288000" cy="10287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E1F01D-0720-476D-B97B-023CF884C91A}">
          <p14:sldIdLst>
            <p14:sldId id="256"/>
            <p14:sldId id="268"/>
            <p14:sldId id="266"/>
            <p14:sldId id="273"/>
            <p14:sldId id="275"/>
            <p14:sldId id="262"/>
            <p14:sldId id="276"/>
            <p14:sldId id="277"/>
            <p14:sldId id="278"/>
            <p14:sldId id="279"/>
            <p14:sldId id="264"/>
            <p14:sldId id="2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svg"/><Relationship Id="rId7" Type="http://schemas.openxmlformats.org/officeDocument/2006/relationships/image" Target="../media/image2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6.svg"/><Relationship Id="rId5" Type="http://schemas.openxmlformats.org/officeDocument/2006/relationships/image" Target="../media/image11.sv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34.sv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8.svg"/><Relationship Id="rId7" Type="http://schemas.openxmlformats.org/officeDocument/2006/relationships/image" Target="../media/image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23.png"/><Relationship Id="rId4" Type="http://schemas.openxmlformats.org/officeDocument/2006/relationships/image" Target="../media/image6.png"/><Relationship Id="rId9" Type="http://schemas.openxmlformats.org/officeDocument/2006/relationships/image" Target="../media/image16.sv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svg"/><Relationship Id="rId7"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1.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svg"/><Relationship Id="rId7" Type="http://schemas.openxmlformats.org/officeDocument/2006/relationships/image" Target="../media/image2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1.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svg"/><Relationship Id="rId7" Type="http://schemas.openxmlformats.org/officeDocument/2006/relationships/image" Target="../media/image2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1.svg"/><Relationship Id="rId4" Type="http://schemas.openxmlformats.org/officeDocument/2006/relationships/image" Target="../media/image14.png"/><Relationship Id="rId9" Type="http://schemas.openxmlformats.org/officeDocument/2006/relationships/image" Target="../media/image30.sv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svg"/><Relationship Id="rId7" Type="http://schemas.openxmlformats.org/officeDocument/2006/relationships/image" Target="../media/image2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1.svg"/><Relationship Id="rId4" Type="http://schemas.openxmlformats.org/officeDocument/2006/relationships/image" Target="../media/image14.png"/><Relationship Id="rId9" Type="http://schemas.openxmlformats.org/officeDocument/2006/relationships/image" Target="../media/image32.sv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svg"/><Relationship Id="rId7" Type="http://schemas.openxmlformats.org/officeDocument/2006/relationships/image" Target="../media/image2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1.svg"/><Relationship Id="rId4" Type="http://schemas.openxmlformats.org/officeDocument/2006/relationships/image" Target="../media/image14.png"/><Relationship Id="rId9"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3" name="Picture 3"/>
          <p:cNvPicPr>
            <a:picLocks noChangeAspect="1"/>
          </p:cNvPicPr>
          <p:nvPr/>
        </p:nvPicPr>
        <p:blipFill>
          <a:blip r:embed="rId3"/>
          <a:srcRect r="227"/>
          <a:stretch>
            <a:fillRect/>
          </a:stretch>
        </p:blipFill>
        <p:spPr>
          <a:xfrm>
            <a:off x="14173200" y="6791685"/>
            <a:ext cx="5827835" cy="5998595"/>
          </a:xfrm>
          <a:prstGeom prst="rect">
            <a:avLst/>
          </a:prstGeom>
        </p:spPr>
      </p:pic>
      <p:pic>
        <p:nvPicPr>
          <p:cNvPr id="5" name="Picture 5"/>
          <p:cNvPicPr>
            <a:picLocks noChangeAspect="1"/>
          </p:cNvPicPr>
          <p:nvPr/>
        </p:nvPicPr>
        <p:blipFill>
          <a:blip r:embed="rId4"/>
          <a:srcRect/>
          <a:stretch>
            <a:fillRect/>
          </a:stretch>
        </p:blipFill>
        <p:spPr>
          <a:xfrm>
            <a:off x="-191686" y="7361521"/>
            <a:ext cx="3481383" cy="4018913"/>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29944">
            <a:off x="14867973" y="1243758"/>
            <a:ext cx="1337437" cy="1281508"/>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080411">
            <a:off x="2346006" y="7136232"/>
            <a:ext cx="1293894" cy="1239786"/>
          </a:xfrm>
          <a:prstGeom prst="rect">
            <a:avLst/>
          </a:prstGeom>
        </p:spPr>
      </p:pic>
      <p:sp>
        <p:nvSpPr>
          <p:cNvPr id="8" name="TextBox 8"/>
          <p:cNvSpPr txBox="1"/>
          <p:nvPr/>
        </p:nvSpPr>
        <p:spPr>
          <a:xfrm>
            <a:off x="2629580" y="2993769"/>
            <a:ext cx="12907111" cy="3286734"/>
          </a:xfrm>
          <a:prstGeom prst="rect">
            <a:avLst/>
          </a:prstGeom>
        </p:spPr>
        <p:txBody>
          <a:bodyPr wrap="square" lIns="0" tIns="0" rIns="0" bIns="0" rtlCol="0" anchor="t">
            <a:spAutoFit/>
          </a:bodyPr>
          <a:lstStyle/>
          <a:p>
            <a:pPr algn="ctr">
              <a:lnSpc>
                <a:spcPts val="13756"/>
              </a:lnSpc>
            </a:pPr>
            <a:r>
              <a:rPr lang="en-US" sz="6500" b="1">
                <a:solidFill>
                  <a:srgbClr val="3A3031"/>
                </a:solidFill>
                <a:latin typeface="Arial" panose="020B0604020202020204" pitchFamily="34" charset="0"/>
                <a:cs typeface="Arial" panose="020B0604020202020204" pitchFamily="34" charset="0"/>
              </a:rPr>
              <a:t>CHÀO MỪNG CÁC EM ĐẾN VỚI BUỔI HỌC NGÀY HÔM NAY!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7FD4E375-DF97-F503-AD74-AB77346FAC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74031" y="647062"/>
            <a:ext cx="15543590" cy="9608765"/>
          </a:xfrm>
          <a:prstGeom prst="rect">
            <a:avLst/>
          </a:prstGeom>
        </p:spPr>
      </p:pic>
      <p:pic>
        <p:nvPicPr>
          <p:cNvPr id="7" name="Picture 4">
            <a:extLst>
              <a:ext uri="{FF2B5EF4-FFF2-40B4-BE49-F238E27FC236}">
                <a16:creationId xmlns:a16="http://schemas.microsoft.com/office/drawing/2014/main" id="{115753E2-FCD6-8961-D6E7-DE3EF4424D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70380" y="339117"/>
            <a:ext cx="16397212" cy="9608765"/>
          </a:xfrm>
          <a:prstGeom prst="rect">
            <a:avLst/>
          </a:prstGeom>
        </p:spPr>
      </p:pic>
      <p:sp>
        <p:nvSpPr>
          <p:cNvPr id="9" name="TextBox 6">
            <a:extLst>
              <a:ext uri="{FF2B5EF4-FFF2-40B4-BE49-F238E27FC236}">
                <a16:creationId xmlns:a16="http://schemas.microsoft.com/office/drawing/2014/main" id="{230728BE-8BC1-02F6-8FC7-87C1FCDCCF1B}"/>
              </a:ext>
            </a:extLst>
          </p:cNvPr>
          <p:cNvSpPr txBox="1"/>
          <p:nvPr/>
        </p:nvSpPr>
        <p:spPr>
          <a:xfrm rot="-22262">
            <a:off x="4639779" y="809881"/>
            <a:ext cx="8466124" cy="589905"/>
          </a:xfrm>
          <a:prstGeom prst="rect">
            <a:avLst/>
          </a:prstGeom>
        </p:spPr>
        <p:txBody>
          <a:bodyPr lIns="0" tIns="0" rIns="0" bIns="0" rtlCol="0" anchor="t">
            <a:spAutoFit/>
          </a:bodyPr>
          <a:lstStyle/>
          <a:p>
            <a:pPr algn="ctr">
              <a:lnSpc>
                <a:spcPts val="4620"/>
              </a:lnSpc>
            </a:pPr>
            <a:r>
              <a:rPr lang="en-US" sz="5000" b="1">
                <a:solidFill>
                  <a:srgbClr val="804A24"/>
                </a:solidFill>
                <a:latin typeface="Arial" panose="020B0604020202020204" pitchFamily="34" charset="0"/>
                <a:cs typeface="Arial" panose="020B0604020202020204" pitchFamily="34" charset="0"/>
              </a:rPr>
              <a:t>VẬN DỤNG</a:t>
            </a:r>
          </a:p>
        </p:txBody>
      </p:sp>
      <p:sp>
        <p:nvSpPr>
          <p:cNvPr id="4" name="TextBox 3">
            <a:extLst>
              <a:ext uri="{FF2B5EF4-FFF2-40B4-BE49-F238E27FC236}">
                <a16:creationId xmlns:a16="http://schemas.microsoft.com/office/drawing/2014/main" id="{39775272-C65E-1F01-72E9-A45DADAA2701}"/>
              </a:ext>
            </a:extLst>
          </p:cNvPr>
          <p:cNvSpPr txBox="1"/>
          <p:nvPr/>
        </p:nvSpPr>
        <p:spPr>
          <a:xfrm>
            <a:off x="1641072" y="2247900"/>
            <a:ext cx="9966298" cy="4062176"/>
          </a:xfrm>
          <a:prstGeom prst="roundRect">
            <a:avLst/>
          </a:prstGeom>
          <a:solidFill>
            <a:srgbClr val="FFCC66"/>
          </a:solidFill>
        </p:spPr>
        <p:txBody>
          <a:bodyPr wrap="square" rtlCol="0">
            <a:spAutoFit/>
          </a:bodyPr>
          <a:lstStyle/>
          <a:p>
            <a:pPr algn="just">
              <a:lnSpc>
                <a:spcPct val="150000"/>
              </a:lnSpc>
            </a:pPr>
            <a:r>
              <a:rPr lang="vi-VN" sz="4000">
                <a:solidFill>
                  <a:srgbClr val="000000"/>
                </a:solidFill>
                <a:latin typeface="Arial" panose="020B0604020202020204" pitchFamily="34" charset="0"/>
                <a:cs typeface="Arial" panose="020B0604020202020204" pitchFamily="34" charset="0"/>
              </a:rPr>
              <a:t>Hãy tạo cây thư mục để lưu trữ, sắp xếp các tài liệu học tập, giải trí của em. Giới thiệu và giải thích với bạn lí do em tạo cây thư mục như vậy.</a:t>
            </a:r>
          </a:p>
        </p:txBody>
      </p:sp>
      <p:pic>
        <p:nvPicPr>
          <p:cNvPr id="26" name="Picture 8">
            <a:extLst>
              <a:ext uri="{FF2B5EF4-FFF2-40B4-BE49-F238E27FC236}">
                <a16:creationId xmlns:a16="http://schemas.microsoft.com/office/drawing/2014/main" id="{CD1ABA66-FBDA-9400-72EE-D4B38C4EA9F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25898">
            <a:off x="-101814" y="8451948"/>
            <a:ext cx="895452" cy="2647841"/>
          </a:xfrm>
          <a:prstGeom prst="rect">
            <a:avLst/>
          </a:prstGeom>
        </p:spPr>
      </p:pic>
      <p:pic>
        <p:nvPicPr>
          <p:cNvPr id="3" name="Picture 7">
            <a:extLst>
              <a:ext uri="{FF2B5EF4-FFF2-40B4-BE49-F238E27FC236}">
                <a16:creationId xmlns:a16="http://schemas.microsoft.com/office/drawing/2014/main" id="{F33465BF-08DF-989F-58D9-21D502752E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811000" y="2825204"/>
            <a:ext cx="4247027" cy="6662003"/>
          </a:xfrm>
          <a:prstGeom prst="rect">
            <a:avLst/>
          </a:prstGeom>
        </p:spPr>
      </p:pic>
      <p:pic>
        <p:nvPicPr>
          <p:cNvPr id="8" name="Picture 7">
            <a:extLst>
              <a:ext uri="{FF2B5EF4-FFF2-40B4-BE49-F238E27FC236}">
                <a16:creationId xmlns:a16="http://schemas.microsoft.com/office/drawing/2014/main" id="{9816EFD8-F628-CBCC-BB29-E346ED47256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390666" y="6215573"/>
            <a:ext cx="8172670" cy="3647054"/>
          </a:xfrm>
          <a:prstGeom prst="rect">
            <a:avLst/>
          </a:prstGeom>
        </p:spPr>
      </p:pic>
    </p:spTree>
    <p:extLst>
      <p:ext uri="{BB962C8B-B14F-4D97-AF65-F5344CB8AC3E}">
        <p14:creationId xmlns:p14="http://schemas.microsoft.com/office/powerpoint/2010/main" val="41167521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a:extLst>
              <a:ext uri="{FF2B5EF4-FFF2-40B4-BE49-F238E27FC236}">
                <a16:creationId xmlns:a16="http://schemas.microsoft.com/office/drawing/2014/main" id="{7495D9F7-D5DB-6B77-2A3D-0F4297B831A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14051" y="3388228"/>
            <a:ext cx="5669950" cy="5216354"/>
          </a:xfrm>
          <a:prstGeom prst="rect">
            <a:avLst/>
          </a:prstGeom>
        </p:spPr>
      </p:pic>
      <p:pic>
        <p:nvPicPr>
          <p:cNvPr id="11" name="Picture 5">
            <a:extLst>
              <a:ext uri="{FF2B5EF4-FFF2-40B4-BE49-F238E27FC236}">
                <a16:creationId xmlns:a16="http://schemas.microsoft.com/office/drawing/2014/main" id="{4A93BB11-A4C9-BB14-CBFB-01943A28003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515600" y="3426328"/>
            <a:ext cx="5669950" cy="5216354"/>
          </a:xfrm>
          <a:prstGeom prst="rect">
            <a:avLst/>
          </a:prstGeom>
        </p:spPr>
      </p:pic>
      <p:sp>
        <p:nvSpPr>
          <p:cNvPr id="2" name="TextBox 2"/>
          <p:cNvSpPr txBox="1"/>
          <p:nvPr/>
        </p:nvSpPr>
        <p:spPr>
          <a:xfrm>
            <a:off x="1028700" y="904875"/>
            <a:ext cx="16230600" cy="1044683"/>
          </a:xfrm>
          <a:prstGeom prst="roundRect">
            <a:avLst/>
          </a:prstGeom>
          <a:solidFill>
            <a:srgbClr val="FFCC66"/>
          </a:solidFill>
        </p:spPr>
        <p:txBody>
          <a:bodyPr lIns="0" tIns="0" rIns="0" bIns="0" rtlCol="0" anchor="t">
            <a:spAutoFit/>
          </a:bodyPr>
          <a:lstStyle/>
          <a:p>
            <a:pPr algn="ctr">
              <a:lnSpc>
                <a:spcPts val="8341"/>
              </a:lnSpc>
            </a:pPr>
            <a:r>
              <a:rPr lang="en-US" sz="5000" b="1" spc="577">
                <a:solidFill>
                  <a:srgbClr val="000000"/>
                </a:solidFill>
                <a:latin typeface="Arial" panose="020B0604020202020204" pitchFamily="34" charset="0"/>
                <a:cs typeface="Arial" panose="020B0604020202020204" pitchFamily="34" charset="0"/>
              </a:rPr>
              <a:t>Hướng dẫn về nhà</a:t>
            </a:r>
          </a:p>
        </p:txBody>
      </p:sp>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10"/>
          <a:srcRect/>
          <a:stretch>
            <a:fillRect/>
          </a:stretch>
        </p:blipFill>
        <p:spPr>
          <a:xfrm rot="382013">
            <a:off x="14376658" y="6799306"/>
            <a:ext cx="3779776" cy="5231523"/>
          </a:xfrm>
          <a:prstGeom prst="rect">
            <a:avLst/>
          </a:prstGeom>
        </p:spPr>
      </p:pic>
      <p:sp>
        <p:nvSpPr>
          <p:cNvPr id="12" name="TextBox 11">
            <a:extLst>
              <a:ext uri="{FF2B5EF4-FFF2-40B4-BE49-F238E27FC236}">
                <a16:creationId xmlns:a16="http://schemas.microsoft.com/office/drawing/2014/main" id="{96A1FF0B-E6E4-7EC2-7749-396DB99437F2}"/>
              </a:ext>
            </a:extLst>
          </p:cNvPr>
          <p:cNvSpPr txBox="1"/>
          <p:nvPr/>
        </p:nvSpPr>
        <p:spPr>
          <a:xfrm>
            <a:off x="2146781" y="4358945"/>
            <a:ext cx="4724400" cy="3671583"/>
          </a:xfrm>
          <a:prstGeom prst="rect">
            <a:avLst/>
          </a:prstGeom>
          <a:noFill/>
        </p:spPr>
        <p:txBody>
          <a:bodyPr wrap="square" rtlCol="0">
            <a:spAutoFit/>
          </a:bodyPr>
          <a:lstStyle/>
          <a:p>
            <a:pPr algn="ctr">
              <a:lnSpc>
                <a:spcPct val="150000"/>
              </a:lnSpc>
            </a:pPr>
            <a:r>
              <a:rPr lang="en-US" sz="4000">
                <a:latin typeface="Arial" panose="020B0604020202020204" pitchFamily="34" charset="0"/>
                <a:cs typeface="Arial" panose="020B0604020202020204" pitchFamily="34" charset="0"/>
              </a:rPr>
              <a:t>Ôn tập lại nội dung bài học, làm đầy đủ bà tập trong vở bài tập Tin học</a:t>
            </a:r>
          </a:p>
        </p:txBody>
      </p:sp>
      <p:sp>
        <p:nvSpPr>
          <p:cNvPr id="13" name="TextBox 12">
            <a:extLst>
              <a:ext uri="{FF2B5EF4-FFF2-40B4-BE49-F238E27FC236}">
                <a16:creationId xmlns:a16="http://schemas.microsoft.com/office/drawing/2014/main" id="{015CF52D-CF9B-1BC3-A762-52446D7911C3}"/>
              </a:ext>
            </a:extLst>
          </p:cNvPr>
          <p:cNvSpPr txBox="1"/>
          <p:nvPr/>
        </p:nvSpPr>
        <p:spPr>
          <a:xfrm>
            <a:off x="10596596" y="4198713"/>
            <a:ext cx="5507958" cy="3671583"/>
          </a:xfrm>
          <a:prstGeom prst="rect">
            <a:avLst/>
          </a:prstGeom>
          <a:noFill/>
        </p:spPr>
        <p:txBody>
          <a:bodyPr wrap="square" rtlCol="0">
            <a:spAutoFit/>
          </a:bodyPr>
          <a:lstStyle/>
          <a:p>
            <a:pPr algn="ctr">
              <a:lnSpc>
                <a:spcPct val="150000"/>
              </a:lnSpc>
            </a:pPr>
            <a:r>
              <a:rPr lang="en-US" sz="4000">
                <a:latin typeface="Arial" panose="020B0604020202020204" pitchFamily="34" charset="0"/>
                <a:cs typeface="Arial" panose="020B0604020202020204" pitchFamily="34" charset="0"/>
              </a:rPr>
              <a:t>Chuẩn bị cho bài học mới </a:t>
            </a:r>
            <a:r>
              <a:rPr lang="en-US" sz="4000">
                <a:solidFill>
                  <a:srgbClr val="FF0000"/>
                </a:solidFill>
                <a:latin typeface="Arial" panose="020B0604020202020204" pitchFamily="34" charset="0"/>
                <a:cs typeface="Arial" panose="020B0604020202020204" pitchFamily="34" charset="0"/>
              </a:rPr>
              <a:t>Bài 4: Phân loại tệp và bảo vệ dữ liệu trong máy</a:t>
            </a:r>
          </a:p>
        </p:txBody>
      </p:sp>
      <p:pic>
        <p:nvPicPr>
          <p:cNvPr id="14" name="Picture 4">
            <a:extLst>
              <a:ext uri="{FF2B5EF4-FFF2-40B4-BE49-F238E27FC236}">
                <a16:creationId xmlns:a16="http://schemas.microsoft.com/office/drawing/2014/main" id="{C67CF825-F92E-8677-B4C3-712D65950043}"/>
              </a:ext>
            </a:extLst>
          </p:cNvPr>
          <p:cNvPicPr>
            <a:picLocks noChangeAspect="1"/>
          </p:cNvPicPr>
          <p:nvPr/>
        </p:nvPicPr>
        <p:blipFill>
          <a:blip r:embed="rId11"/>
          <a:srcRect/>
          <a:stretch>
            <a:fillRect/>
          </a:stretch>
        </p:blipFill>
        <p:spPr>
          <a:xfrm>
            <a:off x="0" y="7418363"/>
            <a:ext cx="3016658" cy="2933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29944">
            <a:off x="14867973" y="1243758"/>
            <a:ext cx="1337437" cy="1281508"/>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080411">
            <a:off x="1744371" y="4111647"/>
            <a:ext cx="1293894" cy="1239786"/>
          </a:xfrm>
          <a:prstGeom prst="rect">
            <a:avLst/>
          </a:prstGeom>
        </p:spPr>
      </p:pic>
      <p:pic>
        <p:nvPicPr>
          <p:cNvPr id="5" name="Picture 5"/>
          <p:cNvPicPr>
            <a:picLocks noChangeAspect="1"/>
          </p:cNvPicPr>
          <p:nvPr/>
        </p:nvPicPr>
        <p:blipFill>
          <a:blip r:embed="rId7"/>
          <a:srcRect/>
          <a:stretch>
            <a:fillRect/>
          </a:stretch>
        </p:blipFill>
        <p:spPr>
          <a:xfrm>
            <a:off x="8948458" y="4697288"/>
            <a:ext cx="12491586" cy="12828329"/>
          </a:xfrm>
          <a:prstGeom prst="rect">
            <a:avLst/>
          </a:prstGeom>
        </p:spPr>
      </p:pic>
      <p:sp>
        <p:nvSpPr>
          <p:cNvPr id="6" name="TextBox 6"/>
          <p:cNvSpPr txBox="1"/>
          <p:nvPr/>
        </p:nvSpPr>
        <p:spPr>
          <a:xfrm>
            <a:off x="3312176" y="2781300"/>
            <a:ext cx="11663647" cy="2815451"/>
          </a:xfrm>
          <a:prstGeom prst="rect">
            <a:avLst/>
          </a:prstGeom>
        </p:spPr>
        <p:txBody>
          <a:bodyPr wrap="square" lIns="0" tIns="0" rIns="0" bIns="0" rtlCol="0" anchor="t">
            <a:spAutoFit/>
          </a:bodyPr>
          <a:lstStyle/>
          <a:p>
            <a:pPr algn="ctr">
              <a:lnSpc>
                <a:spcPct val="150000"/>
              </a:lnSpc>
            </a:pPr>
            <a:r>
              <a:rPr lang="en-US" sz="6500" b="1" spc="4">
                <a:solidFill>
                  <a:srgbClr val="1D2226"/>
                </a:solidFill>
                <a:latin typeface="Arial" panose="020B0604020202020204" pitchFamily="34" charset="0"/>
                <a:cs typeface="Arial" panose="020B0604020202020204" pitchFamily="34" charset="0"/>
              </a:rPr>
              <a:t>CẢM ƠN CÁC EM ĐÃ CHÚ Ý LẮNG NGHE BÀI GIẢNG!</a:t>
            </a:r>
          </a:p>
        </p:txBody>
      </p:sp>
      <p:pic>
        <p:nvPicPr>
          <p:cNvPr id="8" name="Picture 4">
            <a:extLst>
              <a:ext uri="{FF2B5EF4-FFF2-40B4-BE49-F238E27FC236}">
                <a16:creationId xmlns:a16="http://schemas.microsoft.com/office/drawing/2014/main" id="{8D445454-02D7-8233-7B20-DC84DEC51CB1}"/>
              </a:ext>
            </a:extLst>
          </p:cNvPr>
          <p:cNvPicPr>
            <a:picLocks noChangeAspect="1"/>
          </p:cNvPicPr>
          <p:nvPr/>
        </p:nvPicPr>
        <p:blipFill>
          <a:blip r:embed="rId8"/>
          <a:srcRect/>
          <a:stretch>
            <a:fillRect/>
          </a:stretch>
        </p:blipFill>
        <p:spPr>
          <a:xfrm>
            <a:off x="358956" y="6811016"/>
            <a:ext cx="4064723" cy="31755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762000" y="2401168"/>
            <a:ext cx="16230600" cy="4040397"/>
          </a:xfrm>
          <a:prstGeom prst="roundRect">
            <a:avLst/>
          </a:prstGeom>
        </p:spPr>
        <p:style>
          <a:lnRef idx="2">
            <a:schemeClr val="accent2"/>
          </a:lnRef>
          <a:fillRef idx="1">
            <a:schemeClr val="lt1"/>
          </a:fillRef>
          <a:effectRef idx="0">
            <a:schemeClr val="accent2"/>
          </a:effectRef>
          <a:fontRef idx="minor">
            <a:schemeClr val="dk1"/>
          </a:fontRef>
        </p:style>
        <p:txBody>
          <a:bodyPr lIns="0" tIns="0" rIns="0" bIns="0" rtlCol="0" anchor="t">
            <a:spAutoFit/>
          </a:bodyPr>
          <a:lstStyle/>
          <a:p>
            <a:pPr algn="ctr">
              <a:lnSpc>
                <a:spcPct val="150000"/>
              </a:lnSpc>
            </a:pPr>
            <a:r>
              <a:rPr lang="en-US" sz="5500" b="1" spc="577">
                <a:solidFill>
                  <a:srgbClr val="000000"/>
                </a:solidFill>
                <a:latin typeface="Arial" panose="020B0604020202020204" pitchFamily="34" charset="0"/>
                <a:cs typeface="Arial" panose="020B0604020202020204" pitchFamily="34" charset="0"/>
              </a:rPr>
              <a:t>BÀI 3:</a:t>
            </a:r>
          </a:p>
          <a:p>
            <a:pPr algn="ctr">
              <a:lnSpc>
                <a:spcPct val="150000"/>
              </a:lnSpc>
            </a:pPr>
            <a:r>
              <a:rPr lang="en-US" sz="5500" b="1" spc="577">
                <a:solidFill>
                  <a:srgbClr val="000000"/>
                </a:solidFill>
                <a:latin typeface="Arial" panose="020B0604020202020204" pitchFamily="34" charset="0"/>
                <a:cs typeface="Arial" panose="020B0604020202020204" pitchFamily="34" charset="0"/>
              </a:rPr>
              <a:t>THỰC HÀNH THAO TÁC VỚI TỆP</a:t>
            </a:r>
          </a:p>
          <a:p>
            <a:pPr algn="ctr">
              <a:lnSpc>
                <a:spcPct val="150000"/>
              </a:lnSpc>
            </a:pPr>
            <a:r>
              <a:rPr lang="en-US" sz="5500" b="1" spc="577">
                <a:solidFill>
                  <a:srgbClr val="000000"/>
                </a:solidFill>
                <a:latin typeface="Arial" panose="020B0604020202020204" pitchFamily="34" charset="0"/>
                <a:cs typeface="Arial" panose="020B0604020202020204" pitchFamily="34" charset="0"/>
              </a:rPr>
              <a:t> VÀ THƯ MỤC</a:t>
            </a:r>
          </a:p>
        </p:txBody>
      </p:sp>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a:srcRect/>
          <a:stretch>
            <a:fillRect/>
          </a:stretch>
        </p:blipFill>
        <p:spPr>
          <a:xfrm rot="385042">
            <a:off x="15217166" y="2160085"/>
            <a:ext cx="4511207" cy="8511712"/>
          </a:xfrm>
          <a:prstGeom prst="rect">
            <a:avLst/>
          </a:prstGeom>
        </p:spPr>
      </p:pic>
      <p:pic>
        <p:nvPicPr>
          <p:cNvPr id="9" name="Picture 6">
            <a:extLst>
              <a:ext uri="{FF2B5EF4-FFF2-40B4-BE49-F238E27FC236}">
                <a16:creationId xmlns:a16="http://schemas.microsoft.com/office/drawing/2014/main" id="{5C03CFE0-636C-D40B-EBF6-C728A878D14F}"/>
              </a:ext>
            </a:extLst>
          </p:cNvPr>
          <p:cNvPicPr>
            <a:picLocks noChangeAspect="1"/>
          </p:cNvPicPr>
          <p:nvPr/>
        </p:nvPicPr>
        <p:blipFill>
          <a:blip r:embed="rId9"/>
          <a:srcRect/>
          <a:stretch>
            <a:fillRect/>
          </a:stretch>
        </p:blipFill>
        <p:spPr>
          <a:xfrm>
            <a:off x="419966" y="6162615"/>
            <a:ext cx="4526738" cy="3728900"/>
          </a:xfrm>
          <a:prstGeom prst="rect">
            <a:avLst/>
          </a:prstGeom>
        </p:spPr>
      </p:pic>
      <p:pic>
        <p:nvPicPr>
          <p:cNvPr id="10" name="Picture 4">
            <a:extLst>
              <a:ext uri="{FF2B5EF4-FFF2-40B4-BE49-F238E27FC236}">
                <a16:creationId xmlns:a16="http://schemas.microsoft.com/office/drawing/2014/main" id="{359036D4-D344-A627-CD75-BB4CF8487B63}"/>
              </a:ext>
            </a:extLst>
          </p:cNvPr>
          <p:cNvPicPr>
            <a:picLocks noChangeAspect="1"/>
          </p:cNvPicPr>
          <p:nvPr/>
        </p:nvPicPr>
        <p:blipFill>
          <a:blip r:embed="rId10"/>
          <a:srcRect/>
          <a:stretch>
            <a:fillRect/>
          </a:stretch>
        </p:blipFill>
        <p:spPr>
          <a:xfrm>
            <a:off x="0" y="75791"/>
            <a:ext cx="3822829" cy="37177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D0012E3-DFF6-FEFD-C8E1-840F3C498F2B}"/>
              </a:ext>
            </a:extLst>
          </p:cNvPr>
          <p:cNvSpPr/>
          <p:nvPr/>
        </p:nvSpPr>
        <p:spPr>
          <a:xfrm>
            <a:off x="1276350" y="2196676"/>
            <a:ext cx="15735300" cy="7061624"/>
          </a:xfrm>
          <a:prstGeom prst="round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srcRect/>
          <a:stretch>
            <a:fillRect/>
          </a:stretch>
        </p:blipFill>
        <p:spPr>
          <a:xfrm>
            <a:off x="12662340" y="4227145"/>
            <a:ext cx="8674061" cy="6776610"/>
          </a:xfrm>
          <a:prstGeom prst="rect">
            <a:avLst/>
          </a:prstGeom>
        </p:spPr>
      </p:pic>
      <p:grpSp>
        <p:nvGrpSpPr>
          <p:cNvPr id="4" name="Group 4"/>
          <p:cNvGrpSpPr/>
          <p:nvPr/>
        </p:nvGrpSpPr>
        <p:grpSpPr>
          <a:xfrm>
            <a:off x="7325511" y="8027065"/>
            <a:ext cx="3636977" cy="1231235"/>
            <a:chOff x="0" y="0"/>
            <a:chExt cx="4849303" cy="1641646"/>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3895077">
              <a:off x="182537" y="221308"/>
              <a:ext cx="1251360" cy="119903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895077">
              <a:off x="1798972" y="221308"/>
              <a:ext cx="1251360" cy="1199030"/>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895077">
              <a:off x="3415406" y="221308"/>
              <a:ext cx="1251360" cy="1199030"/>
            </a:xfrm>
            <a:prstGeom prst="rect">
              <a:avLst/>
            </a:prstGeom>
          </p:spPr>
        </p:pic>
      </p:grpSp>
      <p:sp>
        <p:nvSpPr>
          <p:cNvPr id="8" name="TextBox 8"/>
          <p:cNvSpPr txBox="1"/>
          <p:nvPr/>
        </p:nvSpPr>
        <p:spPr>
          <a:xfrm>
            <a:off x="1028700" y="904875"/>
            <a:ext cx="16230600" cy="987001"/>
          </a:xfrm>
          <a:prstGeom prst="rect">
            <a:avLst/>
          </a:prstGeom>
        </p:spPr>
        <p:txBody>
          <a:bodyPr lIns="0" tIns="0" rIns="0" bIns="0" rtlCol="0" anchor="t">
            <a:spAutoFit/>
          </a:bodyPr>
          <a:lstStyle/>
          <a:p>
            <a:pPr algn="ctr">
              <a:lnSpc>
                <a:spcPts val="8341"/>
              </a:lnSpc>
            </a:pPr>
            <a:r>
              <a:rPr lang="en-US" sz="5957" b="1" spc="577">
                <a:solidFill>
                  <a:srgbClr val="1D2226"/>
                </a:solidFill>
                <a:latin typeface="Arial" panose="020B0604020202020204" pitchFamily="34" charset="0"/>
                <a:cs typeface="Arial" panose="020B0604020202020204" pitchFamily="34" charset="0"/>
              </a:rPr>
              <a:t>Nội dung bài học</a:t>
            </a:r>
          </a:p>
        </p:txBody>
      </p:sp>
      <p:sp>
        <p:nvSpPr>
          <p:cNvPr id="10" name="Oval 9">
            <a:extLst>
              <a:ext uri="{FF2B5EF4-FFF2-40B4-BE49-F238E27FC236}">
                <a16:creationId xmlns:a16="http://schemas.microsoft.com/office/drawing/2014/main" id="{2474FEA0-0AE2-ADD3-A140-54521982F8E2}"/>
              </a:ext>
            </a:extLst>
          </p:cNvPr>
          <p:cNvSpPr/>
          <p:nvPr/>
        </p:nvSpPr>
        <p:spPr>
          <a:xfrm>
            <a:off x="2807674" y="2898310"/>
            <a:ext cx="1371600" cy="1331545"/>
          </a:xfrm>
          <a:prstGeom prst="ellipse">
            <a:avLst/>
          </a:prstGeom>
          <a:solidFill>
            <a:srgbClr val="FFCC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rgbClr val="000000"/>
                </a:solidFill>
                <a:latin typeface="Arial" panose="020B0604020202020204" pitchFamily="34" charset="0"/>
                <a:cs typeface="Arial" panose="020B0604020202020204" pitchFamily="34" charset="0"/>
              </a:rPr>
              <a:t>1</a:t>
            </a:r>
          </a:p>
        </p:txBody>
      </p:sp>
      <p:sp>
        <p:nvSpPr>
          <p:cNvPr id="11" name="TextBox 10">
            <a:extLst>
              <a:ext uri="{FF2B5EF4-FFF2-40B4-BE49-F238E27FC236}">
                <a16:creationId xmlns:a16="http://schemas.microsoft.com/office/drawing/2014/main" id="{6A8BA7E7-9DCB-D3F1-BEA1-E9A3BD966053}"/>
              </a:ext>
            </a:extLst>
          </p:cNvPr>
          <p:cNvSpPr txBox="1"/>
          <p:nvPr/>
        </p:nvSpPr>
        <p:spPr>
          <a:xfrm>
            <a:off x="4953000" y="3137515"/>
            <a:ext cx="10058400"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Thực hành thao tác với tệp và thư mục</a:t>
            </a:r>
          </a:p>
        </p:txBody>
      </p:sp>
      <p:sp>
        <p:nvSpPr>
          <p:cNvPr id="12" name="Oval 11">
            <a:extLst>
              <a:ext uri="{FF2B5EF4-FFF2-40B4-BE49-F238E27FC236}">
                <a16:creationId xmlns:a16="http://schemas.microsoft.com/office/drawing/2014/main" id="{03CF2FE1-B87D-4160-876F-9341293D2640}"/>
              </a:ext>
            </a:extLst>
          </p:cNvPr>
          <p:cNvSpPr/>
          <p:nvPr/>
        </p:nvSpPr>
        <p:spPr>
          <a:xfrm>
            <a:off x="2814601" y="4777933"/>
            <a:ext cx="1371600" cy="1331545"/>
          </a:xfrm>
          <a:prstGeom prst="ellipse">
            <a:avLst/>
          </a:prstGeom>
          <a:solidFill>
            <a:srgbClr val="FFCC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rgbClr val="000000"/>
                </a:solidFill>
                <a:latin typeface="Arial" panose="020B0604020202020204" pitchFamily="34" charset="0"/>
                <a:cs typeface="Arial" panose="020B0604020202020204" pitchFamily="34" charset="0"/>
              </a:rPr>
              <a:t>2</a:t>
            </a:r>
          </a:p>
        </p:txBody>
      </p:sp>
      <p:sp>
        <p:nvSpPr>
          <p:cNvPr id="13" name="Oval 12">
            <a:extLst>
              <a:ext uri="{FF2B5EF4-FFF2-40B4-BE49-F238E27FC236}">
                <a16:creationId xmlns:a16="http://schemas.microsoft.com/office/drawing/2014/main" id="{AB5E1033-41BE-6200-9AD8-07E726D17E32}"/>
              </a:ext>
            </a:extLst>
          </p:cNvPr>
          <p:cNvSpPr/>
          <p:nvPr/>
        </p:nvSpPr>
        <p:spPr>
          <a:xfrm>
            <a:off x="2855341" y="6700801"/>
            <a:ext cx="1371600" cy="1331545"/>
          </a:xfrm>
          <a:prstGeom prst="ellipse">
            <a:avLst/>
          </a:prstGeom>
          <a:solidFill>
            <a:srgbClr val="FFCC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rgbClr val="000000"/>
                </a:solidFill>
                <a:latin typeface="Arial" panose="020B0604020202020204" pitchFamily="34" charset="0"/>
                <a:cs typeface="Arial" panose="020B0604020202020204" pitchFamily="34" charset="0"/>
              </a:rPr>
              <a:t>3</a:t>
            </a:r>
          </a:p>
        </p:txBody>
      </p:sp>
      <p:sp>
        <p:nvSpPr>
          <p:cNvPr id="14" name="TextBox 13">
            <a:extLst>
              <a:ext uri="{FF2B5EF4-FFF2-40B4-BE49-F238E27FC236}">
                <a16:creationId xmlns:a16="http://schemas.microsoft.com/office/drawing/2014/main" id="{9CF68E71-34FF-388D-C65C-AD74DE38FCB3}"/>
              </a:ext>
            </a:extLst>
          </p:cNvPr>
          <p:cNvSpPr txBox="1"/>
          <p:nvPr/>
        </p:nvSpPr>
        <p:spPr>
          <a:xfrm>
            <a:off x="4953000" y="5051290"/>
            <a:ext cx="10058400"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a16="http://schemas.microsoft.com/office/drawing/2014/main" id="{6A67FF68-3660-347D-E6CB-99A82C695078}"/>
              </a:ext>
            </a:extLst>
          </p:cNvPr>
          <p:cNvSpPr txBox="1"/>
          <p:nvPr/>
        </p:nvSpPr>
        <p:spPr>
          <a:xfrm>
            <a:off x="4953000" y="6974158"/>
            <a:ext cx="10058400"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Vận dụng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7FD4E375-DF97-F503-AD74-AB77346FAC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74031" y="647062"/>
            <a:ext cx="15543590" cy="9608765"/>
          </a:xfrm>
          <a:prstGeom prst="rect">
            <a:avLst/>
          </a:prstGeom>
        </p:spPr>
      </p:pic>
      <p:pic>
        <p:nvPicPr>
          <p:cNvPr id="7" name="Picture 4">
            <a:extLst>
              <a:ext uri="{FF2B5EF4-FFF2-40B4-BE49-F238E27FC236}">
                <a16:creationId xmlns:a16="http://schemas.microsoft.com/office/drawing/2014/main" id="{115753E2-FCD6-8961-D6E7-DE3EF4424D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70380" y="339117"/>
            <a:ext cx="16397212" cy="9608765"/>
          </a:xfrm>
          <a:prstGeom prst="rect">
            <a:avLst/>
          </a:prstGeom>
        </p:spPr>
      </p:pic>
      <p:sp>
        <p:nvSpPr>
          <p:cNvPr id="9" name="TextBox 6">
            <a:extLst>
              <a:ext uri="{FF2B5EF4-FFF2-40B4-BE49-F238E27FC236}">
                <a16:creationId xmlns:a16="http://schemas.microsoft.com/office/drawing/2014/main" id="{230728BE-8BC1-02F6-8FC7-87C1FCDCCF1B}"/>
              </a:ext>
            </a:extLst>
          </p:cNvPr>
          <p:cNvSpPr txBox="1"/>
          <p:nvPr/>
        </p:nvSpPr>
        <p:spPr>
          <a:xfrm rot="-22262">
            <a:off x="2055069" y="809577"/>
            <a:ext cx="8466124" cy="589905"/>
          </a:xfrm>
          <a:prstGeom prst="rect">
            <a:avLst/>
          </a:prstGeom>
        </p:spPr>
        <p:txBody>
          <a:bodyPr lIns="0" tIns="0" rIns="0" bIns="0" rtlCol="0" anchor="t">
            <a:spAutoFit/>
          </a:bodyPr>
          <a:lstStyle/>
          <a:p>
            <a:pPr algn="ctr">
              <a:lnSpc>
                <a:spcPts val="4620"/>
              </a:lnSpc>
            </a:pPr>
            <a:r>
              <a:rPr lang="en-US" sz="5000" b="1">
                <a:solidFill>
                  <a:srgbClr val="804A24"/>
                </a:solidFill>
                <a:latin typeface="Arial" panose="020B0604020202020204" pitchFamily="34" charset="0"/>
                <a:cs typeface="Arial" panose="020B0604020202020204" pitchFamily="34" charset="0"/>
              </a:rPr>
              <a:t>1. Hoạt động thực hành (1)</a:t>
            </a:r>
          </a:p>
        </p:txBody>
      </p:sp>
      <p:sp>
        <p:nvSpPr>
          <p:cNvPr id="8" name="TextBox 6">
            <a:extLst>
              <a:ext uri="{FF2B5EF4-FFF2-40B4-BE49-F238E27FC236}">
                <a16:creationId xmlns:a16="http://schemas.microsoft.com/office/drawing/2014/main" id="{251EA4C5-3D8C-236B-5AC5-731F302991AE}"/>
              </a:ext>
            </a:extLst>
          </p:cNvPr>
          <p:cNvSpPr txBox="1"/>
          <p:nvPr/>
        </p:nvSpPr>
        <p:spPr>
          <a:xfrm rot="-22262">
            <a:off x="917229" y="1939901"/>
            <a:ext cx="11331842" cy="910377"/>
          </a:xfrm>
          <a:prstGeom prst="rect">
            <a:avLst/>
          </a:prstGeom>
        </p:spPr>
        <p:txBody>
          <a:bodyPr wrap="square" lIns="0" tIns="0" rIns="0" bIns="0" rtlCol="0" anchor="t">
            <a:spAutoFit/>
          </a:bodyPr>
          <a:lstStyle/>
          <a:p>
            <a:pPr marL="571500" indent="-571500" algn="ctr">
              <a:lnSpc>
                <a:spcPct val="150000"/>
              </a:lnSpc>
              <a:buFont typeface="Wingdings" panose="05000000000000000000" pitchFamily="2" charset="2"/>
              <a:buChar char="Ø"/>
            </a:pPr>
            <a:r>
              <a:rPr lang="en-US" sz="4500">
                <a:solidFill>
                  <a:srgbClr val="FF0000"/>
                </a:solidFill>
                <a:latin typeface="Arial" panose="020B0604020202020204" pitchFamily="34" charset="0"/>
                <a:cs typeface="Arial" panose="020B0604020202020204" pitchFamily="34" charset="0"/>
              </a:rPr>
              <a:t>Thực hiện các thao tác sau trên máy tính:</a:t>
            </a:r>
          </a:p>
        </p:txBody>
      </p:sp>
      <p:sp>
        <p:nvSpPr>
          <p:cNvPr id="4" name="TextBox 3">
            <a:extLst>
              <a:ext uri="{FF2B5EF4-FFF2-40B4-BE49-F238E27FC236}">
                <a16:creationId xmlns:a16="http://schemas.microsoft.com/office/drawing/2014/main" id="{39775272-C65E-1F01-72E9-A45DADAA2701}"/>
              </a:ext>
            </a:extLst>
          </p:cNvPr>
          <p:cNvSpPr txBox="1"/>
          <p:nvPr/>
        </p:nvSpPr>
        <p:spPr>
          <a:xfrm>
            <a:off x="1254559" y="2772120"/>
            <a:ext cx="15619792" cy="6441572"/>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c. Trong thư mục 6A, tạo các thư mục To 1, To 2, To 3, To 4. Sao chép các thư mục To 1, To 2, To 3, To 4 sang các thư mục 6B, 6C, 7A, 7B.</a:t>
            </a:r>
          </a:p>
          <a:p>
            <a:pPr>
              <a:lnSpc>
                <a:spcPct val="150000"/>
              </a:lnSpc>
            </a:pPr>
            <a:r>
              <a:rPr lang="en-US" sz="4000">
                <a:latin typeface="Arial" panose="020B0604020202020204" pitchFamily="34" charset="0"/>
                <a:cs typeface="Arial" panose="020B0604020202020204" pitchFamily="34" charset="0"/>
              </a:rPr>
              <a:t>d. Mở cửa sổ làm việc của phần mềm File Explorer </a:t>
            </a:r>
            <a:r>
              <a:rPr lang="en-US" sz="4000">
                <a:latin typeface="Arial" panose="020B0604020202020204" pitchFamily="34" charset="0"/>
                <a:cs typeface="Arial" panose="020B0604020202020204" pitchFamily="34" charset="0"/>
                <a:sym typeface="Wingdings" panose="05000000000000000000" pitchFamily="2" charset="2"/>
              </a:rPr>
              <a:t> mở thư mục To 1 của thư mục 7A. Mở dải lệnh Home  New Items  Microsoft Word Document  tạo tệp đặt tên </a:t>
            </a:r>
            <a:r>
              <a:rPr lang="en-US" sz="4000">
                <a:solidFill>
                  <a:srgbClr val="FF0000"/>
                </a:solidFill>
                <a:latin typeface="Arial" panose="020B0604020202020204" pitchFamily="34" charset="0"/>
                <a:cs typeface="Arial" panose="020B0604020202020204" pitchFamily="34" charset="0"/>
                <a:sym typeface="Wingdings" panose="05000000000000000000" pitchFamily="2" charset="2"/>
              </a:rPr>
              <a:t>Danhsach.docx </a:t>
            </a:r>
            <a:r>
              <a:rPr lang="en-US" sz="4000">
                <a:latin typeface="Arial" panose="020B0604020202020204" pitchFamily="34" charset="0"/>
                <a:cs typeface="Arial" panose="020B0604020202020204" pitchFamily="34" charset="0"/>
                <a:sym typeface="Wingdings" panose="05000000000000000000" pitchFamily="2" charset="2"/>
              </a:rPr>
              <a:t> Microsoft Powerpoint Presentation  tạo tệp đặt tên </a:t>
            </a:r>
            <a:r>
              <a:rPr lang="en-US" sz="4000">
                <a:solidFill>
                  <a:srgbClr val="FF0000"/>
                </a:solidFill>
                <a:latin typeface="Arial" panose="020B0604020202020204" pitchFamily="34" charset="0"/>
                <a:cs typeface="Arial" panose="020B0604020202020204" pitchFamily="34" charset="0"/>
                <a:sym typeface="Wingdings" panose="05000000000000000000" pitchFamily="2" charset="2"/>
              </a:rPr>
              <a:t>Gioithieu.pptx</a:t>
            </a:r>
            <a:endParaRPr lang="en-US" sz="4000">
              <a:solidFill>
                <a:srgbClr val="FF0000"/>
              </a:solidFill>
              <a:latin typeface="Arial" panose="020B0604020202020204" pitchFamily="34" charset="0"/>
              <a:cs typeface="Arial" panose="020B0604020202020204" pitchFamily="34" charset="0"/>
            </a:endParaRPr>
          </a:p>
        </p:txBody>
      </p:sp>
      <p:pic>
        <p:nvPicPr>
          <p:cNvPr id="26" name="Picture 8">
            <a:extLst>
              <a:ext uri="{FF2B5EF4-FFF2-40B4-BE49-F238E27FC236}">
                <a16:creationId xmlns:a16="http://schemas.microsoft.com/office/drawing/2014/main" id="{CD1ABA66-FBDA-9400-72EE-D4B38C4EA9F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25898">
            <a:off x="-101814" y="8451948"/>
            <a:ext cx="895452" cy="2647841"/>
          </a:xfrm>
          <a:prstGeom prst="rect">
            <a:avLst/>
          </a:prstGeom>
        </p:spPr>
      </p:pic>
    </p:spTree>
    <p:extLst>
      <p:ext uri="{BB962C8B-B14F-4D97-AF65-F5344CB8AC3E}">
        <p14:creationId xmlns:p14="http://schemas.microsoft.com/office/powerpoint/2010/main" val="40893904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7FD4E375-DF97-F503-AD74-AB77346FAC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74031" y="647062"/>
            <a:ext cx="15543590" cy="9608765"/>
          </a:xfrm>
          <a:prstGeom prst="rect">
            <a:avLst/>
          </a:prstGeom>
        </p:spPr>
      </p:pic>
      <p:pic>
        <p:nvPicPr>
          <p:cNvPr id="7" name="Picture 4">
            <a:extLst>
              <a:ext uri="{FF2B5EF4-FFF2-40B4-BE49-F238E27FC236}">
                <a16:creationId xmlns:a16="http://schemas.microsoft.com/office/drawing/2014/main" id="{115753E2-FCD6-8961-D6E7-DE3EF4424D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70380" y="339117"/>
            <a:ext cx="16397212" cy="9608765"/>
          </a:xfrm>
          <a:prstGeom prst="rect">
            <a:avLst/>
          </a:prstGeom>
        </p:spPr>
      </p:pic>
      <p:sp>
        <p:nvSpPr>
          <p:cNvPr id="9" name="TextBox 6">
            <a:extLst>
              <a:ext uri="{FF2B5EF4-FFF2-40B4-BE49-F238E27FC236}">
                <a16:creationId xmlns:a16="http://schemas.microsoft.com/office/drawing/2014/main" id="{230728BE-8BC1-02F6-8FC7-87C1FCDCCF1B}"/>
              </a:ext>
            </a:extLst>
          </p:cNvPr>
          <p:cNvSpPr txBox="1"/>
          <p:nvPr/>
        </p:nvSpPr>
        <p:spPr>
          <a:xfrm rot="-22262">
            <a:off x="1804506" y="781531"/>
            <a:ext cx="8466124" cy="589905"/>
          </a:xfrm>
          <a:prstGeom prst="rect">
            <a:avLst/>
          </a:prstGeom>
        </p:spPr>
        <p:txBody>
          <a:bodyPr lIns="0" tIns="0" rIns="0" bIns="0" rtlCol="0" anchor="t">
            <a:spAutoFit/>
          </a:bodyPr>
          <a:lstStyle/>
          <a:p>
            <a:pPr algn="ctr">
              <a:lnSpc>
                <a:spcPts val="4620"/>
              </a:lnSpc>
            </a:pPr>
            <a:r>
              <a:rPr lang="en-US" sz="5000" b="1">
                <a:solidFill>
                  <a:srgbClr val="804A24"/>
                </a:solidFill>
                <a:latin typeface="Arial" panose="020B0604020202020204" pitchFamily="34" charset="0"/>
                <a:cs typeface="Arial" panose="020B0604020202020204" pitchFamily="34" charset="0"/>
              </a:rPr>
              <a:t>1. Hoạt động thực hành (1)</a:t>
            </a:r>
          </a:p>
        </p:txBody>
      </p:sp>
      <p:sp>
        <p:nvSpPr>
          <p:cNvPr id="4" name="TextBox 3">
            <a:extLst>
              <a:ext uri="{FF2B5EF4-FFF2-40B4-BE49-F238E27FC236}">
                <a16:creationId xmlns:a16="http://schemas.microsoft.com/office/drawing/2014/main" id="{39775272-C65E-1F01-72E9-A45DADAA2701}"/>
              </a:ext>
            </a:extLst>
          </p:cNvPr>
          <p:cNvSpPr txBox="1"/>
          <p:nvPr/>
        </p:nvSpPr>
        <p:spPr>
          <a:xfrm>
            <a:off x="1157521" y="2132437"/>
            <a:ext cx="6281343" cy="5518242"/>
          </a:xfrm>
          <a:prstGeom prst="rect">
            <a:avLst/>
          </a:prstGeom>
          <a:noFill/>
        </p:spPr>
        <p:txBody>
          <a:bodyPr wrap="square" rtlCol="0">
            <a:spAutoFit/>
          </a:bodyPr>
          <a:lstStyle/>
          <a:p>
            <a:pPr>
              <a:lnSpc>
                <a:spcPct val="150000"/>
              </a:lnSpc>
            </a:pPr>
            <a:r>
              <a:rPr lang="en-US" sz="4000" b="1">
                <a:latin typeface="Arial" panose="020B0604020202020204" pitchFamily="34" charset="0"/>
                <a:cs typeface="Arial" panose="020B0604020202020204" pitchFamily="34" charset="0"/>
              </a:rPr>
              <a:t>Lưu ý: </a:t>
            </a:r>
          </a:p>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Ngoài ra chúng ta còn có thể tạo thư mục bằng cách nhấn chuột phải</a:t>
            </a:r>
            <a:r>
              <a:rPr lang="en-US" sz="4000">
                <a:latin typeface="Arial" panose="020B0604020202020204" pitchFamily="34" charset="0"/>
                <a:cs typeface="Arial" panose="020B0604020202020204" pitchFamily="34" charset="0"/>
                <a:sym typeface="Wingdings" panose="05000000000000000000" pitchFamily="2" charset="2"/>
              </a:rPr>
              <a:t> chọn New  Click chọn Folder.</a:t>
            </a:r>
            <a:endParaRPr lang="en-US" sz="4000">
              <a:solidFill>
                <a:srgbClr val="FF0000"/>
              </a:solidFill>
              <a:latin typeface="Arial" panose="020B0604020202020204" pitchFamily="34" charset="0"/>
              <a:cs typeface="Arial" panose="020B0604020202020204" pitchFamily="34" charset="0"/>
            </a:endParaRPr>
          </a:p>
        </p:txBody>
      </p:sp>
      <p:pic>
        <p:nvPicPr>
          <p:cNvPr id="26" name="Picture 8">
            <a:extLst>
              <a:ext uri="{FF2B5EF4-FFF2-40B4-BE49-F238E27FC236}">
                <a16:creationId xmlns:a16="http://schemas.microsoft.com/office/drawing/2014/main" id="{CD1ABA66-FBDA-9400-72EE-D4B38C4EA9F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25898">
            <a:off x="-101814" y="8451948"/>
            <a:ext cx="895452" cy="2647841"/>
          </a:xfrm>
          <a:prstGeom prst="rect">
            <a:avLst/>
          </a:prstGeom>
        </p:spPr>
      </p:pic>
      <p:pic>
        <p:nvPicPr>
          <p:cNvPr id="12" name="Picture 11">
            <a:extLst>
              <a:ext uri="{FF2B5EF4-FFF2-40B4-BE49-F238E27FC236}">
                <a16:creationId xmlns:a16="http://schemas.microsoft.com/office/drawing/2014/main" id="{7C80E3A0-4EC1-2730-2A10-7CDBED392871}"/>
              </a:ext>
            </a:extLst>
          </p:cNvPr>
          <p:cNvPicPr>
            <a:picLocks noChangeAspect="1"/>
          </p:cNvPicPr>
          <p:nvPr/>
        </p:nvPicPr>
        <p:blipFill rotWithShape="1">
          <a:blip r:embed="rId8"/>
          <a:srcRect l="48754" t="33563" r="11422" b="21646"/>
          <a:stretch/>
        </p:blipFill>
        <p:spPr>
          <a:xfrm>
            <a:off x="7848600" y="3710349"/>
            <a:ext cx="7543800" cy="4770344"/>
          </a:xfrm>
          <a:prstGeom prst="rect">
            <a:avLst/>
          </a:prstGeom>
        </p:spPr>
      </p:pic>
      <p:sp>
        <p:nvSpPr>
          <p:cNvPr id="14" name="TextBox 13">
            <a:extLst>
              <a:ext uri="{FF2B5EF4-FFF2-40B4-BE49-F238E27FC236}">
                <a16:creationId xmlns:a16="http://schemas.microsoft.com/office/drawing/2014/main" id="{8FCD3815-1AC0-3C4F-5E55-D56C7DA715DD}"/>
              </a:ext>
            </a:extLst>
          </p:cNvPr>
          <p:cNvSpPr txBox="1"/>
          <p:nvPr/>
        </p:nvSpPr>
        <p:spPr>
          <a:xfrm>
            <a:off x="9144000" y="8583345"/>
            <a:ext cx="2743200" cy="630942"/>
          </a:xfrm>
          <a:prstGeom prst="rect">
            <a:avLst/>
          </a:prstGeom>
          <a:noFill/>
        </p:spPr>
        <p:txBody>
          <a:bodyPr wrap="square" rtlCol="0">
            <a:spAutoFit/>
          </a:bodyPr>
          <a:lstStyle/>
          <a:p>
            <a:r>
              <a:rPr lang="en-US" sz="3500" b="1" i="1">
                <a:solidFill>
                  <a:srgbClr val="002060"/>
                </a:solidFill>
                <a:latin typeface="Arial" panose="020B0604020202020204" pitchFamily="34" charset="0"/>
                <a:cs typeface="Arial" panose="020B0604020202020204" pitchFamily="34" charset="0"/>
              </a:rPr>
              <a:t>Chọn New</a:t>
            </a:r>
          </a:p>
        </p:txBody>
      </p:sp>
      <p:sp>
        <p:nvSpPr>
          <p:cNvPr id="20" name="TextBox 19">
            <a:extLst>
              <a:ext uri="{FF2B5EF4-FFF2-40B4-BE49-F238E27FC236}">
                <a16:creationId xmlns:a16="http://schemas.microsoft.com/office/drawing/2014/main" id="{DEC55A5A-CA4C-1E7D-35FC-D0CC4BB1AC2A}"/>
              </a:ext>
            </a:extLst>
          </p:cNvPr>
          <p:cNvSpPr txBox="1"/>
          <p:nvPr/>
        </p:nvSpPr>
        <p:spPr>
          <a:xfrm>
            <a:off x="11620500" y="2345812"/>
            <a:ext cx="3314700" cy="630942"/>
          </a:xfrm>
          <a:prstGeom prst="rect">
            <a:avLst/>
          </a:prstGeom>
          <a:noFill/>
        </p:spPr>
        <p:txBody>
          <a:bodyPr wrap="square" rtlCol="0">
            <a:spAutoFit/>
          </a:bodyPr>
          <a:lstStyle/>
          <a:p>
            <a:r>
              <a:rPr lang="en-US" sz="3500" b="1" i="1">
                <a:solidFill>
                  <a:srgbClr val="002060"/>
                </a:solidFill>
                <a:latin typeface="Arial" panose="020B0604020202020204" pitchFamily="34" charset="0"/>
                <a:cs typeface="Arial" panose="020B0604020202020204" pitchFamily="34" charset="0"/>
              </a:rPr>
              <a:t>Chọn Folder</a:t>
            </a:r>
          </a:p>
        </p:txBody>
      </p:sp>
      <p:sp>
        <p:nvSpPr>
          <p:cNvPr id="24" name="Oval 23">
            <a:extLst>
              <a:ext uri="{FF2B5EF4-FFF2-40B4-BE49-F238E27FC236}">
                <a16:creationId xmlns:a16="http://schemas.microsoft.com/office/drawing/2014/main" id="{58BB80EE-0951-2223-993F-E45E5AB20E0F}"/>
              </a:ext>
            </a:extLst>
          </p:cNvPr>
          <p:cNvSpPr/>
          <p:nvPr/>
        </p:nvSpPr>
        <p:spPr>
          <a:xfrm>
            <a:off x="11438315" y="7454708"/>
            <a:ext cx="2819400" cy="486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65024BB0-5580-A93C-4C1D-3D4EFD716A0B}"/>
              </a:ext>
            </a:extLst>
          </p:cNvPr>
          <p:cNvCxnSpPr>
            <a:stCxn id="24" idx="3"/>
          </p:cNvCxnSpPr>
          <p:nvPr/>
        </p:nvCxnSpPr>
        <p:spPr>
          <a:xfrm flipH="1">
            <a:off x="10515600" y="7869945"/>
            <a:ext cx="1335607" cy="71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6A9B453C-DE4D-E9CC-194D-FE4094DFEA66}"/>
              </a:ext>
            </a:extLst>
          </p:cNvPr>
          <p:cNvSpPr/>
          <p:nvPr/>
        </p:nvSpPr>
        <p:spPr>
          <a:xfrm>
            <a:off x="7649786" y="3666579"/>
            <a:ext cx="2438400" cy="4425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39F9C940-4514-0633-01FC-80CCC6FA1DE6}"/>
              </a:ext>
            </a:extLst>
          </p:cNvPr>
          <p:cNvCxnSpPr/>
          <p:nvPr/>
        </p:nvCxnSpPr>
        <p:spPr>
          <a:xfrm flipV="1">
            <a:off x="8868986" y="2661283"/>
            <a:ext cx="2751514" cy="9464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18389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sp>
        <p:nvSpPr>
          <p:cNvPr id="3" name="TextBox 3"/>
          <p:cNvSpPr txBox="1"/>
          <p:nvPr/>
        </p:nvSpPr>
        <p:spPr>
          <a:xfrm>
            <a:off x="1997892" y="833272"/>
            <a:ext cx="14292216" cy="1107739"/>
          </a:xfrm>
          <a:prstGeom prst="rect">
            <a:avLst/>
          </a:prstGeom>
        </p:spPr>
        <p:txBody>
          <a:bodyPr lIns="0" tIns="0" rIns="0" bIns="0" rtlCol="0" anchor="t">
            <a:spAutoFit/>
          </a:bodyPr>
          <a:lstStyle/>
          <a:p>
            <a:pPr algn="ctr">
              <a:lnSpc>
                <a:spcPts val="10017"/>
              </a:lnSpc>
            </a:pPr>
            <a:r>
              <a:rPr lang="en-US" sz="4000" b="1">
                <a:solidFill>
                  <a:srgbClr val="000000"/>
                </a:solidFill>
                <a:latin typeface="Arial" panose="020B0604020202020204" pitchFamily="34" charset="0"/>
                <a:cs typeface="Arial" panose="020B0604020202020204" pitchFamily="34" charset="0"/>
              </a:rPr>
              <a:t>Kết luận</a:t>
            </a:r>
          </a:p>
        </p:txBody>
      </p:sp>
      <p:sp>
        <p:nvSpPr>
          <p:cNvPr id="4" name="TextBox 4"/>
          <p:cNvSpPr txBox="1"/>
          <p:nvPr/>
        </p:nvSpPr>
        <p:spPr>
          <a:xfrm>
            <a:off x="2380874" y="2052052"/>
            <a:ext cx="13526251" cy="6157904"/>
          </a:xfrm>
          <a:prstGeom prst="rect">
            <a:avLst/>
          </a:prstGeom>
        </p:spPr>
        <p:txBody>
          <a:bodyPr wrap="square" lIns="0" tIns="0" rIns="0" bIns="0" rtlCol="0" anchor="t">
            <a:spAutoFit/>
          </a:bodyPr>
          <a:lstStyle/>
          <a:p>
            <a:pPr marL="737654" lvl="1" indent="-457200">
              <a:lnSpc>
                <a:spcPct val="150000"/>
              </a:lnSpc>
              <a:buFont typeface="Wingdings" panose="05000000000000000000" pitchFamily="2" charset="2"/>
              <a:buChar char="ü"/>
            </a:pPr>
            <a:r>
              <a:rPr lang="vi-VN" sz="3000" spc="2">
                <a:solidFill>
                  <a:srgbClr val="000000"/>
                </a:solidFill>
              </a:rPr>
              <a:t>Có thể thực hiện các thao tác với tệp bằng cách sử dụng các nút lệnh của dải lệnh Home trong cửa sổ ứng dụng File Explorer</a:t>
            </a:r>
            <a:r>
              <a:rPr lang="en-US" sz="3000" spc="2">
                <a:solidFill>
                  <a:srgbClr val="000000"/>
                </a:solidFill>
              </a:rPr>
              <a:t>.</a:t>
            </a:r>
            <a:endParaRPr lang="vi-VN" sz="3000" spc="2">
              <a:solidFill>
                <a:srgbClr val="000000"/>
              </a:solidFill>
            </a:endParaRPr>
          </a:p>
          <a:p>
            <a:pPr marL="737654" lvl="1" indent="-457200">
              <a:lnSpc>
                <a:spcPct val="150000"/>
              </a:lnSpc>
              <a:buFont typeface="Wingdings" panose="05000000000000000000" pitchFamily="2" charset="2"/>
              <a:buChar char="ü"/>
            </a:pPr>
            <a:r>
              <a:rPr lang="vi-VN" sz="3000" spc="2">
                <a:solidFill>
                  <a:srgbClr val="000000"/>
                </a:solidFill>
              </a:rPr>
              <a:t>Có thể sử dụng lệnh Move to hoặc sử dụng kết hợp lệnh Cut, Paste để di chuyển tệp, thư mục; sử dụng lệnh Copy to hoặc sử dụng kết hợp lệnh Copy, Paste để sao chép tệp, thư mục.</a:t>
            </a:r>
          </a:p>
          <a:p>
            <a:pPr marL="737654" lvl="1" indent="-457200">
              <a:lnSpc>
                <a:spcPct val="150000"/>
              </a:lnSpc>
              <a:buFont typeface="Wingdings" panose="05000000000000000000" pitchFamily="2" charset="2"/>
              <a:buChar char="ü"/>
            </a:pPr>
            <a:r>
              <a:rPr lang="vi-VN" sz="3000" spc="2">
                <a:solidFill>
                  <a:srgbClr val="000000"/>
                </a:solidFill>
              </a:rPr>
              <a:t>Để tạo thư mục: thực hiện mở thư mục chứa thư mục sẽ tạo → Nháy phải chuột → Chọn New → Chọn Folder.</a:t>
            </a:r>
          </a:p>
          <a:p>
            <a:pPr marL="737654" lvl="1" indent="-457200">
              <a:lnSpc>
                <a:spcPct val="150000"/>
              </a:lnSpc>
              <a:buFont typeface="Wingdings" panose="05000000000000000000" pitchFamily="2" charset="2"/>
              <a:buChar char="ü"/>
            </a:pPr>
            <a:r>
              <a:rPr lang="vi-VN" sz="3000" spc="2">
                <a:solidFill>
                  <a:srgbClr val="000000"/>
                </a:solidFill>
              </a:rPr>
              <a:t>Để sao chép, di chuyển, đổi tên, xóa tệp, thư mục: Chọn thư mục → nháy phải chuột → Sử dụng các lệnh tương ứng trong bảng chọn</a:t>
            </a:r>
            <a:r>
              <a:rPr lang="en-US" sz="3000" spc="2">
                <a:solidFill>
                  <a:srgbClr val="000000"/>
                </a:solidFill>
              </a:rPr>
              <a:t>.</a:t>
            </a:r>
            <a:endParaRPr lang="vi-VN" sz="3000" spc="2">
              <a:solidFill>
                <a:srgbClr val="000000"/>
              </a:solidFill>
            </a:endParaRPr>
          </a:p>
        </p:txBody>
      </p:sp>
      <p:pic>
        <p:nvPicPr>
          <p:cNvPr id="5" name="Picture 5"/>
          <p:cNvPicPr>
            <a:picLocks noChangeAspect="1"/>
          </p:cNvPicPr>
          <p:nvPr/>
        </p:nvPicPr>
        <p:blipFill>
          <a:blip r:embed="rId3"/>
          <a:srcRect/>
          <a:stretch>
            <a:fillRect/>
          </a:stretch>
        </p:blipFill>
        <p:spPr>
          <a:xfrm>
            <a:off x="13669588" y="6134100"/>
            <a:ext cx="5620534" cy="132637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7FD4E375-DF97-F503-AD74-AB77346FAC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74031" y="647062"/>
            <a:ext cx="15543590" cy="9608765"/>
          </a:xfrm>
          <a:prstGeom prst="rect">
            <a:avLst/>
          </a:prstGeom>
        </p:spPr>
      </p:pic>
      <p:pic>
        <p:nvPicPr>
          <p:cNvPr id="7" name="Picture 4">
            <a:extLst>
              <a:ext uri="{FF2B5EF4-FFF2-40B4-BE49-F238E27FC236}">
                <a16:creationId xmlns:a16="http://schemas.microsoft.com/office/drawing/2014/main" id="{115753E2-FCD6-8961-D6E7-DE3EF4424D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70380" y="339117"/>
            <a:ext cx="16397212" cy="9608765"/>
          </a:xfrm>
          <a:prstGeom prst="rect">
            <a:avLst/>
          </a:prstGeom>
        </p:spPr>
      </p:pic>
      <p:sp>
        <p:nvSpPr>
          <p:cNvPr id="9" name="TextBox 6">
            <a:extLst>
              <a:ext uri="{FF2B5EF4-FFF2-40B4-BE49-F238E27FC236}">
                <a16:creationId xmlns:a16="http://schemas.microsoft.com/office/drawing/2014/main" id="{230728BE-8BC1-02F6-8FC7-87C1FCDCCF1B}"/>
              </a:ext>
            </a:extLst>
          </p:cNvPr>
          <p:cNvSpPr txBox="1"/>
          <p:nvPr/>
        </p:nvSpPr>
        <p:spPr>
          <a:xfrm rot="-22262">
            <a:off x="1776798" y="781531"/>
            <a:ext cx="8466124" cy="589905"/>
          </a:xfrm>
          <a:prstGeom prst="rect">
            <a:avLst/>
          </a:prstGeom>
        </p:spPr>
        <p:txBody>
          <a:bodyPr lIns="0" tIns="0" rIns="0" bIns="0" rtlCol="0" anchor="t">
            <a:spAutoFit/>
          </a:bodyPr>
          <a:lstStyle/>
          <a:p>
            <a:pPr algn="ctr">
              <a:lnSpc>
                <a:spcPts val="4620"/>
              </a:lnSpc>
            </a:pPr>
            <a:r>
              <a:rPr lang="en-US" sz="5000" b="1">
                <a:solidFill>
                  <a:srgbClr val="804A24"/>
                </a:solidFill>
                <a:latin typeface="Arial" panose="020B0604020202020204" pitchFamily="34" charset="0"/>
                <a:cs typeface="Arial" panose="020B0604020202020204" pitchFamily="34" charset="0"/>
              </a:rPr>
              <a:t>1. Hoạt động thực hành (2)</a:t>
            </a:r>
          </a:p>
        </p:txBody>
      </p:sp>
      <p:sp>
        <p:nvSpPr>
          <p:cNvPr id="4" name="TextBox 3">
            <a:extLst>
              <a:ext uri="{FF2B5EF4-FFF2-40B4-BE49-F238E27FC236}">
                <a16:creationId xmlns:a16="http://schemas.microsoft.com/office/drawing/2014/main" id="{39775272-C65E-1F01-72E9-A45DADAA2701}"/>
              </a:ext>
            </a:extLst>
          </p:cNvPr>
          <p:cNvSpPr txBox="1"/>
          <p:nvPr/>
        </p:nvSpPr>
        <p:spPr>
          <a:xfrm>
            <a:off x="1289195" y="2001778"/>
            <a:ext cx="14993561" cy="4062176"/>
          </a:xfrm>
          <a:prstGeom prst="roundRect">
            <a:avLst/>
          </a:prstGeom>
          <a:solidFill>
            <a:srgbClr val="FFCC66"/>
          </a:solidFill>
        </p:spPr>
        <p:txBody>
          <a:bodyPr wrap="square" rtlCol="0">
            <a:spAutoFit/>
          </a:bodyPr>
          <a:lstStyle/>
          <a:p>
            <a:pPr algn="just">
              <a:lnSpc>
                <a:spcPct val="150000"/>
              </a:lnSpc>
            </a:pPr>
            <a:r>
              <a:rPr lang="vi-VN" sz="4000">
                <a:latin typeface="Arial" panose="020B0604020202020204" pitchFamily="34" charset="0"/>
                <a:cs typeface="Arial" panose="020B0604020202020204" pitchFamily="34" charset="0"/>
              </a:rPr>
              <a:t>Tìm hiểu mục lục sách giáo khoa Tin học 7 và thực hành tạo cây thư mục để sắp xếp, lưu trữ tài liệu học tập môn Tin học của em trên máy tính. Giới thiệu và giải thích với bạn lí do em tạo cây thư mục như vậy.</a:t>
            </a:r>
            <a:endParaRPr lang="en-US" sz="4000">
              <a:solidFill>
                <a:srgbClr val="FF0000"/>
              </a:solidFill>
              <a:latin typeface="Arial" panose="020B0604020202020204" pitchFamily="34" charset="0"/>
              <a:cs typeface="Arial" panose="020B0604020202020204" pitchFamily="34" charset="0"/>
            </a:endParaRPr>
          </a:p>
        </p:txBody>
      </p:sp>
      <p:pic>
        <p:nvPicPr>
          <p:cNvPr id="26" name="Picture 8">
            <a:extLst>
              <a:ext uri="{FF2B5EF4-FFF2-40B4-BE49-F238E27FC236}">
                <a16:creationId xmlns:a16="http://schemas.microsoft.com/office/drawing/2014/main" id="{CD1ABA66-FBDA-9400-72EE-D4B38C4EA9F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25898">
            <a:off x="-101814" y="8451948"/>
            <a:ext cx="895452" cy="2647841"/>
          </a:xfrm>
          <a:prstGeom prst="rect">
            <a:avLst/>
          </a:prstGeom>
        </p:spPr>
      </p:pic>
      <p:pic>
        <p:nvPicPr>
          <p:cNvPr id="3" name="Picture 6">
            <a:extLst>
              <a:ext uri="{FF2B5EF4-FFF2-40B4-BE49-F238E27FC236}">
                <a16:creationId xmlns:a16="http://schemas.microsoft.com/office/drawing/2014/main" id="{5EC529BB-8486-CFAE-40AF-3134C2F7E5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200400" y="6526140"/>
            <a:ext cx="10625153" cy="3068013"/>
          </a:xfrm>
          <a:prstGeom prst="rect">
            <a:avLst/>
          </a:prstGeom>
        </p:spPr>
      </p:pic>
    </p:spTree>
    <p:extLst>
      <p:ext uri="{BB962C8B-B14F-4D97-AF65-F5344CB8AC3E}">
        <p14:creationId xmlns:p14="http://schemas.microsoft.com/office/powerpoint/2010/main" val="21836968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7FD4E375-DF97-F503-AD74-AB77346FAC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74031" y="647062"/>
            <a:ext cx="15543590" cy="9608765"/>
          </a:xfrm>
          <a:prstGeom prst="rect">
            <a:avLst/>
          </a:prstGeom>
        </p:spPr>
      </p:pic>
      <p:pic>
        <p:nvPicPr>
          <p:cNvPr id="7" name="Picture 4">
            <a:extLst>
              <a:ext uri="{FF2B5EF4-FFF2-40B4-BE49-F238E27FC236}">
                <a16:creationId xmlns:a16="http://schemas.microsoft.com/office/drawing/2014/main" id="{115753E2-FCD6-8961-D6E7-DE3EF4424D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70380" y="339117"/>
            <a:ext cx="16397212" cy="9608765"/>
          </a:xfrm>
          <a:prstGeom prst="rect">
            <a:avLst/>
          </a:prstGeom>
        </p:spPr>
      </p:pic>
      <p:sp>
        <p:nvSpPr>
          <p:cNvPr id="9" name="TextBox 6">
            <a:extLst>
              <a:ext uri="{FF2B5EF4-FFF2-40B4-BE49-F238E27FC236}">
                <a16:creationId xmlns:a16="http://schemas.microsoft.com/office/drawing/2014/main" id="{230728BE-8BC1-02F6-8FC7-87C1FCDCCF1B}"/>
              </a:ext>
            </a:extLst>
          </p:cNvPr>
          <p:cNvSpPr txBox="1"/>
          <p:nvPr/>
        </p:nvSpPr>
        <p:spPr>
          <a:xfrm rot="-22262">
            <a:off x="4639779" y="809881"/>
            <a:ext cx="8466124" cy="589905"/>
          </a:xfrm>
          <a:prstGeom prst="rect">
            <a:avLst/>
          </a:prstGeom>
        </p:spPr>
        <p:txBody>
          <a:bodyPr lIns="0" tIns="0" rIns="0" bIns="0" rtlCol="0" anchor="t">
            <a:spAutoFit/>
          </a:bodyPr>
          <a:lstStyle/>
          <a:p>
            <a:pPr algn="ctr">
              <a:lnSpc>
                <a:spcPts val="4620"/>
              </a:lnSpc>
            </a:pPr>
            <a:r>
              <a:rPr lang="en-US" sz="5000" b="1">
                <a:solidFill>
                  <a:srgbClr val="804A24"/>
                </a:solidFill>
                <a:latin typeface="Arial" panose="020B0604020202020204" pitchFamily="34" charset="0"/>
                <a:cs typeface="Arial" panose="020B0604020202020204" pitchFamily="34" charset="0"/>
              </a:rPr>
              <a:t>LUYỆN TẬP</a:t>
            </a:r>
          </a:p>
        </p:txBody>
      </p:sp>
      <p:sp>
        <p:nvSpPr>
          <p:cNvPr id="4" name="TextBox 3">
            <a:extLst>
              <a:ext uri="{FF2B5EF4-FFF2-40B4-BE49-F238E27FC236}">
                <a16:creationId xmlns:a16="http://schemas.microsoft.com/office/drawing/2014/main" id="{39775272-C65E-1F01-72E9-A45DADAA2701}"/>
              </a:ext>
            </a:extLst>
          </p:cNvPr>
          <p:cNvSpPr txBox="1"/>
          <p:nvPr/>
        </p:nvSpPr>
        <p:spPr>
          <a:xfrm>
            <a:off x="1372205" y="1735137"/>
            <a:ext cx="14993561" cy="7364901"/>
          </a:xfrm>
          <a:prstGeom prst="rect">
            <a:avLst/>
          </a:prstGeom>
          <a:noFill/>
        </p:spPr>
        <p:txBody>
          <a:bodyPr wrap="square" rtlCol="0">
            <a:spAutoFit/>
          </a:bodyPr>
          <a:lstStyle/>
          <a:p>
            <a:pPr algn="just">
              <a:lnSpc>
                <a:spcPct val="150000"/>
              </a:lnSpc>
            </a:pPr>
            <a:r>
              <a:rPr lang="vi-VN" sz="4000" b="1" i="1">
                <a:solidFill>
                  <a:srgbClr val="FF0000"/>
                </a:solidFill>
                <a:latin typeface="Arial" panose="020B0604020202020204" pitchFamily="34" charset="0"/>
                <a:cs typeface="Arial" panose="020B0604020202020204" pitchFamily="34" charset="0"/>
              </a:rPr>
              <a:t>Bài tập 1.  </a:t>
            </a:r>
            <a:r>
              <a:rPr lang="vi-VN" sz="4000" b="1" i="1">
                <a:latin typeface="Arial" panose="020B0604020202020204" pitchFamily="34" charset="0"/>
                <a:cs typeface="Arial" panose="020B0604020202020204" pitchFamily="34" charset="0"/>
              </a:rPr>
              <a:t>Những cách nào dưới đây cho phép thực hiện sao chép tệp, thư mục?</a:t>
            </a:r>
          </a:p>
          <a:p>
            <a:pPr algn="just">
              <a:lnSpc>
                <a:spcPct val="150000"/>
              </a:lnSpc>
            </a:pPr>
            <a:r>
              <a:rPr lang="vi-VN" sz="4000">
                <a:latin typeface="Arial" panose="020B0604020202020204" pitchFamily="34" charset="0"/>
                <a:cs typeface="Arial" panose="020B0604020202020204" pitchFamily="34" charset="0"/>
              </a:rPr>
              <a:t>A. Sử dụng kết hợp lệnh Copy, Paste.</a:t>
            </a:r>
          </a:p>
          <a:p>
            <a:pPr algn="just">
              <a:lnSpc>
                <a:spcPct val="150000"/>
              </a:lnSpc>
            </a:pPr>
            <a:r>
              <a:rPr lang="vi-VN" sz="4000">
                <a:latin typeface="Arial" panose="020B0604020202020204" pitchFamily="34" charset="0"/>
                <a:cs typeface="Arial" panose="020B0604020202020204" pitchFamily="34" charset="0"/>
              </a:rPr>
              <a:t>B. Sử dụng nút lệnh Move to trên dải lệnh Home của cửa sổ File Explorer.</a:t>
            </a:r>
          </a:p>
          <a:p>
            <a:pPr algn="just">
              <a:lnSpc>
                <a:spcPct val="150000"/>
              </a:lnSpc>
            </a:pPr>
            <a:r>
              <a:rPr lang="vi-VN" sz="4000">
                <a:latin typeface="Arial" panose="020B0604020202020204" pitchFamily="34" charset="0"/>
                <a:cs typeface="Arial" panose="020B0604020202020204" pitchFamily="34" charset="0"/>
              </a:rPr>
              <a:t>C. Sử dụng nút lệnh Copy to trên dải lệnh Home của cửa sổ File Explorer.</a:t>
            </a:r>
          </a:p>
          <a:p>
            <a:pPr algn="just">
              <a:lnSpc>
                <a:spcPct val="150000"/>
              </a:lnSpc>
            </a:pPr>
            <a:r>
              <a:rPr lang="vi-VN" sz="4000">
                <a:latin typeface="Arial" panose="020B0604020202020204" pitchFamily="34" charset="0"/>
                <a:cs typeface="Arial" panose="020B0604020202020204" pitchFamily="34" charset="0"/>
              </a:rPr>
              <a:t>D. Sử dụng kết hợp lệnh Cut, Paste.</a:t>
            </a:r>
          </a:p>
        </p:txBody>
      </p:sp>
      <p:pic>
        <p:nvPicPr>
          <p:cNvPr id="26" name="Picture 8">
            <a:extLst>
              <a:ext uri="{FF2B5EF4-FFF2-40B4-BE49-F238E27FC236}">
                <a16:creationId xmlns:a16="http://schemas.microsoft.com/office/drawing/2014/main" id="{CD1ABA66-FBDA-9400-72EE-D4B38C4EA9F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25898">
            <a:off x="-101814" y="8451948"/>
            <a:ext cx="895452" cy="2647841"/>
          </a:xfrm>
          <a:prstGeom prst="rect">
            <a:avLst/>
          </a:prstGeom>
        </p:spPr>
      </p:pic>
      <p:pic>
        <p:nvPicPr>
          <p:cNvPr id="2" name="Picture 6">
            <a:extLst>
              <a:ext uri="{FF2B5EF4-FFF2-40B4-BE49-F238E27FC236}">
                <a16:creationId xmlns:a16="http://schemas.microsoft.com/office/drawing/2014/main" id="{B4790937-7FD6-75C7-A170-77863A6CF51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4455" y="3723952"/>
            <a:ext cx="1419547" cy="1419547"/>
          </a:xfrm>
          <a:prstGeom prst="rect">
            <a:avLst/>
          </a:prstGeom>
        </p:spPr>
      </p:pic>
      <p:pic>
        <p:nvPicPr>
          <p:cNvPr id="5" name="Picture 6">
            <a:extLst>
              <a:ext uri="{FF2B5EF4-FFF2-40B4-BE49-F238E27FC236}">
                <a16:creationId xmlns:a16="http://schemas.microsoft.com/office/drawing/2014/main" id="{217A5CD8-F910-B7CD-0900-16DE7C5EBC7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1806" y="6810260"/>
            <a:ext cx="1419547" cy="1419547"/>
          </a:xfrm>
          <a:prstGeom prst="rect">
            <a:avLst/>
          </a:prstGeom>
        </p:spPr>
      </p:pic>
    </p:spTree>
    <p:extLst>
      <p:ext uri="{BB962C8B-B14F-4D97-AF65-F5344CB8AC3E}">
        <p14:creationId xmlns:p14="http://schemas.microsoft.com/office/powerpoint/2010/main" val="117216924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7FD4E375-DF97-F503-AD74-AB77346FAC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74031" y="647062"/>
            <a:ext cx="15543590" cy="9608765"/>
          </a:xfrm>
          <a:prstGeom prst="rect">
            <a:avLst/>
          </a:prstGeom>
        </p:spPr>
      </p:pic>
      <p:pic>
        <p:nvPicPr>
          <p:cNvPr id="7" name="Picture 4">
            <a:extLst>
              <a:ext uri="{FF2B5EF4-FFF2-40B4-BE49-F238E27FC236}">
                <a16:creationId xmlns:a16="http://schemas.microsoft.com/office/drawing/2014/main" id="{115753E2-FCD6-8961-D6E7-DE3EF4424D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70380" y="339117"/>
            <a:ext cx="16397212" cy="9608765"/>
          </a:xfrm>
          <a:prstGeom prst="rect">
            <a:avLst/>
          </a:prstGeom>
        </p:spPr>
      </p:pic>
      <p:sp>
        <p:nvSpPr>
          <p:cNvPr id="9" name="TextBox 6">
            <a:extLst>
              <a:ext uri="{FF2B5EF4-FFF2-40B4-BE49-F238E27FC236}">
                <a16:creationId xmlns:a16="http://schemas.microsoft.com/office/drawing/2014/main" id="{230728BE-8BC1-02F6-8FC7-87C1FCDCCF1B}"/>
              </a:ext>
            </a:extLst>
          </p:cNvPr>
          <p:cNvSpPr txBox="1"/>
          <p:nvPr/>
        </p:nvSpPr>
        <p:spPr>
          <a:xfrm rot="-22262">
            <a:off x="4639779" y="809881"/>
            <a:ext cx="8466124" cy="589905"/>
          </a:xfrm>
          <a:prstGeom prst="rect">
            <a:avLst/>
          </a:prstGeom>
        </p:spPr>
        <p:txBody>
          <a:bodyPr lIns="0" tIns="0" rIns="0" bIns="0" rtlCol="0" anchor="t">
            <a:spAutoFit/>
          </a:bodyPr>
          <a:lstStyle/>
          <a:p>
            <a:pPr algn="ctr">
              <a:lnSpc>
                <a:spcPts val="4620"/>
              </a:lnSpc>
            </a:pPr>
            <a:r>
              <a:rPr lang="en-US" sz="5000" b="1">
                <a:solidFill>
                  <a:srgbClr val="804A24"/>
                </a:solidFill>
                <a:latin typeface="Arial" panose="020B0604020202020204" pitchFamily="34" charset="0"/>
                <a:cs typeface="Arial" panose="020B0604020202020204" pitchFamily="34" charset="0"/>
              </a:rPr>
              <a:t>LUYỆN TẬP</a:t>
            </a:r>
          </a:p>
        </p:txBody>
      </p:sp>
      <p:sp>
        <p:nvSpPr>
          <p:cNvPr id="4" name="TextBox 3">
            <a:extLst>
              <a:ext uri="{FF2B5EF4-FFF2-40B4-BE49-F238E27FC236}">
                <a16:creationId xmlns:a16="http://schemas.microsoft.com/office/drawing/2014/main" id="{39775272-C65E-1F01-72E9-A45DADAA2701}"/>
              </a:ext>
            </a:extLst>
          </p:cNvPr>
          <p:cNvSpPr txBox="1"/>
          <p:nvPr/>
        </p:nvSpPr>
        <p:spPr>
          <a:xfrm>
            <a:off x="1372205" y="1768993"/>
            <a:ext cx="14993561" cy="7364901"/>
          </a:xfrm>
          <a:prstGeom prst="rect">
            <a:avLst/>
          </a:prstGeom>
          <a:noFill/>
        </p:spPr>
        <p:txBody>
          <a:bodyPr wrap="square" rtlCol="0">
            <a:spAutoFit/>
          </a:bodyPr>
          <a:lstStyle/>
          <a:p>
            <a:pPr algn="just">
              <a:lnSpc>
                <a:spcPct val="150000"/>
              </a:lnSpc>
            </a:pPr>
            <a:r>
              <a:rPr lang="vi-VN" sz="4000" b="1" i="1">
                <a:solidFill>
                  <a:srgbClr val="FF0000"/>
                </a:solidFill>
                <a:latin typeface="Arial" panose="020B0604020202020204" pitchFamily="34" charset="0"/>
                <a:cs typeface="Arial" panose="020B0604020202020204" pitchFamily="34" charset="0"/>
              </a:rPr>
              <a:t>Bài tập 2. </a:t>
            </a:r>
            <a:r>
              <a:rPr lang="vi-VN" sz="4000" b="1" i="1">
                <a:solidFill>
                  <a:srgbClr val="000000"/>
                </a:solidFill>
                <a:latin typeface="Arial" panose="020B0604020202020204" pitchFamily="34" charset="0"/>
                <a:cs typeface="Arial" panose="020B0604020202020204" pitchFamily="34" charset="0"/>
              </a:rPr>
              <a:t>Những cách nào dưới đây cho phép thực hiện di chuyển tệp?</a:t>
            </a:r>
          </a:p>
          <a:p>
            <a:pPr algn="just">
              <a:lnSpc>
                <a:spcPct val="150000"/>
              </a:lnSpc>
            </a:pPr>
            <a:r>
              <a:rPr lang="vi-VN" sz="4000">
                <a:solidFill>
                  <a:srgbClr val="000000"/>
                </a:solidFill>
                <a:latin typeface="Arial" panose="020B0604020202020204" pitchFamily="34" charset="0"/>
                <a:cs typeface="Arial" panose="020B0604020202020204" pitchFamily="34" charset="0"/>
              </a:rPr>
              <a:t>A. Chọn tệp, </a:t>
            </a:r>
            <a:r>
              <a:rPr lang="en-US" sz="4000">
                <a:solidFill>
                  <a:srgbClr val="000000"/>
                </a:solidFill>
                <a:latin typeface="Arial" panose="020B0604020202020204" pitchFamily="34" charset="0"/>
                <a:cs typeface="Arial" panose="020B0604020202020204" pitchFamily="34" charset="0"/>
              </a:rPr>
              <a:t>thực hiện </a:t>
            </a:r>
            <a:r>
              <a:rPr lang="vi-VN" sz="4000">
                <a:solidFill>
                  <a:srgbClr val="000000"/>
                </a:solidFill>
                <a:latin typeface="Arial" panose="020B0604020202020204" pitchFamily="34" charset="0"/>
                <a:cs typeface="Arial" panose="020B0604020202020204" pitchFamily="34" charset="0"/>
              </a:rPr>
              <a:t>Cut, sau đó thực hiện lệnh Paste.</a:t>
            </a:r>
          </a:p>
          <a:p>
            <a:pPr algn="just">
              <a:lnSpc>
                <a:spcPct val="150000"/>
              </a:lnSpc>
            </a:pPr>
            <a:r>
              <a:rPr lang="vi-VN" sz="4000">
                <a:solidFill>
                  <a:srgbClr val="000000"/>
                </a:solidFill>
                <a:latin typeface="Arial" panose="020B0604020202020204" pitchFamily="34" charset="0"/>
                <a:cs typeface="Arial" panose="020B0604020202020204" pitchFamily="34" charset="0"/>
              </a:rPr>
              <a:t>B. Chọn tệp, nháy chuột vào Copy to trên dải lệnh Home của File Explorer và chọn thư mục sẽ chứa tệp.</a:t>
            </a:r>
          </a:p>
          <a:p>
            <a:pPr algn="just">
              <a:lnSpc>
                <a:spcPct val="150000"/>
              </a:lnSpc>
            </a:pPr>
            <a:r>
              <a:rPr lang="vi-VN" sz="4000">
                <a:solidFill>
                  <a:srgbClr val="000000"/>
                </a:solidFill>
                <a:latin typeface="Arial" panose="020B0604020202020204" pitchFamily="34" charset="0"/>
                <a:cs typeface="Arial" panose="020B0604020202020204" pitchFamily="34" charset="0"/>
              </a:rPr>
              <a:t>C. Chọn tệp, nháy chuột vào Move to trên dải lệnh Home của File Explorer và chọn thư mục sẽ chứa tệp.</a:t>
            </a:r>
          </a:p>
          <a:p>
            <a:pPr algn="just">
              <a:lnSpc>
                <a:spcPct val="150000"/>
              </a:lnSpc>
            </a:pPr>
            <a:r>
              <a:rPr lang="vi-VN" sz="4000">
                <a:solidFill>
                  <a:srgbClr val="000000"/>
                </a:solidFill>
                <a:latin typeface="Arial" panose="020B0604020202020204" pitchFamily="34" charset="0"/>
                <a:cs typeface="Arial" panose="020B0604020202020204" pitchFamily="34" charset="0"/>
              </a:rPr>
              <a:t>D. Chọn tệp, thực hiện lệnh Copy, sau đó thực hiện lệnh Paste.</a:t>
            </a:r>
          </a:p>
        </p:txBody>
      </p:sp>
      <p:pic>
        <p:nvPicPr>
          <p:cNvPr id="26" name="Picture 8">
            <a:extLst>
              <a:ext uri="{FF2B5EF4-FFF2-40B4-BE49-F238E27FC236}">
                <a16:creationId xmlns:a16="http://schemas.microsoft.com/office/drawing/2014/main" id="{CD1ABA66-FBDA-9400-72EE-D4B38C4EA9F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25898">
            <a:off x="-101814" y="8451948"/>
            <a:ext cx="895452" cy="2647841"/>
          </a:xfrm>
          <a:prstGeom prst="rect">
            <a:avLst/>
          </a:prstGeom>
        </p:spPr>
      </p:pic>
      <p:pic>
        <p:nvPicPr>
          <p:cNvPr id="2" name="Picture 6">
            <a:extLst>
              <a:ext uri="{FF2B5EF4-FFF2-40B4-BE49-F238E27FC236}">
                <a16:creationId xmlns:a16="http://schemas.microsoft.com/office/drawing/2014/main" id="{B4790937-7FD6-75C7-A170-77863A6CF51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9691" y="3978715"/>
            <a:ext cx="1419547" cy="1419547"/>
          </a:xfrm>
          <a:prstGeom prst="rect">
            <a:avLst/>
          </a:prstGeom>
        </p:spPr>
      </p:pic>
      <p:pic>
        <p:nvPicPr>
          <p:cNvPr id="5" name="Picture 6">
            <a:extLst>
              <a:ext uri="{FF2B5EF4-FFF2-40B4-BE49-F238E27FC236}">
                <a16:creationId xmlns:a16="http://schemas.microsoft.com/office/drawing/2014/main" id="{217A5CD8-F910-B7CD-0900-16DE7C5EBC7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0351" y="6674085"/>
            <a:ext cx="1419547" cy="1419547"/>
          </a:xfrm>
          <a:prstGeom prst="rect">
            <a:avLst/>
          </a:prstGeom>
        </p:spPr>
      </p:pic>
    </p:spTree>
    <p:extLst>
      <p:ext uri="{BB962C8B-B14F-4D97-AF65-F5344CB8AC3E}">
        <p14:creationId xmlns:p14="http://schemas.microsoft.com/office/powerpoint/2010/main" val="2306208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679</Words>
  <PresentationFormat>Custom</PresentationFormat>
  <Paragraphs>45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2022-09-07T10:15:28Z</dcterms:modified>
  <dc:identifier>DAFJEj_7aTk</dc:identifier>
</cp:coreProperties>
</file>