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59" r:id="rId5"/>
    <p:sldId id="258" r:id="rId6"/>
    <p:sldId id="260" r:id="rId7"/>
    <p:sldId id="267" r:id="rId8"/>
    <p:sldId id="262" r:id="rId9"/>
    <p:sldId id="268" r:id="rId10"/>
    <p:sldId id="269" r:id="rId11"/>
    <p:sldId id="270" r:id="rId12"/>
    <p:sldId id="263" r:id="rId13"/>
    <p:sldId id="264" r:id="rId14"/>
    <p:sldId id="271" r:id="rId15"/>
    <p:sldId id="265" r:id="rId16"/>
    <p:sldId id="272" r:id="rId17"/>
    <p:sldId id="273" r:id="rId18"/>
    <p:sldId id="266"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45"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svg"/><Relationship Id="rId7" Type="http://schemas.openxmlformats.org/officeDocument/2006/relationships/image" Target="../media/image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2.svg"/><Relationship Id="rId7" Type="http://schemas.openxmlformats.org/officeDocument/2006/relationships/image" Target="../media/image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svg"/><Relationship Id="rId7" Type="http://schemas.openxmlformats.org/officeDocument/2006/relationships/image" Target="../media/image2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72.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6.svg"/><Relationship Id="rId3" Type="http://schemas.openxmlformats.org/officeDocument/2006/relationships/image" Target="../media/image20.svg"/><Relationship Id="rId7" Type="http://schemas.openxmlformats.org/officeDocument/2006/relationships/image" Target="../media/image74.svg"/><Relationship Id="rId12"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77.jp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6.svg"/><Relationship Id="rId3" Type="http://schemas.openxmlformats.org/officeDocument/2006/relationships/image" Target="../media/image20.svg"/><Relationship Id="rId7" Type="http://schemas.openxmlformats.org/officeDocument/2006/relationships/image" Target="../media/image74.svg"/><Relationship Id="rId12"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6.jpg"/><Relationship Id="rId3" Type="http://schemas.openxmlformats.org/officeDocument/2006/relationships/image" Target="../media/image48.svg"/><Relationship Id="rId7" Type="http://schemas.openxmlformats.org/officeDocument/2006/relationships/image" Target="../media/image32.svg"/><Relationship Id="rId12" Type="http://schemas.openxmlformats.org/officeDocument/2006/relationships/image" Target="../media/image85.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0.svg"/><Relationship Id="rId5" Type="http://schemas.openxmlformats.org/officeDocument/2006/relationships/image" Target="../media/image50.svg"/><Relationship Id="rId10" Type="http://schemas.openxmlformats.org/officeDocument/2006/relationships/image" Target="../media/image19.png"/><Relationship Id="rId4" Type="http://schemas.openxmlformats.org/officeDocument/2006/relationships/image" Target="../media/image49.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32.svg"/><Relationship Id="rId12" Type="http://schemas.openxmlformats.org/officeDocument/2006/relationships/image" Target="../media/image87.jp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0.svg"/><Relationship Id="rId5" Type="http://schemas.openxmlformats.org/officeDocument/2006/relationships/image" Target="../media/image50.svg"/><Relationship Id="rId10" Type="http://schemas.openxmlformats.org/officeDocument/2006/relationships/image" Target="../media/image19.png"/><Relationship Id="rId4" Type="http://schemas.openxmlformats.org/officeDocument/2006/relationships/image" Target="../media/image49.png"/><Relationship Id="rId9"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6.svg"/><Relationship Id="rId3" Type="http://schemas.openxmlformats.org/officeDocument/2006/relationships/image" Target="../media/image89.svg"/><Relationship Id="rId7" Type="http://schemas.openxmlformats.org/officeDocument/2006/relationships/image" Target="../media/image91.svg"/><Relationship Id="rId12" Type="http://schemas.openxmlformats.org/officeDocument/2006/relationships/image" Target="../media/image5.png"/><Relationship Id="rId17" Type="http://schemas.openxmlformats.org/officeDocument/2006/relationships/image" Target="../media/image95.svg"/><Relationship Id="rId2" Type="http://schemas.openxmlformats.org/officeDocument/2006/relationships/image" Target="../media/image88.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0.svg"/><Relationship Id="rId5" Type="http://schemas.openxmlformats.org/officeDocument/2006/relationships/image" Target="../media/image8.svg"/><Relationship Id="rId15" Type="http://schemas.openxmlformats.org/officeDocument/2006/relationships/image" Target="../media/image32.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93.sv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74.svg"/><Relationship Id="rId12" Type="http://schemas.openxmlformats.org/officeDocument/2006/relationships/image" Target="../media/image98.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74.svg"/><Relationship Id="rId12" Type="http://schemas.openxmlformats.org/officeDocument/2006/relationships/image" Target="../media/image99.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2.sv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74.svg"/><Relationship Id="rId12" Type="http://schemas.openxmlformats.org/officeDocument/2006/relationships/image" Target="../media/image100.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8.svg"/><Relationship Id="rId15" Type="http://schemas.openxmlformats.org/officeDocument/2006/relationships/image" Target="../media/image34.sv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30.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svg"/><Relationship Id="rId3" Type="http://schemas.openxmlformats.org/officeDocument/2006/relationships/image" Target="../media/image48.svg"/><Relationship Id="rId7" Type="http://schemas.openxmlformats.org/officeDocument/2006/relationships/image" Target="../media/image32.svg"/><Relationship Id="rId12"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0.svg"/><Relationship Id="rId5" Type="http://schemas.openxmlformats.org/officeDocument/2006/relationships/image" Target="../media/image50.svg"/><Relationship Id="rId10" Type="http://schemas.openxmlformats.org/officeDocument/2006/relationships/image" Target="../media/image19.png"/><Relationship Id="rId4" Type="http://schemas.openxmlformats.org/officeDocument/2006/relationships/image" Target="../media/image49.png"/><Relationship Id="rId9" Type="http://schemas.openxmlformats.org/officeDocument/2006/relationships/image" Target="../media/image52.svg"/></Relationships>
</file>

<file path=ppt/slides/_rels/slide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sv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8.sv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2.svg"/><Relationship Id="rId7" Type="http://schemas.openxmlformats.org/officeDocument/2006/relationships/image" Target="../media/image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2.svg"/><Relationship Id="rId7" Type="http://schemas.openxmlformats.org/officeDocument/2006/relationships/image" Target="../media/image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4.sv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38805">
            <a:off x="12918970" y="8167940"/>
            <a:ext cx="4393392" cy="218072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77179">
            <a:off x="14593765" y="-444088"/>
            <a:ext cx="3856035" cy="52642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268">
            <a:off x="12750156" y="924269"/>
            <a:ext cx="3738709" cy="100477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5468" flipH="1">
            <a:off x="-1038632" y="7657090"/>
            <a:ext cx="3384944" cy="401972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7816" y="5143500"/>
            <a:ext cx="3657600" cy="203495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538483"/>
            <a:ext cx="3542168" cy="3930284"/>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047">
            <a:off x="3749814" y="7586014"/>
            <a:ext cx="10788371" cy="2117218"/>
          </a:xfrm>
          <a:prstGeom prst="rect">
            <a:avLst/>
          </a:prstGeom>
        </p:spPr>
      </p:pic>
      <p:sp>
        <p:nvSpPr>
          <p:cNvPr id="12" name="TextBox 11">
            <a:extLst>
              <a:ext uri="{FF2B5EF4-FFF2-40B4-BE49-F238E27FC236}">
                <a16:creationId xmlns:a16="http://schemas.microsoft.com/office/drawing/2014/main" id="{5E534945-C573-31E6-1B20-A48B05D02F9C}"/>
              </a:ext>
            </a:extLst>
          </p:cNvPr>
          <p:cNvSpPr txBox="1"/>
          <p:nvPr/>
        </p:nvSpPr>
        <p:spPr>
          <a:xfrm>
            <a:off x="1760253" y="3132552"/>
            <a:ext cx="14337422" cy="3557512"/>
          </a:xfrm>
          <a:prstGeom prst="rect">
            <a:avLst/>
          </a:prstGeom>
          <a:noFill/>
        </p:spPr>
        <p:txBody>
          <a:bodyPr wrap="square">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BÀI HỌC HÔM NAY!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879" flipH="1">
            <a:off x="7055472" y="-200826"/>
            <a:ext cx="3445383" cy="925947"/>
          </a:xfrm>
          <a:prstGeom prst="rect">
            <a:avLst/>
          </a:prstGeom>
        </p:spPr>
      </p:pic>
      <p:sp>
        <p:nvSpPr>
          <p:cNvPr id="7" name="TextBox 6">
            <a:extLst>
              <a:ext uri="{FF2B5EF4-FFF2-40B4-BE49-F238E27FC236}">
                <a16:creationId xmlns:a16="http://schemas.microsoft.com/office/drawing/2014/main" id="{E4E94EDE-A498-E1CF-DFBC-5EB9C92704A5}"/>
              </a:ext>
            </a:extLst>
          </p:cNvPr>
          <p:cNvSpPr txBox="1"/>
          <p:nvPr/>
        </p:nvSpPr>
        <p:spPr>
          <a:xfrm>
            <a:off x="914400" y="647700"/>
            <a:ext cx="16916400" cy="1827744"/>
          </a:xfrm>
          <a:prstGeom prst="rect">
            <a:avLst/>
          </a:prstGeom>
          <a:noFill/>
        </p:spPr>
        <p:txBody>
          <a:bodyPr wrap="square">
            <a:spAutoFit/>
          </a:bodyPr>
          <a:lstStyle/>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rPr>
              <a:t>Cá chép: Nhiệt độ ảnh hưởng đến khả năng đẻ trứng. Cụ thể, cá chép chỉ đẻ trứng khi nhiệt độ trên 15 độ C.</a:t>
            </a:r>
            <a:endParaRPr lang="en-US" sz="400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6D95CDEB-EA70-8BA2-248C-BA1F9421B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0" y="2933700"/>
            <a:ext cx="12192000" cy="6858000"/>
          </a:xfrm>
          <a:prstGeom prst="rect">
            <a:avLst/>
          </a:prstGeom>
        </p:spPr>
      </p:pic>
    </p:spTree>
    <p:extLst>
      <p:ext uri="{BB962C8B-B14F-4D97-AF65-F5344CB8AC3E}">
        <p14:creationId xmlns:p14="http://schemas.microsoft.com/office/powerpoint/2010/main" val="124740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879" flipH="1">
            <a:off x="7055472" y="-200826"/>
            <a:ext cx="3445383" cy="925947"/>
          </a:xfrm>
          <a:prstGeom prst="rect">
            <a:avLst/>
          </a:prstGeom>
        </p:spPr>
      </p:pic>
      <p:sp>
        <p:nvSpPr>
          <p:cNvPr id="3" name="TextBox 2">
            <a:extLst>
              <a:ext uri="{FF2B5EF4-FFF2-40B4-BE49-F238E27FC236}">
                <a16:creationId xmlns:a16="http://schemas.microsoft.com/office/drawing/2014/main" id="{07701B6B-8994-6EDC-C649-F559806DF97F}"/>
              </a:ext>
            </a:extLst>
          </p:cNvPr>
          <p:cNvSpPr txBox="1"/>
          <p:nvPr/>
        </p:nvSpPr>
        <p:spPr>
          <a:xfrm>
            <a:off x="533400" y="769242"/>
            <a:ext cx="17449800" cy="1827744"/>
          </a:xfrm>
          <a:prstGeom prst="rect">
            <a:avLst/>
          </a:prstGeom>
          <a:noFill/>
        </p:spPr>
        <p:txBody>
          <a:bodyPr wrap="square">
            <a:spAutoFit/>
          </a:bodyPr>
          <a:lstStyle/>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rPr>
              <a:t>Rau cải: Nhiệt độ thấp ảnh hưởng đến sự ra hoa của cây rau cải. Cụ thể, cây rau cải ra hoa nhiều hơn khi trải qua nhiệt độ thấp của mùa đông.</a:t>
            </a:r>
            <a:endParaRPr lang="en-US" sz="400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4EA171A4-72FD-EA72-D79F-6DD40A2038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4200" y="2857500"/>
            <a:ext cx="12268200" cy="6911086"/>
          </a:xfrm>
          <a:prstGeom prst="rect">
            <a:avLst/>
          </a:prstGeom>
        </p:spPr>
      </p:pic>
    </p:spTree>
    <p:extLst>
      <p:ext uri="{BB962C8B-B14F-4D97-AF65-F5344CB8AC3E}">
        <p14:creationId xmlns:p14="http://schemas.microsoft.com/office/powerpoint/2010/main" val="34304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82963">
            <a:off x="-560060" y="-1590305"/>
            <a:ext cx="1579948" cy="44792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10190" flipV="1">
            <a:off x="16095623" y="-1128911"/>
            <a:ext cx="2805148" cy="3556448"/>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5847">
            <a:off x="1769104" y="1326558"/>
            <a:ext cx="15241528" cy="8218574"/>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27166">
            <a:off x="8236190" y="-621994"/>
            <a:ext cx="1453054" cy="4119481"/>
          </a:xfrm>
          <a:prstGeom prst="rect">
            <a:avLst/>
          </a:prstGeom>
        </p:spPr>
      </p:pic>
      <p:sp>
        <p:nvSpPr>
          <p:cNvPr id="38" name="TextBox 37">
            <a:extLst>
              <a:ext uri="{FF2B5EF4-FFF2-40B4-BE49-F238E27FC236}">
                <a16:creationId xmlns:a16="http://schemas.microsoft.com/office/drawing/2014/main" id="{12E01812-51F8-8D31-E903-41A926F96A1E}"/>
              </a:ext>
            </a:extLst>
          </p:cNvPr>
          <p:cNvSpPr txBox="1"/>
          <p:nvPr/>
        </p:nvSpPr>
        <p:spPr>
          <a:xfrm>
            <a:off x="2801443" y="2174562"/>
            <a:ext cx="13176849" cy="6375976"/>
          </a:xfrm>
          <a:prstGeom prst="rect">
            <a:avLst/>
          </a:prstGeom>
          <a:noFill/>
        </p:spPr>
        <p:txBody>
          <a:bodyPr wrap="square">
            <a:spAutoFit/>
          </a:bodyPr>
          <a:lstStyle/>
          <a:p>
            <a:pPr marL="0" marR="34925" algn="just">
              <a:lnSpc>
                <a:spcPct val="150000"/>
              </a:lnSpc>
              <a:spcBef>
                <a:spcPts val="600"/>
              </a:spcBef>
              <a:spcAft>
                <a:spcPts val="80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34925" algn="just">
              <a:lnSpc>
                <a:spcPct val="150000"/>
              </a:lnSpc>
              <a:spcBef>
                <a:spcPts val="600"/>
              </a:spcBef>
              <a:spcAft>
                <a:spcPts val="800"/>
              </a:spcAft>
            </a:pPr>
            <a:r>
              <a:rPr lang="en-US" sz="4500">
                <a:solidFill>
                  <a:srgbClr val="000000"/>
                </a:solidFill>
                <a:effectLst/>
                <a:latin typeface="Arial" panose="020B0604020202020204" pitchFamily="34" charset="0"/>
                <a:ea typeface="Tahoma" panose="020B0604030504040204" pitchFamily="34" charset="0"/>
                <a:cs typeface="Arial" panose="020B0604020202020204" pitchFamily="34" charset="0"/>
              </a:rPr>
              <a:t>Nhận xét ảnh hưởng của độ ẩm đến sinh sản ở sâu non ăn lá lúa: Ở sâu non ăn lúa, ở cùng mức nhiệt độ là 25 độ C thì nếu độ ẩm cao (90%) thì tỉ lệ đẻ trứng là 100%. Và độ ẩm càng xuống thấp thì tỉ lệ đẻ trứng càng giảm.</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fade">
                                      <p:cBhvr>
                                        <p:cTn id="12"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786" y="1047750"/>
            <a:ext cx="3096910" cy="30969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059" flipH="1">
            <a:off x="-808607" y="-916996"/>
            <a:ext cx="2471183" cy="29346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64591" y="7878081"/>
            <a:ext cx="3103109" cy="293384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6370" y="8946519"/>
            <a:ext cx="3097630" cy="1537551"/>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34032" y="-149021"/>
            <a:ext cx="3738709" cy="1004778"/>
          </a:xfrm>
          <a:prstGeom prst="rect">
            <a:avLst/>
          </a:prstGeom>
        </p:spPr>
      </p:pic>
      <p:sp>
        <p:nvSpPr>
          <p:cNvPr id="33" name="Rectangle 32">
            <a:extLst>
              <a:ext uri="{FF2B5EF4-FFF2-40B4-BE49-F238E27FC236}">
                <a16:creationId xmlns:a16="http://schemas.microsoft.com/office/drawing/2014/main" id="{B0AC4535-BE0B-B8F7-05E3-2A5CB0CFC87A}"/>
              </a:ext>
            </a:extLst>
          </p:cNvPr>
          <p:cNvSpPr/>
          <p:nvPr/>
        </p:nvSpPr>
        <p:spPr>
          <a:xfrm>
            <a:off x="561797" y="703032"/>
            <a:ext cx="3328899" cy="1047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4925" algn="ctr">
              <a:lnSpc>
                <a:spcPct val="150000"/>
              </a:lnSpc>
              <a:spcBef>
                <a:spcPts val="600"/>
              </a:spcBef>
              <a:spcAft>
                <a:spcPts val="800"/>
              </a:spcAft>
            </a:pPr>
            <a:r>
              <a:rPr lang="en-US" sz="5000">
                <a:solidFill>
                  <a:srgbClr val="000000"/>
                </a:solidFill>
                <a:effectLst/>
                <a:latin typeface="Arial" panose="020B0604020202020204" pitchFamily="34" charset="0"/>
                <a:ea typeface="Tahoma" panose="020B0604030504040204" pitchFamily="34" charset="0"/>
                <a:cs typeface="Times New Roman" panose="02020603050405020304" pitchFamily="18" charset="0"/>
              </a:rPr>
              <a:t>Ánh sáng</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3">
            <a:extLst>
              <a:ext uri="{FF2B5EF4-FFF2-40B4-BE49-F238E27FC236}">
                <a16:creationId xmlns:a16="http://schemas.microsoft.com/office/drawing/2014/main" id="{4D5DFB0F-96AD-4B5F-084A-8958D876C6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6998" y="205589"/>
            <a:ext cx="912062" cy="923820"/>
          </a:xfrm>
          <a:prstGeom prst="rect">
            <a:avLst/>
          </a:prstGeom>
        </p:spPr>
      </p:pic>
      <p:sp>
        <p:nvSpPr>
          <p:cNvPr id="38" name="TextBox 37">
            <a:extLst>
              <a:ext uri="{FF2B5EF4-FFF2-40B4-BE49-F238E27FC236}">
                <a16:creationId xmlns:a16="http://schemas.microsoft.com/office/drawing/2014/main" id="{E3479E9F-FEF0-8942-BFF6-A0854AD25372}"/>
              </a:ext>
            </a:extLst>
          </p:cNvPr>
          <p:cNvSpPr txBox="1"/>
          <p:nvPr/>
        </p:nvSpPr>
        <p:spPr>
          <a:xfrm>
            <a:off x="290052" y="1730181"/>
            <a:ext cx="17845548" cy="2914965"/>
          </a:xfrm>
          <a:prstGeom prst="rect">
            <a:avLst/>
          </a:prstGeom>
          <a:noFill/>
        </p:spPr>
        <p:txBody>
          <a:bodyPr wrap="square">
            <a:spAutoFit/>
          </a:bodyPr>
          <a:lstStyle/>
          <a:p>
            <a:pPr marL="0" marR="34925" algn="just">
              <a:lnSpc>
                <a:spcPct val="150000"/>
              </a:lnSpc>
              <a:spcBef>
                <a:spcPts val="60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Ảnh hưởng của ánh sáng đến sự sinh sản của sinh vật: Cường độ, thời gian chiếu sáng trong ngày ảnh hưởng đến sự sinh sản ở sinh vật.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0" name="Picture 39">
            <a:extLst>
              <a:ext uri="{FF2B5EF4-FFF2-40B4-BE49-F238E27FC236}">
                <a16:creationId xmlns:a16="http://schemas.microsoft.com/office/drawing/2014/main" id="{33C7963A-F8E2-5BC6-C8ED-8971E971D9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1226" y="4682614"/>
            <a:ext cx="7863069" cy="5242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ppt_x"/>
                                          </p:val>
                                        </p:tav>
                                        <p:tav tm="100000">
                                          <p:val>
                                            <p:strVal val="#ppt_x"/>
                                          </p:val>
                                        </p:tav>
                                      </p:tavLst>
                                    </p:anim>
                                    <p:anim calcmode="lin" valueType="num">
                                      <p:cBhvr additive="base">
                                        <p:cTn id="2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786" y="1047750"/>
            <a:ext cx="3096910" cy="30969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059" flipH="1">
            <a:off x="-808607" y="-916996"/>
            <a:ext cx="2471183" cy="29346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64591" y="7878081"/>
            <a:ext cx="3103109" cy="293384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6370" y="8946519"/>
            <a:ext cx="3097630" cy="1537551"/>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34032" y="-149021"/>
            <a:ext cx="3738709" cy="1004778"/>
          </a:xfrm>
          <a:prstGeom prst="rect">
            <a:avLst/>
          </a:prstGeom>
        </p:spPr>
      </p:pic>
      <p:sp>
        <p:nvSpPr>
          <p:cNvPr id="33" name="Rectangle 32">
            <a:extLst>
              <a:ext uri="{FF2B5EF4-FFF2-40B4-BE49-F238E27FC236}">
                <a16:creationId xmlns:a16="http://schemas.microsoft.com/office/drawing/2014/main" id="{B0AC4535-BE0B-B8F7-05E3-2A5CB0CFC87A}"/>
              </a:ext>
            </a:extLst>
          </p:cNvPr>
          <p:cNvSpPr/>
          <p:nvPr/>
        </p:nvSpPr>
        <p:spPr>
          <a:xfrm>
            <a:off x="561797" y="703032"/>
            <a:ext cx="3328899" cy="1047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4925" lvl="0" indent="0" algn="ctr" defTabSz="914400" rtl="0" eaLnBrk="1" fontAlgn="auto" latinLnBrk="0" hangingPunct="1">
              <a:lnSpc>
                <a:spcPct val="150000"/>
              </a:lnSpc>
              <a:spcBef>
                <a:spcPts val="600"/>
              </a:spcBef>
              <a:spcAft>
                <a:spcPts val="800"/>
              </a:spcAft>
              <a:buClrTx/>
              <a:buSzTx/>
              <a:buFontTx/>
              <a:buNone/>
              <a:tabLst/>
              <a:defRPr/>
            </a:pPr>
            <a:r>
              <a:rPr kumimoji="0" lang="en-US" sz="5000" b="0"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Times New Roman" panose="02020603050405020304" pitchFamily="18" charset="0"/>
              </a:rPr>
              <a:t>Ánh sáng</a:t>
            </a:r>
            <a:endParaRPr kumimoji="0" lang="en-US" sz="5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3">
            <a:extLst>
              <a:ext uri="{FF2B5EF4-FFF2-40B4-BE49-F238E27FC236}">
                <a16:creationId xmlns:a16="http://schemas.microsoft.com/office/drawing/2014/main" id="{4D5DFB0F-96AD-4B5F-084A-8958D876C6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6998" y="205589"/>
            <a:ext cx="912062" cy="923820"/>
          </a:xfrm>
          <a:prstGeom prst="rect">
            <a:avLst/>
          </a:prstGeom>
        </p:spPr>
      </p:pic>
      <p:sp>
        <p:nvSpPr>
          <p:cNvPr id="7" name="TextBox 6">
            <a:extLst>
              <a:ext uri="{FF2B5EF4-FFF2-40B4-BE49-F238E27FC236}">
                <a16:creationId xmlns:a16="http://schemas.microsoft.com/office/drawing/2014/main" id="{2D103F2F-F467-ED61-43DA-77E45926EC13}"/>
              </a:ext>
            </a:extLst>
          </p:cNvPr>
          <p:cNvSpPr txBox="1"/>
          <p:nvPr/>
        </p:nvSpPr>
        <p:spPr>
          <a:xfrm>
            <a:off x="1011884" y="1911223"/>
            <a:ext cx="15452707" cy="7788094"/>
          </a:xfrm>
          <a:prstGeom prst="rect">
            <a:avLst/>
          </a:prstGeom>
          <a:noFill/>
        </p:spPr>
        <p:txBody>
          <a:bodyPr wrap="square">
            <a:spAutoFit/>
          </a:bodyPr>
          <a:lstStyle/>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Ở thực vật có loài ra hoa ở điều kiện ánh sáng mạnh (thanh long, nhãn,..), có loài ra hoa ở điều kiện ánh sáng yếu (hoa cúc, hoa đào,…).</a:t>
            </a:r>
            <a:endParaRPr lang="en-US" sz="4000">
              <a:latin typeface="Arial" panose="020B0604020202020204" pitchFamily="34" charset="0"/>
              <a:ea typeface="Tahoma" panose="020B060403050404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Ở gà, nếu tăng thời gian chiếu sáng thì gà có thể đẻ hai quả trứng một ngày.</a:t>
            </a:r>
            <a:endParaRPr lang="en-US" sz="4000">
              <a:latin typeface="Arial" panose="020B0604020202020204" pitchFamily="34" charset="0"/>
              <a:ea typeface="Tahoma" panose="020B060403050404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Các loài sâu ăn lá ngừng sinh sản vào mùa đông do thời gian chiếu sáng ít.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790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7327">
            <a:off x="17347220" y="-728682"/>
            <a:ext cx="2923601" cy="26385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5735" y="9196325"/>
            <a:ext cx="2619031" cy="1749295"/>
          </a:xfrm>
          <a:prstGeom prst="rect">
            <a:avLst/>
          </a:prstGeom>
        </p:spPr>
      </p:pic>
      <p:sp>
        <p:nvSpPr>
          <p:cNvPr id="45" name="Rectangle 44">
            <a:extLst>
              <a:ext uri="{FF2B5EF4-FFF2-40B4-BE49-F238E27FC236}">
                <a16:creationId xmlns:a16="http://schemas.microsoft.com/office/drawing/2014/main" id="{00F78213-85E1-0142-880E-42A4F4270E89}"/>
              </a:ext>
            </a:extLst>
          </p:cNvPr>
          <p:cNvSpPr/>
          <p:nvPr/>
        </p:nvSpPr>
        <p:spPr>
          <a:xfrm>
            <a:off x="561797" y="703032"/>
            <a:ext cx="3328899" cy="1047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4925" lvl="0" indent="0" algn="ctr" defTabSz="914400" rtl="0" eaLnBrk="1" fontAlgn="auto" latinLnBrk="0" hangingPunct="1">
              <a:lnSpc>
                <a:spcPct val="150000"/>
              </a:lnSpc>
              <a:spcBef>
                <a:spcPts val="600"/>
              </a:spcBef>
              <a:spcAft>
                <a:spcPts val="800"/>
              </a:spcAft>
              <a:buClrTx/>
              <a:buSzTx/>
              <a:buFontTx/>
              <a:buNone/>
              <a:tabLst/>
              <a:defRPr/>
            </a:pPr>
            <a:r>
              <a:rPr lang="en-US" sz="5000">
                <a:solidFill>
                  <a:srgbClr val="000000"/>
                </a:solidFill>
                <a:latin typeface="Arial" panose="020B0604020202020204" pitchFamily="34" charset="0"/>
                <a:ea typeface="Tahoma" panose="020B0604030504040204" pitchFamily="34" charset="0"/>
                <a:cs typeface="Times New Roman" panose="02020603050405020304" pitchFamily="18" charset="0"/>
              </a:rPr>
              <a:t>Nước</a:t>
            </a:r>
            <a:endParaRPr kumimoji="0" lang="en-US" sz="5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6" name="Picture 4">
            <a:extLst>
              <a:ext uri="{FF2B5EF4-FFF2-40B4-BE49-F238E27FC236}">
                <a16:creationId xmlns:a16="http://schemas.microsoft.com/office/drawing/2014/main" id="{02869294-928B-3B7F-93EC-7AA732710A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3200" y="143288"/>
            <a:ext cx="1910840" cy="1607494"/>
          </a:xfrm>
          <a:prstGeom prst="rect">
            <a:avLst/>
          </a:prstGeom>
        </p:spPr>
      </p:pic>
      <p:sp>
        <p:nvSpPr>
          <p:cNvPr id="49" name="TextBox 48">
            <a:extLst>
              <a:ext uri="{FF2B5EF4-FFF2-40B4-BE49-F238E27FC236}">
                <a16:creationId xmlns:a16="http://schemas.microsoft.com/office/drawing/2014/main" id="{0950B61A-E937-80D6-DD3C-222CB6CD54EE}"/>
              </a:ext>
            </a:extLst>
          </p:cNvPr>
          <p:cNvSpPr txBox="1"/>
          <p:nvPr/>
        </p:nvSpPr>
        <p:spPr>
          <a:xfrm>
            <a:off x="439138" y="1770226"/>
            <a:ext cx="8429804" cy="7813742"/>
          </a:xfrm>
          <a:prstGeom prst="rect">
            <a:avLst/>
          </a:prstGeom>
          <a:noFill/>
        </p:spPr>
        <p:txBody>
          <a:bodyPr wrap="square">
            <a:spAutoFit/>
          </a:bodyPr>
          <a:lstStyle/>
          <a:p>
            <a:pPr marL="0" marR="34925" algn="just">
              <a:lnSpc>
                <a:spcPct val="150000"/>
              </a:lnSpc>
              <a:spcBef>
                <a:spcPts val="60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về ảnh hưởng của nước đến sinh sản ở thực vật: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34925" indent="-571500" algn="just">
              <a:lnSpc>
                <a:spcPct val="150000"/>
              </a:lnSpc>
              <a:spcBef>
                <a:spcPts val="500"/>
              </a:spcBef>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Thiếu nước làm cho cây ra ít nụ, ít hoa hoặc không ra hoa như ở măng cụt, cà chua.</a:t>
            </a:r>
            <a:endParaRPr lang="en-US" sz="4000">
              <a:latin typeface="Arial" panose="020B0604020202020204" pitchFamily="34" charset="0"/>
              <a:ea typeface="Tahoma" panose="020B0604030504040204" pitchFamily="34" charset="0"/>
              <a:cs typeface="Arial" panose="020B0604020202020204" pitchFamily="34" charset="0"/>
            </a:endParaRPr>
          </a:p>
          <a:p>
            <a:pPr marL="571500" marR="34925" indent="-571500" algn="just">
              <a:lnSpc>
                <a:spcPct val="150000"/>
              </a:lnSpc>
              <a:spcBef>
                <a:spcPts val="500"/>
              </a:spcBef>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Có loại cây lại ra hoa nhiều trong điều kiện khô cằn như hoa giấy.</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1" name="Picture 50">
            <a:extLst>
              <a:ext uri="{FF2B5EF4-FFF2-40B4-BE49-F238E27FC236}">
                <a16:creationId xmlns:a16="http://schemas.microsoft.com/office/drawing/2014/main" id="{A6AD1054-7CC9-0716-40CC-04BF8114C4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6505" y="3695700"/>
            <a:ext cx="8700738" cy="4894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 calcmode="lin" valueType="num">
                                      <p:cBhvr additive="base">
                                        <p:cTn id="7"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xEl>
                                              <p:pRg st="1" end="1"/>
                                            </p:txEl>
                                          </p:spTgt>
                                        </p:tgtEl>
                                        <p:attrNameLst>
                                          <p:attrName>style.visibility</p:attrName>
                                        </p:attrNameLst>
                                      </p:cBhvr>
                                      <p:to>
                                        <p:strVal val="visible"/>
                                      </p:to>
                                    </p:set>
                                    <p:anim calcmode="lin" valueType="num">
                                      <p:cBhvr additive="base">
                                        <p:cTn id="13" dur="500" fill="hold"/>
                                        <p:tgtEl>
                                          <p:spTgt spid="4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
                                            <p:txEl>
                                              <p:pRg st="2" end="2"/>
                                            </p:txEl>
                                          </p:spTgt>
                                        </p:tgtEl>
                                        <p:attrNameLst>
                                          <p:attrName>style.visibility</p:attrName>
                                        </p:attrNameLst>
                                      </p:cBhvr>
                                      <p:to>
                                        <p:strVal val="visible"/>
                                      </p:to>
                                    </p:set>
                                    <p:anim calcmode="lin" valueType="num">
                                      <p:cBhvr additive="base">
                                        <p:cTn id="19" dur="500" fill="hold"/>
                                        <p:tgtEl>
                                          <p:spTgt spid="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xEl>
                                              <p:pRg st="3" end="3"/>
                                            </p:txEl>
                                          </p:spTgt>
                                        </p:tgtEl>
                                        <p:attrNameLst>
                                          <p:attrName>style.visibility</p:attrName>
                                        </p:attrNameLst>
                                      </p:cBhvr>
                                      <p:to>
                                        <p:strVal val="visible"/>
                                      </p:to>
                                    </p:set>
                                    <p:anim calcmode="lin" valueType="num">
                                      <p:cBhvr additive="base">
                                        <p:cTn id="25" dur="500" fill="hold"/>
                                        <p:tgtEl>
                                          <p:spTgt spid="4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5176" y="6884691"/>
            <a:ext cx="5590942" cy="47472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2596" y="1607882"/>
            <a:ext cx="3588741" cy="17813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755798" y="6838727"/>
            <a:ext cx="1053596" cy="262207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18184"/>
            <a:ext cx="4024591" cy="4024591"/>
          </a:xfrm>
          <a:prstGeom prst="rect">
            <a:avLst/>
          </a:prstGeom>
        </p:spPr>
      </p:pic>
      <p:sp>
        <p:nvSpPr>
          <p:cNvPr id="7" name="TextBox 6">
            <a:extLst>
              <a:ext uri="{FF2B5EF4-FFF2-40B4-BE49-F238E27FC236}">
                <a16:creationId xmlns:a16="http://schemas.microsoft.com/office/drawing/2014/main" id="{204814AE-591B-946D-F8C7-756D05270DA3}"/>
              </a:ext>
            </a:extLst>
          </p:cNvPr>
          <p:cNvSpPr txBox="1"/>
          <p:nvPr/>
        </p:nvSpPr>
        <p:spPr>
          <a:xfrm>
            <a:off x="4024591" y="344838"/>
            <a:ext cx="9436308" cy="861774"/>
          </a:xfrm>
          <a:prstGeom prst="rect">
            <a:avLst/>
          </a:prstGeom>
          <a:noFill/>
        </p:spPr>
        <p:txBody>
          <a:bodyPr wrap="square">
            <a:spAutoFit/>
          </a:bodyPr>
          <a:lstStyle/>
          <a:p>
            <a:pPr algn="ctr"/>
            <a:r>
              <a:rPr lang="en-US" sz="5000" b="1">
                <a:solidFill>
                  <a:srgbClr val="000000"/>
                </a:solidFill>
                <a:effectLst/>
                <a:latin typeface="Arial" panose="020B0604020202020204" pitchFamily="34" charset="0"/>
                <a:ea typeface="Tahoma" panose="020B0604030504040204" pitchFamily="34" charset="0"/>
              </a:rPr>
              <a:t>1.2. Yếu tố bên trong</a:t>
            </a:r>
            <a:endParaRPr lang="en-US" sz="5000"/>
          </a:p>
        </p:txBody>
      </p:sp>
      <p:sp>
        <p:nvSpPr>
          <p:cNvPr id="12" name="TextBox 11">
            <a:extLst>
              <a:ext uri="{FF2B5EF4-FFF2-40B4-BE49-F238E27FC236}">
                <a16:creationId xmlns:a16="http://schemas.microsoft.com/office/drawing/2014/main" id="{68DF62A7-8387-0FEC-EDDD-960583DC8E65}"/>
              </a:ext>
            </a:extLst>
          </p:cNvPr>
          <p:cNvSpPr txBox="1"/>
          <p:nvPr/>
        </p:nvSpPr>
        <p:spPr>
          <a:xfrm>
            <a:off x="470941" y="848675"/>
            <a:ext cx="17830800" cy="5570949"/>
          </a:xfrm>
          <a:prstGeom prst="rect">
            <a:avLst/>
          </a:prstGeom>
          <a:noFill/>
        </p:spPr>
        <p:txBody>
          <a:bodyPr wrap="square">
            <a:spAutoFit/>
          </a:bodyPr>
          <a:lstStyle/>
          <a:p>
            <a:pPr marL="0" marR="34925">
              <a:lnSpc>
                <a:spcPct val="150000"/>
              </a:lnSpc>
              <a:spcBef>
                <a:spcPts val="600"/>
              </a:spcBef>
              <a:spcAft>
                <a:spcPts val="800"/>
              </a:spcAft>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571500" marR="34925" indent="-571500">
              <a:lnSpc>
                <a:spcPct val="150000"/>
              </a:lnSpc>
              <a:spcBef>
                <a:spcPts val="500"/>
              </a:spcBef>
              <a:spcAft>
                <a:spcPts val="600"/>
              </a:spcAft>
              <a:buFont typeface="Wingdings" panose="05000000000000000000" pitchFamily="2" charset="2"/>
              <a:buChar char="q"/>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Đặc điểm của loài ảnh hưởng đến độ tuổi sinh sản, số lần sinh sản.</a:t>
            </a:r>
            <a:endParaRPr lang="en-US" sz="3500">
              <a:latin typeface="Arial" panose="020B0604020202020204" pitchFamily="34" charset="0"/>
              <a:ea typeface="Tahoma" panose="020B0604030504040204" pitchFamily="34" charset="0"/>
              <a:cs typeface="Arial" panose="020B0604020202020204" pitchFamily="34" charset="0"/>
            </a:endParaRPr>
          </a:p>
          <a:p>
            <a:pPr marL="571500" marR="34925" indent="-571500">
              <a:lnSpc>
                <a:spcPct val="150000"/>
              </a:lnSpc>
              <a:spcBef>
                <a:spcPts val="500"/>
              </a:spcBef>
              <a:spcAft>
                <a:spcPts val="600"/>
              </a:spcAft>
              <a:buFont typeface="Wingdings" panose="05000000000000000000" pitchFamily="2" charset="2"/>
              <a:buChar char="q"/>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Ví dụ:</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34925" indent="-571500">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 Cà chua phải có đủ 14 lá mới ra hoa, cây chuối thì 1 năm mới bắt đầu ra hoa,…</a:t>
            </a:r>
          </a:p>
          <a:p>
            <a:pPr marL="571500" marR="34925" indent="-571500">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Lợn cỏ A Lưới đẻ lần đầu khi 10 – 12 tháng tuổi, đẻ 1 – 2 lứa/ năm, 5 – 6 con/ 1 lứa.</a:t>
            </a:r>
            <a:endParaRPr lang="en-US" sz="3500">
              <a:latin typeface="Arial" panose="020B0604020202020204" pitchFamily="34" charset="0"/>
              <a:ea typeface="Tahoma" panose="020B0604030504040204" pitchFamily="34" charset="0"/>
              <a:cs typeface="Arial" panose="020B0604020202020204" pitchFamily="34" charset="0"/>
            </a:endParaRPr>
          </a:p>
          <a:p>
            <a:pPr marL="571500" marR="34925" indent="-571500">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Mèo đẻ lần đầu khi 5 – 9 tháng tuổi, đẻ 3 – 4 lứa/năm, khoảng 3 con/lứa.</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A8779DC6-79D5-100D-63C1-A33127691D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0800" y="6515100"/>
            <a:ext cx="4800600" cy="3600450"/>
          </a:xfrm>
          <a:prstGeom prst="rect">
            <a:avLst/>
          </a:prstGeom>
        </p:spPr>
      </p:pic>
      <p:pic>
        <p:nvPicPr>
          <p:cNvPr id="16" name="Picture 15">
            <a:extLst>
              <a:ext uri="{FF2B5EF4-FFF2-40B4-BE49-F238E27FC236}">
                <a16:creationId xmlns:a16="http://schemas.microsoft.com/office/drawing/2014/main" id="{11D40F09-9155-5EA2-4ED5-CFA86547BF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6348" y="6589305"/>
            <a:ext cx="4698999" cy="3524250"/>
          </a:xfrm>
          <a:prstGeom prst="rect">
            <a:avLst/>
          </a:prstGeom>
        </p:spPr>
      </p:pic>
    </p:spTree>
    <p:extLst>
      <p:ext uri="{BB962C8B-B14F-4D97-AF65-F5344CB8AC3E}">
        <p14:creationId xmlns:p14="http://schemas.microsoft.com/office/powerpoint/2010/main" val="29636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5176" y="6884691"/>
            <a:ext cx="5590942" cy="47472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2596" y="1607882"/>
            <a:ext cx="3588741" cy="17813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755798" y="6838727"/>
            <a:ext cx="1053596" cy="262207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18184"/>
            <a:ext cx="4024591" cy="4024591"/>
          </a:xfrm>
          <a:prstGeom prst="rect">
            <a:avLst/>
          </a:prstGeom>
        </p:spPr>
      </p:pic>
      <p:sp>
        <p:nvSpPr>
          <p:cNvPr id="7" name="TextBox 6">
            <a:extLst>
              <a:ext uri="{FF2B5EF4-FFF2-40B4-BE49-F238E27FC236}">
                <a16:creationId xmlns:a16="http://schemas.microsoft.com/office/drawing/2014/main" id="{204814AE-591B-946D-F8C7-756D05270DA3}"/>
              </a:ext>
            </a:extLst>
          </p:cNvPr>
          <p:cNvSpPr txBox="1"/>
          <p:nvPr/>
        </p:nvSpPr>
        <p:spPr>
          <a:xfrm>
            <a:off x="3325100" y="746108"/>
            <a:ext cx="943630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mn-cs"/>
              </a:rPr>
              <a:t>1.2. Yếu tố bên trong</a:t>
            </a:r>
            <a:endParaRPr kumimoji="0" lang="en-US" sz="50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4EF1B3A-FC62-A1E9-BD9A-85EDF3CA9E31}"/>
              </a:ext>
            </a:extLst>
          </p:cNvPr>
          <p:cNvSpPr txBox="1"/>
          <p:nvPr/>
        </p:nvSpPr>
        <p:spPr>
          <a:xfrm>
            <a:off x="753788" y="1206612"/>
            <a:ext cx="8820027" cy="8661538"/>
          </a:xfrm>
          <a:prstGeom prst="rect">
            <a:avLst/>
          </a:prstGeom>
          <a:noFill/>
        </p:spPr>
        <p:txBody>
          <a:bodyPr wrap="square">
            <a:spAutoFit/>
          </a:bodyPr>
          <a:lstStyle/>
          <a:p>
            <a:pPr marL="0" marR="34925" algn="just">
              <a:lnSpc>
                <a:spcPct val="150000"/>
              </a:lnSpc>
              <a:spcBef>
                <a:spcPts val="600"/>
              </a:spcBef>
              <a:spcAft>
                <a:spcPts val="800"/>
              </a:spcAft>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q"/>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Vai trò của hormone đối với sinh sản ở sinh vật: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34925" indent="-5715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Hormone là yếu tố tham gia điều hoà sinh sản ở sinh vật.</a:t>
            </a:r>
            <a:endParaRPr lang="en-US" sz="3500">
              <a:latin typeface="Arial" panose="020B0604020202020204" pitchFamily="34" charset="0"/>
              <a:ea typeface="Tahoma" panose="020B0604030504040204" pitchFamily="34" charset="0"/>
              <a:cs typeface="Arial" panose="020B0604020202020204" pitchFamily="34" charset="0"/>
            </a:endParaRPr>
          </a:p>
          <a:p>
            <a:pPr marL="571500" marR="34925" indent="-5715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Hormone điều hoà sự ra hoa, đậu quả; sự chín và rụng quả ở thực vật.</a:t>
            </a:r>
            <a:endParaRPr lang="en-US" sz="3500">
              <a:latin typeface="Arial" panose="020B0604020202020204" pitchFamily="34" charset="0"/>
              <a:ea typeface="Tahoma" panose="020B0604030504040204" pitchFamily="34" charset="0"/>
              <a:cs typeface="Arial" panose="020B0604020202020204" pitchFamily="34" charset="0"/>
            </a:endParaRPr>
          </a:p>
          <a:p>
            <a:pPr marL="571500" marR="34925" indent="-5715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Ở động vật, hormone sinh dục tác động lên quá trình hình thành tinh trùng, trứng và các đặc điểm giới tính của động vật.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4C2708B-8A10-314F-EABC-CC1F3C2680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48046" y="1632210"/>
            <a:ext cx="5590943" cy="8386415"/>
          </a:xfrm>
          <a:prstGeom prst="rect">
            <a:avLst/>
          </a:prstGeom>
        </p:spPr>
      </p:pic>
    </p:spTree>
    <p:extLst>
      <p:ext uri="{BB962C8B-B14F-4D97-AF65-F5344CB8AC3E}">
        <p14:creationId xmlns:p14="http://schemas.microsoft.com/office/powerpoint/2010/main" val="29361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5002" y="-1069862"/>
            <a:ext cx="4328578" cy="2891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42667" flipH="1">
            <a:off x="15373092" y="8580248"/>
            <a:ext cx="2874456" cy="341350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03589" y="612015"/>
            <a:ext cx="2590079" cy="27444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92994" y="-745039"/>
            <a:ext cx="2714108" cy="271410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3441" y="8577174"/>
            <a:ext cx="4020047" cy="223660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03589" y="6087140"/>
            <a:ext cx="3738709" cy="100477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74407" y="2480164"/>
            <a:ext cx="3583902" cy="1778919"/>
          </a:xfrm>
          <a:prstGeom prst="rect">
            <a:avLst/>
          </a:prstGeom>
        </p:spPr>
      </p:pic>
      <p:sp>
        <p:nvSpPr>
          <p:cNvPr id="14" name="TextBox 13">
            <a:extLst>
              <a:ext uri="{FF2B5EF4-FFF2-40B4-BE49-F238E27FC236}">
                <a16:creationId xmlns:a16="http://schemas.microsoft.com/office/drawing/2014/main" id="{36F81BB4-E277-F356-5E2D-CAA8A72174AB}"/>
              </a:ext>
            </a:extLst>
          </p:cNvPr>
          <p:cNvSpPr txBox="1"/>
          <p:nvPr/>
        </p:nvSpPr>
        <p:spPr>
          <a:xfrm>
            <a:off x="2683464" y="158342"/>
            <a:ext cx="12489305" cy="1328249"/>
          </a:xfrm>
          <a:prstGeom prst="rect">
            <a:avLst/>
          </a:prstGeom>
          <a:noFill/>
        </p:spPr>
        <p:txBody>
          <a:bodyPr wrap="square">
            <a:spAutoFit/>
          </a:bodyPr>
          <a:lstStyle/>
          <a:p>
            <a:pPr marL="0" marR="0" algn="ctr">
              <a:lnSpc>
                <a:spcPct val="150000"/>
              </a:lnSpc>
              <a:spcBef>
                <a:spcPts val="0"/>
              </a:spcBef>
              <a:spcAft>
                <a:spcPts val="800"/>
              </a:spcAft>
            </a:pPr>
            <a:r>
              <a:rPr lang="en-US" sz="6000" b="1">
                <a:effectLst/>
                <a:latin typeface="Arial" panose="020B0604020202020204" pitchFamily="34" charset="0"/>
                <a:ea typeface="Calibri" panose="020F0502020204030204" pitchFamily="34" charset="0"/>
                <a:cs typeface="Times New Roman" panose="02020603050405020304" pitchFamily="18" charset="0"/>
              </a:rPr>
              <a:t>2. Điều kiện sinh sản ở sinh vật</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Line Callout 1 (Border and Accent Bar) 3">
            <a:extLst>
              <a:ext uri="{FF2B5EF4-FFF2-40B4-BE49-F238E27FC236}">
                <a16:creationId xmlns:a16="http://schemas.microsoft.com/office/drawing/2014/main" id="{DC5F0CC8-3754-7CDB-EE0F-03324FA637BB}"/>
              </a:ext>
            </a:extLst>
          </p:cNvPr>
          <p:cNvSpPr/>
          <p:nvPr/>
        </p:nvSpPr>
        <p:spPr>
          <a:xfrm>
            <a:off x="803675" y="1896564"/>
            <a:ext cx="5029200" cy="1067830"/>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Hoạt động nhóm</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hought Bubble: Cloud 15">
            <a:extLst>
              <a:ext uri="{FF2B5EF4-FFF2-40B4-BE49-F238E27FC236}">
                <a16:creationId xmlns:a16="http://schemas.microsoft.com/office/drawing/2014/main" id="{434EB9EB-517C-02B5-C2BB-05697865742C}"/>
              </a:ext>
            </a:extLst>
          </p:cNvPr>
          <p:cNvSpPr/>
          <p:nvPr/>
        </p:nvSpPr>
        <p:spPr>
          <a:xfrm>
            <a:off x="9986635" y="2494855"/>
            <a:ext cx="7969850" cy="5616758"/>
          </a:xfrm>
          <a:prstGeom prst="cloudCallout">
            <a:avLst>
              <a:gd name="adj1" fmla="val -72648"/>
              <a:gd name="adj2" fmla="val -26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Hoàn thành Phiếu học tập số 2</a:t>
            </a:r>
            <a:endParaRPr kumimoji="0" lang="en-US" sz="4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Graphic 16">
            <a:extLst>
              <a:ext uri="{FF2B5EF4-FFF2-40B4-BE49-F238E27FC236}">
                <a16:creationId xmlns:a16="http://schemas.microsoft.com/office/drawing/2014/main" id="{645C1AE0-E800-D311-0707-4C70B778152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7087" y="4840479"/>
            <a:ext cx="8266350" cy="5187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ppt_w/2"/>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145">
                                          <p:stCondLst>
                                            <p:cond delay="0"/>
                                          </p:stCondLst>
                                        </p:cTn>
                                        <p:tgtEl>
                                          <p:spTgt spid="17"/>
                                        </p:tgtEl>
                                      </p:cBhvr>
                                    </p:animEffect>
                                    <p:anim calcmode="lin" valueType="num">
                                      <p:cBhvr>
                                        <p:cTn id="16"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21" dur="7">
                                          <p:stCondLst>
                                            <p:cond delay="162"/>
                                          </p:stCondLst>
                                        </p:cTn>
                                        <p:tgtEl>
                                          <p:spTgt spid="17"/>
                                        </p:tgtEl>
                                      </p:cBhvr>
                                      <p:to x="100000" y="60000"/>
                                    </p:animScale>
                                    <p:animScale>
                                      <p:cBhvr>
                                        <p:cTn id="22" dur="41" decel="50000">
                                          <p:stCondLst>
                                            <p:cond delay="169"/>
                                          </p:stCondLst>
                                        </p:cTn>
                                        <p:tgtEl>
                                          <p:spTgt spid="17"/>
                                        </p:tgtEl>
                                      </p:cBhvr>
                                      <p:to x="100000" y="100000"/>
                                    </p:animScale>
                                    <p:animScale>
                                      <p:cBhvr>
                                        <p:cTn id="23" dur="7">
                                          <p:stCondLst>
                                            <p:cond delay="328"/>
                                          </p:stCondLst>
                                        </p:cTn>
                                        <p:tgtEl>
                                          <p:spTgt spid="17"/>
                                        </p:tgtEl>
                                      </p:cBhvr>
                                      <p:to x="100000" y="80000"/>
                                    </p:animScale>
                                    <p:animScale>
                                      <p:cBhvr>
                                        <p:cTn id="24" dur="41" decel="50000">
                                          <p:stCondLst>
                                            <p:cond delay="335"/>
                                          </p:stCondLst>
                                        </p:cTn>
                                        <p:tgtEl>
                                          <p:spTgt spid="17"/>
                                        </p:tgtEl>
                                      </p:cBhvr>
                                      <p:to x="100000" y="100000"/>
                                    </p:animScale>
                                    <p:animScale>
                                      <p:cBhvr>
                                        <p:cTn id="25" dur="7">
                                          <p:stCondLst>
                                            <p:cond delay="410"/>
                                          </p:stCondLst>
                                        </p:cTn>
                                        <p:tgtEl>
                                          <p:spTgt spid="17"/>
                                        </p:tgtEl>
                                      </p:cBhvr>
                                      <p:to x="100000" y="90000"/>
                                    </p:animScale>
                                    <p:animScale>
                                      <p:cBhvr>
                                        <p:cTn id="26" dur="41" decel="50000">
                                          <p:stCondLst>
                                            <p:cond delay="417"/>
                                          </p:stCondLst>
                                        </p:cTn>
                                        <p:tgtEl>
                                          <p:spTgt spid="17"/>
                                        </p:tgtEl>
                                      </p:cBhvr>
                                      <p:to x="100000" y="100000"/>
                                    </p:animScale>
                                    <p:animScale>
                                      <p:cBhvr>
                                        <p:cTn id="27" dur="7">
                                          <p:stCondLst>
                                            <p:cond delay="452"/>
                                          </p:stCondLst>
                                        </p:cTn>
                                        <p:tgtEl>
                                          <p:spTgt spid="17"/>
                                        </p:tgtEl>
                                      </p:cBhvr>
                                      <p:to x="100000" y="95000"/>
                                    </p:animScale>
                                    <p:animScale>
                                      <p:cBhvr>
                                        <p:cTn id="28" dur="41" decel="50000">
                                          <p:stCondLst>
                                            <p:cond delay="459"/>
                                          </p:stCondLst>
                                        </p:cTn>
                                        <p:tgtEl>
                                          <p:spTgt spid="17"/>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145">
                                          <p:stCondLst>
                                            <p:cond delay="0"/>
                                          </p:stCondLst>
                                        </p:cTn>
                                        <p:tgtEl>
                                          <p:spTgt spid="16"/>
                                        </p:tgtEl>
                                      </p:cBhvr>
                                    </p:animEffect>
                                    <p:anim calcmode="lin" valueType="num">
                                      <p:cBhvr>
                                        <p:cTn id="32"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37" dur="7">
                                          <p:stCondLst>
                                            <p:cond delay="162"/>
                                          </p:stCondLst>
                                        </p:cTn>
                                        <p:tgtEl>
                                          <p:spTgt spid="16"/>
                                        </p:tgtEl>
                                      </p:cBhvr>
                                      <p:to x="100000" y="60000"/>
                                    </p:animScale>
                                    <p:animScale>
                                      <p:cBhvr>
                                        <p:cTn id="38" dur="41" decel="50000">
                                          <p:stCondLst>
                                            <p:cond delay="169"/>
                                          </p:stCondLst>
                                        </p:cTn>
                                        <p:tgtEl>
                                          <p:spTgt spid="16"/>
                                        </p:tgtEl>
                                      </p:cBhvr>
                                      <p:to x="100000" y="100000"/>
                                    </p:animScale>
                                    <p:animScale>
                                      <p:cBhvr>
                                        <p:cTn id="39" dur="7">
                                          <p:stCondLst>
                                            <p:cond delay="328"/>
                                          </p:stCondLst>
                                        </p:cTn>
                                        <p:tgtEl>
                                          <p:spTgt spid="16"/>
                                        </p:tgtEl>
                                      </p:cBhvr>
                                      <p:to x="100000" y="80000"/>
                                    </p:animScale>
                                    <p:animScale>
                                      <p:cBhvr>
                                        <p:cTn id="40" dur="41" decel="50000">
                                          <p:stCondLst>
                                            <p:cond delay="335"/>
                                          </p:stCondLst>
                                        </p:cTn>
                                        <p:tgtEl>
                                          <p:spTgt spid="16"/>
                                        </p:tgtEl>
                                      </p:cBhvr>
                                      <p:to x="100000" y="100000"/>
                                    </p:animScale>
                                    <p:animScale>
                                      <p:cBhvr>
                                        <p:cTn id="41" dur="7">
                                          <p:stCondLst>
                                            <p:cond delay="410"/>
                                          </p:stCondLst>
                                        </p:cTn>
                                        <p:tgtEl>
                                          <p:spTgt spid="16"/>
                                        </p:tgtEl>
                                      </p:cBhvr>
                                      <p:to x="100000" y="90000"/>
                                    </p:animScale>
                                    <p:animScale>
                                      <p:cBhvr>
                                        <p:cTn id="42" dur="41" decel="50000">
                                          <p:stCondLst>
                                            <p:cond delay="417"/>
                                          </p:stCondLst>
                                        </p:cTn>
                                        <p:tgtEl>
                                          <p:spTgt spid="16"/>
                                        </p:tgtEl>
                                      </p:cBhvr>
                                      <p:to x="100000" y="100000"/>
                                    </p:animScale>
                                    <p:animScale>
                                      <p:cBhvr>
                                        <p:cTn id="43" dur="7">
                                          <p:stCondLst>
                                            <p:cond delay="452"/>
                                          </p:stCondLst>
                                        </p:cTn>
                                        <p:tgtEl>
                                          <p:spTgt spid="16"/>
                                        </p:tgtEl>
                                      </p:cBhvr>
                                      <p:to x="100000" y="95000"/>
                                    </p:animScale>
                                    <p:animScale>
                                      <p:cBhvr>
                                        <p:cTn id="44" dur="41" decel="50000">
                                          <p:stCondLst>
                                            <p:cond delay="459"/>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879" flipH="1">
            <a:off x="14813348" y="-173179"/>
            <a:ext cx="3445383" cy="925947"/>
          </a:xfrm>
          <a:prstGeom prst="rect">
            <a:avLst/>
          </a:prstGeom>
        </p:spPr>
      </p:pic>
      <p:sp>
        <p:nvSpPr>
          <p:cNvPr id="7" name="TextBox 6">
            <a:extLst>
              <a:ext uri="{FF2B5EF4-FFF2-40B4-BE49-F238E27FC236}">
                <a16:creationId xmlns:a16="http://schemas.microsoft.com/office/drawing/2014/main" id="{70C3F7A4-7771-E8B1-54A0-D5073BD8AE4C}"/>
              </a:ext>
            </a:extLst>
          </p:cNvPr>
          <p:cNvSpPr txBox="1"/>
          <p:nvPr/>
        </p:nvSpPr>
        <p:spPr>
          <a:xfrm>
            <a:off x="4043626" y="-73845"/>
            <a:ext cx="10740452" cy="1122230"/>
          </a:xfrm>
          <a:prstGeom prst="rect">
            <a:avLst/>
          </a:prstGeom>
          <a:noFill/>
        </p:spPr>
        <p:txBody>
          <a:bodyPr wrap="square">
            <a:spAutoFit/>
          </a:bodyPr>
          <a:lstStyle/>
          <a:p>
            <a:pPr algn="ctr">
              <a:lnSpc>
                <a:spcPct val="150000"/>
              </a:lnSpc>
            </a:pPr>
            <a:r>
              <a:rPr lang="en-US" sz="5000" b="1">
                <a:solidFill>
                  <a:srgbClr val="000000"/>
                </a:solidFill>
                <a:effectLst/>
                <a:latin typeface="Arial" panose="020B0604020202020204" pitchFamily="34" charset="0"/>
                <a:ea typeface="Calibri" panose="020F0502020204030204" pitchFamily="34" charset="0"/>
              </a:rPr>
              <a:t>2.1. Điều chỉnh môi trường</a:t>
            </a:r>
            <a:endParaRPr lang="en-US" sz="5000"/>
          </a:p>
        </p:txBody>
      </p:sp>
      <p:graphicFrame>
        <p:nvGraphicFramePr>
          <p:cNvPr id="9" name="Table 8">
            <a:extLst>
              <a:ext uri="{FF2B5EF4-FFF2-40B4-BE49-F238E27FC236}">
                <a16:creationId xmlns:a16="http://schemas.microsoft.com/office/drawing/2014/main" id="{6BE76022-6698-293F-AF6E-5A80DD4A5FB8}"/>
              </a:ext>
            </a:extLst>
          </p:cNvPr>
          <p:cNvGraphicFramePr>
            <a:graphicFrameLocks noGrp="1"/>
          </p:cNvGraphicFramePr>
          <p:nvPr>
            <p:extLst>
              <p:ext uri="{D42A27DB-BD31-4B8C-83A1-F6EECF244321}">
                <p14:modId xmlns:p14="http://schemas.microsoft.com/office/powerpoint/2010/main" val="2671507922"/>
              </p:ext>
            </p:extLst>
          </p:nvPr>
        </p:nvGraphicFramePr>
        <p:xfrm>
          <a:off x="533400" y="1048385"/>
          <a:ext cx="17221200" cy="9033512"/>
        </p:xfrm>
        <a:graphic>
          <a:graphicData uri="http://schemas.openxmlformats.org/drawingml/2006/table">
            <a:tbl>
              <a:tblPr firstRow="1" firstCol="1" bandRow="1">
                <a:tableStyleId>{E8B1032C-EA38-4F05-BA0D-38AFFFC7BED3}</a:tableStyleId>
              </a:tblPr>
              <a:tblGrid>
                <a:gridCol w="3385302">
                  <a:extLst>
                    <a:ext uri="{9D8B030D-6E8A-4147-A177-3AD203B41FA5}">
                      <a16:colId xmlns:a16="http://schemas.microsoft.com/office/drawing/2014/main" val="1744238480"/>
                    </a:ext>
                  </a:extLst>
                </a:gridCol>
                <a:gridCol w="8094884">
                  <a:extLst>
                    <a:ext uri="{9D8B030D-6E8A-4147-A177-3AD203B41FA5}">
                      <a16:colId xmlns:a16="http://schemas.microsoft.com/office/drawing/2014/main" val="1412860013"/>
                    </a:ext>
                  </a:extLst>
                </a:gridCol>
                <a:gridCol w="5741014">
                  <a:extLst>
                    <a:ext uri="{9D8B030D-6E8A-4147-A177-3AD203B41FA5}">
                      <a16:colId xmlns:a16="http://schemas.microsoft.com/office/drawing/2014/main" val="1849542871"/>
                    </a:ext>
                  </a:extLst>
                </a:gridCol>
              </a:tblGrid>
              <a:tr h="429174">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cs typeface="Arial" panose="020B0604020202020204" pitchFamily="34" charset="0"/>
                        </a:rPr>
                        <a:t>Các yếu tố môi trường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cs typeface="Arial" panose="020B0604020202020204" pitchFamily="34" charset="0"/>
                        </a:rPr>
                        <a:t>Ví dụ ở thực vật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cs typeface="Arial" panose="020B0604020202020204" pitchFamily="34" charset="0"/>
                        </a:rPr>
                        <a:t>Ví dụ ở động vật</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extLst>
                  <a:ext uri="{0D108BD9-81ED-4DB2-BD59-A6C34878D82A}">
                    <a16:rowId xmlns:a16="http://schemas.microsoft.com/office/drawing/2014/main" val="2425695743"/>
                  </a:ext>
                </a:extLst>
              </a:tr>
              <a:tr h="1214393">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cs typeface="Arial" panose="020B0604020202020204" pitchFamily="34" charset="0"/>
                        </a:rPr>
                        <a:t>Ánh sáng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tc>
                  <a:txBody>
                    <a:bodyPr/>
                    <a:lstStyle/>
                    <a:p>
                      <a:pPr marL="30480" marR="30480" algn="just">
                        <a:lnSpc>
                          <a:spcPct val="150000"/>
                        </a:lnSpc>
                        <a:spcBef>
                          <a:spcPts val="0"/>
                        </a:spcBef>
                        <a:spcAft>
                          <a:spcPts val="1200"/>
                        </a:spcAft>
                      </a:pPr>
                      <a:r>
                        <a:rPr lang="en-US" sz="3000">
                          <a:solidFill>
                            <a:srgbClr val="000000"/>
                          </a:solidFill>
                          <a:effectLst/>
                          <a:latin typeface="Arial" panose="020B0604020202020204" pitchFamily="34" charset="0"/>
                          <a:cs typeface="Arial" panose="020B0604020202020204" pitchFamily="34" charset="0"/>
                        </a:rPr>
                        <a:t>- Thắp đèn vào ban đêm làm cho cây thanh long ra nhiều hoa hoặc ra hoa trái vụ.</a:t>
                      </a:r>
                      <a:endParaRPr lang="en-US" sz="3000">
                        <a:effectLst/>
                        <a:latin typeface="Arial" panose="020B0604020202020204" pitchFamily="34" charset="0"/>
                        <a:cs typeface="Arial" panose="020B0604020202020204" pitchFamily="34" charset="0"/>
                      </a:endParaRPr>
                    </a:p>
                    <a:p>
                      <a:pPr marL="30480" marR="30480" algn="just">
                        <a:lnSpc>
                          <a:spcPct val="150000"/>
                        </a:lnSpc>
                        <a:spcBef>
                          <a:spcPts val="0"/>
                        </a:spcBef>
                        <a:spcAft>
                          <a:spcPts val="1200"/>
                        </a:spcAft>
                      </a:pPr>
                      <a:r>
                        <a:rPr lang="en-US" sz="3000">
                          <a:solidFill>
                            <a:srgbClr val="000000"/>
                          </a:solidFill>
                          <a:effectLst/>
                          <a:latin typeface="Arial" panose="020B0604020202020204" pitchFamily="34" charset="0"/>
                          <a:cs typeface="Arial" panose="020B0604020202020204" pitchFamily="34" charset="0"/>
                        </a:rPr>
                        <a:t>- Điều khiển ánh sáng cho hoa cúc nở sớm.</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48601" marR="48601" marT="0" marB="0"/>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cs typeface="Arial" panose="020B0604020202020204" pitchFamily="34" charset="0"/>
                        </a:rPr>
                        <a:t>- Thắp đèn kéo dài thời gian chiếu sáng trong ngày làm cho gà có thể đẻ 2 trứng/ngày.</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extLst>
                  <a:ext uri="{0D108BD9-81ED-4DB2-BD59-A6C34878D82A}">
                    <a16:rowId xmlns:a16="http://schemas.microsoft.com/office/drawing/2014/main" val="3288706513"/>
                  </a:ext>
                </a:extLst>
              </a:tr>
              <a:tr h="144119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cs typeface="Arial" panose="020B0604020202020204" pitchFamily="34" charset="0"/>
                        </a:rPr>
                        <a:t>Độ ẩm, nước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tc>
                  <a:txBody>
                    <a:bodyPr/>
                    <a:lstStyle/>
                    <a:p>
                      <a:pPr marL="30480" marR="30480" algn="just">
                        <a:lnSpc>
                          <a:spcPct val="150000"/>
                        </a:lnSpc>
                        <a:spcBef>
                          <a:spcPts val="0"/>
                        </a:spcBef>
                        <a:spcAft>
                          <a:spcPts val="1200"/>
                        </a:spcAft>
                      </a:pPr>
                      <a:r>
                        <a:rPr lang="en-US" sz="3000">
                          <a:solidFill>
                            <a:srgbClr val="000000"/>
                          </a:solidFill>
                          <a:effectLst/>
                          <a:latin typeface="Arial" panose="020B0604020202020204" pitchFamily="34" charset="0"/>
                          <a:cs typeface="Arial" panose="020B0604020202020204" pitchFamily="34" charset="0"/>
                        </a:rPr>
                        <a:t>- Giảm lượng nước tưới để gây khô hạn để quýt ra hoa đồng loạt.</a:t>
                      </a:r>
                      <a:endParaRPr lang="en-US" sz="3000">
                        <a:effectLst/>
                        <a:latin typeface="Arial" panose="020B0604020202020204" pitchFamily="34" charset="0"/>
                        <a:cs typeface="Arial" panose="020B0604020202020204" pitchFamily="34" charset="0"/>
                      </a:endParaRPr>
                    </a:p>
                    <a:p>
                      <a:pPr marL="30480" marR="30480" algn="just">
                        <a:lnSpc>
                          <a:spcPct val="150000"/>
                        </a:lnSpc>
                        <a:spcBef>
                          <a:spcPts val="0"/>
                        </a:spcBef>
                        <a:spcAft>
                          <a:spcPts val="1200"/>
                        </a:spcAft>
                      </a:pPr>
                      <a:r>
                        <a:rPr lang="en-US" sz="3000">
                          <a:solidFill>
                            <a:srgbClr val="000000"/>
                          </a:solidFill>
                          <a:effectLst/>
                          <a:latin typeface="Arial" panose="020B0604020202020204" pitchFamily="34" charset="0"/>
                          <a:cs typeface="Arial" panose="020B0604020202020204" pitchFamily="34" charset="0"/>
                        </a:rPr>
                        <a:t>- Phun nước (nước ấm hoặc nước lạnh) để điều khiển cây đào ra hoa.</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48601" marR="48601" marT="0" marB="0"/>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cs typeface="Arial" panose="020B0604020202020204" pitchFamily="34" charset="0"/>
                        </a:rPr>
                        <a:t>- Sâu ăn lá lúa sẽ đẻ trứng ở nhiệt độ 25</a:t>
                      </a:r>
                      <a:r>
                        <a:rPr lang="en-US" sz="3000" baseline="30000">
                          <a:solidFill>
                            <a:srgbClr val="000000"/>
                          </a:solidFill>
                          <a:effectLst/>
                          <a:latin typeface="Arial" panose="020B0604020202020204" pitchFamily="34" charset="0"/>
                          <a:cs typeface="Arial" panose="020B0604020202020204" pitchFamily="34" charset="0"/>
                        </a:rPr>
                        <a:t>o</a:t>
                      </a:r>
                      <a:r>
                        <a:rPr lang="en-US" sz="3000">
                          <a:solidFill>
                            <a:srgbClr val="000000"/>
                          </a:solidFill>
                          <a:effectLst/>
                          <a:latin typeface="Arial" panose="020B0604020202020204" pitchFamily="34" charset="0"/>
                          <a:cs typeface="Arial" panose="020B0604020202020204" pitchFamily="34" charset="0"/>
                        </a:rPr>
                        <a:t>C với độ ẩm cao khoảng 90%.</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extLst>
                  <a:ext uri="{0D108BD9-81ED-4DB2-BD59-A6C34878D82A}">
                    <a16:rowId xmlns:a16="http://schemas.microsoft.com/office/drawing/2014/main" val="2889814390"/>
                  </a:ext>
                </a:extLst>
              </a:tr>
              <a:tr h="144119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cs typeface="Arial" panose="020B0604020202020204" pitchFamily="34" charset="0"/>
                        </a:rPr>
                        <a:t>Chất dinh dưỡng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tc>
                  <a:txBody>
                    <a:bodyPr/>
                    <a:lstStyle/>
                    <a:p>
                      <a:pPr marL="30480" marR="30480" algn="just">
                        <a:lnSpc>
                          <a:spcPct val="150000"/>
                        </a:lnSpc>
                        <a:spcBef>
                          <a:spcPts val="0"/>
                        </a:spcBef>
                        <a:spcAft>
                          <a:spcPts val="1200"/>
                        </a:spcAft>
                      </a:pPr>
                      <a:r>
                        <a:rPr lang="en-US" sz="3000">
                          <a:solidFill>
                            <a:srgbClr val="000000"/>
                          </a:solidFill>
                          <a:effectLst/>
                          <a:latin typeface="Arial" panose="020B0604020202020204" pitchFamily="34" charset="0"/>
                          <a:cs typeface="Arial" panose="020B0604020202020204" pitchFamily="34" charset="0"/>
                        </a:rPr>
                        <a:t>- Phun phân bón lá cho cây cam trước nửa tháng làm cho quả chín đồng loạt.</a:t>
                      </a:r>
                      <a:endParaRPr lang="en-US" sz="3000">
                        <a:effectLst/>
                        <a:latin typeface="Arial" panose="020B0604020202020204" pitchFamily="34" charset="0"/>
                        <a:cs typeface="Arial" panose="020B0604020202020204" pitchFamily="34" charset="0"/>
                      </a:endParaRPr>
                    </a:p>
                    <a:p>
                      <a:pPr marL="30480" marR="30480" algn="just">
                        <a:lnSpc>
                          <a:spcPct val="150000"/>
                        </a:lnSpc>
                        <a:spcBef>
                          <a:spcPts val="0"/>
                        </a:spcBef>
                        <a:spcAft>
                          <a:spcPts val="1200"/>
                        </a:spcAft>
                      </a:pPr>
                      <a:r>
                        <a:rPr lang="en-US" sz="3000">
                          <a:solidFill>
                            <a:srgbClr val="000000"/>
                          </a:solidFill>
                          <a:effectLst/>
                          <a:latin typeface="Arial" panose="020B0604020202020204" pitchFamily="34" charset="0"/>
                          <a:cs typeface="Arial" panose="020B0604020202020204" pitchFamily="34" charset="0"/>
                        </a:rPr>
                        <a:t>- Phun phân bón lá khi cây nhãn bắt đầu ra hoa làm tăng năng suất</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48601" marR="48601" marT="0" marB="0"/>
                </a:tc>
                <a:tc>
                  <a:txBody>
                    <a:bodyPr/>
                    <a:lstStyle/>
                    <a:p>
                      <a:pPr marL="0" marR="0" algn="just">
                        <a:lnSpc>
                          <a:spcPct val="150000"/>
                        </a:lnSpc>
                        <a:spcBef>
                          <a:spcPts val="0"/>
                        </a:spcBef>
                        <a:spcAft>
                          <a:spcPts val="0"/>
                        </a:spcAft>
                      </a:pPr>
                      <a:r>
                        <a:rPr lang="en-US" sz="3000">
                          <a:solidFill>
                            <a:srgbClr val="000000"/>
                          </a:solidFill>
                          <a:effectLst/>
                          <a:latin typeface="Arial" panose="020B0604020202020204" pitchFamily="34" charset="0"/>
                          <a:cs typeface="Arial" panose="020B0604020202020204" pitchFamily="34" charset="0"/>
                        </a:rPr>
                        <a:t>- Bổ sung chất khoáng (từ vỏ trứng, ốc, hến,…) để gà vịt tăng tỉ lệ đẻ trứng.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48601" marR="48601" marT="0" marB="0"/>
                </a:tc>
                <a:extLst>
                  <a:ext uri="{0D108BD9-81ED-4DB2-BD59-A6C34878D82A}">
                    <a16:rowId xmlns:a16="http://schemas.microsoft.com/office/drawing/2014/main" val="67286989"/>
                  </a:ext>
                </a:extLst>
              </a:tr>
            </a:tbl>
          </a:graphicData>
        </a:graphic>
      </p:graphicFrame>
    </p:spTree>
    <p:extLst>
      <p:ext uri="{BB962C8B-B14F-4D97-AF65-F5344CB8AC3E}">
        <p14:creationId xmlns:p14="http://schemas.microsoft.com/office/powerpoint/2010/main" val="369862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57430">
            <a:off x="16501429" y="8433390"/>
            <a:ext cx="2361591" cy="2994093"/>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9401" y="-81705"/>
            <a:ext cx="3072415" cy="3090376"/>
          </a:xfrm>
          <a:prstGeom prst="rect">
            <a:avLst/>
          </a:prstGeom>
        </p:spPr>
      </p:pic>
      <p:sp>
        <p:nvSpPr>
          <p:cNvPr id="21" name="TextBox 21"/>
          <p:cNvSpPr txBox="1"/>
          <p:nvPr/>
        </p:nvSpPr>
        <p:spPr>
          <a:xfrm>
            <a:off x="4797450" y="36018"/>
            <a:ext cx="9500691" cy="1315040"/>
          </a:xfrm>
          <a:prstGeom prst="rect">
            <a:avLst/>
          </a:prstGeom>
        </p:spPr>
        <p:txBody>
          <a:bodyPr lIns="0" tIns="0" rIns="0" bIns="0" rtlCol="0" anchor="t">
            <a:spAutoFit/>
          </a:bodyPr>
          <a:lstStyle/>
          <a:p>
            <a:pPr algn="ctr">
              <a:lnSpc>
                <a:spcPct val="150000"/>
              </a:lnSpc>
            </a:pPr>
            <a:r>
              <a:rPr lang="en-US" sz="6500" b="1">
                <a:solidFill>
                  <a:srgbClr val="301906"/>
                </a:solidFill>
                <a:latin typeface="Arial" panose="020B0604020202020204" pitchFamily="34" charset="0"/>
                <a:cs typeface="Arial" panose="020B0604020202020204" pitchFamily="34" charset="0"/>
              </a:rPr>
              <a:t>KHỞI ĐỘNG</a:t>
            </a:r>
          </a:p>
        </p:txBody>
      </p:sp>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15200" y="1463503"/>
            <a:ext cx="5131313" cy="141111"/>
          </a:xfrm>
          <a:prstGeom prst="rect">
            <a:avLst/>
          </a:prstGeom>
        </p:spPr>
      </p:pic>
      <p:pic>
        <p:nvPicPr>
          <p:cNvPr id="24" name="Picture 23">
            <a:extLst>
              <a:ext uri="{FF2B5EF4-FFF2-40B4-BE49-F238E27FC236}">
                <a16:creationId xmlns:a16="http://schemas.microsoft.com/office/drawing/2014/main" id="{F5B65F84-96CE-0398-64E4-0C3F22216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9600" y="4014817"/>
            <a:ext cx="9593826" cy="5396528"/>
          </a:xfrm>
          <a:prstGeom prst="rect">
            <a:avLst/>
          </a:prstGeom>
        </p:spPr>
      </p:pic>
      <p:sp>
        <p:nvSpPr>
          <p:cNvPr id="28" name="Rounded Rectangular Callout 13">
            <a:extLst>
              <a:ext uri="{FF2B5EF4-FFF2-40B4-BE49-F238E27FC236}">
                <a16:creationId xmlns:a16="http://schemas.microsoft.com/office/drawing/2014/main" id="{F6321873-B77C-C4D3-D311-130ECA0C103E}"/>
              </a:ext>
            </a:extLst>
          </p:cNvPr>
          <p:cNvSpPr/>
          <p:nvPr/>
        </p:nvSpPr>
        <p:spPr>
          <a:xfrm>
            <a:off x="1524000" y="1717059"/>
            <a:ext cx="15890018" cy="1931757"/>
          </a:xfrm>
          <a:prstGeom prst="wedgeRoundRectCallout">
            <a:avLst>
              <a:gd name="adj1" fmla="val -36663"/>
              <a:gd name="adj2" fmla="val 126311"/>
              <a:gd name="adj3" fmla="val 16667"/>
            </a:avLst>
          </a:prstGeom>
          <a:solidFill>
            <a:schemeClr val="accent4">
              <a:lumMod val="20000"/>
              <a:lumOff val="80000"/>
            </a:schemeClr>
          </a:solidFill>
          <a:ln w="38100">
            <a:solidFill>
              <a:schemeClr val="accent4">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2000">
              <a:solidFill>
                <a:schemeClr val="bg1">
                  <a:lumMod val="10000"/>
                </a:schemeClr>
              </a:solidFill>
            </a:endParaRPr>
          </a:p>
          <a:p>
            <a:pPr algn="ctr">
              <a:lnSpc>
                <a:spcPct val="150000"/>
              </a:lnSpc>
            </a:pPr>
            <a:r>
              <a:rPr lang="en-US" sz="4500">
                <a:solidFill>
                  <a:schemeClr val="tx1"/>
                </a:solidFill>
                <a:latin typeface="Arial" panose="020B0604020202020204" pitchFamily="34" charset="0"/>
                <a:cs typeface="Arial" panose="020B0604020202020204" pitchFamily="34" charset="0"/>
              </a:rPr>
              <a:t>Quá trình thụ phấn và hình thành quả ở cây bầu, cây bí có thể chịu ảnh hưởng của những yếu tố nào?</a:t>
            </a:r>
          </a:p>
          <a:p>
            <a:pPr algn="ctr">
              <a:lnSpc>
                <a:spcPct val="150000"/>
              </a:lnSpc>
            </a:pPr>
            <a:endParaRPr lang="en-US" sz="1800">
              <a:solidFill>
                <a:schemeClr val="accent4">
                  <a:lumMod val="10000"/>
                </a:schemeClr>
              </a:solidFill>
            </a:endParaRPr>
          </a:p>
        </p:txBody>
      </p:sp>
      <p:pic>
        <p:nvPicPr>
          <p:cNvPr id="30" name="Picture 29">
            <a:extLst>
              <a:ext uri="{FF2B5EF4-FFF2-40B4-BE49-F238E27FC236}">
                <a16:creationId xmlns:a16="http://schemas.microsoft.com/office/drawing/2014/main" id="{B7757F53-D883-8DBA-0064-76BBF09137C1}"/>
              </a:ext>
            </a:extLst>
          </p:cNvPr>
          <p:cNvPicPr>
            <a:picLocks noChangeAspect="1"/>
          </p:cNvPicPr>
          <p:nvPr/>
        </p:nvPicPr>
        <p:blipFill>
          <a:blip r:embed="rId11"/>
          <a:srcRect/>
          <a:stretch>
            <a:fillRect/>
          </a:stretch>
        </p:blipFill>
        <p:spPr>
          <a:xfrm rot="19530816">
            <a:off x="624101" y="4168105"/>
            <a:ext cx="3523013" cy="544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45">
                                          <p:stCondLst>
                                            <p:cond delay="0"/>
                                          </p:stCondLst>
                                        </p:cTn>
                                        <p:tgtEl>
                                          <p:spTgt spid="28"/>
                                        </p:tgtEl>
                                      </p:cBhvr>
                                    </p:animEffect>
                                    <p:anim calcmode="lin" valueType="num">
                                      <p:cBhvr>
                                        <p:cTn id="8"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13" dur="7">
                                          <p:stCondLst>
                                            <p:cond delay="162"/>
                                          </p:stCondLst>
                                        </p:cTn>
                                        <p:tgtEl>
                                          <p:spTgt spid="28"/>
                                        </p:tgtEl>
                                      </p:cBhvr>
                                      <p:to x="100000" y="60000"/>
                                    </p:animScale>
                                    <p:animScale>
                                      <p:cBhvr>
                                        <p:cTn id="14" dur="41" decel="50000">
                                          <p:stCondLst>
                                            <p:cond delay="169"/>
                                          </p:stCondLst>
                                        </p:cTn>
                                        <p:tgtEl>
                                          <p:spTgt spid="28"/>
                                        </p:tgtEl>
                                      </p:cBhvr>
                                      <p:to x="100000" y="100000"/>
                                    </p:animScale>
                                    <p:animScale>
                                      <p:cBhvr>
                                        <p:cTn id="15" dur="7">
                                          <p:stCondLst>
                                            <p:cond delay="328"/>
                                          </p:stCondLst>
                                        </p:cTn>
                                        <p:tgtEl>
                                          <p:spTgt spid="28"/>
                                        </p:tgtEl>
                                      </p:cBhvr>
                                      <p:to x="100000" y="80000"/>
                                    </p:animScale>
                                    <p:animScale>
                                      <p:cBhvr>
                                        <p:cTn id="16" dur="41" decel="50000">
                                          <p:stCondLst>
                                            <p:cond delay="335"/>
                                          </p:stCondLst>
                                        </p:cTn>
                                        <p:tgtEl>
                                          <p:spTgt spid="28"/>
                                        </p:tgtEl>
                                      </p:cBhvr>
                                      <p:to x="100000" y="100000"/>
                                    </p:animScale>
                                    <p:animScale>
                                      <p:cBhvr>
                                        <p:cTn id="17" dur="7">
                                          <p:stCondLst>
                                            <p:cond delay="410"/>
                                          </p:stCondLst>
                                        </p:cTn>
                                        <p:tgtEl>
                                          <p:spTgt spid="28"/>
                                        </p:tgtEl>
                                      </p:cBhvr>
                                      <p:to x="100000" y="90000"/>
                                    </p:animScale>
                                    <p:animScale>
                                      <p:cBhvr>
                                        <p:cTn id="18" dur="41" decel="50000">
                                          <p:stCondLst>
                                            <p:cond delay="417"/>
                                          </p:stCondLst>
                                        </p:cTn>
                                        <p:tgtEl>
                                          <p:spTgt spid="28"/>
                                        </p:tgtEl>
                                      </p:cBhvr>
                                      <p:to x="100000" y="100000"/>
                                    </p:animScale>
                                    <p:animScale>
                                      <p:cBhvr>
                                        <p:cTn id="19" dur="7">
                                          <p:stCondLst>
                                            <p:cond delay="452"/>
                                          </p:stCondLst>
                                        </p:cTn>
                                        <p:tgtEl>
                                          <p:spTgt spid="28"/>
                                        </p:tgtEl>
                                      </p:cBhvr>
                                      <p:to x="100000" y="95000"/>
                                    </p:animScale>
                                    <p:animScale>
                                      <p:cBhvr>
                                        <p:cTn id="20" dur="41" decel="50000">
                                          <p:stCondLst>
                                            <p:cond delay="459"/>
                                          </p:stCondLst>
                                        </p:cTn>
                                        <p:tgtEl>
                                          <p:spTgt spid="2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145">
                                          <p:stCondLst>
                                            <p:cond delay="0"/>
                                          </p:stCondLst>
                                        </p:cTn>
                                        <p:tgtEl>
                                          <p:spTgt spid="30"/>
                                        </p:tgtEl>
                                      </p:cBhvr>
                                    </p:animEffect>
                                    <p:anim calcmode="lin" valueType="num">
                                      <p:cBhvr>
                                        <p:cTn id="24"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29" dur="7">
                                          <p:stCondLst>
                                            <p:cond delay="162"/>
                                          </p:stCondLst>
                                        </p:cTn>
                                        <p:tgtEl>
                                          <p:spTgt spid="30"/>
                                        </p:tgtEl>
                                      </p:cBhvr>
                                      <p:to x="100000" y="60000"/>
                                    </p:animScale>
                                    <p:animScale>
                                      <p:cBhvr>
                                        <p:cTn id="30" dur="41" decel="50000">
                                          <p:stCondLst>
                                            <p:cond delay="169"/>
                                          </p:stCondLst>
                                        </p:cTn>
                                        <p:tgtEl>
                                          <p:spTgt spid="30"/>
                                        </p:tgtEl>
                                      </p:cBhvr>
                                      <p:to x="100000" y="100000"/>
                                    </p:animScale>
                                    <p:animScale>
                                      <p:cBhvr>
                                        <p:cTn id="31" dur="7">
                                          <p:stCondLst>
                                            <p:cond delay="328"/>
                                          </p:stCondLst>
                                        </p:cTn>
                                        <p:tgtEl>
                                          <p:spTgt spid="30"/>
                                        </p:tgtEl>
                                      </p:cBhvr>
                                      <p:to x="100000" y="80000"/>
                                    </p:animScale>
                                    <p:animScale>
                                      <p:cBhvr>
                                        <p:cTn id="32" dur="41" decel="50000">
                                          <p:stCondLst>
                                            <p:cond delay="335"/>
                                          </p:stCondLst>
                                        </p:cTn>
                                        <p:tgtEl>
                                          <p:spTgt spid="30"/>
                                        </p:tgtEl>
                                      </p:cBhvr>
                                      <p:to x="100000" y="100000"/>
                                    </p:animScale>
                                    <p:animScale>
                                      <p:cBhvr>
                                        <p:cTn id="33" dur="7">
                                          <p:stCondLst>
                                            <p:cond delay="410"/>
                                          </p:stCondLst>
                                        </p:cTn>
                                        <p:tgtEl>
                                          <p:spTgt spid="30"/>
                                        </p:tgtEl>
                                      </p:cBhvr>
                                      <p:to x="100000" y="90000"/>
                                    </p:animScale>
                                    <p:animScale>
                                      <p:cBhvr>
                                        <p:cTn id="34" dur="41" decel="50000">
                                          <p:stCondLst>
                                            <p:cond delay="417"/>
                                          </p:stCondLst>
                                        </p:cTn>
                                        <p:tgtEl>
                                          <p:spTgt spid="30"/>
                                        </p:tgtEl>
                                      </p:cBhvr>
                                      <p:to x="100000" y="100000"/>
                                    </p:animScale>
                                    <p:animScale>
                                      <p:cBhvr>
                                        <p:cTn id="35" dur="7">
                                          <p:stCondLst>
                                            <p:cond delay="452"/>
                                          </p:stCondLst>
                                        </p:cTn>
                                        <p:tgtEl>
                                          <p:spTgt spid="30"/>
                                        </p:tgtEl>
                                      </p:cBhvr>
                                      <p:to x="100000" y="95000"/>
                                    </p:animScale>
                                    <p:animScale>
                                      <p:cBhvr>
                                        <p:cTn id="36" dur="41" decel="50000">
                                          <p:stCondLst>
                                            <p:cond delay="459"/>
                                          </p:stCondLst>
                                        </p:cTn>
                                        <p:tgtEl>
                                          <p:spTgt spid="3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65561" flipV="1">
            <a:off x="15847678" y="-1449303"/>
            <a:ext cx="2805148" cy="3556448"/>
          </a:xfrm>
          <a:prstGeom prst="rect">
            <a:avLst/>
          </a:prstGeom>
        </p:spPr>
      </p:pic>
      <p:sp>
        <p:nvSpPr>
          <p:cNvPr id="4" name="TextBox 3">
            <a:extLst>
              <a:ext uri="{FF2B5EF4-FFF2-40B4-BE49-F238E27FC236}">
                <a16:creationId xmlns:a16="http://schemas.microsoft.com/office/drawing/2014/main" id="{758DF086-9ED9-248A-E143-E923A078F271}"/>
              </a:ext>
            </a:extLst>
          </p:cNvPr>
          <p:cNvSpPr txBox="1"/>
          <p:nvPr/>
        </p:nvSpPr>
        <p:spPr>
          <a:xfrm>
            <a:off x="3616569" y="328921"/>
            <a:ext cx="11054861" cy="1107419"/>
          </a:xfrm>
          <a:prstGeom prst="rect">
            <a:avLst/>
          </a:prstGeom>
          <a:noFill/>
        </p:spPr>
        <p:txBody>
          <a:bodyPr wrap="square">
            <a:spAutoFit/>
          </a:bodyPr>
          <a:lstStyle/>
          <a:p>
            <a:pPr marL="0" marR="34925" algn="ctr">
              <a:lnSpc>
                <a:spcPct val="150000"/>
              </a:lnSpc>
              <a:spcBef>
                <a:spcPts val="500"/>
              </a:spcBef>
              <a:spcAft>
                <a:spcPts val="600"/>
              </a:spcAft>
            </a:pPr>
            <a:r>
              <a:rPr lang="en-US" sz="5000" b="1">
                <a:solidFill>
                  <a:srgbClr val="000000"/>
                </a:solidFill>
                <a:effectLst/>
                <a:latin typeface="Arial" panose="020B0604020202020204" pitchFamily="34" charset="0"/>
                <a:ea typeface="Tahoma" panose="020B0604030504040204" pitchFamily="34" charset="0"/>
              </a:rPr>
              <a:t>2.2. Sử dụng hormone nhân tạo</a:t>
            </a:r>
            <a:endParaRPr lang="en-US" sz="500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C620CF6-C52D-DDD9-0D09-D9A91E08B4AE}"/>
              </a:ext>
            </a:extLst>
          </p:cNvPr>
          <p:cNvSpPr txBox="1"/>
          <p:nvPr/>
        </p:nvSpPr>
        <p:spPr>
          <a:xfrm>
            <a:off x="609721" y="1104900"/>
            <a:ext cx="7924679" cy="8635890"/>
          </a:xfrm>
          <a:prstGeom prst="rect">
            <a:avLst/>
          </a:prstGeom>
          <a:noFill/>
        </p:spPr>
        <p:txBody>
          <a:bodyPr wrap="square">
            <a:spAutoFit/>
          </a:bodyPr>
          <a:lstStyle/>
          <a:p>
            <a:pPr marL="0" marR="34925" algn="just">
              <a:lnSpc>
                <a:spcPct val="150000"/>
              </a:lnSpc>
              <a:spcBef>
                <a:spcPts val="500"/>
              </a:spcBef>
              <a:spcAft>
                <a:spcPts val="600"/>
              </a:spcAft>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(9)</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34925" indent="-457200" algn="just">
              <a:lnSpc>
                <a:spcPct val="150000"/>
              </a:lnSpc>
              <a:spcBef>
                <a:spcPts val="500"/>
              </a:spcBef>
              <a:spcAft>
                <a:spcPts val="600"/>
              </a:spcAft>
              <a:buFont typeface="Wingdings" panose="05000000000000000000" pitchFamily="2" charset="2"/>
              <a:buChar char="q"/>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Ví dụ về sử dụng các hormone nhân tạo điều khiển sinh sản ở cây trồng:</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Tiêm hormone kích thích ra rễ nhanh và nhiều khi giâm cành, chiết cành ở cây cam, bưởi, chanh,...</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Sử dụng hormone nhân tạo để tạo quả không hạt ở nho, dưa hấu,…</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Điều khiển ra hoa, quả trái vụ ở thanh long, dứa,…</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33435131-1A44-DA6B-F20B-FAFE5CC3B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2247900"/>
            <a:ext cx="6772659" cy="7387754"/>
          </a:xfrm>
          <a:prstGeom prst="rect">
            <a:avLst/>
          </a:prstGeom>
        </p:spPr>
      </p:pic>
    </p:spTree>
    <p:extLst>
      <p:ext uri="{BB962C8B-B14F-4D97-AF65-F5344CB8AC3E}">
        <p14:creationId xmlns:p14="http://schemas.microsoft.com/office/powerpoint/2010/main" val="35940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65561" flipV="1">
            <a:off x="15847678" y="-1449303"/>
            <a:ext cx="2805148" cy="3556448"/>
          </a:xfrm>
          <a:prstGeom prst="rect">
            <a:avLst/>
          </a:prstGeom>
        </p:spPr>
      </p:pic>
      <p:sp>
        <p:nvSpPr>
          <p:cNvPr id="4" name="TextBox 3">
            <a:extLst>
              <a:ext uri="{FF2B5EF4-FFF2-40B4-BE49-F238E27FC236}">
                <a16:creationId xmlns:a16="http://schemas.microsoft.com/office/drawing/2014/main" id="{758DF086-9ED9-248A-E143-E923A078F271}"/>
              </a:ext>
            </a:extLst>
          </p:cNvPr>
          <p:cNvSpPr txBox="1"/>
          <p:nvPr/>
        </p:nvSpPr>
        <p:spPr>
          <a:xfrm>
            <a:off x="3616569" y="328921"/>
            <a:ext cx="11054861" cy="1107419"/>
          </a:xfrm>
          <a:prstGeom prst="rect">
            <a:avLst/>
          </a:prstGeom>
          <a:noFill/>
        </p:spPr>
        <p:txBody>
          <a:bodyPr wrap="square">
            <a:spAutoFit/>
          </a:bodyPr>
          <a:lstStyle/>
          <a:p>
            <a:pPr marL="0" marR="34925" lvl="0" indent="0" algn="ctr" defTabSz="914400" rtl="0" eaLnBrk="1" fontAlgn="auto" latinLnBrk="0" hangingPunct="1">
              <a:lnSpc>
                <a:spcPct val="150000"/>
              </a:lnSpc>
              <a:spcBef>
                <a:spcPts val="500"/>
              </a:spcBef>
              <a:spcAft>
                <a:spcPts val="60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mn-cs"/>
              </a:rPr>
              <a:t>2.2. Sử dụng hormone nhân tạo</a:t>
            </a:r>
            <a:endParaRPr kumimoji="0" lang="en-US" sz="5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225E6FEA-3954-0639-F506-8CA09FD1B7DD}"/>
              </a:ext>
            </a:extLst>
          </p:cNvPr>
          <p:cNvSpPr txBox="1"/>
          <p:nvPr/>
        </p:nvSpPr>
        <p:spPr>
          <a:xfrm>
            <a:off x="457200" y="1714500"/>
            <a:ext cx="9738360" cy="8047396"/>
          </a:xfrm>
          <a:prstGeom prst="rect">
            <a:avLst/>
          </a:prstGeom>
          <a:noFill/>
        </p:spPr>
        <p:txBody>
          <a:bodyPr wrap="square">
            <a:spAutoFit/>
          </a:bodyPr>
          <a:lstStyle/>
          <a:p>
            <a:pPr marL="457200" marR="34925" indent="-457200" algn="just">
              <a:lnSpc>
                <a:spcPct val="150000"/>
              </a:lnSpc>
              <a:spcBef>
                <a:spcPts val="500"/>
              </a:spcBef>
              <a:spcAft>
                <a:spcPts val="600"/>
              </a:spcAft>
              <a:buFont typeface="Wingdings" panose="05000000000000000000" pitchFamily="2" charset="2"/>
              <a:buChar char="q"/>
            </a:pPr>
            <a:r>
              <a:rPr lang="en-US" sz="3000">
                <a:solidFill>
                  <a:srgbClr val="000000"/>
                </a:solidFill>
                <a:effectLst/>
                <a:latin typeface="Arial" panose="020B0604020202020204" pitchFamily="34" charset="0"/>
                <a:ea typeface="Tahoma" panose="020B0604030504040204" pitchFamily="34" charset="0"/>
                <a:cs typeface="Arial" panose="020B0604020202020204" pitchFamily="34" charset="0"/>
              </a:rPr>
              <a:t>Ví dụ về sử dụng các hormone nhân tạo điều khiển sinh sản ở động vật:</a:t>
            </a:r>
            <a:endParaRPr lang="en-US" sz="3000">
              <a:effectLst/>
              <a:latin typeface="Arial" panose="020B0604020202020204" pitchFamily="34" charset="0"/>
              <a:ea typeface="Times New Roman" panose="02020603050405020304" pitchFamily="18"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000">
                <a:solidFill>
                  <a:srgbClr val="000000"/>
                </a:solidFill>
                <a:effectLst/>
                <a:latin typeface="Arial" panose="020B0604020202020204" pitchFamily="34" charset="0"/>
                <a:ea typeface="Tahoma" panose="020B0604030504040204" pitchFamily="34" charset="0"/>
                <a:cs typeface="Arial" panose="020B0604020202020204" pitchFamily="34" charset="0"/>
              </a:rPr>
              <a:t>Tiêm dịch chiết từ tuyến dưới não của các loài cá khác vào cá mè, trứng chín, cho thụ tinh nhân tạo bên ngoài cơ thể rồi đem ấp nở ra cá con.</a:t>
            </a:r>
            <a:endParaRPr lang="en-US" sz="30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000">
                <a:solidFill>
                  <a:srgbClr val="000000"/>
                </a:solidFill>
                <a:effectLst/>
                <a:latin typeface="Arial" panose="020B0604020202020204" pitchFamily="34" charset="0"/>
                <a:ea typeface="Tahoma" panose="020B0604030504040204" pitchFamily="34" charset="0"/>
                <a:cs typeface="Arial" panose="020B0604020202020204" pitchFamily="34" charset="0"/>
              </a:rPr>
              <a:t>Tiêm huyết thanh ngựa chửa cho trâu, bò,… để trứng nhanh chín và rụng, sau đó thụ tinh nhân tạo với tinh trùng đã chuẩn bị sẵn.</a:t>
            </a:r>
            <a:endParaRPr lang="en-US" sz="30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000">
                <a:solidFill>
                  <a:srgbClr val="000000"/>
                </a:solidFill>
                <a:effectLst/>
                <a:latin typeface="Arial" panose="020B0604020202020204" pitchFamily="34" charset="0"/>
                <a:ea typeface="Tahoma" panose="020B0604030504040204" pitchFamily="34" charset="0"/>
                <a:cs typeface="Arial" panose="020B0604020202020204" pitchFamily="34" charset="0"/>
              </a:rPr>
              <a:t>Nuôi cá rô phi bột (cá nhỏ) bằng 17-metyltestosteron (một loại hormone testosterone tổng hợp) kèm theo vitamin C sẽ tạo ra 90% cá rô phi đực.</a:t>
            </a:r>
            <a:endParaRPr lang="en-US" sz="3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0002AC17-11F2-82D7-6A42-155B490B2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07" y="3162300"/>
            <a:ext cx="7586133" cy="4267200"/>
          </a:xfrm>
          <a:prstGeom prst="rect">
            <a:avLst/>
          </a:prstGeom>
        </p:spPr>
      </p:pic>
    </p:spTree>
    <p:extLst>
      <p:ext uri="{BB962C8B-B14F-4D97-AF65-F5344CB8AC3E}">
        <p14:creationId xmlns:p14="http://schemas.microsoft.com/office/powerpoint/2010/main" val="26075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65561" flipV="1">
            <a:off x="15847678" y="-1449303"/>
            <a:ext cx="2805148" cy="3556448"/>
          </a:xfrm>
          <a:prstGeom prst="rect">
            <a:avLst/>
          </a:prstGeom>
        </p:spPr>
      </p:pic>
      <p:sp>
        <p:nvSpPr>
          <p:cNvPr id="4" name="TextBox 3">
            <a:extLst>
              <a:ext uri="{FF2B5EF4-FFF2-40B4-BE49-F238E27FC236}">
                <a16:creationId xmlns:a16="http://schemas.microsoft.com/office/drawing/2014/main" id="{758DF086-9ED9-248A-E143-E923A078F271}"/>
              </a:ext>
            </a:extLst>
          </p:cNvPr>
          <p:cNvSpPr txBox="1"/>
          <p:nvPr/>
        </p:nvSpPr>
        <p:spPr>
          <a:xfrm>
            <a:off x="3616569" y="328921"/>
            <a:ext cx="11054861" cy="1107419"/>
          </a:xfrm>
          <a:prstGeom prst="rect">
            <a:avLst/>
          </a:prstGeom>
          <a:noFill/>
        </p:spPr>
        <p:txBody>
          <a:bodyPr wrap="square">
            <a:spAutoFit/>
          </a:bodyPr>
          <a:lstStyle/>
          <a:p>
            <a:pPr marL="0" marR="34925" lvl="0" indent="0" algn="ctr" defTabSz="914400" rtl="0" eaLnBrk="1" fontAlgn="auto" latinLnBrk="0" hangingPunct="1">
              <a:lnSpc>
                <a:spcPct val="150000"/>
              </a:lnSpc>
              <a:spcBef>
                <a:spcPts val="500"/>
              </a:spcBef>
              <a:spcAft>
                <a:spcPts val="60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mn-cs"/>
              </a:rPr>
              <a:t>2.2. Sử dụng hormone nhân tạo</a:t>
            </a:r>
            <a:endParaRPr kumimoji="0" lang="en-US" sz="5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0F17C234-444F-B1B8-0A8E-C3FB5965BB91}"/>
              </a:ext>
            </a:extLst>
          </p:cNvPr>
          <p:cNvSpPr txBox="1"/>
          <p:nvPr/>
        </p:nvSpPr>
        <p:spPr>
          <a:xfrm>
            <a:off x="1181099" y="1261571"/>
            <a:ext cx="15925800" cy="7763857"/>
          </a:xfrm>
          <a:prstGeom prst="rect">
            <a:avLst/>
          </a:prstGeom>
          <a:noFill/>
        </p:spPr>
        <p:txBody>
          <a:bodyPr wrap="square">
            <a:spAutoFit/>
          </a:bodyPr>
          <a:lstStyle/>
          <a:p>
            <a:pPr marL="0" marR="34925" algn="just">
              <a:lnSpc>
                <a:spcPct val="150000"/>
              </a:lnSpc>
              <a:spcBef>
                <a:spcPts val="500"/>
              </a:spcBef>
              <a:spcAft>
                <a:spcPts val="600"/>
              </a:spcAft>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(10)</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34925" indent="-457200" algn="just">
              <a:lnSpc>
                <a:spcPct val="150000"/>
              </a:lnSpc>
              <a:spcBef>
                <a:spcPts val="500"/>
              </a:spcBef>
              <a:spcAft>
                <a:spcPts val="600"/>
              </a:spcAft>
              <a:buFont typeface="Wingdings" panose="05000000000000000000" pitchFamily="2" charset="2"/>
              <a:buChar char="q"/>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Khi sử dụng các chất kích thích điều khiển sinh sản ở sinh vật cần lưu ý:</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Sử dụng đúng liều, đúng lượng để đảm bảo an toàn cho vật nuôi và an toàn vệ sinh thực phẩm.</a:t>
            </a:r>
            <a:endParaRPr lang="en-US" sz="3500">
              <a:latin typeface="Arial" panose="020B0604020202020204" pitchFamily="34" charset="0"/>
              <a:ea typeface="Tahoma" panose="020B0604030504040204" pitchFamily="34" charset="0"/>
              <a:cs typeface="Arial" panose="020B0604020202020204" pitchFamily="34" charset="0"/>
            </a:endParaRPr>
          </a:p>
          <a:p>
            <a:pPr marL="457200" marR="34925" indent="-4572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Đảm bảo sự phát triển bền vững.</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800"/>
              </a:spcAft>
              <a:buFont typeface="Wingdings" panose="05000000000000000000" pitchFamily="2" charset="2"/>
              <a:buChar char="q"/>
            </a:pPr>
            <a:r>
              <a:rPr lang="en-US" sz="3500" b="1">
                <a:solidFill>
                  <a:srgbClr val="000000"/>
                </a:solidFill>
                <a:effectLst/>
                <a:latin typeface="Arial" panose="020B0604020202020204" pitchFamily="34" charset="0"/>
                <a:ea typeface="Tahoma" panose="020B0604030504040204" pitchFamily="34" charset="0"/>
                <a:cs typeface="Arial" panose="020B0604020202020204" pitchFamily="34" charset="0"/>
              </a:rPr>
              <a:t>Giải thích: </a:t>
            </a: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vì nếu sử dụng quá liều lượng, sử dụng lâu dài sẽ không mang lại hiệu quả như mong muốn thậm chí gây ảnh hưởng đến sức khỏe của các loài sinh vật. Ngoài ra, sự tồn dư lượng chất kích thích trong các sản phẩm từ sinh vật được con người sử dụng ảnh hưởng đến sức khỏe người dùng.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46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82963">
            <a:off x="-560060" y="-1590305"/>
            <a:ext cx="1579948" cy="44792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10190" flipV="1">
            <a:off x="16095623" y="-1128911"/>
            <a:ext cx="2805148" cy="3556448"/>
          </a:xfrm>
          <a:prstGeom prst="rect">
            <a:avLst/>
          </a:prstGeom>
        </p:spPr>
      </p:pic>
      <p:sp>
        <p:nvSpPr>
          <p:cNvPr id="4" name="TextBox 3">
            <a:extLst>
              <a:ext uri="{FF2B5EF4-FFF2-40B4-BE49-F238E27FC236}">
                <a16:creationId xmlns:a16="http://schemas.microsoft.com/office/drawing/2014/main" id="{919053B2-B459-8810-6A51-8E0FAEB86F6B}"/>
              </a:ext>
            </a:extLst>
          </p:cNvPr>
          <p:cNvSpPr txBox="1"/>
          <p:nvPr/>
        </p:nvSpPr>
        <p:spPr>
          <a:xfrm>
            <a:off x="5562600" y="-114300"/>
            <a:ext cx="6858000" cy="1407373"/>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VẬN DỤNG</a:t>
            </a:r>
          </a:p>
        </p:txBody>
      </p:sp>
      <p:sp>
        <p:nvSpPr>
          <p:cNvPr id="5" name="Rectangle 4">
            <a:extLst>
              <a:ext uri="{FF2B5EF4-FFF2-40B4-BE49-F238E27FC236}">
                <a16:creationId xmlns:a16="http://schemas.microsoft.com/office/drawing/2014/main" id="{E536D120-846F-CBB1-2CC2-A5C433505CE8}"/>
              </a:ext>
            </a:extLst>
          </p:cNvPr>
          <p:cNvSpPr/>
          <p:nvPr/>
        </p:nvSpPr>
        <p:spPr>
          <a:xfrm>
            <a:off x="0" y="1660507"/>
            <a:ext cx="18288000" cy="4222133"/>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b="1">
                <a:solidFill>
                  <a:schemeClr val="bg1"/>
                </a:solidFill>
                <a:effectLst/>
                <a:latin typeface="Arial" panose="020B0604020202020204" pitchFamily="34" charset="0"/>
                <a:ea typeface="Times New Roman" panose="02020603050405020304" pitchFamily="18" charset="0"/>
              </a:rPr>
              <a:t>Câu 1:</a:t>
            </a:r>
            <a:r>
              <a:rPr lang="en-US" sz="4500">
                <a:solidFill>
                  <a:schemeClr val="bg1"/>
                </a:solidFill>
                <a:effectLst/>
                <a:latin typeface="Arial" panose="020B0604020202020204" pitchFamily="34" charset="0"/>
                <a:ea typeface="Times New Roman" panose="02020603050405020304" pitchFamily="18" charset="0"/>
              </a:rPr>
              <a:t> </a:t>
            </a:r>
            <a:r>
              <a:rPr lang="en-US" sz="4500">
                <a:solidFill>
                  <a:schemeClr val="bg1"/>
                </a:solidFill>
                <a:effectLst/>
                <a:latin typeface="Arial" panose="020B0604020202020204" pitchFamily="34" charset="0"/>
                <a:ea typeface="Tahoma" panose="020B0604030504040204" pitchFamily="34" charset="0"/>
              </a:rPr>
              <a:t>Một số cây chỉ ra hoa, tạo quả vào mùa hè (ví dụ: hoa dâm bụt, hoa chùm ớt) hoặc mùa đông (ví dụ: hoa cúc họa mi, hoa thược dược). Theo em, sự ra hoa, tạo quả của cây đó chịu ảnh hưởng rõ rệt của yếu tố môi trường nào?</a:t>
            </a:r>
            <a:endParaRPr lang="en-US" sz="4500">
              <a:solidFill>
                <a:schemeClr val="bg1"/>
              </a:solidFill>
            </a:endParaRPr>
          </a:p>
        </p:txBody>
      </p:sp>
      <p:sp>
        <p:nvSpPr>
          <p:cNvPr id="6" name="Rectangle 5">
            <a:extLst>
              <a:ext uri="{FF2B5EF4-FFF2-40B4-BE49-F238E27FC236}">
                <a16:creationId xmlns:a16="http://schemas.microsoft.com/office/drawing/2014/main" id="{BE0713F5-133E-2EBE-0645-A1F1D0A272B3}"/>
              </a:ext>
            </a:extLst>
          </p:cNvPr>
          <p:cNvSpPr/>
          <p:nvPr/>
        </p:nvSpPr>
        <p:spPr>
          <a:xfrm>
            <a:off x="0" y="6743700"/>
            <a:ext cx="18288000" cy="281891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600"/>
              </a:spcBef>
              <a:spcAft>
                <a:spcPts val="800"/>
              </a:spcAft>
            </a:pPr>
            <a:r>
              <a:rPr lang="en-US" sz="45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Câu 2:</a:t>
            </a:r>
            <a:r>
              <a:rPr lang="en-US" sz="45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500">
                <a:solidFill>
                  <a:schemeClr val="bg1"/>
                </a:solidFill>
                <a:effectLst/>
                <a:latin typeface="Arial" panose="020B0604020202020204" pitchFamily="34" charset="0"/>
                <a:ea typeface="Tahoma" panose="020B0604030504040204" pitchFamily="34" charset="0"/>
                <a:cs typeface="Times New Roman" panose="02020603050405020304" pitchFamily="18" charset="0"/>
              </a:rPr>
              <a:t>Lấy ví dụ chứng minh trong việc bón đúng loại phân, đúng lượng làm cho cây ra hoa, đậu quả nhiều.</a:t>
            </a:r>
            <a:endParaRPr lang="en-US" sz="4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515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786" y="1047750"/>
            <a:ext cx="3096910" cy="30969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059" flipH="1">
            <a:off x="-808607" y="-916996"/>
            <a:ext cx="2471183" cy="29346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64591" y="7878081"/>
            <a:ext cx="3103109" cy="293384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6370" y="8946519"/>
            <a:ext cx="3097630" cy="1537551"/>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0000" y="-91458"/>
            <a:ext cx="3738709" cy="1004778"/>
          </a:xfrm>
          <a:prstGeom prst="rect">
            <a:avLst/>
          </a:prstGeom>
        </p:spPr>
      </p:pic>
      <p:sp>
        <p:nvSpPr>
          <p:cNvPr id="8" name="TextBox 7">
            <a:extLst>
              <a:ext uri="{FF2B5EF4-FFF2-40B4-BE49-F238E27FC236}">
                <a16:creationId xmlns:a16="http://schemas.microsoft.com/office/drawing/2014/main" id="{FD5059DA-D271-57EE-3313-A699F0C0759C}"/>
              </a:ext>
            </a:extLst>
          </p:cNvPr>
          <p:cNvSpPr txBox="1"/>
          <p:nvPr/>
        </p:nvSpPr>
        <p:spPr>
          <a:xfrm>
            <a:off x="1978505" y="269867"/>
            <a:ext cx="14330990" cy="3030381"/>
          </a:xfrm>
          <a:prstGeom prst="rect">
            <a:avLst/>
          </a:prstGeom>
          <a:noFill/>
        </p:spPr>
        <p:txBody>
          <a:bodyPr wrap="square">
            <a:spAutoFit/>
          </a:bodyPr>
          <a:lstStyle/>
          <a:p>
            <a:pPr marL="0" marR="0" algn="just">
              <a:lnSpc>
                <a:spcPct val="150000"/>
              </a:lnSpc>
              <a:spcBef>
                <a:spcPts val="500"/>
              </a:spcBef>
              <a:spcAft>
                <a:spcPts val="600"/>
              </a:spcAft>
            </a:pPr>
            <a:r>
              <a:rPr lang="vi-VN" sz="4000" b="1">
                <a:effectLst/>
                <a:latin typeface="Arial" panose="020B0604020202020204" pitchFamily="34" charset="0"/>
                <a:ea typeface="Times New Roman" panose="02020603050405020304" pitchFamily="18" charset="0"/>
                <a:cs typeface="Arial" panose="020B0604020202020204" pitchFamily="34" charset="0"/>
              </a:rPr>
              <a:t>Câu</a:t>
            </a:r>
            <a:r>
              <a:rPr lang="en-US" sz="4000" b="1">
                <a:effectLst/>
                <a:latin typeface="Arial" panose="020B0604020202020204" pitchFamily="34" charset="0"/>
                <a:ea typeface="Times New Roman" panose="02020603050405020304" pitchFamily="18" charset="0"/>
                <a:cs typeface="Arial" panose="020B0604020202020204" pitchFamily="34" charset="0"/>
              </a:rPr>
              <a:t> trả lời</a:t>
            </a:r>
            <a:r>
              <a:rPr lang="vi-VN" sz="4000" b="1">
                <a:effectLst/>
                <a:latin typeface="Arial" panose="020B0604020202020204" pitchFamily="34" charset="0"/>
                <a:ea typeface="Times New Roman" panose="02020603050405020304" pitchFamily="18" charset="0"/>
                <a:cs typeface="Arial" panose="020B0604020202020204" pitchFamily="34" charset="0"/>
              </a:rPr>
              <a:t> 1: </a:t>
            </a:r>
            <a:endParaRPr lang="en-US" sz="4000" b="1">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 Một số loài cây chỉ ra hoa vào mùa hè hoặc mùa đông: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500"/>
              </a:spcBef>
              <a:spcAft>
                <a:spcPts val="600"/>
              </a:spcAft>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Cây chỉ ra hoa tạo quả vào mùa hè: cây vải, nhãn, mận,…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642CFF8F-764D-D288-1B5D-EE0B56C963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7200" y="3461992"/>
            <a:ext cx="9067800" cy="6253302"/>
          </a:xfrm>
          <a:prstGeom prst="rect">
            <a:avLst/>
          </a:prstGeom>
        </p:spPr>
      </p:pic>
    </p:spTree>
    <p:extLst>
      <p:ext uri="{BB962C8B-B14F-4D97-AF65-F5344CB8AC3E}">
        <p14:creationId xmlns:p14="http://schemas.microsoft.com/office/powerpoint/2010/main" val="354194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786" y="1047750"/>
            <a:ext cx="3096910" cy="30969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059" flipH="1">
            <a:off x="-808607" y="-916996"/>
            <a:ext cx="2471183" cy="29346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64591" y="7878081"/>
            <a:ext cx="3103109" cy="293384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6370" y="8946519"/>
            <a:ext cx="3097630" cy="1537551"/>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0000" y="-91458"/>
            <a:ext cx="3738709" cy="1004778"/>
          </a:xfrm>
          <a:prstGeom prst="rect">
            <a:avLst/>
          </a:prstGeom>
        </p:spPr>
      </p:pic>
      <p:sp>
        <p:nvSpPr>
          <p:cNvPr id="8" name="TextBox 7">
            <a:extLst>
              <a:ext uri="{FF2B5EF4-FFF2-40B4-BE49-F238E27FC236}">
                <a16:creationId xmlns:a16="http://schemas.microsoft.com/office/drawing/2014/main" id="{FD5059DA-D271-57EE-3313-A699F0C0759C}"/>
              </a:ext>
            </a:extLst>
          </p:cNvPr>
          <p:cNvSpPr txBox="1"/>
          <p:nvPr/>
        </p:nvSpPr>
        <p:spPr>
          <a:xfrm>
            <a:off x="659062" y="1250503"/>
            <a:ext cx="8027738" cy="1827744"/>
          </a:xfrm>
          <a:prstGeom prst="rect">
            <a:avLst/>
          </a:prstGeom>
          <a:noFill/>
        </p:spPr>
        <p:txBody>
          <a:bodyPr wrap="square">
            <a:spAutoFit/>
          </a:bodyPr>
          <a:lstStyle/>
          <a:p>
            <a:pPr marL="571500" indent="-571500" algn="just">
              <a:lnSpc>
                <a:spcPct val="150000"/>
              </a:lnSpc>
              <a:spcBef>
                <a:spcPts val="500"/>
              </a:spcBef>
              <a:spcAft>
                <a:spcPts val="600"/>
              </a:spcAft>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rPr>
              <a:t>Cây chỉ ra hoa tạo quả vào mùa đông: táo, bưởi diễn,…</a:t>
            </a:r>
            <a:endParaRPr lang="en-US" sz="400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432299F8-5D67-B41B-A6F2-962CE1009F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1945" y="1509795"/>
            <a:ext cx="7267409" cy="7267409"/>
          </a:xfrm>
          <a:prstGeom prst="rect">
            <a:avLst/>
          </a:prstGeom>
        </p:spPr>
      </p:pic>
      <p:sp>
        <p:nvSpPr>
          <p:cNvPr id="12" name="TextBox 11">
            <a:extLst>
              <a:ext uri="{FF2B5EF4-FFF2-40B4-BE49-F238E27FC236}">
                <a16:creationId xmlns:a16="http://schemas.microsoft.com/office/drawing/2014/main" id="{3823115C-FECD-54CF-BD4E-01321E8EAF23}"/>
              </a:ext>
            </a:extLst>
          </p:cNvPr>
          <p:cNvSpPr txBox="1"/>
          <p:nvPr/>
        </p:nvSpPr>
        <p:spPr>
          <a:xfrm>
            <a:off x="657391" y="3706325"/>
            <a:ext cx="8029409" cy="4609595"/>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n-US" sz="4000">
                <a:solidFill>
                  <a:srgbClr val="000000"/>
                </a:solidFill>
                <a:effectLst/>
                <a:latin typeface="Arial" panose="020B0604020202020204" pitchFamily="34" charset="0"/>
                <a:ea typeface="Tahoma" panose="020B0604030504040204" pitchFamily="34" charset="0"/>
              </a:rPr>
              <a:t> Sự ra hoa tạo quả của các cây này chịu ảnh hưởng rõ rệt của yếu tố nhiệt độ, ngoài ra cũng chịu tác động từ các nhân tố khí hậu khác như ánh sáng, nước,…</a:t>
            </a:r>
            <a:endParaRPr lang="en-US"/>
          </a:p>
        </p:txBody>
      </p:sp>
    </p:spTree>
    <p:extLst>
      <p:ext uri="{BB962C8B-B14F-4D97-AF65-F5344CB8AC3E}">
        <p14:creationId xmlns:p14="http://schemas.microsoft.com/office/powerpoint/2010/main" val="67832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786" y="1047750"/>
            <a:ext cx="3096910" cy="30969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02059" flipH="1">
            <a:off x="-808607" y="-916996"/>
            <a:ext cx="2471183" cy="29346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64591" y="7878081"/>
            <a:ext cx="3103109" cy="2933849"/>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6370" y="8946519"/>
            <a:ext cx="3097630" cy="1537551"/>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0000" y="-91458"/>
            <a:ext cx="3738709" cy="1004778"/>
          </a:xfrm>
          <a:prstGeom prst="rect">
            <a:avLst/>
          </a:prstGeom>
        </p:spPr>
      </p:pic>
      <p:sp>
        <p:nvSpPr>
          <p:cNvPr id="7" name="TextBox 6">
            <a:extLst>
              <a:ext uri="{FF2B5EF4-FFF2-40B4-BE49-F238E27FC236}">
                <a16:creationId xmlns:a16="http://schemas.microsoft.com/office/drawing/2014/main" id="{4B9F6A09-0D88-1979-0024-1F6654E2184A}"/>
              </a:ext>
            </a:extLst>
          </p:cNvPr>
          <p:cNvSpPr txBox="1"/>
          <p:nvPr/>
        </p:nvSpPr>
        <p:spPr>
          <a:xfrm>
            <a:off x="698473" y="536788"/>
            <a:ext cx="8917565" cy="9443804"/>
          </a:xfrm>
          <a:prstGeom prst="rect">
            <a:avLst/>
          </a:prstGeom>
          <a:noFill/>
        </p:spPr>
        <p:txBody>
          <a:bodyPr wrap="square">
            <a:spAutoFit/>
          </a:bodyPr>
          <a:lstStyle/>
          <a:p>
            <a:pPr marL="0" marR="0" algn="just">
              <a:lnSpc>
                <a:spcPct val="150000"/>
              </a:lnSpc>
              <a:spcBef>
                <a:spcPts val="500"/>
              </a:spcBef>
              <a:spcAft>
                <a:spcPts val="600"/>
              </a:spcAft>
            </a:pPr>
            <a:r>
              <a:rPr lang="en-US" sz="3500" b="1">
                <a:effectLst/>
                <a:latin typeface="Arial" panose="020B0604020202020204" pitchFamily="34" charset="0"/>
                <a:ea typeface="Times New Roman" panose="02020603050405020304" pitchFamily="18" charset="0"/>
                <a:cs typeface="Arial" panose="020B0604020202020204" pitchFamily="34" charset="0"/>
              </a:rPr>
              <a:t>Câu 2. </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500"/>
              </a:spcBef>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Chất dinh dưỡng ảnh hưởng đến sự sinh sản ở thực vật. Khi cung cấp đầy đủ chất dinh dưỡng, cây ra hoa kết quả nhiều.</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500"/>
              </a:spcBef>
              <a:spcAft>
                <a:spcPts val="600"/>
              </a:spcAft>
              <a:buFont typeface="Wingdings" panose="05000000000000000000" pitchFamily="2" charset="2"/>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Ví dụ:</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 Cây lúa khi được bón phân đúng loại phân, đúng lượng ở các giai đoạn thì năng suất có thể đạt tới 65 tạ/ha.</a:t>
            </a:r>
            <a:endParaRPr lang="en-US" sz="3500">
              <a:latin typeface="Arial" panose="020B0604020202020204" pitchFamily="34" charset="0"/>
              <a:ea typeface="Tahoma" panose="020B0604030504040204" pitchFamily="34" charset="0"/>
              <a:cs typeface="Arial" panose="020B0604020202020204" pitchFamily="34" charset="0"/>
            </a:endParaRPr>
          </a:p>
          <a:p>
            <a:pPr marL="571500" marR="0" indent="-571500" algn="just">
              <a:lnSpc>
                <a:spcPct val="150000"/>
              </a:lnSpc>
              <a:spcBef>
                <a:spcPts val="500"/>
              </a:spcBef>
              <a:spcAft>
                <a:spcPts val="600"/>
              </a:spcAft>
              <a:buFont typeface="Arial" panose="020B0604020202020204" pitchFamily="34" charset="0"/>
              <a:buChar char="•"/>
            </a:pPr>
            <a:r>
              <a:rPr lang="en-US" sz="3500">
                <a:solidFill>
                  <a:srgbClr val="000000"/>
                </a:solidFill>
                <a:effectLst/>
                <a:latin typeface="Arial" panose="020B0604020202020204" pitchFamily="34" charset="0"/>
                <a:ea typeface="Tahoma" panose="020B0604030504040204" pitchFamily="34" charset="0"/>
                <a:cs typeface="Arial" panose="020B0604020202020204" pitchFamily="34" charset="0"/>
              </a:rPr>
              <a:t>Nếu bón thiếu đạm trong quá trình đẻ nhánh,… thì năng suất của lá giảm xuống khoảng 50 tạ/ha.</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1163EDCC-5048-D065-1D6D-0322516BEE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35934" y="2690359"/>
            <a:ext cx="7658280" cy="4906281"/>
          </a:xfrm>
          <a:prstGeom prst="rect">
            <a:avLst/>
          </a:prstGeom>
        </p:spPr>
      </p:pic>
    </p:spTree>
    <p:extLst>
      <p:ext uri="{BB962C8B-B14F-4D97-AF65-F5344CB8AC3E}">
        <p14:creationId xmlns:p14="http://schemas.microsoft.com/office/powerpoint/2010/main" val="254753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41">
            <a:off x="-1813294" y="478239"/>
            <a:ext cx="3063654" cy="3399339"/>
          </a:xfrm>
          <a:prstGeom prst="rect">
            <a:avLst/>
          </a:prstGeom>
        </p:spPr>
      </p:pic>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1879" flipH="1">
            <a:off x="7055472" y="-200826"/>
            <a:ext cx="3445383" cy="925947"/>
          </a:xfrm>
          <a:prstGeom prst="rect">
            <a:avLst/>
          </a:prstGeom>
        </p:spPr>
      </p:pic>
      <p:sp>
        <p:nvSpPr>
          <p:cNvPr id="2" name="TextBox 1">
            <a:extLst>
              <a:ext uri="{FF2B5EF4-FFF2-40B4-BE49-F238E27FC236}">
                <a16:creationId xmlns:a16="http://schemas.microsoft.com/office/drawing/2014/main" id="{48E0AF6A-0122-BF3B-18BC-6D03B5C40A5F}"/>
              </a:ext>
            </a:extLst>
          </p:cNvPr>
          <p:cNvSpPr txBox="1"/>
          <p:nvPr/>
        </p:nvSpPr>
        <p:spPr>
          <a:xfrm>
            <a:off x="4191000" y="849986"/>
            <a:ext cx="9677400" cy="1092607"/>
          </a:xfrm>
          <a:prstGeom prst="rect">
            <a:avLst/>
          </a:prstGeom>
          <a:noFill/>
        </p:spPr>
        <p:txBody>
          <a:bodyPr wrap="square" rtlCol="0">
            <a:spAutoFit/>
          </a:bodyPr>
          <a:lstStyle/>
          <a:p>
            <a:pPr algn="ctr"/>
            <a:r>
              <a:rPr lang="en-US" sz="6500" b="1">
                <a:latin typeface="Arial" panose="020B0604020202020204" pitchFamily="34" charset="0"/>
                <a:cs typeface="Arial" panose="020B0604020202020204" pitchFamily="34" charset="0"/>
              </a:rPr>
              <a:t>HƯỚNG DẪN VỀ NHÀ</a:t>
            </a:r>
          </a:p>
        </p:txBody>
      </p:sp>
      <p:sp>
        <p:nvSpPr>
          <p:cNvPr id="9" name="TextBox 8">
            <a:extLst>
              <a:ext uri="{FF2B5EF4-FFF2-40B4-BE49-F238E27FC236}">
                <a16:creationId xmlns:a16="http://schemas.microsoft.com/office/drawing/2014/main" id="{A672C316-CD9F-EC1C-04C4-EFE0AABCED57}"/>
              </a:ext>
            </a:extLst>
          </p:cNvPr>
          <p:cNvSpPr txBox="1"/>
          <p:nvPr/>
        </p:nvSpPr>
        <p:spPr>
          <a:xfrm>
            <a:off x="1676400" y="2410764"/>
            <a:ext cx="12573000" cy="5465471"/>
          </a:xfrm>
          <a:prstGeom prst="rect">
            <a:avLst/>
          </a:prstGeom>
          <a:noFill/>
        </p:spPr>
        <p:txBody>
          <a:bodyPr wrap="square">
            <a:spAutoFit/>
          </a:bodyPr>
          <a:lstStyle/>
          <a:p>
            <a:pPr marL="342900" marR="0" lvl="0" indent="-342900" algn="just">
              <a:lnSpc>
                <a:spcPct val="150000"/>
              </a:lnSpc>
              <a:spcBef>
                <a:spcPts val="600"/>
              </a:spcBef>
              <a:spcAft>
                <a:spcPts val="600"/>
              </a:spcAft>
              <a:buFont typeface="Symbol" panose="05050102010706020507" pitchFamily="18" charset="2"/>
              <a:buChar char=""/>
            </a:pPr>
            <a:r>
              <a:rPr lang="pt-BR" sz="450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600"/>
              </a:spcBef>
              <a:spcAft>
                <a:spcPts val="600"/>
              </a:spcAft>
              <a:buFont typeface="Symbol" panose="05050102010706020507" pitchFamily="18" charset="2"/>
              <a:buChar char=""/>
            </a:pPr>
            <a:r>
              <a:rPr lang="pt-BR" sz="4500">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600"/>
              </a:spcBef>
              <a:spcAft>
                <a:spcPts val="600"/>
              </a:spcAft>
              <a:buFont typeface="Symbol" panose="05050102010706020507" pitchFamily="18" charset="2"/>
              <a:buChar char=""/>
            </a:pPr>
            <a:r>
              <a:rPr lang="pt-BR" sz="4500">
                <a:effectLst/>
                <a:latin typeface="Arial" panose="020B0604020202020204" pitchFamily="34" charset="0"/>
                <a:ea typeface="Calibri" panose="020F0502020204030204" pitchFamily="34" charset="0"/>
                <a:cs typeface="Arial" panose="020B0604020202020204" pitchFamily="34" charset="0"/>
              </a:rPr>
              <a:t>Chuẩn bị bài mới </a:t>
            </a:r>
            <a:r>
              <a:rPr lang="pt-BR" sz="4500" b="1" i="1">
                <a:effectLst/>
                <a:latin typeface="Arial" panose="020B0604020202020204" pitchFamily="34" charset="0"/>
                <a:ea typeface="Calibri" panose="020F0502020204030204" pitchFamily="34" charset="0"/>
                <a:cs typeface="Arial" panose="020B0604020202020204" pitchFamily="34" charset="0"/>
              </a:rPr>
              <a:t>"</a:t>
            </a:r>
            <a:r>
              <a:rPr lang="en-US" sz="4500" b="1" i="1">
                <a:effectLst/>
                <a:latin typeface="Arial" panose="020B0604020202020204" pitchFamily="34" charset="0"/>
                <a:ea typeface="Calibri" panose="020F0502020204030204" pitchFamily="34" charset="0"/>
                <a:cs typeface="Arial" panose="020B0604020202020204" pitchFamily="34" charset="0"/>
              </a:rPr>
              <a:t>Bài 35. Sự thống nhất về cấu trúc và các hoạt động sống trong cơ thể sinh vật</a:t>
            </a:r>
            <a:r>
              <a:rPr lang="pt-BR" sz="4500" b="1" i="1">
                <a:effectLst/>
                <a:latin typeface="Arial" panose="020B0604020202020204" pitchFamily="34" charset="0"/>
                <a:ea typeface="Calibri" panose="020F0502020204030204" pitchFamily="34" charset="0"/>
                <a:cs typeface="Arial" panose="020B0604020202020204" pitchFamily="34" charset="0"/>
              </a:rPr>
              <a:t>"</a:t>
            </a:r>
            <a:endParaRPr lang="en-US" sz="4500" i="1">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993C6893-1EC1-AD0C-75D1-F5E03B68B795}"/>
              </a:ext>
            </a:extLst>
          </p:cNvPr>
          <p:cNvPicPr>
            <a:picLocks noChangeAspect="1"/>
          </p:cNvPicPr>
          <p:nvPr/>
        </p:nvPicPr>
        <p:blipFill>
          <a:blip r:embed="rId6"/>
          <a:srcRect/>
          <a:stretch>
            <a:fillRect/>
          </a:stretch>
        </p:blipFill>
        <p:spPr>
          <a:xfrm>
            <a:off x="9982200" y="4597527"/>
            <a:ext cx="8305800" cy="5689473"/>
          </a:xfrm>
          <a:prstGeom prst="rect">
            <a:avLst/>
          </a:prstGeom>
        </p:spPr>
      </p:pic>
    </p:spTree>
    <p:extLst>
      <p:ext uri="{BB962C8B-B14F-4D97-AF65-F5344CB8AC3E}">
        <p14:creationId xmlns:p14="http://schemas.microsoft.com/office/powerpoint/2010/main" val="14651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38805">
            <a:off x="12918970" y="8167940"/>
            <a:ext cx="4393392" cy="218072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77179">
            <a:off x="14593765" y="-444088"/>
            <a:ext cx="3856035" cy="52642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268">
            <a:off x="12750156" y="924269"/>
            <a:ext cx="3738709" cy="100477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5468" flipH="1">
            <a:off x="-1038632" y="7657090"/>
            <a:ext cx="3384944" cy="401972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7816" y="5143500"/>
            <a:ext cx="3657600" cy="203495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538483"/>
            <a:ext cx="3542168" cy="3930284"/>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047">
            <a:off x="3749814" y="7586014"/>
            <a:ext cx="10788371" cy="2117218"/>
          </a:xfrm>
          <a:prstGeom prst="rect">
            <a:avLst/>
          </a:prstGeom>
        </p:spPr>
      </p:pic>
      <p:sp>
        <p:nvSpPr>
          <p:cNvPr id="12" name="TextBox 11">
            <a:extLst>
              <a:ext uri="{FF2B5EF4-FFF2-40B4-BE49-F238E27FC236}">
                <a16:creationId xmlns:a16="http://schemas.microsoft.com/office/drawing/2014/main" id="{5E534945-C573-31E6-1B20-A48B05D02F9C}"/>
              </a:ext>
            </a:extLst>
          </p:cNvPr>
          <p:cNvSpPr txBox="1"/>
          <p:nvPr/>
        </p:nvSpPr>
        <p:spPr>
          <a:xfrm>
            <a:off x="1767627" y="3243126"/>
            <a:ext cx="14337422" cy="355751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CẢM ƠN CÁC EM ĐÃ LẮNG NGHE BÀI GIẢNG!</a:t>
            </a:r>
          </a:p>
        </p:txBody>
      </p:sp>
    </p:spTree>
    <p:extLst>
      <p:ext uri="{BB962C8B-B14F-4D97-AF65-F5344CB8AC3E}">
        <p14:creationId xmlns:p14="http://schemas.microsoft.com/office/powerpoint/2010/main" val="180507292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7053" y="-450934"/>
            <a:ext cx="3934308" cy="30736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9300" y="6848217"/>
            <a:ext cx="3233554" cy="383994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5847">
            <a:off x="3034763" y="814540"/>
            <a:ext cx="12522382" cy="1206128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87439" y="9288862"/>
            <a:ext cx="12513121" cy="245570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9440">
            <a:off x="-626409" y="6774271"/>
            <a:ext cx="3564209" cy="1769144"/>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66907" y="1391937"/>
            <a:ext cx="4184786" cy="232826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91279">
            <a:off x="8283191" y="6387610"/>
            <a:ext cx="1721614" cy="4284560"/>
          </a:xfrm>
          <a:prstGeom prst="rect">
            <a:avLst/>
          </a:prstGeom>
        </p:spPr>
      </p:pic>
      <p:sp>
        <p:nvSpPr>
          <p:cNvPr id="13" name="TextBox 12">
            <a:extLst>
              <a:ext uri="{FF2B5EF4-FFF2-40B4-BE49-F238E27FC236}">
                <a16:creationId xmlns:a16="http://schemas.microsoft.com/office/drawing/2014/main" id="{3B4AC2B9-B0B9-0135-6F85-5A22587ACB08}"/>
              </a:ext>
            </a:extLst>
          </p:cNvPr>
          <p:cNvSpPr txBox="1"/>
          <p:nvPr/>
        </p:nvSpPr>
        <p:spPr>
          <a:xfrm>
            <a:off x="3281887" y="1277160"/>
            <a:ext cx="11404538" cy="6381683"/>
          </a:xfrm>
          <a:prstGeom prst="rect">
            <a:avLst/>
          </a:prstGeom>
          <a:noFill/>
        </p:spPr>
        <p:txBody>
          <a:bodyPr wrap="square">
            <a:spAutoFit/>
          </a:bodyPr>
          <a:lstStyle/>
          <a:p>
            <a:pPr marL="0" marR="0" algn="ctr">
              <a:lnSpc>
                <a:spcPct val="150000"/>
              </a:lnSpc>
              <a:spcBef>
                <a:spcPts val="1200"/>
              </a:spcBef>
              <a:spcAft>
                <a:spcPts val="0"/>
              </a:spcAft>
            </a:pPr>
            <a:r>
              <a:rPr lang="en-US" sz="70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BÀI 34. </a:t>
            </a:r>
            <a:r>
              <a:rPr lang="vi-VN" sz="7000" b="1" kern="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CÁC YẾU TỐ ẢNH HƯỞNG ĐẾN SINH SẢN VÀ ĐIỀU KHIỂN SINH SẢN Ở SINH VẬT</a:t>
            </a:r>
            <a:endParaRPr lang="en-US" sz="7000" b="1" kern="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41226" y="-979173"/>
            <a:ext cx="3205162" cy="21407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067992" y="-2897279"/>
            <a:ext cx="2285616" cy="13411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90322" y="8432051"/>
            <a:ext cx="3472974" cy="189711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242" y="3226646"/>
            <a:ext cx="1234767" cy="130836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3411" y="7493608"/>
            <a:ext cx="1234767" cy="1308362"/>
          </a:xfrm>
          <a:prstGeom prst="rect">
            <a:avLst/>
          </a:prstGeom>
        </p:spPr>
      </p:pic>
      <p:sp>
        <p:nvSpPr>
          <p:cNvPr id="14" name="TextBox 14"/>
          <p:cNvSpPr txBox="1"/>
          <p:nvPr/>
        </p:nvSpPr>
        <p:spPr>
          <a:xfrm>
            <a:off x="4953000" y="228782"/>
            <a:ext cx="8801193" cy="1315040"/>
          </a:xfrm>
          <a:prstGeom prst="rect">
            <a:avLst/>
          </a:prstGeom>
        </p:spPr>
        <p:txBody>
          <a:bodyPr lIns="0" tIns="0" rIns="0" bIns="0" rtlCol="0" anchor="t">
            <a:spAutoFit/>
          </a:bodyPr>
          <a:lstStyle/>
          <a:p>
            <a:pPr algn="ctr">
              <a:lnSpc>
                <a:spcPct val="150000"/>
              </a:lnSpc>
            </a:pPr>
            <a:r>
              <a:rPr lang="en-US" sz="6500" b="1">
                <a:solidFill>
                  <a:srgbClr val="301906"/>
                </a:solidFill>
                <a:latin typeface="Arial" panose="020B0604020202020204" pitchFamily="34" charset="0"/>
                <a:cs typeface="Arial" panose="020B0604020202020204" pitchFamily="34" charset="0"/>
              </a:rPr>
              <a:t>NỘI DUNG BÀI HỌC</a:t>
            </a:r>
          </a:p>
        </p:txBody>
      </p:sp>
      <p:sp>
        <p:nvSpPr>
          <p:cNvPr id="16" name="TextBox 16"/>
          <p:cNvSpPr txBox="1"/>
          <p:nvPr/>
        </p:nvSpPr>
        <p:spPr>
          <a:xfrm>
            <a:off x="1258493" y="3201360"/>
            <a:ext cx="744769" cy="1213922"/>
          </a:xfrm>
          <a:prstGeom prst="rect">
            <a:avLst/>
          </a:prstGeom>
        </p:spPr>
        <p:txBody>
          <a:bodyPr lIns="0" tIns="0" rIns="0" bIns="0" rtlCol="0" anchor="t">
            <a:spAutoFit/>
          </a:bodyPr>
          <a:lstStyle/>
          <a:p>
            <a:pPr algn="ctr">
              <a:lnSpc>
                <a:spcPct val="150000"/>
              </a:lnSpc>
            </a:pPr>
            <a:r>
              <a:rPr lang="en-US" sz="6000" b="1" spc="217">
                <a:solidFill>
                  <a:srgbClr val="301906"/>
                </a:solidFill>
                <a:latin typeface="Arial" panose="020B0604020202020204" pitchFamily="34" charset="0"/>
                <a:cs typeface="Arial" panose="020B0604020202020204" pitchFamily="34" charset="0"/>
              </a:rPr>
              <a:t>1</a:t>
            </a:r>
          </a:p>
        </p:txBody>
      </p:sp>
      <p:sp>
        <p:nvSpPr>
          <p:cNvPr id="18" name="TextBox 18"/>
          <p:cNvSpPr txBox="1"/>
          <p:nvPr/>
        </p:nvSpPr>
        <p:spPr>
          <a:xfrm>
            <a:off x="1045846" y="7431947"/>
            <a:ext cx="744769" cy="1213922"/>
          </a:xfrm>
          <a:prstGeom prst="rect">
            <a:avLst/>
          </a:prstGeom>
        </p:spPr>
        <p:txBody>
          <a:bodyPr lIns="0" tIns="0" rIns="0" bIns="0" rtlCol="0" anchor="t">
            <a:spAutoFit/>
          </a:bodyPr>
          <a:lstStyle/>
          <a:p>
            <a:pPr algn="ctr">
              <a:lnSpc>
                <a:spcPct val="150000"/>
              </a:lnSpc>
            </a:pPr>
            <a:r>
              <a:rPr lang="en-US" sz="6000" b="1" spc="217">
                <a:solidFill>
                  <a:srgbClr val="FFFEFD"/>
                </a:solidFill>
                <a:latin typeface="Arial" panose="020B0604020202020204" pitchFamily="34" charset="0"/>
                <a:cs typeface="Arial" panose="020B0604020202020204" pitchFamily="34" charset="0"/>
              </a:rPr>
              <a:t>2</a:t>
            </a:r>
          </a:p>
        </p:txBody>
      </p:sp>
      <p:pic>
        <p:nvPicPr>
          <p:cNvPr id="22" name="Picture 3">
            <a:extLst>
              <a:ext uri="{FF2B5EF4-FFF2-40B4-BE49-F238E27FC236}">
                <a16:creationId xmlns:a16="http://schemas.microsoft.com/office/drawing/2014/main" id="{23108403-E301-00EB-576E-33561FCC14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067992" y="1333308"/>
            <a:ext cx="2285616" cy="13411200"/>
          </a:xfrm>
          <a:prstGeom prst="rect">
            <a:avLst/>
          </a:prstGeom>
        </p:spPr>
      </p:pic>
      <p:sp>
        <p:nvSpPr>
          <p:cNvPr id="25" name="TextBox 24">
            <a:extLst>
              <a:ext uri="{FF2B5EF4-FFF2-40B4-BE49-F238E27FC236}">
                <a16:creationId xmlns:a16="http://schemas.microsoft.com/office/drawing/2014/main" id="{70077E19-23D7-333E-F3A9-F8ED6732FDB7}"/>
              </a:ext>
            </a:extLst>
          </p:cNvPr>
          <p:cNvSpPr txBox="1"/>
          <p:nvPr/>
        </p:nvSpPr>
        <p:spPr>
          <a:xfrm>
            <a:off x="4106857" y="3298694"/>
            <a:ext cx="12207884" cy="1019253"/>
          </a:xfrm>
          <a:prstGeom prst="rect">
            <a:avLst/>
          </a:prstGeom>
          <a:noFill/>
        </p:spPr>
        <p:txBody>
          <a:bodyPr wrap="square">
            <a:spAutoFit/>
          </a:bodyPr>
          <a:lstStyle/>
          <a:p>
            <a:pPr marL="0" marR="0" algn="just">
              <a:lnSpc>
                <a:spcPct val="150000"/>
              </a:lnSpc>
              <a:spcBef>
                <a:spcPts val="0"/>
              </a:spcBef>
              <a:spcAft>
                <a:spcPts val="800"/>
              </a:spcAft>
            </a:pPr>
            <a:r>
              <a:rPr lang="en-US" sz="4500">
                <a:effectLst/>
                <a:latin typeface="Arial" panose="020B0604020202020204" pitchFamily="34" charset="0"/>
                <a:ea typeface="Calibri" panose="020F0502020204030204" pitchFamily="34" charset="0"/>
                <a:cs typeface="Times New Roman" panose="02020603050405020304" pitchFamily="18" charset="0"/>
              </a:rPr>
              <a:t>Các yếu tố ảnh hưởng đến sinh sản ở sinh vật</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D210D9F1-6EDE-72BE-BA67-7428A0EB905B}"/>
              </a:ext>
            </a:extLst>
          </p:cNvPr>
          <p:cNvSpPr txBox="1"/>
          <p:nvPr/>
        </p:nvSpPr>
        <p:spPr>
          <a:xfrm>
            <a:off x="4541935" y="7626616"/>
            <a:ext cx="9623322" cy="1019253"/>
          </a:xfrm>
          <a:prstGeom prst="rect">
            <a:avLst/>
          </a:prstGeom>
          <a:noFill/>
        </p:spPr>
        <p:txBody>
          <a:bodyPr wrap="square">
            <a:spAutoFit/>
          </a:bodyPr>
          <a:lstStyle/>
          <a:p>
            <a:pPr marL="0" marR="0" algn="just">
              <a:lnSpc>
                <a:spcPct val="150000"/>
              </a:lnSpc>
              <a:spcBef>
                <a:spcPts val="0"/>
              </a:spcBef>
              <a:spcAft>
                <a:spcPts val="800"/>
              </a:spcAft>
            </a:pPr>
            <a:r>
              <a:rPr lang="en-US" sz="4500">
                <a:effectLst/>
                <a:latin typeface="Arial" panose="020B0604020202020204" pitchFamily="34" charset="0"/>
                <a:ea typeface="Calibri" panose="020F0502020204030204" pitchFamily="34" charset="0"/>
                <a:cs typeface="Times New Roman" panose="02020603050405020304" pitchFamily="18" charset="0"/>
              </a:rPr>
              <a:t>Điều khiển sinh sản ở sinh vật</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4">
            <a:extLst>
              <a:ext uri="{FF2B5EF4-FFF2-40B4-BE49-F238E27FC236}">
                <a16:creationId xmlns:a16="http://schemas.microsoft.com/office/drawing/2014/main" id="{60643A37-573E-0CE4-81A9-172FFDB5878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249404" y="4317947"/>
            <a:ext cx="5943600" cy="45022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5"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6B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5176" y="6884691"/>
            <a:ext cx="5590942" cy="47472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2596" y="1607882"/>
            <a:ext cx="3588741" cy="17813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4755798" y="6838727"/>
            <a:ext cx="1053596" cy="262207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18184"/>
            <a:ext cx="4024591" cy="4024591"/>
          </a:xfrm>
          <a:prstGeom prst="rect">
            <a:avLst/>
          </a:prstGeom>
        </p:spPr>
      </p:pic>
      <p:sp>
        <p:nvSpPr>
          <p:cNvPr id="19" name="TextBox 18">
            <a:extLst>
              <a:ext uri="{FF2B5EF4-FFF2-40B4-BE49-F238E27FC236}">
                <a16:creationId xmlns:a16="http://schemas.microsoft.com/office/drawing/2014/main" id="{A1409C1B-2AB7-1104-9F20-94A7255BA9A9}"/>
              </a:ext>
            </a:extLst>
          </p:cNvPr>
          <p:cNvSpPr txBox="1"/>
          <p:nvPr/>
        </p:nvSpPr>
        <p:spPr>
          <a:xfrm>
            <a:off x="74539" y="279633"/>
            <a:ext cx="18138921" cy="1328249"/>
          </a:xfrm>
          <a:prstGeom prst="rect">
            <a:avLst/>
          </a:prstGeom>
          <a:noFill/>
        </p:spPr>
        <p:txBody>
          <a:bodyPr wrap="square">
            <a:spAutoFit/>
          </a:bodyPr>
          <a:lstStyle/>
          <a:p>
            <a:pPr algn="ctr">
              <a:lnSpc>
                <a:spcPct val="150000"/>
              </a:lnSpc>
            </a:pPr>
            <a:r>
              <a:rPr lang="en-US" sz="6000" b="1">
                <a:effectLst/>
                <a:latin typeface="Arial" panose="020B0604020202020204" pitchFamily="34" charset="0"/>
                <a:ea typeface="Calibri" panose="020F0502020204030204" pitchFamily="34" charset="0"/>
              </a:rPr>
              <a:t>1. Các yếu tố ảnh hưởng đến sinh sản ở sinh vật</a:t>
            </a:r>
            <a:endParaRPr lang="en-US" sz="6000"/>
          </a:p>
        </p:txBody>
      </p:sp>
      <p:sp>
        <p:nvSpPr>
          <p:cNvPr id="20" name="Line Callout 1 (Border and Accent Bar) 3">
            <a:extLst>
              <a:ext uri="{FF2B5EF4-FFF2-40B4-BE49-F238E27FC236}">
                <a16:creationId xmlns:a16="http://schemas.microsoft.com/office/drawing/2014/main" id="{F495DA82-3AB4-7396-5D90-635A99D4D17D}"/>
              </a:ext>
            </a:extLst>
          </p:cNvPr>
          <p:cNvSpPr/>
          <p:nvPr/>
        </p:nvSpPr>
        <p:spPr>
          <a:xfrm>
            <a:off x="803675" y="1896564"/>
            <a:ext cx="5029200" cy="1067830"/>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Hoạt động nhóm</a:t>
            </a:r>
            <a:endParaRPr lang="en-US" sz="4500" b="1" dirty="0">
              <a:solidFill>
                <a:schemeClr val="bg1"/>
              </a:solidFill>
              <a:latin typeface="Arial" panose="020B0604020202020204" pitchFamily="34" charset="0"/>
              <a:cs typeface="Arial" panose="020B0604020202020204" pitchFamily="34" charset="0"/>
            </a:endParaRPr>
          </a:p>
        </p:txBody>
      </p:sp>
      <p:pic>
        <p:nvPicPr>
          <p:cNvPr id="21" name="Graphic 20">
            <a:extLst>
              <a:ext uri="{FF2B5EF4-FFF2-40B4-BE49-F238E27FC236}">
                <a16:creationId xmlns:a16="http://schemas.microsoft.com/office/drawing/2014/main" id="{07A8CDF8-50DF-E377-6D9C-59797889957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3675" y="3695700"/>
            <a:ext cx="7969850" cy="6057087"/>
          </a:xfrm>
          <a:prstGeom prst="rect">
            <a:avLst/>
          </a:prstGeom>
        </p:spPr>
      </p:pic>
      <p:sp>
        <p:nvSpPr>
          <p:cNvPr id="22" name="Thought Bubble: Cloud 21">
            <a:extLst>
              <a:ext uri="{FF2B5EF4-FFF2-40B4-BE49-F238E27FC236}">
                <a16:creationId xmlns:a16="http://schemas.microsoft.com/office/drawing/2014/main" id="{07718C78-D565-9262-681B-8F3B4C06B45B}"/>
              </a:ext>
            </a:extLst>
          </p:cNvPr>
          <p:cNvSpPr/>
          <p:nvPr/>
        </p:nvSpPr>
        <p:spPr>
          <a:xfrm>
            <a:off x="9986635" y="2494855"/>
            <a:ext cx="7969850" cy="5616758"/>
          </a:xfrm>
          <a:prstGeom prst="cloudCallout">
            <a:avLst>
              <a:gd name="adj1" fmla="val -72648"/>
              <a:gd name="adj2" fmla="val -26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800"/>
              </a:spcAft>
            </a:pPr>
            <a:r>
              <a:rPr lang="en-US" sz="48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Hoàn thành Phiếu học tập số 1</a:t>
            </a:r>
            <a:endParaRPr lang="en-US" sz="4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ppt_w/2"/>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ppt_w</p:attrName>
                                        </p:attrNameLst>
                                      </p:cBhvr>
                                      <p:tavLst>
                                        <p:tav tm="0">
                                          <p:val>
                                            <p:fltVal val="0"/>
                                          </p:val>
                                        </p:tav>
                                        <p:tav tm="100000">
                                          <p:val>
                                            <p:strVal val="#ppt_w"/>
                                          </p:val>
                                        </p:tav>
                                      </p:tavLst>
                                    </p:anim>
                                    <p:anim calcmode="lin" valueType="num">
                                      <p:cBhvr>
                                        <p:cTn id="10"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Effect transition="in" filter="fade">
                                      <p:cBhvr>
                                        <p:cTn id="17" dur="500"/>
                                        <p:tgtEl>
                                          <p:spTgt spid="2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65561" flipV="1">
            <a:off x="15847678" y="-1449303"/>
            <a:ext cx="2805148" cy="3556448"/>
          </a:xfrm>
          <a:prstGeom prst="rect">
            <a:avLst/>
          </a:prstGeom>
        </p:spPr>
      </p:pic>
      <p:sp>
        <p:nvSpPr>
          <p:cNvPr id="30" name="TextBox 29">
            <a:extLst>
              <a:ext uri="{FF2B5EF4-FFF2-40B4-BE49-F238E27FC236}">
                <a16:creationId xmlns:a16="http://schemas.microsoft.com/office/drawing/2014/main" id="{378EDF1C-27E8-89CC-4E3B-FE28427CBE87}"/>
              </a:ext>
            </a:extLst>
          </p:cNvPr>
          <p:cNvSpPr txBox="1"/>
          <p:nvPr/>
        </p:nvSpPr>
        <p:spPr>
          <a:xfrm>
            <a:off x="5060813" y="76852"/>
            <a:ext cx="9741308" cy="1122230"/>
          </a:xfrm>
          <a:prstGeom prst="rect">
            <a:avLst/>
          </a:prstGeom>
          <a:noFill/>
        </p:spPr>
        <p:txBody>
          <a:bodyPr wrap="square">
            <a:spAutoFit/>
          </a:bodyPr>
          <a:lstStyle/>
          <a:p>
            <a:pPr marL="0" marR="0" algn="just">
              <a:lnSpc>
                <a:spcPct val="150000"/>
              </a:lnSpc>
              <a:spcBef>
                <a:spcPts val="0"/>
              </a:spcBef>
              <a:spcAft>
                <a:spcPts val="800"/>
              </a:spcAft>
            </a:pPr>
            <a:r>
              <a:rPr lang="en-US" sz="5000" b="1">
                <a:effectLst/>
                <a:latin typeface="Arial" panose="020B0604020202020204" pitchFamily="34" charset="0"/>
                <a:ea typeface="Calibri" panose="020F0502020204030204" pitchFamily="34" charset="0"/>
                <a:cs typeface="Times New Roman" panose="02020603050405020304" pitchFamily="18" charset="0"/>
              </a:rPr>
              <a:t>1.1. Các yếu tố môi trường</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17229965-2F2C-2A85-6BD9-26B6FE593F27}"/>
              </a:ext>
            </a:extLst>
          </p:cNvPr>
          <p:cNvSpPr/>
          <p:nvPr/>
        </p:nvSpPr>
        <p:spPr>
          <a:xfrm>
            <a:off x="332702" y="1468728"/>
            <a:ext cx="3669892" cy="1122230"/>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a:solidFill>
                  <a:schemeClr val="tx1"/>
                </a:solidFill>
                <a:latin typeface="Arial" panose="020B0604020202020204" pitchFamily="34" charset="0"/>
                <a:cs typeface="Arial" panose="020B0604020202020204" pitchFamily="34" charset="0"/>
              </a:rPr>
              <a:t>Nhiệt độ</a:t>
            </a:r>
          </a:p>
        </p:txBody>
      </p:sp>
      <p:pic>
        <p:nvPicPr>
          <p:cNvPr id="32" name="Graphic 31">
            <a:extLst>
              <a:ext uri="{FF2B5EF4-FFF2-40B4-BE49-F238E27FC236}">
                <a16:creationId xmlns:a16="http://schemas.microsoft.com/office/drawing/2014/main" id="{8D31D82E-DFA2-7FD3-7CB4-6E275BED2F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88012" y="890036"/>
            <a:ext cx="1750506" cy="1841460"/>
          </a:xfrm>
          <a:prstGeom prst="rect">
            <a:avLst/>
          </a:prstGeom>
        </p:spPr>
      </p:pic>
      <p:sp>
        <p:nvSpPr>
          <p:cNvPr id="35" name="TextBox 34">
            <a:extLst>
              <a:ext uri="{FF2B5EF4-FFF2-40B4-BE49-F238E27FC236}">
                <a16:creationId xmlns:a16="http://schemas.microsoft.com/office/drawing/2014/main" id="{91B592E0-2A92-10F5-46BE-74AB57492FD9}"/>
              </a:ext>
            </a:extLst>
          </p:cNvPr>
          <p:cNvSpPr txBox="1"/>
          <p:nvPr/>
        </p:nvSpPr>
        <p:spPr>
          <a:xfrm>
            <a:off x="609600" y="2587271"/>
            <a:ext cx="16840200" cy="3058851"/>
          </a:xfrm>
          <a:prstGeom prst="rect">
            <a:avLst/>
          </a:prstGeom>
          <a:noFill/>
        </p:spPr>
        <p:txBody>
          <a:bodyPr wrap="square">
            <a:spAutoFit/>
          </a:bodyPr>
          <a:lstStyle/>
          <a:p>
            <a:pPr marL="0" marR="34925" algn="just">
              <a:lnSpc>
                <a:spcPct val="150000"/>
              </a:lnSpc>
              <a:spcBef>
                <a:spcPts val="60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Một số yếu tố ảnh hưởng đến sinh sản ở sinh vật bao gồm: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marR="34925" indent="-571500" algn="just">
              <a:lnSpc>
                <a:spcPct val="150000"/>
              </a:lnSpc>
              <a:spcBef>
                <a:spcPts val="500"/>
              </a:spcBef>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Các yếu tố bên ngoài: ánh sáng, nhiệt độ, nước, chất dinh dưỡng,..</a:t>
            </a:r>
            <a:r>
              <a:rPr lang="en-US" sz="4000">
                <a:solidFill>
                  <a:srgbClr val="000000"/>
                </a:solidFill>
                <a:effectLst/>
                <a:latin typeface="Arial" panose="020B0604020202020204" pitchFamily="34" charset="0"/>
                <a:ea typeface="Tahoma" panose="020B0604030504040204" pitchFamily="34" charset="0"/>
              </a:rPr>
              <a:t>.</a:t>
            </a:r>
            <a:endParaRPr lang="en-US" sz="4000">
              <a:effectLst/>
              <a:latin typeface="Times New Roman" panose="02020603050405020304" pitchFamily="18" charset="0"/>
              <a:ea typeface="Times New Roman" panose="02020603050405020304" pitchFamily="18" charset="0"/>
            </a:endParaRPr>
          </a:p>
        </p:txBody>
      </p:sp>
      <p:pic>
        <p:nvPicPr>
          <p:cNvPr id="37" name="Picture 36">
            <a:extLst>
              <a:ext uri="{FF2B5EF4-FFF2-40B4-BE49-F238E27FC236}">
                <a16:creationId xmlns:a16="http://schemas.microsoft.com/office/drawing/2014/main" id="{EAA4C150-DE15-607E-A08F-FB5FE2652E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5905500"/>
            <a:ext cx="11488103" cy="3368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fade">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fade">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65561" flipV="1">
            <a:off x="15847678" y="-1449303"/>
            <a:ext cx="2805148" cy="3556448"/>
          </a:xfrm>
          <a:prstGeom prst="rect">
            <a:avLst/>
          </a:prstGeom>
        </p:spPr>
      </p:pic>
      <p:sp>
        <p:nvSpPr>
          <p:cNvPr id="30" name="TextBox 29">
            <a:extLst>
              <a:ext uri="{FF2B5EF4-FFF2-40B4-BE49-F238E27FC236}">
                <a16:creationId xmlns:a16="http://schemas.microsoft.com/office/drawing/2014/main" id="{378EDF1C-27E8-89CC-4E3B-FE28427CBE87}"/>
              </a:ext>
            </a:extLst>
          </p:cNvPr>
          <p:cNvSpPr txBox="1"/>
          <p:nvPr/>
        </p:nvSpPr>
        <p:spPr>
          <a:xfrm>
            <a:off x="5060813" y="76852"/>
            <a:ext cx="9741308" cy="11222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1.1. Các yếu tố môi trường</a:t>
            </a:r>
            <a:endParaRPr kumimoji="0" lang="en-US" sz="5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17229965-2F2C-2A85-6BD9-26B6FE593F27}"/>
              </a:ext>
            </a:extLst>
          </p:cNvPr>
          <p:cNvSpPr/>
          <p:nvPr/>
        </p:nvSpPr>
        <p:spPr>
          <a:xfrm>
            <a:off x="332702" y="1468728"/>
            <a:ext cx="3669892" cy="1122230"/>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Nhiệt độ</a:t>
            </a:r>
          </a:p>
        </p:txBody>
      </p:sp>
      <p:pic>
        <p:nvPicPr>
          <p:cNvPr id="32" name="Graphic 31">
            <a:extLst>
              <a:ext uri="{FF2B5EF4-FFF2-40B4-BE49-F238E27FC236}">
                <a16:creationId xmlns:a16="http://schemas.microsoft.com/office/drawing/2014/main" id="{8D31D82E-DFA2-7FD3-7CB4-6E275BED2F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88012" y="890036"/>
            <a:ext cx="1750506" cy="1841460"/>
          </a:xfrm>
          <a:prstGeom prst="rect">
            <a:avLst/>
          </a:prstGeom>
        </p:spPr>
      </p:pic>
      <p:sp>
        <p:nvSpPr>
          <p:cNvPr id="35" name="TextBox 34">
            <a:extLst>
              <a:ext uri="{FF2B5EF4-FFF2-40B4-BE49-F238E27FC236}">
                <a16:creationId xmlns:a16="http://schemas.microsoft.com/office/drawing/2014/main" id="{91B592E0-2A92-10F5-46BE-74AB57492FD9}"/>
              </a:ext>
            </a:extLst>
          </p:cNvPr>
          <p:cNvSpPr txBox="1"/>
          <p:nvPr/>
        </p:nvSpPr>
        <p:spPr>
          <a:xfrm>
            <a:off x="723900" y="2590958"/>
            <a:ext cx="16840200" cy="3056029"/>
          </a:xfrm>
          <a:prstGeom prst="rect">
            <a:avLst/>
          </a:prstGeom>
          <a:noFill/>
        </p:spPr>
        <p:txBody>
          <a:bodyPr wrap="square">
            <a:spAutoFit/>
          </a:bodyPr>
          <a:lstStyle/>
          <a:p>
            <a:pPr marL="0" marR="34925" lvl="0" indent="0" algn="just" defTabSz="914400" rtl="0" eaLnBrk="1" fontAlgn="auto" latinLnBrk="0" hangingPunct="1">
              <a:lnSpc>
                <a:spcPct val="150000"/>
              </a:lnSpc>
              <a:spcBef>
                <a:spcPts val="60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34925" lvl="0" indent="-571500" algn="just" defTabSz="914400" rtl="0" eaLnBrk="1" fontAlgn="auto" latinLnBrk="0" hangingPunct="1">
              <a:lnSpc>
                <a:spcPct val="150000"/>
              </a:lnSpc>
              <a:spcBef>
                <a:spcPts val="500"/>
              </a:spcBef>
              <a:spcAft>
                <a:spcPts val="600"/>
              </a:spcAft>
              <a:buClrTx/>
              <a:buSzTx/>
              <a:buFont typeface="Wingdings" panose="05000000000000000000" pitchFamily="2" charset="2"/>
              <a:buChar char="q"/>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rPr>
              <a:t>Một số yếu tố ảnh hưởng đến sinh sản ở sinh vật bao gồm:</a:t>
            </a:r>
          </a:p>
          <a:p>
            <a:pPr marL="571500" marR="34925" indent="-571500" algn="just">
              <a:lnSpc>
                <a:spcPct val="150000"/>
              </a:lnSpc>
              <a:spcBef>
                <a:spcPts val="500"/>
              </a:spcBef>
              <a:spcAft>
                <a:spcPts val="600"/>
              </a:spcAft>
              <a:buFont typeface="Arial" panose="020B0604020202020204" pitchFamily="34" charset="0"/>
              <a:buChar char="•"/>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Các yếu tố bên trong: đặc điểm loài, hormone sinh sản,…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3937760B-A3D4-EF1F-8323-7D32D26769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5723156"/>
            <a:ext cx="7965199" cy="4486992"/>
          </a:xfrm>
          <a:prstGeom prst="rect">
            <a:avLst/>
          </a:prstGeom>
        </p:spPr>
      </p:pic>
    </p:spTree>
    <p:extLst>
      <p:ext uri="{BB962C8B-B14F-4D97-AF65-F5344CB8AC3E}">
        <p14:creationId xmlns:p14="http://schemas.microsoft.com/office/powerpoint/2010/main" val="12822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fade">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fade">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879" flipH="1">
            <a:off x="7055472" y="-200826"/>
            <a:ext cx="3445383" cy="925947"/>
          </a:xfrm>
          <a:prstGeom prst="rect">
            <a:avLst/>
          </a:prstGeom>
        </p:spPr>
      </p:pic>
      <p:sp>
        <p:nvSpPr>
          <p:cNvPr id="35" name="TextBox 34">
            <a:extLst>
              <a:ext uri="{FF2B5EF4-FFF2-40B4-BE49-F238E27FC236}">
                <a16:creationId xmlns:a16="http://schemas.microsoft.com/office/drawing/2014/main" id="{42882E57-6ACC-D27A-FBF2-1E45C78ABFFE}"/>
              </a:ext>
            </a:extLst>
          </p:cNvPr>
          <p:cNvSpPr txBox="1"/>
          <p:nvPr/>
        </p:nvSpPr>
        <p:spPr>
          <a:xfrm>
            <a:off x="1219200" y="1071043"/>
            <a:ext cx="6705600" cy="7531614"/>
          </a:xfrm>
          <a:prstGeom prst="rect">
            <a:avLst/>
          </a:prstGeom>
          <a:noFill/>
        </p:spPr>
        <p:txBody>
          <a:bodyPr wrap="square">
            <a:spAutoFit/>
          </a:bodyPr>
          <a:lstStyle/>
          <a:p>
            <a:pPr marL="0" marR="34925" algn="just">
              <a:lnSpc>
                <a:spcPct val="150000"/>
              </a:lnSpc>
              <a:spcBef>
                <a:spcPts val="60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34925" indent="-57150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cs typeface="Arial" panose="020B0604020202020204" pitchFamily="34" charset="0"/>
              </a:rPr>
              <a:t>Cây hoa cúc: Nhiệt độ ảnh hưởng đến khả năng ra hoa của cây hoa cúc. Cụ thể, cây không ra hoa khi nhiệt độ lớn hơn 30 độ C hoặc ra hoa chậm khi nhiệt độ dưới 12 độ C.</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7" name="Picture 36">
            <a:extLst>
              <a:ext uri="{FF2B5EF4-FFF2-40B4-BE49-F238E27FC236}">
                <a16:creationId xmlns:a16="http://schemas.microsoft.com/office/drawing/2014/main" id="{F4BCF032-A2E2-13DC-55CB-B8A1623639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8200" y="1943100"/>
            <a:ext cx="9388007" cy="70410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up)">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wipe(up)">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879" flipH="1">
            <a:off x="7055472" y="-200826"/>
            <a:ext cx="3445383" cy="925947"/>
          </a:xfrm>
          <a:prstGeom prst="rect">
            <a:avLst/>
          </a:prstGeom>
        </p:spPr>
      </p:pic>
      <p:sp>
        <p:nvSpPr>
          <p:cNvPr id="6" name="TextBox 5">
            <a:extLst>
              <a:ext uri="{FF2B5EF4-FFF2-40B4-BE49-F238E27FC236}">
                <a16:creationId xmlns:a16="http://schemas.microsoft.com/office/drawing/2014/main" id="{AF0FC0F9-9497-0526-EBCF-71EAA00C654E}"/>
              </a:ext>
            </a:extLst>
          </p:cNvPr>
          <p:cNvSpPr txBox="1"/>
          <p:nvPr/>
        </p:nvSpPr>
        <p:spPr>
          <a:xfrm>
            <a:off x="836566" y="419100"/>
            <a:ext cx="16459200" cy="2751074"/>
          </a:xfrm>
          <a:prstGeom prst="rect">
            <a:avLst/>
          </a:prstGeom>
          <a:noFill/>
        </p:spPr>
        <p:txBody>
          <a:bodyPr wrap="square">
            <a:spAutoFit/>
          </a:bodyPr>
          <a:lstStyle/>
          <a:p>
            <a:pPr marL="285750" marR="34925" indent="-285750" algn="just">
              <a:lnSpc>
                <a:spcPct val="150000"/>
              </a:lnSpc>
              <a:spcBef>
                <a:spcPts val="500"/>
              </a:spcBef>
              <a:spcAft>
                <a:spcPts val="600"/>
              </a:spcAft>
              <a:buFont typeface="Wingdings" panose="05000000000000000000" pitchFamily="2" charset="2"/>
              <a:buChar char="q"/>
            </a:pPr>
            <a:r>
              <a:rPr lang="en-US" sz="4000">
                <a:solidFill>
                  <a:srgbClr val="000000"/>
                </a:solidFill>
                <a:effectLst/>
                <a:latin typeface="Arial" panose="020B0604020202020204" pitchFamily="34" charset="0"/>
                <a:ea typeface="Tahoma" panose="020B0604030504040204" pitchFamily="34" charset="0"/>
              </a:rPr>
              <a:t>Rùa ấp trứng: Nhiệt độ ảnh hưởng đến tỉ lệ giới tính của con non. Cụ thể, ở nhiệt độ 28,5 độ C thì tỉ lệ con đực và cái xấp xỉ nhau; dưới 25 độ C thì đa số là con đực; trên 30 độ C thì đa số là con cái.</a:t>
            </a:r>
            <a:endParaRPr lang="en-US" sz="400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BA74BBAE-DA11-0AFC-5323-9F5AB5FB1A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1400" y="3384758"/>
            <a:ext cx="10805237" cy="6483142"/>
          </a:xfrm>
          <a:prstGeom prst="rect">
            <a:avLst/>
          </a:prstGeom>
        </p:spPr>
      </p:pic>
    </p:spTree>
    <p:extLst>
      <p:ext uri="{BB962C8B-B14F-4D97-AF65-F5344CB8AC3E}">
        <p14:creationId xmlns:p14="http://schemas.microsoft.com/office/powerpoint/2010/main" val="163496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1661</Words>
  <PresentationFormat>Custom</PresentationFormat>
  <Paragraphs>110</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Calibri Light</vt:lpstr>
      <vt:lpstr>Symbol</vt:lpstr>
      <vt:lpstr>Arial</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2022-12-19T06:55:18Z</dcterms:modified>
  <dc:identifier>DAFVH1XIBn4</dc:identifier>
</cp:coreProperties>
</file>