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3" r:id="rId2"/>
    <p:sldId id="267" r:id="rId3"/>
    <p:sldId id="274" r:id="rId4"/>
    <p:sldId id="271" r:id="rId5"/>
    <p:sldId id="272" r:id="rId6"/>
    <p:sldId id="276" r:id="rId7"/>
    <p:sldId id="277" r:id="rId8"/>
    <p:sldId id="278" r:id="rId9"/>
    <p:sldId id="279" r:id="rId10"/>
    <p:sldId id="280" r:id="rId11"/>
    <p:sldId id="282" r:id="rId12"/>
    <p:sldId id="281" r:id="rId13"/>
    <p:sldId id="275" r:id="rId14"/>
    <p:sldId id="270" r:id="rId15"/>
    <p:sldId id="269" r:id="rId16"/>
    <p:sldId id="268" r:id="rId17"/>
    <p:sldId id="284" r:id="rId18"/>
    <p:sldId id="294" r:id="rId19"/>
    <p:sldId id="295" r:id="rId20"/>
    <p:sldId id="286" r:id="rId21"/>
    <p:sldId id="287" r:id="rId22"/>
    <p:sldId id="289" r:id="rId23"/>
    <p:sldId id="285" r:id="rId24"/>
    <p:sldId id="266" r:id="rId25"/>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BC9B2B-8DE2-47F8-95D5-1A8F8B9A2D73}" type="datetimeFigureOut">
              <a:rPr lang="vi-VN"/>
              <a:pPr>
                <a:defRPr/>
              </a:pPr>
              <a:t>30/06/2021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7849BF-F6E8-4FAE-9850-742F55788A57}"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BBFB5E-9805-4E85-B084-908DB288F002}" type="slidenum">
              <a:rPr lang="zh-CN" altLang="en-US">
                <a:cs typeface="Arial" charset="0"/>
              </a:rPr>
              <a:pPr fontAlgn="base">
                <a:spcBef>
                  <a:spcPct val="0"/>
                </a:spcBef>
                <a:spcAft>
                  <a:spcPct val="0"/>
                </a:spcAft>
              </a:pPr>
              <a:t>2</a:t>
            </a:fld>
            <a:endParaRPr lang="en-US" altLang="zh-CN">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7A280F-07A3-4C7C-BC59-10E52E2A211B}" type="slidenum">
              <a:rPr lang="zh-CN" altLang="en-US">
                <a:cs typeface="Arial" charset="0"/>
              </a:rPr>
              <a:pPr fontAlgn="base">
                <a:spcBef>
                  <a:spcPct val="0"/>
                </a:spcBef>
                <a:spcAft>
                  <a:spcPct val="0"/>
                </a:spcAft>
              </a:pPr>
              <a:t>18</a:t>
            </a:fld>
            <a:endParaRPr lang="en-US" altLang="zh-CN">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E9580-5B43-48CF-BF14-E7F75DB1555A}" type="slidenum">
              <a:rPr lang="zh-CN" altLang="en-US">
                <a:cs typeface="Arial" charset="0"/>
              </a:rPr>
              <a:pPr fontAlgn="base">
                <a:spcBef>
                  <a:spcPct val="0"/>
                </a:spcBef>
                <a:spcAft>
                  <a:spcPct val="0"/>
                </a:spcAft>
              </a:pPr>
              <a:t>19</a:t>
            </a:fld>
            <a:endParaRPr lang="en-US" altLang="zh-CN">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11CF83-DC1C-4551-9D8B-C52EB8181773}" type="slidenum">
              <a:rPr lang="zh-CN" altLang="en-US">
                <a:cs typeface="Arial" charset="0"/>
              </a:rPr>
              <a:pPr fontAlgn="base">
                <a:spcBef>
                  <a:spcPct val="0"/>
                </a:spcBef>
                <a:spcAft>
                  <a:spcPct val="0"/>
                </a:spcAft>
              </a:pPr>
              <a:t>21</a:t>
            </a:fld>
            <a:endParaRPr lang="en-US" altLang="zh-CN">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9AE9D-B050-4CB3-8094-E2705382BF8F}" type="slidenum">
              <a:rPr lang="zh-CN" altLang="en-US">
                <a:cs typeface="Arial" charset="0"/>
              </a:rPr>
              <a:pPr fontAlgn="base">
                <a:spcBef>
                  <a:spcPct val="0"/>
                </a:spcBef>
                <a:spcAft>
                  <a:spcPct val="0"/>
                </a:spcAft>
              </a:pPr>
              <a:t>23</a:t>
            </a:fld>
            <a:endParaRPr lang="en-US" altLang="zh-CN">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085E8-C46D-4161-862D-0F4F3070F9AF}" type="slidenum">
              <a:rPr lang="zh-CN" altLang="en-US">
                <a:cs typeface="Arial" charset="0"/>
              </a:rPr>
              <a:pPr fontAlgn="base">
                <a:spcBef>
                  <a:spcPct val="0"/>
                </a:spcBef>
                <a:spcAft>
                  <a:spcPct val="0"/>
                </a:spcAft>
              </a:pPr>
              <a:t>3</a:t>
            </a:fld>
            <a:endParaRPr lang="en-US" altLang="zh-CN">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7B0BA-CADF-4730-9EA7-39498E5AE304}" type="slidenum">
              <a:rPr lang="zh-CN" altLang="en-US">
                <a:cs typeface="Arial" charset="0"/>
              </a:rPr>
              <a:pPr fontAlgn="base">
                <a:spcBef>
                  <a:spcPct val="0"/>
                </a:spcBef>
                <a:spcAft>
                  <a:spcPct val="0"/>
                </a:spcAft>
              </a:pPr>
              <a:t>5</a:t>
            </a:fld>
            <a:endParaRPr lang="en-US" altLang="zh-CN">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553207-C0DA-4100-9533-B163A0B8836D}" type="slidenum">
              <a:rPr lang="zh-CN" altLang="en-US">
                <a:cs typeface="Arial" charset="0"/>
              </a:rPr>
              <a:pPr fontAlgn="base">
                <a:spcBef>
                  <a:spcPct val="0"/>
                </a:spcBef>
                <a:spcAft>
                  <a:spcPct val="0"/>
                </a:spcAft>
              </a:pPr>
              <a:t>6</a:t>
            </a:fld>
            <a:endParaRPr lang="en-US" altLang="zh-CN">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9779F7-27BA-4D44-97D2-9A1106B7FC44}" type="slidenum">
              <a:rPr lang="zh-CN" altLang="en-US">
                <a:cs typeface="Arial" charset="0"/>
              </a:rPr>
              <a:pPr fontAlgn="base">
                <a:spcBef>
                  <a:spcPct val="0"/>
                </a:spcBef>
                <a:spcAft>
                  <a:spcPct val="0"/>
                </a:spcAft>
              </a:pPr>
              <a:t>12</a:t>
            </a:fld>
            <a:endParaRPr lang="en-US" altLang="zh-CN">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D7D29-DE95-4B18-B869-7C65A113D674}" type="slidenum">
              <a:rPr lang="zh-CN" altLang="en-US">
                <a:cs typeface="Arial" charset="0"/>
              </a:rPr>
              <a:pPr fontAlgn="base">
                <a:spcBef>
                  <a:spcPct val="0"/>
                </a:spcBef>
                <a:spcAft>
                  <a:spcPct val="0"/>
                </a:spcAft>
              </a:pPr>
              <a:t>13</a:t>
            </a:fld>
            <a:endParaRPr lang="en-US" altLang="zh-CN">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FFA33-7393-4578-AD78-A94DBF1ECE73}" type="slidenum">
              <a:rPr lang="zh-CN" altLang="en-US">
                <a:cs typeface="Arial" charset="0"/>
              </a:rPr>
              <a:pPr fontAlgn="base">
                <a:spcBef>
                  <a:spcPct val="0"/>
                </a:spcBef>
                <a:spcAft>
                  <a:spcPct val="0"/>
                </a:spcAft>
              </a:pPr>
              <a:t>14</a:t>
            </a:fld>
            <a:endParaRPr lang="en-US" altLang="zh-CN">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89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59C8B-338E-42FE-BFEC-3F4C5773805C}" type="slidenum">
              <a:rPr lang="zh-CN" altLang="en-US">
                <a:cs typeface="Arial" charset="0"/>
              </a:rPr>
              <a:pPr fontAlgn="base">
                <a:spcBef>
                  <a:spcPct val="0"/>
                </a:spcBef>
                <a:spcAft>
                  <a:spcPct val="0"/>
                </a:spcAft>
              </a:pPr>
              <a:t>15</a:t>
            </a:fld>
            <a:endParaRPr lang="en-US" altLang="zh-CN">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C18540-F1E9-4845-9B2D-1EF58B782C6F}" type="slidenum">
              <a:rPr lang="zh-CN" altLang="en-US">
                <a:cs typeface="Arial" charset="0"/>
              </a:rPr>
              <a:pPr fontAlgn="base">
                <a:spcBef>
                  <a:spcPct val="0"/>
                </a:spcBef>
                <a:spcAft>
                  <a:spcPct val="0"/>
                </a:spcAft>
              </a:pPr>
              <a:t>17</a:t>
            </a:fld>
            <a:endParaRPr lang="en-US" altLang="zh-CN">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5363FA4-A68D-4F2E-92CB-FCDC67115232}"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89349DE-86DE-4368-A166-1A48B85CEE0E}"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A0B8C354-7F36-4A59-A8B2-47BEBCC4BFA7}"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0A1D1CD-8F57-4DA6-9C5D-B705568BDDF7}"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D772445-FFC1-4CE0-9308-1D61DE19DF3D}"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1C3F7C28-A115-4387-B08A-2B3801849228}"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46A0D045-B8A1-45D6-9A6D-67A3683EF4B4}"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D8A94D6-3228-4DD6-9F01-A235A868CB5F}"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E192DB-C997-40C8-898A-A6D4F37E8DF5}"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C975A9C0-C5A6-433F-A1E6-8BC312F463C1}"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B6B68D99-5021-49C6-999F-FD36C42484F4}" type="datetimeFigureOut">
              <a:rPr lang="vi-VN"/>
              <a:pPr>
                <a:defRPr/>
              </a:pPr>
              <a:t>30/06/2021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7D8E8360-9AFB-479D-B58E-BCD988F768D0}"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D5B9166-6E9F-4448-8DDB-2EED4653B615}" type="datetimeFigureOut">
              <a:rPr lang="vi-VN"/>
              <a:pPr>
                <a:defRPr/>
              </a:pPr>
              <a:t>30/06/2021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6737D82D-882D-43B8-B2B9-1B8AC61A0760}"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A1507F2B-8B60-4F59-9336-19060ECFF45E}" type="datetimeFigureOut">
              <a:rPr lang="vi-VN"/>
              <a:pPr>
                <a:defRPr/>
              </a:pPr>
              <a:t>30/06/2021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15A555-1424-4495-9359-BAFE21180501}"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A08413-A561-425B-A9DA-F631039E3E61}" type="datetimeFigureOut">
              <a:rPr lang="vi-VN"/>
              <a:pPr>
                <a:defRPr/>
              </a:pPr>
              <a:t>30/06/2021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892807A-9179-4C65-8178-5BEE38AC3E20}"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CCE389-E5E9-4642-A1E3-740383F48452}" type="datetimeFigureOut">
              <a:rPr lang="vi-VN"/>
              <a:pPr>
                <a:defRPr/>
              </a:pPr>
              <a:t>30/06/2021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127278F6-D1C9-4CCD-A86A-271DE7A45052}"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36FE5-C3FF-4D74-94F4-9AECA03D0731}" type="datetimeFigureOut">
              <a:rPr lang="vi-VN"/>
              <a:pPr>
                <a:defRPr/>
              </a:pPr>
              <a:t>30/06/2021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92A0CD57-448D-49AD-8412-57FBB768241C}"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C78431C-62A9-4510-83B6-20B21EC6FF6D}" type="datetimeFigureOut">
              <a:rPr lang="vi-VN"/>
              <a:pPr>
                <a:defRPr/>
              </a:pPr>
              <a:t>30/06/2021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86CE4E-BCCB-4017-A5D8-9843E66354F5}"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NULL"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598" y="1328989"/>
            <a:ext cx="8868365" cy="61555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300" b="1" dirty="0">
                <a:ln w="11430"/>
                <a:solidFill>
                  <a:srgbClr val="0000CC"/>
                </a:solidFill>
                <a:latin typeface="Georgia Ref" pitchFamily="18" charset="0"/>
                <a:cs typeface="Times New Roman" pitchFamily="18" charset="0"/>
              </a:rPr>
              <a:t>BÀI 5: TRÒ CHUYỆN CÙNG THIÊN NHIÊN</a:t>
            </a:r>
            <a:endParaRPr lang="en-US" sz="3300" b="1" dirty="0">
              <a:ln w="11430"/>
              <a:solidFill>
                <a:srgbClr val="0000CC"/>
              </a:solidFill>
              <a:latin typeface="Georgia Ref" pitchFamily="18" charset="0"/>
              <a:cs typeface="Times New Roman" pitchFamily="18" charset="0"/>
            </a:endParaRPr>
          </a:p>
        </p:txBody>
      </p:sp>
      <p:pic>
        <p:nvPicPr>
          <p:cNvPr id="16386" name="Picture 34" descr="blue_lin"/>
          <p:cNvPicPr>
            <a:picLocks noChangeAspect="1" noChangeArrowheads="1" noCrop="1"/>
          </p:cNvPicPr>
          <p:nvPr/>
        </p:nvPicPr>
        <p:blipFill>
          <a:blip r:embed="rId2"/>
          <a:srcRect/>
          <a:stretch>
            <a:fillRect/>
          </a:stretch>
        </p:blipFill>
        <p:spPr bwMode="auto">
          <a:xfrm>
            <a:off x="304800" y="-3175"/>
            <a:ext cx="8534400" cy="304800"/>
          </a:xfrm>
          <a:prstGeom prst="rect">
            <a:avLst/>
          </a:prstGeom>
          <a:noFill/>
          <a:ln w="9525">
            <a:noFill/>
            <a:miter lim="800000"/>
            <a:headEnd/>
            <a:tailEnd/>
          </a:ln>
        </p:spPr>
      </p:pic>
      <p:pic>
        <p:nvPicPr>
          <p:cNvPr id="16387" name="Picture 36" descr="blue_lin"/>
          <p:cNvPicPr>
            <a:picLocks noChangeAspect="1" noChangeArrowheads="1" noCrop="1"/>
          </p:cNvPicPr>
          <p:nvPr/>
        </p:nvPicPr>
        <p:blipFill>
          <a:blip r:embed="rId2"/>
          <a:srcRect/>
          <a:stretch>
            <a:fillRect/>
          </a:stretch>
        </p:blipFill>
        <p:spPr bwMode="auto">
          <a:xfrm rot="16200000" flipH="1">
            <a:off x="5541963" y="3252787"/>
            <a:ext cx="6858000" cy="346075"/>
          </a:xfrm>
          <a:prstGeom prst="rect">
            <a:avLst/>
          </a:prstGeom>
          <a:noFill/>
          <a:ln w="9525">
            <a:noFill/>
            <a:miter lim="800000"/>
            <a:headEnd/>
            <a:tailEnd/>
          </a:ln>
        </p:spPr>
      </p:pic>
      <p:pic>
        <p:nvPicPr>
          <p:cNvPr id="16388" name="Picture 37" descr="blue_lin"/>
          <p:cNvPicPr>
            <a:picLocks noChangeAspect="1" noChangeArrowheads="1" noCrop="1"/>
          </p:cNvPicPr>
          <p:nvPr/>
        </p:nvPicPr>
        <p:blipFill>
          <a:blip r:embed="rId2"/>
          <a:srcRect/>
          <a:stretch>
            <a:fillRect/>
          </a:stretch>
        </p:blipFill>
        <p:spPr bwMode="auto">
          <a:xfrm rot="-5400000" flipH="1" flipV="1">
            <a:off x="-3276600" y="3273425"/>
            <a:ext cx="6858000" cy="304800"/>
          </a:xfrm>
          <a:prstGeom prst="rect">
            <a:avLst/>
          </a:prstGeom>
          <a:noFill/>
          <a:ln w="9525">
            <a:noFill/>
            <a:miter lim="800000"/>
            <a:headEnd/>
            <a:tailEnd/>
          </a:ln>
        </p:spPr>
      </p:pic>
      <p:pic>
        <p:nvPicPr>
          <p:cNvPr id="16389" name="Picture 39" descr="hoa8"/>
          <p:cNvPicPr>
            <a:picLocks noChangeAspect="1" noChangeArrowheads="1" noCrop="1"/>
          </p:cNvPicPr>
          <p:nvPr/>
        </p:nvPicPr>
        <p:blipFill>
          <a:blip r:embed="rId3"/>
          <a:srcRect/>
          <a:stretch>
            <a:fillRect/>
          </a:stretch>
        </p:blipFill>
        <p:spPr bwMode="auto">
          <a:xfrm>
            <a:off x="-228600" y="-152400"/>
            <a:ext cx="1524000" cy="1277938"/>
          </a:xfrm>
          <a:prstGeom prst="rect">
            <a:avLst/>
          </a:prstGeom>
          <a:noFill/>
          <a:ln w="9525">
            <a:noFill/>
            <a:miter lim="800000"/>
            <a:headEnd/>
            <a:tailEnd/>
          </a:ln>
        </p:spPr>
      </p:pic>
      <p:pic>
        <p:nvPicPr>
          <p:cNvPr id="16390" name="Picture 41" descr="hoa8"/>
          <p:cNvPicPr>
            <a:picLocks noChangeAspect="1" noChangeArrowheads="1" noCrop="1"/>
          </p:cNvPicPr>
          <p:nvPr/>
        </p:nvPicPr>
        <p:blipFill>
          <a:blip r:embed="rId3"/>
          <a:srcRect/>
          <a:stretch>
            <a:fillRect/>
          </a:stretch>
        </p:blipFill>
        <p:spPr bwMode="auto">
          <a:xfrm>
            <a:off x="7537450" y="-152400"/>
            <a:ext cx="1758950" cy="1238250"/>
          </a:xfrm>
          <a:prstGeom prst="rect">
            <a:avLst/>
          </a:prstGeom>
          <a:noFill/>
          <a:ln w="9525">
            <a:noFill/>
            <a:miter lim="800000"/>
            <a:headEnd/>
            <a:tailEnd/>
          </a:ln>
        </p:spPr>
      </p:pic>
      <p:sp>
        <p:nvSpPr>
          <p:cNvPr id="12" name="WordArt 46"/>
          <p:cNvSpPr>
            <a:spLocks noChangeArrowheads="1" noChangeShapeType="1" noTextEdit="1"/>
          </p:cNvSpPr>
          <p:nvPr/>
        </p:nvSpPr>
        <p:spPr bwMode="auto">
          <a:xfrm>
            <a:off x="1219200" y="228600"/>
            <a:ext cx="6753225" cy="911225"/>
          </a:xfrm>
          <a:prstGeom prst="rect">
            <a:avLst/>
          </a:prstGeom>
        </p:spPr>
        <p:txBody>
          <a:bodyPr wrap="none" fromWordArt="1">
            <a:prstTxWarp prst="textDoubleWave1">
              <a:avLst>
                <a:gd name="adj1" fmla="val 12500"/>
                <a:gd name="adj2" fmla="val 0"/>
              </a:avLst>
            </a:prstTxWarp>
          </a:bodyPr>
          <a:lstStyle/>
          <a:p>
            <a:r>
              <a:rPr lang="vi-VN" sz="3200" b="1" kern="10">
                <a:ln w="9525">
                  <a:noFill/>
                  <a:round/>
                  <a:headEnd/>
                  <a:tailEnd/>
                </a:ln>
                <a:solidFill>
                  <a:srgbClr val="FF0000"/>
                </a:solidFill>
                <a:latin typeface="Times New Roman"/>
                <a:cs typeface="Times New Roman"/>
              </a:rPr>
              <a:t>NHIỆT LIỆT CHÀO MỪNG CÁC THẦY CÔ VÀ CÁC EM HỌC SINH</a:t>
            </a:r>
          </a:p>
        </p:txBody>
      </p:sp>
      <p:pic>
        <p:nvPicPr>
          <p:cNvPr id="13" name="Picture 12"/>
          <p:cNvPicPr>
            <a:picLocks noChangeAspect="1"/>
          </p:cNvPicPr>
          <p:nvPr/>
        </p:nvPicPr>
        <p:blipFill>
          <a:blip r:embed="rId4" cstate="print">
            <a:extLst>
              <a:ext uri="{28A0092B-C50C-407E-A947-70E740481C1C}"/>
            </a:extLst>
          </a:blip>
          <a:stretch>
            <a:fillRect/>
          </a:stretch>
        </p:blipFill>
        <p:spPr>
          <a:xfrm>
            <a:off x="4533900" y="2069559"/>
            <a:ext cx="4117975" cy="28803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矩形: 圆角 6">
            <a:extLst>
              <a:ext uri="{FF2B5EF4-FFF2-40B4-BE49-F238E27FC236}"/>
            </a:extLst>
          </p:cNvPr>
          <p:cNvSpPr/>
          <p:nvPr/>
        </p:nvSpPr>
        <p:spPr>
          <a:xfrm>
            <a:off x="711200" y="2652713"/>
            <a:ext cx="2708275"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solidFill>
                  <a:srgbClr val="0000CC"/>
                </a:solidFill>
                <a:latin typeface="Georgia Ref" pitchFamily="18" charset="0"/>
                <a:ea typeface="inpin heiti" charset="-122"/>
              </a:rPr>
              <a:t>PHẦN VIẾT:</a:t>
            </a:r>
            <a:endParaRPr lang="zh-CN" altLang="en-US" sz="2800" dirty="0">
              <a:solidFill>
                <a:srgbClr val="0000CC"/>
              </a:solidFill>
              <a:latin typeface="Georgia Ref" pitchFamily="18" charset="0"/>
              <a:ea typeface="inpin heiti" charset="-122"/>
            </a:endParaRPr>
          </a:p>
        </p:txBody>
      </p:sp>
      <p:pic>
        <p:nvPicPr>
          <p:cNvPr id="16394" name="Picture 35" descr="blue_lin"/>
          <p:cNvPicPr>
            <a:picLocks noChangeAspect="1" noChangeArrowheads="1" noCrop="1"/>
          </p:cNvPicPr>
          <p:nvPr/>
        </p:nvPicPr>
        <p:blipFill>
          <a:blip r:embed="rId2"/>
          <a:srcRect/>
          <a:stretch>
            <a:fillRect/>
          </a:stretch>
        </p:blipFill>
        <p:spPr bwMode="auto">
          <a:xfrm>
            <a:off x="228600" y="6545263"/>
            <a:ext cx="8610600" cy="312737"/>
          </a:xfrm>
          <a:prstGeom prst="rect">
            <a:avLst/>
          </a:prstGeom>
          <a:noFill/>
          <a:ln w="9525">
            <a:noFill/>
            <a:miter lim="800000"/>
            <a:headEnd/>
            <a:tailEnd/>
          </a:ln>
        </p:spPr>
      </p:pic>
      <p:pic>
        <p:nvPicPr>
          <p:cNvPr id="16395" name="Picture 38" descr="hoa8"/>
          <p:cNvPicPr>
            <a:picLocks noChangeAspect="1" noChangeArrowheads="1" noCrop="1"/>
          </p:cNvPicPr>
          <p:nvPr/>
        </p:nvPicPr>
        <p:blipFill>
          <a:blip r:embed="rId3"/>
          <a:srcRect/>
          <a:stretch>
            <a:fillRect/>
          </a:stretch>
        </p:blipFill>
        <p:spPr bwMode="auto">
          <a:xfrm>
            <a:off x="-744538" y="5754688"/>
            <a:ext cx="1793876" cy="1371600"/>
          </a:xfrm>
          <a:prstGeom prst="rect">
            <a:avLst/>
          </a:prstGeom>
          <a:noFill/>
          <a:ln w="9525">
            <a:noFill/>
            <a:miter lim="800000"/>
            <a:headEnd/>
            <a:tailEnd/>
          </a:ln>
        </p:spPr>
      </p:pic>
      <p:pic>
        <p:nvPicPr>
          <p:cNvPr id="16396" name="Picture 40" descr="hoa8"/>
          <p:cNvPicPr>
            <a:picLocks noChangeAspect="1" noChangeArrowheads="1" noCrop="1"/>
          </p:cNvPicPr>
          <p:nvPr/>
        </p:nvPicPr>
        <p:blipFill>
          <a:blip r:embed="rId3"/>
          <a:srcRect/>
          <a:stretch>
            <a:fillRect/>
          </a:stretch>
        </p:blipFill>
        <p:spPr bwMode="auto">
          <a:xfrm>
            <a:off x="7854950" y="5830888"/>
            <a:ext cx="1593850" cy="1219200"/>
          </a:xfrm>
          <a:prstGeom prst="rect">
            <a:avLst/>
          </a:prstGeom>
          <a:noFill/>
          <a:ln w="9525">
            <a:noFill/>
            <a:miter lim="800000"/>
            <a:headEnd/>
            <a:tailEnd/>
          </a:ln>
        </p:spPr>
      </p:pic>
      <p:sp>
        <p:nvSpPr>
          <p:cNvPr id="20" name="矩形: 圆角 6">
            <a:extLst>
              <a:ext uri="{FF2B5EF4-FFF2-40B4-BE49-F238E27FC236}"/>
            </a:extLst>
          </p:cNvPr>
          <p:cNvSpPr/>
          <p:nvPr/>
        </p:nvSpPr>
        <p:spPr>
          <a:xfrm>
            <a:off x="900113" y="5229225"/>
            <a:ext cx="7632700"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0000CC"/>
                </a:solidFill>
                <a:latin typeface="Georgia Ref" pitchFamily="18" charset="0"/>
                <a:ea typeface="inpin heiti" charset="-122"/>
              </a:rPr>
              <a:t>VIẾT BÀI VĂN TẢ CẢNH SINH HOẠT</a:t>
            </a:r>
            <a:endParaRPr lang="zh-CN" altLang="en-US" sz="3200" b="1" dirty="0">
              <a:solidFill>
                <a:srgbClr val="0000CC"/>
              </a:solidFill>
              <a:latin typeface="Georgia Ref" pitchFamily="18" charset="0"/>
              <a:ea typeface="inpin heiti"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3000" fill="hold"/>
                                        <p:tgtEl>
                                          <p:spTgt spid="12"/>
                                        </p:tgtEl>
                                        <p:attrNameLst>
                                          <p:attrName>style.color</p:attrName>
                                        </p:attrNameLst>
                                      </p:cBhvr>
                                      <p:by>
                                        <p:hsl h="-7200000" s="0" l="0"/>
                                      </p:by>
                                    </p:animClr>
                                    <p:animClr clrSpc="hsl" dir="cw">
                                      <p:cBhvr>
                                        <p:cTn id="7" dur="3000" fill="hold"/>
                                        <p:tgtEl>
                                          <p:spTgt spid="12"/>
                                        </p:tgtEl>
                                        <p:attrNameLst>
                                          <p:attrName>fillcolor</p:attrName>
                                        </p:attrNameLst>
                                      </p:cBhvr>
                                      <p:by>
                                        <p:hsl h="-7200000" s="0" l="0"/>
                                      </p:by>
                                    </p:animClr>
                                    <p:animClr clrSpc="hsl" dir="cw">
                                      <p:cBhvr>
                                        <p:cTn id="8" dur="3000" fill="hold"/>
                                        <p:tgtEl>
                                          <p:spTgt spid="12"/>
                                        </p:tgtEl>
                                        <p:attrNameLst>
                                          <p:attrName>stroke.color</p:attrName>
                                        </p:attrNameLst>
                                      </p:cBhvr>
                                      <p:by>
                                        <p:hsl h="-7200000" s="0" l="0"/>
                                      </p:by>
                                    </p:animClr>
                                    <p:set>
                                      <p:cBhvr>
                                        <p:cTn id="9" dur="3000" fill="hold"/>
                                        <p:tgtEl>
                                          <p:spTgt spid="12"/>
                                        </p:tgtEl>
                                        <p:attrNameLst>
                                          <p:attrName>fill.type</p:attrName>
                                        </p:attrNameLst>
                                      </p:cBhvr>
                                      <p:to>
                                        <p:strVal val="solid"/>
                                      </p:to>
                                    </p:se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0"/>
                                        <p:tgtEl>
                                          <p:spTgt spid="14"/>
                                        </p:tgtEl>
                                      </p:cBhvr>
                                    </p:animEffect>
                                  </p:childTnLst>
                                </p:cTn>
                              </p:par>
                            </p:childTnLst>
                          </p:cTn>
                        </p:par>
                        <p:par>
                          <p:cTn id="18" fill="hold">
                            <p:stCondLst>
                              <p:cond delay="9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3000"/>
                                        <p:tgtEl>
                                          <p:spTgt spid="13"/>
                                        </p:tgtEl>
                                      </p:cBhvr>
                                    </p:animEffect>
                                  </p:childTnLst>
                                </p:cTn>
                              </p:par>
                            </p:childTnLst>
                          </p:cTn>
                        </p:par>
                        <p:par>
                          <p:cTn id="22" fill="hold">
                            <p:stCondLst>
                              <p:cond delay="12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extLst>
          </a:blip>
          <a:stretch>
            <a:fillRect/>
          </a:stretch>
        </p:blipFill>
        <p:spPr>
          <a:xfrm>
            <a:off x="899592" y="764704"/>
            <a:ext cx="6264696" cy="3845160"/>
          </a:xfrm>
          <a:prstGeom prst="rect">
            <a:avLst/>
          </a:prstGeom>
          <a:ln>
            <a:noFill/>
          </a:ln>
          <a:effectLst>
            <a:softEdge rad="112500"/>
          </a:effectLst>
        </p:spPr>
      </p:pic>
      <p:sp>
        <p:nvSpPr>
          <p:cNvPr id="5" name="TextBox 4"/>
          <p:cNvSpPr txBox="1"/>
          <p:nvPr/>
        </p:nvSpPr>
        <p:spPr>
          <a:xfrm>
            <a:off x="1763713" y="4652963"/>
            <a:ext cx="4046537" cy="461962"/>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a:t>
            </a:r>
            <a:r>
              <a:rPr lang="vi-VN" sz="2400" b="1" dirty="0">
                <a:solidFill>
                  <a:srgbClr val="FFFF00"/>
                </a:solidFill>
                <a:latin typeface="+mj-lt"/>
                <a:cs typeface="+mn-cs"/>
              </a:rPr>
              <a:t>ảnh </a:t>
            </a:r>
            <a:r>
              <a:rPr lang="vi-VN" sz="2400" b="1" dirty="0">
                <a:solidFill>
                  <a:srgbClr val="FFFF00"/>
                </a:solidFill>
                <a:latin typeface="+mj-lt"/>
                <a:cs typeface="+mn-cs"/>
              </a:rPr>
              <a:t>mua bán trong siêu thị</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63713" y="4652963"/>
            <a:ext cx="3384550" cy="461962"/>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a:t>
            </a:r>
            <a:r>
              <a:rPr lang="vi-VN" sz="2400" b="1" dirty="0">
                <a:solidFill>
                  <a:srgbClr val="FFFF00"/>
                </a:solidFill>
                <a:latin typeface="+mj-lt"/>
                <a:cs typeface="+mn-cs"/>
              </a:rPr>
              <a:t>ảnh một phiên chợ Tết</a:t>
            </a:r>
            <a:endParaRPr lang="vi-VN" sz="2400" b="1" dirty="0">
              <a:solidFill>
                <a:srgbClr val="FFFF00"/>
              </a:solidFill>
              <a:latin typeface="+mj-lt"/>
              <a:cs typeface="+mn-cs"/>
            </a:endParaRPr>
          </a:p>
        </p:txBody>
      </p:sp>
      <p:pic>
        <p:nvPicPr>
          <p:cNvPr id="2" name="Picture 1"/>
          <p:cNvPicPr>
            <a:picLocks noChangeAspect="1"/>
          </p:cNvPicPr>
          <p:nvPr/>
        </p:nvPicPr>
        <p:blipFill>
          <a:blip r:embed="rId3">
            <a:extLst>
              <a:ext uri="{28A0092B-C50C-407E-A947-70E740481C1C}"/>
            </a:extLst>
          </a:blip>
          <a:stretch>
            <a:fillRect/>
          </a:stretch>
        </p:blipFill>
        <p:spPr>
          <a:xfrm>
            <a:off x="611560" y="692696"/>
            <a:ext cx="6480720" cy="3960440"/>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16013" y="2606675"/>
          <a:ext cx="6769100" cy="3702050"/>
        </p:xfrm>
        <a:graphic>
          <a:graphicData uri="http://schemas.openxmlformats.org/drawingml/2006/table">
            <a:tbl>
              <a:tblPr firstRow="1" firstCol="1" bandRow="1">
                <a:tableStyleId>{5C22544A-7EE6-4342-B048-85BDC9FD1C3A}</a:tableStyleId>
              </a:tblPr>
              <a:tblGrid>
                <a:gridCol w="2088232"/>
                <a:gridCol w="4680520"/>
              </a:tblGrid>
              <a:tr h="908912">
                <a:tc gridSpan="2">
                  <a:txBody>
                    <a:bodyPr/>
                    <a:lstStyle/>
                    <a:p>
                      <a:pPr algn="ct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lgn="ctr">
                        <a:spcAft>
                          <a:spcPts val="0"/>
                        </a:spcAft>
                      </a:pPr>
                      <a:r>
                        <a:rPr lang="en-US" sz="2000" b="1" dirty="0">
                          <a:effectLst/>
                          <a:latin typeface="Times New Roman" pitchFamily="18" charset="0"/>
                          <a:cs typeface="Times New Roman" pitchFamily="18" charset="0"/>
                        </a:rPr>
                        <a:t>YÊU CẦU ĐỐI VỚI KIỂU BÀI</a:t>
                      </a:r>
                      <a:endParaRPr lang="vi-VN" sz="2000" b="1" dirty="0">
                        <a:effectLst/>
                        <a:latin typeface="Times New Roman" pitchFamily="18" charset="0"/>
                        <a:cs typeface="Times New Roman" pitchFamily="18" charset="0"/>
                      </a:endParaRPr>
                    </a:p>
                    <a:p>
                      <a:pPr algn="ct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vi-VN"/>
                    </a:p>
                  </a:txBody>
                  <a:tcPr/>
                </a:tc>
              </a:tr>
              <a:tr h="605941">
                <a:tc>
                  <a:txBody>
                    <a:bodyPr/>
                    <a:lstStyle/>
                    <a:p>
                      <a:pPr>
                        <a:lnSpc>
                          <a:spcPct val="115000"/>
                        </a:lnSpc>
                        <a:spcAft>
                          <a:spcPts val="0"/>
                        </a:spcAft>
                      </a:pPr>
                      <a:r>
                        <a:rPr lang="en-US" sz="2000" b="1" dirty="0" err="1">
                          <a:effectLst/>
                          <a:latin typeface="Times New Roman" pitchFamily="18" charset="0"/>
                          <a:cs typeface="Times New Roman" pitchFamily="18" charset="0"/>
                        </a:rPr>
                        <a:t>Nội</a:t>
                      </a:r>
                      <a:r>
                        <a:rPr lang="en-US" sz="2000" b="1" dirty="0">
                          <a:effectLst/>
                          <a:latin typeface="Times New Roman" pitchFamily="18" charset="0"/>
                          <a:cs typeface="Times New Roman" pitchFamily="18" charset="0"/>
                        </a:rPr>
                        <a:t> dung:</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effectLst/>
                          <a:latin typeface="Times New Roman" pitchFamily="18" charset="0"/>
                          <a:cs typeface="Times New Roman" pitchFamily="18" charset="0"/>
                        </a:rPr>
                        <a:t> </a:t>
                      </a:r>
                      <a:endParaRPr lang="vi-VN" sz="2000" b="1">
                        <a:effectLst/>
                        <a:latin typeface="Times New Roman" pitchFamily="18" charset="0"/>
                        <a:cs typeface="Times New Roman" pitchFamily="18" charset="0"/>
                      </a:endParaRPr>
                    </a:p>
                    <a:p>
                      <a:pPr>
                        <a:spcAft>
                          <a:spcPts val="0"/>
                        </a:spcAft>
                      </a:pPr>
                      <a:r>
                        <a:rPr lang="en-US" sz="2000" b="1">
                          <a:effectLst/>
                          <a:latin typeface="Times New Roman" pitchFamily="18" charset="0"/>
                          <a:cs typeface="Times New Roman" pitchFamily="18" charset="0"/>
                        </a:rPr>
                        <a:t> </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Trình tự:</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effectLst/>
                          <a:latin typeface="Times New Roman" pitchFamily="18" charset="0"/>
                          <a:cs typeface="Times New Roman" pitchFamily="18" charset="0"/>
                        </a:rPr>
                        <a:t> </a:t>
                      </a:r>
                      <a:endParaRPr lang="vi-VN" sz="2000" b="1">
                        <a:effectLst/>
                        <a:latin typeface="Times New Roman" pitchFamily="18" charset="0"/>
                        <a:cs typeface="Times New Roman" pitchFamily="18" charset="0"/>
                      </a:endParaRPr>
                    </a:p>
                    <a:p>
                      <a:pPr>
                        <a:spcAft>
                          <a:spcPts val="0"/>
                        </a:spcAft>
                      </a:pPr>
                      <a:r>
                        <a:rPr lang="en-US" sz="2000" b="1">
                          <a:effectLst/>
                          <a:latin typeface="Times New Roman" pitchFamily="18" charset="0"/>
                          <a:cs typeface="Times New Roman" pitchFamily="18" charset="0"/>
                        </a:rPr>
                        <a:t> </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Ngôn ngữ:</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Cảm xúc:</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r h="326325">
                <a:tc>
                  <a:txBody>
                    <a:bodyPr/>
                    <a:lstStyle/>
                    <a:p>
                      <a:pPr>
                        <a:lnSpc>
                          <a:spcPct val="115000"/>
                        </a:lnSpc>
                        <a:spcAft>
                          <a:spcPts val="0"/>
                        </a:spcAft>
                      </a:pPr>
                      <a:r>
                        <a:rPr lang="en-US" sz="2000" b="1" dirty="0" err="1">
                          <a:effectLst/>
                          <a:latin typeface="Times New Roman" pitchFamily="18" charset="0"/>
                          <a:cs typeface="Times New Roman" pitchFamily="18" charset="0"/>
                        </a:rPr>
                        <a:t>Cấu</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trúc</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bài</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văn</a:t>
                      </a:r>
                      <a:r>
                        <a:rPr lang="en-US" sz="2000" b="1" dirty="0">
                          <a:effectLst/>
                          <a:latin typeface="Times New Roman" pitchFamily="18" charset="0"/>
                          <a:cs typeface="Times New Roman" pitchFamily="18" charset="0"/>
                        </a:rPr>
                        <a:t>:</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椭圆 52"/>
          <p:cNvSpPr>
            <a:spLocks noChangeArrowheads="1"/>
          </p:cNvSpPr>
          <p:nvPr/>
        </p:nvSpPr>
        <p:spPr bwMode="auto">
          <a:xfrm>
            <a:off x="1131888" y="1727200"/>
            <a:ext cx="447675" cy="447675"/>
          </a:xfrm>
          <a:prstGeom prst="ellipse">
            <a:avLst/>
          </a:prstGeom>
          <a:solidFill>
            <a:srgbClr val="FAC090"/>
          </a:solidFill>
          <a:ln w="9525">
            <a:noFill/>
            <a:round/>
            <a:headEnd/>
            <a:tailEnd/>
          </a:ln>
        </p:spPr>
        <p:txBody>
          <a:bodyPr anchor="ctr"/>
          <a:lstStyle/>
          <a:p>
            <a:pPr algn="ctr">
              <a:buFont typeface="Arial" charset="0"/>
              <a:buNone/>
            </a:pPr>
            <a:endParaRPr lang="zh-CN" altLang="en-US">
              <a:solidFill>
                <a:srgbClr val="FFFFFF"/>
              </a:solidFill>
              <a:latin typeface="inpin heiti"/>
              <a:ea typeface="inpin heiti"/>
              <a:cs typeface="inpin heiti"/>
              <a:sym typeface="SimSun" pitchFamily="2" charset="-122"/>
            </a:endParaRPr>
          </a:p>
        </p:txBody>
      </p:sp>
      <p:sp>
        <p:nvSpPr>
          <p:cNvPr id="9" name="矩形: 圆角 16">
            <a:extLst>
              <a:ext uri="{FF2B5EF4-FFF2-40B4-BE49-F238E27FC236}"/>
            </a:extLst>
          </p:cNvPr>
          <p:cNvSpPr/>
          <p:nvPr/>
        </p:nvSpPr>
        <p:spPr>
          <a:xfrm>
            <a:off x="1116013" y="1624013"/>
            <a:ext cx="7127875" cy="796925"/>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sp>
        <p:nvSpPr>
          <p:cNvPr id="3" name="Rectangle 2"/>
          <p:cNvSpPr/>
          <p:nvPr/>
        </p:nvSpPr>
        <p:spPr>
          <a:xfrm>
            <a:off x="1042988" y="1700213"/>
            <a:ext cx="7200900" cy="523875"/>
          </a:xfrm>
          <a:prstGeom prst="rect">
            <a:avLst/>
          </a:prstGeom>
        </p:spPr>
        <p:txBody>
          <a:bodyPr>
            <a:spAutoFit/>
          </a:bodyPr>
          <a:lstStyle/>
          <a:p>
            <a:pPr algn="ctr" fontAlgn="auto">
              <a:spcBef>
                <a:spcPts val="0"/>
              </a:spcBef>
              <a:spcAft>
                <a:spcPts val="0"/>
              </a:spcAft>
              <a:defRPr/>
            </a:pPr>
            <a:r>
              <a:rPr lang="vi-VN" sz="2800" b="1" dirty="0">
                <a:solidFill>
                  <a:srgbClr val="FF0000"/>
                </a:solidFill>
                <a:latin typeface="+mj-lt"/>
                <a:cs typeface="+mn-cs"/>
              </a:rPr>
              <a:t>2. Các yêu cầu với bài văn tả cảnh sinh hoạt</a:t>
            </a:r>
            <a:endParaRPr lang="zh-CN" altLang="en-US" sz="2800" b="1" dirty="0">
              <a:solidFill>
                <a:srgbClr val="FF0000"/>
              </a:solidFill>
              <a:latin typeface="+mj-lt"/>
              <a:ea typeface="inpin heiti" charset="-122"/>
              <a:cs typeface="+mn-cs"/>
            </a:endParaRPr>
          </a:p>
        </p:txBody>
      </p:sp>
      <p:pic>
        <p:nvPicPr>
          <p:cNvPr id="11" name="图片 8"/>
          <p:cNvPicPr>
            <a:picLocks noChangeAspect="1"/>
          </p:cNvPicPr>
          <p:nvPr/>
        </p:nvPicPr>
        <p:blipFill>
          <a:blip r:embed="rId4"/>
          <a:srcRect/>
          <a:stretch>
            <a:fillRect/>
          </a:stretch>
        </p:blipFill>
        <p:spPr bwMode="auto">
          <a:xfrm>
            <a:off x="0" y="1474788"/>
            <a:ext cx="900113" cy="995362"/>
          </a:xfrm>
          <a:prstGeom prst="rect">
            <a:avLst/>
          </a:prstGeom>
          <a:noFill/>
          <a:ln w="9525">
            <a:noFill/>
            <a:miter lim="800000"/>
            <a:headEnd/>
            <a:tailEnd/>
          </a:ln>
        </p:spPr>
      </p:pic>
      <p:grpSp>
        <p:nvGrpSpPr>
          <p:cNvPr id="31772" name="组合 13"/>
          <p:cNvGrpSpPr>
            <a:grpSpLocks/>
          </p:cNvGrpSpPr>
          <p:nvPr/>
        </p:nvGrpSpPr>
        <p:grpSpPr bwMode="auto">
          <a:xfrm>
            <a:off x="1219200" y="9525"/>
            <a:ext cx="7138988" cy="1979613"/>
            <a:chOff x="3989878" y="372140"/>
            <a:chExt cx="5955984" cy="1786269"/>
          </a:xfrm>
        </p:grpSpPr>
        <p:pic>
          <p:nvPicPr>
            <p:cNvPr id="31776"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7" name="矩形 17"/>
            <p:cNvSpPr/>
            <p:nvPr/>
          </p:nvSpPr>
          <p:spPr>
            <a:xfrm>
              <a:off x="3989878" y="372140"/>
              <a:ext cx="5955984" cy="67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31773"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31774"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31775" name="Rectangle 19"/>
          <p:cNvSpPr>
            <a:spLocks noChangeArrowheads="1"/>
          </p:cNvSpPr>
          <p:nvPr/>
        </p:nvSpPr>
        <p:spPr bwMode="auto">
          <a:xfrm>
            <a:off x="1219200" y="-12700"/>
            <a:ext cx="6521450" cy="830263"/>
          </a:xfrm>
          <a:prstGeom prst="rect">
            <a:avLst/>
          </a:prstGeom>
          <a:noFill/>
          <a:ln w="9525">
            <a:noFill/>
            <a:miter lim="800000"/>
            <a:headEnd/>
            <a:tailEnd/>
          </a:ln>
        </p:spPr>
        <p:txBody>
          <a:bodyPr>
            <a:spAutoFit/>
          </a:bodyPr>
          <a:lstStyle/>
          <a:p>
            <a:pPr algn="ctr"/>
            <a:r>
              <a:rPr lang="vi-VN" sz="2400" b="1">
                <a:solidFill>
                  <a:srgbClr val="FF0000"/>
                </a:solidFill>
              </a:rPr>
              <a:t>I. TÌM HIỂU CÁC YÊU CẦU</a:t>
            </a:r>
          </a:p>
          <a:p>
            <a:pPr algn="ctr"/>
            <a:r>
              <a:rPr lang="vi-VN" sz="2400" b="1">
                <a:solidFill>
                  <a:srgbClr val="FF0000"/>
                </a:solidFill>
              </a:rPr>
              <a:t>ĐỐI VỚI BÀI VĂN TẢ CẢNH SINH HOẠT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图片 4"/>
          <p:cNvPicPr>
            <a:picLocks noChangeAspect="1"/>
          </p:cNvPicPr>
          <p:nvPr/>
        </p:nvPicPr>
        <p:blipFill>
          <a:blip r:embed="rId4"/>
          <a:srcRect/>
          <a:stretch>
            <a:fillRect/>
          </a:stretch>
        </p:blipFill>
        <p:spPr bwMode="auto">
          <a:xfrm>
            <a:off x="989013" y="-100013"/>
            <a:ext cx="342900" cy="746126"/>
          </a:xfrm>
          <a:prstGeom prst="rect">
            <a:avLst/>
          </a:prstGeom>
          <a:noFill/>
          <a:ln w="9525">
            <a:noFill/>
            <a:miter lim="800000"/>
            <a:headEnd/>
            <a:tailEnd/>
          </a:ln>
        </p:spPr>
      </p:pic>
      <p:pic>
        <p:nvPicPr>
          <p:cNvPr id="33795" name="图片 5"/>
          <p:cNvPicPr>
            <a:picLocks noChangeAspect="1"/>
          </p:cNvPicPr>
          <p:nvPr/>
        </p:nvPicPr>
        <p:blipFill>
          <a:blip r:embed="rId5"/>
          <a:srcRect/>
          <a:stretch>
            <a:fillRect/>
          </a:stretch>
        </p:blipFill>
        <p:spPr bwMode="auto">
          <a:xfrm>
            <a:off x="628650" y="438150"/>
            <a:ext cx="863600" cy="215900"/>
          </a:xfrm>
          <a:prstGeom prst="rect">
            <a:avLst/>
          </a:prstGeom>
          <a:noFill/>
          <a:ln w="9525">
            <a:noFill/>
            <a:miter lim="800000"/>
            <a:headEnd/>
            <a:tailEnd/>
          </a:ln>
        </p:spPr>
      </p:pic>
      <p:sp>
        <p:nvSpPr>
          <p:cNvPr id="7" name="Rectangle 6"/>
          <p:cNvSpPr/>
          <p:nvPr/>
        </p:nvSpPr>
        <p:spPr>
          <a:xfrm>
            <a:off x="1331913" y="-26988"/>
            <a:ext cx="6840537" cy="708026"/>
          </a:xfrm>
          <a:prstGeom prst="rect">
            <a:avLst/>
          </a:prstGeom>
        </p:spPr>
        <p:txBody>
          <a:bodyPr>
            <a:spAutoFit/>
          </a:bodyPr>
          <a:lstStyle/>
          <a:p>
            <a:pPr algn="ctr" fontAlgn="auto">
              <a:spcBef>
                <a:spcPts val="0"/>
              </a:spcBef>
              <a:spcAft>
                <a:spcPts val="0"/>
              </a:spcAft>
              <a:defRPr/>
            </a:pPr>
            <a:r>
              <a:rPr lang="vi-VN" sz="2000" b="1" dirty="0">
                <a:solidFill>
                  <a:srgbClr val="FF0000"/>
                </a:solidFill>
                <a:latin typeface="+mj-lt"/>
                <a:cs typeface="+mn-cs"/>
              </a:rPr>
              <a:t>CÁC YÊU CẦU</a:t>
            </a:r>
            <a:endParaRPr lang="vi-VN" sz="2000" dirty="0">
              <a:solidFill>
                <a:srgbClr val="FF0000"/>
              </a:solidFill>
              <a:latin typeface="+mj-lt"/>
              <a:cs typeface="+mn-cs"/>
            </a:endParaRPr>
          </a:p>
          <a:p>
            <a:pPr algn="ctr" fontAlgn="auto">
              <a:spcBef>
                <a:spcPts val="0"/>
              </a:spcBef>
              <a:spcAft>
                <a:spcPts val="0"/>
              </a:spcAft>
              <a:defRPr/>
            </a:pPr>
            <a:r>
              <a:rPr lang="vi-VN" sz="2000" b="1" dirty="0">
                <a:solidFill>
                  <a:srgbClr val="FF0000"/>
                </a:solidFill>
                <a:latin typeface="+mj-lt"/>
                <a:cs typeface="+mn-cs"/>
              </a:rPr>
              <a:t>ĐỐI VỚI BÀI VĂN TẢ CẢNH SINH HOẠT </a:t>
            </a:r>
            <a:endParaRPr lang="zh-CN" altLang="en-US" sz="2000" dirty="0">
              <a:solidFill>
                <a:srgbClr val="FF0000"/>
              </a:solidFill>
              <a:latin typeface="+mj-lt"/>
              <a:ea typeface="inpin heiti" charset="-122"/>
              <a:cs typeface="+mn-cs"/>
            </a:endParaRPr>
          </a:p>
        </p:txBody>
      </p:sp>
      <p:graphicFrame>
        <p:nvGraphicFramePr>
          <p:cNvPr id="8" name="Table 7"/>
          <p:cNvGraphicFramePr>
            <a:graphicFrameLocks noGrp="1"/>
          </p:cNvGraphicFramePr>
          <p:nvPr/>
        </p:nvGraphicFramePr>
        <p:xfrm>
          <a:off x="250825" y="687388"/>
          <a:ext cx="8642350" cy="5822950"/>
        </p:xfrm>
        <a:graphic>
          <a:graphicData uri="http://schemas.openxmlformats.org/drawingml/2006/table">
            <a:tbl>
              <a:tblPr firstRow="1" firstCol="1" bandRow="1">
                <a:tableStyleId>{5C22544A-7EE6-4342-B048-85BDC9FD1C3A}</a:tableStyleId>
              </a:tblPr>
              <a:tblGrid>
                <a:gridCol w="2221480"/>
                <a:gridCol w="6419480"/>
              </a:tblGrid>
              <a:tr h="842830">
                <a:tc gridSpan="2">
                  <a:txBody>
                    <a:bodyPr/>
                    <a:lstStyle/>
                    <a:p>
                      <a:pPr algn="ctr">
                        <a:spcAft>
                          <a:spcPts val="0"/>
                        </a:spcAft>
                      </a:pPr>
                      <a:r>
                        <a:rPr lang="en-US" sz="2000" dirty="0">
                          <a:effectLst/>
                          <a:latin typeface="Times New Roman" pitchFamily="18" charset="0"/>
                          <a:cs typeface="Times New Roman" pitchFamily="18" charset="0"/>
                        </a:rPr>
                        <a:t> </a:t>
                      </a:r>
                      <a:endParaRPr lang="vi-VN" sz="2000" dirty="0">
                        <a:effectLst/>
                        <a:latin typeface="Times New Roman" pitchFamily="18" charset="0"/>
                        <a:cs typeface="Times New Roman" pitchFamily="18" charset="0"/>
                      </a:endParaRPr>
                    </a:p>
                    <a:p>
                      <a:pPr algn="ctr">
                        <a:spcAft>
                          <a:spcPts val="0"/>
                        </a:spcAft>
                      </a:pPr>
                      <a:r>
                        <a:rPr lang="vi-VN" sz="2000" dirty="0">
                          <a:effectLst/>
                          <a:latin typeface="Times New Roman" pitchFamily="18" charset="0"/>
                          <a:cs typeface="Times New Roman" pitchFamily="18" charset="0"/>
                        </a:rPr>
                        <a:t>YÊU CẦU ĐỐI VỚI KIỂU </a:t>
                      </a:r>
                      <a:r>
                        <a:rPr lang="vi-VN" sz="2000" dirty="0" smtClean="0">
                          <a:effectLst/>
                          <a:latin typeface="Times New Roman" pitchFamily="18" charset="0"/>
                          <a:cs typeface="Times New Roman" pitchFamily="18" charset="0"/>
                        </a:rPr>
                        <a:t>BÀI</a:t>
                      </a:r>
                      <a:r>
                        <a:rPr lang="vi-VN" sz="2000" dirty="0">
                          <a:effectLst/>
                          <a:latin typeface="Times New Roman" pitchFamily="18" charset="0"/>
                          <a:cs typeface="Times New Roman" pitchFamily="18" charset="0"/>
                        </a:rPr>
                        <a:t> </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vi-VN"/>
                    </a:p>
                  </a:txBody>
                  <a:tcPr/>
                </a:tc>
              </a:tr>
              <a:tr h="1404716">
                <a:tc>
                  <a:txBody>
                    <a:bodyPr/>
                    <a:lstStyle/>
                    <a:p>
                      <a:pPr algn="just">
                        <a:lnSpc>
                          <a:spcPct val="115000"/>
                        </a:lnSpc>
                        <a:spcAft>
                          <a:spcPts val="0"/>
                        </a:spcAft>
                      </a:pPr>
                      <a:r>
                        <a:rPr lang="vi-VN" sz="2000" dirty="0">
                          <a:solidFill>
                            <a:schemeClr val="tx1"/>
                          </a:solidFill>
                          <a:effectLst/>
                          <a:latin typeface="Times New Roman" pitchFamily="18" charset="0"/>
                          <a:cs typeface="Times New Roman" pitchFamily="18" charset="0"/>
                        </a:rPr>
                        <a:t> </a:t>
                      </a: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Nội</a:t>
                      </a:r>
                      <a:r>
                        <a:rPr lang="en-US" sz="2000" dirty="0">
                          <a:solidFill>
                            <a:schemeClr val="tx1"/>
                          </a:solidFill>
                          <a:effectLst/>
                          <a:latin typeface="Times New Roman" pitchFamily="18" charset="0"/>
                          <a:cs typeface="Times New Roman" pitchFamily="18" charset="0"/>
                        </a:rPr>
                        <a:t> dung:</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địa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điểm</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Quang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không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con </a:t>
                      </a:r>
                      <a:r>
                        <a:rPr lang="en-US" sz="2200" dirty="0" err="1">
                          <a:effectLst/>
                          <a:latin typeface="Times New Roman" pitchFamily="18" charset="0"/>
                          <a:cs typeface="Times New Roman" pitchFamily="18" charset="0"/>
                        </a:rPr>
                        <a:t>người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trong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không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cụ</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thể</a:t>
                      </a:r>
                      <a:r>
                        <a:rPr lang="en-US" sz="2200" dirty="0">
                          <a:effectLst/>
                          <a:latin typeface="Times New Roman" pitchFamily="18" charset="0"/>
                          <a:cs typeface="Times New Roman" pitchFamily="18" charset="0"/>
                        </a:rPr>
                        <a:t>; </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Những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biểu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nổi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bật</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r h="561886">
                <a:tc>
                  <a:txBody>
                    <a:bodyPr/>
                    <a:lstStyle/>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Trình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tự</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lí</a:t>
                      </a:r>
                      <a:r>
                        <a:rPr lang="en-US" sz="2200" dirty="0">
                          <a:effectLst/>
                          <a:latin typeface="Times New Roman" pitchFamily="18" charset="0"/>
                          <a:cs typeface="Times New Roman" pitchFamily="18" charset="0"/>
                        </a:rPr>
                        <a:t> (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xa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đến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gần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bao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quát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đến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cụ</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thể</a:t>
                      </a:r>
                      <a:r>
                        <a:rPr lang="en-US" sz="2200" dirty="0" smtClean="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txBody>
                  <a:tcPr marL="68580" marR="68580" marT="0" marB="0">
                    <a:solidFill>
                      <a:schemeClr val="accent5">
                        <a:lumMod val="20000"/>
                        <a:lumOff val="80000"/>
                      </a:schemeClr>
                    </a:solidFill>
                  </a:tcPr>
                </a:tc>
              </a:tr>
              <a:tr h="625685">
                <a:tc>
                  <a:txBody>
                    <a:bodyPr/>
                    <a:lstStyle/>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Ngôn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ngữ</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Sử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dụng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phù</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các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ngữ</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chỉ</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điểm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tính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chất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trạng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thái</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r h="625685">
                <a:tc>
                  <a:txBody>
                    <a:bodyPr/>
                    <a:lstStyle/>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Cảm</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xúc</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nhận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người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tả</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r>
              <a:tr h="1123773">
                <a:tc>
                  <a:txBody>
                    <a:bodyPr/>
                    <a:lstStyle/>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Cấu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trúc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bài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văn</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a:effectLst/>
                          <a:latin typeface="Times New Roman" pitchFamily="18" charset="0"/>
                          <a:cs typeface="Times New Roman" pitchFamily="18" charset="0"/>
                        </a:rPr>
                        <a:t>3 </a:t>
                      </a:r>
                      <a:r>
                        <a:rPr lang="en-US" sz="2200" dirty="0" err="1">
                          <a:effectLst/>
                          <a:latin typeface="Times New Roman" pitchFamily="18" charset="0"/>
                          <a:cs typeface="Times New Roman" pitchFamily="18" charset="0"/>
                        </a:rPr>
                        <a:t>phần</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Mở</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Giới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thiệu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sinh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Thân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tả</a:t>
                      </a:r>
                      <a:r>
                        <a:rPr lang="en-US" sz="2200" dirty="0">
                          <a:effectLst/>
                          <a:latin typeface="Times New Roman" pitchFamily="18" charset="0"/>
                          <a:cs typeface="Times New Roman" pitchFamily="18" charset="0"/>
                        </a:rPr>
                        <a:t> chi </a:t>
                      </a:r>
                      <a:r>
                        <a:rPr lang="en-US" sz="2200" dirty="0" err="1">
                          <a:effectLst/>
                          <a:latin typeface="Times New Roman" pitchFamily="18" charset="0"/>
                          <a:cs typeface="Times New Roman" pitchFamily="18" charset="0"/>
                        </a:rPr>
                        <a:t>tiết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theo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một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tự</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lí</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biểu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ấn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tượng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1"/>
          <p:cNvGrpSpPr>
            <a:grpSpLocks/>
          </p:cNvGrpSpPr>
          <p:nvPr/>
        </p:nvGrpSpPr>
        <p:grpSpPr bwMode="auto">
          <a:xfrm>
            <a:off x="77788" y="7938"/>
            <a:ext cx="9144000" cy="6858000"/>
            <a:chOff x="0" y="0"/>
            <a:chExt cx="12191999" cy="6858000"/>
          </a:xfrm>
        </p:grpSpPr>
        <p:pic>
          <p:nvPicPr>
            <p:cNvPr id="35850"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49"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35842" name="图片 10"/>
          <p:cNvPicPr>
            <a:picLocks noChangeAspect="1"/>
          </p:cNvPicPr>
          <p:nvPr/>
        </p:nvPicPr>
        <p:blipFill>
          <a:blip r:embed="rId4"/>
          <a:srcRect/>
          <a:stretch>
            <a:fillRect/>
          </a:stretch>
        </p:blipFill>
        <p:spPr bwMode="auto">
          <a:xfrm>
            <a:off x="-444500" y="1828800"/>
            <a:ext cx="3797300" cy="4217988"/>
          </a:xfrm>
          <a:prstGeom prst="rect">
            <a:avLst/>
          </a:prstGeom>
          <a:noFill/>
          <a:ln w="9525">
            <a:noFill/>
            <a:miter lim="800000"/>
            <a:headEnd/>
            <a:tailEnd/>
          </a:ln>
        </p:spPr>
      </p:pic>
      <p:sp>
        <p:nvSpPr>
          <p:cNvPr id="7" name="Rectangle 6"/>
          <p:cNvSpPr/>
          <p:nvPr/>
        </p:nvSpPr>
        <p:spPr>
          <a:xfrm>
            <a:off x="1998663" y="1762125"/>
            <a:ext cx="7270750" cy="1568450"/>
          </a:xfrm>
          <a:prstGeom prst="rect">
            <a:avLst/>
          </a:prstGeom>
        </p:spPr>
        <p:txBody>
          <a:bodyPr>
            <a:spAutoFit/>
          </a:bodyPr>
          <a:lstStyle/>
          <a:p>
            <a:pPr algn="ctr" fontAlgn="auto">
              <a:lnSpc>
                <a:spcPct val="150000"/>
              </a:lnSpc>
              <a:spcBef>
                <a:spcPts val="0"/>
              </a:spcBef>
              <a:spcAft>
                <a:spcPts val="0"/>
              </a:spcAft>
              <a:defRPr/>
            </a:pPr>
            <a:r>
              <a:rPr lang="vi-VN" sz="3200" b="1" dirty="0">
                <a:solidFill>
                  <a:srgbClr val="0000CC"/>
                </a:solidFill>
                <a:latin typeface="+mj-lt"/>
                <a:cs typeface="+mn-cs"/>
              </a:rPr>
              <a:t>Văn bản mẫu: </a:t>
            </a:r>
            <a:endParaRPr lang="vi-VN" sz="3200" b="1" dirty="0">
              <a:solidFill>
                <a:srgbClr val="0000CC"/>
              </a:solidFill>
              <a:latin typeface="+mj-lt"/>
              <a:cs typeface="+mn-cs"/>
            </a:endParaRPr>
          </a:p>
          <a:p>
            <a:pPr algn="ctr" fontAlgn="auto">
              <a:lnSpc>
                <a:spcPct val="150000"/>
              </a:lnSpc>
              <a:spcBef>
                <a:spcPts val="0"/>
              </a:spcBef>
              <a:spcAft>
                <a:spcPts val="0"/>
              </a:spcAft>
              <a:defRPr/>
            </a:pPr>
            <a:r>
              <a:rPr lang="vi-VN" sz="3200" b="1" i="1" dirty="0">
                <a:latin typeface="+mj-lt"/>
                <a:cs typeface="+mn-cs"/>
              </a:rPr>
              <a:t>Tả </a:t>
            </a:r>
            <a:r>
              <a:rPr lang="vi-VN" sz="3200" b="1" i="1" dirty="0">
                <a:latin typeface="+mj-lt"/>
                <a:cs typeface="+mn-cs"/>
              </a:rPr>
              <a:t>một phiên chợ nổi ở miền Tây Nam </a:t>
            </a:r>
            <a:r>
              <a:rPr lang="vi-VN" sz="3200" b="1" i="1" dirty="0">
                <a:latin typeface="+mj-lt"/>
                <a:cs typeface="+mn-cs"/>
              </a:rPr>
              <a:t>Bộ</a:t>
            </a:r>
            <a:endParaRPr lang="vi-VN" sz="3200" b="1" dirty="0">
              <a:latin typeface="+mj-lt"/>
              <a:cs typeface="+mn-cs"/>
            </a:endParaRPr>
          </a:p>
        </p:txBody>
      </p:sp>
      <p:grpSp>
        <p:nvGrpSpPr>
          <p:cNvPr id="35844" name="组合 13"/>
          <p:cNvGrpSpPr>
            <a:grpSpLocks/>
          </p:cNvGrpSpPr>
          <p:nvPr/>
        </p:nvGrpSpPr>
        <p:grpSpPr bwMode="auto">
          <a:xfrm>
            <a:off x="1219200" y="22225"/>
            <a:ext cx="7138988" cy="1981200"/>
            <a:chOff x="3989878" y="372140"/>
            <a:chExt cx="5955984" cy="1786269"/>
          </a:xfrm>
        </p:grpSpPr>
        <p:pic>
          <p:nvPicPr>
            <p:cNvPr id="35848"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3" name="矩形 17"/>
            <p:cNvSpPr/>
            <p:nvPr/>
          </p:nvSpPr>
          <p:spPr>
            <a:xfrm>
              <a:off x="3989878" y="372140"/>
              <a:ext cx="5955984" cy="67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35845"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35846"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35847" name="Rectangle 16"/>
          <p:cNvSpPr>
            <a:spLocks noChangeArrowheads="1"/>
          </p:cNvSpPr>
          <p:nvPr/>
        </p:nvSpPr>
        <p:spPr bwMode="auto">
          <a:xfrm>
            <a:off x="1219200" y="87313"/>
            <a:ext cx="6521450" cy="461962"/>
          </a:xfrm>
          <a:prstGeom prst="rect">
            <a:avLst/>
          </a:prstGeom>
          <a:noFill/>
          <a:ln w="9525">
            <a:noFill/>
            <a:miter lim="800000"/>
            <a:headEnd/>
            <a:tailEnd/>
          </a:ln>
        </p:spPr>
        <p:txBody>
          <a:bodyPr>
            <a:spAutoFit/>
          </a:bodyPr>
          <a:lstStyle/>
          <a:p>
            <a:pPr algn="ctr"/>
            <a:r>
              <a:rPr lang="vi-VN" sz="2400" b="1">
                <a:solidFill>
                  <a:srgbClr val="FF0000"/>
                </a:solidFill>
              </a:rPr>
              <a:t>II. ĐỌC VÀ PHÂN TÍCH BÀI THAM KHẢO</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8" y="660400"/>
            <a:ext cx="7704137" cy="6186488"/>
          </a:xfrm>
          <a:prstGeom prst="rect">
            <a:avLst/>
          </a:prstGeom>
          <a:ln w="28575">
            <a:solidFill>
              <a:srgbClr val="FF0000"/>
            </a:solidFill>
            <a:prstDash val="lgDash"/>
          </a:ln>
        </p:spPr>
        <p:txBody>
          <a:bodyPr>
            <a:spAutoFit/>
          </a:bodyPr>
          <a:lstStyle/>
          <a:p>
            <a:pPr algn="just" fontAlgn="auto">
              <a:spcBef>
                <a:spcPts val="0"/>
              </a:spcBef>
              <a:spcAft>
                <a:spcPts val="0"/>
              </a:spcAft>
              <a:defRPr/>
            </a:pPr>
            <a:r>
              <a:rPr lang="vi-VN" sz="2200" b="1" dirty="0">
                <a:solidFill>
                  <a:srgbClr val="FF0000"/>
                </a:solidFill>
                <a:latin typeface="+mj-lt"/>
                <a:cs typeface="+mn-cs"/>
              </a:rPr>
              <a:t>1</a:t>
            </a:r>
            <a:r>
              <a:rPr lang="vi-VN" sz="2200" dirty="0">
                <a:solidFill>
                  <a:srgbClr val="FF0000"/>
                </a:solidFill>
                <a:latin typeface="+mj-lt"/>
                <a:cs typeface="+mn-cs"/>
              </a:rPr>
              <a:t>. </a:t>
            </a:r>
            <a:r>
              <a:rPr lang="vi-VN" sz="2200" dirty="0">
                <a:solidFill>
                  <a:srgbClr val="0000CC"/>
                </a:solidFill>
                <a:latin typeface="+mj-lt"/>
                <a:cs typeface="+mn-cs"/>
              </a:rPr>
              <a:t>Đoạn </a:t>
            </a:r>
            <a:r>
              <a:rPr lang="vi-VN" sz="2200" dirty="0">
                <a:solidFill>
                  <a:srgbClr val="0000CC"/>
                </a:solidFill>
                <a:latin typeface="+mj-lt"/>
                <a:cs typeface="+mn-cs"/>
              </a:rPr>
              <a:t>mở bài và kết bài đã đáp ứng được yêu cầu về bài văn tả cảnh sinh hoạt chưa</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2. </a:t>
            </a:r>
            <a:r>
              <a:rPr lang="vi-VN" sz="2200" dirty="0">
                <a:solidFill>
                  <a:srgbClr val="0000CC"/>
                </a:solidFill>
                <a:latin typeface="+mj-lt"/>
                <a:cs typeface="+mn-cs"/>
              </a:rPr>
              <a:t>Tác </a:t>
            </a:r>
            <a:r>
              <a:rPr lang="vi-VN" sz="2200" dirty="0">
                <a:solidFill>
                  <a:srgbClr val="0000CC"/>
                </a:solidFill>
                <a:latin typeface="+mj-lt"/>
                <a:cs typeface="+mn-cs"/>
              </a:rPr>
              <a:t>giả miêu tả cảnh chợ nổi trên sông theo trình tự nào</a:t>
            </a:r>
            <a:r>
              <a:rPr lang="vi-VN" sz="2200" dirty="0">
                <a:solidFill>
                  <a:srgbClr val="0000CC"/>
                </a:solidFill>
                <a:latin typeface="+mj-lt"/>
                <a:cs typeface="+mn-cs"/>
              </a:rPr>
              <a:t>?</a:t>
            </a:r>
          </a:p>
          <a:p>
            <a:pPr marL="457200" indent="-457200" algn="just" fontAlgn="auto">
              <a:spcBef>
                <a:spcPts val="0"/>
              </a:spcBef>
              <a:spcAft>
                <a:spcPts val="0"/>
              </a:spcAft>
              <a:buFontTx/>
              <a:buAutoNum type="arabicPeriod" startAt="2"/>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3. </a:t>
            </a:r>
            <a:r>
              <a:rPr lang="vi-VN" sz="2200" dirty="0">
                <a:solidFill>
                  <a:srgbClr val="0000CC"/>
                </a:solidFill>
                <a:latin typeface="+mj-lt"/>
                <a:cs typeface="+mn-cs"/>
              </a:rPr>
              <a:t>Bài văn có gợi tả được cử chỉ, hành động của con người gắn với không gian, thời gian cụ thể không?  Có sử dụng các biện pháp tu từ khi diễn đạt không</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4</a:t>
            </a:r>
            <a:r>
              <a:rPr lang="vi-VN" sz="2200" dirty="0">
                <a:solidFill>
                  <a:srgbClr val="FF0000"/>
                </a:solidFill>
                <a:latin typeface="+mj-lt"/>
                <a:cs typeface="+mn-cs"/>
              </a:rPr>
              <a:t>. </a:t>
            </a:r>
            <a:r>
              <a:rPr lang="vi-VN" sz="2200" dirty="0">
                <a:solidFill>
                  <a:srgbClr val="0000CC"/>
                </a:solidFill>
                <a:latin typeface="+mj-lt"/>
                <a:cs typeface="+mn-cs"/>
              </a:rPr>
              <a:t>Người viết có phối hợp các giác quan trong khi quan sát cảnh chợ nổi trên sông</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 5. </a:t>
            </a:r>
            <a:r>
              <a:rPr lang="vi-VN" sz="2200" dirty="0">
                <a:solidFill>
                  <a:srgbClr val="0000CC"/>
                </a:solidFill>
                <a:latin typeface="+mj-lt"/>
                <a:cs typeface="+mn-cs"/>
              </a:rPr>
              <a:t>Người viết đã đứng ở đâu để quan sát? Vị trí ấy là cố định hay có dịch chuyển, thay đổi và có giúp việc quan sát thuận lợi hơn không</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0000CC"/>
                </a:solidFill>
                <a:latin typeface="+mj-lt"/>
                <a:cs typeface="+mn-cs"/>
              </a:rPr>
              <a:t> </a:t>
            </a:r>
            <a:r>
              <a:rPr lang="vi-VN" sz="2200" b="1" dirty="0">
                <a:solidFill>
                  <a:srgbClr val="FF0000"/>
                </a:solidFill>
                <a:latin typeface="+mj-lt"/>
                <a:cs typeface="+mn-cs"/>
              </a:rPr>
              <a:t>6. </a:t>
            </a:r>
            <a:r>
              <a:rPr lang="vi-VN" sz="2200" dirty="0">
                <a:solidFill>
                  <a:srgbClr val="0000CC"/>
                </a:solidFill>
                <a:latin typeface="+mj-lt"/>
                <a:cs typeface="+mn-cs"/>
              </a:rPr>
              <a:t>Từ bài văn trên em học được những gì về cách miêu tả một cảnh sinh hoạt?</a:t>
            </a:r>
          </a:p>
        </p:txBody>
      </p:sp>
      <p:pic>
        <p:nvPicPr>
          <p:cNvPr id="4" name="图片 17"/>
          <p:cNvPicPr>
            <a:picLocks noChangeAspect="1"/>
          </p:cNvPicPr>
          <p:nvPr/>
        </p:nvPicPr>
        <p:blipFill>
          <a:blip r:embed="rId3"/>
          <a:srcRect/>
          <a:stretch>
            <a:fillRect/>
          </a:stretch>
        </p:blipFill>
        <p:spPr bwMode="auto">
          <a:xfrm>
            <a:off x="6588125" y="57150"/>
            <a:ext cx="2305050" cy="635000"/>
          </a:xfrm>
          <a:prstGeom prst="rect">
            <a:avLst/>
          </a:prstGeom>
          <a:noFill/>
          <a:ln w="9525">
            <a:noFill/>
            <a:miter lim="800000"/>
            <a:headEnd/>
            <a:tailEnd/>
          </a:ln>
        </p:spPr>
      </p:pic>
      <p:pic>
        <p:nvPicPr>
          <p:cNvPr id="6" name="图片 30"/>
          <p:cNvPicPr>
            <a:picLocks noChangeAspect="1"/>
          </p:cNvPicPr>
          <p:nvPr/>
        </p:nvPicPr>
        <p:blipFill>
          <a:blip r:embed="rId4"/>
          <a:srcRect/>
          <a:stretch>
            <a:fillRect/>
          </a:stretch>
        </p:blipFill>
        <p:spPr bwMode="auto">
          <a:xfrm>
            <a:off x="-50800" y="115888"/>
            <a:ext cx="1398588" cy="6659562"/>
          </a:xfrm>
          <a:prstGeom prst="rect">
            <a:avLst/>
          </a:prstGeom>
          <a:noFill/>
          <a:ln w="9525">
            <a:noFill/>
            <a:miter lim="800000"/>
            <a:headEnd/>
            <a:tailEnd/>
          </a:ln>
        </p:spPr>
      </p:pic>
      <p:sp>
        <p:nvSpPr>
          <p:cNvPr id="7" name="矩形: 圆角 28">
            <a:extLst>
              <a:ext uri="{FF2B5EF4-FFF2-40B4-BE49-F238E27FC236}"/>
            </a:extLst>
          </p:cNvPr>
          <p:cNvSpPr/>
          <p:nvPr/>
        </p:nvSpPr>
        <p:spPr>
          <a:xfrm>
            <a:off x="3276600" y="57150"/>
            <a:ext cx="2828925" cy="519113"/>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400" b="1" dirty="0">
                <a:solidFill>
                  <a:srgbClr val="FF0000"/>
                </a:solidFill>
                <a:latin typeface="+mj-lt"/>
              </a:rPr>
              <a:t>PHIẾU HỌC TẬP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2750" y="1033463"/>
            <a:ext cx="8262938" cy="5632450"/>
          </a:xfrm>
          <a:prstGeom prst="rect">
            <a:avLst/>
          </a:prstGeom>
          <a:ln>
            <a:solidFill>
              <a:srgbClr val="FF0000"/>
            </a:solidFill>
          </a:ln>
        </p:spPr>
        <p:txBody>
          <a:bodyPr>
            <a:spAutoFit/>
          </a:bodyPr>
          <a:lstStyle/>
          <a:p>
            <a:pPr fontAlgn="auto">
              <a:lnSpc>
                <a:spcPct val="150000"/>
              </a:lnSpc>
              <a:spcBef>
                <a:spcPts val="0"/>
              </a:spcBef>
              <a:spcAft>
                <a:spcPts val="0"/>
              </a:spcAft>
              <a:defRPr/>
            </a:pPr>
            <a:r>
              <a:rPr lang="vi-VN" sz="2400" dirty="0">
                <a:solidFill>
                  <a:srgbClr val="0000CC"/>
                </a:solidFill>
                <a:latin typeface="+mj-lt"/>
                <a:cs typeface="+mn-cs"/>
              </a:rPr>
              <a:t>- </a:t>
            </a:r>
            <a:r>
              <a:rPr lang="vi-VN" sz="2400" dirty="0">
                <a:solidFill>
                  <a:srgbClr val="0000CC"/>
                </a:solidFill>
                <a:latin typeface="+mj-lt"/>
                <a:cs typeface="+mn-cs"/>
              </a:rPr>
              <a:t>Để tả cảnh sinh hoạt cần quan sát và dùng lời văn gợi tả, làm sống lại bức tranh sinh hoạt, giúp người đọc hình dung được rõ nét về không khí, đặc điểm nổi bật của cảnh.</a:t>
            </a:r>
          </a:p>
          <a:p>
            <a:pPr fontAlgn="auto">
              <a:lnSpc>
                <a:spcPct val="150000"/>
              </a:lnSpc>
              <a:spcBef>
                <a:spcPts val="0"/>
              </a:spcBef>
              <a:spcAft>
                <a:spcPts val="0"/>
              </a:spcAft>
              <a:defRPr/>
            </a:pPr>
            <a:r>
              <a:rPr lang="vi-VN" sz="2400" dirty="0">
                <a:solidFill>
                  <a:srgbClr val="0000CC"/>
                </a:solidFill>
                <a:latin typeface="+mj-lt"/>
                <a:cs typeface="+mn-cs"/>
              </a:rPr>
              <a:t> - Cần giới thiệu được cảnh sinh hoạt, thời gian, địa điểm diễn ra cảnh sinh hoạt.</a:t>
            </a:r>
          </a:p>
          <a:p>
            <a:pPr fontAlgn="auto">
              <a:lnSpc>
                <a:spcPct val="150000"/>
              </a:lnSpc>
              <a:spcBef>
                <a:spcPts val="0"/>
              </a:spcBef>
              <a:spcAft>
                <a:spcPts val="0"/>
              </a:spcAft>
              <a:defRPr/>
            </a:pPr>
            <a:r>
              <a:rPr lang="vi-VN" sz="2400" dirty="0">
                <a:solidFill>
                  <a:srgbClr val="0000CC"/>
                </a:solidFill>
                <a:latin typeface="+mj-lt"/>
                <a:cs typeface="+mn-cs"/>
              </a:rPr>
              <a:t>- Tả lại cảnh sinh hoạt theo trình tự hợp lí.</a:t>
            </a:r>
          </a:p>
          <a:p>
            <a:pPr fontAlgn="auto">
              <a:lnSpc>
                <a:spcPct val="150000"/>
              </a:lnSpc>
              <a:spcBef>
                <a:spcPts val="0"/>
              </a:spcBef>
              <a:spcAft>
                <a:spcPts val="0"/>
              </a:spcAft>
              <a:defRPr/>
            </a:pPr>
            <a:r>
              <a:rPr lang="vi-VN" sz="2400" dirty="0">
                <a:solidFill>
                  <a:srgbClr val="0000CC"/>
                </a:solidFill>
                <a:latin typeface="+mj-lt"/>
                <a:cs typeface="+mn-cs"/>
              </a:rPr>
              <a:t>- Thể hiện được hoạt động của con người trong thời gian, không gian cụ thể.</a:t>
            </a:r>
          </a:p>
          <a:p>
            <a:pPr fontAlgn="auto">
              <a:lnSpc>
                <a:spcPct val="150000"/>
              </a:lnSpc>
              <a:spcBef>
                <a:spcPts val="0"/>
              </a:spcBef>
              <a:spcAft>
                <a:spcPts val="0"/>
              </a:spcAft>
              <a:defRPr/>
            </a:pPr>
            <a:r>
              <a:rPr lang="vi-VN" sz="2400" dirty="0">
                <a:solidFill>
                  <a:srgbClr val="0000CC"/>
                </a:solidFill>
                <a:latin typeface="+mj-lt"/>
                <a:cs typeface="+mn-cs"/>
              </a:rPr>
              <a:t>- Gợi được quang cảnh, không khí chung, những hình ảnh tiêu biểu của bức tranh sinh hoạt.</a:t>
            </a:r>
          </a:p>
        </p:txBody>
      </p:sp>
      <p:grpSp>
        <p:nvGrpSpPr>
          <p:cNvPr id="3" name="组合 13"/>
          <p:cNvGrpSpPr>
            <a:grpSpLocks/>
          </p:cNvGrpSpPr>
          <p:nvPr/>
        </p:nvGrpSpPr>
        <p:grpSpPr bwMode="auto">
          <a:xfrm>
            <a:off x="1219200" y="203200"/>
            <a:ext cx="7138988" cy="1785938"/>
            <a:chOff x="3989878" y="372140"/>
            <a:chExt cx="5955984" cy="1786269"/>
          </a:xfrm>
        </p:grpSpPr>
        <p:pic>
          <p:nvPicPr>
            <p:cNvPr id="39943" name="Picture 15"/>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noFill/>
            <a:ln w="9525">
              <a:noFill/>
              <a:miter lim="800000"/>
              <a:headEnd/>
              <a:tailEnd/>
            </a:ln>
          </p:spPr>
        </p:pic>
        <p:sp>
          <p:nvSpPr>
            <p:cNvPr id="5"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6" name="图片 18"/>
          <p:cNvPicPr>
            <a:picLocks noChangeAspect="1" noChangeArrowheads="1"/>
          </p:cNvPicPr>
          <p:nvPr/>
        </p:nvPicPr>
        <p:blipFill>
          <a:blip r:embed="rId4"/>
          <a:srcRect/>
          <a:stretch>
            <a:fillRect/>
          </a:stretch>
        </p:blipFill>
        <p:spPr bwMode="auto">
          <a:xfrm>
            <a:off x="107950" y="-236538"/>
            <a:ext cx="1612900" cy="1614488"/>
          </a:xfrm>
          <a:prstGeom prst="rect">
            <a:avLst/>
          </a:prstGeom>
          <a:noFill/>
          <a:ln w="9525">
            <a:noFill/>
            <a:miter lim="800000"/>
            <a:headEnd/>
            <a:tailEnd/>
          </a:ln>
        </p:spPr>
      </p:pic>
      <p:pic>
        <p:nvPicPr>
          <p:cNvPr id="7" name="图片 18"/>
          <p:cNvPicPr>
            <a:picLocks noChangeAspect="1" noChangeArrowheads="1"/>
          </p:cNvPicPr>
          <p:nvPr/>
        </p:nvPicPr>
        <p:blipFill>
          <a:blip r:embed="rId4"/>
          <a:srcRect/>
          <a:stretch>
            <a:fillRect/>
          </a:stretch>
        </p:blipFill>
        <p:spPr bwMode="auto">
          <a:xfrm>
            <a:off x="7391400" y="-200025"/>
            <a:ext cx="1614488" cy="1612900"/>
          </a:xfrm>
          <a:prstGeom prst="rect">
            <a:avLst/>
          </a:prstGeom>
          <a:noFill/>
          <a:ln w="9525">
            <a:noFill/>
            <a:miter lim="800000"/>
            <a:headEnd/>
            <a:tailEnd/>
          </a:ln>
        </p:spPr>
      </p:pic>
      <p:sp>
        <p:nvSpPr>
          <p:cNvPr id="39942" name="Rectangle 7"/>
          <p:cNvSpPr>
            <a:spLocks noChangeArrowheads="1"/>
          </p:cNvSpPr>
          <p:nvPr/>
        </p:nvSpPr>
        <p:spPr bwMode="auto">
          <a:xfrm>
            <a:off x="2898775" y="115888"/>
            <a:ext cx="3292475" cy="577850"/>
          </a:xfrm>
          <a:prstGeom prst="rect">
            <a:avLst/>
          </a:prstGeom>
          <a:noFill/>
          <a:ln w="9525">
            <a:noFill/>
            <a:miter lim="800000"/>
            <a:headEnd/>
            <a:tailEnd/>
          </a:ln>
        </p:spPr>
        <p:txBody>
          <a:bodyPr wrap="none">
            <a:spAutoFit/>
          </a:bodyPr>
          <a:lstStyle/>
          <a:p>
            <a:pPr>
              <a:lnSpc>
                <a:spcPct val="150000"/>
              </a:lnSpc>
            </a:pPr>
            <a:r>
              <a:rPr lang="vi-VN" sz="2400" b="1">
                <a:solidFill>
                  <a:srgbClr val="FF0000"/>
                </a:solidFill>
              </a:rPr>
              <a:t>Kinh nghiệm làm bài:</a:t>
            </a:r>
            <a:endParaRPr lang="vi-VN" sz="24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1"/>
          <p:cNvGrpSpPr>
            <a:grpSpLocks/>
          </p:cNvGrpSpPr>
          <p:nvPr/>
        </p:nvGrpSpPr>
        <p:grpSpPr bwMode="auto">
          <a:xfrm>
            <a:off x="0" y="0"/>
            <a:ext cx="9144000" cy="6858000"/>
            <a:chOff x="0" y="0"/>
            <a:chExt cx="12191999" cy="6858000"/>
          </a:xfrm>
        </p:grpSpPr>
        <p:pic>
          <p:nvPicPr>
            <p:cNvPr id="40998"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grpSp>
        <p:nvGrpSpPr>
          <p:cNvPr id="40962" name="组合 13"/>
          <p:cNvGrpSpPr>
            <a:grpSpLocks/>
          </p:cNvGrpSpPr>
          <p:nvPr/>
        </p:nvGrpSpPr>
        <p:grpSpPr bwMode="auto">
          <a:xfrm>
            <a:off x="1219200" y="203200"/>
            <a:ext cx="7138988" cy="1785938"/>
            <a:chOff x="3989878" y="372140"/>
            <a:chExt cx="5955984" cy="1786269"/>
          </a:xfrm>
        </p:grpSpPr>
        <p:pic>
          <p:nvPicPr>
            <p:cNvPr id="40996"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0963" name="图片 18"/>
          <p:cNvPicPr>
            <a:picLocks noChangeAspect="1" noChangeArrowheads="1"/>
          </p:cNvPicPr>
          <p:nvPr/>
        </p:nvPicPr>
        <p:blipFill>
          <a:blip r:embed="rId5"/>
          <a:srcRect/>
          <a:stretch>
            <a:fillRect/>
          </a:stretch>
        </p:blipFill>
        <p:spPr bwMode="auto">
          <a:xfrm>
            <a:off x="-681038" y="-179388"/>
            <a:ext cx="1612901" cy="1614488"/>
          </a:xfrm>
          <a:prstGeom prst="rect">
            <a:avLst/>
          </a:prstGeom>
          <a:noFill/>
          <a:ln w="9525">
            <a:noFill/>
            <a:miter lim="800000"/>
            <a:headEnd/>
            <a:tailEnd/>
          </a:ln>
        </p:spPr>
      </p:pic>
      <p:pic>
        <p:nvPicPr>
          <p:cNvPr id="40964" name="图片 18"/>
          <p:cNvPicPr>
            <a:picLocks noChangeAspect="1" noChangeArrowheads="1"/>
          </p:cNvPicPr>
          <p:nvPr/>
        </p:nvPicPr>
        <p:blipFill>
          <a:blip r:embed="rId5"/>
          <a:srcRect/>
          <a:stretch>
            <a:fillRect/>
          </a:stretch>
        </p:blipFill>
        <p:spPr bwMode="auto">
          <a:xfrm>
            <a:off x="8358188" y="-373063"/>
            <a:ext cx="1614487" cy="1612901"/>
          </a:xfrm>
          <a:prstGeom prst="rect">
            <a:avLst/>
          </a:prstGeom>
          <a:noFill/>
          <a:ln w="9525">
            <a:noFill/>
            <a:miter lim="800000"/>
            <a:headEnd/>
            <a:tailEnd/>
          </a:ln>
        </p:spPr>
      </p:pic>
      <p:sp>
        <p:nvSpPr>
          <p:cNvPr id="12" name="Rectangle 11"/>
          <p:cNvSpPr/>
          <p:nvPr/>
        </p:nvSpPr>
        <p:spPr>
          <a:xfrm>
            <a:off x="395288" y="260350"/>
            <a:ext cx="8572500" cy="492125"/>
          </a:xfrm>
          <a:prstGeom prst="rect">
            <a:avLst/>
          </a:prstGeom>
        </p:spPr>
        <p:txBody>
          <a:bodyPr wrap="none">
            <a:spAutoFit/>
          </a:bodyPr>
          <a:lstStyle/>
          <a:p>
            <a:pPr fontAlgn="auto">
              <a:spcBef>
                <a:spcPts val="0"/>
              </a:spcBef>
              <a:spcAft>
                <a:spcPts val="0"/>
              </a:spcAft>
              <a:defRPr/>
            </a:pPr>
            <a:r>
              <a:rPr lang="vi-VN" sz="2600" b="1" dirty="0">
                <a:solidFill>
                  <a:srgbClr val="FF0000"/>
                </a:solidFill>
                <a:latin typeface="+mj-lt"/>
                <a:cs typeface="+mn-cs"/>
              </a:rPr>
              <a:t>III. QUY TRÌNH VIẾT BÀI VĂN TẢ CẢNH SINH HOẠT</a:t>
            </a:r>
            <a:endParaRPr lang="vi-VN" sz="2600" dirty="0">
              <a:solidFill>
                <a:srgbClr val="FF0000"/>
              </a:solidFill>
              <a:latin typeface="+mj-lt"/>
              <a:cs typeface="+mn-cs"/>
            </a:endParaRPr>
          </a:p>
        </p:txBody>
      </p:sp>
      <p:grpSp>
        <p:nvGrpSpPr>
          <p:cNvPr id="13" name="Group 3"/>
          <p:cNvGrpSpPr>
            <a:grpSpLocks/>
          </p:cNvGrpSpPr>
          <p:nvPr/>
        </p:nvGrpSpPr>
        <p:grpSpPr bwMode="auto">
          <a:xfrm>
            <a:off x="1619250" y="1225550"/>
            <a:ext cx="5256213" cy="1050925"/>
            <a:chOff x="912" y="1008"/>
            <a:chExt cx="3984" cy="912"/>
          </a:xfrm>
        </p:grpSpPr>
        <p:sp>
          <p:nvSpPr>
            <p:cNvPr id="14"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91" name="Group 5"/>
            <p:cNvGrpSpPr>
              <a:grpSpLocks/>
            </p:cNvGrpSpPr>
            <p:nvPr/>
          </p:nvGrpSpPr>
          <p:grpSpPr bwMode="auto">
            <a:xfrm>
              <a:off x="999" y="1092"/>
              <a:ext cx="768" cy="746"/>
              <a:chOff x="999" y="1092"/>
              <a:chExt cx="768" cy="746"/>
            </a:xfrm>
          </p:grpSpPr>
          <p:sp>
            <p:nvSpPr>
              <p:cNvPr id="17" name="AutoShape 6"/>
              <p:cNvSpPr>
                <a:spLocks noChangeArrowheads="1"/>
              </p:cNvSpPr>
              <p:nvPr/>
            </p:nvSpPr>
            <p:spPr bwMode="gray">
              <a:xfrm>
                <a:off x="999" y="1092"/>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extLst>
            </p:spPr>
            <p:txBody>
              <a:bodyPr wrap="none" anchor="ctr"/>
              <a:lstStyle/>
              <a:p>
                <a:pPr fontAlgn="auto">
                  <a:spcBef>
                    <a:spcPts val="0"/>
                  </a:spcBef>
                  <a:spcAft>
                    <a:spcPts val="0"/>
                  </a:spcAft>
                  <a:defRPr/>
                </a:pPr>
                <a:endParaRPr lang="en-US">
                  <a:latin typeface="+mn-lt"/>
                  <a:cs typeface="+mn-cs"/>
                </a:endParaRPr>
              </a:p>
            </p:txBody>
          </p:sp>
          <p:sp>
            <p:nvSpPr>
              <p:cNvPr id="24" name="Freeform 7"/>
              <p:cNvSpPr>
                <a:spLocks/>
              </p:cNvSpPr>
              <p:nvPr/>
            </p:nvSpPr>
            <p:spPr bwMode="gray">
              <a:xfrm>
                <a:off x="1047" y="1140"/>
                <a:ext cx="384"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25" name="Text Box 8"/>
              <p:cNvSpPr txBox="1">
                <a:spLocks noChangeArrowheads="1"/>
              </p:cNvSpPr>
              <p:nvPr/>
            </p:nvSpPr>
            <p:spPr bwMode="gray">
              <a:xfrm>
                <a:off x="1238" y="1295"/>
                <a:ext cx="273" cy="3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a:solidFill>
                      <a:srgbClr val="FFFFFF"/>
                    </a:solidFill>
                    <a:effectLst>
                      <a:outerShdw blurRad="38100" dist="38100" dir="2700000" algn="tl">
                        <a:srgbClr val="C0C0C0"/>
                      </a:outerShdw>
                    </a:effectLst>
                    <a:latin typeface="+mn-lt"/>
                    <a:cs typeface="+mn-cs"/>
                  </a:rPr>
                  <a:t>1</a:t>
                </a:r>
                <a:endParaRPr lang="en-US" sz="2800">
                  <a:solidFill>
                    <a:srgbClr val="FFFFFF"/>
                  </a:solidFill>
                  <a:effectLst>
                    <a:outerShdw blurRad="38100" dist="38100" dir="2700000" algn="tl">
                      <a:srgbClr val="C0C0C0"/>
                    </a:outerShdw>
                  </a:effectLst>
                  <a:latin typeface="+mn-lt"/>
                  <a:cs typeface="+mn-cs"/>
                </a:endParaRPr>
              </a:p>
            </p:txBody>
          </p:sp>
        </p:grpSp>
        <p:sp>
          <p:nvSpPr>
            <p:cNvPr id="40992" name="Text Box 9"/>
            <p:cNvSpPr txBox="1">
              <a:spLocks noChangeArrowheads="1"/>
            </p:cNvSpPr>
            <p:nvPr/>
          </p:nvSpPr>
          <p:spPr bwMode="gray">
            <a:xfrm>
              <a:off x="1872" y="1233"/>
              <a:ext cx="2928" cy="501"/>
            </a:xfrm>
            <a:prstGeom prst="rect">
              <a:avLst/>
            </a:prstGeom>
            <a:noFill/>
            <a:ln w="9525">
              <a:noFill/>
              <a:miter lim="800000"/>
              <a:headEnd/>
              <a:tailEnd/>
            </a:ln>
          </p:spPr>
          <p:txBody>
            <a:bodyPr>
              <a:spAutoFit/>
            </a:bodyPr>
            <a:lstStyle/>
            <a:p>
              <a:pPr>
                <a:lnSpc>
                  <a:spcPct val="150000"/>
                </a:lnSpc>
              </a:pPr>
              <a:r>
                <a:rPr lang="vi-VN" sz="2400" b="1">
                  <a:solidFill>
                    <a:srgbClr val="0000CC"/>
                  </a:solidFill>
                </a:rPr>
                <a:t>Chuẩn bị trước khi viết</a:t>
              </a:r>
              <a:endParaRPr lang="vi-VN" sz="2400">
                <a:solidFill>
                  <a:srgbClr val="0000CC"/>
                </a:solidFill>
              </a:endParaRPr>
            </a:p>
          </p:txBody>
        </p:sp>
      </p:grpSp>
      <p:grpSp>
        <p:nvGrpSpPr>
          <p:cNvPr id="26" name="Group 10"/>
          <p:cNvGrpSpPr>
            <a:grpSpLocks/>
          </p:cNvGrpSpPr>
          <p:nvPr/>
        </p:nvGrpSpPr>
        <p:grpSpPr bwMode="auto">
          <a:xfrm>
            <a:off x="1619250" y="2565400"/>
            <a:ext cx="5348288" cy="1104900"/>
            <a:chOff x="912" y="2016"/>
            <a:chExt cx="3984" cy="912"/>
          </a:xfrm>
        </p:grpSpPr>
        <p:sp>
          <p:nvSpPr>
            <p:cNvPr id="27"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85" name="Group 12"/>
            <p:cNvGrpSpPr>
              <a:grpSpLocks/>
            </p:cNvGrpSpPr>
            <p:nvPr/>
          </p:nvGrpSpPr>
          <p:grpSpPr bwMode="auto">
            <a:xfrm>
              <a:off x="999" y="2100"/>
              <a:ext cx="768" cy="746"/>
              <a:chOff x="999" y="2100"/>
              <a:chExt cx="768" cy="746"/>
            </a:xfrm>
          </p:grpSpPr>
          <p:sp>
            <p:nvSpPr>
              <p:cNvPr id="30" name="AutoShape 13"/>
              <p:cNvSpPr>
                <a:spLocks noChangeArrowheads="1"/>
              </p:cNvSpPr>
              <p:nvPr/>
            </p:nvSpPr>
            <p:spPr bwMode="gray">
              <a:xfrm>
                <a:off x="1000" y="2100"/>
                <a:ext cx="767" cy="746"/>
              </a:xfrm>
              <a:prstGeom prst="roundRect">
                <a:avLst>
                  <a:gd name="adj" fmla="val 11921"/>
                </a:avLst>
              </a:prstGeom>
              <a:solidFill>
                <a:schemeClr val="accent3">
                  <a:lumMod val="75000"/>
                </a:schemeClr>
              </a:solidFill>
              <a:ln w="38100">
                <a:solidFill>
                  <a:schemeClr val="bg1"/>
                </a:solidFill>
                <a:round/>
                <a:headEnd/>
                <a:tailEnd/>
              </a:ln>
              <a:effectLst/>
              <a:extLst>
                <a:ext uri="{AF507438-7753-43E0-B8FC-AC1667EBCBE1}"/>
              </a:extLst>
            </p:spPr>
            <p:txBody>
              <a:bodyPr wrap="none" anchor="ctr"/>
              <a:lstStyle/>
              <a:p>
                <a:pPr fontAlgn="auto">
                  <a:spcBef>
                    <a:spcPts val="0"/>
                  </a:spcBef>
                  <a:spcAft>
                    <a:spcPts val="0"/>
                  </a:spcAft>
                  <a:defRPr/>
                </a:pPr>
                <a:endParaRPr lang="en-US">
                  <a:latin typeface="+mn-lt"/>
                  <a:cs typeface="+mn-cs"/>
                </a:endParaRPr>
              </a:p>
            </p:txBody>
          </p:sp>
          <p:sp>
            <p:nvSpPr>
              <p:cNvPr id="31" name="Freeform 14"/>
              <p:cNvSpPr>
                <a:spLocks/>
              </p:cNvSpPr>
              <p:nvPr/>
            </p:nvSpPr>
            <p:spPr bwMode="gray">
              <a:xfrm>
                <a:off x="1048" y="2148"/>
                <a:ext cx="382"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32" name="Text Box 15"/>
              <p:cNvSpPr txBox="1">
                <a:spLocks noChangeArrowheads="1"/>
              </p:cNvSpPr>
              <p:nvPr/>
            </p:nvSpPr>
            <p:spPr bwMode="gray">
              <a:xfrm>
                <a:off x="1238" y="2304"/>
                <a:ext cx="273" cy="3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dirty="0">
                    <a:solidFill>
                      <a:srgbClr val="FFFFFF"/>
                    </a:solidFill>
                    <a:effectLst>
                      <a:outerShdw blurRad="38100" dist="38100" dir="2700000" algn="tl">
                        <a:srgbClr val="C0C0C0"/>
                      </a:outerShdw>
                    </a:effectLst>
                    <a:latin typeface="+mn-lt"/>
                    <a:cs typeface="+mn-cs"/>
                  </a:rPr>
                  <a:t>2</a:t>
                </a:r>
                <a:endParaRPr lang="en-US" sz="2800" dirty="0">
                  <a:solidFill>
                    <a:srgbClr val="FFFFFF"/>
                  </a:solidFill>
                  <a:effectLst>
                    <a:outerShdw blurRad="38100" dist="38100" dir="2700000" algn="tl">
                      <a:srgbClr val="C0C0C0"/>
                    </a:outerShdw>
                  </a:effectLst>
                  <a:latin typeface="+mn-lt"/>
                  <a:cs typeface="+mn-cs"/>
                </a:endParaRPr>
              </a:p>
            </p:txBody>
          </p:sp>
        </p:grpSp>
        <p:sp>
          <p:nvSpPr>
            <p:cNvPr id="40986" name="Text Box 16"/>
            <p:cNvSpPr txBox="1">
              <a:spLocks noChangeArrowheads="1"/>
            </p:cNvSpPr>
            <p:nvPr/>
          </p:nvSpPr>
          <p:spPr bwMode="gray">
            <a:xfrm>
              <a:off x="1918" y="2184"/>
              <a:ext cx="2928" cy="423"/>
            </a:xfrm>
            <a:prstGeom prst="rect">
              <a:avLst/>
            </a:prstGeom>
            <a:noFill/>
            <a:ln w="9525">
              <a:noFill/>
              <a:miter lim="800000"/>
              <a:headEnd/>
              <a:tailEnd/>
            </a:ln>
          </p:spPr>
          <p:txBody>
            <a:bodyPr>
              <a:spAutoFit/>
            </a:bodyPr>
            <a:lstStyle/>
            <a:p>
              <a:pPr>
                <a:lnSpc>
                  <a:spcPct val="150000"/>
                </a:lnSpc>
              </a:pPr>
              <a:r>
                <a:rPr lang="vi-VN" sz="2400" b="1">
                  <a:solidFill>
                    <a:srgbClr val="0000CC"/>
                  </a:solidFill>
                </a:rPr>
                <a:t>Tìm ý và lập dàn ý</a:t>
              </a:r>
            </a:p>
          </p:txBody>
        </p:sp>
      </p:grpSp>
      <p:grpSp>
        <p:nvGrpSpPr>
          <p:cNvPr id="33" name="Group 17"/>
          <p:cNvGrpSpPr>
            <a:grpSpLocks/>
          </p:cNvGrpSpPr>
          <p:nvPr/>
        </p:nvGrpSpPr>
        <p:grpSpPr bwMode="auto">
          <a:xfrm>
            <a:off x="1619250" y="4005263"/>
            <a:ext cx="5480050" cy="1111250"/>
            <a:chOff x="912" y="3036"/>
            <a:chExt cx="3984" cy="912"/>
          </a:xfrm>
        </p:grpSpPr>
        <p:sp>
          <p:nvSpPr>
            <p:cNvPr id="34"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79" name="Group 19"/>
            <p:cNvGrpSpPr>
              <a:grpSpLocks/>
            </p:cNvGrpSpPr>
            <p:nvPr/>
          </p:nvGrpSpPr>
          <p:grpSpPr bwMode="auto">
            <a:xfrm>
              <a:off x="999" y="3120"/>
              <a:ext cx="768" cy="746"/>
              <a:chOff x="999" y="3120"/>
              <a:chExt cx="768" cy="746"/>
            </a:xfrm>
          </p:grpSpPr>
          <p:sp>
            <p:nvSpPr>
              <p:cNvPr id="37" name="AutoShape 20"/>
              <p:cNvSpPr>
                <a:spLocks noChangeArrowheads="1"/>
              </p:cNvSpPr>
              <p:nvPr/>
            </p:nvSpPr>
            <p:spPr bwMode="gray">
              <a:xfrm>
                <a:off x="999" y="3119"/>
                <a:ext cx="769" cy="747"/>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extLst>
            </p:spPr>
            <p:txBody>
              <a:bodyPr wrap="none" anchor="ctr"/>
              <a:lstStyle/>
              <a:p>
                <a:pPr fontAlgn="auto">
                  <a:spcBef>
                    <a:spcPts val="0"/>
                  </a:spcBef>
                  <a:spcAft>
                    <a:spcPts val="0"/>
                  </a:spcAft>
                  <a:defRPr/>
                </a:pPr>
                <a:endParaRPr lang="en-US">
                  <a:latin typeface="+mn-lt"/>
                  <a:cs typeface="+mn-cs"/>
                </a:endParaRPr>
              </a:p>
            </p:txBody>
          </p:sp>
          <p:sp>
            <p:nvSpPr>
              <p:cNvPr id="38"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39" name="Text Box 22"/>
              <p:cNvSpPr txBox="1">
                <a:spLocks noChangeArrowheads="1"/>
              </p:cNvSpPr>
              <p:nvPr/>
            </p:nvSpPr>
            <p:spPr bwMode="gray">
              <a:xfrm>
                <a:off x="1237" y="3324"/>
                <a:ext cx="274" cy="3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a:solidFill>
                      <a:srgbClr val="FFFFFF"/>
                    </a:solidFill>
                    <a:effectLst>
                      <a:outerShdw blurRad="38100" dist="38100" dir="2700000" algn="tl">
                        <a:srgbClr val="C0C0C0"/>
                      </a:outerShdw>
                    </a:effectLst>
                    <a:latin typeface="+mn-lt"/>
                    <a:cs typeface="+mn-cs"/>
                  </a:rPr>
                  <a:t>3</a:t>
                </a:r>
                <a:endParaRPr lang="en-US" sz="2800">
                  <a:solidFill>
                    <a:srgbClr val="FFFFFF"/>
                  </a:solidFill>
                  <a:effectLst>
                    <a:outerShdw blurRad="38100" dist="38100" dir="2700000" algn="tl">
                      <a:srgbClr val="C0C0C0"/>
                    </a:outerShdw>
                  </a:effectLst>
                  <a:latin typeface="+mn-lt"/>
                  <a:cs typeface="+mn-cs"/>
                </a:endParaRPr>
              </a:p>
            </p:txBody>
          </p:sp>
        </p:grpSp>
        <p:sp>
          <p:nvSpPr>
            <p:cNvPr id="36" name="Text Box 23"/>
            <p:cNvSpPr txBox="1">
              <a:spLocks noChangeArrowheads="1"/>
            </p:cNvSpPr>
            <p:nvPr/>
          </p:nvSpPr>
          <p:spPr bwMode="gray">
            <a:xfrm>
              <a:off x="1872" y="3371"/>
              <a:ext cx="2928" cy="27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endParaRPr lang="en-US" i="1" dirty="0">
                <a:solidFill>
                  <a:schemeClr val="accent6">
                    <a:lumMod val="75000"/>
                  </a:schemeClr>
                </a:solidFill>
                <a:latin typeface="+mn-lt"/>
                <a:cs typeface="+mn-cs"/>
              </a:endParaRPr>
            </a:p>
          </p:txBody>
        </p:sp>
      </p:grpSp>
      <p:sp>
        <p:nvSpPr>
          <p:cNvPr id="5" name="Rectangle 4"/>
          <p:cNvSpPr>
            <a:spLocks noChangeArrowheads="1"/>
          </p:cNvSpPr>
          <p:nvPr/>
        </p:nvSpPr>
        <p:spPr bwMode="auto">
          <a:xfrm>
            <a:off x="3832225" y="4292600"/>
            <a:ext cx="1271588" cy="577850"/>
          </a:xfrm>
          <a:prstGeom prst="rect">
            <a:avLst/>
          </a:prstGeom>
          <a:noFill/>
          <a:ln w="9525">
            <a:noFill/>
            <a:miter lim="800000"/>
            <a:headEnd/>
            <a:tailEnd/>
          </a:ln>
        </p:spPr>
        <p:txBody>
          <a:bodyPr wrap="none">
            <a:spAutoFit/>
          </a:bodyPr>
          <a:lstStyle/>
          <a:p>
            <a:pPr>
              <a:lnSpc>
                <a:spcPct val="150000"/>
              </a:lnSpc>
            </a:pPr>
            <a:r>
              <a:rPr lang="vi-VN" sz="2400" b="1">
                <a:solidFill>
                  <a:srgbClr val="0000CC"/>
                </a:solidFill>
              </a:rPr>
              <a:t>Viết bài</a:t>
            </a:r>
          </a:p>
        </p:txBody>
      </p:sp>
      <p:grpSp>
        <p:nvGrpSpPr>
          <p:cNvPr id="40" name="Group 17"/>
          <p:cNvGrpSpPr>
            <a:grpSpLocks/>
          </p:cNvGrpSpPr>
          <p:nvPr/>
        </p:nvGrpSpPr>
        <p:grpSpPr bwMode="auto">
          <a:xfrm>
            <a:off x="1619250" y="5373688"/>
            <a:ext cx="6886575" cy="1111250"/>
            <a:chOff x="912" y="3036"/>
            <a:chExt cx="3984" cy="912"/>
          </a:xfrm>
        </p:grpSpPr>
        <p:sp>
          <p:nvSpPr>
            <p:cNvPr id="41"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73" name="Group 19"/>
            <p:cNvGrpSpPr>
              <a:grpSpLocks/>
            </p:cNvGrpSpPr>
            <p:nvPr/>
          </p:nvGrpSpPr>
          <p:grpSpPr bwMode="auto">
            <a:xfrm>
              <a:off x="999" y="3120"/>
              <a:ext cx="577" cy="746"/>
              <a:chOff x="999" y="3120"/>
              <a:chExt cx="577" cy="746"/>
            </a:xfrm>
          </p:grpSpPr>
          <p:sp>
            <p:nvSpPr>
              <p:cNvPr id="40975" name="AutoShape 20"/>
              <p:cNvSpPr>
                <a:spLocks noChangeArrowheads="1"/>
              </p:cNvSpPr>
              <p:nvPr/>
            </p:nvSpPr>
            <p:spPr bwMode="gray">
              <a:xfrm>
                <a:off x="999" y="3120"/>
                <a:ext cx="577" cy="746"/>
              </a:xfrm>
              <a:prstGeom prst="roundRect">
                <a:avLst>
                  <a:gd name="adj" fmla="val 11921"/>
                </a:avLst>
              </a:prstGeom>
              <a:solidFill>
                <a:srgbClr val="FF9966"/>
              </a:solidFill>
              <a:ln w="38100">
                <a:solidFill>
                  <a:schemeClr val="bg1"/>
                </a:solidFill>
                <a:round/>
                <a:headEnd/>
                <a:tailEnd/>
              </a:ln>
            </p:spPr>
            <p:txBody>
              <a:bodyPr wrap="none" anchor="ctr"/>
              <a:lstStyle/>
              <a:p>
                <a:endParaRPr lang="en-US">
                  <a:latin typeface="Calibri" pitchFamily="34" charset="0"/>
                </a:endParaRPr>
              </a:p>
            </p:txBody>
          </p:sp>
          <p:sp>
            <p:nvSpPr>
              <p:cNvPr id="45"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46" name="Text Box 22"/>
              <p:cNvSpPr txBox="1">
                <a:spLocks noChangeArrowheads="1"/>
              </p:cNvSpPr>
              <p:nvPr/>
            </p:nvSpPr>
            <p:spPr bwMode="gray">
              <a:xfrm>
                <a:off x="1199" y="3312"/>
                <a:ext cx="207" cy="4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b="1" dirty="0">
                    <a:effectLst>
                      <a:outerShdw blurRad="38100" dist="38100" dir="2700000" algn="tl">
                        <a:srgbClr val="000000">
                          <a:alpha val="43137"/>
                        </a:srgbClr>
                      </a:outerShdw>
                    </a:effectLst>
                    <a:latin typeface="+mn-lt"/>
                    <a:cs typeface="+mn-cs"/>
                  </a:rPr>
                  <a:t>4</a:t>
                </a:r>
                <a:endParaRPr lang="en-US" sz="2800" b="1" dirty="0">
                  <a:effectLst>
                    <a:outerShdw blurRad="38100" dist="38100" dir="2700000" algn="tl">
                      <a:srgbClr val="000000">
                        <a:alpha val="43137"/>
                      </a:srgbClr>
                    </a:outerShdw>
                  </a:effectLst>
                  <a:latin typeface="+mn-lt"/>
                  <a:cs typeface="+mn-cs"/>
                </a:endParaRPr>
              </a:p>
            </p:txBody>
          </p:sp>
        </p:grpSp>
        <p:sp>
          <p:nvSpPr>
            <p:cNvPr id="43" name="Text Box 23"/>
            <p:cNvSpPr txBox="1">
              <a:spLocks noChangeArrowheads="1"/>
            </p:cNvSpPr>
            <p:nvPr/>
          </p:nvSpPr>
          <p:spPr bwMode="gray">
            <a:xfrm>
              <a:off x="1872" y="3371"/>
              <a:ext cx="2928" cy="27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endParaRPr lang="en-US" i="1" dirty="0">
                <a:solidFill>
                  <a:schemeClr val="accent6">
                    <a:lumMod val="75000"/>
                  </a:schemeClr>
                </a:solidFill>
                <a:latin typeface="+mn-lt"/>
                <a:cs typeface="+mn-cs"/>
              </a:endParaRPr>
            </a:p>
          </p:txBody>
        </p:sp>
      </p:grpSp>
      <p:sp>
        <p:nvSpPr>
          <p:cNvPr id="47" name="Rectangle 46"/>
          <p:cNvSpPr>
            <a:spLocks noChangeArrowheads="1"/>
          </p:cNvSpPr>
          <p:nvPr/>
        </p:nvSpPr>
        <p:spPr bwMode="auto">
          <a:xfrm>
            <a:off x="2771775" y="5589588"/>
            <a:ext cx="5719763" cy="577850"/>
          </a:xfrm>
          <a:prstGeom prst="rect">
            <a:avLst/>
          </a:prstGeom>
          <a:noFill/>
          <a:ln w="9525">
            <a:noFill/>
            <a:miter lim="800000"/>
            <a:headEnd/>
            <a:tailEnd/>
          </a:ln>
        </p:spPr>
        <p:txBody>
          <a:bodyPr wrap="none">
            <a:spAutoFit/>
          </a:bodyPr>
          <a:lstStyle/>
          <a:p>
            <a:pPr>
              <a:lnSpc>
                <a:spcPct val="150000"/>
              </a:lnSpc>
            </a:pPr>
            <a:r>
              <a:rPr lang="vi-VN" sz="2400" b="1">
                <a:solidFill>
                  <a:srgbClr val="0000CC"/>
                </a:solidFill>
              </a:rPr>
              <a:t>Xem lại, chỉnh sửa và rút kinh nghiệm</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2"/>
          <p:cNvPicPr>
            <a:picLocks noChangeAspect="1"/>
          </p:cNvPicPr>
          <p:nvPr/>
        </p:nvPicPr>
        <p:blipFill>
          <a:blip r:embed="rId3"/>
          <a:srcRect/>
          <a:stretch>
            <a:fillRect/>
          </a:stretch>
        </p:blipFill>
        <p:spPr bwMode="auto">
          <a:xfrm>
            <a:off x="1795463" y="0"/>
            <a:ext cx="7348537" cy="6858000"/>
          </a:xfrm>
          <a:prstGeom prst="rect">
            <a:avLst/>
          </a:prstGeom>
          <a:noFill/>
          <a:ln w="9525">
            <a:noFill/>
            <a:miter lim="800000"/>
            <a:headEnd/>
            <a:tailEnd/>
          </a:ln>
        </p:spPr>
      </p:pic>
      <p:grpSp>
        <p:nvGrpSpPr>
          <p:cNvPr id="43010" name="组合 13"/>
          <p:cNvGrpSpPr>
            <a:grpSpLocks/>
          </p:cNvGrpSpPr>
          <p:nvPr/>
        </p:nvGrpSpPr>
        <p:grpSpPr bwMode="auto">
          <a:xfrm>
            <a:off x="1219200" y="203200"/>
            <a:ext cx="7138988" cy="1785938"/>
            <a:chOff x="3989878" y="372140"/>
            <a:chExt cx="5955984" cy="1786269"/>
          </a:xfrm>
        </p:grpSpPr>
        <p:pic>
          <p:nvPicPr>
            <p:cNvPr id="43018"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3011" name="图片 18"/>
          <p:cNvPicPr>
            <a:picLocks noChangeAspect="1" noChangeArrowheads="1"/>
          </p:cNvPicPr>
          <p:nvPr/>
        </p:nvPicPr>
        <p:blipFill>
          <a:blip r:embed="rId5"/>
          <a:srcRect/>
          <a:stretch>
            <a:fillRect/>
          </a:stretch>
        </p:blipFill>
        <p:spPr bwMode="auto">
          <a:xfrm>
            <a:off x="-681038" y="-179388"/>
            <a:ext cx="1612901" cy="1614488"/>
          </a:xfrm>
          <a:prstGeom prst="rect">
            <a:avLst/>
          </a:prstGeom>
          <a:noFill/>
          <a:ln w="9525">
            <a:noFill/>
            <a:miter lim="800000"/>
            <a:headEnd/>
            <a:tailEnd/>
          </a:ln>
        </p:spPr>
      </p:pic>
      <p:pic>
        <p:nvPicPr>
          <p:cNvPr id="43012" name="图片 18"/>
          <p:cNvPicPr>
            <a:picLocks noChangeAspect="1" noChangeArrowheads="1"/>
          </p:cNvPicPr>
          <p:nvPr/>
        </p:nvPicPr>
        <p:blipFill>
          <a:blip r:embed="rId5"/>
          <a:srcRect/>
          <a:stretch>
            <a:fillRect/>
          </a:stretch>
        </p:blipFill>
        <p:spPr bwMode="auto">
          <a:xfrm>
            <a:off x="8358188" y="-373063"/>
            <a:ext cx="1614487" cy="1612901"/>
          </a:xfrm>
          <a:prstGeom prst="rect">
            <a:avLst/>
          </a:prstGeom>
          <a:noFill/>
          <a:ln w="9525">
            <a:noFill/>
            <a:miter lim="800000"/>
            <a:headEnd/>
            <a:tailEnd/>
          </a:ln>
        </p:spPr>
      </p:pic>
      <p:sp>
        <p:nvSpPr>
          <p:cNvPr id="12" name="Rectangle 11"/>
          <p:cNvSpPr/>
          <p:nvPr/>
        </p:nvSpPr>
        <p:spPr>
          <a:xfrm>
            <a:off x="3341688" y="146050"/>
            <a:ext cx="2538412" cy="584200"/>
          </a:xfrm>
          <a:prstGeom prst="rect">
            <a:avLst/>
          </a:prstGeom>
        </p:spPr>
        <p:txBody>
          <a:bodyPr wrap="none">
            <a:spAutoFit/>
          </a:bodyPr>
          <a:lstStyle/>
          <a:p>
            <a:pPr fontAlgn="auto">
              <a:spcBef>
                <a:spcPts val="0"/>
              </a:spcBef>
              <a:spcAft>
                <a:spcPts val="0"/>
              </a:spcAft>
              <a:defRPr/>
            </a:pPr>
            <a:r>
              <a:rPr lang="vi-VN" sz="3200" b="1" dirty="0">
                <a:solidFill>
                  <a:srgbClr val="FF0000"/>
                </a:solidFill>
                <a:latin typeface="+mj-lt"/>
                <a:cs typeface="+mn-cs"/>
              </a:rPr>
              <a:t>LUYỆN TẬP</a:t>
            </a:r>
            <a:endParaRPr lang="vi-VN" sz="3200" dirty="0">
              <a:solidFill>
                <a:srgbClr val="FF0000"/>
              </a:solidFill>
              <a:latin typeface="+mj-lt"/>
              <a:cs typeface="+mn-cs"/>
            </a:endParaRPr>
          </a:p>
        </p:txBody>
      </p:sp>
      <p:pic>
        <p:nvPicPr>
          <p:cNvPr id="48" name="图片 9">
            <a:extLst>
              <a:ext uri="{FF2B5EF4-FFF2-40B4-BE49-F238E27FC236}"/>
            </a:extLst>
          </p:cNvPr>
          <p:cNvPicPr>
            <a:picLocks noChangeAspect="1"/>
          </p:cNvPicPr>
          <p:nvPr/>
        </p:nvPicPr>
        <p:blipFill>
          <a:blip r:embed="rId6" cstate="print">
            <a:extLst>
              <a:ext uri="{28A0092B-C50C-407E-A947-70E740481C1C}"/>
            </a:extLst>
          </a:blip>
          <a:stretch>
            <a:fillRect/>
          </a:stretch>
        </p:blipFill>
        <p:spPr>
          <a:xfrm>
            <a:off x="1672327" y="1239264"/>
            <a:ext cx="6212041" cy="4192973"/>
          </a:xfrm>
          <a:prstGeom prst="rect">
            <a:avLst/>
          </a:prstGeom>
          <a:ln>
            <a:noFill/>
          </a:ln>
          <a:effectLst>
            <a:softEdge rad="112500"/>
          </a:effectLst>
        </p:spPr>
      </p:pic>
      <p:pic>
        <p:nvPicPr>
          <p:cNvPr id="43015" name="图片 7"/>
          <p:cNvPicPr>
            <a:picLocks noChangeAspect="1"/>
          </p:cNvPicPr>
          <p:nvPr/>
        </p:nvPicPr>
        <p:blipFill>
          <a:blip r:embed="rId7"/>
          <a:srcRect/>
          <a:stretch>
            <a:fillRect/>
          </a:stretch>
        </p:blipFill>
        <p:spPr bwMode="auto">
          <a:xfrm rot="-506781">
            <a:off x="65088" y="5291138"/>
            <a:ext cx="3214687" cy="1438275"/>
          </a:xfrm>
          <a:prstGeom prst="rect">
            <a:avLst/>
          </a:prstGeom>
          <a:noFill/>
          <a:ln w="9525">
            <a:noFill/>
            <a:miter lim="800000"/>
            <a:headEnd/>
            <a:tailEnd/>
          </a:ln>
        </p:spPr>
      </p:pic>
      <p:sp>
        <p:nvSpPr>
          <p:cNvPr id="9" name="Rectangle 8"/>
          <p:cNvSpPr/>
          <p:nvPr/>
        </p:nvSpPr>
        <p:spPr>
          <a:xfrm>
            <a:off x="2325238" y="2620915"/>
            <a:ext cx="2376264"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effectLst>
                  <a:reflection blurRad="12700" stA="50000" endPos="50000" dist="5000" dir="5400000" sy="-100000" rotWithShape="0"/>
                </a:effectLst>
                <a:latin typeface="+mn-lt"/>
                <a:cs typeface="+mn-cs"/>
              </a:rPr>
              <a:t>ĐỀ BÀI:</a:t>
            </a:r>
            <a:endParaRPr lang="en-US" sz="4800" b="1" cap="all" dirty="0">
              <a:ln w="0"/>
              <a:effectLst>
                <a:reflection blurRad="12700" stA="50000" endPos="50000" dist="5000" dir="5400000" sy="-100000" rotWithShape="0"/>
              </a:effectLst>
              <a:latin typeface="+mn-lt"/>
              <a:cs typeface="+mn-cs"/>
            </a:endParaRPr>
          </a:p>
        </p:txBody>
      </p:sp>
      <p:sp>
        <p:nvSpPr>
          <p:cNvPr id="10" name="Rectangle 9"/>
          <p:cNvSpPr>
            <a:spLocks noChangeArrowheads="1"/>
          </p:cNvSpPr>
          <p:nvPr/>
        </p:nvSpPr>
        <p:spPr bwMode="auto">
          <a:xfrm>
            <a:off x="4702175" y="1589088"/>
            <a:ext cx="3095625" cy="2862262"/>
          </a:xfrm>
          <a:prstGeom prst="rect">
            <a:avLst/>
          </a:prstGeom>
          <a:noFill/>
          <a:ln w="9525">
            <a:noFill/>
            <a:miter lim="800000"/>
            <a:headEnd/>
            <a:tailEnd/>
          </a:ln>
        </p:spPr>
        <p:txBody>
          <a:bodyPr>
            <a:spAutoFit/>
          </a:bodyPr>
          <a:lstStyle/>
          <a:p>
            <a:pPr algn="ctr"/>
            <a:r>
              <a:rPr lang="en-US" sz="3600" b="1" i="1">
                <a:latin typeface="Calibri" pitchFamily="34" charset="0"/>
              </a:rPr>
              <a:t>Hãy tả lại một </a:t>
            </a:r>
            <a:r>
              <a:rPr lang="en-US" sz="3600" b="1" i="1">
                <a:solidFill>
                  <a:srgbClr val="0000CC"/>
                </a:solidFill>
                <a:latin typeface="Calibri" pitchFamily="34" charset="0"/>
              </a:rPr>
              <a:t>cảnh sinh hoạt </a:t>
            </a:r>
            <a:r>
              <a:rPr lang="en-US" sz="3600" b="1" i="1">
                <a:latin typeface="Calibri" pitchFamily="34" charset="0"/>
              </a:rPr>
              <a:t>mà em có dịp quan sát hoặc tham dự </a:t>
            </a:r>
            <a:endParaRPr lang="vi-VN" sz="360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组合 13"/>
          <p:cNvGrpSpPr>
            <a:grpSpLocks/>
          </p:cNvGrpSpPr>
          <p:nvPr/>
        </p:nvGrpSpPr>
        <p:grpSpPr bwMode="auto">
          <a:xfrm>
            <a:off x="1219200" y="9525"/>
            <a:ext cx="7138988" cy="1785938"/>
            <a:chOff x="3989878" y="372140"/>
            <a:chExt cx="5955984" cy="1786269"/>
          </a:xfrm>
        </p:grpSpPr>
        <p:pic>
          <p:nvPicPr>
            <p:cNvPr id="45064" name="Picture 15"/>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5058" name="图片 18"/>
          <p:cNvPicPr>
            <a:picLocks noChangeAspect="1" noChangeArrowheads="1"/>
          </p:cNvPicPr>
          <p:nvPr/>
        </p:nvPicPr>
        <p:blipFill>
          <a:blip r:embed="rId4"/>
          <a:srcRect/>
          <a:stretch>
            <a:fillRect/>
          </a:stretch>
        </p:blipFill>
        <p:spPr bwMode="auto">
          <a:xfrm>
            <a:off x="-485775" y="-373063"/>
            <a:ext cx="1612900" cy="1614488"/>
          </a:xfrm>
          <a:prstGeom prst="rect">
            <a:avLst/>
          </a:prstGeom>
          <a:noFill/>
          <a:ln w="9525">
            <a:noFill/>
            <a:miter lim="800000"/>
            <a:headEnd/>
            <a:tailEnd/>
          </a:ln>
        </p:spPr>
      </p:pic>
      <p:pic>
        <p:nvPicPr>
          <p:cNvPr id="45059" name="图片 18"/>
          <p:cNvPicPr>
            <a:picLocks noChangeAspect="1" noChangeArrowheads="1"/>
          </p:cNvPicPr>
          <p:nvPr/>
        </p:nvPicPr>
        <p:blipFill>
          <a:blip r:embed="rId4"/>
          <a:srcRect/>
          <a:stretch>
            <a:fillRect/>
          </a:stretch>
        </p:blipFill>
        <p:spPr bwMode="auto">
          <a:xfrm>
            <a:off x="7740650" y="-344488"/>
            <a:ext cx="1614488" cy="1612901"/>
          </a:xfrm>
          <a:prstGeom prst="rect">
            <a:avLst/>
          </a:prstGeom>
          <a:noFill/>
          <a:ln w="9525">
            <a:noFill/>
            <a:miter lim="800000"/>
            <a:headEnd/>
            <a:tailEnd/>
          </a:ln>
        </p:spPr>
      </p:pic>
      <p:sp>
        <p:nvSpPr>
          <p:cNvPr id="45060" name="Rectangle 11"/>
          <p:cNvSpPr>
            <a:spLocks noChangeArrowheads="1"/>
          </p:cNvSpPr>
          <p:nvPr/>
        </p:nvSpPr>
        <p:spPr bwMode="auto">
          <a:xfrm>
            <a:off x="682625" y="87313"/>
            <a:ext cx="7532688"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LUYỆN TẬP:</a:t>
            </a:r>
            <a:r>
              <a:rPr lang="vi-VN" sz="2400" b="1">
                <a:solidFill>
                  <a:srgbClr val="FF0000"/>
                </a:solidFill>
                <a:latin typeface="Times New Roman" pitchFamily="18" charset="0"/>
                <a:cs typeface="Times New Roman" pitchFamily="18" charset="0"/>
              </a:rPr>
              <a:t> VIẾT BÀI VĂN TẢ CẢNH SINH HOẠT</a:t>
            </a:r>
            <a:endParaRPr lang="vi-VN" sz="2400">
              <a:solidFill>
                <a:srgbClr val="FF0000"/>
              </a:solidFill>
              <a:latin typeface="Times New Roman" pitchFamily="18" charset="0"/>
              <a:cs typeface="Times New Roman" pitchFamily="18" charset="0"/>
            </a:endParaRPr>
          </a:p>
        </p:txBody>
      </p:sp>
      <p:sp>
        <p:nvSpPr>
          <p:cNvPr id="23" name="Rectangle 22"/>
          <p:cNvSpPr/>
          <p:nvPr/>
        </p:nvSpPr>
        <p:spPr>
          <a:xfrm>
            <a:off x="323850" y="1066800"/>
            <a:ext cx="4572000" cy="1538288"/>
          </a:xfrm>
          <a:prstGeom prst="rect">
            <a:avLst/>
          </a:prstGeom>
        </p:spPr>
        <p:txBody>
          <a:bodyPr>
            <a:spAutoFit/>
          </a:bodyPr>
          <a:lstStyle/>
          <a:p>
            <a:pPr fontAlgn="auto">
              <a:spcBef>
                <a:spcPts val="0"/>
              </a:spcBef>
              <a:spcAft>
                <a:spcPts val="0"/>
              </a:spcAft>
              <a:defRPr/>
            </a:pPr>
            <a:r>
              <a:rPr lang="vi-VN" sz="2400" b="1" dirty="0">
                <a:solidFill>
                  <a:srgbClr val="0000CC"/>
                </a:solidFill>
                <a:latin typeface="+mj-lt"/>
                <a:cs typeface="+mn-cs"/>
              </a:rPr>
              <a:t>1. Chuẩn bị trước khi viết</a:t>
            </a:r>
            <a:endParaRPr lang="vi-VN" sz="2400" dirty="0">
              <a:solidFill>
                <a:srgbClr val="0000CC"/>
              </a:solidFill>
              <a:latin typeface="+mj-lt"/>
              <a:cs typeface="+mn-cs"/>
            </a:endParaRPr>
          </a:p>
          <a:p>
            <a:pPr fontAlgn="auto">
              <a:spcBef>
                <a:spcPts val="0"/>
              </a:spcBef>
              <a:spcAft>
                <a:spcPts val="0"/>
              </a:spcAft>
              <a:defRPr/>
            </a:pPr>
            <a:r>
              <a:rPr lang="vi-VN" sz="2200" b="1" dirty="0">
                <a:latin typeface="+mj-lt"/>
                <a:cs typeface="+mn-cs"/>
              </a:rPr>
              <a:t>    </a:t>
            </a:r>
            <a:r>
              <a:rPr lang="vi-VN" sz="2400" dirty="0">
                <a:latin typeface="+mj-lt"/>
                <a:cs typeface="+mn-cs"/>
              </a:rPr>
              <a:t>- Xác định đề tài</a:t>
            </a:r>
          </a:p>
          <a:p>
            <a:pPr fontAlgn="auto">
              <a:spcBef>
                <a:spcPts val="0"/>
              </a:spcBef>
              <a:spcAft>
                <a:spcPts val="0"/>
              </a:spcAft>
              <a:defRPr/>
            </a:pPr>
            <a:r>
              <a:rPr lang="vi-VN" sz="2400" dirty="0">
                <a:latin typeface="+mj-lt"/>
                <a:cs typeface="+mn-cs"/>
              </a:rPr>
              <a:t>    - </a:t>
            </a:r>
            <a:r>
              <a:rPr lang="vi-VN" sz="2400" dirty="0">
                <a:latin typeface="+mj-lt"/>
                <a:cs typeface="+mn-cs"/>
              </a:rPr>
              <a:t>Thu thập tư liệu</a:t>
            </a:r>
          </a:p>
          <a:p>
            <a:pPr fontAlgn="auto">
              <a:spcBef>
                <a:spcPts val="0"/>
              </a:spcBef>
              <a:spcAft>
                <a:spcPts val="0"/>
              </a:spcAft>
              <a:defRPr/>
            </a:pPr>
            <a:endParaRPr lang="vi-VN" sz="2200" dirty="0">
              <a:latin typeface="+mj-lt"/>
              <a:cs typeface="+mn-cs"/>
            </a:endParaRPr>
          </a:p>
        </p:txBody>
      </p:sp>
      <p:sp>
        <p:nvSpPr>
          <p:cNvPr id="2" name="Rectangle 1"/>
          <p:cNvSpPr/>
          <p:nvPr/>
        </p:nvSpPr>
        <p:spPr>
          <a:xfrm>
            <a:off x="333375" y="2205038"/>
            <a:ext cx="3017838" cy="461962"/>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2. Tìm </a:t>
            </a:r>
            <a:r>
              <a:rPr lang="vi-VN" sz="2400" b="1" dirty="0">
                <a:solidFill>
                  <a:srgbClr val="0000CC"/>
                </a:solidFill>
                <a:latin typeface="+mj-lt"/>
                <a:cs typeface="+mn-cs"/>
              </a:rPr>
              <a:t>ý và lập dàn </a:t>
            </a:r>
            <a:r>
              <a:rPr lang="vi-VN" sz="2400" b="1" dirty="0">
                <a:solidFill>
                  <a:srgbClr val="0000CC"/>
                </a:solidFill>
                <a:latin typeface="+mj-lt"/>
                <a:cs typeface="+mn-cs"/>
              </a:rPr>
              <a:t>ý</a:t>
            </a:r>
            <a:endParaRPr lang="vi-VN" sz="2400" dirty="0">
              <a:solidFill>
                <a:srgbClr val="0000CC"/>
              </a:solidFill>
              <a:latin typeface="+mj-lt"/>
              <a:cs typeface="+mn-cs"/>
            </a:endParaRPr>
          </a:p>
        </p:txBody>
      </p:sp>
      <p:pic>
        <p:nvPicPr>
          <p:cNvPr id="45063" name="图片 24"/>
          <p:cNvPicPr>
            <a:picLocks noChangeAspect="1"/>
          </p:cNvPicPr>
          <p:nvPr/>
        </p:nvPicPr>
        <p:blipFill>
          <a:blip r:embed="rId5"/>
          <a:srcRect/>
          <a:stretch>
            <a:fillRect/>
          </a:stretch>
        </p:blipFill>
        <p:spPr bwMode="auto">
          <a:xfrm>
            <a:off x="0" y="5013325"/>
            <a:ext cx="9036050" cy="1760538"/>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a:hlinkClick r:id="" action="ppaction://media"/>
          </p:cNvPr>
          <p:cNvPicPr>
            <a:picLocks noRot="1" noChangeAspect="1"/>
          </p:cNvPicPr>
          <p:nvPr>
            <a:audioFile r:link="rId1"/>
          </p:nvPr>
        </p:nvPicPr>
        <p:blipFill>
          <a:blip r:embed="rId4"/>
          <a:srcRect/>
          <a:stretch>
            <a:fillRect/>
          </a:stretch>
        </p:blipFill>
        <p:spPr bwMode="auto">
          <a:xfrm>
            <a:off x="184150" y="-1395413"/>
            <a:ext cx="457200" cy="608013"/>
          </a:xfrm>
          <a:prstGeom prst="rect">
            <a:avLst/>
          </a:prstGeom>
          <a:noFill/>
          <a:ln w="9525">
            <a:noFill/>
            <a:miter lim="800000"/>
            <a:headEnd/>
            <a:tailEnd/>
          </a:ln>
        </p:spPr>
      </p:pic>
      <p:pic>
        <p:nvPicPr>
          <p:cNvPr id="3" name="图片 2"/>
          <p:cNvPicPr>
            <a:picLocks noChangeAspect="1"/>
          </p:cNvPicPr>
          <p:nvPr/>
        </p:nvPicPr>
        <p:blipFill>
          <a:blip r:embed="rId5"/>
          <a:srcRect/>
          <a:stretch>
            <a:fillRect/>
          </a:stretch>
        </p:blipFill>
        <p:spPr bwMode="auto">
          <a:xfrm>
            <a:off x="0" y="1588"/>
            <a:ext cx="9144000" cy="6854825"/>
          </a:xfrm>
          <a:prstGeom prst="rect">
            <a:avLst/>
          </a:prstGeom>
          <a:noFill/>
          <a:ln w="9525">
            <a:noFill/>
            <a:miter lim="800000"/>
            <a:headEnd/>
            <a:tailEnd/>
          </a:ln>
        </p:spPr>
      </p:pic>
      <p:sp>
        <p:nvSpPr>
          <p:cNvPr id="2" name="Rectangle 1"/>
          <p:cNvSpPr/>
          <p:nvPr/>
        </p:nvSpPr>
        <p:spPr>
          <a:xfrm>
            <a:off x="1043608" y="968534"/>
            <a:ext cx="8868365"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BÀI 5: TRÒ CHUYỆN CÙNG THIÊN NHIÊN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8"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25" y="69850"/>
            <a:ext cx="8856663" cy="6370638"/>
          </a:xfrm>
          <a:prstGeom prst="rect">
            <a:avLst/>
          </a:prstGeom>
          <a:solidFill>
            <a:schemeClr val="accent6">
              <a:lumMod val="20000"/>
              <a:lumOff val="80000"/>
            </a:schemeClr>
          </a:solidFill>
          <a:ln>
            <a:noFill/>
          </a:ln>
        </p:spPr>
        <p:txBody>
          <a:bodyPr>
            <a:spAutoFit/>
          </a:bodyPr>
          <a:lstStyle/>
          <a:p>
            <a:pPr fontAlgn="auto">
              <a:spcBef>
                <a:spcPts val="0"/>
              </a:spcBef>
              <a:spcAft>
                <a:spcPts val="0"/>
              </a:spcAft>
              <a:defRPr/>
            </a:pPr>
            <a:r>
              <a:rPr lang="en-US" sz="2000" b="1" i="1" dirty="0">
                <a:solidFill>
                  <a:srgbClr val="0000CC"/>
                </a:solidFill>
                <a:latin typeface="+mn-lt"/>
                <a:cs typeface="+mn-cs"/>
              </a:rPr>
              <a:t> </a:t>
            </a:r>
            <a:endParaRPr lang="en-US" sz="2000" b="1" i="1" dirty="0">
              <a:solidFill>
                <a:srgbClr val="0000CC"/>
              </a:solidFill>
              <a:latin typeface="+mn-lt"/>
              <a:cs typeface="+mn-cs"/>
            </a:endParaRPr>
          </a:p>
          <a:p>
            <a:pPr fontAlgn="auto">
              <a:spcBef>
                <a:spcPts val="0"/>
              </a:spcBef>
              <a:spcAft>
                <a:spcPts val="0"/>
              </a:spcAft>
              <a:defRPr/>
            </a:pPr>
            <a:endParaRPr lang="en-US" sz="2000" b="1" i="1" dirty="0">
              <a:solidFill>
                <a:srgbClr val="0000CC"/>
              </a:solidFill>
              <a:latin typeface="+mn-lt"/>
              <a:cs typeface="+mn-cs"/>
            </a:endParaRPr>
          </a:p>
          <a:p>
            <a:pPr fontAlgn="auto">
              <a:spcBef>
                <a:spcPts val="0"/>
              </a:spcBef>
              <a:spcAft>
                <a:spcPts val="0"/>
              </a:spcAft>
              <a:defRPr/>
            </a:pPr>
            <a:endParaRPr lang="vi-VN" sz="2000" dirty="0">
              <a:solidFill>
                <a:srgbClr val="0000CC"/>
              </a:solidFill>
              <a:latin typeface="+mn-lt"/>
              <a:cs typeface="+mn-cs"/>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muốn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văn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diễn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ra</a:t>
            </a:r>
            <a:r>
              <a:rPr lang="en-US" sz="2000" dirty="0">
                <a:solidFill>
                  <a:srgbClr val="0000CC"/>
                </a:solidFill>
                <a:latin typeface="Times New Roman" pitchFamily="18" charset="0"/>
                <a:cs typeface="Times New Roman" pitchFamily="18" charset="0"/>
              </a:rPr>
              <a:t> ở </a:t>
            </a:r>
            <a:r>
              <a:rPr lang="en-US" sz="2000" dirty="0" err="1">
                <a:solidFill>
                  <a:srgbClr val="0000CC"/>
                </a:solidFill>
                <a:latin typeface="Times New Roman" pitchFamily="18" charset="0"/>
                <a:cs typeface="Times New Roman" pitchFamily="18" charset="0"/>
              </a:rPr>
              <a:t>đâu</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thời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q</a:t>
            </a:r>
            <a:r>
              <a:rPr lang="en-US" sz="2000" dirty="0" err="1">
                <a:solidFill>
                  <a:srgbClr val="0000CC"/>
                </a:solidFill>
                <a:latin typeface="Times New Roman" pitchFamily="18" charset="0"/>
                <a:cs typeface="Times New Roman" pitchFamily="18" charset="0"/>
              </a:rPr>
              <a:t>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trọng</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nào?</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N</a:t>
            </a:r>
            <a:r>
              <a:rPr lang="en-US" sz="2000" dirty="0" err="1">
                <a:solidFill>
                  <a:srgbClr val="0000CC"/>
                </a:solidFill>
                <a:latin typeface="Times New Roman" pitchFamily="18" charset="0"/>
                <a:cs typeface="Times New Roman" pitchFamily="18" charset="0"/>
              </a:rPr>
              <a:t>hìn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bao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từ</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xa</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không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tranh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nét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nổi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bật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Ở</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gần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hơn</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điểm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nhấn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bài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viết</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trong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đến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nền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tranh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chúng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được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nhân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hóa</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Cảm t</a:t>
            </a:r>
            <a:r>
              <a:rPr lang="en-US" sz="2000" dirty="0" err="1">
                <a:solidFill>
                  <a:srgbClr val="0000CC"/>
                </a:solidFill>
                <a:latin typeface="Times New Roman" pitchFamily="18" charset="0"/>
                <a:cs typeface="Times New Roman" pitchFamily="18" charset="0"/>
              </a:rPr>
              <a:t>ưởng</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tượng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này</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p:txBody>
      </p:sp>
      <p:sp>
        <p:nvSpPr>
          <p:cNvPr id="4" name="矩形: 圆角 28">
            <a:extLst>
              <a:ext uri="{FF2B5EF4-FFF2-40B4-BE49-F238E27FC236}"/>
            </a:extLst>
          </p:cNvPr>
          <p:cNvSpPr/>
          <p:nvPr/>
        </p:nvSpPr>
        <p:spPr>
          <a:xfrm>
            <a:off x="1547813" y="90488"/>
            <a:ext cx="5903912" cy="809625"/>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latin typeface="inpin heiti" charset="-122"/>
              <a:ea typeface="inpin heiti" charset="-122"/>
            </a:endParaRPr>
          </a:p>
        </p:txBody>
      </p:sp>
      <p:sp>
        <p:nvSpPr>
          <p:cNvPr id="47107" name="Rectangle 4"/>
          <p:cNvSpPr>
            <a:spLocks noChangeArrowheads="1"/>
          </p:cNvSpPr>
          <p:nvPr/>
        </p:nvSpPr>
        <p:spPr bwMode="auto">
          <a:xfrm>
            <a:off x="1403350" y="119063"/>
            <a:ext cx="6048375" cy="708025"/>
          </a:xfrm>
          <a:prstGeom prst="rect">
            <a:avLst/>
          </a:prstGeom>
          <a:noFill/>
          <a:ln w="9525">
            <a:noFill/>
            <a:miter lim="800000"/>
            <a:headEnd/>
            <a:tailEnd/>
          </a:ln>
        </p:spPr>
        <p:txBody>
          <a:bodyPr>
            <a:spAutoFit/>
          </a:bodyPr>
          <a:lstStyle/>
          <a:p>
            <a:pPr algn="ctr"/>
            <a:r>
              <a:rPr lang="en-US" sz="2000" b="1">
                <a:solidFill>
                  <a:srgbClr val="0000CC"/>
                </a:solidFill>
                <a:latin typeface="Calibri" pitchFamily="34" charset="0"/>
              </a:rPr>
              <a:t>PHIẾU Ý TƯỞNG</a:t>
            </a:r>
            <a:endParaRPr lang="vi-VN" sz="2000">
              <a:solidFill>
                <a:srgbClr val="0000CC"/>
              </a:solidFill>
            </a:endParaRPr>
          </a:p>
          <a:p>
            <a:pPr algn="ctr"/>
            <a:r>
              <a:rPr lang="en-US" sz="2000" b="1" i="1">
                <a:solidFill>
                  <a:srgbClr val="0000CC"/>
                </a:solidFill>
                <a:latin typeface="Calibri" pitchFamily="34" charset="0"/>
              </a:rPr>
              <a:t>Quan sát và ghi chép của tôi về một cảnh sinh hoạt</a:t>
            </a:r>
            <a:endParaRPr lang="vi-VN" sz="2000">
              <a:solidFill>
                <a:srgbClr val="0000CC"/>
              </a:solidFill>
            </a:endParaRPr>
          </a:p>
        </p:txBody>
      </p:sp>
      <p:sp>
        <p:nvSpPr>
          <p:cNvPr id="47108" name="任意多边形 10"/>
          <p:cNvSpPr>
            <a:spLocks/>
          </p:cNvSpPr>
          <p:nvPr/>
        </p:nvSpPr>
        <p:spPr bwMode="auto">
          <a:xfrm rot="5598332" flipH="1">
            <a:off x="534987" y="-482599"/>
            <a:ext cx="563563" cy="1630362"/>
          </a:xfrm>
          <a:custGeom>
            <a:avLst/>
            <a:gdLst>
              <a:gd name="T0" fmla="*/ 0 w 2696561"/>
              <a:gd name="T1" fmla="*/ 139013 h 4469351"/>
              <a:gd name="T2" fmla="*/ 11770 w 2696561"/>
              <a:gd name="T3" fmla="*/ 108077 h 4469351"/>
              <a:gd name="T4" fmla="*/ 12650 w 2696561"/>
              <a:gd name="T5" fmla="*/ 107601 h 4469351"/>
              <a:gd name="T6" fmla="*/ 12062 w 2696561"/>
              <a:gd name="T7" fmla="*/ 105714 h 4469351"/>
              <a:gd name="T8" fmla="*/ 10723 w 2696561"/>
              <a:gd name="T9" fmla="*/ 94158 h 4469351"/>
              <a:gd name="T10" fmla="*/ 21131 w 2696561"/>
              <a:gd name="T11" fmla="*/ 66802 h 4469351"/>
              <a:gd name="T12" fmla="*/ 21954 w 2696561"/>
              <a:gd name="T13" fmla="*/ 66357 h 4469351"/>
              <a:gd name="T14" fmla="*/ 22030 w 2696561"/>
              <a:gd name="T15" fmla="*/ 63726 h 4469351"/>
              <a:gd name="T16" fmla="*/ 40445 w 2696561"/>
              <a:gd name="T17" fmla="*/ 28684 h 4469351"/>
              <a:gd name="T18" fmla="*/ 43317 w 2696561"/>
              <a:gd name="T19" fmla="*/ 28211 h 4469351"/>
              <a:gd name="T20" fmla="*/ 43419 w 2696561"/>
              <a:gd name="T21" fmla="*/ 27750 h 4469351"/>
              <a:gd name="T22" fmla="*/ 44532 w 2696561"/>
              <a:gd name="T23" fmla="*/ 22257 h 4469351"/>
              <a:gd name="T24" fmla="*/ 46521 w 2696561"/>
              <a:gd name="T25" fmla="*/ 0 h 4469351"/>
              <a:gd name="T26" fmla="*/ 50354 w 2696561"/>
              <a:gd name="T27" fmla="*/ 18355 h 4469351"/>
              <a:gd name="T28" fmla="*/ 51511 w 2696561"/>
              <a:gd name="T29" fmla="*/ 28271 h 4469351"/>
              <a:gd name="T30" fmla="*/ 51622 w 2696561"/>
              <a:gd name="T31" fmla="*/ 29993 h 4469351"/>
              <a:gd name="T32" fmla="*/ 53670 w 2696561"/>
              <a:gd name="T33" fmla="*/ 31101 h 4469351"/>
              <a:gd name="T34" fmla="*/ 67632 w 2696561"/>
              <a:gd name="T35" fmla="*/ 67798 h 4469351"/>
              <a:gd name="T36" fmla="*/ 67553 w 2696561"/>
              <a:gd name="T37" fmla="*/ 70517 h 4469351"/>
              <a:gd name="T38" fmla="*/ 67553 w 2696561"/>
              <a:gd name="T39" fmla="*/ 153359 h 4469351"/>
              <a:gd name="T40" fmla="*/ 67632 w 2696561"/>
              <a:gd name="T41" fmla="*/ 156079 h 4469351"/>
              <a:gd name="T42" fmla="*/ 67553 w 2696561"/>
              <a:gd name="T43" fmla="*/ 158799 h 4469351"/>
              <a:gd name="T44" fmla="*/ 67553 w 2696561"/>
              <a:gd name="T45" fmla="*/ 159983 h 4469351"/>
              <a:gd name="T46" fmla="*/ 67519 w 2696561"/>
              <a:gd name="T47" fmla="*/ 159983 h 4469351"/>
              <a:gd name="T48" fmla="*/ 67516 w 2696561"/>
              <a:gd name="T49" fmla="*/ 160088 h 4469351"/>
              <a:gd name="T50" fmla="*/ 45124 w 2696561"/>
              <a:gd name="T51" fmla="*/ 195293 h 4469351"/>
              <a:gd name="T52" fmla="*/ 24384 w 2696561"/>
              <a:gd name="T53" fmla="*/ 171343 h 4469351"/>
              <a:gd name="T54" fmla="*/ 24365 w 2696561"/>
              <a:gd name="T55" fmla="*/ 171250 h 4469351"/>
              <a:gd name="T56" fmla="*/ 23155 w 2696561"/>
              <a:gd name="T57" fmla="*/ 171904 h 4469351"/>
              <a:gd name="T58" fmla="*/ 19271 w 2696561"/>
              <a:gd name="T59" fmla="*/ 172586 h 4469351"/>
              <a:gd name="T60" fmla="*/ 0 w 2696561"/>
              <a:gd name="T61" fmla="*/ 139013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B050"/>
          </a:solidFill>
          <a:ln w="9525">
            <a:noFill/>
            <a:round/>
            <a:headEnd/>
            <a:tailEnd/>
          </a:ln>
        </p:spPr>
        <p:txBody>
          <a:bodyPr anchor="ctr"/>
          <a:lstStyle/>
          <a:p>
            <a:endParaRPr lang="vi-VN"/>
          </a:p>
        </p:txBody>
      </p:sp>
      <p:sp>
        <p:nvSpPr>
          <p:cNvPr id="47109" name="任意多边形 12"/>
          <p:cNvSpPr>
            <a:spLocks/>
          </p:cNvSpPr>
          <p:nvPr/>
        </p:nvSpPr>
        <p:spPr bwMode="auto">
          <a:xfrm rot="16200000" flipH="1">
            <a:off x="7991475" y="-469900"/>
            <a:ext cx="549275" cy="1628775"/>
          </a:xfrm>
          <a:custGeom>
            <a:avLst/>
            <a:gdLst>
              <a:gd name="T0" fmla="*/ 0 w 2696561"/>
              <a:gd name="T1" fmla="*/ 139250 h 4469351"/>
              <a:gd name="T2" fmla="*/ 11476 w 2696561"/>
              <a:gd name="T3" fmla="*/ 108262 h 4469351"/>
              <a:gd name="T4" fmla="*/ 12335 w 2696561"/>
              <a:gd name="T5" fmla="*/ 107785 h 4469351"/>
              <a:gd name="T6" fmla="*/ 11761 w 2696561"/>
              <a:gd name="T7" fmla="*/ 105895 h 4469351"/>
              <a:gd name="T8" fmla="*/ 10456 w 2696561"/>
              <a:gd name="T9" fmla="*/ 94319 h 4469351"/>
              <a:gd name="T10" fmla="*/ 20604 w 2696561"/>
              <a:gd name="T11" fmla="*/ 66916 h 4469351"/>
              <a:gd name="T12" fmla="*/ 21407 w 2696561"/>
              <a:gd name="T13" fmla="*/ 66470 h 4469351"/>
              <a:gd name="T14" fmla="*/ 21481 w 2696561"/>
              <a:gd name="T15" fmla="*/ 63835 h 4469351"/>
              <a:gd name="T16" fmla="*/ 39437 w 2696561"/>
              <a:gd name="T17" fmla="*/ 28733 h 4469351"/>
              <a:gd name="T18" fmla="*/ 42237 w 2696561"/>
              <a:gd name="T19" fmla="*/ 28259 h 4469351"/>
              <a:gd name="T20" fmla="*/ 42337 w 2696561"/>
              <a:gd name="T21" fmla="*/ 27798 h 4469351"/>
              <a:gd name="T22" fmla="*/ 43422 w 2696561"/>
              <a:gd name="T23" fmla="*/ 22294 h 4469351"/>
              <a:gd name="T24" fmla="*/ 45362 w 2696561"/>
              <a:gd name="T25" fmla="*/ 0 h 4469351"/>
              <a:gd name="T26" fmla="*/ 49099 w 2696561"/>
              <a:gd name="T27" fmla="*/ 18386 h 4469351"/>
              <a:gd name="T28" fmla="*/ 50227 w 2696561"/>
              <a:gd name="T29" fmla="*/ 28320 h 4469351"/>
              <a:gd name="T30" fmla="*/ 50335 w 2696561"/>
              <a:gd name="T31" fmla="*/ 30045 h 4469351"/>
              <a:gd name="T32" fmla="*/ 52333 w 2696561"/>
              <a:gd name="T33" fmla="*/ 31154 h 4469351"/>
              <a:gd name="T34" fmla="*/ 65947 w 2696561"/>
              <a:gd name="T35" fmla="*/ 67914 h 4469351"/>
              <a:gd name="T36" fmla="*/ 65870 w 2696561"/>
              <a:gd name="T37" fmla="*/ 70638 h 4469351"/>
              <a:gd name="T38" fmla="*/ 65870 w 2696561"/>
              <a:gd name="T39" fmla="*/ 153621 h 4469351"/>
              <a:gd name="T40" fmla="*/ 65947 w 2696561"/>
              <a:gd name="T41" fmla="*/ 156346 h 4469351"/>
              <a:gd name="T42" fmla="*/ 65870 w 2696561"/>
              <a:gd name="T43" fmla="*/ 159070 h 4469351"/>
              <a:gd name="T44" fmla="*/ 65870 w 2696561"/>
              <a:gd name="T45" fmla="*/ 160257 h 4469351"/>
              <a:gd name="T46" fmla="*/ 65836 w 2696561"/>
              <a:gd name="T47" fmla="*/ 160257 h 4469351"/>
              <a:gd name="T48" fmla="*/ 65833 w 2696561"/>
              <a:gd name="T49" fmla="*/ 160362 h 4469351"/>
              <a:gd name="T50" fmla="*/ 43999 w 2696561"/>
              <a:gd name="T51" fmla="*/ 195627 h 4469351"/>
              <a:gd name="T52" fmla="*/ 23777 w 2696561"/>
              <a:gd name="T53" fmla="*/ 171636 h 4469351"/>
              <a:gd name="T54" fmla="*/ 23758 w 2696561"/>
              <a:gd name="T55" fmla="*/ 171542 h 4469351"/>
              <a:gd name="T56" fmla="*/ 22578 w 2696561"/>
              <a:gd name="T57" fmla="*/ 172198 h 4469351"/>
              <a:gd name="T58" fmla="*/ 18791 w 2696561"/>
              <a:gd name="T59" fmla="*/ 172881 h 4469351"/>
              <a:gd name="T60" fmla="*/ 0 w 2696561"/>
              <a:gd name="T61" fmla="*/ 139250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B050"/>
          </a:solidFill>
          <a:ln w="9525">
            <a:noFill/>
            <a:round/>
            <a:headEnd/>
            <a:tailEnd/>
          </a:ln>
        </p:spPr>
        <p:txBody>
          <a:bodyPr anchor="ctr"/>
          <a:lstStyle/>
          <a:p>
            <a:endParaRPr lang="vi-VN"/>
          </a:p>
        </p:txBody>
      </p:sp>
      <p:pic>
        <p:nvPicPr>
          <p:cNvPr id="47110" name="图片 24"/>
          <p:cNvPicPr>
            <a:picLocks noChangeAspect="1"/>
          </p:cNvPicPr>
          <p:nvPr/>
        </p:nvPicPr>
        <p:blipFill>
          <a:blip r:embed="rId2"/>
          <a:srcRect/>
          <a:stretch>
            <a:fillRect/>
          </a:stretch>
        </p:blipFill>
        <p:spPr bwMode="auto">
          <a:xfrm>
            <a:off x="0" y="5978525"/>
            <a:ext cx="9080500" cy="879475"/>
          </a:xfrm>
          <a:prstGeom prst="rect">
            <a:avLst/>
          </a:prstGeom>
          <a:noFill/>
          <a:ln w="9525">
            <a:noFill/>
            <a:miter lim="800000"/>
            <a:headEnd/>
            <a:tailEnd/>
          </a:ln>
        </p:spPr>
      </p:pic>
    </p:spTree>
  </p:cSld>
  <p:clrMapOvr>
    <a:masterClrMapping/>
  </p:clrMapOvr>
  <p:transition spd="slow" advClick="0" advTm="4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8130" name="组合 13"/>
          <p:cNvGrpSpPr>
            <a:grpSpLocks/>
          </p:cNvGrpSpPr>
          <p:nvPr/>
        </p:nvGrpSpPr>
        <p:grpSpPr bwMode="auto">
          <a:xfrm>
            <a:off x="1219200" y="9525"/>
            <a:ext cx="7138988" cy="1785938"/>
            <a:chOff x="3989878" y="372140"/>
            <a:chExt cx="5955984" cy="1786269"/>
          </a:xfrm>
        </p:grpSpPr>
        <p:pic>
          <p:nvPicPr>
            <p:cNvPr id="48141"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8131" name="图片 18"/>
          <p:cNvPicPr>
            <a:picLocks noChangeAspect="1" noChangeArrowheads="1"/>
          </p:cNvPicPr>
          <p:nvPr/>
        </p:nvPicPr>
        <p:blipFill>
          <a:blip r:embed="rId5"/>
          <a:srcRect/>
          <a:stretch>
            <a:fillRect/>
          </a:stretch>
        </p:blipFill>
        <p:spPr bwMode="auto">
          <a:xfrm>
            <a:off x="-533400" y="-369888"/>
            <a:ext cx="1612900" cy="1614488"/>
          </a:xfrm>
          <a:prstGeom prst="rect">
            <a:avLst/>
          </a:prstGeom>
          <a:noFill/>
          <a:ln w="9525">
            <a:noFill/>
            <a:miter lim="800000"/>
            <a:headEnd/>
            <a:tailEnd/>
          </a:ln>
        </p:spPr>
      </p:pic>
      <p:pic>
        <p:nvPicPr>
          <p:cNvPr id="48132" name="图片 18"/>
          <p:cNvPicPr>
            <a:picLocks noChangeAspect="1" noChangeArrowheads="1"/>
          </p:cNvPicPr>
          <p:nvPr/>
        </p:nvPicPr>
        <p:blipFill>
          <a:blip r:embed="rId5"/>
          <a:srcRect/>
          <a:stretch>
            <a:fillRect/>
          </a:stretch>
        </p:blipFill>
        <p:spPr bwMode="auto">
          <a:xfrm>
            <a:off x="7885113" y="-277813"/>
            <a:ext cx="1614487" cy="1612901"/>
          </a:xfrm>
          <a:prstGeom prst="rect">
            <a:avLst/>
          </a:prstGeom>
          <a:noFill/>
          <a:ln w="9525">
            <a:noFill/>
            <a:miter lim="800000"/>
            <a:headEnd/>
            <a:tailEnd/>
          </a:ln>
        </p:spPr>
      </p:pic>
      <p:sp>
        <p:nvSpPr>
          <p:cNvPr id="23" name="Rectangle 22"/>
          <p:cNvSpPr/>
          <p:nvPr/>
        </p:nvSpPr>
        <p:spPr>
          <a:xfrm>
            <a:off x="323850" y="981075"/>
            <a:ext cx="4572000" cy="461963"/>
          </a:xfrm>
          <a:prstGeom prst="rect">
            <a:avLst/>
          </a:prstGeom>
        </p:spPr>
        <p:txBody>
          <a:bodyPr>
            <a:spAutoFit/>
          </a:bodyPr>
          <a:lstStyle/>
          <a:p>
            <a:pPr fontAlgn="auto">
              <a:spcBef>
                <a:spcPts val="0"/>
              </a:spcBef>
              <a:spcAft>
                <a:spcPts val="0"/>
              </a:spcAft>
              <a:defRPr/>
            </a:pPr>
            <a:r>
              <a:rPr lang="vi-VN" sz="2400" b="1" dirty="0">
                <a:solidFill>
                  <a:srgbClr val="0000CC"/>
                </a:solidFill>
                <a:latin typeface="+mj-lt"/>
                <a:cs typeface="+mn-cs"/>
              </a:rPr>
              <a:t>1. Chuẩn bị trước khi </a:t>
            </a:r>
            <a:r>
              <a:rPr lang="vi-VN" sz="2400" b="1" dirty="0">
                <a:solidFill>
                  <a:srgbClr val="0000CC"/>
                </a:solidFill>
                <a:latin typeface="+mj-lt"/>
                <a:cs typeface="+mn-cs"/>
              </a:rPr>
              <a:t>viết</a:t>
            </a:r>
            <a:endParaRPr lang="vi-VN" sz="2400" dirty="0">
              <a:solidFill>
                <a:srgbClr val="0000CC"/>
              </a:solidFill>
              <a:latin typeface="+mj-lt"/>
              <a:cs typeface="+mn-cs"/>
            </a:endParaRPr>
          </a:p>
        </p:txBody>
      </p:sp>
      <p:sp>
        <p:nvSpPr>
          <p:cNvPr id="8" name="Rectangle 7"/>
          <p:cNvSpPr/>
          <p:nvPr/>
        </p:nvSpPr>
        <p:spPr>
          <a:xfrm>
            <a:off x="701675" y="1844675"/>
            <a:ext cx="5383213" cy="1108075"/>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Mở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Giới thiệu cảnh sinh hoạt được </a:t>
            </a:r>
            <a:r>
              <a:rPr lang="vi-VN" sz="2200" dirty="0">
                <a:latin typeface="Times New Roman" pitchFamily="18" charset="0"/>
                <a:cs typeface="Times New Roman" pitchFamily="18" charset="0"/>
              </a:rPr>
              <a:t>tả.</a:t>
            </a:r>
            <a:endParaRPr lang="vi-VN" sz="2200" dirty="0">
              <a:latin typeface="Times New Roman" pitchFamily="18" charset="0"/>
              <a:cs typeface="Times New Roman" pitchFamily="18" charset="0"/>
            </a:endParaRP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Cảnh sinh hoạt:…..</a:t>
            </a: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Thời gian, địa điểm:…</a:t>
            </a:r>
          </a:p>
        </p:txBody>
      </p:sp>
      <p:sp>
        <p:nvSpPr>
          <p:cNvPr id="9" name="Rectangle 8"/>
          <p:cNvSpPr/>
          <p:nvPr/>
        </p:nvSpPr>
        <p:spPr>
          <a:xfrm>
            <a:off x="741363" y="3014663"/>
            <a:ext cx="6783387" cy="1784350"/>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Thân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Tả cảnh sinh hoạt:</a:t>
            </a: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Tả cảnh sinh hoạt chung bằng một cái nhìn bao </a:t>
            </a:r>
            <a:r>
              <a:rPr lang="vi-VN" sz="2200" dirty="0">
                <a:latin typeface="Times New Roman" pitchFamily="18" charset="0"/>
                <a:cs typeface="Times New Roman" pitchFamily="18" charset="0"/>
              </a:rPr>
              <a:t>quát.</a:t>
            </a:r>
            <a:endParaRPr lang="vi-VN" sz="2200" dirty="0">
              <a:latin typeface="Times New Roman" pitchFamily="18" charset="0"/>
              <a:cs typeface="Times New Roman" pitchFamily="18" charset="0"/>
            </a:endParaRP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Tả một số hình ảnh cụ thể, nổi bật ở cự li </a:t>
            </a:r>
            <a:r>
              <a:rPr lang="vi-VN" sz="2200" dirty="0">
                <a:latin typeface="Times New Roman" pitchFamily="18" charset="0"/>
                <a:cs typeface="Times New Roman" pitchFamily="18" charset="0"/>
              </a:rPr>
              <a:t>gần.</a:t>
            </a:r>
            <a:endParaRPr lang="vi-VN" sz="2200" dirty="0">
              <a:latin typeface="Times New Roman" pitchFamily="18" charset="0"/>
              <a:cs typeface="Times New Roman" pitchFamily="18" charset="0"/>
            </a:endParaRP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Tả sự thay đổi của sự vật của bức tranh sinh hoạt trong không gian, thời </a:t>
            </a:r>
            <a:r>
              <a:rPr lang="vi-VN" sz="2200" dirty="0">
                <a:latin typeface="Times New Roman" pitchFamily="18" charset="0"/>
                <a:cs typeface="Times New Roman" pitchFamily="18" charset="0"/>
              </a:rPr>
              <a:t>gian. </a:t>
            </a:r>
            <a:endParaRPr lang="vi-VN" sz="2200" dirty="0">
              <a:latin typeface="Times New Roman" pitchFamily="18" charset="0"/>
              <a:cs typeface="Times New Roman" pitchFamily="18" charset="0"/>
            </a:endParaRPr>
          </a:p>
        </p:txBody>
      </p:sp>
      <p:sp>
        <p:nvSpPr>
          <p:cNvPr id="10" name="Rectangle 9"/>
          <p:cNvSpPr/>
          <p:nvPr/>
        </p:nvSpPr>
        <p:spPr>
          <a:xfrm>
            <a:off x="595313" y="4860925"/>
            <a:ext cx="7762875" cy="769938"/>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Kết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Phát biểu cảm nghĩ hoặc nêu ấn tượng chung về cảnh sinh hoạt.</a:t>
            </a:r>
            <a:endParaRPr lang="vi-VN" sz="2200" dirty="0">
              <a:latin typeface="+mn-lt"/>
              <a:cs typeface="+mn-cs"/>
            </a:endParaRPr>
          </a:p>
        </p:txBody>
      </p:sp>
      <p:sp>
        <p:nvSpPr>
          <p:cNvPr id="13" name="Rectangle 12"/>
          <p:cNvSpPr>
            <a:spLocks noChangeArrowheads="1"/>
          </p:cNvSpPr>
          <p:nvPr/>
        </p:nvSpPr>
        <p:spPr bwMode="auto">
          <a:xfrm>
            <a:off x="350838" y="1398588"/>
            <a:ext cx="2941637" cy="461962"/>
          </a:xfrm>
          <a:prstGeom prst="rect">
            <a:avLst/>
          </a:prstGeom>
          <a:noFill/>
          <a:ln w="9525">
            <a:noFill/>
            <a:miter lim="800000"/>
            <a:headEnd/>
            <a:tailEnd/>
          </a:ln>
        </p:spPr>
        <p:txBody>
          <a:bodyPr wrap="none">
            <a:spAutoFit/>
          </a:bodyPr>
          <a:lstStyle/>
          <a:p>
            <a:r>
              <a:rPr lang="vi-VN" sz="2400" b="1">
                <a:solidFill>
                  <a:srgbClr val="0000CC"/>
                </a:solidFill>
                <a:latin typeface="Times New Roman" pitchFamily="18" charset="0"/>
                <a:cs typeface="Times New Roman" pitchFamily="18" charset="0"/>
              </a:rPr>
              <a:t>2. Tìm ý và lập dàn ý</a:t>
            </a:r>
            <a:endParaRPr lang="vi-VN" sz="2400">
              <a:solidFill>
                <a:srgbClr val="0000CC"/>
              </a:solidFill>
              <a:latin typeface="Times New Roman" pitchFamily="18" charset="0"/>
              <a:cs typeface="Times New Roman" pitchFamily="18" charset="0"/>
            </a:endParaRPr>
          </a:p>
        </p:txBody>
      </p:sp>
      <p:sp>
        <p:nvSpPr>
          <p:cNvPr id="14" name="Rectangle 13"/>
          <p:cNvSpPr/>
          <p:nvPr/>
        </p:nvSpPr>
        <p:spPr>
          <a:xfrm>
            <a:off x="371475" y="5732463"/>
            <a:ext cx="1509713" cy="461962"/>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3. </a:t>
            </a:r>
            <a:r>
              <a:rPr lang="vi-VN" sz="2400" b="1" dirty="0">
                <a:solidFill>
                  <a:srgbClr val="0000CC"/>
                </a:solidFill>
                <a:latin typeface="+mj-lt"/>
                <a:cs typeface="+mn-cs"/>
              </a:rPr>
              <a:t>Viết bài</a:t>
            </a:r>
            <a:endParaRPr lang="vi-VN" sz="2400" dirty="0">
              <a:solidFill>
                <a:srgbClr val="0000CC"/>
              </a:solidFill>
              <a:latin typeface="+mj-lt"/>
              <a:cs typeface="+mn-cs"/>
            </a:endParaRPr>
          </a:p>
        </p:txBody>
      </p:sp>
      <p:sp>
        <p:nvSpPr>
          <p:cNvPr id="2" name="Rectangle 1"/>
          <p:cNvSpPr/>
          <p:nvPr/>
        </p:nvSpPr>
        <p:spPr>
          <a:xfrm>
            <a:off x="355600" y="6242050"/>
            <a:ext cx="5534025" cy="461963"/>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4. </a:t>
            </a:r>
            <a:r>
              <a:rPr lang="vi-VN" sz="2400" b="1" dirty="0">
                <a:solidFill>
                  <a:srgbClr val="0000CC"/>
                </a:solidFill>
                <a:latin typeface="+mj-lt"/>
                <a:cs typeface="+mn-cs"/>
              </a:rPr>
              <a:t>Xem lại, chỉnh sửa và rút kinh nghiệm</a:t>
            </a:r>
            <a:endParaRPr lang="vi-VN" sz="2400" dirty="0">
              <a:solidFill>
                <a:srgbClr val="0000CC"/>
              </a:solidFill>
              <a:latin typeface="+mj-lt"/>
              <a:cs typeface="+mn-cs"/>
            </a:endParaRPr>
          </a:p>
        </p:txBody>
      </p:sp>
      <p:sp>
        <p:nvSpPr>
          <p:cNvPr id="48140" name="Rectangle 23"/>
          <p:cNvSpPr>
            <a:spLocks noChangeArrowheads="1"/>
          </p:cNvSpPr>
          <p:nvPr/>
        </p:nvSpPr>
        <p:spPr bwMode="auto">
          <a:xfrm>
            <a:off x="682625" y="87313"/>
            <a:ext cx="7532688"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LUYỆN TẬP:</a:t>
            </a:r>
            <a:r>
              <a:rPr lang="vi-VN" sz="2400" b="1">
                <a:solidFill>
                  <a:srgbClr val="FF0000"/>
                </a:solidFill>
                <a:latin typeface="Times New Roman" pitchFamily="18" charset="0"/>
                <a:cs typeface="Times New Roman" pitchFamily="18" charset="0"/>
              </a:rPr>
              <a:t> VIẾT BÀI VĂN TẢ CẢNH SINH HOẠT</a:t>
            </a:r>
            <a:endParaRPr lang="vi-VN" sz="2400">
              <a:solidFill>
                <a:srgbClr val="FF0000"/>
              </a:solidFill>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636173" y="2406695"/>
            <a:ext cx="361823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b="1" cap="all" dirty="0">
                <a:ln w="0"/>
                <a:solidFill>
                  <a:srgbClr val="0000CC"/>
                </a:solidFill>
                <a:effectLst>
                  <a:reflection blurRad="12700" stA="50000" endPos="50000" dist="5000" dir="5400000" sy="-100000" rotWithShape="0"/>
                </a:effectLst>
                <a:latin typeface="+mn-lt"/>
                <a:cs typeface="+mn-cs"/>
              </a:rPr>
              <a:t>Chữa bài</a:t>
            </a:r>
            <a:endParaRPr lang="en-US" sz="5400" b="1" cap="all" dirty="0">
              <a:ln w="0"/>
              <a:solidFill>
                <a:srgbClr val="0000CC"/>
              </a:solidFill>
              <a:effectLst>
                <a:reflection blurRad="12700" stA="50000" endPos="50000" dist="5000" dir="5400000" sy="-100000" rotWithShape="0"/>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a:spLocks noChangeArrowheads="1"/>
          </p:cNvSpPr>
          <p:nvPr/>
        </p:nvSpPr>
        <p:spPr bwMode="auto">
          <a:xfrm>
            <a:off x="4438650" y="1397000"/>
            <a:ext cx="2909888" cy="923925"/>
          </a:xfrm>
          <a:prstGeom prst="rect">
            <a:avLst/>
          </a:prstGeom>
          <a:noFill/>
          <a:ln w="9525">
            <a:noFill/>
            <a:miter lim="800000"/>
            <a:headEnd/>
            <a:tailEnd/>
          </a:ln>
        </p:spPr>
        <p:txBody>
          <a:bodyPr>
            <a:spAutoFit/>
          </a:bodyPr>
          <a:lstStyle/>
          <a:p>
            <a:endParaRPr lang="zh-CN" altLang="en-US">
              <a:latin typeface="inpin heiti"/>
              <a:ea typeface="inpin heiti"/>
              <a:cs typeface="inpin heiti"/>
            </a:endParaRPr>
          </a:p>
          <a:p>
            <a:endParaRPr lang="zh-CN" altLang="en-US">
              <a:latin typeface="inpin heiti"/>
              <a:ea typeface="inpin heiti"/>
              <a:cs typeface="inpin heiti"/>
            </a:endParaRPr>
          </a:p>
          <a:p>
            <a:endParaRPr lang="zh-CN" altLang="en-US">
              <a:latin typeface="inpin heiti"/>
              <a:ea typeface="inpin heiti"/>
              <a:cs typeface="inpin heiti"/>
            </a:endParaRPr>
          </a:p>
        </p:txBody>
      </p:sp>
      <p:grpSp>
        <p:nvGrpSpPr>
          <p:cNvPr id="51202" name="组合 13"/>
          <p:cNvGrpSpPr>
            <a:grpSpLocks/>
          </p:cNvGrpSpPr>
          <p:nvPr/>
        </p:nvGrpSpPr>
        <p:grpSpPr bwMode="auto">
          <a:xfrm>
            <a:off x="1219200" y="668338"/>
            <a:ext cx="7138988" cy="276225"/>
            <a:chOff x="3989877" y="-24288"/>
            <a:chExt cx="5955985" cy="1106190"/>
          </a:xfrm>
        </p:grpSpPr>
        <p:pic>
          <p:nvPicPr>
            <p:cNvPr id="51243" name="Picture 15"/>
            <p:cNvPicPr>
              <a:picLocks noChangeAspect="1" noChangeArrowheads="1"/>
            </p:cNvPicPr>
            <p:nvPr/>
          </p:nvPicPr>
          <p:blipFill>
            <a:blip r:embed="rId3"/>
            <a:srcRect/>
            <a:stretch>
              <a:fillRect/>
            </a:stretch>
          </p:blipFill>
          <p:spPr bwMode="auto">
            <a:xfrm rot="-5400000">
              <a:off x="6414774" y="-2449185"/>
              <a:ext cx="1106190" cy="5955983"/>
            </a:xfrm>
            <a:prstGeom prst="rect">
              <a:avLst/>
            </a:prstGeom>
            <a:noFill/>
            <a:ln w="9525">
              <a:noFill/>
              <a:miter lim="800000"/>
              <a:headEnd/>
              <a:tailEnd/>
            </a:ln>
          </p:spPr>
        </p:pic>
        <p:sp>
          <p:nvSpPr>
            <p:cNvPr id="18" name="矩形 17"/>
            <p:cNvSpPr/>
            <p:nvPr/>
          </p:nvSpPr>
          <p:spPr>
            <a:xfrm>
              <a:off x="3989877" y="369872"/>
              <a:ext cx="5955985" cy="68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51203" name="Rectangle 1"/>
          <p:cNvSpPr>
            <a:spLocks noChangeArrowheads="1"/>
          </p:cNvSpPr>
          <p:nvPr/>
        </p:nvSpPr>
        <p:spPr bwMode="auto">
          <a:xfrm>
            <a:off x="827088" y="44450"/>
            <a:ext cx="7194550" cy="708025"/>
          </a:xfrm>
          <a:prstGeom prst="rect">
            <a:avLst/>
          </a:prstGeom>
          <a:noFill/>
          <a:ln w="9525">
            <a:noFill/>
            <a:miter lim="800000"/>
            <a:headEnd/>
            <a:tailEnd/>
          </a:ln>
        </p:spPr>
        <p:txBody>
          <a:bodyPr wrap="none" anchor="ctr">
            <a:spAutoFit/>
          </a:bodyPr>
          <a:lstStyle/>
          <a:p>
            <a:pPr indent="342900"/>
            <a:r>
              <a:rPr lang="en-US" sz="2000" b="1">
                <a:solidFill>
                  <a:srgbClr val="FF0000"/>
                </a:solidFill>
                <a:latin typeface="Times New Roman" pitchFamily="18" charset="0"/>
                <a:cs typeface="Times New Roman" pitchFamily="18" charset="0"/>
              </a:rPr>
              <a:t>BẢNG KIỂM BÀI VIẾT TẢ LẠI MỘT CẢNH SINH HOẠT</a:t>
            </a:r>
            <a:endParaRPr lang="vi-VN" sz="2000">
              <a:solidFill>
                <a:srgbClr val="FF0000"/>
              </a:solidFill>
              <a:latin typeface="Times New Roman" pitchFamily="18" charset="0"/>
              <a:cs typeface="Times New Roman" pitchFamily="18" charset="0"/>
            </a:endParaRPr>
          </a:p>
          <a:p>
            <a:pPr indent="342900" eaLnBrk="0" hangingPunct="0"/>
            <a:endParaRPr lang="vi-VN" sz="2000">
              <a:solidFill>
                <a:srgbClr val="FF0000"/>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152400" y="620713"/>
          <a:ext cx="8928100" cy="6145212"/>
        </p:xfrm>
        <a:graphic>
          <a:graphicData uri="http://schemas.openxmlformats.org/drawingml/2006/table">
            <a:tbl>
              <a:tblPr firstRow="1" firstCol="1" bandRow="1">
                <a:tableStyleId>{5C22544A-7EE6-4342-B048-85BDC9FD1C3A}</a:tableStyleId>
              </a:tblPr>
              <a:tblGrid>
                <a:gridCol w="1296144"/>
                <a:gridCol w="6814781"/>
                <a:gridCol w="818067"/>
              </a:tblGrid>
              <a:tr h="612356">
                <a:tc>
                  <a:txBody>
                    <a:bodyPr/>
                    <a:lstStyle/>
                    <a:p>
                      <a:pPr algn="ctr">
                        <a:lnSpc>
                          <a:spcPct val="150000"/>
                        </a:lnSpc>
                        <a:spcAft>
                          <a:spcPts val="0"/>
                        </a:spcAft>
                      </a:pPr>
                      <a:r>
                        <a:rPr lang="vi-VN" sz="2200" dirty="0" smtClean="0">
                          <a:effectLst/>
                          <a:latin typeface="+mj-lt"/>
                        </a:rPr>
                        <a:t>Phần</a:t>
                      </a:r>
                      <a:endParaRPr lang="vi-VN" sz="2200" dirty="0">
                        <a:solidFill>
                          <a:srgbClr val="000000"/>
                        </a:solidFill>
                        <a:effectLst/>
                        <a:latin typeface="+mj-lt"/>
                        <a:ea typeface="Times New Roman"/>
                      </a:endParaRPr>
                    </a:p>
                  </a:txBody>
                  <a:tcPr marL="61649" marR="61649" marT="0" marB="0"/>
                </a:tc>
                <a:tc>
                  <a:txBody>
                    <a:bodyPr/>
                    <a:lstStyle/>
                    <a:p>
                      <a:pPr algn="ctr">
                        <a:lnSpc>
                          <a:spcPct val="150000"/>
                        </a:lnSpc>
                        <a:spcAft>
                          <a:spcPts val="0"/>
                        </a:spcAft>
                      </a:pPr>
                      <a:r>
                        <a:rPr lang="en-US" sz="2200" dirty="0">
                          <a:effectLst/>
                          <a:latin typeface="+mj-lt"/>
                        </a:rPr>
                        <a:t>N</a:t>
                      </a:r>
                      <a:r>
                        <a:rPr lang="vi-VN" sz="2200" dirty="0">
                          <a:effectLst/>
                          <a:latin typeface="+mj-lt"/>
                        </a:rPr>
                        <a:t>ội dung kiểm tra</a:t>
                      </a:r>
                      <a:endParaRPr lang="vi-VN" sz="2200" dirty="0">
                        <a:solidFill>
                          <a:srgbClr val="000000"/>
                        </a:solidFill>
                        <a:effectLst/>
                        <a:latin typeface="+mj-lt"/>
                        <a:ea typeface="Times New Roman"/>
                      </a:endParaRPr>
                    </a:p>
                  </a:txBody>
                  <a:tcPr marL="61649" marR="61649" marT="0" marB="0"/>
                </a:tc>
                <a:tc>
                  <a:txBody>
                    <a:bodyPr/>
                    <a:lstStyle/>
                    <a:p>
                      <a:pPr algn="ctr">
                        <a:lnSpc>
                          <a:spcPct val="150000"/>
                        </a:lnSpc>
                        <a:spcAft>
                          <a:spcPts val="0"/>
                        </a:spcAft>
                      </a:pPr>
                      <a:r>
                        <a:rPr lang="en-US" sz="2000" dirty="0" smtClean="0">
                          <a:effectLst/>
                          <a:latin typeface="Times New Roman" pitchFamily="18" charset="0"/>
                          <a:cs typeface="Times New Roman" pitchFamily="18" charset="0"/>
                        </a:rPr>
                        <a:t>Đ/ C</a:t>
                      </a:r>
                      <a:r>
                        <a:rPr lang="vi-VN" sz="2000" dirty="0" smtClean="0">
                          <a:effectLst/>
                          <a:latin typeface="Times New Roman" pitchFamily="18" charset="0"/>
                          <a:cs typeface="Times New Roman" pitchFamily="18" charset="0"/>
                        </a:rPr>
                        <a:t>Đ </a:t>
                      </a:r>
                      <a:endParaRPr lang="vi-VN" sz="2000" dirty="0">
                        <a:solidFill>
                          <a:srgbClr val="000000"/>
                        </a:solidFill>
                        <a:effectLst/>
                        <a:latin typeface="Times New Roman" pitchFamily="18" charset="0"/>
                        <a:ea typeface="Times New Roman"/>
                        <a:cs typeface="Times New Roman" pitchFamily="18" charset="0"/>
                      </a:endParaRPr>
                    </a:p>
                  </a:txBody>
                  <a:tcPr marL="61649" marR="61649" marT="0" marB="0"/>
                </a:tc>
              </a:tr>
              <a:tr h="486571">
                <a:tc rowSpan="2">
                  <a:txBody>
                    <a:bodyPr/>
                    <a:lstStyle/>
                    <a:p>
                      <a:pPr algn="ctr">
                        <a:lnSpc>
                          <a:spcPct val="150000"/>
                        </a:lnSpc>
                        <a:spcAft>
                          <a:spcPts val="0"/>
                        </a:spcAft>
                      </a:pPr>
                      <a:r>
                        <a:rPr lang="en-US" sz="2000" dirty="0">
                          <a:effectLst/>
                          <a:latin typeface="+mj-lt"/>
                        </a:rPr>
                        <a:t>M</a:t>
                      </a:r>
                      <a:r>
                        <a:rPr lang="vi-VN" sz="2000" dirty="0">
                          <a:effectLst/>
                          <a:latin typeface="+mj-lt"/>
                        </a:rPr>
                        <a:t>ở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smtClean="0">
                          <a:effectLst/>
                          <a:latin typeface="+mj-lt"/>
                        </a:rPr>
                        <a:t>Dùng ngôi xưng hô phù hợp trong khi quan sát,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en-US" sz="2200" b="0" dirty="0">
                          <a:effectLst/>
                          <a:latin typeface="Times New Roman" pitchFamily="18" charset="0"/>
                          <a:cs typeface="Times New Roman" pitchFamily="18" charset="0"/>
                        </a:rPr>
                        <a:t>G</a:t>
                      </a:r>
                      <a:r>
                        <a:rPr lang="vi-VN" sz="2200" b="0" dirty="0">
                          <a:effectLst/>
                          <a:latin typeface="Times New Roman" pitchFamily="18" charset="0"/>
                          <a:cs typeface="Times New Roman" pitchFamily="18" charset="0"/>
                        </a:rPr>
                        <a:t>iới thiệu không gian</a:t>
                      </a:r>
                      <a:r>
                        <a:rPr lang="en-US" sz="2200" b="0" dirty="0">
                          <a:effectLst/>
                          <a:latin typeface="Times New Roman" pitchFamily="18" charset="0"/>
                          <a:cs typeface="Times New Roman" pitchFamily="18" charset="0"/>
                        </a:rPr>
                        <a:t>,</a:t>
                      </a:r>
                      <a:r>
                        <a:rPr lang="vi-VN" sz="2200" b="0" dirty="0">
                          <a:effectLst/>
                          <a:latin typeface="Times New Roman" pitchFamily="18" charset="0"/>
                          <a:cs typeface="Times New Roman" pitchFamily="18" charset="0"/>
                        </a:rPr>
                        <a:t> thời gian diễn ra cảnh sinh hoạt</a:t>
                      </a:r>
                      <a:r>
                        <a:rPr lang="en-US" sz="2200" b="0" dirty="0">
                          <a:effectLst/>
                          <a:latin typeface="Times New Roman" pitchFamily="18" charset="0"/>
                          <a:cs typeface="Times New Roman" pitchFamily="18" charset="0"/>
                        </a:rPr>
                        <a:t>.</a:t>
                      </a:r>
                      <a:endParaRPr lang="vi-VN" sz="2200" b="0" dirty="0">
                        <a:solidFill>
                          <a:srgbClr val="000000"/>
                        </a:solidFill>
                        <a:effectLst/>
                        <a:latin typeface="Times New Roman" pitchFamily="18" charset="0"/>
                        <a:ea typeface="Times New Roman"/>
                        <a:cs typeface="Times New Roman" pitchFamily="18" charset="0"/>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rowSpan="5">
                  <a:txBody>
                    <a:bodyPr/>
                    <a:lstStyle/>
                    <a:p>
                      <a:pPr algn="ctr">
                        <a:lnSpc>
                          <a:spcPct val="150000"/>
                        </a:lnSpc>
                        <a:spcAft>
                          <a:spcPts val="0"/>
                        </a:spcAft>
                      </a:pPr>
                      <a:r>
                        <a:rPr lang="en-US" sz="2000" dirty="0">
                          <a:effectLst/>
                          <a:latin typeface="+mj-lt"/>
                        </a:rPr>
                        <a:t> </a:t>
                      </a:r>
                      <a:endParaRPr lang="vi-VN" sz="2000" dirty="0">
                        <a:effectLst/>
                        <a:latin typeface="+mj-lt"/>
                      </a:endParaRPr>
                    </a:p>
                    <a:p>
                      <a:pPr algn="ctr">
                        <a:lnSpc>
                          <a:spcPct val="150000"/>
                        </a:lnSpc>
                        <a:spcAft>
                          <a:spcPts val="0"/>
                        </a:spcAft>
                      </a:pPr>
                      <a:r>
                        <a:rPr lang="en-US" sz="2000" dirty="0">
                          <a:effectLst/>
                          <a:latin typeface="+mj-lt"/>
                        </a:rPr>
                        <a:t> </a:t>
                      </a:r>
                      <a:endParaRPr lang="vi-VN" sz="2000" dirty="0">
                        <a:effectLst/>
                        <a:latin typeface="+mj-lt"/>
                      </a:endParaRPr>
                    </a:p>
                    <a:p>
                      <a:pPr algn="ctr">
                        <a:lnSpc>
                          <a:spcPct val="150000"/>
                        </a:lnSpc>
                        <a:spcAft>
                          <a:spcPts val="0"/>
                        </a:spcAft>
                      </a:pPr>
                      <a:r>
                        <a:rPr lang="en-US" sz="2000" dirty="0">
                          <a:effectLst/>
                          <a:latin typeface="+mj-lt"/>
                        </a:rPr>
                        <a:t>T</a:t>
                      </a:r>
                      <a:r>
                        <a:rPr lang="vi-VN" sz="2000" dirty="0">
                          <a:effectLst/>
                          <a:latin typeface="+mj-lt"/>
                        </a:rPr>
                        <a:t>hân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a:effectLst/>
                          <a:latin typeface="+mj-lt"/>
                        </a:rPr>
                        <a:t>Tả bao quát cảnh sinh hoạt.</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592228">
                <a:tc vMerge="1">
                  <a:txBody>
                    <a:bodyPr/>
                    <a:lstStyle/>
                    <a:p>
                      <a:endParaRPr lang="vi-VN"/>
                    </a:p>
                  </a:txBody>
                  <a:tcPr/>
                </a:tc>
                <a:tc>
                  <a:txBody>
                    <a:bodyPr/>
                    <a:lstStyle/>
                    <a:p>
                      <a:pPr algn="just">
                        <a:lnSpc>
                          <a:spcPct val="150000"/>
                        </a:lnSpc>
                        <a:spcAft>
                          <a:spcPts val="0"/>
                        </a:spcAft>
                      </a:pPr>
                      <a:r>
                        <a:rPr lang="vi-VN" sz="2200" b="0" dirty="0">
                          <a:effectLst/>
                          <a:latin typeface="+mj-lt"/>
                        </a:rPr>
                        <a:t>Tái hiện được các sự vật, đường nét, màu sắc, âm thanh cụ thể.</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vi-VN" sz="2200" b="0" dirty="0">
                          <a:effectLst/>
                          <a:latin typeface="+mj-lt"/>
                        </a:rPr>
                        <a:t>Kết hợp các giác quan khi quan sát và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en-US" sz="2200" b="0" dirty="0">
                          <a:effectLst/>
                          <a:latin typeface="+mj-lt"/>
                        </a:rPr>
                        <a:t>T</a:t>
                      </a:r>
                      <a:r>
                        <a:rPr lang="vi-VN" sz="2200" b="0" dirty="0">
                          <a:effectLst/>
                          <a:latin typeface="+mj-lt"/>
                        </a:rPr>
                        <a:t>ả cảnh sinh hoạt theo trình tự</a:t>
                      </a:r>
                      <a:r>
                        <a:rPr lang="en-US" sz="2200" b="0" dirty="0">
                          <a:effectLst/>
                          <a:latin typeface="+mj-lt"/>
                        </a:rPr>
                        <a:t>.</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973141">
                <a:tc vMerge="1">
                  <a:txBody>
                    <a:bodyPr/>
                    <a:lstStyle/>
                    <a:p>
                      <a:endParaRPr lang="vi-VN"/>
                    </a:p>
                  </a:txBody>
                  <a:tcPr/>
                </a:tc>
                <a:tc>
                  <a:txBody>
                    <a:bodyPr/>
                    <a:lstStyle/>
                    <a:p>
                      <a:pPr algn="just">
                        <a:lnSpc>
                          <a:spcPct val="150000"/>
                        </a:lnSpc>
                        <a:spcAft>
                          <a:spcPts val="0"/>
                        </a:spcAft>
                      </a:pPr>
                      <a:r>
                        <a:rPr lang="vi-VN" sz="2200" b="0" dirty="0">
                          <a:effectLst/>
                          <a:latin typeface="+mj-lt"/>
                        </a:rPr>
                        <a:t>Thể hiện suy nghĩ, cảm xúc đối với con người, cuộc sống được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973141">
                <a:tc>
                  <a:txBody>
                    <a:bodyPr/>
                    <a:lstStyle/>
                    <a:p>
                      <a:pPr algn="ctr">
                        <a:lnSpc>
                          <a:spcPct val="150000"/>
                        </a:lnSpc>
                        <a:spcAft>
                          <a:spcPts val="0"/>
                        </a:spcAft>
                      </a:pPr>
                      <a:r>
                        <a:rPr lang="en-US" sz="2000" dirty="0">
                          <a:effectLst/>
                          <a:latin typeface="+mj-lt"/>
                        </a:rPr>
                        <a:t>K</a:t>
                      </a:r>
                      <a:r>
                        <a:rPr lang="vi-VN" sz="2000" dirty="0">
                          <a:effectLst/>
                          <a:latin typeface="+mj-lt"/>
                        </a:rPr>
                        <a:t>ết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smtClean="0">
                          <a:effectLst/>
                          <a:latin typeface="+mj-lt"/>
                        </a:rPr>
                        <a:t>Nêu được ấn tượng, tình cảm của người viết đối với cảnh sinh hoạt.   </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a:endParaRPr>
                    </a:p>
                  </a:txBody>
                  <a:tcPr marL="61649" marR="61649" marT="0" marB="0"/>
                </a:tc>
              </a:tr>
            </a:tbl>
          </a:graphicData>
        </a:graphic>
      </p:graphicFrame>
      <p:pic>
        <p:nvPicPr>
          <p:cNvPr id="51241" name="图片 18"/>
          <p:cNvPicPr>
            <a:picLocks noChangeAspect="1" noChangeArrowheads="1"/>
          </p:cNvPicPr>
          <p:nvPr/>
        </p:nvPicPr>
        <p:blipFill>
          <a:blip r:embed="rId4"/>
          <a:srcRect/>
          <a:stretch>
            <a:fillRect/>
          </a:stretch>
        </p:blipFill>
        <p:spPr bwMode="auto">
          <a:xfrm>
            <a:off x="8172450" y="-261938"/>
            <a:ext cx="1212850" cy="1168401"/>
          </a:xfrm>
          <a:prstGeom prst="rect">
            <a:avLst/>
          </a:prstGeom>
          <a:noFill/>
          <a:ln w="9525">
            <a:noFill/>
            <a:miter lim="800000"/>
            <a:headEnd/>
            <a:tailEnd/>
          </a:ln>
        </p:spPr>
      </p:pic>
      <p:pic>
        <p:nvPicPr>
          <p:cNvPr id="51242" name="图片 18"/>
          <p:cNvPicPr>
            <a:picLocks noChangeAspect="1" noChangeArrowheads="1"/>
          </p:cNvPicPr>
          <p:nvPr/>
        </p:nvPicPr>
        <p:blipFill>
          <a:blip r:embed="rId5"/>
          <a:srcRect/>
          <a:stretch>
            <a:fillRect/>
          </a:stretch>
        </p:blipFill>
        <p:spPr bwMode="auto">
          <a:xfrm>
            <a:off x="-287338" y="-269875"/>
            <a:ext cx="1223963" cy="1222375"/>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p:txBody>
          <a:bodyPr/>
          <a:lstStyle/>
          <a:p>
            <a:endParaRPr lang="vi-VN" altLang="vi-VN" smtClean="0"/>
          </a:p>
        </p:txBody>
      </p:sp>
      <p:pic>
        <p:nvPicPr>
          <p:cNvPr id="53250" name="Picture 4" descr="Tổng hợp hình ảnh cảm ơn đẹp nhất - Kho ảnh đẹ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3"/>
          <p:cNvGrpSpPr>
            <a:grpSpLocks/>
          </p:cNvGrpSpPr>
          <p:nvPr/>
        </p:nvGrpSpPr>
        <p:grpSpPr bwMode="auto">
          <a:xfrm>
            <a:off x="0" y="0"/>
            <a:ext cx="9144000" cy="6858000"/>
            <a:chOff x="0" y="0"/>
            <a:chExt cx="12191999" cy="6858000"/>
          </a:xfrm>
        </p:grpSpPr>
        <p:pic>
          <p:nvPicPr>
            <p:cNvPr id="19472" name="图片 1"/>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3" name="矩形 2">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19458" name="图片 5"/>
          <p:cNvPicPr>
            <a:picLocks noChangeAspect="1"/>
          </p:cNvPicPr>
          <p:nvPr/>
        </p:nvPicPr>
        <p:blipFill>
          <a:blip r:embed="rId4"/>
          <a:srcRect/>
          <a:stretch>
            <a:fillRect/>
          </a:stretch>
        </p:blipFill>
        <p:spPr bwMode="auto">
          <a:xfrm>
            <a:off x="-682625" y="444500"/>
            <a:ext cx="5143500" cy="6858000"/>
          </a:xfrm>
          <a:prstGeom prst="rect">
            <a:avLst/>
          </a:prstGeom>
          <a:noFill/>
          <a:ln w="9525">
            <a:noFill/>
            <a:miter lim="800000"/>
            <a:headEnd/>
            <a:tailEnd/>
          </a:ln>
        </p:spPr>
      </p:pic>
      <p:sp>
        <p:nvSpPr>
          <p:cNvPr id="7" name="矩形: 圆角 6">
            <a:extLst>
              <a:ext uri="{FF2B5EF4-FFF2-40B4-BE49-F238E27FC236}"/>
            </a:extLst>
          </p:cNvPr>
          <p:cNvSpPr/>
          <p:nvPr/>
        </p:nvSpPr>
        <p:spPr>
          <a:xfrm>
            <a:off x="4460875" y="2276475"/>
            <a:ext cx="3243263"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0000CC"/>
                </a:solidFill>
                <a:latin typeface="Georgia Ref" pitchFamily="18" charset="0"/>
                <a:ea typeface="inpin heiti" charset="-122"/>
              </a:rPr>
              <a:t>KHỞI ĐỘNG</a:t>
            </a:r>
            <a:endParaRPr lang="zh-CN" altLang="en-US" sz="3200" b="1" dirty="0">
              <a:solidFill>
                <a:srgbClr val="0000CC"/>
              </a:solidFill>
              <a:latin typeface="Georgia Ref" pitchFamily="18" charset="0"/>
              <a:ea typeface="inpin heiti" charset="-122"/>
            </a:endParaRPr>
          </a:p>
        </p:txBody>
      </p:sp>
      <p:grpSp>
        <p:nvGrpSpPr>
          <p:cNvPr id="19460" name="Gruppieren 19"/>
          <p:cNvGrpSpPr>
            <a:grpSpLocks/>
          </p:cNvGrpSpPr>
          <p:nvPr/>
        </p:nvGrpSpPr>
        <p:grpSpPr bwMode="auto">
          <a:xfrm>
            <a:off x="7537450" y="-33338"/>
            <a:ext cx="1479550" cy="2320926"/>
            <a:chOff x="2932118" y="138113"/>
            <a:chExt cx="3273432" cy="6401712"/>
          </a:xfrm>
        </p:grpSpPr>
        <p:sp>
          <p:nvSpPr>
            <p:cNvPr id="19461" name="Rectangle 6"/>
            <p:cNvSpPr>
              <a:spLocks noChangeArrowheads="1"/>
            </p:cNvSpPr>
            <p:nvPr/>
          </p:nvSpPr>
          <p:spPr bwMode="gray">
            <a:xfrm>
              <a:off x="2932118" y="477374"/>
              <a:ext cx="3273432" cy="5676480"/>
            </a:xfrm>
            <a:prstGeom prst="rect">
              <a:avLst/>
            </a:prstGeom>
            <a:gradFill rotWithShape="1">
              <a:gsLst>
                <a:gs pos="0">
                  <a:srgbClr val="D7D7D7"/>
                </a:gs>
                <a:gs pos="100000">
                  <a:srgbClr val="C8C8C8"/>
                </a:gs>
              </a:gsLst>
              <a:lin ang="0" scaled="1"/>
            </a:gradFill>
            <a:ln w="14288">
              <a:noFill/>
              <a:miter lim="800000"/>
              <a:headEnd/>
              <a:tailEnd/>
            </a:ln>
          </p:spPr>
          <p:txBody>
            <a:bodyPr/>
            <a:lstStyle/>
            <a:p>
              <a:endParaRPr lang="de-DE">
                <a:solidFill>
                  <a:srgbClr val="000000"/>
                </a:solidFill>
                <a:latin typeface="Calibri" pitchFamily="34" charset="0"/>
              </a:endParaRPr>
            </a:p>
          </p:txBody>
        </p:sp>
        <p:sp>
          <p:nvSpPr>
            <p:cNvPr id="19462" name="Rectangle 7"/>
            <p:cNvSpPr>
              <a:spLocks noChangeArrowheads="1"/>
            </p:cNvSpPr>
            <p:nvPr/>
          </p:nvSpPr>
          <p:spPr bwMode="gray">
            <a:xfrm>
              <a:off x="3127056" y="629796"/>
              <a:ext cx="2885485" cy="5524059"/>
            </a:xfrm>
            <a:prstGeom prst="rect">
              <a:avLst/>
            </a:prstGeom>
            <a:solidFill>
              <a:srgbClr val="AFAFAF"/>
            </a:solidFill>
            <a:ln w="14288">
              <a:noFill/>
              <a:miter lim="800000"/>
              <a:headEnd/>
              <a:tailEnd/>
            </a:ln>
          </p:spPr>
          <p:txBody>
            <a:bodyPr/>
            <a:lstStyle/>
            <a:p>
              <a:endParaRPr lang="de-DE">
                <a:solidFill>
                  <a:srgbClr val="000000"/>
                </a:solidFill>
                <a:latin typeface="Calibri" pitchFamily="34" charset="0"/>
              </a:endParaRPr>
            </a:p>
          </p:txBody>
        </p:sp>
        <p:sp>
          <p:nvSpPr>
            <p:cNvPr id="19463" name="Rectangle 8"/>
            <p:cNvSpPr>
              <a:spLocks noChangeArrowheads="1"/>
            </p:cNvSpPr>
            <p:nvPr/>
          </p:nvSpPr>
          <p:spPr bwMode="gray">
            <a:xfrm>
              <a:off x="3165658" y="674047"/>
              <a:ext cx="2808281" cy="5479807"/>
            </a:xfrm>
            <a:prstGeom prst="rect">
              <a:avLst/>
            </a:prstGeom>
            <a:solidFill>
              <a:srgbClr val="FFFFFF"/>
            </a:solidFill>
            <a:ln w="14288">
              <a:noFill/>
              <a:miter lim="800000"/>
              <a:headEnd/>
              <a:tailEnd/>
            </a:ln>
          </p:spPr>
          <p:txBody>
            <a:bodyPr/>
            <a:lstStyle/>
            <a:p>
              <a:endParaRPr lang="de-DE">
                <a:solidFill>
                  <a:srgbClr val="000000"/>
                </a:solidFill>
                <a:latin typeface="Calibri" pitchFamily="34" charset="0"/>
              </a:endParaRPr>
            </a:p>
          </p:txBody>
        </p:sp>
        <p:sp>
          <p:nvSpPr>
            <p:cNvPr id="19464" name="Rectangle 9"/>
            <p:cNvSpPr>
              <a:spLocks noChangeArrowheads="1"/>
            </p:cNvSpPr>
            <p:nvPr/>
          </p:nvSpPr>
          <p:spPr bwMode="gray">
            <a:xfrm>
              <a:off x="3231281" y="740425"/>
              <a:ext cx="2675104" cy="5413429"/>
            </a:xfrm>
            <a:prstGeom prst="rect">
              <a:avLst/>
            </a:prstGeom>
            <a:solidFill>
              <a:srgbClr val="969696"/>
            </a:solidFill>
            <a:ln w="14288">
              <a:noFill/>
              <a:miter lim="800000"/>
              <a:headEnd/>
              <a:tailEnd/>
            </a:ln>
          </p:spPr>
          <p:txBody>
            <a:bodyPr/>
            <a:lstStyle/>
            <a:p>
              <a:endParaRPr lang="de-DE">
                <a:solidFill>
                  <a:srgbClr val="000000"/>
                </a:solidFill>
                <a:latin typeface="Calibri" pitchFamily="34" charset="0"/>
              </a:endParaRPr>
            </a:p>
          </p:txBody>
        </p:sp>
        <p:sp>
          <p:nvSpPr>
            <p:cNvPr id="19465" name="Rectangle 10"/>
            <p:cNvSpPr>
              <a:spLocks noChangeArrowheads="1"/>
            </p:cNvSpPr>
            <p:nvPr/>
          </p:nvSpPr>
          <p:spPr bwMode="gray">
            <a:xfrm>
              <a:off x="3300765" y="826469"/>
              <a:ext cx="2545789" cy="5329843"/>
            </a:xfrm>
            <a:prstGeom prst="rect">
              <a:avLst/>
            </a:prstGeom>
            <a:blipFill dpi="0" rotWithShape="1">
              <a:blip r:embed="rId5"/>
              <a:srcRect/>
              <a:stretch>
                <a:fillRect/>
              </a:stretch>
            </a:blipFill>
            <a:ln w="14288">
              <a:noFill/>
              <a:miter lim="800000"/>
              <a:headEnd/>
              <a:tailEnd/>
            </a:ln>
          </p:spPr>
          <p:txBody>
            <a:bodyPr/>
            <a:lstStyle/>
            <a:p>
              <a:endParaRPr lang="de-DE">
                <a:solidFill>
                  <a:srgbClr val="000000"/>
                </a:solidFill>
                <a:latin typeface="Calibri" pitchFamily="34" charset="0"/>
              </a:endParaRPr>
            </a:p>
          </p:txBody>
        </p:sp>
        <p:sp>
          <p:nvSpPr>
            <p:cNvPr id="19466" name="Freeform 11"/>
            <p:cNvSpPr>
              <a:spLocks/>
            </p:cNvSpPr>
            <p:nvPr/>
          </p:nvSpPr>
          <p:spPr bwMode="gray">
            <a:xfrm>
              <a:off x="4383545" y="3137379"/>
              <a:ext cx="214239" cy="63919"/>
            </a:xfrm>
            <a:custGeom>
              <a:avLst/>
              <a:gdLst>
                <a:gd name="T0" fmla="*/ 49 w 57"/>
                <a:gd name="T1" fmla="*/ 0 h 17"/>
                <a:gd name="T2" fmla="*/ 34 w 57"/>
                <a:gd name="T3" fmla="*/ 0 h 17"/>
                <a:gd name="T4" fmla="*/ 11 w 57"/>
                <a:gd name="T5" fmla="*/ 0 h 17"/>
                <a:gd name="T6" fmla="*/ 6 w 57"/>
                <a:gd name="T7" fmla="*/ 0 h 17"/>
                <a:gd name="T8" fmla="*/ 0 w 57"/>
                <a:gd name="T9" fmla="*/ 9 h 17"/>
                <a:gd name="T10" fmla="*/ 6 w 57"/>
                <a:gd name="T11" fmla="*/ 17 h 17"/>
                <a:gd name="T12" fmla="*/ 11 w 57"/>
                <a:gd name="T13" fmla="*/ 17 h 17"/>
                <a:gd name="T14" fmla="*/ 34 w 57"/>
                <a:gd name="T15" fmla="*/ 17 h 17"/>
                <a:gd name="T16" fmla="*/ 49 w 57"/>
                <a:gd name="T17" fmla="*/ 17 h 17"/>
                <a:gd name="T18" fmla="*/ 57 w 57"/>
                <a:gd name="T19" fmla="*/ 9 h 17"/>
                <a:gd name="T20" fmla="*/ 49 w 5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67" name="Freeform 12"/>
            <p:cNvSpPr>
              <a:spLocks/>
            </p:cNvSpPr>
            <p:nvPr/>
          </p:nvSpPr>
          <p:spPr bwMode="gray">
            <a:xfrm>
              <a:off x="4605505" y="138113"/>
              <a:ext cx="1233328" cy="6401712"/>
            </a:xfrm>
            <a:custGeom>
              <a:avLst/>
              <a:gdLst>
                <a:gd name="T0" fmla="*/ 1233328 w 10000"/>
                <a:gd name="T1" fmla="*/ 5984624 h 9731"/>
                <a:gd name="T2" fmla="*/ 0 w 10000"/>
                <a:gd name="T3" fmla="*/ 6401712 h 9731"/>
                <a:gd name="T4" fmla="*/ 0 w 10000"/>
                <a:gd name="T5" fmla="*/ 0 h 9731"/>
                <a:gd name="T6" fmla="*/ 1233328 w 10000"/>
                <a:gd name="T7" fmla="*/ 619054 h 9731"/>
                <a:gd name="T8" fmla="*/ 1233328 w 10000"/>
                <a:gd name="T9" fmla="*/ 5984624 h 9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9731">
                  <a:moveTo>
                    <a:pt x="10000" y="9097"/>
                  </a:moveTo>
                  <a:lnTo>
                    <a:pt x="0" y="9731"/>
                  </a:lnTo>
                  <a:lnTo>
                    <a:pt x="0" y="0"/>
                  </a:lnTo>
                  <a:lnTo>
                    <a:pt x="10000" y="941"/>
                  </a:lnTo>
                  <a:lnTo>
                    <a:pt x="10000" y="9097"/>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19468" name="Freeform 13"/>
            <p:cNvSpPr>
              <a:spLocks/>
            </p:cNvSpPr>
            <p:nvPr/>
          </p:nvSpPr>
          <p:spPr bwMode="gray">
            <a:xfrm>
              <a:off x="4499351" y="138113"/>
              <a:ext cx="106154" cy="6401712"/>
            </a:xfrm>
            <a:custGeom>
              <a:avLst/>
              <a:gdLst>
                <a:gd name="T0" fmla="*/ 0 w 71"/>
                <a:gd name="T1" fmla="*/ 4125 h 4144"/>
                <a:gd name="T2" fmla="*/ 71 w 71"/>
                <a:gd name="T3" fmla="*/ 4144 h 4144"/>
                <a:gd name="T4" fmla="*/ 71 w 71"/>
                <a:gd name="T5" fmla="*/ 0 h 4144"/>
                <a:gd name="T6" fmla="*/ 0 w 71"/>
                <a:gd name="T7" fmla="*/ 21 h 4144"/>
                <a:gd name="T8" fmla="*/ 0 w 71"/>
                <a:gd name="T9" fmla="*/ 4125 h 4144"/>
                <a:gd name="T10" fmla="*/ 0 60000 65536"/>
                <a:gd name="T11" fmla="*/ 0 60000 65536"/>
                <a:gd name="T12" fmla="*/ 0 60000 65536"/>
                <a:gd name="T13" fmla="*/ 0 60000 65536"/>
                <a:gd name="T14" fmla="*/ 0 60000 65536"/>
                <a:gd name="T15" fmla="*/ 0 w 71"/>
                <a:gd name="T16" fmla="*/ 0 h 4144"/>
                <a:gd name="T17" fmla="*/ 71 w 71"/>
                <a:gd name="T18" fmla="*/ 4144 h 4144"/>
              </a:gdLst>
              <a:ahLst/>
              <a:cxnLst>
                <a:cxn ang="T10">
                  <a:pos x="T0" y="T1"/>
                </a:cxn>
                <a:cxn ang="T11">
                  <a:pos x="T2" y="T3"/>
                </a:cxn>
                <a:cxn ang="T12">
                  <a:pos x="T4" y="T5"/>
                </a:cxn>
                <a:cxn ang="T13">
                  <a:pos x="T6" y="T7"/>
                </a:cxn>
                <a:cxn ang="T14">
                  <a:pos x="T8" y="T9"/>
                </a:cxn>
              </a:cxnLst>
              <a:rect l="T15" t="T16" r="T17" b="T18"/>
              <a:pathLst>
                <a:path w="71" h="4144">
                  <a:moveTo>
                    <a:pt x="0" y="4125"/>
                  </a:moveTo>
                  <a:lnTo>
                    <a:pt x="71" y="4144"/>
                  </a:lnTo>
                  <a:lnTo>
                    <a:pt x="71" y="0"/>
                  </a:lnTo>
                  <a:lnTo>
                    <a:pt x="0" y="21"/>
                  </a:lnTo>
                  <a:lnTo>
                    <a:pt x="0" y="4125"/>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19469" name="Freeform 14"/>
            <p:cNvSpPr>
              <a:spLocks/>
            </p:cNvSpPr>
            <p:nvPr/>
          </p:nvSpPr>
          <p:spPr bwMode="gray">
            <a:xfrm>
              <a:off x="4707800" y="3075919"/>
              <a:ext cx="106154" cy="484307"/>
            </a:xfrm>
            <a:custGeom>
              <a:avLst/>
              <a:gdLst>
                <a:gd name="T0" fmla="*/ 68 w 68"/>
                <a:gd name="T1" fmla="*/ 297 h 305"/>
                <a:gd name="T2" fmla="*/ 0 w 68"/>
                <a:gd name="T3" fmla="*/ 305 h 305"/>
                <a:gd name="T4" fmla="*/ 0 w 68"/>
                <a:gd name="T5" fmla="*/ 0 h 305"/>
                <a:gd name="T6" fmla="*/ 68 w 68"/>
                <a:gd name="T7" fmla="*/ 7 h 305"/>
                <a:gd name="T8" fmla="*/ 68 w 68"/>
                <a:gd name="T9" fmla="*/ 297 h 305"/>
                <a:gd name="T10" fmla="*/ 0 60000 65536"/>
                <a:gd name="T11" fmla="*/ 0 60000 65536"/>
                <a:gd name="T12" fmla="*/ 0 60000 65536"/>
                <a:gd name="T13" fmla="*/ 0 60000 65536"/>
                <a:gd name="T14" fmla="*/ 0 60000 65536"/>
                <a:gd name="T15" fmla="*/ 0 w 68"/>
                <a:gd name="T16" fmla="*/ 0 h 305"/>
                <a:gd name="T17" fmla="*/ 68 w 68"/>
                <a:gd name="T18" fmla="*/ 305 h 305"/>
              </a:gdLst>
              <a:ahLst/>
              <a:cxnLst>
                <a:cxn ang="T10">
                  <a:pos x="T0" y="T1"/>
                </a:cxn>
                <a:cxn ang="T11">
                  <a:pos x="T2" y="T3"/>
                </a:cxn>
                <a:cxn ang="T12">
                  <a:pos x="T4" y="T5"/>
                </a:cxn>
                <a:cxn ang="T13">
                  <a:pos x="T6" y="T7"/>
                </a:cxn>
                <a:cxn ang="T14">
                  <a:pos x="T8" y="T9"/>
                </a:cxn>
              </a:cxnLst>
              <a:rect l="T15" t="T16" r="T17" b="T18"/>
              <a:pathLst>
                <a:path w="68" h="305">
                  <a:moveTo>
                    <a:pt x="68" y="297"/>
                  </a:moveTo>
                  <a:lnTo>
                    <a:pt x="0" y="305"/>
                  </a:lnTo>
                  <a:lnTo>
                    <a:pt x="0" y="0"/>
                  </a:lnTo>
                  <a:lnTo>
                    <a:pt x="68" y="7"/>
                  </a:lnTo>
                  <a:lnTo>
                    <a:pt x="68" y="297"/>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70" name="Freeform 15"/>
            <p:cNvSpPr>
              <a:spLocks/>
            </p:cNvSpPr>
            <p:nvPr/>
          </p:nvSpPr>
          <p:spPr bwMode="gray">
            <a:xfrm>
              <a:off x="4748332" y="3137379"/>
              <a:ext cx="123526" cy="63919"/>
            </a:xfrm>
            <a:custGeom>
              <a:avLst/>
              <a:gdLst>
                <a:gd name="T0" fmla="*/ 33 w 33"/>
                <a:gd name="T1" fmla="*/ 0 h 17"/>
                <a:gd name="T2" fmla="*/ 10 w 33"/>
                <a:gd name="T3" fmla="*/ 0 h 17"/>
                <a:gd name="T4" fmla="*/ 5 w 33"/>
                <a:gd name="T5" fmla="*/ 0 h 17"/>
                <a:gd name="T6" fmla="*/ 5 w 33"/>
                <a:gd name="T7" fmla="*/ 17 h 17"/>
                <a:gd name="T8" fmla="*/ 10 w 33"/>
                <a:gd name="T9" fmla="*/ 17 h 17"/>
                <a:gd name="T10" fmla="*/ 33 w 33"/>
                <a:gd name="T11" fmla="*/ 17 h 17"/>
                <a:gd name="T12" fmla="*/ 33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71" name="Freeform 16"/>
            <p:cNvSpPr>
              <a:spLocks/>
            </p:cNvSpPr>
            <p:nvPr/>
          </p:nvSpPr>
          <p:spPr bwMode="gray">
            <a:xfrm>
              <a:off x="4812025" y="3137379"/>
              <a:ext cx="218100" cy="63919"/>
            </a:xfrm>
            <a:custGeom>
              <a:avLst/>
              <a:gdLst>
                <a:gd name="T0" fmla="*/ 49 w 58"/>
                <a:gd name="T1" fmla="*/ 0 h 17"/>
                <a:gd name="T2" fmla="*/ 35 w 58"/>
                <a:gd name="T3" fmla="*/ 0 h 17"/>
                <a:gd name="T4" fmla="*/ 12 w 58"/>
                <a:gd name="T5" fmla="*/ 0 h 17"/>
                <a:gd name="T6" fmla="*/ 6 w 58"/>
                <a:gd name="T7" fmla="*/ 0 h 17"/>
                <a:gd name="T8" fmla="*/ 0 w 58"/>
                <a:gd name="T9" fmla="*/ 9 h 17"/>
                <a:gd name="T10" fmla="*/ 6 w 58"/>
                <a:gd name="T11" fmla="*/ 17 h 17"/>
                <a:gd name="T12" fmla="*/ 12 w 58"/>
                <a:gd name="T13" fmla="*/ 17 h 17"/>
                <a:gd name="T14" fmla="*/ 35 w 58"/>
                <a:gd name="T15" fmla="*/ 17 h 17"/>
                <a:gd name="T16" fmla="*/ 49 w 58"/>
                <a:gd name="T17" fmla="*/ 17 h 17"/>
                <a:gd name="T18" fmla="*/ 58 w 58"/>
                <a:gd name="T19" fmla="*/ 9 h 17"/>
                <a:gd name="T20" fmla="*/ 49 w 5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7"/>
                <a:gd name="T35" fmla="*/ 58 w 5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extLst>
          </a:blip>
          <a:stretch>
            <a:fillRect/>
          </a:stretch>
        </p:blipFill>
        <p:spPr>
          <a:xfrm>
            <a:off x="107504" y="78525"/>
            <a:ext cx="4320480" cy="2774411"/>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extLst>
          </a:blip>
          <a:stretch>
            <a:fillRect/>
          </a:stretch>
        </p:blipFill>
        <p:spPr>
          <a:xfrm>
            <a:off x="4644007" y="78525"/>
            <a:ext cx="4406343" cy="2774411"/>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extLst>
          </a:blip>
          <a:stretch>
            <a:fillRect/>
          </a:stretch>
        </p:blipFill>
        <p:spPr>
          <a:xfrm>
            <a:off x="4644007" y="3418836"/>
            <a:ext cx="4406344" cy="2962293"/>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extLst>
          </a:blip>
          <a:stretch>
            <a:fillRect/>
          </a:stretch>
        </p:blipFill>
        <p:spPr>
          <a:xfrm>
            <a:off x="107504" y="3412412"/>
            <a:ext cx="4334335" cy="2968915"/>
          </a:xfrm>
          <a:prstGeom prst="rect">
            <a:avLst/>
          </a:prstGeom>
          <a:ln>
            <a:noFill/>
          </a:ln>
          <a:effectLst>
            <a:softEdge rad="112500"/>
          </a:effectLst>
        </p:spPr>
      </p:pic>
      <p:sp>
        <p:nvSpPr>
          <p:cNvPr id="7" name="TextBox 6"/>
          <p:cNvSpPr txBox="1"/>
          <p:nvPr/>
        </p:nvSpPr>
        <p:spPr>
          <a:xfrm>
            <a:off x="346075" y="2867025"/>
            <a:ext cx="3663950"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G</a:t>
            </a:r>
            <a:r>
              <a:rPr lang="vi-VN" sz="2000" b="1" dirty="0">
                <a:solidFill>
                  <a:srgbClr val="FFFF00"/>
                </a:solidFill>
                <a:latin typeface="+mj-lt"/>
                <a:cs typeface="+mn-cs"/>
              </a:rPr>
              <a:t>ia </a:t>
            </a:r>
            <a:r>
              <a:rPr lang="vi-VN" sz="2000" b="1" dirty="0">
                <a:solidFill>
                  <a:srgbClr val="FFFF00"/>
                </a:solidFill>
                <a:latin typeface="+mj-lt"/>
                <a:cs typeface="+mn-cs"/>
              </a:rPr>
              <a:t>đình sum họp bên bữa cơm</a:t>
            </a:r>
          </a:p>
        </p:txBody>
      </p:sp>
      <p:sp>
        <p:nvSpPr>
          <p:cNvPr id="8" name="TextBox 7"/>
          <p:cNvSpPr txBox="1"/>
          <p:nvPr/>
        </p:nvSpPr>
        <p:spPr>
          <a:xfrm>
            <a:off x="5181600" y="6402388"/>
            <a:ext cx="3481388"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C</a:t>
            </a:r>
            <a:r>
              <a:rPr lang="vi-VN" sz="2000" b="1" dirty="0">
                <a:solidFill>
                  <a:srgbClr val="FFFF00"/>
                </a:solidFill>
                <a:latin typeface="+mj-lt"/>
                <a:cs typeface="+mn-cs"/>
              </a:rPr>
              <a:t>ảnh </a:t>
            </a:r>
            <a:r>
              <a:rPr lang="vi-VN" sz="2000" b="1" dirty="0">
                <a:solidFill>
                  <a:srgbClr val="FFFF00"/>
                </a:solidFill>
                <a:latin typeface="+mj-lt"/>
                <a:cs typeface="+mn-cs"/>
              </a:rPr>
              <a:t>mua bán trong siêu thị</a:t>
            </a:r>
          </a:p>
        </p:txBody>
      </p:sp>
      <p:sp>
        <p:nvSpPr>
          <p:cNvPr id="9" name="TextBox 8"/>
          <p:cNvSpPr txBox="1"/>
          <p:nvPr/>
        </p:nvSpPr>
        <p:spPr>
          <a:xfrm>
            <a:off x="6030913" y="2828925"/>
            <a:ext cx="2286000"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M</a:t>
            </a:r>
            <a:r>
              <a:rPr lang="vi-VN" sz="2000" b="1" dirty="0">
                <a:solidFill>
                  <a:srgbClr val="FFFF00"/>
                </a:solidFill>
                <a:latin typeface="+mj-lt"/>
                <a:cs typeface="+mn-cs"/>
              </a:rPr>
              <a:t>ột </a:t>
            </a:r>
            <a:r>
              <a:rPr lang="vi-VN" sz="2000" b="1" dirty="0">
                <a:solidFill>
                  <a:srgbClr val="FFFF00"/>
                </a:solidFill>
                <a:latin typeface="+mj-lt"/>
                <a:cs typeface="+mn-cs"/>
              </a:rPr>
              <a:t>trận </a:t>
            </a:r>
            <a:r>
              <a:rPr lang="vi-VN" sz="2000" b="1" dirty="0">
                <a:solidFill>
                  <a:srgbClr val="FFFF00"/>
                </a:solidFill>
                <a:latin typeface="+mj-lt"/>
                <a:cs typeface="+mn-cs"/>
              </a:rPr>
              <a:t>đấu </a:t>
            </a:r>
            <a:r>
              <a:rPr lang="vi-VN" sz="2000" b="1" dirty="0">
                <a:solidFill>
                  <a:srgbClr val="FFFF00"/>
                </a:solidFill>
                <a:latin typeface="+mj-lt"/>
                <a:cs typeface="+mn-cs"/>
              </a:rPr>
              <a:t>bóng</a:t>
            </a:r>
          </a:p>
        </p:txBody>
      </p:sp>
      <p:sp>
        <p:nvSpPr>
          <p:cNvPr id="10" name="TextBox 9"/>
          <p:cNvSpPr txBox="1"/>
          <p:nvPr/>
        </p:nvSpPr>
        <p:spPr>
          <a:xfrm>
            <a:off x="900113" y="6419850"/>
            <a:ext cx="2663825"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Sân </a:t>
            </a:r>
            <a:r>
              <a:rPr lang="vi-VN" sz="2000" b="1" dirty="0">
                <a:solidFill>
                  <a:srgbClr val="FFFF00"/>
                </a:solidFill>
                <a:latin typeface="+mj-lt"/>
                <a:cs typeface="+mn-cs"/>
              </a:rPr>
              <a:t>trường giờ ra chơi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1"/>
          <p:cNvGrpSpPr>
            <a:grpSpLocks/>
          </p:cNvGrpSpPr>
          <p:nvPr/>
        </p:nvGrpSpPr>
        <p:grpSpPr bwMode="auto">
          <a:xfrm>
            <a:off x="0" y="0"/>
            <a:ext cx="9144000" cy="6858000"/>
            <a:chOff x="0" y="0"/>
            <a:chExt cx="12191999" cy="6858000"/>
          </a:xfrm>
        </p:grpSpPr>
        <p:pic>
          <p:nvPicPr>
            <p:cNvPr id="22546"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22530" name="图片 4"/>
          <p:cNvPicPr>
            <a:picLocks noChangeAspect="1"/>
          </p:cNvPicPr>
          <p:nvPr/>
        </p:nvPicPr>
        <p:blipFill>
          <a:blip r:embed="rId4"/>
          <a:srcRect/>
          <a:stretch>
            <a:fillRect/>
          </a:stretch>
        </p:blipFill>
        <p:spPr bwMode="auto">
          <a:xfrm>
            <a:off x="0" y="0"/>
            <a:ext cx="604838" cy="806450"/>
          </a:xfrm>
          <a:prstGeom prst="rect">
            <a:avLst/>
          </a:prstGeom>
          <a:noFill/>
          <a:ln w="9525">
            <a:noFill/>
            <a:miter lim="800000"/>
            <a:headEnd/>
            <a:tailEnd/>
          </a:ln>
        </p:spPr>
      </p:pic>
      <p:pic>
        <p:nvPicPr>
          <p:cNvPr id="22531" name="图片 5"/>
          <p:cNvPicPr>
            <a:picLocks noChangeAspect="1"/>
          </p:cNvPicPr>
          <p:nvPr/>
        </p:nvPicPr>
        <p:blipFill>
          <a:blip r:embed="rId5"/>
          <a:srcRect/>
          <a:stretch>
            <a:fillRect/>
          </a:stretch>
        </p:blipFill>
        <p:spPr bwMode="auto">
          <a:xfrm>
            <a:off x="342900" y="511175"/>
            <a:ext cx="1716088" cy="295275"/>
          </a:xfrm>
          <a:prstGeom prst="rect">
            <a:avLst/>
          </a:prstGeom>
          <a:noFill/>
          <a:ln w="9525">
            <a:noFill/>
            <a:miter lim="800000"/>
            <a:headEnd/>
            <a:tailEnd/>
          </a:ln>
        </p:spPr>
      </p:pic>
      <p:pic>
        <p:nvPicPr>
          <p:cNvPr id="22532" name="图片 8"/>
          <p:cNvPicPr>
            <a:picLocks noChangeAspect="1"/>
          </p:cNvPicPr>
          <p:nvPr/>
        </p:nvPicPr>
        <p:blipFill>
          <a:blip r:embed="rId6"/>
          <a:srcRect/>
          <a:stretch>
            <a:fillRect/>
          </a:stretch>
        </p:blipFill>
        <p:spPr bwMode="auto">
          <a:xfrm>
            <a:off x="103188" y="511175"/>
            <a:ext cx="8932862" cy="6037263"/>
          </a:xfrm>
          <a:prstGeom prst="rect">
            <a:avLst/>
          </a:prstGeom>
          <a:noFill/>
          <a:ln w="9525">
            <a:noFill/>
            <a:miter lim="800000"/>
            <a:headEnd/>
            <a:tailEnd/>
          </a:ln>
        </p:spPr>
      </p:pic>
      <p:sp>
        <p:nvSpPr>
          <p:cNvPr id="8" name="Rectangle 7"/>
          <p:cNvSpPr/>
          <p:nvPr/>
        </p:nvSpPr>
        <p:spPr>
          <a:xfrm>
            <a:off x="1230308" y="4221088"/>
            <a:ext cx="7395101" cy="584775"/>
          </a:xfrm>
          <a:prstGeom prst="rect">
            <a:avLst/>
          </a:prstGeom>
          <a:noFill/>
        </p:spPr>
        <p:txBody>
          <a:bodyPr wrap="none">
            <a:spAutoFit/>
          </a:bodyPr>
          <a:lstStyle/>
          <a:p>
            <a:pPr algn="ctr" fontAlgn="auto">
              <a:spcBef>
                <a:spcPts val="0"/>
              </a:spcBef>
              <a:spcAft>
                <a:spcPts val="0"/>
              </a:spcAft>
              <a:defRPr/>
            </a:pPr>
            <a:r>
              <a:rPr lang="vi-VN" sz="3200" b="1" dirty="0">
                <a:ln w="1905"/>
                <a:solidFill>
                  <a:srgbClr val="0000CC"/>
                </a:solidFill>
                <a:effectLst>
                  <a:innerShdw blurRad="69850" dist="43180" dir="5400000">
                    <a:srgbClr val="000000">
                      <a:alpha val="65000"/>
                    </a:srgbClr>
                  </a:innerShdw>
                </a:effectLst>
                <a:latin typeface="+mj-lt"/>
                <a:cs typeface="Simplified Arabic Fixed" pitchFamily="49" charset="-78"/>
              </a:rPr>
              <a:t>VIẾT BÀI VĂN TẢ CẢNH SINH HOẠT</a:t>
            </a:r>
            <a:endParaRPr lang="en-US" sz="3200" b="1" dirty="0">
              <a:ln w="1905"/>
              <a:solidFill>
                <a:srgbClr val="0000CC"/>
              </a:solidFill>
              <a:effectLst>
                <a:innerShdw blurRad="69850" dist="43180" dir="5400000">
                  <a:srgbClr val="000000">
                    <a:alpha val="65000"/>
                  </a:srgbClr>
                </a:innerShdw>
              </a:effectLst>
              <a:latin typeface="Simplified Arabic Fixed" pitchFamily="49" charset="-78"/>
              <a:cs typeface="Simplified Arabic Fixed" pitchFamily="49" charset="-78"/>
            </a:endParaRPr>
          </a:p>
        </p:txBody>
      </p:sp>
      <p:grpSp>
        <p:nvGrpSpPr>
          <p:cNvPr id="22534" name="Gruppieren 19"/>
          <p:cNvGrpSpPr>
            <a:grpSpLocks/>
          </p:cNvGrpSpPr>
          <p:nvPr/>
        </p:nvGrpSpPr>
        <p:grpSpPr bwMode="auto">
          <a:xfrm>
            <a:off x="7537450" y="-33338"/>
            <a:ext cx="1479550" cy="2320926"/>
            <a:chOff x="2932118" y="138113"/>
            <a:chExt cx="3273432" cy="6401712"/>
          </a:xfrm>
        </p:grpSpPr>
        <p:sp>
          <p:nvSpPr>
            <p:cNvPr id="22535" name="Rectangle 6"/>
            <p:cNvSpPr>
              <a:spLocks noChangeArrowheads="1"/>
            </p:cNvSpPr>
            <p:nvPr/>
          </p:nvSpPr>
          <p:spPr bwMode="gray">
            <a:xfrm>
              <a:off x="2932118" y="477374"/>
              <a:ext cx="3273432" cy="5676480"/>
            </a:xfrm>
            <a:prstGeom prst="rect">
              <a:avLst/>
            </a:prstGeom>
            <a:gradFill rotWithShape="1">
              <a:gsLst>
                <a:gs pos="0">
                  <a:srgbClr val="D7D7D7"/>
                </a:gs>
                <a:gs pos="100000">
                  <a:srgbClr val="C8C8C8"/>
                </a:gs>
              </a:gsLst>
              <a:lin ang="0" scaled="1"/>
            </a:gradFill>
            <a:ln w="14288">
              <a:noFill/>
              <a:miter lim="800000"/>
              <a:headEnd/>
              <a:tailEnd/>
            </a:ln>
          </p:spPr>
          <p:txBody>
            <a:bodyPr/>
            <a:lstStyle/>
            <a:p>
              <a:endParaRPr lang="de-DE">
                <a:solidFill>
                  <a:srgbClr val="000000"/>
                </a:solidFill>
                <a:latin typeface="Calibri" pitchFamily="34" charset="0"/>
              </a:endParaRPr>
            </a:p>
          </p:txBody>
        </p:sp>
        <p:sp>
          <p:nvSpPr>
            <p:cNvPr id="22536" name="Rectangle 7"/>
            <p:cNvSpPr>
              <a:spLocks noChangeArrowheads="1"/>
            </p:cNvSpPr>
            <p:nvPr/>
          </p:nvSpPr>
          <p:spPr bwMode="gray">
            <a:xfrm>
              <a:off x="3127056" y="629796"/>
              <a:ext cx="2885485" cy="5524059"/>
            </a:xfrm>
            <a:prstGeom prst="rect">
              <a:avLst/>
            </a:prstGeom>
            <a:solidFill>
              <a:srgbClr val="AFAFAF"/>
            </a:solidFill>
            <a:ln w="14288">
              <a:noFill/>
              <a:miter lim="800000"/>
              <a:headEnd/>
              <a:tailEnd/>
            </a:ln>
          </p:spPr>
          <p:txBody>
            <a:bodyPr/>
            <a:lstStyle/>
            <a:p>
              <a:endParaRPr lang="de-DE">
                <a:solidFill>
                  <a:srgbClr val="000000"/>
                </a:solidFill>
                <a:latin typeface="Calibri" pitchFamily="34" charset="0"/>
              </a:endParaRPr>
            </a:p>
          </p:txBody>
        </p:sp>
        <p:sp>
          <p:nvSpPr>
            <p:cNvPr id="22537" name="Rectangle 8"/>
            <p:cNvSpPr>
              <a:spLocks noChangeArrowheads="1"/>
            </p:cNvSpPr>
            <p:nvPr/>
          </p:nvSpPr>
          <p:spPr bwMode="gray">
            <a:xfrm>
              <a:off x="3165658" y="674047"/>
              <a:ext cx="2808281" cy="5479807"/>
            </a:xfrm>
            <a:prstGeom prst="rect">
              <a:avLst/>
            </a:prstGeom>
            <a:solidFill>
              <a:srgbClr val="FFFFFF"/>
            </a:solidFill>
            <a:ln w="14288">
              <a:noFill/>
              <a:miter lim="800000"/>
              <a:headEnd/>
              <a:tailEnd/>
            </a:ln>
          </p:spPr>
          <p:txBody>
            <a:bodyPr/>
            <a:lstStyle/>
            <a:p>
              <a:endParaRPr lang="de-DE">
                <a:solidFill>
                  <a:srgbClr val="000000"/>
                </a:solidFill>
                <a:latin typeface="Calibri" pitchFamily="34" charset="0"/>
              </a:endParaRPr>
            </a:p>
          </p:txBody>
        </p:sp>
        <p:sp>
          <p:nvSpPr>
            <p:cNvPr id="22538" name="Rectangle 9"/>
            <p:cNvSpPr>
              <a:spLocks noChangeArrowheads="1"/>
            </p:cNvSpPr>
            <p:nvPr/>
          </p:nvSpPr>
          <p:spPr bwMode="gray">
            <a:xfrm>
              <a:off x="3231281" y="740425"/>
              <a:ext cx="2675104" cy="5413429"/>
            </a:xfrm>
            <a:prstGeom prst="rect">
              <a:avLst/>
            </a:prstGeom>
            <a:solidFill>
              <a:srgbClr val="969696"/>
            </a:solidFill>
            <a:ln w="14288">
              <a:noFill/>
              <a:miter lim="800000"/>
              <a:headEnd/>
              <a:tailEnd/>
            </a:ln>
          </p:spPr>
          <p:txBody>
            <a:bodyPr/>
            <a:lstStyle/>
            <a:p>
              <a:endParaRPr lang="de-DE">
                <a:solidFill>
                  <a:srgbClr val="000000"/>
                </a:solidFill>
                <a:latin typeface="Calibri" pitchFamily="34" charset="0"/>
              </a:endParaRPr>
            </a:p>
          </p:txBody>
        </p:sp>
        <p:sp>
          <p:nvSpPr>
            <p:cNvPr id="22539" name="Rectangle 10"/>
            <p:cNvSpPr>
              <a:spLocks noChangeArrowheads="1"/>
            </p:cNvSpPr>
            <p:nvPr/>
          </p:nvSpPr>
          <p:spPr bwMode="gray">
            <a:xfrm>
              <a:off x="3300765" y="826469"/>
              <a:ext cx="2545789" cy="5329843"/>
            </a:xfrm>
            <a:prstGeom prst="rect">
              <a:avLst/>
            </a:prstGeom>
            <a:blipFill dpi="0" rotWithShape="1">
              <a:blip r:embed="rId7"/>
              <a:srcRect/>
              <a:stretch>
                <a:fillRect/>
              </a:stretch>
            </a:blipFill>
            <a:ln w="14288">
              <a:noFill/>
              <a:miter lim="800000"/>
              <a:headEnd/>
              <a:tailEnd/>
            </a:ln>
          </p:spPr>
          <p:txBody>
            <a:bodyPr/>
            <a:lstStyle/>
            <a:p>
              <a:endParaRPr lang="de-DE">
                <a:solidFill>
                  <a:srgbClr val="000000"/>
                </a:solidFill>
                <a:latin typeface="Calibri" pitchFamily="34" charset="0"/>
              </a:endParaRPr>
            </a:p>
          </p:txBody>
        </p:sp>
        <p:sp>
          <p:nvSpPr>
            <p:cNvPr id="22540" name="Freeform 11"/>
            <p:cNvSpPr>
              <a:spLocks/>
            </p:cNvSpPr>
            <p:nvPr/>
          </p:nvSpPr>
          <p:spPr bwMode="gray">
            <a:xfrm>
              <a:off x="4383545" y="3137379"/>
              <a:ext cx="214239" cy="63919"/>
            </a:xfrm>
            <a:custGeom>
              <a:avLst/>
              <a:gdLst>
                <a:gd name="T0" fmla="*/ 49 w 57"/>
                <a:gd name="T1" fmla="*/ 0 h 17"/>
                <a:gd name="T2" fmla="*/ 34 w 57"/>
                <a:gd name="T3" fmla="*/ 0 h 17"/>
                <a:gd name="T4" fmla="*/ 11 w 57"/>
                <a:gd name="T5" fmla="*/ 0 h 17"/>
                <a:gd name="T6" fmla="*/ 6 w 57"/>
                <a:gd name="T7" fmla="*/ 0 h 17"/>
                <a:gd name="T8" fmla="*/ 0 w 57"/>
                <a:gd name="T9" fmla="*/ 9 h 17"/>
                <a:gd name="T10" fmla="*/ 6 w 57"/>
                <a:gd name="T11" fmla="*/ 17 h 17"/>
                <a:gd name="T12" fmla="*/ 11 w 57"/>
                <a:gd name="T13" fmla="*/ 17 h 17"/>
                <a:gd name="T14" fmla="*/ 34 w 57"/>
                <a:gd name="T15" fmla="*/ 17 h 17"/>
                <a:gd name="T16" fmla="*/ 49 w 57"/>
                <a:gd name="T17" fmla="*/ 17 h 17"/>
                <a:gd name="T18" fmla="*/ 57 w 57"/>
                <a:gd name="T19" fmla="*/ 9 h 17"/>
                <a:gd name="T20" fmla="*/ 49 w 5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1" name="Freeform 12"/>
            <p:cNvSpPr>
              <a:spLocks/>
            </p:cNvSpPr>
            <p:nvPr/>
          </p:nvSpPr>
          <p:spPr bwMode="gray">
            <a:xfrm>
              <a:off x="4605505" y="138113"/>
              <a:ext cx="1233328" cy="6401712"/>
            </a:xfrm>
            <a:custGeom>
              <a:avLst/>
              <a:gdLst>
                <a:gd name="T0" fmla="*/ 1233328 w 10000"/>
                <a:gd name="T1" fmla="*/ 5984624 h 9731"/>
                <a:gd name="T2" fmla="*/ 0 w 10000"/>
                <a:gd name="T3" fmla="*/ 6401712 h 9731"/>
                <a:gd name="T4" fmla="*/ 0 w 10000"/>
                <a:gd name="T5" fmla="*/ 0 h 9731"/>
                <a:gd name="T6" fmla="*/ 1233328 w 10000"/>
                <a:gd name="T7" fmla="*/ 619054 h 9731"/>
                <a:gd name="T8" fmla="*/ 1233328 w 10000"/>
                <a:gd name="T9" fmla="*/ 5984624 h 9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9731">
                  <a:moveTo>
                    <a:pt x="10000" y="9097"/>
                  </a:moveTo>
                  <a:lnTo>
                    <a:pt x="0" y="9731"/>
                  </a:lnTo>
                  <a:lnTo>
                    <a:pt x="0" y="0"/>
                  </a:lnTo>
                  <a:lnTo>
                    <a:pt x="10000" y="941"/>
                  </a:lnTo>
                  <a:lnTo>
                    <a:pt x="10000" y="9097"/>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22542" name="Freeform 13"/>
            <p:cNvSpPr>
              <a:spLocks/>
            </p:cNvSpPr>
            <p:nvPr/>
          </p:nvSpPr>
          <p:spPr bwMode="gray">
            <a:xfrm>
              <a:off x="4499351" y="138113"/>
              <a:ext cx="106154" cy="6401712"/>
            </a:xfrm>
            <a:custGeom>
              <a:avLst/>
              <a:gdLst>
                <a:gd name="T0" fmla="*/ 0 w 71"/>
                <a:gd name="T1" fmla="*/ 4125 h 4144"/>
                <a:gd name="T2" fmla="*/ 71 w 71"/>
                <a:gd name="T3" fmla="*/ 4144 h 4144"/>
                <a:gd name="T4" fmla="*/ 71 w 71"/>
                <a:gd name="T5" fmla="*/ 0 h 4144"/>
                <a:gd name="T6" fmla="*/ 0 w 71"/>
                <a:gd name="T7" fmla="*/ 21 h 4144"/>
                <a:gd name="T8" fmla="*/ 0 w 71"/>
                <a:gd name="T9" fmla="*/ 4125 h 4144"/>
                <a:gd name="T10" fmla="*/ 0 60000 65536"/>
                <a:gd name="T11" fmla="*/ 0 60000 65536"/>
                <a:gd name="T12" fmla="*/ 0 60000 65536"/>
                <a:gd name="T13" fmla="*/ 0 60000 65536"/>
                <a:gd name="T14" fmla="*/ 0 60000 65536"/>
                <a:gd name="T15" fmla="*/ 0 w 71"/>
                <a:gd name="T16" fmla="*/ 0 h 4144"/>
                <a:gd name="T17" fmla="*/ 71 w 71"/>
                <a:gd name="T18" fmla="*/ 4144 h 4144"/>
              </a:gdLst>
              <a:ahLst/>
              <a:cxnLst>
                <a:cxn ang="T10">
                  <a:pos x="T0" y="T1"/>
                </a:cxn>
                <a:cxn ang="T11">
                  <a:pos x="T2" y="T3"/>
                </a:cxn>
                <a:cxn ang="T12">
                  <a:pos x="T4" y="T5"/>
                </a:cxn>
                <a:cxn ang="T13">
                  <a:pos x="T6" y="T7"/>
                </a:cxn>
                <a:cxn ang="T14">
                  <a:pos x="T8" y="T9"/>
                </a:cxn>
              </a:cxnLst>
              <a:rect l="T15" t="T16" r="T17" b="T18"/>
              <a:pathLst>
                <a:path w="71" h="4144">
                  <a:moveTo>
                    <a:pt x="0" y="4125"/>
                  </a:moveTo>
                  <a:lnTo>
                    <a:pt x="71" y="4144"/>
                  </a:lnTo>
                  <a:lnTo>
                    <a:pt x="71" y="0"/>
                  </a:lnTo>
                  <a:lnTo>
                    <a:pt x="0" y="21"/>
                  </a:lnTo>
                  <a:lnTo>
                    <a:pt x="0" y="4125"/>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22543" name="Freeform 14"/>
            <p:cNvSpPr>
              <a:spLocks/>
            </p:cNvSpPr>
            <p:nvPr/>
          </p:nvSpPr>
          <p:spPr bwMode="gray">
            <a:xfrm>
              <a:off x="4707800" y="3075919"/>
              <a:ext cx="106154" cy="484307"/>
            </a:xfrm>
            <a:custGeom>
              <a:avLst/>
              <a:gdLst>
                <a:gd name="T0" fmla="*/ 68 w 68"/>
                <a:gd name="T1" fmla="*/ 297 h 305"/>
                <a:gd name="T2" fmla="*/ 0 w 68"/>
                <a:gd name="T3" fmla="*/ 305 h 305"/>
                <a:gd name="T4" fmla="*/ 0 w 68"/>
                <a:gd name="T5" fmla="*/ 0 h 305"/>
                <a:gd name="T6" fmla="*/ 68 w 68"/>
                <a:gd name="T7" fmla="*/ 7 h 305"/>
                <a:gd name="T8" fmla="*/ 68 w 68"/>
                <a:gd name="T9" fmla="*/ 297 h 305"/>
                <a:gd name="T10" fmla="*/ 0 60000 65536"/>
                <a:gd name="T11" fmla="*/ 0 60000 65536"/>
                <a:gd name="T12" fmla="*/ 0 60000 65536"/>
                <a:gd name="T13" fmla="*/ 0 60000 65536"/>
                <a:gd name="T14" fmla="*/ 0 60000 65536"/>
                <a:gd name="T15" fmla="*/ 0 w 68"/>
                <a:gd name="T16" fmla="*/ 0 h 305"/>
                <a:gd name="T17" fmla="*/ 68 w 68"/>
                <a:gd name="T18" fmla="*/ 305 h 305"/>
              </a:gdLst>
              <a:ahLst/>
              <a:cxnLst>
                <a:cxn ang="T10">
                  <a:pos x="T0" y="T1"/>
                </a:cxn>
                <a:cxn ang="T11">
                  <a:pos x="T2" y="T3"/>
                </a:cxn>
                <a:cxn ang="T12">
                  <a:pos x="T4" y="T5"/>
                </a:cxn>
                <a:cxn ang="T13">
                  <a:pos x="T6" y="T7"/>
                </a:cxn>
                <a:cxn ang="T14">
                  <a:pos x="T8" y="T9"/>
                </a:cxn>
              </a:cxnLst>
              <a:rect l="T15" t="T16" r="T17" b="T18"/>
              <a:pathLst>
                <a:path w="68" h="305">
                  <a:moveTo>
                    <a:pt x="68" y="297"/>
                  </a:moveTo>
                  <a:lnTo>
                    <a:pt x="0" y="305"/>
                  </a:lnTo>
                  <a:lnTo>
                    <a:pt x="0" y="0"/>
                  </a:lnTo>
                  <a:lnTo>
                    <a:pt x="68" y="7"/>
                  </a:lnTo>
                  <a:lnTo>
                    <a:pt x="68" y="297"/>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4" name="Freeform 15"/>
            <p:cNvSpPr>
              <a:spLocks/>
            </p:cNvSpPr>
            <p:nvPr/>
          </p:nvSpPr>
          <p:spPr bwMode="gray">
            <a:xfrm>
              <a:off x="4748332" y="3137379"/>
              <a:ext cx="123526" cy="63919"/>
            </a:xfrm>
            <a:custGeom>
              <a:avLst/>
              <a:gdLst>
                <a:gd name="T0" fmla="*/ 33 w 33"/>
                <a:gd name="T1" fmla="*/ 0 h 17"/>
                <a:gd name="T2" fmla="*/ 10 w 33"/>
                <a:gd name="T3" fmla="*/ 0 h 17"/>
                <a:gd name="T4" fmla="*/ 5 w 33"/>
                <a:gd name="T5" fmla="*/ 0 h 17"/>
                <a:gd name="T6" fmla="*/ 5 w 33"/>
                <a:gd name="T7" fmla="*/ 17 h 17"/>
                <a:gd name="T8" fmla="*/ 10 w 33"/>
                <a:gd name="T9" fmla="*/ 17 h 17"/>
                <a:gd name="T10" fmla="*/ 33 w 33"/>
                <a:gd name="T11" fmla="*/ 17 h 17"/>
                <a:gd name="T12" fmla="*/ 33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5" name="Freeform 16"/>
            <p:cNvSpPr>
              <a:spLocks/>
            </p:cNvSpPr>
            <p:nvPr/>
          </p:nvSpPr>
          <p:spPr bwMode="gray">
            <a:xfrm>
              <a:off x="4812025" y="3137379"/>
              <a:ext cx="218100" cy="63919"/>
            </a:xfrm>
            <a:custGeom>
              <a:avLst/>
              <a:gdLst>
                <a:gd name="T0" fmla="*/ 49 w 58"/>
                <a:gd name="T1" fmla="*/ 0 h 17"/>
                <a:gd name="T2" fmla="*/ 35 w 58"/>
                <a:gd name="T3" fmla="*/ 0 h 17"/>
                <a:gd name="T4" fmla="*/ 12 w 58"/>
                <a:gd name="T5" fmla="*/ 0 h 17"/>
                <a:gd name="T6" fmla="*/ 6 w 58"/>
                <a:gd name="T7" fmla="*/ 0 h 17"/>
                <a:gd name="T8" fmla="*/ 0 w 58"/>
                <a:gd name="T9" fmla="*/ 9 h 17"/>
                <a:gd name="T10" fmla="*/ 6 w 58"/>
                <a:gd name="T11" fmla="*/ 17 h 17"/>
                <a:gd name="T12" fmla="*/ 12 w 58"/>
                <a:gd name="T13" fmla="*/ 17 h 17"/>
                <a:gd name="T14" fmla="*/ 35 w 58"/>
                <a:gd name="T15" fmla="*/ 17 h 17"/>
                <a:gd name="T16" fmla="*/ 49 w 58"/>
                <a:gd name="T17" fmla="*/ 17 h 17"/>
                <a:gd name="T18" fmla="*/ 58 w 58"/>
                <a:gd name="T19" fmla="*/ 9 h 17"/>
                <a:gd name="T20" fmla="*/ 49 w 5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7"/>
                <a:gd name="T35" fmla="*/ 58 w 5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1"/>
          <p:cNvGrpSpPr>
            <a:grpSpLocks/>
          </p:cNvGrpSpPr>
          <p:nvPr/>
        </p:nvGrpSpPr>
        <p:grpSpPr bwMode="auto">
          <a:xfrm>
            <a:off x="0" y="0"/>
            <a:ext cx="9144000" cy="6858000"/>
            <a:chOff x="0" y="0"/>
            <a:chExt cx="12191999" cy="6858000"/>
          </a:xfrm>
        </p:grpSpPr>
        <p:pic>
          <p:nvPicPr>
            <p:cNvPr id="24590"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sp>
        <p:nvSpPr>
          <p:cNvPr id="24578" name="任意多边形 12"/>
          <p:cNvSpPr>
            <a:spLocks/>
          </p:cNvSpPr>
          <p:nvPr/>
        </p:nvSpPr>
        <p:spPr bwMode="auto">
          <a:xfrm rot="2083007">
            <a:off x="2017713" y="2905125"/>
            <a:ext cx="1171575" cy="1560513"/>
          </a:xfrm>
          <a:custGeom>
            <a:avLst/>
            <a:gdLst>
              <a:gd name="T0" fmla="*/ 17886 w 3340100"/>
              <a:gd name="T1" fmla="*/ 79572 h 3340100"/>
              <a:gd name="T2" fmla="*/ 101959 w 3340100"/>
              <a:gd name="T3" fmla="*/ 79572 h 3340100"/>
              <a:gd name="T4" fmla="*/ 59922 w 3340100"/>
              <a:gd name="T5" fmla="*/ 0 h 3340100"/>
              <a:gd name="T6" fmla="*/ 66730 w 3340100"/>
              <a:gd name="T7" fmla="*/ 9378 h 3340100"/>
              <a:gd name="T8" fmla="*/ 73878 w 3340100"/>
              <a:gd name="T9" fmla="*/ 11243 h 3340100"/>
              <a:gd name="T10" fmla="*/ 83247 w 3340100"/>
              <a:gd name="T11" fmla="*/ 6253 h 3340100"/>
              <a:gd name="T12" fmla="*/ 86427 w 3340100"/>
              <a:gd name="T13" fmla="*/ 18024 h 3340100"/>
              <a:gd name="T14" fmla="*/ 92610 w 3340100"/>
              <a:gd name="T15" fmla="*/ 23498 h 3340100"/>
              <a:gd name="T16" fmla="*/ 102294 w 3340100"/>
              <a:gd name="T17" fmla="*/ 23306 h 3340100"/>
              <a:gd name="T18" fmla="*/ 102173 w 3340100"/>
              <a:gd name="T19" fmla="*/ 36055 h 3340100"/>
              <a:gd name="T20" fmla="*/ 106416 w 3340100"/>
              <a:gd name="T21" fmla="*/ 44397 h 3340100"/>
              <a:gd name="T22" fmla="*/ 115135 w 3340100"/>
              <a:gd name="T23" fmla="*/ 48599 h 3340100"/>
              <a:gd name="T24" fmla="*/ 111570 w 3340100"/>
              <a:gd name="T25" fmla="*/ 60720 h 3340100"/>
              <a:gd name="T26" fmla="*/ 113099 w 3340100"/>
              <a:gd name="T27" fmla="*/ 70764 h 3340100"/>
              <a:gd name="T28" fmla="*/ 119845 w 3340100"/>
              <a:gd name="T29" fmla="*/ 79572 h 3340100"/>
              <a:gd name="T30" fmla="*/ 113156 w 3340100"/>
              <a:gd name="T31" fmla="*/ 88338 h 3340100"/>
              <a:gd name="T32" fmla="*/ 111636 w 3340100"/>
              <a:gd name="T33" fmla="*/ 98535 h 3340100"/>
              <a:gd name="T34" fmla="*/ 115135 w 3340100"/>
              <a:gd name="T35" fmla="*/ 110545 h 3340100"/>
              <a:gd name="T36" fmla="*/ 106639 w 3340100"/>
              <a:gd name="T37" fmla="*/ 114713 h 3340100"/>
              <a:gd name="T38" fmla="*/ 102244 w 3340100"/>
              <a:gd name="T39" fmla="*/ 123416 h 3340100"/>
              <a:gd name="T40" fmla="*/ 102294 w 3340100"/>
              <a:gd name="T41" fmla="*/ 135838 h 3340100"/>
              <a:gd name="T42" fmla="*/ 92940 w 3340100"/>
              <a:gd name="T43" fmla="*/ 135772 h 3340100"/>
              <a:gd name="T44" fmla="*/ 86386 w 3340100"/>
              <a:gd name="T45" fmla="*/ 141608 h 3340100"/>
              <a:gd name="T46" fmla="*/ 83247 w 3340100"/>
              <a:gd name="T47" fmla="*/ 152891 h 3340100"/>
              <a:gd name="T48" fmla="*/ 74203 w 3340100"/>
              <a:gd name="T49" fmla="*/ 148244 h 3340100"/>
              <a:gd name="T50" fmla="*/ 66523 w 3340100"/>
              <a:gd name="T51" fmla="*/ 150262 h 3340100"/>
              <a:gd name="T52" fmla="*/ 59922 w 3340100"/>
              <a:gd name="T53" fmla="*/ 159144 h 3340100"/>
              <a:gd name="T54" fmla="*/ 53290 w 3340100"/>
              <a:gd name="T55" fmla="*/ 150186 h 3340100"/>
              <a:gd name="T56" fmla="*/ 45725 w 3340100"/>
              <a:gd name="T57" fmla="*/ 148155 h 3340100"/>
              <a:gd name="T58" fmla="*/ 36598 w 3340100"/>
              <a:gd name="T59" fmla="*/ 152891 h 3340100"/>
              <a:gd name="T60" fmla="*/ 33434 w 3340100"/>
              <a:gd name="T61" fmla="*/ 141311 h 3340100"/>
              <a:gd name="T62" fmla="*/ 27152 w 3340100"/>
              <a:gd name="T63" fmla="*/ 135678 h 3340100"/>
              <a:gd name="T64" fmla="*/ 17551 w 3340100"/>
              <a:gd name="T65" fmla="*/ 135838 h 3340100"/>
              <a:gd name="T66" fmla="*/ 17695 w 3340100"/>
              <a:gd name="T67" fmla="*/ 122978 h 3340100"/>
              <a:gd name="T68" fmla="*/ 13573 w 3340100"/>
              <a:gd name="T69" fmla="*/ 114768 h 3340100"/>
              <a:gd name="T70" fmla="*/ 4709 w 3340100"/>
              <a:gd name="T71" fmla="*/ 110545 h 3340100"/>
              <a:gd name="T72" fmla="*/ 8467 w 3340100"/>
              <a:gd name="T73" fmla="*/ 98104 h 3340100"/>
              <a:gd name="T74" fmla="*/ 7062 w 3340100"/>
              <a:gd name="T75" fmla="*/ 88612 h 3340100"/>
              <a:gd name="T76" fmla="*/ 0 w 3340100"/>
              <a:gd name="T77" fmla="*/ 79572 h 3340100"/>
              <a:gd name="T78" fmla="*/ 7119 w 3340100"/>
              <a:gd name="T79" fmla="*/ 70490 h 3340100"/>
              <a:gd name="T80" fmla="*/ 8533 w 3340100"/>
              <a:gd name="T81" fmla="*/ 61151 h 3340100"/>
              <a:gd name="T82" fmla="*/ 4709 w 3340100"/>
              <a:gd name="T83" fmla="*/ 48599 h 3340100"/>
              <a:gd name="T84" fmla="*/ 13796 w 3340100"/>
              <a:gd name="T85" fmla="*/ 44342 h 3340100"/>
              <a:gd name="T86" fmla="*/ 17766 w 3340100"/>
              <a:gd name="T87" fmla="*/ 36494 h 3340100"/>
              <a:gd name="T88" fmla="*/ 17551 w 3340100"/>
              <a:gd name="T89" fmla="*/ 23306 h 3340100"/>
              <a:gd name="T90" fmla="*/ 27482 w 3340100"/>
              <a:gd name="T91" fmla="*/ 23592 h 3340100"/>
              <a:gd name="T92" fmla="*/ 33392 w 3340100"/>
              <a:gd name="T93" fmla="*/ 18320 h 3340100"/>
              <a:gd name="T94" fmla="*/ 36598 w 3340100"/>
              <a:gd name="T95" fmla="*/ 6253 h 3340100"/>
              <a:gd name="T96" fmla="*/ 46050 w 3340100"/>
              <a:gd name="T97" fmla="*/ 11332 h 3340100"/>
              <a:gd name="T98" fmla="*/ 53083 w 3340100"/>
              <a:gd name="T99" fmla="*/ 9453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DEBB0"/>
          </a:solidFill>
          <a:ln w="9525">
            <a:noFill/>
            <a:round/>
            <a:headEnd/>
            <a:tailEnd/>
          </a:ln>
        </p:spPr>
        <p:txBody>
          <a:bodyPr anchor="ctr"/>
          <a:lstStyle/>
          <a:p>
            <a:endParaRPr lang="vi-VN"/>
          </a:p>
        </p:txBody>
      </p:sp>
      <p:sp>
        <p:nvSpPr>
          <p:cNvPr id="24579" name="任意多边形 15"/>
          <p:cNvSpPr>
            <a:spLocks/>
          </p:cNvSpPr>
          <p:nvPr/>
        </p:nvSpPr>
        <p:spPr bwMode="auto">
          <a:xfrm rot="2535249">
            <a:off x="847725" y="3946525"/>
            <a:ext cx="1608138" cy="2143125"/>
          </a:xfrm>
          <a:custGeom>
            <a:avLst/>
            <a:gdLst>
              <a:gd name="T0" fmla="*/ 63366 w 3340100"/>
              <a:gd name="T1" fmla="*/ 283062 h 3340100"/>
              <a:gd name="T2" fmla="*/ 361227 w 3340100"/>
              <a:gd name="T3" fmla="*/ 283062 h 3340100"/>
              <a:gd name="T4" fmla="*/ 212296 w 3340100"/>
              <a:gd name="T5" fmla="*/ 0 h 3340100"/>
              <a:gd name="T6" fmla="*/ 236415 w 3340100"/>
              <a:gd name="T7" fmla="*/ 33359 h 3340100"/>
              <a:gd name="T8" fmla="*/ 261740 w 3340100"/>
              <a:gd name="T9" fmla="*/ 39996 h 3340100"/>
              <a:gd name="T10" fmla="*/ 294932 w 3340100"/>
              <a:gd name="T11" fmla="*/ 22244 h 3340100"/>
              <a:gd name="T12" fmla="*/ 306200 w 3340100"/>
              <a:gd name="T13" fmla="*/ 64116 h 3340100"/>
              <a:gd name="T14" fmla="*/ 328103 w 3340100"/>
              <a:gd name="T15" fmla="*/ 83588 h 3340100"/>
              <a:gd name="T16" fmla="*/ 362413 w 3340100"/>
              <a:gd name="T17" fmla="*/ 82907 h 3340100"/>
              <a:gd name="T18" fmla="*/ 361987 w 3340100"/>
              <a:gd name="T19" fmla="*/ 128260 h 3340100"/>
              <a:gd name="T20" fmla="*/ 377016 w 3340100"/>
              <a:gd name="T21" fmla="*/ 157935 h 3340100"/>
              <a:gd name="T22" fmla="*/ 407910 w 3340100"/>
              <a:gd name="T23" fmla="*/ 172882 h 3340100"/>
              <a:gd name="T24" fmla="*/ 395276 w 3340100"/>
              <a:gd name="T25" fmla="*/ 215999 h 3340100"/>
              <a:gd name="T26" fmla="*/ 400695 w 3340100"/>
              <a:gd name="T27" fmla="*/ 251730 h 3340100"/>
              <a:gd name="T28" fmla="*/ 424593 w 3340100"/>
              <a:gd name="T29" fmla="*/ 283062 h 3340100"/>
              <a:gd name="T30" fmla="*/ 400897 w 3340100"/>
              <a:gd name="T31" fmla="*/ 314245 h 3340100"/>
              <a:gd name="T32" fmla="*/ 395511 w 3340100"/>
              <a:gd name="T33" fmla="*/ 350519 h 3340100"/>
              <a:gd name="T34" fmla="*/ 407910 w 3340100"/>
              <a:gd name="T35" fmla="*/ 393243 h 3340100"/>
              <a:gd name="T36" fmla="*/ 377806 w 3340100"/>
              <a:gd name="T37" fmla="*/ 408070 h 3340100"/>
              <a:gd name="T38" fmla="*/ 362238 w 3340100"/>
              <a:gd name="T39" fmla="*/ 439030 h 3340100"/>
              <a:gd name="T40" fmla="*/ 362413 w 3340100"/>
              <a:gd name="T41" fmla="*/ 483217 h 3340100"/>
              <a:gd name="T42" fmla="*/ 329272 w 3340100"/>
              <a:gd name="T43" fmla="*/ 482984 h 3340100"/>
              <a:gd name="T44" fmla="*/ 306053 w 3340100"/>
              <a:gd name="T45" fmla="*/ 503742 h 3340100"/>
              <a:gd name="T46" fmla="*/ 294932 w 3340100"/>
              <a:gd name="T47" fmla="*/ 543880 h 3340100"/>
              <a:gd name="T48" fmla="*/ 262890 w 3340100"/>
              <a:gd name="T49" fmla="*/ 527348 h 3340100"/>
              <a:gd name="T50" fmla="*/ 235684 w 3340100"/>
              <a:gd name="T51" fmla="*/ 534529 h 3340100"/>
              <a:gd name="T52" fmla="*/ 212296 w 3340100"/>
              <a:gd name="T53" fmla="*/ 566124 h 3340100"/>
              <a:gd name="T54" fmla="*/ 188798 w 3340100"/>
              <a:gd name="T55" fmla="*/ 534259 h 3340100"/>
              <a:gd name="T56" fmla="*/ 161999 w 3340100"/>
              <a:gd name="T57" fmla="*/ 527034 h 3340100"/>
              <a:gd name="T58" fmla="*/ 129661 w 3340100"/>
              <a:gd name="T59" fmla="*/ 543880 h 3340100"/>
              <a:gd name="T60" fmla="*/ 118451 w 3340100"/>
              <a:gd name="T61" fmla="*/ 502688 h 3340100"/>
              <a:gd name="T62" fmla="*/ 96195 w 3340100"/>
              <a:gd name="T63" fmla="*/ 482649 h 3340100"/>
              <a:gd name="T64" fmla="*/ 62180 w 3340100"/>
              <a:gd name="T65" fmla="*/ 483217 h 3340100"/>
              <a:gd name="T66" fmla="*/ 62691 w 3340100"/>
              <a:gd name="T67" fmla="*/ 437471 h 3340100"/>
              <a:gd name="T68" fmla="*/ 48087 w 3340100"/>
              <a:gd name="T69" fmla="*/ 408267 h 3340100"/>
              <a:gd name="T70" fmla="*/ 16683 w 3340100"/>
              <a:gd name="T71" fmla="*/ 393243 h 3340100"/>
              <a:gd name="T72" fmla="*/ 29997 w 3340100"/>
              <a:gd name="T73" fmla="*/ 348987 h 3340100"/>
              <a:gd name="T74" fmla="*/ 25019 w 3340100"/>
              <a:gd name="T75" fmla="*/ 315220 h 3340100"/>
              <a:gd name="T76" fmla="*/ 0 w 3340100"/>
              <a:gd name="T77" fmla="*/ 283062 h 3340100"/>
              <a:gd name="T78" fmla="*/ 25221 w 3340100"/>
              <a:gd name="T79" fmla="*/ 250755 h 3340100"/>
              <a:gd name="T80" fmla="*/ 30233 w 3340100"/>
              <a:gd name="T81" fmla="*/ 217530 h 3340100"/>
              <a:gd name="T82" fmla="*/ 16683 w 3340100"/>
              <a:gd name="T83" fmla="*/ 172882 h 3340100"/>
              <a:gd name="T84" fmla="*/ 48877 w 3340100"/>
              <a:gd name="T85" fmla="*/ 157739 h 3340100"/>
              <a:gd name="T86" fmla="*/ 62943 w 3340100"/>
              <a:gd name="T87" fmla="*/ 129819 h 3340100"/>
              <a:gd name="T88" fmla="*/ 62180 w 3340100"/>
              <a:gd name="T89" fmla="*/ 82907 h 3340100"/>
              <a:gd name="T90" fmla="*/ 97365 w 3340100"/>
              <a:gd name="T91" fmla="*/ 83924 h 3340100"/>
              <a:gd name="T92" fmla="*/ 118304 w 3340100"/>
              <a:gd name="T93" fmla="*/ 65169 h 3340100"/>
              <a:gd name="T94" fmla="*/ 129661 w 3340100"/>
              <a:gd name="T95" fmla="*/ 22244 h 3340100"/>
              <a:gd name="T96" fmla="*/ 163148 w 3340100"/>
              <a:gd name="T97" fmla="*/ 40310 h 3340100"/>
              <a:gd name="T98" fmla="*/ 188066 w 3340100"/>
              <a:gd name="T99" fmla="*/ 33627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F9409"/>
          </a:solidFill>
          <a:ln w="9525">
            <a:noFill/>
            <a:round/>
            <a:headEnd/>
            <a:tailEnd/>
          </a:ln>
        </p:spPr>
        <p:txBody>
          <a:bodyPr anchor="ctr"/>
          <a:lstStyle/>
          <a:p>
            <a:endParaRPr lang="vi-VN"/>
          </a:p>
        </p:txBody>
      </p:sp>
      <p:sp>
        <p:nvSpPr>
          <p:cNvPr id="24580" name="任意多边形 18"/>
          <p:cNvSpPr>
            <a:spLocks/>
          </p:cNvSpPr>
          <p:nvPr/>
        </p:nvSpPr>
        <p:spPr bwMode="auto">
          <a:xfrm rot="1877475">
            <a:off x="762000" y="1506538"/>
            <a:ext cx="1595438" cy="2125662"/>
          </a:xfrm>
          <a:custGeom>
            <a:avLst/>
            <a:gdLst>
              <a:gd name="T0" fmla="*/ 61509 w 3340100"/>
              <a:gd name="T1" fmla="*/ 273949 h 3340100"/>
              <a:gd name="T2" fmla="*/ 350642 w 3340100"/>
              <a:gd name="T3" fmla="*/ 273949 h 3340100"/>
              <a:gd name="T4" fmla="*/ 206076 w 3340100"/>
              <a:gd name="T5" fmla="*/ 0 h 3340100"/>
              <a:gd name="T6" fmla="*/ 229488 w 3340100"/>
              <a:gd name="T7" fmla="*/ 32285 h 3340100"/>
              <a:gd name="T8" fmla="*/ 254071 w 3340100"/>
              <a:gd name="T9" fmla="*/ 38708 h 3340100"/>
              <a:gd name="T10" fmla="*/ 286290 w 3340100"/>
              <a:gd name="T11" fmla="*/ 21528 h 3340100"/>
              <a:gd name="T12" fmla="*/ 297227 w 3340100"/>
              <a:gd name="T13" fmla="*/ 62052 h 3340100"/>
              <a:gd name="T14" fmla="*/ 318489 w 3340100"/>
              <a:gd name="T15" fmla="*/ 80898 h 3340100"/>
              <a:gd name="T16" fmla="*/ 351794 w 3340100"/>
              <a:gd name="T17" fmla="*/ 80238 h 3340100"/>
              <a:gd name="T18" fmla="*/ 351380 w 3340100"/>
              <a:gd name="T19" fmla="*/ 124131 h 3340100"/>
              <a:gd name="T20" fmla="*/ 365969 w 3340100"/>
              <a:gd name="T21" fmla="*/ 152850 h 3340100"/>
              <a:gd name="T22" fmla="*/ 395957 w 3340100"/>
              <a:gd name="T23" fmla="*/ 167315 h 3340100"/>
              <a:gd name="T24" fmla="*/ 383694 w 3340100"/>
              <a:gd name="T25" fmla="*/ 209044 h 3340100"/>
              <a:gd name="T26" fmla="*/ 388953 w 3340100"/>
              <a:gd name="T27" fmla="*/ 243626 h 3340100"/>
              <a:gd name="T28" fmla="*/ 412152 w 3340100"/>
              <a:gd name="T29" fmla="*/ 273949 h 3340100"/>
              <a:gd name="T30" fmla="*/ 389149 w 3340100"/>
              <a:gd name="T31" fmla="*/ 304127 h 3340100"/>
              <a:gd name="T32" fmla="*/ 383922 w 3340100"/>
              <a:gd name="T33" fmla="*/ 339234 h 3340100"/>
              <a:gd name="T34" fmla="*/ 395957 w 3340100"/>
              <a:gd name="T35" fmla="*/ 380582 h 3340100"/>
              <a:gd name="T36" fmla="*/ 366736 w 3340100"/>
              <a:gd name="T37" fmla="*/ 394932 h 3340100"/>
              <a:gd name="T38" fmla="*/ 351624 w 3340100"/>
              <a:gd name="T39" fmla="*/ 424895 h 3340100"/>
              <a:gd name="T40" fmla="*/ 351794 w 3340100"/>
              <a:gd name="T41" fmla="*/ 467660 h 3340100"/>
              <a:gd name="T42" fmla="*/ 319624 w 3340100"/>
              <a:gd name="T43" fmla="*/ 467434 h 3340100"/>
              <a:gd name="T44" fmla="*/ 297085 w 3340100"/>
              <a:gd name="T45" fmla="*/ 487523 h 3340100"/>
              <a:gd name="T46" fmla="*/ 286290 w 3340100"/>
              <a:gd name="T47" fmla="*/ 526369 h 3340100"/>
              <a:gd name="T48" fmla="*/ 255187 w 3340100"/>
              <a:gd name="T49" fmla="*/ 510370 h 3340100"/>
              <a:gd name="T50" fmla="*/ 228778 w 3340100"/>
              <a:gd name="T51" fmla="*/ 517319 h 3340100"/>
              <a:gd name="T52" fmla="*/ 206076 w 3340100"/>
              <a:gd name="T53" fmla="*/ 547897 h 3340100"/>
              <a:gd name="T54" fmla="*/ 183265 w 3340100"/>
              <a:gd name="T55" fmla="*/ 517058 h 3340100"/>
              <a:gd name="T56" fmla="*/ 157252 w 3340100"/>
              <a:gd name="T57" fmla="*/ 510066 h 3340100"/>
              <a:gd name="T58" fmla="*/ 125862 w 3340100"/>
              <a:gd name="T59" fmla="*/ 526369 h 3340100"/>
              <a:gd name="T60" fmla="*/ 114980 w 3340100"/>
              <a:gd name="T61" fmla="*/ 486505 h 3340100"/>
              <a:gd name="T62" fmla="*/ 93377 w 3340100"/>
              <a:gd name="T63" fmla="*/ 467110 h 3340100"/>
              <a:gd name="T64" fmla="*/ 60358 w 3340100"/>
              <a:gd name="T65" fmla="*/ 467660 h 3340100"/>
              <a:gd name="T66" fmla="*/ 60855 w 3340100"/>
              <a:gd name="T67" fmla="*/ 423386 h 3340100"/>
              <a:gd name="T68" fmla="*/ 46678 w 3340100"/>
              <a:gd name="T69" fmla="*/ 395122 h 3340100"/>
              <a:gd name="T70" fmla="*/ 16195 w 3340100"/>
              <a:gd name="T71" fmla="*/ 380582 h 3340100"/>
              <a:gd name="T72" fmla="*/ 29118 w 3340100"/>
              <a:gd name="T73" fmla="*/ 337751 h 3340100"/>
              <a:gd name="T74" fmla="*/ 24286 w 3340100"/>
              <a:gd name="T75" fmla="*/ 305072 h 3340100"/>
              <a:gd name="T76" fmla="*/ 0 w 3340100"/>
              <a:gd name="T77" fmla="*/ 273949 h 3340100"/>
              <a:gd name="T78" fmla="*/ 24482 w 3340100"/>
              <a:gd name="T79" fmla="*/ 242681 h 3340100"/>
              <a:gd name="T80" fmla="*/ 29347 w 3340100"/>
              <a:gd name="T81" fmla="*/ 210527 h 3340100"/>
              <a:gd name="T82" fmla="*/ 16195 w 3340100"/>
              <a:gd name="T83" fmla="*/ 167315 h 3340100"/>
              <a:gd name="T84" fmla="*/ 47445 w 3340100"/>
              <a:gd name="T85" fmla="*/ 152660 h 3340100"/>
              <a:gd name="T86" fmla="*/ 61099 w 3340100"/>
              <a:gd name="T87" fmla="*/ 125639 h 3340100"/>
              <a:gd name="T88" fmla="*/ 60358 w 3340100"/>
              <a:gd name="T89" fmla="*/ 80238 h 3340100"/>
              <a:gd name="T90" fmla="*/ 94512 w 3340100"/>
              <a:gd name="T91" fmla="*/ 81222 h 3340100"/>
              <a:gd name="T92" fmla="*/ 114838 w 3340100"/>
              <a:gd name="T93" fmla="*/ 63070 h 3340100"/>
              <a:gd name="T94" fmla="*/ 125862 w 3340100"/>
              <a:gd name="T95" fmla="*/ 21528 h 3340100"/>
              <a:gd name="T96" fmla="*/ 158367 w 3340100"/>
              <a:gd name="T97" fmla="*/ 39012 h 3340100"/>
              <a:gd name="T98" fmla="*/ 182555 w 3340100"/>
              <a:gd name="T99" fmla="*/ 32545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AC090"/>
          </a:solidFill>
          <a:ln w="9525">
            <a:noFill/>
            <a:round/>
            <a:headEnd/>
            <a:tailEnd/>
          </a:ln>
        </p:spPr>
        <p:txBody>
          <a:bodyPr anchor="ctr"/>
          <a:lstStyle/>
          <a:p>
            <a:endParaRPr lang="vi-VN"/>
          </a:p>
        </p:txBody>
      </p:sp>
      <p:pic>
        <p:nvPicPr>
          <p:cNvPr id="24581" name="图片 34"/>
          <p:cNvPicPr>
            <a:picLocks noChangeAspect="1"/>
          </p:cNvPicPr>
          <p:nvPr/>
        </p:nvPicPr>
        <p:blipFill>
          <a:blip r:embed="rId4"/>
          <a:srcRect/>
          <a:stretch>
            <a:fillRect/>
          </a:stretch>
        </p:blipFill>
        <p:spPr bwMode="auto">
          <a:xfrm>
            <a:off x="1939925" y="836613"/>
            <a:ext cx="6808788" cy="3587750"/>
          </a:xfrm>
          <a:prstGeom prst="rect">
            <a:avLst/>
          </a:prstGeom>
          <a:noFill/>
          <a:ln w="9525">
            <a:noFill/>
            <a:miter lim="800000"/>
            <a:headEnd/>
            <a:tailEnd/>
          </a:ln>
        </p:spPr>
      </p:pic>
      <p:sp>
        <p:nvSpPr>
          <p:cNvPr id="8" name="Rectangle 7"/>
          <p:cNvSpPr/>
          <p:nvPr/>
        </p:nvSpPr>
        <p:spPr>
          <a:xfrm>
            <a:off x="2573338" y="2046288"/>
            <a:ext cx="5975350" cy="2246312"/>
          </a:xfrm>
          <a:prstGeom prst="rect">
            <a:avLst/>
          </a:prstGeom>
        </p:spPr>
        <p:txBody>
          <a:bodyPr>
            <a:spAutoFit/>
          </a:bodyPr>
          <a:lstStyle/>
          <a:p>
            <a:pPr algn="just" fontAlgn="auto">
              <a:spcBef>
                <a:spcPts val="0"/>
              </a:spcBef>
              <a:spcAft>
                <a:spcPts val="0"/>
              </a:spcAft>
              <a:defRPr/>
            </a:pPr>
            <a:r>
              <a:rPr lang="vi-VN" sz="2800" dirty="0">
                <a:solidFill>
                  <a:srgbClr val="0000CC"/>
                </a:solidFill>
                <a:latin typeface="+mj-lt"/>
                <a:cs typeface="+mn-cs"/>
              </a:rPr>
              <a:t> Tả cảnh sinh hoạt là </a:t>
            </a:r>
            <a:r>
              <a:rPr lang="vi-VN" sz="2800" dirty="0">
                <a:solidFill>
                  <a:srgbClr val="0000CC"/>
                </a:solidFill>
                <a:latin typeface="+mj-lt"/>
                <a:cs typeface="+mn-cs"/>
              </a:rPr>
              <a:t>dùng khả năng quan sát và lời văn gợi tả, làm sống lại bức tranh sinh hoạt, giúp người đọc hình dung được rõ nét về không khí, đặc điểm nổi bật của cảnh đó.</a:t>
            </a:r>
          </a:p>
        </p:txBody>
      </p:sp>
      <p:grpSp>
        <p:nvGrpSpPr>
          <p:cNvPr id="24583" name="组合 13"/>
          <p:cNvGrpSpPr>
            <a:grpSpLocks/>
          </p:cNvGrpSpPr>
          <p:nvPr/>
        </p:nvGrpSpPr>
        <p:grpSpPr bwMode="auto">
          <a:xfrm>
            <a:off x="1219200" y="9525"/>
            <a:ext cx="7138988" cy="1979613"/>
            <a:chOff x="3989878" y="372140"/>
            <a:chExt cx="5955984" cy="1786269"/>
          </a:xfrm>
        </p:grpSpPr>
        <p:pic>
          <p:nvPicPr>
            <p:cNvPr id="24588"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5" name="矩形 17"/>
            <p:cNvSpPr/>
            <p:nvPr/>
          </p:nvSpPr>
          <p:spPr>
            <a:xfrm>
              <a:off x="3989878" y="372140"/>
              <a:ext cx="5955984" cy="67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24584"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24585"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24586" name="Rectangle 8"/>
          <p:cNvSpPr>
            <a:spLocks noChangeArrowheads="1"/>
          </p:cNvSpPr>
          <p:nvPr/>
        </p:nvSpPr>
        <p:spPr bwMode="auto">
          <a:xfrm>
            <a:off x="1219200" y="-12700"/>
            <a:ext cx="6521450" cy="830263"/>
          </a:xfrm>
          <a:prstGeom prst="rect">
            <a:avLst/>
          </a:prstGeom>
          <a:noFill/>
          <a:ln w="9525">
            <a:noFill/>
            <a:miter lim="800000"/>
            <a:headEnd/>
            <a:tailEnd/>
          </a:ln>
        </p:spPr>
        <p:txBody>
          <a:bodyPr>
            <a:spAutoFit/>
          </a:bodyPr>
          <a:lstStyle/>
          <a:p>
            <a:pPr algn="ctr"/>
            <a:r>
              <a:rPr lang="vi-VN" sz="2400" b="1">
                <a:solidFill>
                  <a:srgbClr val="FF0000"/>
                </a:solidFill>
              </a:rPr>
              <a:t>I. TÌM HIỂU CÁC YÊU CẦU</a:t>
            </a:r>
          </a:p>
          <a:p>
            <a:pPr algn="ctr"/>
            <a:r>
              <a:rPr lang="vi-VN" sz="2400" b="1">
                <a:solidFill>
                  <a:srgbClr val="FF0000"/>
                </a:solidFill>
              </a:rPr>
              <a:t>ĐỐI VỚI BÀI VĂN TẢ CẢNH SINH HOẠT </a:t>
            </a:r>
          </a:p>
        </p:txBody>
      </p:sp>
      <p:sp>
        <p:nvSpPr>
          <p:cNvPr id="21" name="矩形: 圆角 6">
            <a:extLst>
              <a:ext uri="{FF2B5EF4-FFF2-40B4-BE49-F238E27FC236}"/>
            </a:extLst>
          </p:cNvPr>
          <p:cNvSpPr/>
          <p:nvPr/>
        </p:nvSpPr>
        <p:spPr>
          <a:xfrm>
            <a:off x="285750" y="1196975"/>
            <a:ext cx="2317750" cy="620713"/>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800" b="1" dirty="0">
                <a:solidFill>
                  <a:srgbClr val="FF0000"/>
                </a:solidFill>
                <a:latin typeface="Times New Roman" pitchFamily="18" charset="0"/>
                <a:ea typeface="Tahoma" pitchFamily="34" charset="0"/>
                <a:cs typeface="Times New Roman" pitchFamily="18" charset="0"/>
              </a:rPr>
              <a:t>1. </a:t>
            </a:r>
            <a:r>
              <a:rPr lang="en-US" altLang="zh-CN" sz="2800" b="1" dirty="0" err="1">
                <a:solidFill>
                  <a:srgbClr val="FF0000"/>
                </a:solidFill>
                <a:latin typeface="Times New Roman" pitchFamily="18" charset="0"/>
                <a:ea typeface="Tahoma" pitchFamily="34" charset="0"/>
                <a:cs typeface="Times New Roman" pitchFamily="18" charset="0"/>
              </a:rPr>
              <a:t>Khái</a:t>
            </a:r>
            <a:r>
              <a:rPr lang="en-US" altLang="zh-CN" sz="2800" b="1" dirty="0">
                <a:solidFill>
                  <a:srgbClr val="FF0000"/>
                </a:solidFill>
                <a:latin typeface="Times New Roman" pitchFamily="18" charset="0"/>
                <a:ea typeface="Tahoma" pitchFamily="34" charset="0"/>
                <a:cs typeface="Times New Roman" pitchFamily="18" charset="0"/>
              </a:rPr>
              <a:t> </a:t>
            </a:r>
            <a:r>
              <a:rPr lang="en-US" altLang="zh-CN" sz="2800" b="1" dirty="0" err="1">
                <a:solidFill>
                  <a:srgbClr val="FF0000"/>
                </a:solidFill>
                <a:latin typeface="Times New Roman" pitchFamily="18" charset="0"/>
                <a:ea typeface="Tahoma" pitchFamily="34" charset="0"/>
                <a:cs typeface="Times New Roman" pitchFamily="18" charset="0"/>
              </a:rPr>
              <a:t>niệm</a:t>
            </a:r>
            <a:endParaRPr lang="zh-CN" altLang="en-US" sz="2800" b="1" dirty="0">
              <a:solidFill>
                <a:srgbClr val="FF0000"/>
              </a:solidFill>
              <a:latin typeface="Times New Roman" pitchFamily="18" charset="0"/>
              <a:ea typeface="inpin heiti" charset="-122"/>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extLst>
          </a:blip>
          <a:stretch>
            <a:fillRect/>
          </a:stretch>
        </p:blipFill>
        <p:spPr>
          <a:xfrm>
            <a:off x="467544" y="548680"/>
            <a:ext cx="6696744" cy="3992378"/>
          </a:xfrm>
          <a:prstGeom prst="rect">
            <a:avLst/>
          </a:prstGeom>
          <a:ln>
            <a:noFill/>
          </a:ln>
          <a:effectLst>
            <a:softEdge rad="112500"/>
          </a:effectLst>
        </p:spPr>
      </p:pic>
      <p:sp>
        <p:nvSpPr>
          <p:cNvPr id="7" name="TextBox 6"/>
          <p:cNvSpPr txBox="1"/>
          <p:nvPr/>
        </p:nvSpPr>
        <p:spPr>
          <a:xfrm>
            <a:off x="900113" y="4546600"/>
            <a:ext cx="5040312"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gia </a:t>
            </a:r>
            <a:r>
              <a:rPr lang="vi-VN" sz="2400" b="1" dirty="0">
                <a:solidFill>
                  <a:srgbClr val="FFFF00"/>
                </a:solidFill>
                <a:latin typeface="+mj-lt"/>
                <a:cs typeface="+mn-cs"/>
              </a:rPr>
              <a:t>đình sum họp bên bữa cơm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95513" y="4464050"/>
            <a:ext cx="3455987"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cánh đồng mùa gặt</a:t>
            </a:r>
            <a:endParaRPr lang="vi-VN" sz="2400" b="1" dirty="0">
              <a:solidFill>
                <a:srgbClr val="FFFF00"/>
              </a:solidFill>
              <a:latin typeface="+mj-lt"/>
              <a:cs typeface="+mn-cs"/>
            </a:endParaRPr>
          </a:p>
        </p:txBody>
      </p:sp>
      <p:pic>
        <p:nvPicPr>
          <p:cNvPr id="2" name="Picture 1"/>
          <p:cNvPicPr>
            <a:picLocks noChangeAspect="1"/>
          </p:cNvPicPr>
          <p:nvPr/>
        </p:nvPicPr>
        <p:blipFill>
          <a:blip r:embed="rId3">
            <a:extLst>
              <a:ext uri="{28A0092B-C50C-407E-A947-70E740481C1C}"/>
            </a:extLst>
          </a:blip>
          <a:stretch>
            <a:fillRect/>
          </a:stretch>
        </p:blipFill>
        <p:spPr>
          <a:xfrm>
            <a:off x="539552" y="548680"/>
            <a:ext cx="6696744" cy="3888432"/>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extLst>
          </a:blip>
          <a:stretch>
            <a:fillRect/>
          </a:stretch>
        </p:blipFill>
        <p:spPr>
          <a:xfrm>
            <a:off x="1043608" y="692696"/>
            <a:ext cx="5976664" cy="3825592"/>
          </a:xfrm>
          <a:prstGeom prst="rect">
            <a:avLst/>
          </a:prstGeom>
          <a:ln>
            <a:noFill/>
          </a:ln>
          <a:effectLst>
            <a:softEdge rad="112500"/>
          </a:effectLst>
        </p:spPr>
      </p:pic>
      <p:sp>
        <p:nvSpPr>
          <p:cNvPr id="7" name="TextBox 6"/>
          <p:cNvSpPr txBox="1"/>
          <p:nvPr/>
        </p:nvSpPr>
        <p:spPr>
          <a:xfrm>
            <a:off x="1763713" y="4508500"/>
            <a:ext cx="3887787"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sân </a:t>
            </a:r>
            <a:r>
              <a:rPr lang="vi-VN" sz="2400" b="1" dirty="0">
                <a:solidFill>
                  <a:srgbClr val="FFFF00"/>
                </a:solidFill>
                <a:latin typeface="+mj-lt"/>
                <a:cs typeface="+mn-cs"/>
              </a:rPr>
              <a:t>trường giờ ra chơi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1031</Words>
  <PresentationFormat>On-screen Show (4:3)</PresentationFormat>
  <Paragraphs>170</Paragraphs>
  <Slides>24</Slides>
  <Notes>13</Notes>
  <HiddenSlides>0</HiddenSlides>
  <MMClips>1</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24</vt:i4>
      </vt:variant>
    </vt:vector>
  </HeadingPairs>
  <TitlesOfParts>
    <vt:vector size="35" baseType="lpstr">
      <vt:lpstr>Arial</vt:lpstr>
      <vt:lpstr>Times New Roman</vt:lpstr>
      <vt:lpstr>Georgia Ref</vt:lpstr>
      <vt:lpstr>inpin heiti</vt:lpstr>
      <vt:lpstr>Calibri</vt:lpstr>
      <vt:lpstr>Microsoft YaHei UI</vt:lpstr>
      <vt:lpstr>Tahoma</vt:lpstr>
      <vt:lpstr>SimSun</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2021-06-16T10:34:06Z</dcterms:created>
  <dcterms:modified xsi:type="dcterms:W3CDTF">2021-06-30T03:01:56Z</dcterms:modified>
</cp:coreProperties>
</file>