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9" r:id="rId3"/>
    <p:sldId id="257" r:id="rId4"/>
    <p:sldId id="288" r:id="rId5"/>
    <p:sldId id="267" r:id="rId6"/>
    <p:sldId id="269" r:id="rId7"/>
    <p:sldId id="290" r:id="rId8"/>
    <p:sldId id="291" r:id="rId9"/>
    <p:sldId id="272" r:id="rId10"/>
    <p:sldId id="292" r:id="rId11"/>
    <p:sldId id="293" r:id="rId12"/>
    <p:sldId id="275" r:id="rId13"/>
    <p:sldId id="276" r:id="rId14"/>
    <p:sldId id="294" r:id="rId15"/>
    <p:sldId id="295" r:id="rId16"/>
    <p:sldId id="296" r:id="rId17"/>
    <p:sldId id="287" r:id="rId18"/>
  </p:sldIdLst>
  <p:sldSz cx="9144000" cy="6858000" type="screen4x3"/>
  <p:notesSz cx="6858000" cy="9144000"/>
  <p:custDataLst>
    <p:tags r:id="rId19"/>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66" d="100"/>
          <a:sy n="66" d="100"/>
        </p:scale>
        <p:origin x="-1284" y="-9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8"/>
            <a:ext cx="9144000" cy="6840983"/>
          </a:xfrm>
          <a:prstGeom prst="rect">
            <a:avLst/>
          </a:prstGeom>
        </p:spPr>
      </p:pic>
      <p:sp>
        <p:nvSpPr>
          <p:cNvPr id="2" name="Title 1"/>
          <p:cNvSpPr>
            <a:spLocks noGrp="1"/>
          </p:cNvSpPr>
          <p:nvPr>
            <p:ph type="ctrTitle"/>
          </p:nvPr>
        </p:nvSpPr>
        <p:spPr>
          <a:xfrm>
            <a:off x="1143000" y="1122363"/>
            <a:ext cx="6858000" cy="2387600"/>
          </a:xfrm>
        </p:spPr>
        <p:txBody>
          <a:bodyPr anchor="b"/>
          <a:lstStyle>
            <a:lvl1pPr algn="ctr">
              <a:defRPr sz="4500">
                <a:latin typeface="Cambria" panose="02040503050406030204"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Cambria" panose="02040503050406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15FCCC27-30C6-493E-B584-3E07795D11FA}" type="datetimeFigureOut">
              <a:rPr lang="en-US" smtClean="0"/>
              <a:pPr>
                <a:defRPr/>
              </a:pPr>
              <a:t>20/08/2018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DC97399-B503-4383-9166-D2C46B1279BB}" type="slidenum">
              <a:rPr lang="en-US" smtClean="0"/>
              <a:pPr>
                <a:defRPr/>
              </a:pPr>
              <a:t>‹#›</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8"/>
            <a:ext cx="9144000" cy="6840982"/>
          </a:xfrm>
          <a:prstGeom prst="rect">
            <a:avLst/>
          </a:prstGeom>
        </p:spPr>
      </p:pic>
      <p:sp>
        <p:nvSpPr>
          <p:cNvPr id="8" name="TextBox 7"/>
          <p:cNvSpPr txBox="1"/>
          <p:nvPr/>
        </p:nvSpPr>
        <p:spPr>
          <a:xfrm>
            <a:off x="381000" y="228600"/>
            <a:ext cx="2667000" cy="1015663"/>
          </a:xfrm>
          <a:prstGeom prst="rect">
            <a:avLst/>
          </a:prstGeom>
          <a:noFill/>
        </p:spPr>
        <p:txBody>
          <a:bodyPr wrap="square" rtlCol="0">
            <a:spAutoFit/>
          </a:bodyPr>
          <a:lstStyle/>
          <a:p>
            <a:r>
              <a:rPr lang="en-US" sz="6000" b="1" dirty="0" smtClean="0">
                <a:solidFill>
                  <a:schemeClr val="bg1"/>
                </a:solidFill>
                <a:latin typeface="UTM Helve" pitchFamily="18" charset="0"/>
              </a:rPr>
              <a:t>LỚP</a:t>
            </a:r>
            <a:r>
              <a:rPr lang="en-US" sz="6000" b="1" baseline="0" dirty="0" smtClean="0">
                <a:solidFill>
                  <a:schemeClr val="bg1"/>
                </a:solidFill>
                <a:latin typeface="UTM Helve" pitchFamily="18" charset="0"/>
              </a:rPr>
              <a:t> 8</a:t>
            </a:r>
            <a:endParaRPr lang="en-US" sz="6000" b="1" dirty="0">
              <a:solidFill>
                <a:schemeClr val="bg1"/>
              </a:solidFill>
              <a:latin typeface="UTM Helve" pitchFamily="18" charset="0"/>
            </a:endParaRPr>
          </a:p>
        </p:txBody>
      </p:sp>
    </p:spTree>
    <p:extLst>
      <p:ext uri="{BB962C8B-B14F-4D97-AF65-F5344CB8AC3E}">
        <p14:creationId xmlns:p14="http://schemas.microsoft.com/office/powerpoint/2010/main" val="29261875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462D888-D1FE-47BD-A690-6951E15FB4E4}" type="datetimeFigureOut">
              <a:rPr lang="en-US" smtClean="0"/>
              <a:pPr>
                <a:defRPr/>
              </a:pPr>
              <a:t>20/08/2018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44B77D2-8569-4408-9714-F0B0CF4CE574}" type="slidenum">
              <a:rPr lang="en-US" smtClean="0"/>
              <a:pPr>
                <a:defRPr/>
              </a:pPr>
              <a:t>‹#›</a:t>
            </a:fld>
            <a:endParaRPr lang="en-US"/>
          </a:p>
        </p:txBody>
      </p:sp>
    </p:spTree>
    <p:extLst>
      <p:ext uri="{BB962C8B-B14F-4D97-AF65-F5344CB8AC3E}">
        <p14:creationId xmlns:p14="http://schemas.microsoft.com/office/powerpoint/2010/main" val="8696093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A1CF836-46B6-4666-8BC0-B0763B76181C}" type="datetimeFigureOut">
              <a:rPr lang="en-US" smtClean="0"/>
              <a:pPr>
                <a:defRPr/>
              </a:pPr>
              <a:t>20/08/2018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6744C7F-B3E8-46C9-A84F-EBC9EBBFC34F}" type="slidenum">
              <a:rPr lang="en-US" smtClean="0"/>
              <a:pPr>
                <a:defRPr/>
              </a:pPr>
              <a:t>‹#›</a:t>
            </a:fld>
            <a:endParaRPr lang="en-US"/>
          </a:p>
        </p:txBody>
      </p:sp>
    </p:spTree>
    <p:extLst>
      <p:ext uri="{BB962C8B-B14F-4D97-AF65-F5344CB8AC3E}">
        <p14:creationId xmlns:p14="http://schemas.microsoft.com/office/powerpoint/2010/main" val="37836651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8091885-112E-4A61-A5B9-E82A5FAA82AB}" type="datetimeFigureOut">
              <a:rPr lang="en-US" smtClean="0"/>
              <a:pPr>
                <a:defRPr/>
              </a:pPr>
              <a:t>20/08/2018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6548056-C854-4000-97CF-414440125889}" type="slidenum">
              <a:rPr lang="en-US" smtClean="0"/>
              <a:pPr>
                <a:defRPr/>
              </a:pPr>
              <a:t>‹#›</a:t>
            </a:fld>
            <a:endParaRPr lang="en-US"/>
          </a:p>
        </p:txBody>
      </p:sp>
    </p:spTree>
    <p:extLst>
      <p:ext uri="{BB962C8B-B14F-4D97-AF65-F5344CB8AC3E}">
        <p14:creationId xmlns:p14="http://schemas.microsoft.com/office/powerpoint/2010/main" val="16630419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40EA8175-0836-4AF7-A421-7BD862EE338A}" type="datetimeFigureOut">
              <a:rPr lang="en-US" smtClean="0"/>
              <a:pPr>
                <a:defRPr/>
              </a:pPr>
              <a:t>20/08/2018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9E0148F-BC5C-4A01-B82A-94D7A4A5090D}" type="slidenum">
              <a:rPr lang="en-US" smtClean="0"/>
              <a:pPr>
                <a:defRPr/>
              </a:pPr>
              <a:t>‹#›</a:t>
            </a:fld>
            <a:endParaRPr lang="en-US"/>
          </a:p>
        </p:txBody>
      </p:sp>
    </p:spTree>
    <p:extLst>
      <p:ext uri="{BB962C8B-B14F-4D97-AF65-F5344CB8AC3E}">
        <p14:creationId xmlns:p14="http://schemas.microsoft.com/office/powerpoint/2010/main" val="34645832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B34D99F-D27C-43E7-A1A8-06B9F1176F1B}" type="datetimeFigureOut">
              <a:rPr lang="en-US" smtClean="0"/>
              <a:pPr>
                <a:defRPr/>
              </a:pPr>
              <a:t>20/08/2018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922C216-F4F6-4144-AC1D-A9DDD2A15FAC}" type="slidenum">
              <a:rPr lang="en-US" smtClean="0"/>
              <a:pPr>
                <a:defRPr/>
              </a:pPr>
              <a:t>‹#›</a:t>
            </a:fld>
            <a:endParaRPr lang="en-US"/>
          </a:p>
        </p:txBody>
      </p:sp>
    </p:spTree>
    <p:extLst>
      <p:ext uri="{BB962C8B-B14F-4D97-AF65-F5344CB8AC3E}">
        <p14:creationId xmlns:p14="http://schemas.microsoft.com/office/powerpoint/2010/main" val="5196173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70C6709-CFF1-4E21-BC96-49580BD77670}" type="datetimeFigureOut">
              <a:rPr lang="en-US" smtClean="0"/>
              <a:pPr>
                <a:defRPr/>
              </a:pPr>
              <a:t>20/08/2018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B02B8E5-0881-4037-B173-9FCF35C758B1}" type="slidenum">
              <a:rPr lang="en-US" smtClean="0"/>
              <a:pPr>
                <a:defRPr/>
              </a:pPr>
              <a:t>‹#›</a:t>
            </a:fld>
            <a:endParaRPr lang="en-US"/>
          </a:p>
        </p:txBody>
      </p:sp>
    </p:spTree>
    <p:extLst>
      <p:ext uri="{BB962C8B-B14F-4D97-AF65-F5344CB8AC3E}">
        <p14:creationId xmlns:p14="http://schemas.microsoft.com/office/powerpoint/2010/main" val="5259093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9725C2FA-BDBF-4CD9-954F-7E19A91B86B2}" type="datetimeFigureOut">
              <a:rPr lang="en-US" smtClean="0"/>
              <a:pPr>
                <a:defRPr/>
              </a:pPr>
              <a:t>20/08/2018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93A9F5E-F2B1-4975-B650-58834A6EC005}" type="slidenum">
              <a:rPr lang="en-US" smtClean="0"/>
              <a:pPr>
                <a:defRPr/>
              </a:pPr>
              <a:t>‹#›</a:t>
            </a:fld>
            <a:endParaRPr lang="en-US"/>
          </a:p>
        </p:txBody>
      </p:sp>
    </p:spTree>
    <p:extLst>
      <p:ext uri="{BB962C8B-B14F-4D97-AF65-F5344CB8AC3E}">
        <p14:creationId xmlns:p14="http://schemas.microsoft.com/office/powerpoint/2010/main" val="1141671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9BA5802A-2EE7-49AE-9D6A-88674C705D1E}" type="datetimeFigureOut">
              <a:rPr lang="en-US" smtClean="0"/>
              <a:pPr>
                <a:defRPr/>
              </a:pPr>
              <a:t>20/08/2018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DC26D1C-E3FC-4C6D-943E-CF4BDE3F80E3}" type="slidenum">
              <a:rPr lang="en-US" smtClean="0"/>
              <a:pPr>
                <a:defRPr/>
              </a:pPr>
              <a:t>‹#›</a:t>
            </a:fld>
            <a:endParaRPr lang="en-US"/>
          </a:p>
        </p:txBody>
      </p:sp>
    </p:spTree>
    <p:extLst>
      <p:ext uri="{BB962C8B-B14F-4D97-AF65-F5344CB8AC3E}">
        <p14:creationId xmlns:p14="http://schemas.microsoft.com/office/powerpoint/2010/main" val="14608795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239000" cy="1325563"/>
          </a:xfrm>
        </p:spPr>
        <p:txBody>
          <a:bodyPr>
            <a:normAutofit/>
          </a:bodyPr>
          <a:lstStyle>
            <a:lvl1pPr>
              <a:defRPr sz="30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B4323F3F-A72F-4D17-882A-DAAA4668FCDC}" type="datetimeFigureOut">
              <a:rPr lang="en-US" smtClean="0"/>
              <a:pPr>
                <a:defRPr/>
              </a:pPr>
              <a:t>20/08/2018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002A4AE-59E3-4432-AC12-11956FA5F9CE}" type="slidenum">
              <a:rPr lang="en-US" smtClean="0"/>
              <a:pPr>
                <a:defRPr/>
              </a:pPr>
              <a:t>‹#›</a:t>
            </a:fld>
            <a:endParaRPr lang="en-US"/>
          </a:p>
        </p:txBody>
      </p:sp>
    </p:spTree>
    <p:extLst>
      <p:ext uri="{BB962C8B-B14F-4D97-AF65-F5344CB8AC3E}">
        <p14:creationId xmlns:p14="http://schemas.microsoft.com/office/powerpoint/2010/main" val="31698405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811E7D6-6957-4852-BAA2-0FF18BE566DA}" type="datetimeFigureOut">
              <a:rPr lang="en-US" smtClean="0"/>
              <a:pPr>
                <a:defRPr/>
              </a:pPr>
              <a:t>20/08/2018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DD61439-2C5D-4EE9-B501-4CD972D02AEE}" type="slidenum">
              <a:rPr lang="en-US" smtClean="0"/>
              <a:pPr>
                <a:defRPr/>
              </a:pPr>
              <a:t>‹#›</a:t>
            </a:fld>
            <a:endParaRPr lang="en-US"/>
          </a:p>
        </p:txBody>
      </p:sp>
    </p:spTree>
    <p:extLst>
      <p:ext uri="{BB962C8B-B14F-4D97-AF65-F5344CB8AC3E}">
        <p14:creationId xmlns:p14="http://schemas.microsoft.com/office/powerpoint/2010/main" val="25147400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40EA8175-0836-4AF7-A421-7BD862EE338A}" type="datetimeFigureOut">
              <a:rPr lang="en-US" smtClean="0"/>
              <a:pPr>
                <a:defRPr/>
              </a:pPr>
              <a:t>20/08/2018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9E0148F-BC5C-4A01-B82A-94D7A4A5090D}" type="slidenum">
              <a:rPr lang="en-US" smtClean="0"/>
              <a:pPr>
                <a:defRPr/>
              </a:pPr>
              <a:t>‹#›</a:t>
            </a:fld>
            <a:endParaRPr lang="en-US"/>
          </a:p>
        </p:txBody>
      </p:sp>
    </p:spTree>
    <p:extLst>
      <p:ext uri="{BB962C8B-B14F-4D97-AF65-F5344CB8AC3E}">
        <p14:creationId xmlns:p14="http://schemas.microsoft.com/office/powerpoint/2010/main" val="14748993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8DB206B-BF16-4723-9F21-F4E023C12E04}" type="datetimeFigureOut">
              <a:rPr lang="en-US" smtClean="0"/>
              <a:pPr>
                <a:defRPr/>
              </a:pPr>
              <a:t>20/08/2018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ADBC78F-8A0B-4AFC-AB4B-2A334A60D046}" type="slidenum">
              <a:rPr lang="en-US" smtClean="0"/>
              <a:pPr>
                <a:defRPr/>
              </a:pPr>
              <a:t>‹#›</a:t>
            </a:fld>
            <a:endParaRPr lang="en-US"/>
          </a:p>
        </p:txBody>
      </p:sp>
    </p:spTree>
    <p:extLst>
      <p:ext uri="{BB962C8B-B14F-4D97-AF65-F5344CB8AC3E}">
        <p14:creationId xmlns:p14="http://schemas.microsoft.com/office/powerpoint/2010/main" val="10802411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8508"/>
            <a:ext cx="9144000" cy="6840983"/>
          </a:xfrm>
          <a:prstGeom prst="rect">
            <a:avLst/>
          </a:prstGeom>
        </p:spPr>
      </p:pic>
      <p:sp>
        <p:nvSpPr>
          <p:cNvPr id="2" name="Title Placeholder 1"/>
          <p:cNvSpPr>
            <a:spLocks noGrp="1"/>
          </p:cNvSpPr>
          <p:nvPr>
            <p:ph type="title"/>
          </p:nvPr>
        </p:nvSpPr>
        <p:spPr>
          <a:xfrm>
            <a:off x="228600" y="365126"/>
            <a:ext cx="73152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40EA8175-0836-4AF7-A421-7BD862EE338A}" type="datetimeFigureOut">
              <a:rPr lang="en-US" smtClean="0"/>
              <a:pPr>
                <a:defRPr/>
              </a:pPr>
              <a:t>20/08/2018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9E0148F-BC5C-4A01-B82A-94D7A4A5090D}" type="slidenum">
              <a:rPr lang="en-US" smtClean="0"/>
              <a:pPr>
                <a:defRPr/>
              </a:pPr>
              <a:t>‹#›</a:t>
            </a:fld>
            <a:endParaRPr lang="en-US"/>
          </a:p>
        </p:txBody>
      </p:sp>
      <p:pic>
        <p:nvPicPr>
          <p:cNvPr id="7" name="Pictur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8508"/>
            <a:ext cx="9143999" cy="6840981"/>
          </a:xfrm>
          <a:prstGeom prst="rect">
            <a:avLst/>
          </a:prstGeom>
        </p:spPr>
      </p:pic>
    </p:spTree>
    <p:extLst>
      <p:ext uri="{BB962C8B-B14F-4D97-AF65-F5344CB8AC3E}">
        <p14:creationId xmlns:p14="http://schemas.microsoft.com/office/powerpoint/2010/main" val="28185379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txStyles>
    <p:titleStyle>
      <a:lvl1pPr algn="l" defTabSz="685800" rtl="0" eaLnBrk="1" latinLnBrk="0" hangingPunct="1">
        <a:lnSpc>
          <a:spcPct val="90000"/>
        </a:lnSpc>
        <a:spcBef>
          <a:spcPct val="0"/>
        </a:spcBef>
        <a:buNone/>
        <a:defRPr sz="3000" b="1" kern="1200">
          <a:solidFill>
            <a:schemeClr val="accent5"/>
          </a:solidFill>
          <a:latin typeface="Cambria" panose="020405030504060302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ambria" panose="020405030504060302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mbria" panose="020405030504060302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mbria" panose="020405030504060302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mbria" panose="020405030504060302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mbria" panose="020405030504060302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altLang="en-US" sz="3600" b="1" smtClean="0"/>
              <a:t>CHỦ ĐỀ 7</a:t>
            </a:r>
            <a:r>
              <a:rPr lang="en-US" altLang="en-US" sz="3600" smtClean="0"/>
              <a:t/>
            </a:r>
            <a:br>
              <a:rPr lang="en-US" altLang="en-US" sz="3600" smtClean="0"/>
            </a:br>
            <a:r>
              <a:rPr lang="en-US" altLang="en-US" sz="3600" b="1" smtClean="0"/>
              <a:t>CẤU TRÚC LẶP</a:t>
            </a:r>
            <a:endParaRPr lang="en-US" altLang="en-US" sz="3600" smtClean="0"/>
          </a:p>
        </p:txBody>
      </p:sp>
      <p:sp>
        <p:nvSpPr>
          <p:cNvPr id="2051" name="Subtitle 2"/>
          <p:cNvSpPr>
            <a:spLocks noGrp="1"/>
          </p:cNvSpPr>
          <p:nvPr>
            <p:ph type="subTitle" idx="1"/>
          </p:nvPr>
        </p:nvSpPr>
        <p:spPr>
          <a:xfrm>
            <a:off x="762000" y="3733800"/>
            <a:ext cx="8229600" cy="1752600"/>
          </a:xfrm>
        </p:spPr>
        <p:txBody>
          <a:bodyPr/>
          <a:lstStyle/>
          <a:p>
            <a:pPr marL="514350" indent="-514350" algn="l" eaLnBrk="1" hangingPunct="1">
              <a:buFont typeface="Calibri" pitchFamily="34" charset="0"/>
              <a:buAutoNum type="arabicPeriod"/>
              <a:defRPr/>
            </a:pPr>
            <a:r>
              <a:rPr lang="vi-VN" dirty="0"/>
              <a:t>Thế nào là lặp? Có các dạng lặp nào? </a:t>
            </a:r>
            <a:endParaRPr lang="en-US" dirty="0" smtClean="0"/>
          </a:p>
          <a:p>
            <a:pPr marL="514350" indent="-514350" algn="l" eaLnBrk="1" hangingPunct="1">
              <a:buFont typeface="Calibri" pitchFamily="34" charset="0"/>
              <a:buAutoNum type="arabicPeriod"/>
              <a:defRPr/>
            </a:pPr>
            <a:r>
              <a:rPr lang="vi-VN" dirty="0" smtClean="0"/>
              <a:t>Biểu </a:t>
            </a:r>
            <a:r>
              <a:rPr lang="vi-VN" dirty="0"/>
              <a:t>diễn cấu trúc lặp như thế nào?</a:t>
            </a:r>
            <a:endParaRPr lang="en-US" dirty="0" smtClean="0">
              <a:solidFill>
                <a:srgbClr val="898989"/>
              </a:solidFill>
              <a:latin typeface="UTM Time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6" name="Rectangle 25"/>
          <p:cNvSpPr>
            <a:spLocks noChangeArrowheads="1"/>
          </p:cNvSpPr>
          <p:nvPr/>
        </p:nvSpPr>
        <p:spPr bwMode="auto">
          <a:xfrm>
            <a:off x="34925" y="65088"/>
            <a:ext cx="5621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defRPr/>
            </a:pPr>
            <a:r>
              <a:rPr lang="vi-VN" sz="2800" dirty="0"/>
              <a:t>3</a:t>
            </a:r>
            <a:r>
              <a:rPr lang="en-US" sz="2800" dirty="0"/>
              <a:t>.</a:t>
            </a:r>
            <a:r>
              <a:rPr lang="vi-VN" sz="2800" dirty="0"/>
              <a:t> Biểu diễn vòng lặp bằng sơ đồ khối</a:t>
            </a:r>
            <a:endParaRPr lang="en-US" sz="2800" dirty="0">
              <a:solidFill>
                <a:prstClr val="black"/>
              </a:solidFill>
              <a:latin typeface="Calibri"/>
              <a:cs typeface="+mn-cs"/>
            </a:endParaRPr>
          </a:p>
        </p:txBody>
      </p:sp>
      <p:pic>
        <p:nvPicPr>
          <p:cNvPr id="1126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675" y="914400"/>
            <a:ext cx="3251200" cy="322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1"/>
          <p:cNvSpPr>
            <a:spLocks noChangeArrowheads="1"/>
          </p:cNvSpPr>
          <p:nvPr/>
        </p:nvSpPr>
        <p:spPr bwMode="auto">
          <a:xfrm>
            <a:off x="111125" y="4267200"/>
            <a:ext cx="87280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2800"/>
              <a:t>Bước 1. Kiểm tra điều kiện. </a:t>
            </a:r>
            <a:endParaRPr lang="en-US" altLang="en-US" sz="2800"/>
          </a:p>
          <a:p>
            <a:pPr eaLnBrk="1" hangingPunct="1"/>
            <a:r>
              <a:rPr lang="vi-VN" altLang="en-US" sz="2800"/>
              <a:t>Bước 2. Nếu điều kiện đúng thì thực hiện câu lệnh và quay lại bước 1. Nếu điều kiện sai thì câu lệnh sẽ bị bỏ qua và việc thực hiện hành động lặp kết thúc.</a:t>
            </a:r>
            <a:endParaRPr lang="en-US" altLang="en-US" sz="2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vi-VN" altLang="en-US" smtClean="0"/>
              <a:t>Minh họa cho bài toán lặp đã nêu ở trên bằng sơ đồ khối:</a:t>
            </a:r>
            <a:endParaRPr lang="en-US" altLang="en-US" smtClean="0"/>
          </a:p>
        </p:txBody>
      </p:sp>
      <p:pic>
        <p:nvPicPr>
          <p:cNvPr id="122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75" y="1819275"/>
            <a:ext cx="3357563"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876425"/>
            <a:ext cx="3352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cap="all" smtClean="0"/>
              <a:t>Trải nghiệm</a:t>
            </a:r>
            <a:r>
              <a:rPr lang="en-US" smtClean="0"/>
              <a:t/>
            </a:r>
            <a:br>
              <a:rPr lang="en-US" smtClean="0"/>
            </a:br>
            <a:endParaRPr lang="en-US" smtClean="0"/>
          </a:p>
        </p:txBody>
      </p:sp>
      <p:sp>
        <p:nvSpPr>
          <p:cNvPr id="13315" name="Content Placeholder 2"/>
          <p:cNvSpPr>
            <a:spLocks noGrp="1"/>
          </p:cNvSpPr>
          <p:nvPr>
            <p:ph idx="1"/>
          </p:nvPr>
        </p:nvSpPr>
        <p:spPr/>
        <p:txBody>
          <a:bodyPr/>
          <a:lstStyle/>
          <a:p>
            <a:pPr marL="514350" indent="-514350" eaLnBrk="1" hangingPunct="1">
              <a:buFont typeface="Calibri" pitchFamily="34" charset="0"/>
              <a:buAutoNum type="arabicPeriod"/>
            </a:pPr>
            <a:r>
              <a:rPr lang="vi-VN" altLang="en-US" smtClean="0"/>
              <a:t>Thi đua làm hoa giấy</a:t>
            </a:r>
            <a:endParaRPr lang="en-US" altLang="en-US" smtClean="0"/>
          </a:p>
          <a:p>
            <a:pPr marL="514350" indent="-514350" eaLnBrk="1" hangingPunct="1">
              <a:buFont typeface="Calibri" pitchFamily="34" charset="0"/>
              <a:buAutoNum type="arabicPeriod"/>
            </a:pPr>
            <a:r>
              <a:rPr lang="vi-VN" altLang="en-US" smtClean="0"/>
              <a:t>Thi đua làm hoa giấy</a:t>
            </a:r>
            <a:r>
              <a:rPr lang="en-US" altLang="en-US" b="1" smtClean="0"/>
              <a:t> </a:t>
            </a:r>
            <a:r>
              <a:rPr lang="en-US" altLang="en-US" smtClean="0"/>
              <a:t>(tiếp theo)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5943600" cy="1143000"/>
          </a:xfrm>
        </p:spPr>
        <p:txBody>
          <a:bodyPr/>
          <a:lstStyle/>
          <a:p>
            <a:pPr algn="l" eaLnBrk="1" hangingPunct="1"/>
            <a:r>
              <a:rPr lang="en-US" altLang="en-US" smtClean="0"/>
              <a:t>1. </a:t>
            </a:r>
            <a:r>
              <a:rPr lang="vi-VN" altLang="en-US" smtClean="0"/>
              <a:t>Thi đua làm hoa giấy</a:t>
            </a:r>
            <a:endParaRPr lang="en-US" altLang="en-US" smtClean="0"/>
          </a:p>
        </p:txBody>
      </p:sp>
      <p:pic>
        <p:nvPicPr>
          <p:cNvPr id="14339"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76200"/>
            <a:ext cx="21891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1"/>
          <p:cNvSpPr>
            <a:spLocks noChangeArrowheads="1"/>
          </p:cNvSpPr>
          <p:nvPr/>
        </p:nvSpPr>
        <p:spPr bwMode="auto">
          <a:xfrm>
            <a:off x="304800" y="1893888"/>
            <a:ext cx="8991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buFontTx/>
              <a:buAutoNum type="alphaLcParenR"/>
            </a:pPr>
            <a:r>
              <a:rPr lang="en-US" altLang="en-US" sz="2800"/>
              <a:t>Khi tham gia thi đua, các bạn phải thực hiện hành động nào lặp đi lặp lại nhiều lần? </a:t>
            </a:r>
            <a:br>
              <a:rPr lang="en-US" altLang="en-US" sz="2800"/>
            </a:br>
            <a:endParaRPr lang="en-US" altLang="en-US" sz="2800"/>
          </a:p>
          <a:p>
            <a:pPr eaLnBrk="1" hangingPunct="1">
              <a:buFontTx/>
              <a:buAutoNum type="alphaLcParenR"/>
            </a:pPr>
            <a:r>
              <a:rPr lang="en-US" altLang="en-US" sz="2800"/>
              <a:t>Số lần lặp cần thiết để được điểm thưởng là? </a:t>
            </a:r>
            <a:br>
              <a:rPr lang="en-US" altLang="en-US" sz="2800"/>
            </a:br>
            <a:endParaRPr lang="en-US" altLang="en-US" sz="2800"/>
          </a:p>
          <a:p>
            <a:pPr eaLnBrk="1" hangingPunct="1">
              <a:buFontTx/>
              <a:buAutoNum type="alphaLcParenR"/>
            </a:pPr>
            <a:r>
              <a:rPr lang="en-US" altLang="en-US" sz="2800"/>
              <a:t>Em hãy đánh dấu </a:t>
            </a:r>
            <a:r>
              <a:rPr lang="en-US" altLang="en-US" sz="2800">
                <a:sym typeface="Wingdings" pitchFamily="2" charset="2"/>
              </a:rPr>
              <a:t></a:t>
            </a:r>
            <a:r>
              <a:rPr lang="en-US" altLang="en-US" sz="2800"/>
              <a:t> vào lựa chọn đúng </a:t>
            </a:r>
            <a:br>
              <a:rPr lang="en-US" altLang="en-US" sz="2800"/>
            </a:br>
            <a:r>
              <a:rPr lang="en-US" altLang="en-US" sz="2800"/>
              <a:t>- Đây là hoạt động lặp với số lần: </a:t>
            </a:r>
            <a:br>
              <a:rPr lang="en-US" altLang="en-US" sz="2800"/>
            </a:br>
            <a:r>
              <a:rPr lang="vi-VN" altLang="en-US" sz="2800">
                <a:sym typeface="Wingdings" pitchFamily="2" charset="2"/>
              </a:rPr>
              <a:t></a:t>
            </a:r>
            <a:r>
              <a:rPr lang="en-US" altLang="en-US" sz="2800">
                <a:sym typeface="Wingdings" pitchFamily="2" charset="2"/>
              </a:rPr>
              <a:t>  </a:t>
            </a:r>
            <a:r>
              <a:rPr lang="en-US" altLang="en-US" sz="2800"/>
              <a:t>Biết trước         </a:t>
            </a:r>
            <a:r>
              <a:rPr lang="vi-VN" altLang="en-US" sz="2800">
                <a:sym typeface="Wingdings" pitchFamily="2" charset="2"/>
              </a:rPr>
              <a:t></a:t>
            </a:r>
            <a:r>
              <a:rPr lang="vi-VN" altLang="en-US" sz="2800"/>
              <a:t> Chưa biết trước</a:t>
            </a:r>
            <a:endParaRPr lang="en-US" altLang="en-US" sz="2800"/>
          </a:p>
        </p:txBody>
      </p:sp>
      <p:sp>
        <p:nvSpPr>
          <p:cNvPr id="3" name="Rectangle 2"/>
          <p:cNvSpPr>
            <a:spLocks noChangeArrowheads="1"/>
          </p:cNvSpPr>
          <p:nvPr/>
        </p:nvSpPr>
        <p:spPr bwMode="auto">
          <a:xfrm>
            <a:off x="4953000" y="2327275"/>
            <a:ext cx="1425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a:solidFill>
                  <a:srgbClr val="0070C0"/>
                </a:solidFill>
              </a:rPr>
              <a:t>Làm hoa</a:t>
            </a:r>
          </a:p>
        </p:txBody>
      </p:sp>
      <p:sp>
        <p:nvSpPr>
          <p:cNvPr id="19" name="Rectangle 18"/>
          <p:cNvSpPr>
            <a:spLocks noChangeArrowheads="1"/>
          </p:cNvSpPr>
          <p:nvPr/>
        </p:nvSpPr>
        <p:spPr bwMode="auto">
          <a:xfrm>
            <a:off x="7612063" y="3171825"/>
            <a:ext cx="10747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a:solidFill>
                  <a:srgbClr val="0070C0"/>
                </a:solidFill>
              </a:rPr>
              <a:t>10 lần</a:t>
            </a:r>
          </a:p>
        </p:txBody>
      </p:sp>
      <p:sp>
        <p:nvSpPr>
          <p:cNvPr id="4" name="Rectangle 3"/>
          <p:cNvSpPr>
            <a:spLocks noChangeArrowheads="1"/>
          </p:cNvSpPr>
          <p:nvPr/>
        </p:nvSpPr>
        <p:spPr bwMode="auto">
          <a:xfrm>
            <a:off x="904875" y="4886325"/>
            <a:ext cx="466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a:solidFill>
                  <a:srgbClr val="0070C0"/>
                </a:solidFill>
                <a:sym typeface="Wingdings" pitchFamily="2" charset="2"/>
              </a:rPr>
              <a:t></a:t>
            </a:r>
            <a:endParaRPr lang="en-US" altLang="en-US" sz="280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738" y="838200"/>
            <a:ext cx="13335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1438" y="1044575"/>
            <a:ext cx="83978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039813"/>
            <a:ext cx="12954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3888" y="1106488"/>
            <a:ext cx="10239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2438400"/>
            <a:ext cx="396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9"/>
          <p:cNvSpPr>
            <a:spLocks noChangeArrowheads="1"/>
          </p:cNvSpPr>
          <p:nvPr/>
        </p:nvSpPr>
        <p:spPr bwMode="auto">
          <a:xfrm>
            <a:off x="223838" y="228600"/>
            <a:ext cx="87677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a:t>Cho các khối sau</a:t>
            </a:r>
          </a:p>
          <a:p>
            <a:pPr eaLnBrk="1" hangingPunct="1"/>
            <a:endParaRPr lang="en-US" altLang="en-US" sz="2800"/>
          </a:p>
          <a:p>
            <a:pPr eaLnBrk="1" hangingPunct="1"/>
            <a:r>
              <a:rPr lang="en-US" altLang="en-US" sz="2800"/>
              <a:t>    1)                       2)                     3)                   4)</a:t>
            </a:r>
          </a:p>
        </p:txBody>
      </p:sp>
      <p:sp>
        <p:nvSpPr>
          <p:cNvPr id="15368" name="Rectangle 23"/>
          <p:cNvSpPr>
            <a:spLocks noChangeArrowheads="1"/>
          </p:cNvSpPr>
          <p:nvPr/>
        </p:nvSpPr>
        <p:spPr bwMode="auto">
          <a:xfrm>
            <a:off x="85725" y="1828800"/>
            <a:ext cx="90582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a:t>d) </a:t>
            </a:r>
            <a:r>
              <a:rPr lang="vi-VN" altLang="en-US" sz="2800"/>
              <a:t>Em hãy sắp xếp các khối theo thứ tự và hoàn thành sơ đồ khối (a) nhé!</a:t>
            </a:r>
            <a:endParaRPr lang="en-US" altLang="en-US" sz="2800"/>
          </a:p>
        </p:txBody>
      </p:sp>
      <p:sp>
        <p:nvSpPr>
          <p:cNvPr id="9" name="Rectangle 8"/>
          <p:cNvSpPr>
            <a:spLocks noChangeArrowheads="1"/>
          </p:cNvSpPr>
          <p:nvPr/>
        </p:nvSpPr>
        <p:spPr bwMode="auto">
          <a:xfrm>
            <a:off x="3875088" y="3119438"/>
            <a:ext cx="849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a:solidFill>
                  <a:srgbClr val="0070C0"/>
                </a:solidFill>
              </a:rPr>
              <a:t>i </a:t>
            </a:r>
            <a:r>
              <a:rPr lang="en-US" altLang="en-US" sz="2400">
                <a:solidFill>
                  <a:srgbClr val="0070C0"/>
                </a:solidFill>
                <a:sym typeface="Wingdings" pitchFamily="2" charset="2"/>
              </a:rPr>
              <a:t> 1</a:t>
            </a:r>
            <a:endParaRPr lang="en-US" altLang="en-US" sz="2400">
              <a:solidFill>
                <a:srgbClr val="0070C0"/>
              </a:solidFill>
            </a:endParaRPr>
          </a:p>
        </p:txBody>
      </p:sp>
      <p:sp>
        <p:nvSpPr>
          <p:cNvPr id="10" name="Rectangle 9"/>
          <p:cNvSpPr>
            <a:spLocks noChangeArrowheads="1"/>
          </p:cNvSpPr>
          <p:nvPr/>
        </p:nvSpPr>
        <p:spPr bwMode="auto">
          <a:xfrm>
            <a:off x="3790950" y="4262438"/>
            <a:ext cx="857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a:solidFill>
                  <a:srgbClr val="0070C0"/>
                </a:solidFill>
              </a:rPr>
              <a:t>i </a:t>
            </a:r>
            <a:r>
              <a:rPr lang="en-US" altLang="en-US" sz="2400">
                <a:solidFill>
                  <a:srgbClr val="0070C0"/>
                </a:solidFill>
                <a:sym typeface="Wingdings" pitchFamily="2" charset="2"/>
              </a:rPr>
              <a:t>≤ 10</a:t>
            </a:r>
            <a:endParaRPr lang="en-US" altLang="en-US" sz="2400">
              <a:solidFill>
                <a:srgbClr val="0070C0"/>
              </a:solidFill>
            </a:endParaRPr>
          </a:p>
        </p:txBody>
      </p:sp>
      <p:sp>
        <p:nvSpPr>
          <p:cNvPr id="11" name="Rectangle 10"/>
          <p:cNvSpPr>
            <a:spLocks noChangeArrowheads="1"/>
          </p:cNvSpPr>
          <p:nvPr/>
        </p:nvSpPr>
        <p:spPr bwMode="auto">
          <a:xfrm>
            <a:off x="3505200" y="5329238"/>
            <a:ext cx="1481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a:solidFill>
                  <a:srgbClr val="0070C0"/>
                </a:solidFill>
              </a:rPr>
              <a:t>Làm hoa thứ i</a:t>
            </a:r>
            <a:endParaRPr lang="en-US" altLang="en-US" sz="2400">
              <a:solidFill>
                <a:srgbClr val="0070C0"/>
              </a:solidFill>
            </a:endParaRPr>
          </a:p>
        </p:txBody>
      </p:sp>
      <p:sp>
        <p:nvSpPr>
          <p:cNvPr id="12" name="Rectangle 11"/>
          <p:cNvSpPr>
            <a:spLocks noChangeArrowheads="1"/>
          </p:cNvSpPr>
          <p:nvPr/>
        </p:nvSpPr>
        <p:spPr bwMode="auto">
          <a:xfrm>
            <a:off x="3657600" y="6015038"/>
            <a:ext cx="1212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a:solidFill>
                  <a:srgbClr val="0070C0"/>
                </a:solidFill>
              </a:rPr>
              <a:t>i </a:t>
            </a:r>
            <a:r>
              <a:rPr lang="en-US" altLang="en-US" sz="2400">
                <a:solidFill>
                  <a:srgbClr val="0070C0"/>
                </a:solidFill>
                <a:sym typeface="Wingdings" pitchFamily="2" charset="2"/>
              </a:rPr>
              <a:t> i + 1</a:t>
            </a:r>
            <a:endParaRPr lang="en-US" altLang="en-US" sz="240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6477000" cy="1143000"/>
          </a:xfrm>
        </p:spPr>
        <p:txBody>
          <a:bodyPr/>
          <a:lstStyle/>
          <a:p>
            <a:pPr algn="l" eaLnBrk="1" hangingPunct="1"/>
            <a:r>
              <a:rPr lang="en-US" altLang="en-US" smtClean="0"/>
              <a:t>2. </a:t>
            </a:r>
            <a:r>
              <a:rPr lang="vi-VN" altLang="en-US" smtClean="0"/>
              <a:t>Thi đua làm hoa giấy</a:t>
            </a:r>
            <a:r>
              <a:rPr lang="en-US" altLang="en-US" smtClean="0"/>
              <a:t> (tt)</a:t>
            </a:r>
          </a:p>
        </p:txBody>
      </p:sp>
      <p:sp>
        <p:nvSpPr>
          <p:cNvPr id="16387" name="Rectangle 1"/>
          <p:cNvSpPr>
            <a:spLocks noChangeArrowheads="1"/>
          </p:cNvSpPr>
          <p:nvPr/>
        </p:nvSpPr>
        <p:spPr bwMode="auto">
          <a:xfrm>
            <a:off x="304800" y="1893888"/>
            <a:ext cx="8991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buFontTx/>
              <a:buAutoNum type="alphaLcParenR"/>
            </a:pPr>
            <a:r>
              <a:rPr lang="en-US" altLang="en-US" sz="2800"/>
              <a:t>Mỗi bạn trong lớp cố gắng thực hiện hành động “làm 1 bông hoa” với số lần là</a:t>
            </a:r>
            <a:br>
              <a:rPr lang="en-US" altLang="en-US" sz="2800"/>
            </a:br>
            <a:endParaRPr lang="en-US" altLang="en-US" sz="2800"/>
          </a:p>
          <a:p>
            <a:pPr eaLnBrk="1" hangingPunct="1">
              <a:buFontTx/>
              <a:buAutoNum type="alphaLcParenR"/>
            </a:pPr>
            <a:r>
              <a:rPr lang="en-US" altLang="en-US" sz="2800"/>
              <a:t>Hoạt động lặp dừng lại khi:</a:t>
            </a:r>
            <a:br>
              <a:rPr lang="en-US" altLang="en-US" sz="2800"/>
            </a:br>
            <a:endParaRPr lang="en-US" altLang="en-US" sz="2800"/>
          </a:p>
          <a:p>
            <a:pPr eaLnBrk="1" hangingPunct="1">
              <a:buFontTx/>
              <a:buAutoNum type="alphaLcParenR"/>
            </a:pPr>
            <a:r>
              <a:rPr lang="en-US" altLang="en-US" sz="2800"/>
              <a:t>Em hãy đánh dấu </a:t>
            </a:r>
            <a:r>
              <a:rPr lang="en-US" altLang="en-US" sz="2800">
                <a:sym typeface="Wingdings" pitchFamily="2" charset="2"/>
              </a:rPr>
              <a:t></a:t>
            </a:r>
            <a:r>
              <a:rPr lang="en-US" altLang="en-US" sz="2800"/>
              <a:t> vào lựa chọn đúng </a:t>
            </a:r>
            <a:br>
              <a:rPr lang="en-US" altLang="en-US" sz="2800"/>
            </a:br>
            <a:r>
              <a:rPr lang="en-US" altLang="en-US" sz="2800"/>
              <a:t>- Đây là hoạt động lặp với số lần: </a:t>
            </a:r>
            <a:br>
              <a:rPr lang="en-US" altLang="en-US" sz="2800"/>
            </a:br>
            <a:r>
              <a:rPr lang="vi-VN" altLang="en-US" sz="2800">
                <a:sym typeface="Wingdings" pitchFamily="2" charset="2"/>
              </a:rPr>
              <a:t></a:t>
            </a:r>
            <a:r>
              <a:rPr lang="en-US" altLang="en-US" sz="2800">
                <a:sym typeface="Wingdings" pitchFamily="2" charset="2"/>
              </a:rPr>
              <a:t>  </a:t>
            </a:r>
            <a:r>
              <a:rPr lang="en-US" altLang="en-US" sz="2800"/>
              <a:t>Biết trước         </a:t>
            </a:r>
            <a:r>
              <a:rPr lang="vi-VN" altLang="en-US" sz="2800">
                <a:sym typeface="Wingdings" pitchFamily="2" charset="2"/>
              </a:rPr>
              <a:t></a:t>
            </a:r>
            <a:r>
              <a:rPr lang="vi-VN" altLang="en-US" sz="2800"/>
              <a:t> Chưa biết trước</a:t>
            </a:r>
            <a:endParaRPr lang="en-US" altLang="en-US" sz="2800"/>
          </a:p>
        </p:txBody>
      </p:sp>
      <p:sp>
        <p:nvSpPr>
          <p:cNvPr id="3" name="Rectangle 2"/>
          <p:cNvSpPr>
            <a:spLocks noChangeArrowheads="1"/>
          </p:cNvSpPr>
          <p:nvPr/>
        </p:nvSpPr>
        <p:spPr bwMode="auto">
          <a:xfrm>
            <a:off x="4572000" y="2316163"/>
            <a:ext cx="1733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a:solidFill>
                  <a:srgbClr val="0070C0"/>
                </a:solidFill>
              </a:rPr>
              <a:t>không biết</a:t>
            </a:r>
          </a:p>
        </p:txBody>
      </p:sp>
      <p:sp>
        <p:nvSpPr>
          <p:cNvPr id="19" name="Rectangle 18"/>
          <p:cNvSpPr>
            <a:spLocks noChangeArrowheads="1"/>
          </p:cNvSpPr>
          <p:nvPr/>
        </p:nvSpPr>
        <p:spPr bwMode="auto">
          <a:xfrm>
            <a:off x="4876800" y="3171825"/>
            <a:ext cx="3209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a:solidFill>
                  <a:srgbClr val="0070C0"/>
                </a:solidFill>
              </a:rPr>
              <a:t>cô giáo rung chuông</a:t>
            </a:r>
          </a:p>
        </p:txBody>
      </p:sp>
      <p:sp>
        <p:nvSpPr>
          <p:cNvPr id="4" name="Rectangle 3"/>
          <p:cNvSpPr>
            <a:spLocks noChangeArrowheads="1"/>
          </p:cNvSpPr>
          <p:nvPr/>
        </p:nvSpPr>
        <p:spPr bwMode="auto">
          <a:xfrm>
            <a:off x="3505200" y="4886325"/>
            <a:ext cx="466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a:solidFill>
                  <a:srgbClr val="0070C0"/>
                </a:solidFill>
                <a:sym typeface="Wingdings" pitchFamily="2" charset="2"/>
              </a:rPr>
              <a:t></a:t>
            </a:r>
            <a:endParaRPr lang="en-US" altLang="en-US" sz="280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1438" y="1044575"/>
            <a:ext cx="83978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9"/>
          <p:cNvSpPr>
            <a:spLocks noChangeArrowheads="1"/>
          </p:cNvSpPr>
          <p:nvPr/>
        </p:nvSpPr>
        <p:spPr bwMode="auto">
          <a:xfrm>
            <a:off x="223838" y="228600"/>
            <a:ext cx="87677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a:t>Cho các khối sau</a:t>
            </a:r>
          </a:p>
          <a:p>
            <a:pPr eaLnBrk="1" hangingPunct="1"/>
            <a:endParaRPr lang="en-US" altLang="en-US" sz="2800"/>
          </a:p>
          <a:p>
            <a:pPr eaLnBrk="1" hangingPunct="1"/>
            <a:r>
              <a:rPr lang="en-US" altLang="en-US" sz="2800"/>
              <a:t>1)                       2)                         3)                   4)</a:t>
            </a:r>
          </a:p>
        </p:txBody>
      </p:sp>
      <p:sp>
        <p:nvSpPr>
          <p:cNvPr id="17412" name="Rectangle 23"/>
          <p:cNvSpPr>
            <a:spLocks noChangeArrowheads="1"/>
          </p:cNvSpPr>
          <p:nvPr/>
        </p:nvSpPr>
        <p:spPr bwMode="auto">
          <a:xfrm>
            <a:off x="85725" y="1828800"/>
            <a:ext cx="90582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a:t>d) </a:t>
            </a:r>
            <a:r>
              <a:rPr lang="vi-VN" altLang="en-US" sz="2800"/>
              <a:t>Em hãy sắp xếp các khối theo thứ tự và hoàn thành sơ đồ khối (</a:t>
            </a:r>
            <a:r>
              <a:rPr lang="en-US" altLang="en-US" sz="2800"/>
              <a:t>b</a:t>
            </a:r>
            <a:r>
              <a:rPr lang="vi-VN" altLang="en-US" sz="2800"/>
              <a:t>) nhé!</a:t>
            </a:r>
            <a:endParaRPr lang="en-US" altLang="en-US" sz="2800"/>
          </a:p>
        </p:txBody>
      </p:sp>
      <p:pic>
        <p:nvPicPr>
          <p:cNvPr id="1741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966788"/>
            <a:ext cx="1882775"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5100" y="1023938"/>
            <a:ext cx="190976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1065213"/>
            <a:ext cx="12319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6850" y="2209800"/>
            <a:ext cx="25209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3429000" y="3548063"/>
            <a:ext cx="12017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1600">
                <a:solidFill>
                  <a:srgbClr val="0070C0"/>
                </a:solidFill>
              </a:rPr>
              <a:t>chuong? T/F</a:t>
            </a:r>
          </a:p>
        </p:txBody>
      </p:sp>
      <p:sp>
        <p:nvSpPr>
          <p:cNvPr id="10" name="Rectangle 9"/>
          <p:cNvSpPr>
            <a:spLocks noChangeArrowheads="1"/>
          </p:cNvSpPr>
          <p:nvPr/>
        </p:nvSpPr>
        <p:spPr bwMode="auto">
          <a:xfrm>
            <a:off x="3429000" y="4267200"/>
            <a:ext cx="1312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1600">
                <a:solidFill>
                  <a:srgbClr val="0070C0"/>
                </a:solidFill>
              </a:rPr>
              <a:t>chuong &lt;&gt; ‘T’</a:t>
            </a:r>
          </a:p>
        </p:txBody>
      </p:sp>
      <p:sp>
        <p:nvSpPr>
          <p:cNvPr id="11" name="Rectangle 10"/>
          <p:cNvSpPr>
            <a:spLocks noChangeArrowheads="1"/>
          </p:cNvSpPr>
          <p:nvPr/>
        </p:nvSpPr>
        <p:spPr bwMode="auto">
          <a:xfrm>
            <a:off x="3392488" y="5638800"/>
            <a:ext cx="1331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1600">
                <a:solidFill>
                  <a:srgbClr val="0070C0"/>
                </a:solidFill>
              </a:rPr>
              <a:t>Làm hoa thứ i</a:t>
            </a:r>
            <a:endParaRPr lang="en-US" altLang="en-US" sz="2000">
              <a:solidFill>
                <a:srgbClr val="0070C0"/>
              </a:solidFill>
            </a:endParaRPr>
          </a:p>
        </p:txBody>
      </p:sp>
      <p:sp>
        <p:nvSpPr>
          <p:cNvPr id="12" name="Rectangle 11"/>
          <p:cNvSpPr>
            <a:spLocks noChangeArrowheads="1"/>
          </p:cNvSpPr>
          <p:nvPr/>
        </p:nvSpPr>
        <p:spPr bwMode="auto">
          <a:xfrm>
            <a:off x="3633788" y="5006975"/>
            <a:ext cx="8715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1600">
                <a:solidFill>
                  <a:srgbClr val="0070C0"/>
                </a:solidFill>
              </a:rPr>
              <a:t>i </a:t>
            </a:r>
            <a:r>
              <a:rPr lang="en-US" altLang="en-US" sz="1600">
                <a:solidFill>
                  <a:srgbClr val="0070C0"/>
                </a:solidFill>
                <a:sym typeface="Wingdings" pitchFamily="2" charset="2"/>
              </a:rPr>
              <a:t> i + 1</a:t>
            </a:r>
            <a:endParaRPr lang="en-US" altLang="en-US" sz="160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latin typeface="UTM Times" pitchFamily="18" charset="0"/>
              </a:rPr>
              <a:t>Ghi nhớ</a:t>
            </a:r>
            <a:endParaRPr lang="ru-RU" altLang="en-US" smtClean="0">
              <a:latin typeface="UTM Times" pitchFamily="18" charset="0"/>
            </a:endParaRPr>
          </a:p>
        </p:txBody>
      </p:sp>
      <p:grpSp>
        <p:nvGrpSpPr>
          <p:cNvPr id="18435" name="Group 3"/>
          <p:cNvGrpSpPr>
            <a:grpSpLocks/>
          </p:cNvGrpSpPr>
          <p:nvPr/>
        </p:nvGrpSpPr>
        <p:grpSpPr bwMode="auto">
          <a:xfrm>
            <a:off x="500063" y="1635125"/>
            <a:ext cx="8491537" cy="3546475"/>
            <a:chOff x="0" y="0"/>
            <a:chExt cx="5584825" cy="1258570"/>
          </a:xfrm>
        </p:grpSpPr>
        <p:pic>
          <p:nvPicPr>
            <p:cNvPr id="18437" name="Picture 4"/>
            <p:cNvPicPr>
              <a:picLocks noChangeAspect="1"/>
            </p:cNvPicPr>
            <p:nvPr/>
          </p:nvPicPr>
          <p:blipFill>
            <a:blip r:embed="rId2">
              <a:extLst>
                <a:ext uri="{28A0092B-C50C-407E-A947-70E740481C1C}">
                  <a14:useLocalDpi xmlns:a14="http://schemas.microsoft.com/office/drawing/2010/main" val="0"/>
                </a:ext>
              </a:extLst>
            </a:blip>
            <a:srcRect l="42046" r="43939"/>
            <a:stretch>
              <a:fillRect/>
            </a:stretch>
          </p:blipFill>
          <p:spPr bwMode="auto">
            <a:xfrm flipH="1">
              <a:off x="647700" y="0"/>
              <a:ext cx="4305300" cy="12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p:cNvPicPr>
              <a:picLocks noChangeAspect="1"/>
            </p:cNvPicPr>
            <p:nvPr/>
          </p:nvPicPr>
          <p:blipFill>
            <a:blip r:embed="rId3">
              <a:extLst>
                <a:ext uri="{28A0092B-C50C-407E-A947-70E740481C1C}">
                  <a14:useLocalDpi xmlns:a14="http://schemas.microsoft.com/office/drawing/2010/main" val="0"/>
                </a:ext>
              </a:extLst>
            </a:blip>
            <a:srcRect l="55682"/>
            <a:stretch>
              <a:fillRect/>
            </a:stretch>
          </p:blipFill>
          <p:spPr bwMode="auto">
            <a:xfrm flipH="1">
              <a:off x="0" y="9525"/>
              <a:ext cx="756285" cy="124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6"/>
            <p:cNvPicPr>
              <a:picLocks noChangeAspect="1"/>
            </p:cNvPicPr>
            <p:nvPr/>
          </p:nvPicPr>
          <p:blipFill>
            <a:blip r:embed="rId3">
              <a:extLst>
                <a:ext uri="{28A0092B-C50C-407E-A947-70E740481C1C}">
                  <a14:useLocalDpi xmlns:a14="http://schemas.microsoft.com/office/drawing/2010/main" val="0"/>
                </a:ext>
              </a:extLst>
            </a:blip>
            <a:srcRect r="57954"/>
            <a:stretch>
              <a:fillRect/>
            </a:stretch>
          </p:blipFill>
          <p:spPr bwMode="auto">
            <a:xfrm flipH="1">
              <a:off x="4867275" y="0"/>
              <a:ext cx="717550" cy="124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35878"/>
            <p:cNvSpPr txBox="1">
              <a:spLocks noChangeArrowheads="1"/>
            </p:cNvSpPr>
            <p:nvPr/>
          </p:nvSpPr>
          <p:spPr bwMode="auto">
            <a:xfrm>
              <a:off x="104669" y="247650"/>
              <a:ext cx="5405393" cy="8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marL="179388" indent="-185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lnSpc>
                  <a:spcPct val="150000"/>
                </a:lnSpc>
                <a:spcAft>
                  <a:spcPts val="400"/>
                </a:spcAft>
              </a:pPr>
              <a:endParaRPr lang="ru-RU" altLang="en-US">
                <a:latin typeface="UTM Times" pitchFamily="18" charset="0"/>
                <a:ea typeface="Calibri" pitchFamily="34" charset="0"/>
                <a:cs typeface="Times New Roman" pitchFamily="18" charset="0"/>
              </a:endParaRPr>
            </a:p>
          </p:txBody>
        </p:sp>
      </p:grpSp>
      <p:sp>
        <p:nvSpPr>
          <p:cNvPr id="18436" name="Rectangle 3"/>
          <p:cNvSpPr>
            <a:spLocks noChangeArrowheads="1"/>
          </p:cNvSpPr>
          <p:nvPr/>
        </p:nvSpPr>
        <p:spPr bwMode="auto">
          <a:xfrm>
            <a:off x="658813" y="2122488"/>
            <a:ext cx="816451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2800"/>
              <a:t>- Cấu trúc lặp được sử dụng để chỉ thị cho máy tính thực hiện lặp lại một vài</a:t>
            </a:r>
          </a:p>
          <a:p>
            <a:pPr eaLnBrk="1" hangingPunct="1"/>
            <a:r>
              <a:rPr lang="vi-VN" altLang="en-US" sz="2800"/>
              <a:t>hoạt động nào đó cho đến khi một điều kiện nào đó được thỏa mãn.</a:t>
            </a:r>
          </a:p>
          <a:p>
            <a:pPr eaLnBrk="1" hangingPunct="1"/>
            <a:r>
              <a:rPr lang="vi-VN" altLang="en-US" sz="2800"/>
              <a:t>- Có hai dạng lặp: lặp với số lần biết trước và lặp với số lần chưa biết trước.</a:t>
            </a:r>
            <a:endParaRPr lang="en-US" altLang="en-US" sz="2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cap="all" dirty="0" smtClean="0"/>
              <a:t>Khởi Động</a:t>
            </a:r>
            <a:endParaRPr lang="en-US" dirty="0" smtClean="0"/>
          </a:p>
        </p:txBody>
      </p:sp>
      <p:sp>
        <p:nvSpPr>
          <p:cNvPr id="3075" name="Content Placeholder 2"/>
          <p:cNvSpPr>
            <a:spLocks noGrp="1"/>
          </p:cNvSpPr>
          <p:nvPr>
            <p:ph idx="1"/>
          </p:nvPr>
        </p:nvSpPr>
        <p:spPr>
          <a:xfrm>
            <a:off x="457200" y="1295400"/>
            <a:ext cx="8229600" cy="1371600"/>
          </a:xfrm>
        </p:spPr>
        <p:txBody>
          <a:bodyPr/>
          <a:lstStyle/>
          <a:p>
            <a:pPr marL="0" indent="0" eaLnBrk="1" hangingPunct="1">
              <a:buFont typeface="Arial" pitchFamily="34" charset="0"/>
              <a:buNone/>
              <a:defRPr/>
            </a:pPr>
            <a:r>
              <a:rPr lang="en-US" sz="2800" dirty="0" smtClean="0">
                <a:latin typeface="Arial" pitchFamily="34" charset="0"/>
                <a:cs typeface="Arial" pitchFamily="34" charset="0"/>
              </a:rPr>
              <a:t>Trong hình, </a:t>
            </a:r>
            <a:r>
              <a:rPr lang="vi-VN" sz="2800" dirty="0" smtClean="0">
                <a:cs typeface="Arial" pitchFamily="34" charset="0"/>
              </a:rPr>
              <a:t>robot chuẩn bị nhổ củ cải, robot này được cài đặt một cảm biến màu để có thể nhận biết vị trí có củ cải đỏ, sau đó đi tới nhổ củ cải. </a:t>
            </a:r>
            <a:endParaRPr lang="en-US" sz="2800" dirty="0" smtClean="0">
              <a:latin typeface="Arial" pitchFamily="34" charset="0"/>
              <a:cs typeface="Arial" pitchFamily="34" charset="0"/>
            </a:endParaRPr>
          </a:p>
          <a:p>
            <a:pPr eaLnBrk="1" hangingPunct="1">
              <a:defRPr/>
            </a:pPr>
            <a:endParaRPr lang="vi-VN" sz="2800" dirty="0" smtClean="0">
              <a:cs typeface="Arial" pitchFamily="34" charset="0"/>
            </a:endParaRPr>
          </a:p>
        </p:txBody>
      </p:sp>
      <p:pic>
        <p:nvPicPr>
          <p:cNvPr id="30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925" y="2819400"/>
            <a:ext cx="3724275"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161925" y="76200"/>
            <a:ext cx="9058275" cy="1219200"/>
          </a:xfrm>
        </p:spPr>
        <p:txBody>
          <a:bodyPr/>
          <a:lstStyle/>
          <a:p>
            <a:pPr marL="0" indent="0" eaLnBrk="1" hangingPunct="1">
              <a:buFont typeface="Arial" pitchFamily="34" charset="0"/>
              <a:buNone/>
            </a:pPr>
            <a:r>
              <a:rPr lang="vi-VN" altLang="en-US" sz="2800" i="1" smtClean="0"/>
              <a:t>Em hãy hoàn thành các bước lệnh trong chương trình điều khiển robot nhổ các củ cải đỏ.</a:t>
            </a:r>
            <a:endParaRPr lang="en-US" altLang="en-US" sz="2800" i="1" smtClean="0"/>
          </a:p>
        </p:txBody>
      </p:sp>
      <p:pic>
        <p:nvPicPr>
          <p:cNvPr id="40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63663"/>
            <a:ext cx="3730625" cy="388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4572000" y="1363663"/>
            <a:ext cx="45720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2800" i="1"/>
              <a:t>Các bước lệnh của robot</a:t>
            </a:r>
            <a:r>
              <a:rPr lang="vi-VN" altLang="en-US" sz="2800"/>
              <a:t> </a:t>
            </a:r>
            <a:endParaRPr lang="en-US" altLang="en-US" sz="2800"/>
          </a:p>
          <a:p>
            <a:pPr eaLnBrk="1" hangingPunct="1"/>
            <a:r>
              <a:rPr lang="en-US" altLang="en-US" sz="2800"/>
              <a:t>Bước 1. Tiến 1 bước</a:t>
            </a:r>
          </a:p>
          <a:p>
            <a:pPr eaLnBrk="1" hangingPunct="1"/>
            <a:r>
              <a:rPr lang="en-US" altLang="en-US" sz="2800"/>
              <a:t>Bước 2: Nhổ củ cải thứ 1</a:t>
            </a:r>
          </a:p>
          <a:p>
            <a:pPr eaLnBrk="1" hangingPunct="1"/>
            <a:r>
              <a:rPr lang="en-US" altLang="en-US" sz="2800"/>
              <a:t>Bước 3. Tiến 1 bước</a:t>
            </a:r>
          </a:p>
          <a:p>
            <a:pPr eaLnBrk="1" hangingPunct="1"/>
            <a:r>
              <a:rPr lang="en-US" altLang="en-US" sz="2800"/>
              <a:t>Bước 4: Nhổ củ cải thứ 2</a:t>
            </a:r>
          </a:p>
          <a:p>
            <a:pPr eaLnBrk="1" hangingPunct="1"/>
            <a:r>
              <a:rPr lang="en-US" altLang="en-US" sz="2800"/>
              <a:t>Bước 5: Tiến 1 bước</a:t>
            </a:r>
          </a:p>
          <a:p>
            <a:pPr eaLnBrk="1" hangingPunct="1"/>
            <a:r>
              <a:rPr lang="en-US" altLang="en-US" sz="2800"/>
              <a:t>Bước 6:Nhổ củ cải thứ 3</a:t>
            </a:r>
          </a:p>
          <a:p>
            <a:pPr eaLnBrk="1" hangingPunct="1"/>
            <a:r>
              <a:rPr lang="en-US" altLang="en-US" sz="2800"/>
              <a:t>Bước 7: Tiến 1 bước</a:t>
            </a:r>
          </a:p>
          <a:p>
            <a:pPr eaLnBrk="1" hangingPunct="1"/>
            <a:r>
              <a:rPr lang="en-US" altLang="en-US" sz="2800"/>
              <a:t>Bước 8: Nhổ củ cải thứ 4.</a:t>
            </a:r>
          </a:p>
        </p:txBody>
      </p:sp>
      <p:sp>
        <p:nvSpPr>
          <p:cNvPr id="6" name="Rectangle 5"/>
          <p:cNvSpPr>
            <a:spLocks noChangeArrowheads="1"/>
          </p:cNvSpPr>
          <p:nvPr/>
        </p:nvSpPr>
        <p:spPr bwMode="auto">
          <a:xfrm>
            <a:off x="112713" y="5522913"/>
            <a:ext cx="90312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a:t>Trong các bước lệnh để điều khiển robot ở trên, nhóm hành động: </a:t>
            </a:r>
            <a:r>
              <a:rPr lang="en-US" altLang="en-US" sz="2800">
                <a:solidFill>
                  <a:srgbClr val="0070C0"/>
                </a:solidFill>
              </a:rPr>
              <a:t>Tiến 1 bước </a:t>
            </a:r>
            <a:r>
              <a:rPr lang="en-US" altLang="en-US" sz="2800"/>
              <a:t>và </a:t>
            </a:r>
            <a:r>
              <a:rPr lang="en-US" altLang="en-US" sz="2800">
                <a:solidFill>
                  <a:srgbClr val="0070C0"/>
                </a:solidFill>
              </a:rPr>
              <a:t>nhổ củ cải</a:t>
            </a:r>
            <a:r>
              <a:rPr lang="en-US" altLang="en-US" sz="2800"/>
              <a:t> được lặp đi lặp lại </a:t>
            </a:r>
            <a:r>
              <a:rPr lang="en-US" altLang="en-US" sz="2800">
                <a:solidFill>
                  <a:srgbClr val="0070C0"/>
                </a:solidFill>
              </a:rPr>
              <a:t>4</a:t>
            </a:r>
            <a:r>
              <a:rPr lang="en-US" altLang="en-US" sz="2800"/>
              <a:t> lần.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304800" y="1371600"/>
            <a:ext cx="845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2800"/>
              <a:t>Trong kĩ thuật lập trình, cấu trúc lặp được sử dụng để giải quyết bài toán lặp.</a:t>
            </a:r>
            <a:endParaRPr lang="en-US" altLang="en-US" sz="2800"/>
          </a:p>
        </p:txBody>
      </p:sp>
      <p:sp>
        <p:nvSpPr>
          <p:cNvPr id="5123" name="Rectangle 5"/>
          <p:cNvSpPr>
            <a:spLocks noChangeArrowheads="1"/>
          </p:cNvSpPr>
          <p:nvPr/>
        </p:nvSpPr>
        <p:spPr bwMode="auto">
          <a:xfrm>
            <a:off x="320675" y="2982913"/>
            <a:ext cx="81645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2800">
                <a:solidFill>
                  <a:srgbClr val="FF0000"/>
                </a:solidFill>
              </a:rPr>
              <a:t>Cấu trúc lặp là gì và biểu diễn như thế nào?</a:t>
            </a:r>
            <a:endParaRPr lang="en-US" altLang="en-US" sz="280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cap="all" smtClean="0"/>
              <a:t>Khám phá</a:t>
            </a:r>
            <a:br>
              <a:rPr lang="en-US" b="1" cap="all" smtClean="0"/>
            </a:br>
            <a:r>
              <a:rPr lang="en-US" smtClean="0"/>
              <a:t> </a:t>
            </a:r>
          </a:p>
        </p:txBody>
      </p:sp>
      <p:sp>
        <p:nvSpPr>
          <p:cNvPr id="6147" name="Content Placeholder 2"/>
          <p:cNvSpPr>
            <a:spLocks noGrp="1"/>
          </p:cNvSpPr>
          <p:nvPr>
            <p:ph idx="1"/>
          </p:nvPr>
        </p:nvSpPr>
        <p:spPr/>
        <p:txBody>
          <a:bodyPr/>
          <a:lstStyle/>
          <a:p>
            <a:pPr marL="514350" indent="-514350" eaLnBrk="1" hangingPunct="1">
              <a:buFont typeface="Calibri" pitchFamily="34" charset="0"/>
              <a:buAutoNum type="arabicPeriod"/>
            </a:pPr>
            <a:r>
              <a:rPr lang="vi-VN" altLang="en-US" smtClean="0"/>
              <a:t>Thế nào là hoạt động "lặp"?</a:t>
            </a:r>
            <a:endParaRPr lang="en-US" altLang="en-US" smtClean="0"/>
          </a:p>
          <a:p>
            <a:pPr marL="514350" indent="-514350" eaLnBrk="1" hangingPunct="1">
              <a:buFont typeface="Calibri" pitchFamily="34" charset="0"/>
              <a:buAutoNum type="arabicPeriod"/>
            </a:pPr>
            <a:r>
              <a:rPr lang="en-US" altLang="en-US" smtClean="0">
                <a:latin typeface="Arial" pitchFamily="34" charset="0"/>
                <a:cs typeface="Arial" pitchFamily="34" charset="0"/>
              </a:rPr>
              <a:t>Các dạng lặp</a:t>
            </a:r>
          </a:p>
          <a:p>
            <a:pPr marL="514350" indent="-514350" eaLnBrk="1" hangingPunct="1">
              <a:buFont typeface="Calibri" pitchFamily="34" charset="0"/>
              <a:buAutoNum type="arabicPeriod"/>
            </a:pPr>
            <a:r>
              <a:rPr lang="vi-VN" altLang="en-US" smtClean="0"/>
              <a:t>Biểu diễn vòng lặp bằng sơ đồ khối</a:t>
            </a:r>
            <a:endParaRPr lang="en-US" altLang="en-US" smtClean="0"/>
          </a:p>
          <a:p>
            <a:pPr marL="514350" indent="-514350" eaLnBrk="1" hangingPunct="1"/>
            <a:endParaRPr lang="en-US" alt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6" name="Rectangle 25"/>
          <p:cNvSpPr>
            <a:spLocks noChangeArrowheads="1"/>
          </p:cNvSpPr>
          <p:nvPr/>
        </p:nvSpPr>
        <p:spPr bwMode="auto">
          <a:xfrm>
            <a:off x="34925" y="65088"/>
            <a:ext cx="5753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514350" indent="-514350">
              <a:spcBef>
                <a:spcPct val="20000"/>
              </a:spcBef>
              <a:buFont typeface="Calibri" pitchFamily="34" charset="0"/>
              <a:buAutoNum type="arabicPeriod"/>
              <a:defRPr/>
            </a:pPr>
            <a:r>
              <a:rPr lang="vi-VN" sz="3200" dirty="0">
                <a:solidFill>
                  <a:prstClr val="black"/>
                </a:solidFill>
                <a:latin typeface="Arial"/>
                <a:cs typeface="+mn-cs"/>
              </a:rPr>
              <a:t>Thế nào là hoạt động "lặp"?</a:t>
            </a:r>
            <a:endParaRPr lang="en-US" sz="3200" dirty="0">
              <a:solidFill>
                <a:prstClr val="black"/>
              </a:solidFill>
              <a:latin typeface="Calibri"/>
              <a:cs typeface="+mn-cs"/>
            </a:endParaRPr>
          </a:p>
        </p:txBody>
      </p:sp>
      <p:graphicFrame>
        <p:nvGraphicFramePr>
          <p:cNvPr id="9" name="Table 8"/>
          <p:cNvGraphicFramePr>
            <a:graphicFrameLocks noGrp="1"/>
          </p:cNvGraphicFramePr>
          <p:nvPr/>
        </p:nvGraphicFramePr>
        <p:xfrm>
          <a:off x="152400" y="649288"/>
          <a:ext cx="8763000" cy="5926157"/>
        </p:xfrm>
        <a:graphic>
          <a:graphicData uri="http://schemas.openxmlformats.org/drawingml/2006/table">
            <a:tbl>
              <a:tblPr firstRow="1" firstCol="1" bandRow="1">
                <a:tableStyleId>{5C22544A-7EE6-4342-B048-85BDC9FD1C3A}</a:tableStyleId>
              </a:tblPr>
              <a:tblGrid>
                <a:gridCol w="914400"/>
                <a:gridCol w="5105400"/>
                <a:gridCol w="2743200"/>
              </a:tblGrid>
              <a:tr h="950829">
                <a:tc>
                  <a:txBody>
                    <a:bodyPr/>
                    <a:lstStyle/>
                    <a:p>
                      <a:pPr marL="0" marR="0" algn="ctr">
                        <a:lnSpc>
                          <a:spcPct val="100000"/>
                        </a:lnSpc>
                        <a:spcBef>
                          <a:spcPts val="0"/>
                        </a:spcBef>
                        <a:spcAft>
                          <a:spcPts val="400"/>
                        </a:spcAft>
                      </a:pPr>
                      <a:r>
                        <a:rPr lang="en-US" sz="2800" dirty="0">
                          <a:effectLst/>
                        </a:rPr>
                        <a:t>STT</a:t>
                      </a:r>
                      <a:endParaRPr lang="en-US" sz="2800" dirty="0">
                        <a:solidFill>
                          <a:srgbClr val="7D9532"/>
                        </a:solidFill>
                        <a:effectLst/>
                        <a:latin typeface="Calibri"/>
                        <a:ea typeface="Calibri"/>
                        <a:cs typeface="Times New Roman"/>
                      </a:endParaRPr>
                    </a:p>
                  </a:txBody>
                  <a:tcPr marL="68580" marR="68580" marT="0" marB="0" anchor="ctr"/>
                </a:tc>
                <a:tc>
                  <a:txBody>
                    <a:bodyPr/>
                    <a:lstStyle/>
                    <a:p>
                      <a:pPr marL="0" marR="0" algn="ctr">
                        <a:lnSpc>
                          <a:spcPct val="100000"/>
                        </a:lnSpc>
                        <a:spcBef>
                          <a:spcPts val="0"/>
                        </a:spcBef>
                        <a:spcAft>
                          <a:spcPts val="400"/>
                        </a:spcAft>
                      </a:pPr>
                      <a:r>
                        <a:rPr lang="en-US" sz="2800">
                          <a:effectLst/>
                        </a:rPr>
                        <a:t>Tình huống</a:t>
                      </a:r>
                      <a:endParaRPr lang="en-US" sz="2800">
                        <a:solidFill>
                          <a:srgbClr val="7D9532"/>
                        </a:solidFill>
                        <a:effectLst/>
                        <a:latin typeface="Calibri"/>
                        <a:ea typeface="Calibri"/>
                        <a:cs typeface="Times New Roman"/>
                      </a:endParaRPr>
                    </a:p>
                  </a:txBody>
                  <a:tcPr marL="68580" marR="68580" marT="0" marB="0" anchor="ctr"/>
                </a:tc>
                <a:tc>
                  <a:txBody>
                    <a:bodyPr/>
                    <a:lstStyle/>
                    <a:p>
                      <a:pPr marL="0" marR="0" algn="ctr">
                        <a:lnSpc>
                          <a:spcPct val="100000"/>
                        </a:lnSpc>
                        <a:spcBef>
                          <a:spcPts val="0"/>
                        </a:spcBef>
                        <a:spcAft>
                          <a:spcPts val="400"/>
                        </a:spcAft>
                      </a:pPr>
                      <a:r>
                        <a:rPr lang="en-US" sz="2800" dirty="0">
                          <a:effectLst/>
                        </a:rPr>
                        <a:t>Thực hiện </a:t>
                      </a:r>
                      <a:r>
                        <a:rPr lang="en-US" sz="2800" dirty="0" smtClean="0">
                          <a:effectLst/>
                        </a:rPr>
                        <a:t>hoạt </a:t>
                      </a:r>
                      <a:r>
                        <a:rPr lang="en-US" sz="2800" dirty="0">
                          <a:effectLst/>
                        </a:rPr>
                        <a:t>động nhiều lần?</a:t>
                      </a:r>
                      <a:endParaRPr lang="en-US" sz="2800" dirty="0">
                        <a:solidFill>
                          <a:srgbClr val="7D9532"/>
                        </a:solidFill>
                        <a:effectLst/>
                        <a:latin typeface="Calibri"/>
                        <a:ea typeface="Calibri"/>
                        <a:cs typeface="Times New Roman"/>
                      </a:endParaRPr>
                    </a:p>
                  </a:txBody>
                  <a:tcPr marL="68580" marR="68580" marT="0" marB="0" anchor="ctr"/>
                </a:tc>
              </a:tr>
              <a:tr h="923792">
                <a:tc>
                  <a:txBody>
                    <a:bodyPr/>
                    <a:lstStyle/>
                    <a:p>
                      <a:pPr marL="0" marR="0" algn="ctr">
                        <a:lnSpc>
                          <a:spcPct val="100000"/>
                        </a:lnSpc>
                        <a:spcBef>
                          <a:spcPts val="0"/>
                        </a:spcBef>
                        <a:spcAft>
                          <a:spcPts val="400"/>
                        </a:spcAft>
                      </a:pPr>
                      <a:r>
                        <a:rPr lang="en-US" sz="2800" dirty="0">
                          <a:effectLst/>
                        </a:rPr>
                        <a:t>1</a:t>
                      </a:r>
                      <a:endParaRPr lang="en-US" sz="2800" dirty="0">
                        <a:solidFill>
                          <a:srgbClr val="7D9532"/>
                        </a:solidFill>
                        <a:effectLst/>
                        <a:latin typeface="Calibri"/>
                        <a:ea typeface="Calibri"/>
                        <a:cs typeface="Times New Roman"/>
                      </a:endParaRPr>
                    </a:p>
                  </a:txBody>
                  <a:tcPr marL="68580" marR="68580" marT="0" marB="0" anchor="ctr"/>
                </a:tc>
                <a:tc>
                  <a:txBody>
                    <a:bodyPr/>
                    <a:lstStyle/>
                    <a:p>
                      <a:pPr marL="0" marR="0">
                        <a:lnSpc>
                          <a:spcPct val="100000"/>
                        </a:lnSpc>
                        <a:spcBef>
                          <a:spcPts val="0"/>
                        </a:spcBef>
                        <a:spcAft>
                          <a:spcPts val="400"/>
                        </a:spcAft>
                      </a:pPr>
                      <a:r>
                        <a:rPr lang="en-US" sz="2800" dirty="0">
                          <a:effectLst/>
                        </a:rPr>
                        <a:t>Kim giây quay 60 vòng. </a:t>
                      </a:r>
                      <a:r>
                        <a:rPr lang="en-US" sz="2800" dirty="0" smtClean="0">
                          <a:effectLst/>
                        </a:rPr>
                        <a:t>(Mỗi </a:t>
                      </a:r>
                      <a:r>
                        <a:rPr lang="en-US" sz="2800" dirty="0">
                          <a:effectLst/>
                        </a:rPr>
                        <a:t>vòng tương ứng với </a:t>
                      </a:r>
                      <a:r>
                        <a:rPr lang="en-US" sz="2800" dirty="0" smtClean="0">
                          <a:effectLst/>
                        </a:rPr>
                        <a:t>một </a:t>
                      </a:r>
                      <a:r>
                        <a:rPr lang="en-US" sz="2800" dirty="0">
                          <a:effectLst/>
                        </a:rPr>
                        <a:t>phút)</a:t>
                      </a:r>
                      <a:endParaRPr lang="en-US" sz="2800" dirty="0">
                        <a:solidFill>
                          <a:srgbClr val="7D9532"/>
                        </a:solidFill>
                        <a:effectLst/>
                        <a:latin typeface="Calibri"/>
                        <a:ea typeface="Calibri"/>
                        <a:cs typeface="Times New Roman"/>
                      </a:endParaRPr>
                    </a:p>
                  </a:txBody>
                  <a:tcPr marL="68580" marR="68580" marT="0" marB="0" anchor="ctr"/>
                </a:tc>
                <a:tc>
                  <a:txBody>
                    <a:bodyPr/>
                    <a:lstStyle/>
                    <a:p>
                      <a:pPr marL="0" marR="0" algn="ctr">
                        <a:lnSpc>
                          <a:spcPct val="100000"/>
                        </a:lnSpc>
                        <a:spcBef>
                          <a:spcPts val="0"/>
                        </a:spcBef>
                        <a:spcAft>
                          <a:spcPts val="400"/>
                        </a:spcAft>
                      </a:pPr>
                      <a:endParaRPr lang="en-US" sz="2800" dirty="0">
                        <a:solidFill>
                          <a:srgbClr val="7D9532"/>
                        </a:solidFill>
                        <a:effectLst/>
                        <a:latin typeface="Calibri"/>
                        <a:ea typeface="Calibri"/>
                        <a:cs typeface="Times New Roman"/>
                      </a:endParaRPr>
                    </a:p>
                  </a:txBody>
                  <a:tcPr marL="68580" marR="68580" marT="0" marB="0" anchor="ctr"/>
                </a:tc>
              </a:tr>
              <a:tr h="1280140">
                <a:tc>
                  <a:txBody>
                    <a:bodyPr/>
                    <a:lstStyle/>
                    <a:p>
                      <a:pPr marL="0" marR="0" algn="ctr">
                        <a:lnSpc>
                          <a:spcPct val="100000"/>
                        </a:lnSpc>
                        <a:spcBef>
                          <a:spcPts val="0"/>
                        </a:spcBef>
                        <a:spcAft>
                          <a:spcPts val="400"/>
                        </a:spcAft>
                      </a:pPr>
                      <a:r>
                        <a:rPr lang="en-US" sz="2800">
                          <a:effectLst/>
                        </a:rPr>
                        <a:t>2</a:t>
                      </a:r>
                      <a:endParaRPr lang="en-US" sz="2800">
                        <a:solidFill>
                          <a:srgbClr val="7D9532"/>
                        </a:solidFill>
                        <a:effectLst/>
                        <a:latin typeface="Calibri"/>
                        <a:ea typeface="Calibri"/>
                        <a:cs typeface="Times New Roman"/>
                      </a:endParaRPr>
                    </a:p>
                  </a:txBody>
                  <a:tcPr marL="68580" marR="68580" marT="0" marB="0" anchor="ctr"/>
                </a:tc>
                <a:tc>
                  <a:txBody>
                    <a:bodyPr/>
                    <a:lstStyle/>
                    <a:p>
                      <a:pPr marL="0" marR="0">
                        <a:lnSpc>
                          <a:spcPct val="100000"/>
                        </a:lnSpc>
                        <a:spcBef>
                          <a:spcPts val="0"/>
                        </a:spcBef>
                        <a:spcAft>
                          <a:spcPts val="400"/>
                        </a:spcAft>
                      </a:pPr>
                      <a:r>
                        <a:rPr lang="en-US" sz="2800">
                          <a:effectLst/>
                        </a:rPr>
                        <a:t>Trong buổi tiệc sinh nhật 13 tuổi của An, An hát tặng các bạn một bài.</a:t>
                      </a:r>
                      <a:endParaRPr lang="en-US" sz="2800">
                        <a:solidFill>
                          <a:srgbClr val="7D9532"/>
                        </a:solidFill>
                        <a:effectLst/>
                        <a:latin typeface="Calibri"/>
                        <a:ea typeface="Calibri"/>
                        <a:cs typeface="Times New Roman"/>
                      </a:endParaRPr>
                    </a:p>
                  </a:txBody>
                  <a:tcPr marL="68580" marR="68580" marT="0" marB="0" anchor="ctr"/>
                </a:tc>
                <a:tc>
                  <a:txBody>
                    <a:bodyPr/>
                    <a:lstStyle/>
                    <a:p>
                      <a:pPr marL="0" marR="0" algn="ctr">
                        <a:lnSpc>
                          <a:spcPct val="100000"/>
                        </a:lnSpc>
                        <a:spcBef>
                          <a:spcPts val="0"/>
                        </a:spcBef>
                        <a:spcAft>
                          <a:spcPts val="400"/>
                        </a:spcAft>
                      </a:pPr>
                      <a:endParaRPr lang="en-US" sz="2800" dirty="0">
                        <a:solidFill>
                          <a:srgbClr val="7D9532"/>
                        </a:solidFill>
                        <a:effectLst/>
                        <a:latin typeface="Calibri"/>
                        <a:ea typeface="Calibri"/>
                        <a:cs typeface="Times New Roman"/>
                      </a:endParaRPr>
                    </a:p>
                  </a:txBody>
                  <a:tcPr marL="68580" marR="68580" marT="0" marB="0" anchor="ctr"/>
                </a:tc>
              </a:tr>
              <a:tr h="923792">
                <a:tc>
                  <a:txBody>
                    <a:bodyPr/>
                    <a:lstStyle/>
                    <a:p>
                      <a:pPr marL="0" marR="0" algn="ctr">
                        <a:lnSpc>
                          <a:spcPct val="100000"/>
                        </a:lnSpc>
                        <a:spcBef>
                          <a:spcPts val="0"/>
                        </a:spcBef>
                        <a:spcAft>
                          <a:spcPts val="400"/>
                        </a:spcAft>
                      </a:pPr>
                      <a:r>
                        <a:rPr lang="en-US" sz="2800">
                          <a:effectLst/>
                        </a:rPr>
                        <a:t>3</a:t>
                      </a:r>
                      <a:endParaRPr lang="en-US" sz="2800">
                        <a:solidFill>
                          <a:srgbClr val="7D9532"/>
                        </a:solidFill>
                        <a:effectLst/>
                        <a:latin typeface="Calibri"/>
                        <a:ea typeface="Calibri"/>
                        <a:cs typeface="Times New Roman"/>
                      </a:endParaRPr>
                    </a:p>
                  </a:txBody>
                  <a:tcPr marL="68580" marR="68580" marT="0" marB="0" anchor="ctr"/>
                </a:tc>
                <a:tc>
                  <a:txBody>
                    <a:bodyPr/>
                    <a:lstStyle/>
                    <a:p>
                      <a:pPr marL="0" marR="0">
                        <a:lnSpc>
                          <a:spcPct val="100000"/>
                        </a:lnSpc>
                        <a:spcBef>
                          <a:spcPts val="0"/>
                        </a:spcBef>
                        <a:spcAft>
                          <a:spcPts val="400"/>
                        </a:spcAft>
                      </a:pPr>
                      <a:r>
                        <a:rPr lang="en-US" sz="2800">
                          <a:effectLst/>
                        </a:rPr>
                        <a:t>Sáng thứ hai hàng tuần, trường An chào cờ đúng 7 giờ.</a:t>
                      </a:r>
                      <a:endParaRPr lang="en-US" sz="2800">
                        <a:solidFill>
                          <a:srgbClr val="7D9532"/>
                        </a:solidFill>
                        <a:effectLst/>
                        <a:latin typeface="Calibri"/>
                        <a:ea typeface="Calibri"/>
                        <a:cs typeface="Times New Roman"/>
                      </a:endParaRPr>
                    </a:p>
                  </a:txBody>
                  <a:tcPr marL="68580" marR="68580" marT="0" marB="0" anchor="ctr"/>
                </a:tc>
                <a:tc>
                  <a:txBody>
                    <a:bodyPr/>
                    <a:lstStyle/>
                    <a:p>
                      <a:pPr marL="0" marR="0" algn="ctr">
                        <a:lnSpc>
                          <a:spcPct val="100000"/>
                        </a:lnSpc>
                        <a:spcBef>
                          <a:spcPts val="0"/>
                        </a:spcBef>
                        <a:spcAft>
                          <a:spcPts val="400"/>
                        </a:spcAft>
                      </a:pPr>
                      <a:endParaRPr lang="en-US" sz="2800" dirty="0">
                        <a:solidFill>
                          <a:srgbClr val="7D9532"/>
                        </a:solidFill>
                        <a:effectLst/>
                        <a:latin typeface="Calibri"/>
                        <a:ea typeface="Calibri"/>
                        <a:cs typeface="Times New Roman"/>
                      </a:endParaRPr>
                    </a:p>
                  </a:txBody>
                  <a:tcPr marL="68580" marR="68580" marT="0" marB="0" anchor="ctr"/>
                </a:tc>
              </a:tr>
              <a:tr h="923792">
                <a:tc>
                  <a:txBody>
                    <a:bodyPr/>
                    <a:lstStyle/>
                    <a:p>
                      <a:pPr marL="0" marR="0" algn="ctr">
                        <a:lnSpc>
                          <a:spcPct val="100000"/>
                        </a:lnSpc>
                        <a:spcBef>
                          <a:spcPts val="0"/>
                        </a:spcBef>
                        <a:spcAft>
                          <a:spcPts val="400"/>
                        </a:spcAft>
                      </a:pPr>
                      <a:r>
                        <a:rPr lang="en-US" sz="2800">
                          <a:effectLst/>
                        </a:rPr>
                        <a:t>4</a:t>
                      </a:r>
                      <a:endParaRPr lang="en-US" sz="2800">
                        <a:solidFill>
                          <a:srgbClr val="7D9532"/>
                        </a:solidFill>
                        <a:effectLst/>
                        <a:latin typeface="Calibri"/>
                        <a:ea typeface="Calibri"/>
                        <a:cs typeface="Times New Roman"/>
                      </a:endParaRPr>
                    </a:p>
                  </a:txBody>
                  <a:tcPr marL="68580" marR="68580" marT="0" marB="0" anchor="ctr"/>
                </a:tc>
                <a:tc>
                  <a:txBody>
                    <a:bodyPr/>
                    <a:lstStyle/>
                    <a:p>
                      <a:pPr marL="0" marR="0">
                        <a:lnSpc>
                          <a:spcPct val="100000"/>
                        </a:lnSpc>
                        <a:spcBef>
                          <a:spcPts val="0"/>
                        </a:spcBef>
                        <a:spcAft>
                          <a:spcPts val="400"/>
                        </a:spcAft>
                      </a:pPr>
                      <a:r>
                        <a:rPr lang="en-US" sz="2800">
                          <a:effectLst/>
                        </a:rPr>
                        <a:t>Mỗi sáng gà trống đập cánh gáy vang ò ó o.</a:t>
                      </a:r>
                      <a:endParaRPr lang="en-US" sz="2800">
                        <a:solidFill>
                          <a:srgbClr val="7D9532"/>
                        </a:solidFill>
                        <a:effectLst/>
                        <a:latin typeface="Calibri"/>
                        <a:ea typeface="Calibri"/>
                        <a:cs typeface="Times New Roman"/>
                      </a:endParaRPr>
                    </a:p>
                  </a:txBody>
                  <a:tcPr marL="68580" marR="68580" marT="0" marB="0" anchor="ctr"/>
                </a:tc>
                <a:tc>
                  <a:txBody>
                    <a:bodyPr/>
                    <a:lstStyle/>
                    <a:p>
                      <a:pPr marL="0" marR="0" algn="ctr">
                        <a:lnSpc>
                          <a:spcPct val="100000"/>
                        </a:lnSpc>
                        <a:spcBef>
                          <a:spcPts val="0"/>
                        </a:spcBef>
                        <a:spcAft>
                          <a:spcPts val="0"/>
                        </a:spcAft>
                      </a:pPr>
                      <a:endParaRPr lang="en-US" sz="2800" dirty="0">
                        <a:solidFill>
                          <a:srgbClr val="7D9532"/>
                        </a:solidFill>
                        <a:effectLst/>
                        <a:latin typeface="Calibri"/>
                        <a:ea typeface="Calibri"/>
                        <a:cs typeface="Times New Roman"/>
                      </a:endParaRPr>
                    </a:p>
                  </a:txBody>
                  <a:tcPr marL="68580" marR="68580" marT="0" marB="0" anchor="ctr"/>
                </a:tc>
              </a:tr>
              <a:tr h="923792">
                <a:tc>
                  <a:txBody>
                    <a:bodyPr/>
                    <a:lstStyle/>
                    <a:p>
                      <a:pPr marL="0" marR="0" algn="ctr">
                        <a:lnSpc>
                          <a:spcPct val="100000"/>
                        </a:lnSpc>
                        <a:spcBef>
                          <a:spcPts val="0"/>
                        </a:spcBef>
                        <a:spcAft>
                          <a:spcPts val="400"/>
                        </a:spcAft>
                      </a:pPr>
                      <a:r>
                        <a:rPr lang="en-US" sz="2800">
                          <a:effectLst/>
                        </a:rPr>
                        <a:t>5</a:t>
                      </a:r>
                      <a:endParaRPr lang="en-US" sz="2800">
                        <a:solidFill>
                          <a:srgbClr val="7D9532"/>
                        </a:solidFill>
                        <a:effectLst/>
                        <a:latin typeface="Calibri"/>
                        <a:ea typeface="Calibri"/>
                        <a:cs typeface="Times New Roman"/>
                      </a:endParaRPr>
                    </a:p>
                  </a:txBody>
                  <a:tcPr marL="68580" marR="68580" marT="0" marB="0" anchor="ctr"/>
                </a:tc>
                <a:tc>
                  <a:txBody>
                    <a:bodyPr/>
                    <a:lstStyle/>
                    <a:p>
                      <a:pPr marL="0" marR="0">
                        <a:lnSpc>
                          <a:spcPct val="100000"/>
                        </a:lnSpc>
                        <a:spcBef>
                          <a:spcPts val="0"/>
                        </a:spcBef>
                        <a:spcAft>
                          <a:spcPts val="400"/>
                        </a:spcAft>
                      </a:pPr>
                      <a:r>
                        <a:rPr lang="en-US" sz="2800">
                          <a:effectLst/>
                        </a:rPr>
                        <a:t>Sáng nay, mẹ đi chợ mua cá về nấu canh chua.</a:t>
                      </a:r>
                      <a:endParaRPr lang="en-US" sz="2800">
                        <a:solidFill>
                          <a:srgbClr val="7D9532"/>
                        </a:solidFill>
                        <a:effectLst/>
                        <a:latin typeface="Calibri"/>
                        <a:ea typeface="Calibri"/>
                        <a:cs typeface="Times New Roman"/>
                      </a:endParaRPr>
                    </a:p>
                  </a:txBody>
                  <a:tcPr marL="68580" marR="68580" marT="0" marB="0" anchor="ctr"/>
                </a:tc>
                <a:tc>
                  <a:txBody>
                    <a:bodyPr/>
                    <a:lstStyle/>
                    <a:p>
                      <a:pPr marL="0" marR="0" algn="ctr">
                        <a:lnSpc>
                          <a:spcPct val="100000"/>
                        </a:lnSpc>
                        <a:spcBef>
                          <a:spcPts val="0"/>
                        </a:spcBef>
                        <a:spcAft>
                          <a:spcPts val="0"/>
                        </a:spcAft>
                      </a:pPr>
                      <a:endParaRPr lang="en-US" sz="2800" dirty="0">
                        <a:solidFill>
                          <a:srgbClr val="7D9532"/>
                        </a:solidFill>
                        <a:effectLst/>
                        <a:latin typeface="Calibri"/>
                        <a:ea typeface="Calibri"/>
                        <a:cs typeface="Times New Roman"/>
                      </a:endParaRPr>
                    </a:p>
                  </a:txBody>
                  <a:tcPr marL="68580" marR="68580" marT="0" marB="0" anchor="ctr"/>
                </a:tc>
              </a:tr>
            </a:tbl>
          </a:graphicData>
        </a:graphic>
      </p:graphicFrame>
      <p:sp>
        <p:nvSpPr>
          <p:cNvPr id="14" name="Rectangle 13"/>
          <p:cNvSpPr>
            <a:spLocks noChangeArrowheads="1"/>
          </p:cNvSpPr>
          <p:nvPr/>
        </p:nvSpPr>
        <p:spPr bwMode="auto">
          <a:xfrm>
            <a:off x="6934200" y="1838325"/>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Aft>
                <a:spcPts val="400"/>
              </a:spcAft>
            </a:pPr>
            <a:r>
              <a:rPr lang="en-US" altLang="en-US" sz="2800">
                <a:solidFill>
                  <a:srgbClr val="FF0000"/>
                </a:solidFill>
                <a:sym typeface="Wingdings" pitchFamily="2" charset="2"/>
              </a:rPr>
              <a:t></a:t>
            </a:r>
            <a:endParaRPr lang="en-US" altLang="en-US" sz="2800">
              <a:solidFill>
                <a:srgbClr val="FF0000"/>
              </a:solidFill>
              <a:ea typeface="Calibri" pitchFamily="34" charset="0"/>
              <a:cs typeface="Times New Roman" pitchFamily="18" charset="0"/>
            </a:endParaRPr>
          </a:p>
        </p:txBody>
      </p:sp>
      <p:sp>
        <p:nvSpPr>
          <p:cNvPr id="15" name="Rectangle 14"/>
          <p:cNvSpPr>
            <a:spLocks noChangeArrowheads="1"/>
          </p:cNvSpPr>
          <p:nvPr/>
        </p:nvSpPr>
        <p:spPr bwMode="auto">
          <a:xfrm>
            <a:off x="7267575" y="2828925"/>
            <a:ext cx="504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a:solidFill>
                  <a:srgbClr val="FF0000"/>
                </a:solidFill>
                <a:sym typeface="Wingdings" pitchFamily="2" charset="2"/>
              </a:rPr>
              <a:t></a:t>
            </a:r>
            <a:endParaRPr lang="en-US" altLang="en-US">
              <a:solidFill>
                <a:srgbClr val="FF0000"/>
              </a:solidFill>
            </a:endParaRPr>
          </a:p>
        </p:txBody>
      </p:sp>
      <p:sp>
        <p:nvSpPr>
          <p:cNvPr id="31" name="Rectangle 30"/>
          <p:cNvSpPr>
            <a:spLocks noChangeArrowheads="1"/>
          </p:cNvSpPr>
          <p:nvPr/>
        </p:nvSpPr>
        <p:spPr bwMode="auto">
          <a:xfrm>
            <a:off x="7267575" y="5867400"/>
            <a:ext cx="504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a:solidFill>
                  <a:srgbClr val="FF0000"/>
                </a:solidFill>
                <a:sym typeface="Wingdings" pitchFamily="2" charset="2"/>
              </a:rPr>
              <a:t></a:t>
            </a:r>
            <a:endParaRPr lang="en-US" altLang="en-US">
              <a:solidFill>
                <a:srgbClr val="FF0000"/>
              </a:solidFill>
            </a:endParaRPr>
          </a:p>
        </p:txBody>
      </p:sp>
      <p:sp>
        <p:nvSpPr>
          <p:cNvPr id="33" name="Rectangle 32"/>
          <p:cNvSpPr>
            <a:spLocks noChangeArrowheads="1"/>
          </p:cNvSpPr>
          <p:nvPr/>
        </p:nvSpPr>
        <p:spPr bwMode="auto">
          <a:xfrm>
            <a:off x="6934200" y="4038600"/>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Aft>
                <a:spcPts val="400"/>
              </a:spcAft>
            </a:pPr>
            <a:r>
              <a:rPr lang="en-US" altLang="en-US" sz="2800">
                <a:solidFill>
                  <a:srgbClr val="FF0000"/>
                </a:solidFill>
                <a:sym typeface="Wingdings" pitchFamily="2" charset="2"/>
              </a:rPr>
              <a:t></a:t>
            </a:r>
            <a:endParaRPr lang="en-US" altLang="en-US" sz="2800">
              <a:solidFill>
                <a:srgbClr val="FF0000"/>
              </a:solidFill>
              <a:ea typeface="Calibri" pitchFamily="34" charset="0"/>
              <a:cs typeface="Times New Roman" pitchFamily="18" charset="0"/>
            </a:endParaRPr>
          </a:p>
        </p:txBody>
      </p:sp>
      <p:sp>
        <p:nvSpPr>
          <p:cNvPr id="34" name="Rectangle 33"/>
          <p:cNvSpPr>
            <a:spLocks noChangeArrowheads="1"/>
          </p:cNvSpPr>
          <p:nvPr/>
        </p:nvSpPr>
        <p:spPr bwMode="auto">
          <a:xfrm>
            <a:off x="6948488" y="4953000"/>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Aft>
                <a:spcPts val="400"/>
              </a:spcAft>
            </a:pPr>
            <a:r>
              <a:rPr lang="en-US" altLang="en-US" sz="2800">
                <a:solidFill>
                  <a:srgbClr val="FF0000"/>
                </a:solidFill>
                <a:sym typeface="Wingdings" pitchFamily="2" charset="2"/>
              </a:rPr>
              <a:t></a:t>
            </a:r>
            <a:endParaRPr lang="en-US" altLang="en-US" sz="2800">
              <a:solidFill>
                <a:srgbClr val="FF0000"/>
              </a:solidFill>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31"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6" name="Rectangle 25"/>
          <p:cNvSpPr>
            <a:spLocks noChangeArrowheads="1"/>
          </p:cNvSpPr>
          <p:nvPr/>
        </p:nvSpPr>
        <p:spPr bwMode="auto">
          <a:xfrm>
            <a:off x="34925" y="65088"/>
            <a:ext cx="5753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514350" indent="-514350">
              <a:spcBef>
                <a:spcPct val="20000"/>
              </a:spcBef>
              <a:buFont typeface="Calibri" pitchFamily="34" charset="0"/>
              <a:buAutoNum type="arabicPeriod"/>
              <a:defRPr/>
            </a:pPr>
            <a:r>
              <a:rPr lang="vi-VN" sz="3200" dirty="0">
                <a:solidFill>
                  <a:prstClr val="black"/>
                </a:solidFill>
                <a:latin typeface="Arial"/>
                <a:cs typeface="+mn-cs"/>
              </a:rPr>
              <a:t>Thế nào là hoạt động "lặp"?</a:t>
            </a:r>
            <a:endParaRPr lang="en-US" sz="3200" dirty="0">
              <a:solidFill>
                <a:prstClr val="black"/>
              </a:solidFill>
              <a:latin typeface="Calibri"/>
              <a:cs typeface="+mn-cs"/>
            </a:endParaRPr>
          </a:p>
        </p:txBody>
      </p:sp>
      <p:graphicFrame>
        <p:nvGraphicFramePr>
          <p:cNvPr id="4" name="Table 3"/>
          <p:cNvGraphicFramePr>
            <a:graphicFrameLocks noGrp="1"/>
          </p:cNvGraphicFramePr>
          <p:nvPr/>
        </p:nvGraphicFramePr>
        <p:xfrm>
          <a:off x="152400" y="685800"/>
          <a:ext cx="8763000" cy="5969001"/>
        </p:xfrm>
        <a:graphic>
          <a:graphicData uri="http://schemas.openxmlformats.org/drawingml/2006/table">
            <a:tbl>
              <a:tblPr firstRow="1" firstCol="1" bandRow="1">
                <a:tableStyleId>{5C22544A-7EE6-4342-B048-85BDC9FD1C3A}</a:tableStyleId>
              </a:tblPr>
              <a:tblGrid>
                <a:gridCol w="803275"/>
                <a:gridCol w="6130925"/>
                <a:gridCol w="1828800"/>
              </a:tblGrid>
              <a:tr h="1280308">
                <a:tc>
                  <a:txBody>
                    <a:bodyPr/>
                    <a:lstStyle/>
                    <a:p>
                      <a:pPr marL="0" marR="0" algn="ctr">
                        <a:lnSpc>
                          <a:spcPct val="100000"/>
                        </a:lnSpc>
                        <a:spcBef>
                          <a:spcPts val="0"/>
                        </a:spcBef>
                        <a:spcAft>
                          <a:spcPts val="400"/>
                        </a:spcAft>
                      </a:pPr>
                      <a:r>
                        <a:rPr lang="en-US" sz="2800" dirty="0">
                          <a:effectLst/>
                        </a:rPr>
                        <a:t>STT</a:t>
                      </a:r>
                      <a:endParaRPr lang="en-US" sz="2800" dirty="0">
                        <a:solidFill>
                          <a:srgbClr val="7D9532"/>
                        </a:solidFill>
                        <a:effectLst/>
                        <a:latin typeface="Calibri"/>
                        <a:ea typeface="Calibri"/>
                        <a:cs typeface="Times New Roman"/>
                      </a:endParaRPr>
                    </a:p>
                  </a:txBody>
                  <a:tcPr marL="68580" marR="68580" marT="0" marB="0" anchor="ctr"/>
                </a:tc>
                <a:tc>
                  <a:txBody>
                    <a:bodyPr/>
                    <a:lstStyle/>
                    <a:p>
                      <a:pPr marL="0" marR="0" algn="ctr">
                        <a:lnSpc>
                          <a:spcPct val="100000"/>
                        </a:lnSpc>
                        <a:spcBef>
                          <a:spcPts val="0"/>
                        </a:spcBef>
                        <a:spcAft>
                          <a:spcPts val="400"/>
                        </a:spcAft>
                      </a:pPr>
                      <a:r>
                        <a:rPr lang="en-US" sz="2800">
                          <a:effectLst/>
                        </a:rPr>
                        <a:t>Tình huống</a:t>
                      </a:r>
                      <a:endParaRPr lang="en-US" sz="2800">
                        <a:solidFill>
                          <a:srgbClr val="7D9532"/>
                        </a:solidFill>
                        <a:effectLst/>
                        <a:latin typeface="Calibri"/>
                        <a:ea typeface="Calibri"/>
                        <a:cs typeface="Times New Roman"/>
                      </a:endParaRPr>
                    </a:p>
                  </a:txBody>
                  <a:tcPr marL="68580" marR="68580" marT="0" marB="0" anchor="ctr"/>
                </a:tc>
                <a:tc>
                  <a:txBody>
                    <a:bodyPr/>
                    <a:lstStyle/>
                    <a:p>
                      <a:pPr marL="0" marR="0" algn="ctr">
                        <a:lnSpc>
                          <a:spcPct val="100000"/>
                        </a:lnSpc>
                        <a:spcBef>
                          <a:spcPts val="0"/>
                        </a:spcBef>
                        <a:spcAft>
                          <a:spcPts val="400"/>
                        </a:spcAft>
                      </a:pPr>
                      <a:r>
                        <a:rPr lang="en-US" sz="2800" dirty="0">
                          <a:effectLst/>
                        </a:rPr>
                        <a:t>Thực hiện </a:t>
                      </a:r>
                      <a:r>
                        <a:rPr lang="en-US" sz="2800" dirty="0" smtClean="0">
                          <a:effectLst/>
                        </a:rPr>
                        <a:t> </a:t>
                      </a:r>
                      <a:r>
                        <a:rPr lang="en-US" sz="2800" dirty="0">
                          <a:effectLst/>
                        </a:rPr>
                        <a:t>hoạt động nhiều lần?</a:t>
                      </a:r>
                      <a:endParaRPr lang="en-US" sz="2800" dirty="0">
                        <a:solidFill>
                          <a:srgbClr val="7D9532"/>
                        </a:solidFill>
                        <a:effectLst/>
                        <a:latin typeface="Calibri"/>
                        <a:ea typeface="Calibri"/>
                        <a:cs typeface="Times New Roman"/>
                      </a:endParaRPr>
                    </a:p>
                  </a:txBody>
                  <a:tcPr marL="68580" marR="68580" marT="0" marB="0" anchor="ctr"/>
                </a:tc>
              </a:tr>
              <a:tr h="1280308">
                <a:tc>
                  <a:txBody>
                    <a:bodyPr/>
                    <a:lstStyle/>
                    <a:p>
                      <a:pPr marL="0" marR="0" algn="ctr">
                        <a:lnSpc>
                          <a:spcPct val="100000"/>
                        </a:lnSpc>
                        <a:spcBef>
                          <a:spcPts val="0"/>
                        </a:spcBef>
                        <a:spcAft>
                          <a:spcPts val="400"/>
                        </a:spcAft>
                      </a:pPr>
                      <a:r>
                        <a:rPr lang="en-US" sz="2800" dirty="0">
                          <a:effectLst/>
                        </a:rPr>
                        <a:t>6</a:t>
                      </a:r>
                      <a:endParaRPr lang="en-US" sz="2800" dirty="0">
                        <a:solidFill>
                          <a:srgbClr val="7D9532"/>
                        </a:solidFill>
                        <a:effectLst/>
                        <a:latin typeface="Calibri"/>
                        <a:ea typeface="Calibri"/>
                        <a:cs typeface="Times New Roman"/>
                      </a:endParaRPr>
                    </a:p>
                  </a:txBody>
                  <a:tcPr marL="68580" marR="68580" marT="0" marB="0" anchor="ctr"/>
                </a:tc>
                <a:tc>
                  <a:txBody>
                    <a:bodyPr/>
                    <a:lstStyle/>
                    <a:p>
                      <a:pPr marL="0" marR="0">
                        <a:lnSpc>
                          <a:spcPct val="100000"/>
                        </a:lnSpc>
                        <a:spcBef>
                          <a:spcPts val="0"/>
                        </a:spcBef>
                        <a:spcAft>
                          <a:spcPts val="400"/>
                        </a:spcAft>
                      </a:pPr>
                      <a:r>
                        <a:rPr lang="en-US" sz="2800" dirty="0">
                          <a:effectLst/>
                        </a:rPr>
                        <a:t>Em Nguyễn Đỗ Huyền Vi, học sinh lớp 8 đạt giải nhất cuộc thi viết thư quốc tế UPU năm 2017.</a:t>
                      </a:r>
                      <a:endParaRPr lang="en-US" sz="2800" dirty="0">
                        <a:solidFill>
                          <a:srgbClr val="7D9532"/>
                        </a:solidFill>
                        <a:effectLst/>
                        <a:latin typeface="Calibri"/>
                        <a:ea typeface="Calibri"/>
                        <a:cs typeface="Times New Roman"/>
                      </a:endParaRPr>
                    </a:p>
                  </a:txBody>
                  <a:tcPr marL="68580" marR="68580" marT="0" marB="0" anchor="ctr"/>
                </a:tc>
                <a:tc>
                  <a:txBody>
                    <a:bodyPr/>
                    <a:lstStyle/>
                    <a:p>
                      <a:pPr marL="0" marR="0" algn="ctr">
                        <a:lnSpc>
                          <a:spcPct val="100000"/>
                        </a:lnSpc>
                        <a:spcBef>
                          <a:spcPts val="0"/>
                        </a:spcBef>
                        <a:spcAft>
                          <a:spcPts val="0"/>
                        </a:spcAft>
                      </a:pPr>
                      <a:endParaRPr lang="en-US" sz="2800" dirty="0">
                        <a:solidFill>
                          <a:srgbClr val="7D9532"/>
                        </a:solidFill>
                        <a:effectLst/>
                        <a:latin typeface="Calibri"/>
                        <a:ea typeface="Calibri"/>
                        <a:cs typeface="Times New Roman"/>
                      </a:endParaRPr>
                    </a:p>
                  </a:txBody>
                  <a:tcPr marL="68580" marR="68580" marT="0" marB="0" anchor="ctr"/>
                </a:tc>
              </a:tr>
              <a:tr h="923978">
                <a:tc>
                  <a:txBody>
                    <a:bodyPr/>
                    <a:lstStyle/>
                    <a:p>
                      <a:pPr marL="0" marR="0" algn="ctr">
                        <a:lnSpc>
                          <a:spcPct val="100000"/>
                        </a:lnSpc>
                        <a:spcBef>
                          <a:spcPts val="0"/>
                        </a:spcBef>
                        <a:spcAft>
                          <a:spcPts val="400"/>
                        </a:spcAft>
                      </a:pPr>
                      <a:r>
                        <a:rPr lang="en-US" sz="2800">
                          <a:effectLst/>
                        </a:rPr>
                        <a:t>7</a:t>
                      </a:r>
                      <a:endParaRPr lang="en-US" sz="2800">
                        <a:solidFill>
                          <a:srgbClr val="7D9532"/>
                        </a:solidFill>
                        <a:effectLst/>
                        <a:latin typeface="Calibri"/>
                        <a:ea typeface="Calibri"/>
                        <a:cs typeface="Times New Roman"/>
                      </a:endParaRPr>
                    </a:p>
                  </a:txBody>
                  <a:tcPr marL="68580" marR="68580" marT="0" marB="0" anchor="ctr"/>
                </a:tc>
                <a:tc>
                  <a:txBody>
                    <a:bodyPr/>
                    <a:lstStyle/>
                    <a:p>
                      <a:pPr marL="0" marR="0">
                        <a:lnSpc>
                          <a:spcPct val="100000"/>
                        </a:lnSpc>
                        <a:spcBef>
                          <a:spcPts val="0"/>
                        </a:spcBef>
                        <a:spcAft>
                          <a:spcPts val="400"/>
                        </a:spcAft>
                      </a:pPr>
                      <a:r>
                        <a:rPr lang="en-US" sz="2800" dirty="0">
                          <a:effectLst/>
                        </a:rPr>
                        <a:t>Hằng ngày, bạn Long chạy bộ quanh công viên 10 vòng.</a:t>
                      </a:r>
                      <a:endParaRPr lang="en-US" sz="2800" dirty="0">
                        <a:solidFill>
                          <a:srgbClr val="7D9532"/>
                        </a:solidFill>
                        <a:effectLst/>
                        <a:latin typeface="Calibri"/>
                        <a:ea typeface="Calibri"/>
                        <a:cs typeface="Times New Roman"/>
                      </a:endParaRPr>
                    </a:p>
                  </a:txBody>
                  <a:tcPr marL="68580" marR="68580" marT="0" marB="0" anchor="ctr"/>
                </a:tc>
                <a:tc>
                  <a:txBody>
                    <a:bodyPr/>
                    <a:lstStyle/>
                    <a:p>
                      <a:pPr marL="0" marR="0" algn="ctr">
                        <a:lnSpc>
                          <a:spcPct val="100000"/>
                        </a:lnSpc>
                        <a:spcBef>
                          <a:spcPts val="0"/>
                        </a:spcBef>
                        <a:spcAft>
                          <a:spcPts val="0"/>
                        </a:spcAft>
                      </a:pPr>
                      <a:endParaRPr lang="en-US" sz="2800" dirty="0">
                        <a:solidFill>
                          <a:srgbClr val="7D9532"/>
                        </a:solidFill>
                        <a:effectLst/>
                        <a:latin typeface="Calibri"/>
                        <a:ea typeface="Calibri"/>
                        <a:cs typeface="Times New Roman"/>
                      </a:endParaRPr>
                    </a:p>
                  </a:txBody>
                  <a:tcPr marL="68580" marR="68580" marT="0" marB="0" anchor="ctr"/>
                </a:tc>
              </a:tr>
              <a:tr h="923978">
                <a:tc>
                  <a:txBody>
                    <a:bodyPr/>
                    <a:lstStyle/>
                    <a:p>
                      <a:pPr marL="0" marR="0" algn="ctr">
                        <a:lnSpc>
                          <a:spcPct val="100000"/>
                        </a:lnSpc>
                        <a:spcBef>
                          <a:spcPts val="0"/>
                        </a:spcBef>
                        <a:spcAft>
                          <a:spcPts val="400"/>
                        </a:spcAft>
                      </a:pPr>
                      <a:r>
                        <a:rPr lang="en-US" sz="2800">
                          <a:effectLst/>
                        </a:rPr>
                        <a:t>8</a:t>
                      </a:r>
                      <a:endParaRPr lang="en-US" sz="2800">
                        <a:solidFill>
                          <a:srgbClr val="7D9532"/>
                        </a:solidFill>
                        <a:effectLst/>
                        <a:latin typeface="Calibri"/>
                        <a:ea typeface="Calibri"/>
                        <a:cs typeface="Times New Roman"/>
                      </a:endParaRPr>
                    </a:p>
                  </a:txBody>
                  <a:tcPr marL="68580" marR="68580" marT="0" marB="0" anchor="ctr"/>
                </a:tc>
                <a:tc>
                  <a:txBody>
                    <a:bodyPr/>
                    <a:lstStyle/>
                    <a:p>
                      <a:pPr marL="0" marR="0">
                        <a:lnSpc>
                          <a:spcPct val="100000"/>
                        </a:lnSpc>
                        <a:spcBef>
                          <a:spcPts val="0"/>
                        </a:spcBef>
                        <a:spcAft>
                          <a:spcPts val="400"/>
                        </a:spcAft>
                      </a:pPr>
                      <a:r>
                        <a:rPr lang="en-US" sz="2800" dirty="0">
                          <a:effectLst/>
                        </a:rPr>
                        <a:t>Mỗi sáng, đồng hồ của Nam báo thức </a:t>
                      </a:r>
                      <a:r>
                        <a:rPr lang="en-US" sz="2800" dirty="0" smtClean="0">
                          <a:effectLst/>
                        </a:rPr>
                        <a:t>lúc </a:t>
                      </a:r>
                      <a:r>
                        <a:rPr lang="en-US" sz="2800" dirty="0">
                          <a:effectLst/>
                        </a:rPr>
                        <a:t>6 giờ.</a:t>
                      </a:r>
                      <a:endParaRPr lang="en-US" sz="2800" dirty="0">
                        <a:solidFill>
                          <a:srgbClr val="7D9532"/>
                        </a:solidFill>
                        <a:effectLst/>
                        <a:latin typeface="Calibri"/>
                        <a:ea typeface="Calibri"/>
                        <a:cs typeface="Times New Roman"/>
                      </a:endParaRPr>
                    </a:p>
                  </a:txBody>
                  <a:tcPr marL="68580" marR="68580" marT="0" marB="0" anchor="ctr"/>
                </a:tc>
                <a:tc>
                  <a:txBody>
                    <a:bodyPr/>
                    <a:lstStyle/>
                    <a:p>
                      <a:pPr marL="0" marR="0" algn="ctr">
                        <a:lnSpc>
                          <a:spcPct val="100000"/>
                        </a:lnSpc>
                        <a:spcBef>
                          <a:spcPts val="0"/>
                        </a:spcBef>
                        <a:spcAft>
                          <a:spcPts val="0"/>
                        </a:spcAft>
                      </a:pPr>
                      <a:endParaRPr lang="en-US" sz="2800" dirty="0">
                        <a:solidFill>
                          <a:srgbClr val="7D9532"/>
                        </a:solidFill>
                        <a:effectLst/>
                        <a:latin typeface="Calibri"/>
                        <a:ea typeface="Calibri"/>
                        <a:cs typeface="Times New Roman"/>
                      </a:endParaRPr>
                    </a:p>
                  </a:txBody>
                  <a:tcPr marL="68580" marR="68580" marT="0" marB="0" anchor="ctr"/>
                </a:tc>
              </a:tr>
              <a:tr h="923978">
                <a:tc>
                  <a:txBody>
                    <a:bodyPr/>
                    <a:lstStyle/>
                    <a:p>
                      <a:pPr marL="0" marR="0" algn="ctr">
                        <a:lnSpc>
                          <a:spcPct val="100000"/>
                        </a:lnSpc>
                        <a:spcBef>
                          <a:spcPts val="0"/>
                        </a:spcBef>
                        <a:spcAft>
                          <a:spcPts val="400"/>
                        </a:spcAft>
                      </a:pPr>
                      <a:r>
                        <a:rPr lang="en-US" sz="2800">
                          <a:effectLst/>
                        </a:rPr>
                        <a:t>9</a:t>
                      </a:r>
                      <a:endParaRPr lang="en-US" sz="2800">
                        <a:solidFill>
                          <a:srgbClr val="7D9532"/>
                        </a:solidFill>
                        <a:effectLst/>
                        <a:latin typeface="Calibri"/>
                        <a:ea typeface="Calibri"/>
                        <a:cs typeface="Times New Roman"/>
                      </a:endParaRPr>
                    </a:p>
                  </a:txBody>
                  <a:tcPr marL="68580" marR="68580" marT="0" marB="0" anchor="ctr"/>
                </a:tc>
                <a:tc>
                  <a:txBody>
                    <a:bodyPr/>
                    <a:lstStyle/>
                    <a:p>
                      <a:pPr marL="0" marR="0">
                        <a:lnSpc>
                          <a:spcPct val="100000"/>
                        </a:lnSpc>
                        <a:spcBef>
                          <a:spcPts val="0"/>
                        </a:spcBef>
                        <a:spcAft>
                          <a:spcPts val="400"/>
                        </a:spcAft>
                      </a:pPr>
                      <a:r>
                        <a:rPr lang="en-US" sz="2800" dirty="0">
                          <a:effectLst/>
                        </a:rPr>
                        <a:t>Trong nhà máy sản xuất nước ngọt, robot tự động đóng nắp chai trên băng chuyền.</a:t>
                      </a:r>
                      <a:endParaRPr lang="en-US" sz="2800" dirty="0">
                        <a:solidFill>
                          <a:srgbClr val="7D9532"/>
                        </a:solidFill>
                        <a:effectLst/>
                        <a:latin typeface="Calibri"/>
                        <a:ea typeface="Calibri"/>
                        <a:cs typeface="Times New Roman"/>
                      </a:endParaRPr>
                    </a:p>
                  </a:txBody>
                  <a:tcPr marL="68580" marR="68580" marT="0" marB="0" anchor="ctr"/>
                </a:tc>
                <a:tc>
                  <a:txBody>
                    <a:bodyPr/>
                    <a:lstStyle/>
                    <a:p>
                      <a:pPr marL="0" marR="0" algn="ctr">
                        <a:lnSpc>
                          <a:spcPct val="100000"/>
                        </a:lnSpc>
                        <a:spcBef>
                          <a:spcPts val="0"/>
                        </a:spcBef>
                        <a:spcAft>
                          <a:spcPts val="0"/>
                        </a:spcAft>
                      </a:pPr>
                      <a:endParaRPr lang="en-US" sz="2800" dirty="0">
                        <a:solidFill>
                          <a:srgbClr val="7D9532"/>
                        </a:solidFill>
                        <a:effectLst/>
                        <a:latin typeface="Calibri"/>
                        <a:ea typeface="Calibri"/>
                        <a:cs typeface="Times New Roman"/>
                      </a:endParaRPr>
                    </a:p>
                  </a:txBody>
                  <a:tcPr marL="68580" marR="68580" marT="0" marB="0" anchor="ctr"/>
                </a:tc>
              </a:tr>
              <a:tr h="636451">
                <a:tc>
                  <a:txBody>
                    <a:bodyPr/>
                    <a:lstStyle/>
                    <a:p>
                      <a:pPr marL="0" marR="0" algn="ctr">
                        <a:lnSpc>
                          <a:spcPct val="100000"/>
                        </a:lnSpc>
                        <a:spcBef>
                          <a:spcPts val="0"/>
                        </a:spcBef>
                        <a:spcAft>
                          <a:spcPts val="400"/>
                        </a:spcAft>
                      </a:pPr>
                      <a:r>
                        <a:rPr lang="en-US" sz="2800">
                          <a:effectLst/>
                        </a:rPr>
                        <a:t>10</a:t>
                      </a:r>
                      <a:endParaRPr lang="en-US" sz="2800">
                        <a:solidFill>
                          <a:srgbClr val="7D9532"/>
                        </a:solidFill>
                        <a:effectLst/>
                        <a:latin typeface="Calibri"/>
                        <a:ea typeface="Calibri"/>
                        <a:cs typeface="Times New Roman"/>
                      </a:endParaRPr>
                    </a:p>
                  </a:txBody>
                  <a:tcPr marL="68580" marR="68580" marT="0" marB="0" anchor="ctr"/>
                </a:tc>
                <a:tc>
                  <a:txBody>
                    <a:bodyPr/>
                    <a:lstStyle/>
                    <a:p>
                      <a:pPr marL="0" marR="0">
                        <a:lnSpc>
                          <a:spcPct val="100000"/>
                        </a:lnSpc>
                        <a:spcBef>
                          <a:spcPts val="0"/>
                        </a:spcBef>
                        <a:spcAft>
                          <a:spcPts val="400"/>
                        </a:spcAft>
                      </a:pPr>
                      <a:r>
                        <a:rPr lang="en-US" sz="2800" dirty="0">
                          <a:effectLst/>
                        </a:rPr>
                        <a:t>Các nhóm thảo luận bài tập về nhà.</a:t>
                      </a:r>
                      <a:endParaRPr lang="en-US" sz="2800" dirty="0">
                        <a:solidFill>
                          <a:srgbClr val="7D9532"/>
                        </a:solidFill>
                        <a:effectLst/>
                        <a:latin typeface="Calibri"/>
                        <a:ea typeface="Calibri"/>
                        <a:cs typeface="Times New Roman"/>
                      </a:endParaRPr>
                    </a:p>
                  </a:txBody>
                  <a:tcPr marL="68580" marR="68580" marT="0" marB="0" anchor="ctr"/>
                </a:tc>
                <a:tc>
                  <a:txBody>
                    <a:bodyPr/>
                    <a:lstStyle/>
                    <a:p>
                      <a:pPr marL="0" marR="0" algn="ctr">
                        <a:lnSpc>
                          <a:spcPct val="100000"/>
                        </a:lnSpc>
                        <a:spcBef>
                          <a:spcPts val="0"/>
                        </a:spcBef>
                        <a:spcAft>
                          <a:spcPts val="0"/>
                        </a:spcAft>
                      </a:pPr>
                      <a:endParaRPr lang="en-US" sz="2800" dirty="0">
                        <a:solidFill>
                          <a:srgbClr val="7D9532"/>
                        </a:solidFill>
                        <a:effectLst/>
                        <a:latin typeface="Calibri"/>
                        <a:ea typeface="Calibri"/>
                        <a:cs typeface="Times New Roman"/>
                      </a:endParaRPr>
                    </a:p>
                  </a:txBody>
                  <a:tcPr marL="68580" marR="68580" marT="0" marB="0" anchor="ctr"/>
                </a:tc>
              </a:tr>
            </a:tbl>
          </a:graphicData>
        </a:graphic>
      </p:graphicFrame>
      <p:sp>
        <p:nvSpPr>
          <p:cNvPr id="5" name="Rectangle 4"/>
          <p:cNvSpPr>
            <a:spLocks noChangeArrowheads="1"/>
          </p:cNvSpPr>
          <p:nvPr/>
        </p:nvSpPr>
        <p:spPr bwMode="auto">
          <a:xfrm>
            <a:off x="7772400" y="6096000"/>
            <a:ext cx="504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a:solidFill>
                  <a:srgbClr val="FF0000"/>
                </a:solidFill>
                <a:sym typeface="Wingdings" pitchFamily="2" charset="2"/>
              </a:rPr>
              <a:t></a:t>
            </a:r>
            <a:endParaRPr lang="en-US" altLang="en-US">
              <a:solidFill>
                <a:srgbClr val="FF0000"/>
              </a:solidFill>
            </a:endParaRPr>
          </a:p>
        </p:txBody>
      </p:sp>
      <p:sp>
        <p:nvSpPr>
          <p:cNvPr id="7" name="Rectangle 6"/>
          <p:cNvSpPr>
            <a:spLocks noChangeArrowheads="1"/>
          </p:cNvSpPr>
          <p:nvPr/>
        </p:nvSpPr>
        <p:spPr bwMode="auto">
          <a:xfrm>
            <a:off x="7772400" y="2371725"/>
            <a:ext cx="504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a:solidFill>
                  <a:srgbClr val="FF0000"/>
                </a:solidFill>
                <a:sym typeface="Wingdings" pitchFamily="2" charset="2"/>
              </a:rPr>
              <a:t></a:t>
            </a:r>
            <a:endParaRPr lang="en-US" altLang="en-US">
              <a:solidFill>
                <a:srgbClr val="FF0000"/>
              </a:solidFill>
            </a:endParaRPr>
          </a:p>
        </p:txBody>
      </p:sp>
      <p:sp>
        <p:nvSpPr>
          <p:cNvPr id="8" name="Rectangle 7"/>
          <p:cNvSpPr>
            <a:spLocks noChangeArrowheads="1"/>
          </p:cNvSpPr>
          <p:nvPr/>
        </p:nvSpPr>
        <p:spPr bwMode="auto">
          <a:xfrm>
            <a:off x="7453313" y="3433763"/>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Aft>
                <a:spcPts val="400"/>
              </a:spcAft>
            </a:pPr>
            <a:r>
              <a:rPr lang="en-US" altLang="en-US" sz="2800">
                <a:solidFill>
                  <a:srgbClr val="FF0000"/>
                </a:solidFill>
                <a:sym typeface="Wingdings" pitchFamily="2" charset="2"/>
              </a:rPr>
              <a:t></a:t>
            </a:r>
            <a:endParaRPr lang="en-US" altLang="en-US" sz="2800">
              <a:solidFill>
                <a:srgbClr val="FF0000"/>
              </a:solidFill>
              <a:ea typeface="Calibri" pitchFamily="34" charset="0"/>
              <a:cs typeface="Times New Roman" pitchFamily="18" charset="0"/>
            </a:endParaRPr>
          </a:p>
        </p:txBody>
      </p:sp>
      <p:sp>
        <p:nvSpPr>
          <p:cNvPr id="10" name="Rectangle 9"/>
          <p:cNvSpPr>
            <a:spLocks noChangeArrowheads="1"/>
          </p:cNvSpPr>
          <p:nvPr/>
        </p:nvSpPr>
        <p:spPr bwMode="auto">
          <a:xfrm>
            <a:off x="7453313" y="4343400"/>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Aft>
                <a:spcPts val="400"/>
              </a:spcAft>
            </a:pPr>
            <a:r>
              <a:rPr lang="en-US" altLang="en-US" sz="2800">
                <a:solidFill>
                  <a:srgbClr val="FF0000"/>
                </a:solidFill>
                <a:sym typeface="Wingdings" pitchFamily="2" charset="2"/>
              </a:rPr>
              <a:t></a:t>
            </a:r>
            <a:endParaRPr lang="en-US" altLang="en-US" sz="2800">
              <a:solidFill>
                <a:srgbClr val="FF0000"/>
              </a:solidFill>
              <a:ea typeface="Calibri" pitchFamily="34" charset="0"/>
              <a:cs typeface="Times New Roman" pitchFamily="18" charset="0"/>
            </a:endParaRPr>
          </a:p>
        </p:txBody>
      </p:sp>
      <p:sp>
        <p:nvSpPr>
          <p:cNvPr id="11" name="Rectangle 10"/>
          <p:cNvSpPr>
            <a:spLocks noChangeArrowheads="1"/>
          </p:cNvSpPr>
          <p:nvPr/>
        </p:nvSpPr>
        <p:spPr bwMode="auto">
          <a:xfrm>
            <a:off x="7453313" y="5334000"/>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Aft>
                <a:spcPts val="400"/>
              </a:spcAft>
            </a:pPr>
            <a:r>
              <a:rPr lang="en-US" altLang="en-US" sz="2800">
                <a:solidFill>
                  <a:srgbClr val="FF0000"/>
                </a:solidFill>
                <a:sym typeface="Wingdings" pitchFamily="2" charset="2"/>
              </a:rPr>
              <a:t></a:t>
            </a:r>
            <a:endParaRPr lang="en-US" altLang="en-US" sz="2800">
              <a:solidFill>
                <a:srgbClr val="FF0000"/>
              </a:solidFill>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7200" y="1447800"/>
            <a:ext cx="8229600" cy="1752600"/>
          </a:xfrm>
        </p:spPr>
        <p:txBody>
          <a:bodyPr/>
          <a:lstStyle/>
          <a:p>
            <a:r>
              <a:rPr lang="vi-VN" altLang="en-US" smtClean="0"/>
              <a:t>Em hãy cho thêm ba ví dụ về hoạt động lặp trong cuộc sống hằng ngày. Sau đó gạch dưới các từ khóa chỉ hành động.</a:t>
            </a:r>
            <a:endParaRPr lang="en-US" altLang="en-US" smtClean="0"/>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2725" y="60325"/>
            <a:ext cx="50911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57200" y="152400"/>
            <a:ext cx="8229600" cy="838200"/>
          </a:xfrm>
        </p:spPr>
        <p:txBody>
          <a:bodyPr/>
          <a:lstStyle/>
          <a:p>
            <a:pPr marL="0" indent="0" eaLnBrk="1" hangingPunct="1">
              <a:buFont typeface="Arial" pitchFamily="34" charset="0"/>
              <a:buNone/>
            </a:pPr>
            <a:r>
              <a:rPr lang="en-US" altLang="en-US" smtClean="0"/>
              <a:t>2. Các dạng lặp</a:t>
            </a:r>
          </a:p>
        </p:txBody>
      </p:sp>
      <p:sp>
        <p:nvSpPr>
          <p:cNvPr id="10243" name="Rectangle 4"/>
          <p:cNvSpPr>
            <a:spLocks noChangeArrowheads="1"/>
          </p:cNvSpPr>
          <p:nvPr/>
        </p:nvSpPr>
        <p:spPr bwMode="auto">
          <a:xfrm>
            <a:off x="300038" y="1219200"/>
            <a:ext cx="8656637"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ru-RU" altLang="en-US"/>
          </a:p>
        </p:txBody>
      </p:sp>
      <p:pic>
        <p:nvPicPr>
          <p:cNvPr id="1024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2800" y="1477963"/>
            <a:ext cx="4445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77963"/>
            <a:ext cx="42465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3"/>
          <p:cNvSpPr>
            <a:spLocks noChangeArrowheads="1"/>
          </p:cNvSpPr>
          <p:nvPr/>
        </p:nvSpPr>
        <p:spPr bwMode="auto">
          <a:xfrm>
            <a:off x="219075" y="877888"/>
            <a:ext cx="4657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a:t>Xét hai trường hợp sau đây:</a:t>
            </a:r>
          </a:p>
        </p:txBody>
      </p:sp>
      <p:sp>
        <p:nvSpPr>
          <p:cNvPr id="10247" name="Rectangle 4"/>
          <p:cNvSpPr>
            <a:spLocks noChangeArrowheads="1"/>
          </p:cNvSpPr>
          <p:nvPr/>
        </p:nvSpPr>
        <p:spPr bwMode="auto">
          <a:xfrm>
            <a:off x="76200" y="4191000"/>
            <a:ext cx="42465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2800"/>
              <a:t>TH1: Ra lệnh cho robot nhổ đủ 100 củ cải thì dừng.</a:t>
            </a:r>
            <a:endParaRPr lang="en-US" altLang="en-US" sz="2800"/>
          </a:p>
        </p:txBody>
      </p:sp>
      <p:sp>
        <p:nvSpPr>
          <p:cNvPr id="10248" name="Rectangle 5"/>
          <p:cNvSpPr>
            <a:spLocks noChangeArrowheads="1"/>
          </p:cNvSpPr>
          <p:nvPr/>
        </p:nvSpPr>
        <p:spPr bwMode="auto">
          <a:xfrm>
            <a:off x="4703763" y="4178300"/>
            <a:ext cx="44402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a:t>T</a:t>
            </a:r>
            <a:r>
              <a:rPr lang="vi-VN" altLang="en-US" sz="2800"/>
              <a:t>H2: Ra lệnh cho robot nhổ củ cải cho đến khi hết luống thì dừng.</a:t>
            </a:r>
            <a:endParaRPr lang="en-US" altLang="en-US" sz="2800"/>
          </a:p>
        </p:txBody>
      </p:sp>
      <p:sp>
        <p:nvSpPr>
          <p:cNvPr id="10249" name="Rectangle 6"/>
          <p:cNvSpPr>
            <a:spLocks noChangeArrowheads="1"/>
          </p:cNvSpPr>
          <p:nvPr/>
        </p:nvSpPr>
        <p:spPr bwMode="auto">
          <a:xfrm>
            <a:off x="50800" y="5715000"/>
            <a:ext cx="9017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2800">
                <a:solidFill>
                  <a:srgbClr val="FF0000"/>
                </a:solidFill>
              </a:rPr>
              <a:t>Có hai dạng lặp: lặp với số lần biết trước và lặp với số lần</a:t>
            </a:r>
            <a:r>
              <a:rPr lang="en-US" altLang="en-US" sz="2800">
                <a:solidFill>
                  <a:srgbClr val="FF0000"/>
                </a:solidFill>
              </a:rPr>
              <a:t> </a:t>
            </a:r>
            <a:r>
              <a:rPr lang="vi-VN" altLang="en-US" sz="2800">
                <a:solidFill>
                  <a:srgbClr val="FF0000"/>
                </a:solidFill>
              </a:rPr>
              <a:t>chưa biết trước</a:t>
            </a:r>
            <a:endParaRPr lang="en-US" altLang="en-US" sz="2800">
              <a:solidFill>
                <a:srgbClr val="FF0000"/>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f7ff44c36a9a73056934445a72c678fbc4a6bca"/>
</p:tagLst>
</file>

<file path=ppt/theme/theme1.xml><?xml version="1.0" encoding="utf-8"?>
<a:theme xmlns:a="http://schemas.openxmlformats.org/drawingml/2006/main" name="Theme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u" id="{C37FC7B5-C768-49BA-A365-33A0FC547497}" vid="{0FEF6E7C-2A1F-4187-88B4-AB05AAAADCE3}"/>
    </a:ext>
  </a:extLst>
</a:theme>
</file>

<file path=docProps/app.xml><?xml version="1.0" encoding="utf-8"?>
<Properties xmlns="http://schemas.openxmlformats.org/officeDocument/2006/extended-properties" xmlns:vt="http://schemas.openxmlformats.org/officeDocument/2006/docPropsVTypes">
  <Template>Theme8</Template>
  <TotalTime>335</TotalTime>
  <Words>837</Words>
  <Application>Microsoft Office PowerPoint</Application>
  <PresentationFormat>On-screen Show (4:3)</PresentationFormat>
  <Paragraphs>107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Theme8</vt:lpstr>
      <vt:lpstr>CHỦ ĐỀ 7 CẤU TRÚC LẶP</vt:lpstr>
      <vt:lpstr>Khởi Động</vt:lpstr>
      <vt:lpstr>PowerPoint Presentation</vt:lpstr>
      <vt:lpstr>PowerPoint Presentation</vt:lpstr>
      <vt:lpstr>Khám phá  </vt:lpstr>
      <vt:lpstr>PowerPoint Presentation</vt:lpstr>
      <vt:lpstr>PowerPoint Presentation</vt:lpstr>
      <vt:lpstr>PowerPoint Presentation</vt:lpstr>
      <vt:lpstr>PowerPoint Presentation</vt:lpstr>
      <vt:lpstr>PowerPoint Presentation</vt:lpstr>
      <vt:lpstr>Minh họa cho bài toán lặp đã nêu ở trên bằng sơ đồ khối:</vt:lpstr>
      <vt:lpstr>Trải nghiệm </vt:lpstr>
      <vt:lpstr>1. Thi đua làm hoa giấy</vt:lpstr>
      <vt:lpstr>PowerPoint Presentation</vt:lpstr>
      <vt:lpstr>2. Thi đua làm hoa giấy (tt)</vt:lpstr>
      <vt:lpstr>PowerPoint Presentation</vt:lpstr>
      <vt:lpstr>Ghi nhớ</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1 MÁY TÍNH VÀ CHƯƠNG TRÌNH MÁY TÍNH</dc:title>
  <dc:creator>Admin</dc:creator>
  <cp:lastModifiedBy>PC</cp:lastModifiedBy>
  <cp:revision>58</cp:revision>
  <dcterms:created xsi:type="dcterms:W3CDTF">2017-07-15T03:40:50Z</dcterms:created>
  <dcterms:modified xsi:type="dcterms:W3CDTF">2018-08-20T04:38:30Z</dcterms:modified>
</cp:coreProperties>
</file>