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7840" autoAdjust="0"/>
  </p:normalViewPr>
  <p:slideViewPr>
    <p:cSldViewPr snapToGrid="0">
      <p:cViewPr varScale="1">
        <p:scale>
          <a:sx n="63" d="100"/>
          <a:sy n="63" d="100"/>
        </p:scale>
        <p:origin x="76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98C6F-670E-4173-BA21-3D1DE1211BB6}" type="datetimeFigureOut">
              <a:rPr lang="en-US" smtClean="0"/>
              <a:t>8/21/2022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5B30F6-4490-466B-BF6C-4F60DF6466DA}" type="slidenum">
              <a:rPr lang="en-US" smtClean="0"/>
              <a:t>‹#›</a:t>
            </a:fld>
            <a:endParaRPr lang="en-US"/>
          </a:p>
        </p:txBody>
      </p:sp>
    </p:spTree>
    <p:extLst>
      <p:ext uri="{BB962C8B-B14F-4D97-AF65-F5344CB8AC3E}">
        <p14:creationId xmlns:p14="http://schemas.microsoft.com/office/powerpoint/2010/main" val="1452157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597836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7833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2104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48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1875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4884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5639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6294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9781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51101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500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1658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03035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4368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2575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69979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5231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21080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332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6884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996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5965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7116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272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3081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800" b="1" kern="1200" dirty="0">
                <a:solidFill>
                  <a:schemeClr val="tx1"/>
                </a:solidFill>
                <a:effectLst/>
                <a:latin typeface="Times New Roman" panose="02020603050405020304" pitchFamily="18" charset="0"/>
                <a:ea typeface="+mn-ea"/>
                <a:cs typeface="Times New Roman" panose="02020603050405020304" pitchFamily="18" charset="0"/>
              </a:rPr>
              <a:t>(Nhiệm vụ các nhóm đã được giao trước một tuần sau tiết học buổi sáng)</a:t>
            </a:r>
            <a:endParaRPr lang="en-US" sz="28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72A148-B6FD-4690-BFD2-8ACA5A2DBA9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714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A6FA5E-8428-4041-B527-959A3C5FB6BE}"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2154354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A6FA5E-8428-4041-B527-959A3C5FB6BE}"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101473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A6FA5E-8428-4041-B527-959A3C5FB6BE}"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1150472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437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9019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6232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999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99345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7633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2222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542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A6FA5E-8428-4041-B527-959A3C5FB6BE}"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21657428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68578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3142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0249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A6FA5E-8428-4041-B527-959A3C5FB6BE}" type="datetimeFigureOut">
              <a:rPr lang="en-US" smtClean="0"/>
              <a:t>8/21/2022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2126105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A6FA5E-8428-4041-B527-959A3C5FB6BE}"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2825395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A6FA5E-8428-4041-B527-959A3C5FB6BE}" type="datetimeFigureOut">
              <a:rPr lang="en-US" smtClean="0"/>
              <a:t>8/21/2022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3344139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A6FA5E-8428-4041-B527-959A3C5FB6BE}" type="datetimeFigureOut">
              <a:rPr lang="en-US" smtClean="0"/>
              <a:t>8/21/2022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3173170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6FA5E-8428-4041-B527-959A3C5FB6BE}" type="datetimeFigureOut">
              <a:rPr lang="en-US" smtClean="0"/>
              <a:t>8/21/2022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751505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A6FA5E-8428-4041-B527-959A3C5FB6BE}"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3345858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A6FA5E-8428-4041-B527-959A3C5FB6BE}" type="datetimeFigureOut">
              <a:rPr lang="en-US" smtClean="0"/>
              <a:t>8/21/2022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65BE58-4077-4BD6-8FD3-11B29AF3AA27}" type="slidenum">
              <a:rPr lang="en-US" smtClean="0"/>
              <a:t>‹#›</a:t>
            </a:fld>
            <a:endParaRPr lang="en-US"/>
          </a:p>
        </p:txBody>
      </p:sp>
    </p:spTree>
    <p:extLst>
      <p:ext uri="{BB962C8B-B14F-4D97-AF65-F5344CB8AC3E}">
        <p14:creationId xmlns:p14="http://schemas.microsoft.com/office/powerpoint/2010/main" val="1116899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6FA5E-8428-4041-B527-959A3C5FB6BE}" type="datetimeFigureOut">
              <a:rPr lang="en-US" smtClean="0"/>
              <a:t>8/21/2022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5BE58-4077-4BD6-8FD3-11B29AF3AA27}" type="slidenum">
              <a:rPr lang="en-US" smtClean="0"/>
              <a:t>‹#›</a:t>
            </a:fld>
            <a:endParaRPr lang="en-US"/>
          </a:p>
        </p:txBody>
      </p:sp>
    </p:spTree>
    <p:extLst>
      <p:ext uri="{BB962C8B-B14F-4D97-AF65-F5344CB8AC3E}">
        <p14:creationId xmlns:p14="http://schemas.microsoft.com/office/powerpoint/2010/main" val="727465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8/21/2022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04865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6300C30E-83D6-4A86-9373-EC29C40EF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WordArt 40"/>
          <p:cNvSpPr>
            <a:spLocks noChangeArrowheads="1" noChangeShapeType="1" noTextEdit="1"/>
          </p:cNvSpPr>
          <p:nvPr/>
        </p:nvSpPr>
        <p:spPr bwMode="auto">
          <a:xfrm>
            <a:off x="0" y="2082019"/>
            <a:ext cx="12192000" cy="3251982"/>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VĂN BẢN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ĐI LẤY MẬT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a:t>
            </a:r>
            <a:r>
              <a:rPr kumimoji="0" lang="en-US" sz="3600" b="1" i="0" u="none" strike="noStrike" kern="10" cap="none" spc="0" normalizeH="0" baseline="0" noProof="0" dirty="0" err="1">
                <a:ln w="19050">
                  <a:solidFill>
                    <a:srgbClr val="0000FF"/>
                  </a:solidFill>
                  <a:round/>
                  <a:headEnd/>
                  <a:tailEnd/>
                </a:ln>
                <a:solidFill>
                  <a:srgbClr val="FF0000"/>
                </a:solidFill>
                <a:effectLst/>
                <a:uLnTx/>
                <a:uFillTx/>
                <a:latin typeface="Times New Roman"/>
                <a:ea typeface="+mn-ea"/>
                <a:cs typeface="Times New Roman"/>
              </a:rPr>
              <a:t>Trích</a:t>
            </a:r>
            <a:r>
              <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rPr>
              <a:t> ĐẤT RỪNG PHƯƠNG NAM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6872752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1000" fill="hold"/>
                                        <p:tgtEl>
                                          <p:spTgt spid="18"/>
                                        </p:tgtEl>
                                        <p:attrNameLst>
                                          <p:attrName>ppt_w</p:attrName>
                                        </p:attrNameLst>
                                      </p:cBhvr>
                                      <p:tavLst>
                                        <p:tav tm="0">
                                          <p:val>
                                            <p:fltVal val="0"/>
                                          </p:val>
                                        </p:tav>
                                        <p:tav tm="100000">
                                          <p:val>
                                            <p:strVal val="#ppt_w"/>
                                          </p:val>
                                        </p:tav>
                                      </p:tavLst>
                                    </p:anim>
                                    <p:anim calcmode="lin" valueType="num">
                                      <p:cBhvr>
                                        <p:cTn id="18" dur="1000" fill="hold"/>
                                        <p:tgtEl>
                                          <p:spTgt spid="18"/>
                                        </p:tgtEl>
                                        <p:attrNameLst>
                                          <p:attrName>ppt_h</p:attrName>
                                        </p:attrNameLst>
                                      </p:cBhvr>
                                      <p:tavLst>
                                        <p:tav tm="0">
                                          <p:val>
                                            <p:fltVal val="0"/>
                                          </p:val>
                                        </p:tav>
                                        <p:tav tm="100000">
                                          <p:val>
                                            <p:strVal val="#ppt_h"/>
                                          </p:val>
                                        </p:tav>
                                      </p:tavLst>
                                    </p:anim>
                                    <p:anim calcmode="lin" valueType="num">
                                      <p:cBhvr>
                                        <p:cTn id="19" dur="1000" fill="hold"/>
                                        <p:tgtEl>
                                          <p:spTgt spid="18"/>
                                        </p:tgtEl>
                                        <p:attrNameLst>
                                          <p:attrName>style.rotation</p:attrName>
                                        </p:attrNameLst>
                                      </p:cBhvr>
                                      <p:tavLst>
                                        <p:tav tm="0">
                                          <p:val>
                                            <p:fltVal val="90"/>
                                          </p:val>
                                        </p:tav>
                                        <p:tav tm="100000">
                                          <p:val>
                                            <p:fltVal val="0"/>
                                          </p:val>
                                        </p:tav>
                                      </p:tavLst>
                                    </p:anim>
                                    <p:animEffect transition="in" filter="fade">
                                      <p:cBhvr>
                                        <p:cTn id="2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1064525"/>
            <a:ext cx="11425422" cy="503604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32263" y="1630816"/>
            <a:ext cx="11034897" cy="4016741"/>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b.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Vẻ</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đẹp</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con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người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phương</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Nam: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giàu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lòng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sống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Thể</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hiện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ở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các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chi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tiết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miêu</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tả</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Vóc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khoẻ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dứt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khoát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nói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cư</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nghe</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sau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mệt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chú</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lo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chưa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kèo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tổ</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giỏi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bảo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vệ</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đàn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67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1069146"/>
            <a:ext cx="11493661" cy="474081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14290" y="1599586"/>
            <a:ext cx="11090030" cy="3521220"/>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Thằng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đội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to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tướng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coi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bộ</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tháp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cặp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bộ</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giò</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lội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suối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suốt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mùi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Đố</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Hỏi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tay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trước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mặt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ăn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gặp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sân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sẽ</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Thằng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hé!Vậy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chớ</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39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163774" y="327546"/>
            <a:ext cx="11682484" cy="614894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33087" y="477673"/>
            <a:ext cx="11173621" cy="5998822"/>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bị</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luôn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gũi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thuộc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ấm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áp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mệt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chỉ</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thở</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đằng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vò</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hiền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chút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tị</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hồn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thoạ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mắt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phú</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ẩn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Suy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tưởng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so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kiểu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tổ</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kèo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vùng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69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81355" y="623941"/>
            <a:ext cx="11619914" cy="577685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55495" y="1182299"/>
            <a:ext cx="11183815" cy="4918269"/>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Nghệ</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thuật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xây</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dựng</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nhân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vật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dụng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huống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nhẹ</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nhàng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xen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lẫn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hồi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ức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ngữ</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thoại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Tính</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cách</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nhân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vật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lao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dày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nghiệm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trải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mẽ</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giàu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lòng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trọng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sự</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sống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minh,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nhanh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nhẹn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gũi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minh, ham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0647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196947" y="368490"/>
            <a:ext cx="11731195" cy="613078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61777" y="748077"/>
            <a:ext cx="11398127" cy="5352491"/>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Chất Nam Bộ thể hiện trong văn bản.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Ngôn ngữ</a:t>
            </a:r>
            <a:r>
              <a:rPr kumimoji="0" lang="de-DE" sz="2800" b="0"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giản dị đậm sắc thái địa phương Nam Bộ: Sử dụng từ địa phương, quán ngữ</a:t>
            </a:r>
            <a:r>
              <a:rPr kumimoji="0" lang="de-DE" sz="2800" b="0" i="0" u="none" strike="noStrike" kern="1200" cap="none" spc="0" normalizeH="0" baseline="0" noProof="0" dirty="0">
                <a:ln>
                  <a:noFill/>
                </a:ln>
                <a:solidFill>
                  <a:srgbClr val="0000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 nổi bật nét riêng của người Nam Bộ</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177165"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 cảnh</a:t>
            </a:r>
            <a:r>
              <a:rPr kumimoji="0" lang="de-DE" sz="2800" b="0" i="0" u="none" strike="noStrike" kern="1200" cap="none" spc="0" normalizeH="0" baseline="0" noProof="0" dirty="0">
                <a:ln>
                  <a:noFill/>
                </a:ln>
                <a:solidFill>
                  <a:srgbClr val="0033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 nhiên</a:t>
            </a: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đặc trưng của miền sông nước Nam Bộ:</a:t>
            </a:r>
            <a:r>
              <a:rPr kumimoji="0" lang="de-DE" sz="2800" b="0" i="0" u="none" strike="noStrike" kern="1200" cap="none" spc="0" normalizeH="0" baseline="0" noProof="0" dirty="0">
                <a:ln>
                  <a:noFill/>
                </a:ln>
                <a:solidFill>
                  <a:srgbClr val="00336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 thiên nhiên trù phú, hoang sơ:</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Sông nước.</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177165"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Rừng tràm: Nhiều thú dữ, chim chóc (kì nhông, ong...) buổi hoang sơ</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177165"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=&gt; Thiên nhiên xuất hiện thấp thoáng qua lời kể của nhân vật đã gợi vẻ đẹp của vùng sông nước với những rừng tràm trù phú, hoang sơ.</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177165"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 cách con người: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Bộc trực, thẳng thắn, dễ mến.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Nếp sống</a:t>
            </a: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1" i="0" u="none" strike="noStrike" kern="1200" cap="none" spc="0" normalizeH="0" baseline="0" noProof="0" dirty="0">
                <a:ln>
                  <a:noFill/>
                </a:ln>
                <a:solidFill>
                  <a:srgbClr val="0033CC"/>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 hoạt</a:t>
            </a: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de-D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 đậm dấu ấn địa phương Nam Bộ -&gt; Tạo ấn tượng </a:t>
            </a:r>
            <a:r>
              <a:rPr kumimoji="0" lang="de-DE"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 về con người, mảnh đất phương Nam.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309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623941"/>
            <a:ext cx="11592135" cy="547662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90665" y="975062"/>
            <a:ext cx="11197882" cy="477438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Tổng</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trị</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nghệ</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dung-ý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tab pos="1386840" algn="l"/>
              </a:tabLst>
              <a:defRPr/>
            </a:pP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Nghệ</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thuật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Sử</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dụng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ngôi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kể</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phù</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hợp</a:t>
            </a:r>
            <a:r>
              <a:rPr kumimoji="0" lang="de-DE"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để câu chuyện trở nên gần gũi, chân thực, nhiều chiều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Ngôn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ngữ</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sinh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động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mang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đậm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chất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Nam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bộ</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miêu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tả</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tế</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vật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bộc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lộ</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huống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nhẹ</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nhàng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đối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thoại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ý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mối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quan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hệ</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vật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khác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13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125415"/>
            <a:ext cx="11732455" cy="4975153"/>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3539" y="1575582"/>
            <a:ext cx="11324849" cy="3908762"/>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b.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Nội</a:t>
            </a:r>
            <a:r>
              <a:rPr kumimoji="0" lang="en-US" sz="32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dung – Ý </a:t>
            </a:r>
            <a:r>
              <a:rPr kumimoji="0" lang="en-US" sz="32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nghĩa</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Đoạn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trích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đã</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khắc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hoạ</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ấn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tượng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vẻ</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kì</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thú</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giàu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hoang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sơ</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đầy</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chất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thơ</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cùng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phương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Nam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vừa</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gần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gũi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bình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dị</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hồn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nhân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hậu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vừa</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mạnh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mẽ</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phóng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khoáng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Đoạn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trích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đã</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bồi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đắp</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cho</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mỗi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chúng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ta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yêu</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mến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cảnh</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sắc</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trân</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trọng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vẻ</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32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phương</a:t>
            </a:r>
            <a:r>
              <a:rPr kumimoji="0" lang="en-US" sz="32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Nam.</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912288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70080" y="238286"/>
            <a:ext cx="3967446" cy="801858"/>
          </a:xfrm>
          <a:prstGeom prst="roundRect">
            <a:avLst>
              <a:gd name="adj" fmla="val 16667"/>
            </a:avLst>
          </a:prstGeom>
          <a:solidFill>
            <a:srgbClr val="FFFF00"/>
          </a:solidFill>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76676" y="346827"/>
            <a:ext cx="3354253" cy="58477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II.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Luyện</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70079" y="1352459"/>
            <a:ext cx="11757797" cy="536317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33047" y="1452656"/>
            <a:ext cx="11169746" cy="526297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1: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niệm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loài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lợi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ích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lỗ</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nay,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dấu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bay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tổ</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dễ</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đảm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67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4" grpId="0" animBg="1"/>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45661" y="1132763"/>
            <a:ext cx="11737074" cy="518614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3538" y="1525234"/>
            <a:ext cx="11589195" cy="4401205"/>
          </a:xfrm>
          <a:prstGeom prst="rect">
            <a:avLst/>
          </a:prstGeom>
        </p:spPr>
        <p:txBody>
          <a:bodyPr wrap="square">
            <a:spAutoFit/>
          </a:bodyPr>
          <a:lstStyle/>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tàng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hẵng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lệnh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vừa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canh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chưa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giò</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Giỏi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2493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0" y="245660"/>
            <a:ext cx="12192000" cy="645539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172801" y="410978"/>
            <a:ext cx="11759961" cy="6124754"/>
          </a:xfrm>
          <a:prstGeom prst="rect">
            <a:avLst/>
          </a:prstGeom>
        </p:spPr>
        <p:txBody>
          <a:bodyPr wrap="square">
            <a:spAutoFit/>
          </a:bodyPr>
          <a:lstStyle/>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lỗ</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dã</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nuốt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vệ</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rộng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thiếu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hóa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niệm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giò</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7.</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Hãy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24374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up)">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376760"/>
            <a:ext cx="6116443" cy="62883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5" name="Rounded Rectangle 10">
            <a:extLst>
              <a:ext uri="{FF2B5EF4-FFF2-40B4-BE49-F238E27FC236}">
                <a16:creationId xmlns:a16="http://schemas.microsoft.com/office/drawing/2014/main" id="{B09915F6-5DBD-4E09-AF7E-6562ADB39A8E}"/>
              </a:ext>
            </a:extLst>
          </p:cNvPr>
          <p:cNvSpPr>
            <a:spLocks noChangeArrowheads="1"/>
          </p:cNvSpPr>
          <p:nvPr/>
        </p:nvSpPr>
        <p:spPr bwMode="auto">
          <a:xfrm>
            <a:off x="393539" y="1610435"/>
            <a:ext cx="11507309" cy="444917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6" name="Rectangle 5"/>
          <p:cNvSpPr/>
          <p:nvPr/>
        </p:nvSpPr>
        <p:spPr>
          <a:xfrm>
            <a:off x="613702" y="456862"/>
            <a:ext cx="5088252"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Kiến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727881" y="1938693"/>
            <a:ext cx="3305713"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thiệu</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giả</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503620" y="2610030"/>
            <a:ext cx="11287145" cy="3065455"/>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Đoàn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Giỏi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(1925-1989),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quê</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Tiền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Giang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Ông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cuộc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sống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miền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Nam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trù</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phú</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phẩm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Đường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bống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mú</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Nam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81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8"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447228" y="1343056"/>
            <a:ext cx="11535864" cy="470786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197683" y="247915"/>
            <a:ext cx="2649508"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656952" y="1927274"/>
            <a:ext cx="11116415" cy="3539430"/>
          </a:xfrm>
          <a:prstGeom prst="rect">
            <a:avLst/>
          </a:prstGeom>
        </p:spPr>
        <p:txBody>
          <a:bodyPr wrap="square">
            <a:spAutoFit/>
          </a:bodyPr>
          <a:lstStyle/>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lỗ</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lát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giờ</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đỡ</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mệt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hẵng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67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95423" y="623941"/>
            <a:ext cx="11605846" cy="577685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48640" y="837589"/>
            <a:ext cx="10976317" cy="5262979"/>
          </a:xfrm>
          <a:prstGeom prst="rect">
            <a:avLst/>
          </a:prstGeom>
        </p:spPr>
        <p:txBody>
          <a:bodyPr wrap="square">
            <a:spAutoFit/>
          </a:bodyPr>
          <a:lstStyle/>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trường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niệm</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ghi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vở</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kèo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riệng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 Minh.</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Cặp</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giò</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suốt</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chả</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mùi</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khỏe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khoắn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vạm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vỡ</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quen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6.</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thích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so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hiểu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45720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7.</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HS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tự</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sẻ</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tục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quán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quê</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hương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hằng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749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623941"/>
            <a:ext cx="11480013" cy="547662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72082" y="1120338"/>
            <a:ext cx="11122925" cy="4832092"/>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2: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hỏi</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Chắc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buộc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gốc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rầm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bờ</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rõ</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khúc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thang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khỏi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mò</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Bỗng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vượn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ét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ét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12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518615"/>
            <a:ext cx="11548252" cy="599136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65259" y="661876"/>
            <a:ext cx="11204812" cy="569386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bậc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dừng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vượn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răng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dọa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gộc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Chai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rượu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đĩa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nền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nỏ</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Võ</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gộc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cởi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kaki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coi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lâu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túi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lủng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lẳng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gọn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vỏ</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đúng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Giỏi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183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1146412"/>
            <a:ext cx="11439070" cy="465388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91319" y="1555845"/>
            <a:ext cx="11075841" cy="3970318"/>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Xác định phương thức biểu đạt và nội dung đoạn trích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Đoạn trích được kể theo ngôi thứ mấy? Ai là người kể chuyện?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heo ngôi kể đó có tác dụng gì?</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Tìm những chi tiết về nhà cửa, cách ăn mặc và tiếp khách của chú Võ Tòng. Qua đó gợi lên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ấn tượng gì về chú Võ Tòng?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4.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 kêu và hình ảnh của con vượn bạc má trong phần (1) gợi ra cảm giác về một bối cảnh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 thế nào?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5.</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Chỉ ra đặc sắc về ngôn ngữ phong cách, lối sống sinh hoạt của người dân Nam Bộ thể hiện trong đoạn tríc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710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1869743"/>
            <a:ext cx="11520957" cy="382137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3539" y="2729552"/>
            <a:ext cx="11520957" cy="1815882"/>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 thức: Tự sự</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 dung: bối cảnh gặp gỡ của cha con tía nuôi An với chú Võ Tòng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 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 kể chuyện: Cậu bé 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 dụng: Truyện kể trở nên chân thực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211751" y="572766"/>
            <a:ext cx="2649508" cy="523220"/>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a:t>
            </a:r>
            <a:r>
              <a:rPr kumimoji="0" lang="vi-VN"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ĐÁP ÁN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29805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00251" y="889844"/>
            <a:ext cx="11586949" cy="5063319"/>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23080" y="1436344"/>
            <a:ext cx="11341290" cy="3970318"/>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Nhà cửa:</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 lều chiếu qua khung cửa mở, soi rõ hình những khúc gỗ xếp thành hình bậc thang dài xuống bến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Cách ăn mặc: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Chú cởi trần mặc chiếc quần kaki còn mới nhưng coi bộ đã lâu không giặt (chiếc quần lính Pháp có những sáu túi).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Bên hông chú đeo lủng lẳng một lưỡi lê nằm gọn trong vỏ sắt, đúng như lời má nuôi tôi đã tả.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Thắt cái xanh- tuya- rông.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53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955344"/>
            <a:ext cx="11548252" cy="4790364"/>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3539" y="1596789"/>
            <a:ext cx="11173621" cy="353943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Tiếp khách: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Chỗ</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riu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kín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Chai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rượu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đĩa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nền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nỏ</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nhau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Ý nghĩa: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 chi tiết về nhà cửa, cách ăn mặc và tiếp khách,... gợi lên ấn tượng về chú Võ Tòng là một người có lối sống dân dã, phóng khoáng, gần gũi với thiên nhiên.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384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818865"/>
            <a:ext cx="11633982" cy="517250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4" name="Rectangle 3"/>
          <p:cNvSpPr/>
          <p:nvPr/>
        </p:nvSpPr>
        <p:spPr>
          <a:xfrm>
            <a:off x="354841" y="1596788"/>
            <a:ext cx="11504223" cy="3970318"/>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4.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Tiếng kêu và hình ảnh của con vượn bạc má trong phần (1) gợi ra cảm giác về 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gian</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hoang sơ.</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5</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 số yếu tố (ngôn ngữ, phong cảnh, tính cách con người, nếp sinh hoạt...) trong văn bản cho thấy tiểu thuyết của Đoàn Giỏi mang đậm màu sắc Nam Bộ:</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381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32012" y="559557"/>
            <a:ext cx="11627053" cy="556828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27630" y="851256"/>
            <a:ext cx="11431435" cy="4832092"/>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3: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Đọc đoạn trích sau và trả lời câu hỏi:</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thật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chiếc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nát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giữa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dữ</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bạn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buổi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úa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mò</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ngoài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tỉnh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kịp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nhát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thốc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kịp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chụp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309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13047" y="968992"/>
            <a:ext cx="11534604" cy="480401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13047" y="1583049"/>
            <a:ext cx="11173621" cy="349634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Giới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thiệu</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phẩm</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Đoạn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trích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9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thuyết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Nam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theo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Thể</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loại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Tiểu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thuyết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Nhân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vật</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sống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ở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15BE5FA-2C09-AF13-FF71-B78F88247AFD}"/>
              </a:ext>
            </a:extLst>
          </p:cNvPr>
          <p:cNvSpPr txBox="1"/>
          <p:nvPr/>
        </p:nvSpPr>
        <p:spPr>
          <a:xfrm>
            <a:off x="2042160" y="5960795"/>
            <a:ext cx="6096000" cy="646331"/>
          </a:xfrm>
          <a:prstGeom prst="rect">
            <a:avLst/>
          </a:prstGeom>
          <a:noFill/>
        </p:spPr>
        <p:txBody>
          <a:bodyPr wrap="square">
            <a:spAutoFit/>
          </a:bodyPr>
          <a:lstStyle/>
          <a:p>
            <a:r>
              <a:rPr lang="vi-VN">
                <a:solidFill>
                  <a:schemeClr val="bg1"/>
                </a:solidFill>
              </a:rPr>
              <a:t>Anh Đào 0936421291 trường Mỹ Hoà - Đại Hoà - Đại Lộc- Quảng Nam.</a:t>
            </a:r>
            <a:endParaRPr lang="en-US">
              <a:solidFill>
                <a:schemeClr val="bg1"/>
              </a:solidFill>
            </a:endParaRPr>
          </a:p>
        </p:txBody>
      </p:sp>
    </p:spTree>
    <p:extLst>
      <p:ext uri="{BB962C8B-B14F-4D97-AF65-F5344CB8AC3E}">
        <p14:creationId xmlns:p14="http://schemas.microsoft.com/office/powerpoint/2010/main" val="2674446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083212"/>
            <a:ext cx="11633982" cy="507192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25083" y="1415812"/>
            <a:ext cx="11633982" cy="440120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vẫn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cố</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cuối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sẹo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khủng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dương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do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tên“Võ</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lão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vùng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lắm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ai.Vợ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xinh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lúc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đứa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lòng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thèm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đàn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hiền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mực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bèn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liều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bờ</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bắt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bỏ</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vu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trộm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hắn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67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36727" y="1760561"/>
            <a:ext cx="11422337" cy="3539430"/>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mực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cãi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quyền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còn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nhịn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thờ</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tới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rồi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phép</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ngang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ngược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toong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Nhát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gí</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gục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vũng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xách</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dao</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ném</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chịu</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vi-VN"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Giỏi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81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269242"/>
            <a:ext cx="11633982" cy="418986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54841" y="1924335"/>
            <a:ext cx="11504223" cy="267765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chuyện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nghĩa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2.</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 trích kể sự việ</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Đó là sự việc gì?</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ể hiện sự việc liên quan đến nhân 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860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419366"/>
            <a:ext cx="11633982" cy="426398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27630" y="2160097"/>
            <a:ext cx="11431435" cy="2554545"/>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32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giấu</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kể</a:t>
            </a: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về cuộc đời trước</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kia</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 chú Võ Tòng.</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32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a:t>
            </a: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Đoạn trích kể về nhân vật Võ Tòng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Sự việc Võ Tòng đánh hổ</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Sự việc giết tên địa chủ</a:t>
            </a:r>
            <a:r>
              <a:rPr kumimoji="0" 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642871" y="236852"/>
            <a:ext cx="3000950" cy="584775"/>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67508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41193" y="1637731"/>
            <a:ext cx="11517871" cy="3108543"/>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 Các chi tiết thể hiện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 việc Võ Tòng đánh hổ:</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ơ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kịp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dậy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nữa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ngửa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xóc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mũi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hổi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thốc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kịp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chụp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dưới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óc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sẹo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khủng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khiếp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cổ</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87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818866"/>
            <a:ext cx="11633982" cy="486448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27545" y="1528549"/>
            <a:ext cx="11531519" cy="3970318"/>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*Giết tên địa chủ</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ợ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thèm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Võ Tòng,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bụi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tre</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Bị địa chủ vu cho ăn trộm “mụt măng”, 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ã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cãi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chủ</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cứ</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Võ Tòng đã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chém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gục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vũng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máu</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trốn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ném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bó</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chịu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tội</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3467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25083" y="1992573"/>
            <a:ext cx="11633982" cy="2246769"/>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vi-VN"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hành động thể hiện tính cách nhân vật: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vợ</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Sống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đường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hoàng</a:t>
            </a:r>
            <a:r>
              <a:rPr kumimoji="0" lang="vi-VN"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chính trực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giết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địa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chủ</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thú</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nhận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và</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sẵn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sàng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ngồi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tù</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Không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trốn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chạy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đường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hoàng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xách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dao</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đến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trước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bó</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tay</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chịu</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trói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p:txBody>
      </p:sp>
    </p:spTree>
    <p:extLst>
      <p:ext uri="{BB962C8B-B14F-4D97-AF65-F5344CB8AC3E}">
        <p14:creationId xmlns:p14="http://schemas.microsoft.com/office/powerpoint/2010/main" val="401172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282890"/>
            <a:ext cx="11633982" cy="440045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25083" y="1951631"/>
            <a:ext cx="11633982" cy="3108543"/>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yếu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tố</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tiểu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thuyết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Đoàn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Giỏi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đậm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sắc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Ngôn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nhiều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ngữ</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địa</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nai</a:t>
            </a:r>
            <a:r>
              <a:rPr kumimoji="0" lang="en-US" sz="28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Phong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nước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thắn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trực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gan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Nếp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sinh</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hoạt</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xuồng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ở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phóng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khoáng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853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15318" y="323565"/>
            <a:ext cx="11633982" cy="1071171"/>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50374" y="413334"/>
            <a:ext cx="11163869" cy="954107"/>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tab pos="57150" algn="l"/>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 TẬP 4: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Viết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đoạn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khoảng</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đến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7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cảm</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em</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vê</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tía</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hoặc</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2326187" y="1481249"/>
            <a:ext cx="7155979" cy="52322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tab pos="57150" algn="l"/>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RUBRICS</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Đánh</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giá</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nvGraphicFramePr>
        <p:xfrm>
          <a:off x="450374" y="2199044"/>
          <a:ext cx="11398926" cy="4581110"/>
        </p:xfrm>
        <a:graphic>
          <a:graphicData uri="http://schemas.openxmlformats.org/drawingml/2006/table">
            <a:tbl>
              <a:tblPr firstRow="1" firstCol="1" bandRow="1"/>
              <a:tblGrid>
                <a:gridCol w="3126634">
                  <a:extLst>
                    <a:ext uri="{9D8B030D-6E8A-4147-A177-3AD203B41FA5}">
                      <a16:colId xmlns:a16="http://schemas.microsoft.com/office/drawing/2014/main" val="2524239267"/>
                    </a:ext>
                  </a:extLst>
                </a:gridCol>
                <a:gridCol w="8272292">
                  <a:extLst>
                    <a:ext uri="{9D8B030D-6E8A-4147-A177-3AD203B41FA5}">
                      <a16:colId xmlns:a16="http://schemas.microsoft.com/office/drawing/2014/main" val="1756369091"/>
                    </a:ext>
                  </a:extLst>
                </a:gridCol>
              </a:tblGrid>
              <a:tr h="528327">
                <a:tc>
                  <a:txBody>
                    <a:bodyPr/>
                    <a:lstStyle/>
                    <a:p>
                      <a:pPr algn="ctr">
                        <a:spcAft>
                          <a:spcPts val="0"/>
                        </a:spcAft>
                        <a:tabLst>
                          <a:tab pos="57150" algn="l"/>
                        </a:tabLst>
                      </a:pPr>
                      <a:r>
                        <a:rPr lang="de-DE"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57150" algn="l"/>
                        </a:tabLst>
                      </a:pPr>
                      <a:r>
                        <a:rPr lang="de-DE"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mức điểm</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tabLst>
                          <a:tab pos="57150" algn="l"/>
                        </a:tabLst>
                      </a:pPr>
                      <a:r>
                        <a:rPr lang="de-DE" sz="20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Yêu cầu cần đảm bảo</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752894597"/>
                  </a:ext>
                </a:extLst>
              </a:tr>
              <a:tr h="511037">
                <a:tc>
                  <a:txBody>
                    <a:bodyPr/>
                    <a:lstStyle/>
                    <a:p>
                      <a:pPr algn="just">
                        <a:spcAft>
                          <a:spcPts val="0"/>
                        </a:spcAft>
                        <a:tabLst>
                          <a:tab pos="57150" algn="l"/>
                        </a:tabLst>
                      </a:pPr>
                      <a:r>
                        <a:rPr lang="de-DE"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Hình thức (0,5)</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tabLst>
                          <a:tab pos="57150" algn="l"/>
                        </a:tabLst>
                      </a:pPr>
                      <a:r>
                        <a:rPr lang="de-DE"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 văn (Viết hoa từ chỗ xuống dòng đến chỗ chấm xuống dòng, diễn đạt trôi chảy).</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56219108"/>
                  </a:ext>
                </a:extLst>
              </a:tr>
              <a:tr h="264163">
                <a:tc>
                  <a:txBody>
                    <a:bodyPr/>
                    <a:lstStyle/>
                    <a:p>
                      <a:pPr algn="just">
                        <a:spcAft>
                          <a:spcPts val="0"/>
                        </a:spcAft>
                        <a:tabLst>
                          <a:tab pos="57150" algn="l"/>
                        </a:tabLst>
                      </a:pPr>
                      <a:r>
                        <a:rPr lang="de-DE"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2.Dung lượng (0,5)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tabLst>
                          <a:tab pos="57150" algn="l"/>
                        </a:tabLst>
                      </a:pPr>
                      <a:r>
                        <a:rPr lang="de-DE"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 5 đến 7 câu (Có đánh số thứ tự câu văn).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39819729"/>
                  </a:ext>
                </a:extLst>
              </a:tr>
              <a:tr h="1022073">
                <a:tc>
                  <a:txBody>
                    <a:bodyPr/>
                    <a:lstStyle/>
                    <a:p>
                      <a:pPr algn="just">
                        <a:spcAft>
                          <a:spcPts val="0"/>
                        </a:spcAft>
                        <a:tabLst>
                          <a:tab pos="57150" algn="l"/>
                        </a:tabLst>
                      </a:pPr>
                      <a:r>
                        <a:rPr lang="de-DE"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Nội dung (6,5đ)</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tabLst>
                          <a:tab pos="1386840" algn="l"/>
                        </a:tabLst>
                      </a:pPr>
                      <a:r>
                        <a:rPr lang="de-DE"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 cảm nhận nhân vật tía nuôi An hoặc An ở các biểu hiện:</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de-DE"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*Cảm nhận chung về nhân vật.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Cử</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8007800"/>
                  </a:ext>
                </a:extLst>
              </a:tr>
              <a:tr h="511037">
                <a:tc>
                  <a:txBody>
                    <a:bodyPr/>
                    <a:lstStyle/>
                    <a:p>
                      <a:pPr algn="just">
                        <a:spcAft>
                          <a:spcPts val="0"/>
                        </a:spcAft>
                        <a:tabLst>
                          <a:tab pos="57150" algn="l"/>
                        </a:tabLst>
                      </a:pPr>
                      <a:r>
                        <a:rPr lang="de-DE"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Sự thống nhất đề tài (0,5đ)</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de-DE"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câu văn có sự liên kết về đề tài.</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48476259"/>
                  </a:ext>
                </a:extLst>
              </a:tr>
              <a:tr h="511037">
                <a:tc>
                  <a:txBody>
                    <a:bodyPr/>
                    <a:lstStyle/>
                    <a:p>
                      <a:pPr algn="just">
                        <a:spcAft>
                          <a:spcPts val="0"/>
                        </a:spcAft>
                        <a:tabLst>
                          <a:tab pos="57150" algn="l"/>
                        </a:tabLst>
                      </a:pPr>
                      <a:r>
                        <a:rPr lang="de-DE"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Liên kết câu và đoạn văn( 0,5đ)</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tabLst>
                          <a:tab pos="57150" algn="l"/>
                        </a:tabLst>
                      </a:pPr>
                      <a:r>
                        <a:rPr lang="de-DE"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văn có sự liên kết chặt chẽ về hình thức.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7061015"/>
                  </a:ext>
                </a:extLst>
              </a:tr>
              <a:tr h="511037">
                <a:tc>
                  <a:txBody>
                    <a:bodyPr/>
                    <a:lstStyle/>
                    <a:p>
                      <a:pPr algn="just">
                        <a:spcAft>
                          <a:spcPts val="0"/>
                        </a:spcAft>
                        <a:tabLst>
                          <a:tab pos="57150" algn="l"/>
                        </a:tabLst>
                      </a:pPr>
                      <a:r>
                        <a:rPr lang="de-DE"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Sáng tạo,chữ viết( 1đ)</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tabLst>
                          <a:tab pos="57150" algn="l"/>
                        </a:tabLst>
                      </a:pPr>
                      <a:r>
                        <a:rPr lang="de-DE"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sáng tạo trong cách diễn đạt, chữ viết đúng chính tả ngữ pháp.</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83804817"/>
                  </a:ext>
                </a:extLst>
              </a:tr>
              <a:tr h="264163">
                <a:tc>
                  <a:txBody>
                    <a:bodyPr/>
                    <a:lstStyle/>
                    <a:p>
                      <a:pPr algn="just">
                        <a:spcAft>
                          <a:spcPts val="0"/>
                        </a:spcAft>
                        <a:tabLst>
                          <a:tab pos="57150" algn="l"/>
                        </a:tabLst>
                      </a:pPr>
                      <a:r>
                        <a:rPr lang="de-DE"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Trình bày (0,5 đ)</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tabLst>
                          <a:tab pos="57150" algn="l"/>
                        </a:tabLst>
                      </a:pPr>
                      <a:r>
                        <a:rPr lang="de-DE"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 bày rõ ràng, sạch đẹp.</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89574728"/>
                  </a:ext>
                </a:extLst>
              </a:tr>
            </a:tbl>
          </a:graphicData>
        </a:graphic>
      </p:graphicFrame>
    </p:spTree>
    <p:extLst>
      <p:ext uri="{BB962C8B-B14F-4D97-AF65-F5344CB8AC3E}">
        <p14:creationId xmlns:p14="http://schemas.microsoft.com/office/powerpoint/2010/main" val="71070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617785"/>
            <a:ext cx="11633982" cy="461420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4129" y="2017593"/>
            <a:ext cx="11354936" cy="3970318"/>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là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theo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dụng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gạc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đường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chúng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sẽ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trước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dắt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nói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ăn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là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yêu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thương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chỉ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bé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lụng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trải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sương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gió</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cuộc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đời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quý</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báu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2994074" y="215875"/>
            <a:ext cx="6096000" cy="954107"/>
          </a:xfrm>
          <a:prstGeom prst="rect">
            <a:avLst/>
          </a:prstGeom>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S Mincho"/>
                <a:cs typeface="Times New Roman" panose="02020603050405020304" pitchFamily="18" charset="0"/>
              </a:rPr>
              <a:t>ĐOẠN VĂN THAM KHẢO</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800" cap="none" spc="0" normalizeH="0" baseline="0" noProof="0" dirty="0" err="1">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1" i="0" u="none" strike="noStrike" kern="1800" cap="none" spc="0" normalizeH="0" baseline="0" noProof="0" dirty="0">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1" i="0" u="none" strike="noStrike" kern="1800" cap="none" spc="0" normalizeH="0" baseline="0" noProof="0" dirty="0">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1" i="0" u="none" strike="noStrike" kern="1800" cap="none" spc="0" normalizeH="0" baseline="0" noProof="0" dirty="0">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1" i="0" u="none" strike="noStrike" kern="1800" cap="none" spc="0" normalizeH="0" baseline="0" noProof="0" dirty="0">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2800" b="1" i="0" u="none" strike="noStrike" kern="1800" cap="none" spc="0" normalizeH="0" baseline="0" noProof="0" dirty="0">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1" i="0" u="none" strike="noStrike" kern="1800" cap="none" spc="0" normalizeH="0" baseline="0" noProof="0" dirty="0">
                <a:ln>
                  <a:noFill/>
                </a:ln>
                <a:solidFill>
                  <a:srgbClr val="262626"/>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893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623941"/>
            <a:ext cx="11452718" cy="547662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32263" y="1230532"/>
            <a:ext cx="11313994" cy="4512261"/>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Các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sự</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việc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chính</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dẫn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đường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đố</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Bóng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giở</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cơm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Họ</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tục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khoảng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rộng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reo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nhìn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Gặp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kèo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nhớ</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đặt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gác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kèo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nhìn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kèo</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thuần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riêng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biệt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Rồi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mọi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ngồi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cơm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dưới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bụi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4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25083" y="1083212"/>
            <a:ext cx="11633982" cy="46001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225083" y="1871003"/>
            <a:ext cx="11633982" cy="353943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hành</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rất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dứt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khoát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mạnh</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mẽ</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phục</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mình</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nghe</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thở</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đằng</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lưng</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thôi</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mà</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biết</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nhìn</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a:t>
            </a:r>
            <a:r>
              <a:rPr kumimoji="0" lang="en-US" sz="32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đâu</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cũng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đầy</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cầm</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thằng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nó</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thấy</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điều</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rừng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vật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tía</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đoạn</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trích</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đã</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vẻ</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đẹp</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phác</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giàu</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tình</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con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đất</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sz="32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Nam.</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817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154745" y="758954"/>
            <a:ext cx="11901266" cy="609904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63061" y="962105"/>
            <a:ext cx="11284634" cy="5693866"/>
          </a:xfrm>
          <a:prstGeom prst="rect">
            <a:avLst/>
          </a:prstGeom>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lấy</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cậu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bé</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nghịch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ngợm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ham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ưa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khám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rút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nghiệm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sắc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chen</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vào</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giữa</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quẩy</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tòn</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ten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một</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gùi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bé mà má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bơi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xuồng</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mượn</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đảo</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mắt</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khắp</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nơi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tìm</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bầy</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mật</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reo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thấy</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bầy</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chim</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1"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đẹp</a:t>
            </a:r>
            <a:r>
              <a:rPr kumimoji="0" lang="en-US" sz="2800" b="0" i="1"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tâm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hồn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thuần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luôn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suy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nuôi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dạy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đôi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im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vì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bị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bởi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đường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mỏi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vui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ve</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reo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đúc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điều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có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được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ong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đo</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có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tinh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con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mắt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rừng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U Minh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hoang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sơ</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trù</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phú</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hùng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vĩ. Nó có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kết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giữa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ve</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đẹp</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các</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loài</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của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 là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một</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bé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hồn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nhiên</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ngây</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thơ</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thích</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khám</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pha</a:t>
            </a:r>
            <a:r>
              <a:rPr kumimoji="0" lang="en-US" sz="2800" b="0" i="0" u="none" strike="noStrike" kern="1200" cap="none" spc="0" normalizeH="0" baseline="0" noProof="0" dirty="0">
                <a:ln>
                  <a:noFill/>
                </a:ln>
                <a:solidFill>
                  <a:srgbClr val="333333"/>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223581" y="134159"/>
            <a:ext cx="3763594" cy="523220"/>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8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Cảm</a:t>
            </a:r>
            <a:r>
              <a:rPr kumimoji="0" lang="en-US" sz="2800" b="1" i="0" u="none" strike="noStrike" kern="18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800" b="1" i="0" u="none" strike="noStrike" kern="18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nhân</a:t>
            </a:r>
            <a:r>
              <a:rPr kumimoji="0" lang="en-US" sz="2800" b="1" i="0" u="none" strike="noStrike" kern="18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8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vật</a:t>
            </a:r>
            <a:r>
              <a:rPr kumimoji="0" lang="en-US" sz="2800" b="1" i="0" u="none" strike="noStrike" kern="18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An</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89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4121834" y="379827"/>
            <a:ext cx="4567195" cy="745588"/>
          </a:xfrm>
          <a:prstGeom prst="roundRect">
            <a:avLst>
              <a:gd name="adj" fmla="val 16667"/>
            </a:avLst>
          </a:prstGeom>
          <a:solidFill>
            <a:srgbClr val="FFFF00"/>
          </a:solidFill>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430403" y="478571"/>
            <a:ext cx="3950056" cy="548099"/>
          </a:xfrm>
          <a:prstGeom prst="rect">
            <a:avLst/>
          </a:prstGeom>
        </p:spPr>
        <p:txBody>
          <a:bodyPr wrap="none">
            <a:spAutoFit/>
          </a:bodyPr>
          <a:lstStyle/>
          <a:p>
            <a:pPr marL="0" marR="0" lvl="0" indent="0" algn="ctr" defTabSz="457200" rtl="0" eaLnBrk="1" fontAlgn="auto" latinLnBrk="0" hangingPunct="1">
              <a:lnSpc>
                <a:spcPct val="115000"/>
              </a:lnSpc>
              <a:spcBef>
                <a:spcPts val="0"/>
              </a:spcBef>
              <a:spcAft>
                <a:spcPts val="0"/>
              </a:spcAft>
              <a:buClrTx/>
              <a:buSzTx/>
              <a:buFontTx/>
              <a:buNone/>
              <a:tabLst>
                <a:tab pos="152400" algn="l"/>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HƯỚNG DẪN TỰ HỌC</a:t>
            </a:r>
            <a:endParaRPr kumimoji="0" lang="en-US" sz="2800" b="0"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562708" y="1395288"/>
            <a:ext cx="6139822" cy="523220"/>
          </a:xfrm>
          <a:prstGeom prst="rect">
            <a:avLst/>
          </a:prstGeom>
        </p:spPr>
        <p:txBody>
          <a:bodyPr wrap="non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Điền</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Phiếu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nvGraphicFramePr>
        <p:xfrm>
          <a:off x="562708" y="2242066"/>
          <a:ext cx="11226018" cy="4403730"/>
        </p:xfrm>
        <a:graphic>
          <a:graphicData uri="http://schemas.openxmlformats.org/drawingml/2006/table">
            <a:tbl>
              <a:tblPr firstRow="1" firstCol="1" bandRow="1"/>
              <a:tblGrid>
                <a:gridCol w="5120640">
                  <a:extLst>
                    <a:ext uri="{9D8B030D-6E8A-4147-A177-3AD203B41FA5}">
                      <a16:colId xmlns:a16="http://schemas.microsoft.com/office/drawing/2014/main" val="3163328260"/>
                    </a:ext>
                  </a:extLst>
                </a:gridCol>
                <a:gridCol w="2686929">
                  <a:extLst>
                    <a:ext uri="{9D8B030D-6E8A-4147-A177-3AD203B41FA5}">
                      <a16:colId xmlns:a16="http://schemas.microsoft.com/office/drawing/2014/main" val="3507662905"/>
                    </a:ext>
                  </a:extLst>
                </a:gridCol>
                <a:gridCol w="3418449">
                  <a:extLst>
                    <a:ext uri="{9D8B030D-6E8A-4147-A177-3AD203B41FA5}">
                      <a16:colId xmlns:a16="http://schemas.microsoft.com/office/drawing/2014/main" val="1177802150"/>
                    </a:ext>
                  </a:extLst>
                </a:gridCol>
              </a:tblGrid>
              <a:tr h="398379">
                <a:tc>
                  <a:txBody>
                    <a:bodyPr/>
                    <a:lstStyle/>
                    <a:p>
                      <a:pPr>
                        <a:spcAft>
                          <a:spcPts val="0"/>
                        </a:spcAf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ội dung đọc hiểu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24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Lão Hạc</a:t>
                      </a: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spcAft>
                          <a:spcPts val="0"/>
                        </a:spcAft>
                      </a:pPr>
                      <a:r>
                        <a:rPr lang="en-US" sz="24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a:t>
                      </a: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ện “</a:t>
                      </a:r>
                      <a:r>
                        <a:rPr lang="vi-VN" sz="24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Chiếc lược ngà</a:t>
                      </a:r>
                      <a:r>
                        <a:rPr lang="vi-VN"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27084228"/>
                  </a:ext>
                </a:extLst>
              </a:tr>
              <a:tr h="665463">
                <a:tc>
                  <a:txBody>
                    <a:bodyPr/>
                    <a:lstStyle/>
                    <a:p>
                      <a:pPr algn="just">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 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76331104"/>
                  </a:ext>
                </a:extLst>
              </a:tr>
              <a:tr h="534572">
                <a:tc>
                  <a:txBody>
                    <a:bodyPr/>
                    <a:lstStyle/>
                    <a:p>
                      <a:pPr algn="just">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2. Nội dung văn bản.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52757161"/>
                  </a:ext>
                </a:extLst>
              </a:tr>
              <a:tr h="501953">
                <a:tc>
                  <a:txBody>
                    <a:bodyPr/>
                    <a:lstStyle/>
                    <a:p>
                      <a:pPr algn="just">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3. Nhân vật chính.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50892216"/>
                  </a:ext>
                </a:extLst>
              </a:tr>
              <a:tr h="502202">
                <a:tc>
                  <a:txBody>
                    <a:bodyPr/>
                    <a:lstStyle/>
                    <a:p>
                      <a:pPr algn="just">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4. Đặc điểm</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tình huống truyện</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379167024"/>
                  </a:ext>
                </a:extLst>
              </a:tr>
              <a:tr h="796758">
                <a:tc>
                  <a:txBody>
                    <a:bodyPr/>
                    <a:lstStyle/>
                    <a:p>
                      <a:pPr algn="just">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5. </a:t>
                      </a: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Đặc điểm của nhân vật chính, cách nhà văn thể hiện nhân vật</a:t>
                      </a: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37168596"/>
                  </a:ext>
                </a:extLst>
              </a:tr>
              <a:tr h="1004403">
                <a:tc>
                  <a:txBody>
                    <a:bodyPr/>
                    <a:lstStyle/>
                    <a:p>
                      <a:pPr algn="just">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6. Nêu ấn tượng về nhân vật chính được đề cập trong đoạn trích.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en-US" sz="2400" b="1" dirty="0">
                          <a:solidFill>
                            <a:srgbClr val="1D1B1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193683071"/>
                  </a:ext>
                </a:extLst>
              </a:tr>
            </a:tbl>
          </a:graphicData>
        </a:graphic>
      </p:graphicFrame>
    </p:spTree>
    <p:extLst>
      <p:ext uri="{BB962C8B-B14F-4D97-AF65-F5344CB8AC3E}">
        <p14:creationId xmlns:p14="http://schemas.microsoft.com/office/powerpoint/2010/main" val="378382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623941"/>
            <a:ext cx="11439070" cy="547662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45910" y="1253328"/>
            <a:ext cx="11286699" cy="4512261"/>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Ngôi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kể</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nhất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Bố</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cục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P1: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bụi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P2: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Nghỉ</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cơm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P3: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tôi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tục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đến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ghét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nhớ</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nuôi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chuyện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P4: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Còn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lại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An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về</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cách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thuần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dân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4840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1815152"/>
            <a:ext cx="11439070" cy="4135272"/>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618698" y="2395242"/>
            <a:ext cx="10948462" cy="3065455"/>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Vẻ</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đẹp</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cảnh</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sắc</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thiên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nhiên</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rừng</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U Minh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hiện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vẻ</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phong</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phú</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hoang</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sơ</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kì</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thú</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đầy</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chất</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thơ</a:t>
            </a:r>
            <a:r>
              <a:rPr kumimoji="0" lang="en-US" sz="2800" b="1"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Bình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minh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tĩnh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vắt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buổi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trưa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tràn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ánh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ngất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hương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tràm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hót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líu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lo;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loài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sắc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nhiều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loài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côn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bé</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nhỏ</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kì</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cùng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giới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bí</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ẩn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loài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918948" y="222472"/>
            <a:ext cx="10648211" cy="1083374"/>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Đề</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1" i="0" u="none" strike="noStrike" kern="1200" cap="none" spc="0" normalizeH="0" baseline="0" noProof="0" dirty="0" err="1">
                <a:ln>
                  <a:noFill/>
                </a:ln>
                <a:solidFill>
                  <a:srgbClr val="0070C0"/>
                </a:solidFill>
                <a:effectLst/>
                <a:uLnTx/>
                <a:uFillTx/>
                <a:latin typeface="Times New Roman" panose="02020603050405020304" pitchFamily="18" charset="0"/>
                <a:ea typeface="MS Mincho"/>
                <a:cs typeface="Times New Roman" panose="02020603050405020304" pitchFamily="18" charset="0"/>
              </a:rPr>
              <a:t>tài</a:t>
            </a: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Tuổi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thơ</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Đi</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mật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U Minh).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8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204717" y="623941"/>
            <a:ext cx="11696132" cy="579050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47061" y="742650"/>
            <a:ext cx="11200263" cy="5503301"/>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Thể</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1" i="0" u="none" strike="noStrike" kern="1200" cap="none" spc="0" normalizeH="0" baseline="0" noProof="0" dirty="0">
                <a:ln>
                  <a:noFill/>
                </a:ln>
                <a:solidFill>
                  <a:srgbClr val="0070C0"/>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Buổi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lớp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thuỷ</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lặng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mỏng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sức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nghe</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hót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líu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lo…..</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màu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Chi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miêu</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Buổi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yên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tĩnh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khí</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vẫn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vắt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gợn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chút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rung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rung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khiến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ta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nhìn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giác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lớp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thuỷ</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lặng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lúc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thể</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khiến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ta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giật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03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11652" y="941696"/>
            <a:ext cx="11602844" cy="5008728"/>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509517" y="1425644"/>
            <a:ext cx="10975756" cy="4016741"/>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ruồi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đang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bay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Óng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lướt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súng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dưới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vũng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kia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chuồn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chuồn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bay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ngang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mỏng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dài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Phải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hết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sức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mắt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thính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tai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mới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tìm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tay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sứ</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giả</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minh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này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hai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Rồi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đàn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mười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bay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nối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nhau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như</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chuỗi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hạt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cườm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tầng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chấm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nâu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đen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đầu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đĩa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tiếng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kêu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eo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69545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hót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líu</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lo.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Nắng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bốc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tràm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thơm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mùi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hương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ngọt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lan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phảng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khắp</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rừng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617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10">
            <a:extLst>
              <a:ext uri="{FF2B5EF4-FFF2-40B4-BE49-F238E27FC236}">
                <a16:creationId xmlns:a16="http://schemas.microsoft.com/office/drawing/2014/main" id="{FBE9B10B-A69A-47D2-AE30-7FF5932E597E}"/>
              </a:ext>
            </a:extLst>
          </p:cNvPr>
          <p:cNvSpPr>
            <a:spLocks noChangeArrowheads="1"/>
          </p:cNvSpPr>
          <p:nvPr/>
        </p:nvSpPr>
        <p:spPr bwMode="auto">
          <a:xfrm>
            <a:off x="393539" y="1091821"/>
            <a:ext cx="11173621" cy="500874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93539" y="1580874"/>
            <a:ext cx="11173621" cy="4016741"/>
          </a:xfrm>
          <a:prstGeom prst="rect">
            <a:avLst/>
          </a:prstGeom>
        </p:spPr>
        <p:txBody>
          <a:bodyPr wrap="square">
            <a:spAutoFit/>
          </a:bodyPr>
          <a:lstStyle/>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Mấy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kì</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nhông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nằm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vươn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mình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phơi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gốc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cây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mục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sắc</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da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lưng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luôn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luôn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từ</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hoá</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tím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Giữa</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vùng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cỏ</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tranh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khô</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gió</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thổi</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xao</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một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bầy</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chim</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hàng</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nghìn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con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vọt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cất</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cánh</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bay </a:t>
            </a:r>
            <a:r>
              <a:rPr kumimoji="0" lang="en-US" sz="2800" b="0" i="1"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lên</a:t>
            </a:r>
            <a:r>
              <a:rPr kumimoji="0" lang="en-US" sz="2800" b="0" i="1"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0"/>
              </a:spcAft>
              <a:buClrTx/>
              <a:buSzTx/>
              <a:buFontTx/>
              <a:buNone/>
              <a:tabLst>
                <a:tab pos="1386840" algn="l"/>
              </a:tabLst>
              <a:defRPr/>
            </a:pP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-&gt;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Cảnh</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sắc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được</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nhà</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văn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tái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qua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cái</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nhìn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nhân</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prstClr val="black"/>
                </a:solidFill>
                <a:effectLst/>
                <a:uLnTx/>
                <a:uFillTx/>
                <a:latin typeface="Times New Roman" panose="02020603050405020304" pitchFamily="18" charset="0"/>
                <a:ea typeface="MS Mincho"/>
                <a:cs typeface="Times New Roman" panose="02020603050405020304" pitchFamily="18" charset="0"/>
              </a:rPr>
              <a:t>vật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S Mincho"/>
                <a:cs typeface="Times New Roman" panose="02020603050405020304" pitchFamily="18" charset="0"/>
              </a:rPr>
              <a:t> 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Qua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giúp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ta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thấy</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được</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khả</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năng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quan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tinh</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tế</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có</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tâm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hồn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trong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sáng</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biết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phát</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hiện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và</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cảm</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nhận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vẻ</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đẹp</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của</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thiên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dirty="0" err="1">
                <a:ln>
                  <a:noFill/>
                </a:ln>
                <a:solidFill>
                  <a:srgbClr val="0D0D0D"/>
                </a:solidFill>
                <a:effectLst/>
                <a:uLnTx/>
                <a:uFillTx/>
                <a:latin typeface="Times New Roman" panose="02020603050405020304" pitchFamily="18" charset="0"/>
                <a:ea typeface="MS Mincho"/>
                <a:cs typeface="Times New Roman" panose="02020603050405020304" pitchFamily="18" charset="0"/>
              </a:rPr>
              <a:t>nhiên</a:t>
            </a:r>
            <a:r>
              <a:rPr kumimoji="0" lang="en-US" sz="2800" b="0" i="0" u="none" strike="noStrike" kern="1200" cap="none" spc="0" normalizeH="0" baseline="0" noProof="0" dirty="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017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5992</Words>
  <PresentationFormat>Widescreen</PresentationFormat>
  <Paragraphs>269</Paragraphs>
  <Slides>42</Slides>
  <Notes>26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42</vt:i4>
      </vt:variant>
    </vt:vector>
  </HeadingPairs>
  <TitlesOfParts>
    <vt:vector size="48" baseType="lpstr">
      <vt:lpstr>Arial</vt:lpstr>
      <vt:lpstr>Calibri</vt:lpstr>
      <vt:lpstr>Calibri Light</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2022-07-16T04:08:02Z</dcterms:created>
  <dcterms:modified xsi:type="dcterms:W3CDTF">2022-08-21T15:30:34Z</dcterms:modified>
</cp:coreProperties>
</file>