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304" r:id="rId16"/>
    <p:sldId id="305" r:id="rId17"/>
    <p:sldId id="306" r:id="rId18"/>
    <p:sldId id="307" r:id="rId19"/>
    <p:sldId id="308" r:id="rId20"/>
    <p:sldId id="271" r:id="rId21"/>
    <p:sldId id="309" r:id="rId22"/>
    <p:sldId id="310" r:id="rId23"/>
    <p:sldId id="311" r:id="rId24"/>
    <p:sldId id="312" r:id="rId25"/>
    <p:sldId id="313" r:id="rId26"/>
    <p:sldId id="314" r:id="rId27"/>
    <p:sldId id="315"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16" r:id="rId60"/>
    <p:sldId id="317" r:id="rId61"/>
    <p:sldId id="318" r:id="rId62"/>
    <p:sldId id="320" r:id="rId63"/>
    <p:sldId id="319" r:id="rId64"/>
    <p:sldId id="321" r:id="rId65"/>
    <p:sldId id="322" r:id="rId66"/>
    <p:sldId id="303" r:id="rId67"/>
    <p:sldId id="323" r:id="rId68"/>
    <p:sldId id="324" r:id="rId69"/>
    <p:sldId id="325" r:id="rId70"/>
    <p:sldId id="326" r:id="rId71"/>
    <p:sldId id="327" r:id="rId72"/>
    <p:sldId id="328"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58A928-01F1-413C-9E5A-460994AA432A}" type="datetimeFigureOut">
              <a:rPr lang="en-US" smtClean="0"/>
              <a:t>3/21/2022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C52AD3-522C-4210-A404-B21678E82A13}" type="slidenum">
              <a:rPr lang="en-US" smtClean="0"/>
              <a:t>‹#›</a:t>
            </a:fld>
            <a:endParaRPr lang="en-US"/>
          </a:p>
        </p:txBody>
      </p:sp>
    </p:spTree>
    <p:extLst>
      <p:ext uri="{BB962C8B-B14F-4D97-AF65-F5344CB8AC3E}">
        <p14:creationId xmlns:p14="http://schemas.microsoft.com/office/powerpoint/2010/main" val="2856298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1518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8466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147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77074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8942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59380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77074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89423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74727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92574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9676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66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D62EF9-C449-40AE-BD90-BB6FA812151C}"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86027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62EF9-C449-40AE-BD90-BB6FA812151C}"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502166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62EF9-C449-40AE-BD90-BB6FA812151C}"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275183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62EF9-C449-40AE-BD90-BB6FA812151C}"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4077151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D62EF9-C449-40AE-BD90-BB6FA812151C}"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471779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D62EF9-C449-40AE-BD90-BB6FA812151C}"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135240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62EF9-C449-40AE-BD90-BB6FA812151C}"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300207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D62EF9-C449-40AE-BD90-BB6FA812151C}"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226492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62EF9-C449-40AE-BD90-BB6FA812151C}"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140726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62EF9-C449-40AE-BD90-BB6FA812151C}"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103437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62EF9-C449-40AE-BD90-BB6FA812151C}"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675D-732A-4DA8-A2F6-C68163ED30F1}" type="slidenum">
              <a:rPr lang="en-US" smtClean="0"/>
              <a:t>‹#›</a:t>
            </a:fld>
            <a:endParaRPr lang="en-US"/>
          </a:p>
        </p:txBody>
      </p:sp>
    </p:spTree>
    <p:extLst>
      <p:ext uri="{BB962C8B-B14F-4D97-AF65-F5344CB8AC3E}">
        <p14:creationId xmlns:p14="http://schemas.microsoft.com/office/powerpoint/2010/main" val="260472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62EF9-C449-40AE-BD90-BB6FA812151C}" type="datetimeFigureOut">
              <a:rPr lang="en-US" smtClean="0"/>
              <a:t>3/21/2022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0675D-732A-4DA8-A2F6-C68163ED30F1}" type="slidenum">
              <a:rPr lang="en-US" smtClean="0"/>
              <a:t>‹#›</a:t>
            </a:fld>
            <a:endParaRPr lang="en-US"/>
          </a:p>
        </p:txBody>
      </p:sp>
    </p:spTree>
    <p:extLst>
      <p:ext uri="{BB962C8B-B14F-4D97-AF65-F5344CB8AC3E}">
        <p14:creationId xmlns:p14="http://schemas.microsoft.com/office/powerpoint/2010/main" val="1368599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85800"/>
            <a:ext cx="8991600" cy="4191000"/>
          </a:xfrm>
        </p:spPr>
        <p:txBody>
          <a:bodyPr>
            <a:normAutofit/>
          </a:bodyPr>
          <a:lstStyle/>
          <a:p>
            <a:r>
              <a:rPr lang="en-US" b="1" dirty="0" smtClean="0">
                <a:latin typeface="Times" pitchFamily="18" charset="0"/>
                <a:cs typeface="Times" pitchFamily="18" charset="0"/>
              </a:rPr>
              <a:t>VIẾT BÀI VĂN TRÌNH BÀY </a:t>
            </a:r>
            <a:br>
              <a:rPr lang="en-US" b="1" dirty="0" smtClean="0">
                <a:latin typeface="Times" pitchFamily="18" charset="0"/>
                <a:cs typeface="Times" pitchFamily="18" charset="0"/>
              </a:rPr>
            </a:br>
            <a:r>
              <a:rPr lang="en-US" b="1" dirty="0" smtClean="0">
                <a:latin typeface="Times" pitchFamily="18" charset="0"/>
                <a:cs typeface="Times" pitchFamily="18" charset="0"/>
              </a:rPr>
              <a:t>Ý KIẾN VỀ MỘT HIỆN TƯỢNG </a:t>
            </a:r>
            <a:br>
              <a:rPr lang="en-US" b="1" dirty="0" smtClean="0">
                <a:latin typeface="Times" pitchFamily="18" charset="0"/>
                <a:cs typeface="Times" pitchFamily="18" charset="0"/>
              </a:rPr>
            </a:br>
            <a:r>
              <a:rPr lang="en-US" b="1" dirty="0" smtClean="0">
                <a:latin typeface="Times" pitchFamily="18" charset="0"/>
                <a:cs typeface="Times" pitchFamily="18" charset="0"/>
              </a:rPr>
              <a:t>( VẤN ĐỀ) ĐỜI SỐNG</a:t>
            </a:r>
            <a:endParaRPr lang="en-US" b="1" dirty="0">
              <a:latin typeface="Times" pitchFamily="18" charset="0"/>
              <a:cs typeface="Times" pitchFamily="18" charset="0"/>
            </a:endParaRPr>
          </a:p>
        </p:txBody>
      </p:sp>
    </p:spTree>
    <p:extLst>
      <p:ext uri="{BB962C8B-B14F-4D97-AF65-F5344CB8AC3E}">
        <p14:creationId xmlns:p14="http://schemas.microsoft.com/office/powerpoint/2010/main" val="71018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65E82CEA-D074-4A75-8CA0-24B64CBC63D1}"/>
              </a:ext>
            </a:extLst>
          </p:cNvPr>
          <p:cNvSpPr txBox="1"/>
          <p:nvPr/>
        </p:nvSpPr>
        <p:spPr>
          <a:xfrm>
            <a:off x="0" y="0"/>
            <a:ext cx="9144000" cy="6986528"/>
          </a:xfrm>
          <a:prstGeom prst="rect">
            <a:avLst/>
          </a:prstGeom>
          <a:noFill/>
        </p:spPr>
        <p:txBody>
          <a:bodyPr wrap="square">
            <a:spAutoFit/>
          </a:bodyPr>
          <a:lstStyle/>
          <a:p>
            <a:pPr algn="just"/>
            <a:r>
              <a:rPr lang="en-US" sz="3200" b="1" dirty="0">
                <a:effectLst/>
                <a:latin typeface="Times New Roman" panose="02020603050405020304" pitchFamily="18" charset="0"/>
                <a:ea typeface="Times New Roman" panose="02020603050405020304" pitchFamily="18" charset="0"/>
              </a:rPr>
              <a:t>2- </a:t>
            </a:r>
            <a:r>
              <a:rPr lang="en-US" sz="3200" b="1" dirty="0" err="1">
                <a:effectLst/>
                <a:latin typeface="Times New Roman" panose="02020603050405020304" pitchFamily="18" charset="0"/>
                <a:ea typeface="Times New Roman" panose="02020603050405020304" pitchFamily="18" charset="0"/>
              </a:rPr>
              <a:t>Nguyên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nhân</a:t>
            </a:r>
            <a:r>
              <a:rPr lang="en-US" sz="3200" b="1" dirty="0">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lí</a:t>
            </a:r>
            <a:r>
              <a:rPr lang="en-US" sz="3200" dirty="0">
                <a:effectLst/>
                <a:latin typeface="Times New Roman" panose="02020603050405020304" pitchFamily="18" charset="0"/>
                <a:ea typeface="Times New Roman" panose="02020603050405020304" pitchFamily="18" charset="0"/>
              </a:rPr>
              <a:t> do </a:t>
            </a:r>
            <a:r>
              <a:rPr lang="en-US" sz="3200" dirty="0" err="1">
                <a:effectLst/>
                <a:latin typeface="Times New Roman" panose="02020603050405020304" pitchFamily="18" charset="0"/>
                <a:ea typeface="Times New Roman" panose="02020603050405020304" pitchFamily="18" charset="0"/>
              </a:rPr>
              <a:t>trực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nói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móc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tranh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dành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nhau</a:t>
            </a:r>
            <a:r>
              <a:rPr lang="en-US" sz="3200" dirty="0">
                <a:effectLst/>
                <a:latin typeface="Times New Roman" panose="02020603050405020304" pitchFamily="18" charset="0"/>
                <a:ea typeface="Times New Roman" panose="02020603050405020304" pitchFamily="18" charset="0"/>
              </a:rPr>
              <a:t>...</a:t>
            </a:r>
          </a:p>
          <a:p>
            <a:pPr algn="just"/>
            <a:r>
              <a:rPr lang="en-US" sz="3200" dirty="0">
                <a:effectLst/>
                <a:latin typeface="Times New Roman" panose="02020603050405020304" pitchFamily="18" charset="0"/>
                <a:ea typeface="Times New Roman" panose="02020603050405020304" pitchFamily="18" charset="0"/>
              </a:rPr>
              <a:t>+ Do </a:t>
            </a:r>
            <a:r>
              <a:rPr lang="en-US" sz="3200" dirty="0" err="1">
                <a:effectLst/>
                <a:latin typeface="Times New Roman" panose="02020603050405020304" pitchFamily="18" charset="0"/>
                <a:ea typeface="Times New Roman" panose="02020603050405020304" pitchFamily="18" charset="0"/>
              </a:rPr>
              <a:t>ảnh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hưởng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môi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hóa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phim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ảnh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trò</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đồ</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mang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rPr>
              <a:t>….</a:t>
            </a: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triển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toàn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năng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soát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hành</a:t>
            </a:r>
            <a:r>
              <a:rPr lang="en-US" sz="3200" dirty="0">
                <a:effectLst/>
                <a:latin typeface="Times New Roman" panose="02020603050405020304" pitchFamily="18" charset="0"/>
                <a:ea typeface="Times New Roman" panose="02020603050405020304" pitchFamily="18" charset="0"/>
              </a:rPr>
              <a:t> vi </a:t>
            </a:r>
            <a:r>
              <a:rPr lang="en-US" sz="3200" dirty="0" err="1">
                <a:effectLst/>
                <a:latin typeface="Times New Roman" panose="02020603050405020304" pitchFamily="18" charset="0"/>
                <a:ea typeface="Times New Roman" panose="02020603050405020304" pitchFamily="18" charset="0"/>
              </a:rPr>
              <a:t>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lệch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năng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a:t>
            </a: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còn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nặng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dạy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hóa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đôi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nhiệm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vụ</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dục</a:t>
            </a:r>
            <a:r>
              <a:rPr lang="en-US" sz="3200" dirty="0">
                <a:effectLst/>
                <a:latin typeface="Times New Roman" panose="02020603050405020304" pitchFamily="18" charset="0"/>
                <a:ea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rPr>
              <a:t>người</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Gia </a:t>
            </a:r>
            <a:r>
              <a:rPr lang="en-US" sz="3200" dirty="0" err="1">
                <a:effectLst/>
                <a:latin typeface="Times New Roman" panose="02020603050405020304" pitchFamily="18" charset="0"/>
                <a:ea typeface="Times New Roman" panose="02020603050405020304" pitchFamily="18" charset="0"/>
              </a:rPr>
              <a:t>đình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uốn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nắn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đình</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338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0A3ECFAC-3512-4B15-90FC-235BE23B5C71}"/>
              </a:ext>
            </a:extLst>
          </p:cNvPr>
          <p:cNvSpPr txBox="1"/>
          <p:nvPr/>
        </p:nvSpPr>
        <p:spPr>
          <a:xfrm>
            <a:off x="0" y="1808"/>
            <a:ext cx="9144000" cy="6001643"/>
          </a:xfrm>
          <a:prstGeom prst="rect">
            <a:avLst/>
          </a:prstGeom>
          <a:noFill/>
        </p:spPr>
        <p:txBody>
          <a:bodyPr wrap="square">
            <a:spAutoFit/>
          </a:bodyPr>
          <a:lstStyle/>
          <a:p>
            <a:pPr algn="just"/>
            <a:r>
              <a:rPr lang="en-US" sz="3200" b="1" dirty="0">
                <a:effectLst/>
                <a:latin typeface="Times New Roman" panose="02020603050405020304" pitchFamily="18" charset="0"/>
                <a:ea typeface="Times New Roman" panose="02020603050405020304" pitchFamily="18" charset="0"/>
              </a:rPr>
              <a:t>3- </a:t>
            </a:r>
            <a:r>
              <a:rPr lang="en-US" sz="3200" b="1" dirty="0" err="1">
                <a:effectLst/>
                <a:latin typeface="Times New Roman" panose="02020603050405020304" pitchFamily="18" charset="0"/>
                <a:ea typeface="Times New Roman" panose="02020603050405020304" pitchFamily="18" charset="0"/>
              </a:rPr>
              <a:t>Hậu</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quả</a:t>
            </a:r>
            <a:r>
              <a:rPr lang="en-US" sz="3200" b="1" dirty="0">
                <a:effectLst/>
                <a:latin typeface="Times New Roman" panose="02020603050405020304" pitchFamily="18" charset="0"/>
                <a:ea typeface="Times New Roman" panose="02020603050405020304" pitchFamily="18" charset="0"/>
              </a:rPr>
              <a:t>:</a:t>
            </a:r>
            <a:r>
              <a:rPr lang="en-US" sz="3200" b="1" dirty="0">
                <a:solidFill>
                  <a:srgbClr val="000000"/>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nhân</a:t>
            </a:r>
            <a:r>
              <a:rPr lang="en-US" sz="3200" dirty="0">
                <a:effectLst/>
                <a:latin typeface="Times New Roman" panose="02020603050405020304" pitchFamily="18" charset="0"/>
                <a:ea typeface="Times New Roman" panose="02020603050405020304" pitchFamily="18" charset="0"/>
              </a:rPr>
              <a:t>:</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Tổn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thương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thậm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dẫn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vong</a:t>
            </a:r>
            <a:r>
              <a:rPr lang="en-US" sz="3200" dirty="0">
                <a:solidFill>
                  <a:srgbClr val="000000"/>
                </a:solidFill>
                <a:effectLst/>
                <a:latin typeface="Times New Roman" panose="02020603050405020304" pitchFamily="18" charset="0"/>
                <a:ea typeface="Times New Roman" panose="02020603050405020304" pitchFamily="18" charset="0"/>
              </a:rPr>
              <a:t>(</a:t>
            </a:r>
            <a:r>
              <a:rPr lang="en-US" sz="3200" dirty="0" err="1">
                <a:solidFill>
                  <a:srgbClr val="000000"/>
                </a:solidFill>
                <a:effectLst/>
                <a:latin typeface="Times New Roman" panose="02020603050405020304" pitchFamily="18" charset="0"/>
                <a:ea typeface="Times New Roman" panose="02020603050405020304" pitchFamily="18" charset="0"/>
              </a:rPr>
              <a:t>dẫn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chứng</a:t>
            </a:r>
            <a:r>
              <a:rPr lang="en-US" sz="3200" dirty="0">
                <a:solidFill>
                  <a:srgbClr val="000000"/>
                </a:solidFill>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Tổn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bè</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hại</a:t>
            </a:r>
            <a:r>
              <a:rPr lang="en-US" sz="3200" dirty="0">
                <a:effectLst/>
                <a:latin typeface="Times New Roman" panose="02020603050405020304" pitchFamily="18" charset="0"/>
                <a:ea typeface="Times New Roman" panose="02020603050405020304" pitchFamily="18" charset="0"/>
              </a:rPr>
              <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ổn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hội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lí</a:t>
            </a:r>
            <a:r>
              <a:rPr lang="en-US" sz="3200" dirty="0">
                <a:effectLst/>
                <a:latin typeface="Times New Roman" panose="02020603050405020304" pitchFamily="18" charset="0"/>
                <a:ea typeface="Times New Roman" panose="02020603050405020304" pitchFamily="18" charset="0"/>
              </a:rPr>
              <a:t> lo </a:t>
            </a:r>
            <a:r>
              <a:rPr lang="en-US" sz="3200" dirty="0" err="1">
                <a:effectLst/>
                <a:latin typeface="Times New Roman" panose="02020603050405020304" pitchFamily="18" charset="0"/>
                <a:ea typeface="Times New Roman" panose="02020603050405020304" pitchFamily="18" charset="0"/>
              </a:rPr>
              <a:t>lắng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bất</a:t>
            </a:r>
            <a:r>
              <a:rPr lang="en-US" sz="3200" dirty="0">
                <a:effectLst/>
                <a:latin typeface="Times New Roman" panose="02020603050405020304" pitchFamily="18" charset="0"/>
                <a:ea typeface="Times New Roman" panose="02020603050405020304" pitchFamily="18" charset="0"/>
              </a:rPr>
              <a:t> an bao </a:t>
            </a:r>
            <a:r>
              <a:rPr lang="en-US" sz="3200" dirty="0" err="1">
                <a:effectLst/>
                <a:latin typeface="Times New Roman" panose="02020603050405020304" pitchFamily="18" charset="0"/>
                <a:ea typeface="Times New Roman" panose="02020603050405020304" pitchFamily="18" charset="0"/>
              </a:rPr>
              <a:t>trùm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hội</a:t>
            </a:r>
            <a:r>
              <a:rPr lang="en-US" sz="3200" dirty="0">
                <a:effectLst/>
                <a:latin typeface="Times New Roman" panose="02020603050405020304" pitchFamily="18" charset="0"/>
                <a:ea typeface="Times New Roman" panose="02020603050405020304" pitchFamily="18" charset="0"/>
              </a:rPr>
              <a:t>.</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gây</a:t>
            </a:r>
            <a:r>
              <a:rPr lang="en-US" sz="3200" dirty="0">
                <a:effectLst/>
                <a:latin typeface="Times New Roman" panose="02020603050405020304" pitchFamily="18" charset="0"/>
                <a:ea typeface="Times New Roman" panose="02020603050405020304" pitchFamily="18" charset="0"/>
              </a:rPr>
              <a:t> ra </a:t>
            </a:r>
            <a:r>
              <a:rPr lang="en-US" sz="3200" dirty="0" err="1">
                <a:effectLst/>
                <a:latin typeface="Times New Roman" panose="02020603050405020304" pitchFamily="18" charset="0"/>
                <a:ea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rPr>
              <a:t>:</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Mầm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tội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này</a:t>
            </a:r>
            <a:r>
              <a:rPr lang="en-US" sz="3200" dirty="0">
                <a:effectLst/>
                <a:latin typeface="Times New Roman" panose="02020603050405020304" pitchFamily="18" charset="0"/>
                <a:ea typeface="Times New Roman" panose="02020603050405020304" pitchFamily="18" charset="0"/>
              </a:rPr>
              <a:t>.</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hỏng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tương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gây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hội</a:t>
            </a:r>
            <a:r>
              <a:rPr lang="en-US" sz="3200" dirty="0">
                <a:effectLst/>
                <a:latin typeface="Times New Roman" panose="02020603050405020304" pitchFamily="18" charset="0"/>
                <a:ea typeface="Times New Roman" panose="02020603050405020304" pitchFamily="18" charset="0"/>
              </a:rPr>
              <a:t>.</a:t>
            </a:r>
            <a:br>
              <a:rPr lang="en-US" sz="3200" dirty="0">
                <a:effectLst/>
                <a:latin typeface="Times New Roman" panose="02020603050405020304" pitchFamily="18" charset="0"/>
                <a:ea typeface="Times New Roman" panose="02020603050405020304" pitchFamily="18" charset="0"/>
              </a:rPr>
            </a:b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lánh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ghét</a:t>
            </a:r>
            <a:r>
              <a:rPr lang="en-US" sz="3200" dirty="0">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310037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3F2AB9B1-305A-471F-82AB-99AC84B52BC0}"/>
              </a:ext>
            </a:extLst>
          </p:cNvPr>
          <p:cNvSpPr txBox="1"/>
          <p:nvPr/>
        </p:nvSpPr>
        <p:spPr>
          <a:xfrm>
            <a:off x="0" y="12094"/>
            <a:ext cx="9144000" cy="7417415"/>
          </a:xfrm>
          <a:prstGeom prst="rect">
            <a:avLst/>
          </a:prstGeom>
          <a:noFill/>
        </p:spPr>
        <p:txBody>
          <a:bodyPr wrap="square">
            <a:spAutoFit/>
          </a:bodyPr>
          <a:lstStyle/>
          <a:p>
            <a:r>
              <a:rPr lang="en-US" sz="2800" b="1" dirty="0">
                <a:effectLst/>
                <a:latin typeface="Times New Roman" panose="02020603050405020304" pitchFamily="18" charset="0"/>
                <a:ea typeface="Times New Roman" panose="02020603050405020304" pitchFamily="18" charset="0"/>
              </a:rPr>
              <a:t>4-  </a:t>
            </a:r>
            <a:r>
              <a:rPr lang="en-US" sz="2800" b="1" dirty="0" err="1">
                <a:effectLst/>
                <a:latin typeface="Times New Roman" panose="02020603050405020304" pitchFamily="18" charset="0"/>
                <a:ea typeface="Times New Roman" panose="02020603050405020304" pitchFamily="18" charset="0"/>
              </a:rPr>
              <a:t>Giải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khắc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đường</a:t>
            </a:r>
            <a:r>
              <a:rPr lang="en-US" sz="2800" dirty="0">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rèn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đúng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chuẩn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mực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hội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tôn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trọng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lẫn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chế</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xung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tìm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quyết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mâu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thuẫn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tốt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đẹp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nhất</a:t>
            </a:r>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chặt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giữa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cạnh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dạy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coi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dạy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vươn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mỹ</a:t>
            </a:r>
            <a:r>
              <a:rPr lang="en-US" sz="2800" dirty="0">
                <a:effectLst/>
                <a:latin typeface="Times New Roman" panose="02020603050405020304" pitchFamily="18" charset="0"/>
                <a:ea typeface="Times New Roman" panose="02020603050405020304" pitchFamily="18" charset="0"/>
              </a:rPr>
              <a:t>;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lớn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ứng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đúng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mạnh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bỏ</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ra </a:t>
            </a:r>
            <a:r>
              <a:rPr lang="en-US" sz="2800" dirty="0" err="1">
                <a:effectLst/>
                <a:latin typeface="Times New Roman" panose="02020603050405020304" pitchFamily="18" charset="0"/>
                <a:ea typeface="Times New Roman" panose="02020603050405020304" pitchFamily="18" charset="0"/>
              </a:rPr>
              <a:t>khỏi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a:t>
            </a:r>
            <a:r>
              <a:rPr lang="en-US" sz="2800" dirty="0">
                <a:effectLst/>
                <a:latin typeface="Times New Roman" panose="02020603050405020304" pitchFamily="18" charset="0"/>
                <a:ea typeface="Times New Roman" panose="02020603050405020304" pitchFamily="18" charset="0"/>
              </a:rPr>
              <a:t>.</a:t>
            </a:r>
          </a:p>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viên</a:t>
            </a:r>
            <a:r>
              <a:rPr lang="en-US" sz="2800" dirty="0">
                <a:effectLst/>
                <a:latin typeface="Times New Roman" panose="02020603050405020304" pitchFamily="18" charset="0"/>
                <a:ea typeface="Times New Roman" panose="02020603050405020304" pitchFamily="18" charset="0"/>
              </a:rPr>
              <a:t>, an </a:t>
            </a:r>
            <a:r>
              <a:rPr lang="en-US" sz="2800" dirty="0" err="1">
                <a:effectLst/>
                <a:latin typeface="Times New Roman" panose="02020603050405020304" pitchFamily="18" charset="0"/>
                <a:ea typeface="Times New Roman" panose="02020603050405020304" pitchFamily="18" charset="0"/>
              </a:rPr>
              <a:t>ủi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27030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7528478A-2410-49F7-A09A-663A0F7EAC6E}"/>
              </a:ext>
            </a:extLst>
          </p:cNvPr>
          <p:cNvSpPr txBox="1"/>
          <p:nvPr/>
        </p:nvSpPr>
        <p:spPr>
          <a:xfrm>
            <a:off x="0" y="0"/>
            <a:ext cx="9144000" cy="6124754"/>
          </a:xfrm>
          <a:prstGeom prst="rect">
            <a:avLst/>
          </a:prstGeom>
          <a:noFill/>
        </p:spPr>
        <p:txBody>
          <a:bodyPr wrap="square">
            <a:spAutoFit/>
          </a:bodyPr>
          <a:lstStyle/>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quyết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liệt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quyết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vi </a:t>
            </a:r>
            <a:r>
              <a:rPr lang="en-US" sz="2800" dirty="0" err="1">
                <a:effectLst/>
                <a:latin typeface="Times New Roman" panose="02020603050405020304" pitchFamily="18" charset="0"/>
                <a:ea typeface="Times New Roman" panose="02020603050405020304" pitchFamily="18" charset="0"/>
              </a:rPr>
              <a:t>phạm</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chặn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hại</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Nghiêm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cấm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game, </a:t>
            </a:r>
            <a:r>
              <a:rPr lang="en-US" sz="2800" dirty="0" err="1">
                <a:effectLst/>
                <a:latin typeface="Times New Roman" panose="02020603050405020304" pitchFamily="18" charset="0"/>
                <a:ea typeface="Times New Roman" panose="02020603050405020304" pitchFamily="18" charset="0"/>
              </a:rPr>
              <a:t>đồ</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rPr>
              <a:t>bạo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=&gt; </a:t>
            </a:r>
            <a:r>
              <a:rPr lang="en-US" sz="2800" dirty="0" err="1">
                <a:effectLst/>
                <a:latin typeface="Times New Roman" panose="02020603050405020304" pitchFamily="18" charset="0"/>
                <a:ea typeface="Times New Roman" panose="02020603050405020304" pitchFamily="18" charset="0"/>
              </a:rPr>
              <a:t>kỉ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nhiệm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thuốc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nghiệm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chặn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đường</a:t>
            </a:r>
            <a:r>
              <a:rPr lang="en-US" sz="2800" dirty="0">
                <a:effectLst/>
                <a:latin typeface="Times New Roman" panose="02020603050405020304" pitchFamily="18" charset="0"/>
                <a:ea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a:t>
            </a:r>
            <a:br>
              <a:rPr lang="en-US" sz="2800" dirty="0">
                <a:effectLst/>
                <a:latin typeface="Times New Roman" panose="02020603050405020304" pitchFamily="18" charset="0"/>
                <a:ea typeface="Times New Roman" panose="02020603050405020304" pitchFamily="18" charset="0"/>
              </a:rPr>
            </a:b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Bài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học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nhận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thức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và</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hành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Bắt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rPr>
              <a:t> vi </a:t>
            </a:r>
            <a:r>
              <a:rPr lang="en-US" sz="2800" dirty="0" err="1">
                <a:solidFill>
                  <a:srgbClr val="000000"/>
                </a:solidFill>
                <a:effectLst/>
                <a:latin typeface="Times New Roman" panose="02020603050405020304" pitchFamily="18" charset="0"/>
                <a:ea typeface="Times New Roman" panose="02020603050405020304" pitchFamily="18" charset="0"/>
              </a:rPr>
              <a:t>phản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gây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ảnh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hưởng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trật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hội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sớm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khắc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phục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chấm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dứt</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chăm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đoàn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bè</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rèn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tốt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đẹp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mai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xây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dựng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quê</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936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907ED9AC-201E-4830-8E3D-38D679A31DB8}"/>
              </a:ext>
            </a:extLst>
          </p:cNvPr>
          <p:cNvSpPr txBox="1"/>
          <p:nvPr/>
        </p:nvSpPr>
        <p:spPr>
          <a:xfrm>
            <a:off x="0" y="929622"/>
            <a:ext cx="9144000" cy="3416320"/>
          </a:xfrm>
          <a:prstGeom prst="rect">
            <a:avLst/>
          </a:prstGeom>
          <a:noFill/>
        </p:spPr>
        <p:txBody>
          <a:bodyPr wrap="square">
            <a:spAutoFit/>
          </a:bodyPr>
          <a:lstStyle/>
          <a:p>
            <a:pPr algn="just">
              <a:lnSpc>
                <a:spcPct val="150000"/>
              </a:lnSpc>
            </a:pPr>
            <a:r>
              <a:rPr lang="en-US" sz="36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nạt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đường</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tốt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ngăn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chặn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này</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80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182"/>
            <a:ext cx="9144000" cy="6247864"/>
          </a:xfrm>
          <a:prstGeom prst="rect">
            <a:avLst/>
          </a:prstGeom>
        </p:spPr>
        <p:txBody>
          <a:bodyPr wrap="square">
            <a:spAutoFit/>
          </a:bodyPr>
          <a:lstStyle/>
          <a:p>
            <a:pPr algn="just"/>
            <a:r>
              <a:rPr lang="en-US" sz="4000" b="1" dirty="0" err="1" smtClean="0">
                <a:latin typeface="Times" pitchFamily="18" charset="0"/>
                <a:cs typeface="Times" pitchFamily="18" charset="0"/>
              </a:rPr>
              <a:t>Bài</a:t>
            </a:r>
            <a:r>
              <a:rPr lang="en-US" sz="4000" b="1" dirty="0" smtClean="0">
                <a:latin typeface="Times" pitchFamily="18" charset="0"/>
                <a:cs typeface="Times" pitchFamily="18" charset="0"/>
              </a:rPr>
              <a:t> </a:t>
            </a:r>
            <a:r>
              <a:rPr lang="en-US" sz="4000" b="1" dirty="0" err="1" smtClean="0">
                <a:latin typeface="Times" pitchFamily="18" charset="0"/>
                <a:cs typeface="Times" pitchFamily="18" charset="0"/>
              </a:rPr>
              <a:t>văn</a:t>
            </a:r>
            <a:r>
              <a:rPr lang="en-US" sz="4000" b="1" dirty="0" smtClean="0">
                <a:latin typeface="Times" pitchFamily="18" charset="0"/>
                <a:cs typeface="Times" pitchFamily="18" charset="0"/>
              </a:rPr>
              <a:t> </a:t>
            </a:r>
            <a:r>
              <a:rPr lang="en-US" sz="4000" b="1" dirty="0" err="1" smtClean="0">
                <a:latin typeface="Times" pitchFamily="18" charset="0"/>
                <a:cs typeface="Times" pitchFamily="18" charset="0"/>
              </a:rPr>
              <a:t>tham</a:t>
            </a:r>
            <a:r>
              <a:rPr lang="en-US" sz="4000" b="1" dirty="0" smtClean="0">
                <a:latin typeface="Times" pitchFamily="18" charset="0"/>
                <a:cs typeface="Times" pitchFamily="18" charset="0"/>
              </a:rPr>
              <a:t> </a:t>
            </a:r>
            <a:r>
              <a:rPr lang="en-US" sz="4000" b="1" dirty="0" err="1" smtClean="0">
                <a:latin typeface="Times" pitchFamily="18" charset="0"/>
                <a:cs typeface="Times" pitchFamily="18" charset="0"/>
              </a:rPr>
              <a:t>khảo</a:t>
            </a:r>
            <a:r>
              <a:rPr lang="en-US" sz="4000" b="1" dirty="0" smtClean="0">
                <a:latin typeface="Times" pitchFamily="18" charset="0"/>
                <a:cs typeface="Times" pitchFamily="18" charset="0"/>
              </a:rPr>
              <a:t>:</a:t>
            </a:r>
          </a:p>
          <a:p>
            <a:pPr algn="just"/>
            <a:r>
              <a:rPr lang="en-US" sz="4000" dirty="0" smtClean="0">
                <a:latin typeface="Times" pitchFamily="18" charset="0"/>
                <a:cs typeface="Times" pitchFamily="18" charset="0"/>
              </a:rPr>
              <a:t>   </a:t>
            </a:r>
            <a:r>
              <a:rPr lang="vi-VN" sz="4000" dirty="0" smtClean="0">
                <a:latin typeface="Times" pitchFamily="18" charset="0"/>
                <a:cs typeface="Times" pitchFamily="18" charset="0"/>
              </a:rPr>
              <a:t>Trường </a:t>
            </a:r>
            <a:r>
              <a:rPr lang="vi-VN" sz="4000" dirty="0">
                <a:latin typeface="Times" pitchFamily="18" charset="0"/>
                <a:cs typeface="Times" pitchFamily="18" charset="0"/>
              </a:rPr>
              <a:t>học là </a:t>
            </a:r>
            <a:r>
              <a:rPr lang="vi-VN" sz="4000" dirty="0" smtClean="0">
                <a:latin typeface="Times" pitchFamily="18" charset="0"/>
                <a:cs typeface="Times" pitchFamily="18" charset="0"/>
              </a:rPr>
              <a:t>nơi </a:t>
            </a:r>
            <a:r>
              <a:rPr lang="vi-VN" sz="4000" dirty="0">
                <a:latin typeface="Times" pitchFamily="18" charset="0"/>
                <a:cs typeface="Times" pitchFamily="18" charset="0"/>
              </a:rPr>
              <a:t>rèn luyện nhân cách, đạo đức cho học sinh, </a:t>
            </a:r>
            <a:r>
              <a:rPr lang="vi-VN" sz="4000" dirty="0" smtClean="0">
                <a:latin typeface="Times" pitchFamily="18" charset="0"/>
                <a:cs typeface="Times" pitchFamily="18" charset="0"/>
              </a:rPr>
              <a:t>trang </a:t>
            </a:r>
            <a:r>
              <a:rPr lang="vi-VN" sz="4000" dirty="0">
                <a:latin typeface="Times" pitchFamily="18" charset="0"/>
                <a:cs typeface="Times" pitchFamily="18" charset="0"/>
              </a:rPr>
              <a:t>bị cho chúng ta một quan niệm đúng đắn về cuộc sống, một lẽ sống cao đẹp... Thế nhưng, một điều thật đau lòng, thật nhức nhối đang diễn ra, khiến nhiều người làm công tác giáo dục nói riêng, các cấp chính quyền và toàn xã hội nói chung đang lo lắng </a:t>
            </a:r>
            <a:r>
              <a:rPr lang="vi-VN" sz="4000" dirty="0" smtClean="0">
                <a:latin typeface="Times" pitchFamily="18" charset="0"/>
                <a:cs typeface="Times" pitchFamily="18" charset="0"/>
              </a:rPr>
              <a:t>đó </a:t>
            </a:r>
            <a:r>
              <a:rPr lang="vi-VN" sz="4000" dirty="0">
                <a:latin typeface="Times" pitchFamily="18" charset="0"/>
                <a:cs typeface="Times" pitchFamily="18" charset="0"/>
              </a:rPr>
              <a:t>là nạn bạo lực học đường.</a:t>
            </a:r>
            <a:endParaRPr lang="en-US" sz="4000" dirty="0">
              <a:latin typeface="Times" pitchFamily="18" charset="0"/>
              <a:cs typeface="Times" pitchFamily="18" charset="0"/>
            </a:endParaRPr>
          </a:p>
        </p:txBody>
      </p:sp>
    </p:spTree>
    <p:extLst>
      <p:ext uri="{BB962C8B-B14F-4D97-AF65-F5344CB8AC3E}">
        <p14:creationId xmlns:p14="http://schemas.microsoft.com/office/powerpoint/2010/main" val="4044974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503"/>
            <a:ext cx="9144000" cy="7478970"/>
          </a:xfrm>
          <a:prstGeom prst="rect">
            <a:avLst/>
          </a:prstGeom>
        </p:spPr>
        <p:txBody>
          <a:bodyPr wrap="square">
            <a:spAutoFit/>
          </a:bodyPr>
          <a:lstStyle/>
          <a:p>
            <a:r>
              <a:rPr lang="en-US" sz="2900" dirty="0" smtClean="0">
                <a:latin typeface="Times" pitchFamily="18" charset="0"/>
                <a:cs typeface="Times" pitchFamily="18" charset="0"/>
              </a:rPr>
              <a:t>   </a:t>
            </a:r>
            <a:r>
              <a:rPr lang="vi-VN" sz="2900" dirty="0" smtClean="0">
                <a:latin typeface="Times" pitchFamily="18" charset="0"/>
                <a:cs typeface="Times" pitchFamily="18" charset="0"/>
              </a:rPr>
              <a:t>Trước </a:t>
            </a:r>
            <a:r>
              <a:rPr lang="vi-VN" sz="2900" dirty="0">
                <a:latin typeface="Times" pitchFamily="18" charset="0"/>
                <a:cs typeface="Times" pitchFamily="18" charset="0"/>
              </a:rPr>
              <a:t>tiên là phải tìm hiểu </a:t>
            </a:r>
            <a:r>
              <a:rPr lang="vi-VN" sz="2900" dirty="0" smtClean="0">
                <a:latin typeface="Times" pitchFamily="18" charset="0"/>
                <a:cs typeface="Times" pitchFamily="18" charset="0"/>
              </a:rPr>
              <a:t>nguyên </a:t>
            </a:r>
            <a:r>
              <a:rPr lang="vi-VN" sz="2900" dirty="0">
                <a:latin typeface="Times" pitchFamily="18" charset="0"/>
                <a:cs typeface="Times" pitchFamily="18" charset="0"/>
              </a:rPr>
              <a:t>nhân nào dẫn đến nạn bạo lực học đường? Nạn bạo lực học đường xảy ra là do nhiều nguyên nhân khách quan và chủ </a:t>
            </a:r>
            <a:r>
              <a:rPr lang="vi-VN" sz="2900" dirty="0" smtClean="0">
                <a:latin typeface="Times" pitchFamily="18" charset="0"/>
                <a:cs typeface="Times" pitchFamily="18" charset="0"/>
              </a:rPr>
              <a:t>quan</a:t>
            </a:r>
            <a:r>
              <a:rPr lang="en-US" sz="2900" dirty="0" smtClean="0">
                <a:latin typeface="Times" pitchFamily="18" charset="0"/>
                <a:cs typeface="Times" pitchFamily="18" charset="0"/>
              </a:rPr>
              <a:t>. V</a:t>
            </a:r>
            <a:r>
              <a:rPr lang="vi-VN" sz="2900" dirty="0" smtClean="0">
                <a:latin typeface="Times" pitchFamily="18" charset="0"/>
                <a:cs typeface="Times" pitchFamily="18" charset="0"/>
              </a:rPr>
              <a:t>ề </a:t>
            </a:r>
            <a:r>
              <a:rPr lang="vi-VN" sz="2900" dirty="0">
                <a:latin typeface="Times" pitchFamily="18" charset="0"/>
                <a:cs typeface="Times" pitchFamily="18" charset="0"/>
              </a:rPr>
              <a:t>khách quan là </a:t>
            </a:r>
            <a:r>
              <a:rPr lang="vi-VN" sz="2900" dirty="0" smtClean="0">
                <a:latin typeface="Times" pitchFamily="18" charset="0"/>
                <a:cs typeface="Times" pitchFamily="18" charset="0"/>
              </a:rPr>
              <a:t>ngày </a:t>
            </a:r>
            <a:r>
              <a:rPr lang="vi-VN" sz="2900" dirty="0">
                <a:latin typeface="Times" pitchFamily="18" charset="0"/>
                <a:cs typeface="Times" pitchFamily="18" charset="0"/>
              </a:rPr>
              <a:t>nay học sinh bị tác động nhiều của phim ảnh, </a:t>
            </a:r>
            <a:r>
              <a:rPr lang="vi-VN" sz="2900" dirty="0" smtClean="0">
                <a:latin typeface="Times" pitchFamily="18" charset="0"/>
                <a:cs typeface="Times" pitchFamily="18" charset="0"/>
              </a:rPr>
              <a:t>internet</a:t>
            </a:r>
            <a:r>
              <a:rPr lang="en-US" sz="2900" dirty="0" smtClean="0">
                <a:latin typeface="Times" pitchFamily="18" charset="0"/>
                <a:cs typeface="Times" pitchFamily="18" charset="0"/>
              </a:rPr>
              <a:t> </a:t>
            </a:r>
            <a:r>
              <a:rPr lang="vi-VN" sz="2900" dirty="0" smtClean="0">
                <a:latin typeface="Times" pitchFamily="18" charset="0"/>
                <a:cs typeface="Times" pitchFamily="18" charset="0"/>
              </a:rPr>
              <a:t>làm </a:t>
            </a:r>
            <a:r>
              <a:rPr lang="vi-VN" sz="2900" dirty="0">
                <a:latin typeface="Times" pitchFamily="18" charset="0"/>
                <a:cs typeface="Times" pitchFamily="18" charset="0"/>
              </a:rPr>
              <a:t>cho giới trẻ </a:t>
            </a:r>
            <a:r>
              <a:rPr lang="en-US" sz="2900" dirty="0" err="1" smtClean="0">
                <a:latin typeface="Times" pitchFamily="18" charset="0"/>
                <a:cs typeface="Times" pitchFamily="18" charset="0"/>
              </a:rPr>
              <a:t>phụ</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thuộc</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vào</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máy</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móc</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thiết</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bị</a:t>
            </a:r>
            <a:r>
              <a:rPr lang="en-US" sz="2900" dirty="0" smtClean="0">
                <a:latin typeface="Times" pitchFamily="18" charset="0"/>
                <a:cs typeface="Times" pitchFamily="18" charset="0"/>
              </a:rPr>
              <a:t>. </a:t>
            </a:r>
            <a:r>
              <a:rPr lang="vi-VN" sz="2900" dirty="0">
                <a:latin typeface="Times" pitchFamily="18" charset="0"/>
                <a:cs typeface="Times" pitchFamily="18" charset="0"/>
              </a:rPr>
              <a:t>Về mặt chủ quan, ta dễ dàng nhận thấy kỉ cương trong nhà trường </a:t>
            </a:r>
            <a:r>
              <a:rPr lang="en-US" sz="2900" dirty="0" err="1" smtClean="0">
                <a:latin typeface="Times" pitchFamily="18" charset="0"/>
                <a:cs typeface="Times" pitchFamily="18" charset="0"/>
              </a:rPr>
              <a:t>chưa</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đủ</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mức</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răn</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đe</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nạn</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bạo</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lực</a:t>
            </a:r>
            <a:r>
              <a:rPr lang="vi-VN" sz="2900" dirty="0" smtClean="0">
                <a:latin typeface="Times" pitchFamily="18" charset="0"/>
                <a:cs typeface="Times" pitchFamily="18" charset="0"/>
              </a:rPr>
              <a:t>. </a:t>
            </a:r>
            <a:r>
              <a:rPr lang="en-US" sz="2900" dirty="0" err="1" smtClean="0">
                <a:latin typeface="Times" pitchFamily="18" charset="0"/>
                <a:cs typeface="Times" pitchFamily="18" charset="0"/>
              </a:rPr>
              <a:t>Ngoài</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ra</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gia</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đình</a:t>
            </a:r>
            <a:r>
              <a:rPr lang="vi-VN" sz="2900" dirty="0" smtClean="0">
                <a:latin typeface="Times" pitchFamily="18" charset="0"/>
                <a:cs typeface="Times" pitchFamily="18" charset="0"/>
              </a:rPr>
              <a:t> </a:t>
            </a:r>
            <a:r>
              <a:rPr lang="vi-VN" sz="2900" dirty="0">
                <a:latin typeface="Times" pitchFamily="18" charset="0"/>
                <a:cs typeface="Times" pitchFamily="18" charset="0"/>
              </a:rPr>
              <a:t>thiếu quan tâm đến con em mình. Cha mẹ chỉ lo làm ăn, cung cấp tiền bạc cho con cái tiêu xài, ngoài ra chẳng biết con cái mình học hành như thế nào? Quan hệ với bạn bè tốt xấu ra sao, quan hệ với thầy cô ở trường như thế nào? Chúng có những suy nghĩ lệch lạc như thế nào về cuộc sống, về xã </a:t>
            </a:r>
            <a:r>
              <a:rPr lang="vi-VN" sz="2900" dirty="0" smtClean="0">
                <a:latin typeface="Times" pitchFamily="18" charset="0"/>
                <a:cs typeface="Times" pitchFamily="18" charset="0"/>
              </a:rPr>
              <a:t>hội</a:t>
            </a:r>
            <a:r>
              <a:rPr lang="en-US" sz="2900" dirty="0" smtClean="0">
                <a:latin typeface="Times" pitchFamily="18" charset="0"/>
                <a:cs typeface="Times" pitchFamily="18" charset="0"/>
              </a:rPr>
              <a:t> . </a:t>
            </a:r>
            <a:r>
              <a:rPr lang="en-US" sz="2900" dirty="0" err="1" smtClean="0">
                <a:latin typeface="Times" pitchFamily="18" charset="0"/>
                <a:cs typeface="Times" pitchFamily="18" charset="0"/>
              </a:rPr>
              <a:t>Bản</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thân</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một</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số</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học</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sinh</a:t>
            </a:r>
            <a:r>
              <a:rPr lang="vi-VN" sz="2900" dirty="0" smtClean="0">
                <a:latin typeface="Times" pitchFamily="18" charset="0"/>
                <a:cs typeface="Times" pitchFamily="18" charset="0"/>
              </a:rPr>
              <a:t> </a:t>
            </a:r>
            <a:r>
              <a:rPr lang="vi-VN" sz="2900" dirty="0">
                <a:latin typeface="Times" pitchFamily="18" charset="0"/>
                <a:cs typeface="Times" pitchFamily="18" charset="0"/>
              </a:rPr>
              <a:t>ăn chơi đua đòi </a:t>
            </a:r>
            <a:r>
              <a:rPr lang="en-US" sz="2900" dirty="0" smtClean="0">
                <a:latin typeface="Times" pitchFamily="18" charset="0"/>
                <a:cs typeface="Times" pitchFamily="18" charset="0"/>
              </a:rPr>
              <a:t>, </a:t>
            </a:r>
            <a:r>
              <a:rPr lang="vi-VN" sz="2900" dirty="0" smtClean="0">
                <a:latin typeface="Times" pitchFamily="18" charset="0"/>
                <a:cs typeface="Times" pitchFamily="18" charset="0"/>
              </a:rPr>
              <a:t>còn </a:t>
            </a:r>
            <a:r>
              <a:rPr lang="vi-VN" sz="2900" dirty="0">
                <a:latin typeface="Times" pitchFamily="18" charset="0"/>
                <a:cs typeface="Times" pitchFamily="18" charset="0"/>
              </a:rPr>
              <a:t>có nạn ma túy, rưựu chè, cờ bạc </a:t>
            </a:r>
            <a:r>
              <a:rPr lang="vi-VN" sz="2900" dirty="0" smtClean="0">
                <a:latin typeface="Times" pitchFamily="18" charset="0"/>
                <a:cs typeface="Times" pitchFamily="18" charset="0"/>
              </a:rPr>
              <a:t>khiến </a:t>
            </a:r>
            <a:r>
              <a:rPr lang="vi-VN" sz="2900" dirty="0">
                <a:latin typeface="Times" pitchFamily="18" charset="0"/>
                <a:cs typeface="Times" pitchFamily="18" charset="0"/>
              </a:rPr>
              <a:t>nhiều thanh thiếu niên phạm tội và dẫn đến nạn bạo lực học đường.</a:t>
            </a:r>
          </a:p>
          <a:p>
            <a:pPr algn="just"/>
            <a:endParaRPr lang="en-US" sz="2900" dirty="0">
              <a:latin typeface="Times" pitchFamily="18" charset="0"/>
              <a:cs typeface="Times" pitchFamily="18" charset="0"/>
            </a:endParaRPr>
          </a:p>
        </p:txBody>
      </p:sp>
    </p:spTree>
    <p:extLst>
      <p:ext uri="{BB962C8B-B14F-4D97-AF65-F5344CB8AC3E}">
        <p14:creationId xmlns:p14="http://schemas.microsoft.com/office/powerpoint/2010/main" val="237235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pPr algn="just"/>
            <a:r>
              <a:rPr lang="en-US" sz="4400" dirty="0" smtClean="0">
                <a:latin typeface="Times" pitchFamily="18" charset="0"/>
                <a:cs typeface="Times" pitchFamily="18" charset="0"/>
              </a:rPr>
              <a:t>   </a:t>
            </a:r>
            <a:r>
              <a:rPr lang="vi-VN" sz="4400" dirty="0" smtClean="0">
                <a:latin typeface="Times" pitchFamily="18" charset="0"/>
                <a:cs typeface="Times" pitchFamily="18" charset="0"/>
              </a:rPr>
              <a:t>Những </a:t>
            </a:r>
            <a:r>
              <a:rPr lang="vi-VN" sz="4400" dirty="0">
                <a:latin typeface="Times" pitchFamily="18" charset="0"/>
                <a:cs typeface="Times" pitchFamily="18" charset="0"/>
              </a:rPr>
              <a:t>cảnh bạo lực học đường</a:t>
            </a:r>
            <a:r>
              <a:rPr lang="vi-VN" sz="4400" dirty="0" smtClean="0">
                <a:latin typeface="Times" pitchFamily="18" charset="0"/>
                <a:cs typeface="Times" pitchFamily="18" charset="0"/>
              </a:rPr>
              <a:t>, </a:t>
            </a:r>
            <a:r>
              <a:rPr lang="vi-VN" sz="4400" dirty="0">
                <a:latin typeface="Times" pitchFamily="18" charset="0"/>
                <a:cs typeface="Times" pitchFamily="18" charset="0"/>
              </a:rPr>
              <a:t>những cảnh nữ sinh </a:t>
            </a:r>
            <a:r>
              <a:rPr lang="en-US" sz="4400" dirty="0" err="1" smtClean="0">
                <a:latin typeface="Times" pitchFamily="18" charset="0"/>
                <a:cs typeface="Times" pitchFamily="18" charset="0"/>
              </a:rPr>
              <a:t>lao</a:t>
            </a:r>
            <a:r>
              <a:rPr lang="vi-VN" sz="4400" dirty="0" smtClean="0">
                <a:latin typeface="Times" pitchFamily="18" charset="0"/>
                <a:cs typeface="Times" pitchFamily="18" charset="0"/>
              </a:rPr>
              <a:t> </a:t>
            </a:r>
            <a:r>
              <a:rPr lang="vi-VN" sz="4400" dirty="0">
                <a:latin typeface="Times" pitchFamily="18" charset="0"/>
                <a:cs typeface="Times" pitchFamily="18" charset="0"/>
              </a:rPr>
              <a:t>vào </a:t>
            </a:r>
            <a:r>
              <a:rPr lang="vi-VN" sz="4400" dirty="0" smtClean="0">
                <a:latin typeface="Times" pitchFamily="18" charset="0"/>
                <a:cs typeface="Times" pitchFamily="18" charset="0"/>
              </a:rPr>
              <a:t>cấu </a:t>
            </a:r>
            <a:r>
              <a:rPr lang="vi-VN" sz="4400" dirty="0">
                <a:latin typeface="Times" pitchFamily="18" charset="0"/>
                <a:cs typeface="Times" pitchFamily="18" charset="0"/>
              </a:rPr>
              <a:t>xé </a:t>
            </a:r>
            <a:r>
              <a:rPr lang="vi-VN" sz="4400" dirty="0" smtClean="0">
                <a:latin typeface="Times" pitchFamily="18" charset="0"/>
                <a:cs typeface="Times" pitchFamily="18" charset="0"/>
              </a:rPr>
              <a:t>nhau</a:t>
            </a:r>
            <a:r>
              <a:rPr lang="en-US" sz="4400" dirty="0" smtClean="0">
                <a:latin typeface="Times" pitchFamily="18" charset="0"/>
                <a:cs typeface="Times" pitchFamily="18" charset="0"/>
              </a:rPr>
              <a:t>; n</a:t>
            </a:r>
            <a:r>
              <a:rPr lang="vi-VN" sz="4400" dirty="0" smtClean="0">
                <a:latin typeface="Times" pitchFamily="18" charset="0"/>
                <a:cs typeface="Times" pitchFamily="18" charset="0"/>
              </a:rPr>
              <a:t>hững </a:t>
            </a:r>
            <a:r>
              <a:rPr lang="vi-VN" sz="4400" dirty="0">
                <a:latin typeface="Times" pitchFamily="18" charset="0"/>
                <a:cs typeface="Times" pitchFamily="18" charset="0"/>
              </a:rPr>
              <a:t>cảnh học sinh lớp này và học sinh lớp kia trong một trường </a:t>
            </a:r>
            <a:r>
              <a:rPr lang="vi-VN" sz="4400" dirty="0" smtClean="0">
                <a:latin typeface="Times" pitchFamily="18" charset="0"/>
                <a:cs typeface="Times" pitchFamily="18" charset="0"/>
              </a:rPr>
              <a:t>đ</a:t>
            </a:r>
            <a:r>
              <a:rPr lang="en-US" sz="4400" dirty="0" err="1" smtClean="0">
                <a:latin typeface="Times" pitchFamily="18" charset="0"/>
                <a:cs typeface="Times" pitchFamily="18" charset="0"/>
              </a:rPr>
              <a:t>ánh</a:t>
            </a:r>
            <a:r>
              <a:rPr lang="vi-VN" sz="4400" dirty="0" smtClean="0">
                <a:latin typeface="Times" pitchFamily="18" charset="0"/>
                <a:cs typeface="Times" pitchFamily="18" charset="0"/>
              </a:rPr>
              <a:t> nhau </a:t>
            </a:r>
            <a:r>
              <a:rPr lang="vi-VN" sz="4400" dirty="0">
                <a:latin typeface="Times" pitchFamily="18" charset="0"/>
                <a:cs typeface="Times" pitchFamily="18" charset="0"/>
              </a:rPr>
              <a:t>như những cảnh trong </a:t>
            </a:r>
            <a:r>
              <a:rPr lang="vi-VN" sz="4400" dirty="0" smtClean="0">
                <a:latin typeface="Times" pitchFamily="18" charset="0"/>
                <a:cs typeface="Times" pitchFamily="18" charset="0"/>
              </a:rPr>
              <a:t>phim... </a:t>
            </a:r>
            <a:r>
              <a:rPr lang="vi-VN" sz="4400" dirty="0">
                <a:latin typeface="Times" pitchFamily="18" charset="0"/>
                <a:cs typeface="Times" pitchFamily="18" charset="0"/>
              </a:rPr>
              <a:t>được tung lên mạng đã làm đau nhói trái tim của những con người đang trăn trở về tương lai của xã hội, của đất nước.</a:t>
            </a:r>
            <a:endParaRPr lang="en-US" sz="4400" dirty="0">
              <a:latin typeface="Times" pitchFamily="18" charset="0"/>
              <a:cs typeface="Times" pitchFamily="18" charset="0"/>
            </a:endParaRPr>
          </a:p>
        </p:txBody>
      </p:sp>
    </p:spTree>
    <p:extLst>
      <p:ext uri="{BB962C8B-B14F-4D97-AF65-F5344CB8AC3E}">
        <p14:creationId xmlns:p14="http://schemas.microsoft.com/office/powerpoint/2010/main" val="3697470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865"/>
            <a:ext cx="9144000" cy="6786473"/>
          </a:xfrm>
          <a:prstGeom prst="rect">
            <a:avLst/>
          </a:prstGeom>
        </p:spPr>
        <p:txBody>
          <a:bodyPr wrap="square">
            <a:spAutoFit/>
          </a:bodyPr>
          <a:lstStyle/>
          <a:p>
            <a:pPr algn="just"/>
            <a:r>
              <a:rPr lang="en-US" sz="2900" dirty="0" smtClean="0">
                <a:latin typeface="Times" pitchFamily="18" charset="0"/>
                <a:cs typeface="Times" pitchFamily="18" charset="0"/>
              </a:rPr>
              <a:t>   </a:t>
            </a:r>
            <a:r>
              <a:rPr lang="vi-VN" sz="2900" dirty="0" smtClean="0">
                <a:latin typeface="Times" pitchFamily="18" charset="0"/>
                <a:cs typeface="Times" pitchFamily="18" charset="0"/>
              </a:rPr>
              <a:t>Vậy </a:t>
            </a:r>
            <a:r>
              <a:rPr lang="vi-VN" sz="2900" dirty="0">
                <a:latin typeface="Times" pitchFamily="18" charset="0"/>
                <a:cs typeface="Times" pitchFamily="18" charset="0"/>
              </a:rPr>
              <a:t>các ngành, các cấp, mọi tầng lớp trong xã hội chúng ta phải làm gì trước </a:t>
            </a:r>
            <a:r>
              <a:rPr lang="en-US" sz="2900" dirty="0" err="1" smtClean="0">
                <a:latin typeface="Times" pitchFamily="18" charset="0"/>
                <a:cs typeface="Times" pitchFamily="18" charset="0"/>
              </a:rPr>
              <a:t>thực</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trạng</a:t>
            </a:r>
            <a:r>
              <a:rPr lang="en-US" sz="2900" dirty="0" smtClean="0">
                <a:latin typeface="Times" pitchFamily="18" charset="0"/>
                <a:cs typeface="Times" pitchFamily="18" charset="0"/>
              </a:rPr>
              <a:t> </a:t>
            </a:r>
            <a:r>
              <a:rPr lang="en-US" sz="2900" dirty="0" err="1" smtClean="0">
                <a:latin typeface="Times" pitchFamily="18" charset="0"/>
                <a:cs typeface="Times" pitchFamily="18" charset="0"/>
              </a:rPr>
              <a:t>này</a:t>
            </a:r>
            <a:r>
              <a:rPr lang="en-US" sz="2900" dirty="0" smtClean="0">
                <a:latin typeface="Times" pitchFamily="18" charset="0"/>
                <a:cs typeface="Times" pitchFamily="18" charset="0"/>
              </a:rPr>
              <a:t>. </a:t>
            </a:r>
            <a:r>
              <a:rPr lang="vi-VN" sz="2900" dirty="0" smtClean="0">
                <a:latin typeface="Times" pitchFamily="18" charset="0"/>
                <a:cs typeface="Times" pitchFamily="18" charset="0"/>
              </a:rPr>
              <a:t>Thiết </a:t>
            </a:r>
            <a:r>
              <a:rPr lang="vi-VN" sz="2900" dirty="0">
                <a:latin typeface="Times" pitchFamily="18" charset="0"/>
                <a:cs typeface="Times" pitchFamily="18" charset="0"/>
              </a:rPr>
              <a:t>nghĩ, để hạn chế được vấn đề này, chúng ta phải lập lại kỷ cương trong nhà trường</a:t>
            </a:r>
            <a:r>
              <a:rPr lang="vi-VN" sz="2900" dirty="0" smtClean="0">
                <a:latin typeface="Times" pitchFamily="18" charset="0"/>
                <a:cs typeface="Times" pitchFamily="18" charset="0"/>
              </a:rPr>
              <a:t>, </a:t>
            </a:r>
            <a:r>
              <a:rPr lang="vi-VN" sz="2900" dirty="0">
                <a:latin typeface="Times" pitchFamily="18" charset="0"/>
                <a:cs typeface="Times" pitchFamily="18" charset="0"/>
              </a:rPr>
              <a:t>cần phải mời những em học sinh đó ra khỏi nhà </a:t>
            </a:r>
            <a:r>
              <a:rPr lang="vi-VN" sz="2900" dirty="0" smtClean="0">
                <a:latin typeface="Times" pitchFamily="18" charset="0"/>
                <a:cs typeface="Times" pitchFamily="18" charset="0"/>
              </a:rPr>
              <a:t>trường</a:t>
            </a:r>
            <a:r>
              <a:rPr lang="en-US" sz="2900" dirty="0" smtClean="0">
                <a:latin typeface="Times" pitchFamily="18" charset="0"/>
                <a:cs typeface="Times" pitchFamily="18" charset="0"/>
              </a:rPr>
              <a:t>.</a:t>
            </a:r>
            <a:r>
              <a:rPr lang="vi-VN" sz="2900" dirty="0" smtClean="0">
                <a:latin typeface="Times" pitchFamily="18" charset="0"/>
                <a:cs typeface="Times" pitchFamily="18" charset="0"/>
              </a:rPr>
              <a:t> Bên </a:t>
            </a:r>
            <a:r>
              <a:rPr lang="vi-VN" sz="2900" dirty="0">
                <a:latin typeface="Times" pitchFamily="18" charset="0"/>
                <a:cs typeface="Times" pitchFamily="18" charset="0"/>
              </a:rPr>
              <a:t>cạnh đó, gia đình cần quan tâm </a:t>
            </a:r>
            <a:r>
              <a:rPr lang="en-US" sz="2900" dirty="0" err="1" smtClean="0">
                <a:latin typeface="Times" pitchFamily="18" charset="0"/>
                <a:cs typeface="Times" pitchFamily="18" charset="0"/>
              </a:rPr>
              <a:t>sát</a:t>
            </a:r>
            <a:r>
              <a:rPr lang="vi-VN" sz="2900" dirty="0" smtClean="0">
                <a:latin typeface="Times" pitchFamily="18" charset="0"/>
                <a:cs typeface="Times" pitchFamily="18" charset="0"/>
              </a:rPr>
              <a:t> </a:t>
            </a:r>
            <a:r>
              <a:rPr lang="vi-VN" sz="2900" dirty="0">
                <a:latin typeface="Times" pitchFamily="18" charset="0"/>
                <a:cs typeface="Times" pitchFamily="18" charset="0"/>
              </a:rPr>
              <a:t>tới con em mình và có mối quan hệ mật thiết với nhà trường, để biết con em mình hàng ngày học hành và sinh hoạt như thế nào? Hơn nữa, nhà nước cần hạn chế những phim ảnh bạo lực, những quán bar, vũ trường, quán nhậu... và mở ra nhiều sân chơi bổ ích, lành mạnh cho tầng lớp thanh thiếu niên như xây dựng, mở ra nhiều sân bóng đá, bóng chuyền, cầu lông... những câu lạc bộ của từng bộ môn trong trường học để các bạn học sinh vừa học vừa chơi, tạo nên sự thoải mái và tình bạn bè gần gũi, thân thiết thì mới mong hạn chế bớt nạn bạo lực học đường. </a:t>
            </a:r>
          </a:p>
        </p:txBody>
      </p:sp>
    </p:spTree>
    <p:extLst>
      <p:ext uri="{BB962C8B-B14F-4D97-AF65-F5344CB8AC3E}">
        <p14:creationId xmlns:p14="http://schemas.microsoft.com/office/powerpoint/2010/main" val="46212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501"/>
            <a:ext cx="9144000" cy="6186309"/>
          </a:xfrm>
          <a:prstGeom prst="rect">
            <a:avLst/>
          </a:prstGeom>
        </p:spPr>
        <p:txBody>
          <a:bodyPr wrap="square">
            <a:spAutoFit/>
          </a:bodyPr>
          <a:lstStyle/>
          <a:p>
            <a:pPr algn="just"/>
            <a:r>
              <a:rPr lang="en-US" sz="3600" dirty="0" smtClean="0">
                <a:latin typeface="Times" pitchFamily="18" charset="0"/>
                <a:cs typeface="Times" pitchFamily="18" charset="0"/>
              </a:rPr>
              <a:t>   </a:t>
            </a:r>
            <a:r>
              <a:rPr lang="vi-VN" sz="3600" dirty="0" smtClean="0">
                <a:latin typeface="Times" pitchFamily="18" charset="0"/>
                <a:cs typeface="Times" pitchFamily="18" charset="0"/>
              </a:rPr>
              <a:t>Tôi </a:t>
            </a:r>
            <a:r>
              <a:rPr lang="vi-VN" sz="3600" dirty="0">
                <a:latin typeface="Times" pitchFamily="18" charset="0"/>
                <a:cs typeface="Times" pitchFamily="18" charset="0"/>
              </a:rPr>
              <a:t>thiết nghĩ nếu nạn bạo lực học đường không được ngăn chặn và đẩy lùi sớm thì đó là một cái họa của đất </a:t>
            </a:r>
            <a:r>
              <a:rPr lang="vi-VN" sz="3600" dirty="0" smtClean="0">
                <a:latin typeface="Times" pitchFamily="18" charset="0"/>
                <a:cs typeface="Times" pitchFamily="18" charset="0"/>
              </a:rPr>
              <a:t>nước</a:t>
            </a:r>
            <a:r>
              <a:rPr lang="en-US" sz="3600" dirty="0" smtClean="0">
                <a:latin typeface="Times" pitchFamily="18" charset="0"/>
                <a:cs typeface="Times" pitchFamily="18" charset="0"/>
              </a:rPr>
              <a:t>.</a:t>
            </a:r>
            <a:r>
              <a:rPr lang="vi-VN" sz="3600" dirty="0" smtClean="0">
                <a:latin typeface="Times" pitchFamily="18" charset="0"/>
                <a:cs typeface="Times" pitchFamily="18" charset="0"/>
              </a:rPr>
              <a:t> </a:t>
            </a:r>
            <a:r>
              <a:rPr lang="vi-VN" sz="3600" dirty="0">
                <a:latin typeface="Times" pitchFamily="18" charset="0"/>
                <a:cs typeface="Times" pitchFamily="18" charset="0"/>
              </a:rPr>
              <a:t>Không biết xã hội sẽ đi về đâu khi bộ phận không nhỏ của tuổi trẻ hôm nay sống không có lí tưởng, đi ngược lại truyền thống đạo lí có tự nghìn xưa của dân tộc, sống theo lối sống cá nhân, ăn chơi hưởng lạc, sống không có mục đích ở ngày mai</a:t>
            </a:r>
            <a:r>
              <a:rPr lang="vi-VN" sz="3600" dirty="0" smtClean="0">
                <a:latin typeface="Times" pitchFamily="18" charset="0"/>
                <a:cs typeface="Times" pitchFamily="18" charset="0"/>
              </a:rPr>
              <a:t>.</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Bản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thân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tôi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để</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đẩy</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lùi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nạ</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bạo</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lực</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học</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đường</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tôi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luôn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gần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gũi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thân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thiện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với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mọi</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người</a:t>
            </a:r>
            <a:r>
              <a:rPr lang="en-US" sz="3600" dirty="0" smtClean="0">
                <a:latin typeface="Times" pitchFamily="18" charset="0"/>
                <a:cs typeface="Times" pitchFamily="18" charset="0"/>
              </a:rPr>
              <a:t>, chia </a:t>
            </a:r>
            <a:r>
              <a:rPr lang="en-US" sz="3600" dirty="0" err="1" smtClean="0">
                <a:latin typeface="Times" pitchFamily="18" charset="0"/>
                <a:cs typeface="Times" pitchFamily="18" charset="0"/>
              </a:rPr>
              <a:t>sẻ</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những</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khó</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khăn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cùng</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bạn</a:t>
            </a:r>
            <a:r>
              <a:rPr lang="en-US" sz="3600" dirty="0" smtClean="0">
                <a:latin typeface="Times" pitchFamily="18" charset="0"/>
                <a:cs typeface="Times" pitchFamily="18" charset="0"/>
              </a:rPr>
              <a:t> </a:t>
            </a:r>
            <a:r>
              <a:rPr lang="en-US" sz="3600" dirty="0" err="1" smtClean="0">
                <a:latin typeface="Times" pitchFamily="18" charset="0"/>
                <a:cs typeface="Times" pitchFamily="18" charset="0"/>
              </a:rPr>
              <a:t>bè</a:t>
            </a:r>
            <a:r>
              <a:rPr lang="en-US" sz="3600" dirty="0" smtClean="0">
                <a:latin typeface="Times" pitchFamily="18" charset="0"/>
                <a:cs typeface="Times" pitchFamily="18" charset="0"/>
              </a:rPr>
              <a:t>.</a:t>
            </a:r>
            <a:endParaRPr lang="en-US" sz="3600" dirty="0">
              <a:latin typeface="Times" pitchFamily="18" charset="0"/>
              <a:cs typeface="Times" pitchFamily="18" charset="0"/>
            </a:endParaRPr>
          </a:p>
        </p:txBody>
      </p:sp>
    </p:spTree>
    <p:extLst>
      <p:ext uri="{BB962C8B-B14F-4D97-AF65-F5344CB8AC3E}">
        <p14:creationId xmlns:p14="http://schemas.microsoft.com/office/powerpoint/2010/main" val="159685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227634DB-0277-474C-857D-79CA52F667CE}"/>
              </a:ext>
            </a:extLst>
          </p:cNvPr>
          <p:cNvSpPr txBox="1"/>
          <p:nvPr/>
        </p:nvSpPr>
        <p:spPr>
          <a:xfrm>
            <a:off x="0" y="45122"/>
            <a:ext cx="9144000" cy="830997"/>
          </a:xfrm>
          <a:prstGeom prst="rect">
            <a:avLst/>
          </a:prstGeom>
          <a:noFill/>
        </p:spPr>
        <p:txBody>
          <a:bodyPr wrap="square">
            <a:spAutoFit/>
          </a:bodyPr>
          <a:lstStyle/>
          <a:p>
            <a:pPr algn="just"/>
            <a:r>
              <a:rPr lang="en-US" sz="2400" b="1" dirty="0">
                <a:solidFill>
                  <a:srgbClr val="FF0000"/>
                </a:solidFill>
                <a:effectLst/>
                <a:latin typeface="Times New Roman" panose="02020603050405020304" pitchFamily="18" charset="0"/>
                <a:ea typeface="Times New Roman" panose="02020603050405020304" pitchFamily="18" charset="0"/>
              </a:rPr>
              <a:t>I.  TÌM HIỂU CHUNG VỀ B</a:t>
            </a:r>
            <a:r>
              <a:rPr lang="en-US" sz="2400" b="1" dirty="0">
                <a:solidFill>
                  <a:srgbClr val="FF0000"/>
                </a:solidFill>
                <a:effectLst/>
                <a:latin typeface="Times New Roman" panose="02020603050405020304" pitchFamily="18" charset="0"/>
                <a:ea typeface="MS Mincho" panose="02020609040205080304" pitchFamily="49" charset="-128"/>
              </a:rPr>
              <a:t>ÀI VĂN TRÌNH BÀY Ý KIẾN VỀ MỘT HIỆN TƯỢNG TRONG ĐỜI SỐNG</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4CCAECDB-E4C8-4031-B0BE-EE1B95F2428D}"/>
              </a:ext>
            </a:extLst>
          </p:cNvPr>
          <p:cNvSpPr txBox="1"/>
          <p:nvPr/>
        </p:nvSpPr>
        <p:spPr>
          <a:xfrm>
            <a:off x="0" y="876119"/>
            <a:ext cx="9144000" cy="461665"/>
          </a:xfrm>
          <a:prstGeom prst="rect">
            <a:avLst/>
          </a:prstGeom>
          <a:noFill/>
        </p:spPr>
        <p:txBody>
          <a:bodyPr wrap="square">
            <a:spAutoFit/>
          </a:bodyPr>
          <a:lstStyle/>
          <a:p>
            <a:r>
              <a:rPr lang="en-US" sz="2400" b="1" dirty="0">
                <a:solidFill>
                  <a:srgbClr val="FF0000"/>
                </a:solidFill>
                <a:effectLst/>
                <a:latin typeface="Times New Roman" panose="02020603050405020304" pitchFamily="18" charset="0"/>
                <a:ea typeface="Times New Roman" panose="02020603050405020304" pitchFamily="18" charset="0"/>
              </a:rPr>
              <a:t> 1.Thế </a:t>
            </a:r>
            <a:r>
              <a:rPr lang="en-US" sz="2400" b="1" dirty="0" err="1">
                <a:solidFill>
                  <a:srgbClr val="FF0000"/>
                </a:solidFill>
                <a:effectLst/>
                <a:latin typeface="Times New Roman" panose="02020603050405020304" pitchFamily="18" charset="0"/>
                <a:ea typeface="Times New Roman" panose="02020603050405020304" pitchFamily="18" charset="0"/>
              </a:rPr>
              <a:t>nào</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là</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bài</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văn</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trình</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bày</a:t>
            </a:r>
            <a:r>
              <a:rPr lang="en-US" sz="2400" b="1" dirty="0">
                <a:solidFill>
                  <a:srgbClr val="FF0000"/>
                </a:solidFill>
                <a:effectLst/>
                <a:latin typeface="Times New Roman" panose="02020603050405020304" pitchFamily="18" charset="0"/>
                <a:ea typeface="Times New Roman" panose="02020603050405020304" pitchFamily="18" charset="0"/>
              </a:rPr>
              <a:t> ý </a:t>
            </a:r>
            <a:r>
              <a:rPr lang="en-US" sz="2400" b="1" dirty="0" err="1">
                <a:solidFill>
                  <a:srgbClr val="FF0000"/>
                </a:solidFill>
                <a:effectLst/>
                <a:latin typeface="Times New Roman" panose="02020603050405020304" pitchFamily="18" charset="0"/>
                <a:ea typeface="Times New Roman" panose="02020603050405020304" pitchFamily="18" charset="0"/>
              </a:rPr>
              <a:t>kiến</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về</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một</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hiện</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tượng</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đời</a:t>
            </a:r>
            <a:r>
              <a:rPr lang="en-US" sz="2400" b="1" dirty="0">
                <a:solidFill>
                  <a:srgbClr val="FF0000"/>
                </a:solidFill>
                <a:effectLst/>
                <a:latin typeface="Times New Roman" panose="02020603050405020304" pitchFamily="18" charset="0"/>
                <a:ea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rPr>
              <a:t>sống</a:t>
            </a:r>
            <a:r>
              <a:rPr lang="en-US" sz="2400" b="1" dirty="0">
                <a:solidFill>
                  <a:srgbClr val="FF0000"/>
                </a:solidFill>
                <a:effectLst/>
                <a:latin typeface="Times New Roman" panose="02020603050405020304" pitchFamily="18" charset="0"/>
                <a:ea typeface="Times New Roman" panose="02020603050405020304" pitchFamily="18" charset="0"/>
              </a:rPr>
              <a:t>? </a:t>
            </a:r>
            <a:endParaRPr lang="en-US" sz="2400" dirty="0"/>
          </a:p>
        </p:txBody>
      </p:sp>
      <p:sp>
        <p:nvSpPr>
          <p:cNvPr id="9" name="TextBox 8">
            <a:extLst>
              <a:ext uri="{FF2B5EF4-FFF2-40B4-BE49-F238E27FC236}">
                <a16:creationId xmlns:a16="http://schemas.microsoft.com/office/drawing/2014/main" xmlns="" id="{85976FEB-9444-434F-A236-952FB94A347D}"/>
              </a:ext>
            </a:extLst>
          </p:cNvPr>
          <p:cNvSpPr txBox="1"/>
          <p:nvPr/>
        </p:nvSpPr>
        <p:spPr>
          <a:xfrm>
            <a:off x="0" y="1337784"/>
            <a:ext cx="9144000" cy="5016758"/>
          </a:xfrm>
          <a:prstGeom prst="rect">
            <a:avLst/>
          </a:prstGeom>
          <a:noFill/>
        </p:spPr>
        <p:txBody>
          <a:bodyPr wrap="square">
            <a:spAutoFit/>
          </a:bodyPr>
          <a:lstStyle/>
          <a:p>
            <a:pPr indent="285750" algn="just">
              <a:tabLst>
                <a:tab pos="342900" algn="l"/>
              </a:tabLst>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nào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nhằm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nghe</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thành</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đó</a:t>
            </a:r>
            <a:endParaRPr lang="en-US" sz="3200" dirty="0">
              <a:effectLst/>
              <a:latin typeface="Times New Roman" panose="02020603050405020304" pitchFamily="18" charset="0"/>
              <a:ea typeface="Times New Roman" panose="02020603050405020304" pitchFamily="18" charset="0"/>
            </a:endParaRPr>
          </a:p>
          <a:p>
            <a:pPr indent="285750" algn="just">
              <a:tabLst>
                <a:tab pos="342900" algn="l"/>
              </a:tabLst>
            </a:pPr>
            <a:r>
              <a:rPr lang="en-US" sz="3200" dirty="0" err="1">
                <a:effectLst/>
                <a:latin typeface="Times New Roman" panose="02020603050405020304" pitchFamily="18" charset="0"/>
                <a:ea typeface="Times New Roman" panose="02020603050405020304" pitchFamily="18" charset="0"/>
              </a:rPr>
              <a:t>Ví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dụ</a:t>
            </a:r>
            <a:r>
              <a:rPr lang="en-US" sz="3200" dirty="0">
                <a:effectLst/>
                <a:latin typeface="Times New Roman" panose="02020603050405020304" pitchFamily="18" charset="0"/>
                <a:ea typeface="Times New Roman" panose="02020603050405020304" pitchFamily="18" charset="0"/>
              </a:rPr>
              <a:t>: </a:t>
            </a:r>
          </a:p>
          <a:p>
            <a:pPr indent="285750" algn="just">
              <a:tabLst>
                <a:tab pos="342900" algn="l"/>
              </a:tabLst>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thói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vô</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đời</a:t>
            </a:r>
            <a:r>
              <a:rPr lang="en-US" sz="3200" dirty="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sống</a:t>
            </a:r>
            <a:endParaRPr lang="en-US" sz="3200" dirty="0">
              <a:effectLst/>
              <a:latin typeface="Times New Roman" panose="02020603050405020304" pitchFamily="18" charset="0"/>
              <a:ea typeface="Times New Roman" panose="02020603050405020304" pitchFamily="18" charset="0"/>
            </a:endParaRPr>
          </a:p>
          <a:p>
            <a:pPr indent="285750" algn="just">
              <a:tabLst>
                <a:tab pos="342900" algn="l"/>
              </a:tabLst>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ngày</a:t>
            </a:r>
            <a:r>
              <a:rPr lang="en-US" sz="3200" dirty="0">
                <a:effectLst/>
                <a:latin typeface="Times New Roman" panose="02020603050405020304" pitchFamily="18" charset="0"/>
                <a:ea typeface="Times New Roman" panose="02020603050405020304" pitchFamily="18" charset="0"/>
              </a:rPr>
              <a:t> </a:t>
            </a:r>
            <a:r>
              <a:rPr lang="en-US" sz="3200" dirty="0" smtClean="0">
                <a:effectLst/>
                <a:latin typeface="Times New Roman" panose="02020603050405020304" pitchFamily="18" charset="0"/>
                <a:ea typeface="Times New Roman" panose="02020603050405020304" pitchFamily="18" charset="0"/>
              </a:rPr>
              <a:t>nay</a:t>
            </a:r>
            <a:endParaRPr lang="en-US" sz="3200" dirty="0">
              <a:effectLst/>
              <a:latin typeface="Times New Roman" panose="02020603050405020304" pitchFamily="18" charset="0"/>
              <a:ea typeface="Times New Roman" panose="02020603050405020304" pitchFamily="18" charset="0"/>
            </a:endParaRPr>
          </a:p>
          <a:p>
            <a:pPr indent="285750" algn="just">
              <a:tabLst>
                <a:tab pos="342900" algn="l"/>
              </a:tabLst>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hành</a:t>
            </a:r>
            <a:r>
              <a:rPr lang="en-US" sz="3200" dirty="0">
                <a:effectLst/>
                <a:latin typeface="Times New Roman" panose="02020603050405020304" pitchFamily="18" charset="0"/>
                <a:ea typeface="Times New Roman" panose="02020603050405020304" pitchFamily="18" charset="0"/>
              </a:rPr>
              <a:t> vi con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gây</a:t>
            </a:r>
            <a:r>
              <a:rPr lang="en-US" sz="3200" dirty="0">
                <a:effectLst/>
                <a:latin typeface="Times New Roman" panose="02020603050405020304" pitchFamily="18" charset="0"/>
                <a:ea typeface="Times New Roman" panose="02020603050405020304" pitchFamily="18" charset="0"/>
              </a:rPr>
              <a:t> ô </a:t>
            </a:r>
            <a:r>
              <a:rPr lang="en-US" sz="3200" dirty="0" err="1">
                <a:effectLst/>
                <a:latin typeface="Times New Roman" panose="02020603050405020304" pitchFamily="18" charset="0"/>
                <a:ea typeface="Times New Roman" panose="02020603050405020304" pitchFamily="18" charset="0"/>
              </a:rPr>
              <a:t>nhiễm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môi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sống</a:t>
            </a:r>
            <a:endParaRPr lang="en-US" sz="3200" dirty="0">
              <a:effectLst/>
              <a:latin typeface="Times New Roman" panose="02020603050405020304" pitchFamily="18" charset="0"/>
              <a:ea typeface="Times New Roman" panose="02020603050405020304" pitchFamily="18" charset="0"/>
            </a:endParaRPr>
          </a:p>
          <a:p>
            <a:pPr indent="285750" algn="just">
              <a:tabLst>
                <a:tab pos="342900" algn="l"/>
              </a:tabLst>
            </a:pPr>
            <a:r>
              <a:rPr lang="en-US" sz="3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5629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7" name="TextBox 6">
            <a:extLst>
              <a:ext uri="{FF2B5EF4-FFF2-40B4-BE49-F238E27FC236}">
                <a16:creationId xmlns:a16="http://schemas.microsoft.com/office/drawing/2014/main" xmlns="" id="{E230360E-AF52-4E72-896A-2431FA86CF5B}"/>
              </a:ext>
            </a:extLst>
          </p:cNvPr>
          <p:cNvSpPr txBox="1"/>
          <p:nvPr/>
        </p:nvSpPr>
        <p:spPr>
          <a:xfrm>
            <a:off x="-3" y="0"/>
            <a:ext cx="9143999" cy="18651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pPr>
            <a:r>
              <a:rPr lang="en-US" sz="2400" b="1" dirty="0" err="1">
                <a:latin typeface="Times" pitchFamily="18" charset="0"/>
                <a:cs typeface="Times" pitchFamily="18" charset="0"/>
              </a:rPr>
              <a:t>Đề</a:t>
            </a:r>
            <a:r>
              <a:rPr lang="en-US" sz="2400" b="1" dirty="0">
                <a:latin typeface="Times" pitchFamily="18" charset="0"/>
                <a:cs typeface="Times" pitchFamily="18" charset="0"/>
              </a:rPr>
              <a:t> </a:t>
            </a:r>
            <a:r>
              <a:rPr lang="en-US" sz="2400" b="1" dirty="0" smtClean="0">
                <a:latin typeface="Times" pitchFamily="18" charset="0"/>
                <a:cs typeface="Times" pitchFamily="18" charset="0"/>
              </a:rPr>
              <a:t>2</a:t>
            </a:r>
            <a:r>
              <a:rPr lang="en-US" sz="2400" b="1" dirty="0">
                <a:latin typeface="Times" pitchFamily="18" charset="0"/>
                <a:cs typeface="Times" pitchFamily="18" charset="0"/>
              </a:rPr>
              <a: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nghiện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game ở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khá</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phổ</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mải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game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nhãng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mắc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xmlns="" id="{248116D6-5360-40C4-8428-2E144D78BA33}"/>
              </a:ext>
            </a:extLst>
          </p:cNvPr>
          <p:cNvSpPr txBox="1"/>
          <p:nvPr/>
        </p:nvSpPr>
        <p:spPr>
          <a:xfrm>
            <a:off x="1" y="1867091"/>
            <a:ext cx="9143999" cy="4524315"/>
          </a:xfrm>
          <a:prstGeom prst="rect">
            <a:avLst/>
          </a:prstGeom>
          <a:noFill/>
        </p:spPr>
        <p:txBody>
          <a:bodyPr wrap="square">
            <a:spAutoFit/>
          </a:bodyPr>
          <a:lstStyle/>
          <a:p>
            <a:pPr algn="just"/>
            <a:r>
              <a:rPr lang="vi-VN" sz="3200" b="1" dirty="0">
                <a:effectLst/>
                <a:latin typeface="Times New Roman" panose="02020603050405020304" pitchFamily="18" charset="0"/>
                <a:ea typeface="Times New Roman" panose="02020603050405020304" pitchFamily="18" charset="0"/>
              </a:rPr>
              <a:t>c. </a:t>
            </a:r>
            <a:r>
              <a:rPr lang="en-US" sz="3200" b="1" dirty="0" err="1">
                <a:effectLst/>
                <a:latin typeface="Times New Roman" panose="02020603050405020304" pitchFamily="18" charset="0"/>
                <a:ea typeface="Times New Roman" panose="02020603050405020304" pitchFamily="18" charset="0"/>
              </a:rPr>
              <a:t>Lập</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dàn</a:t>
            </a:r>
            <a:r>
              <a:rPr lang="en-US" sz="3200" b="1" dirty="0">
                <a:effectLst/>
                <a:latin typeface="Times New Roman" panose="02020603050405020304" pitchFamily="18" charset="0"/>
                <a:ea typeface="Times New Roman" panose="02020603050405020304" pitchFamily="18" charset="0"/>
              </a:rPr>
              <a:t> ý</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năng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chặt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tỏ</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dùng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tượng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nghiện</a:t>
            </a:r>
            <a:r>
              <a:rPr lang="en-US" sz="3200" dirty="0">
                <a:effectLst/>
                <a:latin typeface="Times New Roman" panose="02020603050405020304" pitchFamily="18" charset="0"/>
                <a:ea typeface="Times New Roman" panose="02020603050405020304" pitchFamily="18" charset="0"/>
              </a:rPr>
              <a:t> game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tuổi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tượng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phê</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khắc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tránh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xa</a:t>
            </a:r>
            <a:r>
              <a:rPr lang="en-US" sz="3200" dirty="0">
                <a:effectLst/>
                <a:latin typeface="Times New Roman" panose="02020603050405020304" pitchFamily="18" charset="0"/>
                <a:ea typeface="Times New Roman" panose="02020603050405020304" pitchFamily="18" charset="0"/>
              </a:rPr>
              <a:t> game.</a:t>
            </a: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nhau</a:t>
            </a:r>
            <a:r>
              <a:rPr lang="en-US" sz="3200" dirty="0">
                <a:effectLst/>
                <a:latin typeface="Times New Roman" panose="02020603050405020304" pitchFamily="18" charset="0"/>
                <a:ea typeface="Times New Roman" panose="02020603050405020304" pitchFamily="18" charset="0"/>
              </a:rPr>
              <a:t> song </a:t>
            </a:r>
            <a:r>
              <a:rPr lang="en-US" sz="3200" dirty="0" err="1">
                <a:effectLst/>
                <a:latin typeface="Times New Roman" panose="02020603050405020304" pitchFamily="18" charset="0"/>
                <a:ea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Sau </a:t>
            </a:r>
            <a:r>
              <a:rPr lang="en-US" sz="3200" dirty="0" err="1">
                <a:effectLst/>
                <a:latin typeface="Times New Roman" panose="02020603050405020304" pitchFamily="18" charset="0"/>
                <a:ea typeface="Times New Roman" panose="02020603050405020304" pitchFamily="18" charset="0"/>
              </a:rPr>
              <a:t>đây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mang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định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hướng</a:t>
            </a:r>
            <a:r>
              <a:rPr lang="en-US" sz="3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91514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just"/>
            <a:r>
              <a:rPr lang="en-US" sz="4000" dirty="0" smtClean="0">
                <a:latin typeface="Times" pitchFamily="18" charset="0"/>
                <a:cs typeface="Times" pitchFamily="18" charset="0"/>
              </a:rPr>
              <a:t>   </a:t>
            </a:r>
            <a:r>
              <a:rPr lang="en-US" sz="4000" dirty="0" err="1" smtClean="0">
                <a:latin typeface="Times" pitchFamily="18" charset="0"/>
                <a:cs typeface="Times" pitchFamily="18" charset="0"/>
              </a:rPr>
              <a:t>Thời</a:t>
            </a:r>
            <a:r>
              <a:rPr lang="en-US" sz="4000" dirty="0" smtClean="0">
                <a:latin typeface="Times" pitchFamily="18" charset="0"/>
                <a:cs typeface="Times" pitchFamily="18" charset="0"/>
              </a:rPr>
              <a:t> </a:t>
            </a:r>
            <a:r>
              <a:rPr lang="en-US" sz="4000" dirty="0" err="1" smtClean="0">
                <a:latin typeface="Times" pitchFamily="18" charset="0"/>
                <a:cs typeface="Times" pitchFamily="18" charset="0"/>
              </a:rPr>
              <a:t>đại</a:t>
            </a:r>
            <a:r>
              <a:rPr lang="vi-VN" sz="4000" dirty="0" smtClean="0">
                <a:latin typeface="Times" pitchFamily="18" charset="0"/>
                <a:cs typeface="Times" pitchFamily="18" charset="0"/>
              </a:rPr>
              <a:t> </a:t>
            </a:r>
            <a:r>
              <a:rPr lang="vi-VN" sz="4000" dirty="0">
                <a:latin typeface="Times" pitchFamily="18" charset="0"/>
                <a:cs typeface="Times" pitchFamily="18" charset="0"/>
              </a:rPr>
              <a:t>công nghệ </a:t>
            </a:r>
            <a:r>
              <a:rPr lang="vi-VN" sz="4000" dirty="0" smtClean="0">
                <a:latin typeface="Times" pitchFamily="18" charset="0"/>
                <a:cs typeface="Times" pitchFamily="18" charset="0"/>
              </a:rPr>
              <a:t>hóa </a:t>
            </a:r>
            <a:r>
              <a:rPr lang="vi-VN" sz="4000" dirty="0">
                <a:latin typeface="Times" pitchFamily="18" charset="0"/>
                <a:cs typeface="Times" pitchFamily="18" charset="0"/>
              </a:rPr>
              <a:t>góp phần mở rộng </a:t>
            </a:r>
            <a:r>
              <a:rPr lang="en-US" sz="4000" dirty="0" err="1" smtClean="0">
                <a:latin typeface="Times" pitchFamily="18" charset="0"/>
                <a:cs typeface="Times" pitchFamily="18" charset="0"/>
              </a:rPr>
              <a:t>nhiều</a:t>
            </a:r>
            <a:r>
              <a:rPr lang="en-US" sz="4000" dirty="0" smtClean="0">
                <a:latin typeface="Times" pitchFamily="18" charset="0"/>
                <a:cs typeface="Times" pitchFamily="18" charset="0"/>
              </a:rPr>
              <a:t> </a:t>
            </a:r>
            <a:r>
              <a:rPr lang="vi-VN" sz="4000" dirty="0" smtClean="0">
                <a:latin typeface="Times" pitchFamily="18" charset="0"/>
                <a:cs typeface="Times" pitchFamily="18" charset="0"/>
              </a:rPr>
              <a:t>loại </a:t>
            </a:r>
            <a:r>
              <a:rPr lang="vi-VN" sz="4000" dirty="0">
                <a:latin typeface="Times" pitchFamily="18" charset="0"/>
                <a:cs typeface="Times" pitchFamily="18" charset="0"/>
              </a:rPr>
              <a:t>hình giải trí </a:t>
            </a:r>
            <a:r>
              <a:rPr lang="vi-VN" sz="4000" dirty="0" smtClean="0">
                <a:latin typeface="Times" pitchFamily="18" charset="0"/>
                <a:cs typeface="Times" pitchFamily="18" charset="0"/>
              </a:rPr>
              <a:t>c</a:t>
            </a:r>
            <a:r>
              <a:rPr lang="en-US" sz="4000" dirty="0" smtClean="0">
                <a:latin typeface="Times" pitchFamily="18" charset="0"/>
                <a:cs typeface="Times" pitchFamily="18" charset="0"/>
              </a:rPr>
              <a:t>ho</a:t>
            </a:r>
            <a:r>
              <a:rPr lang="vi-VN" sz="4000" dirty="0" smtClean="0">
                <a:latin typeface="Times" pitchFamily="18" charset="0"/>
                <a:cs typeface="Times" pitchFamily="18" charset="0"/>
              </a:rPr>
              <a:t> </a:t>
            </a:r>
            <a:r>
              <a:rPr lang="vi-VN" sz="4000" dirty="0">
                <a:latin typeface="Times" pitchFamily="18" charset="0"/>
                <a:cs typeface="Times" pitchFamily="18" charset="0"/>
              </a:rPr>
              <a:t>giới trẻ. Bên cạnh viết trò chuyện, tâm sự với bạn bè, giới trẻ có thể chọn cách giải khuây bằng trò chơi điện tử, được coi là một hình thức giải trí vừa hấp dẫn, vừa đỡ tốn kiếm. Nhưng trên thực tế lại cho thấy, cách giải tỏa stress lợi bất cập hại này đã và đang là vấn đề nhức nhối, khi ngày càng nhiều bạn học sinh nghiện trò chơi điện tử đến mù quáng.</a:t>
            </a:r>
            <a:endParaRPr lang="en-US" sz="4000" dirty="0">
              <a:latin typeface="Times" pitchFamily="18" charset="0"/>
              <a:cs typeface="Times" pitchFamily="18" charset="0"/>
            </a:endParaRPr>
          </a:p>
        </p:txBody>
      </p:sp>
    </p:spTree>
    <p:extLst>
      <p:ext uri="{BB962C8B-B14F-4D97-AF65-F5344CB8AC3E}">
        <p14:creationId xmlns:p14="http://schemas.microsoft.com/office/powerpoint/2010/main" val="1160055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94085"/>
          </a:xfrm>
          <a:prstGeom prst="rect">
            <a:avLst/>
          </a:prstGeom>
        </p:spPr>
        <p:txBody>
          <a:bodyPr wrap="square">
            <a:spAutoFit/>
          </a:bodyPr>
          <a:lstStyle/>
          <a:p>
            <a:pPr algn="just"/>
            <a:r>
              <a:rPr lang="en-US" sz="3200" dirty="0" smtClean="0">
                <a:latin typeface="Times" pitchFamily="18" charset="0"/>
                <a:cs typeface="Times" pitchFamily="18" charset="0"/>
              </a:rPr>
              <a:t>   </a:t>
            </a:r>
            <a:r>
              <a:rPr lang="vi-VN" sz="3200" dirty="0" smtClean="0">
                <a:latin typeface="Times" pitchFamily="18" charset="0"/>
                <a:cs typeface="Times" pitchFamily="18" charset="0"/>
              </a:rPr>
              <a:t>Trò </a:t>
            </a:r>
            <a:r>
              <a:rPr lang="vi-VN" sz="3200" dirty="0">
                <a:latin typeface="Times" pitchFamily="18" charset="0"/>
                <a:cs typeface="Times" pitchFamily="18" charset="0"/>
              </a:rPr>
              <a:t>chơi điện tử, một loại giải trí công nghệ cho phép người chơi lựa chọn nhiều hình thức chơi như nông trại, đối kháng,....sử dụng hệ thống thiết bị máy tính, qua đó những người chơi có thể tương tác với nhân vật. Hình thức phổ biến nhất của trò chơi điện tử là trò chơi đối kháng với đồ họa bắt mắt, cách thức chơi phong phú, hấp dẫn với nhiều mức độ. Bắt nguồn từ một trò giải trí lành mạnh, giúp người chơi giải tỏa căng thẳng mệt mỏi, nâng cao tinh thần đồng đội, nhưng sự làm dụng, đam mê quá đà đến từ phía các bạn học sinh vô hình chung khiến điện tử trở thành một định nghĩa rất tiêu cực, đặc biệt là trong mắt các bậc phụ huynh.</a:t>
            </a:r>
            <a:endParaRPr lang="en-US" sz="3200" dirty="0">
              <a:latin typeface="Times" pitchFamily="18" charset="0"/>
              <a:cs typeface="Times" pitchFamily="18" charset="0"/>
            </a:endParaRPr>
          </a:p>
        </p:txBody>
      </p:sp>
    </p:spTree>
    <p:extLst>
      <p:ext uri="{BB962C8B-B14F-4D97-AF65-F5344CB8AC3E}">
        <p14:creationId xmlns:p14="http://schemas.microsoft.com/office/powerpoint/2010/main" val="921928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824"/>
            <a:ext cx="9144000" cy="6555641"/>
          </a:xfrm>
          <a:prstGeom prst="rect">
            <a:avLst/>
          </a:prstGeom>
        </p:spPr>
        <p:txBody>
          <a:bodyPr wrap="square">
            <a:spAutoFit/>
          </a:bodyPr>
          <a:lstStyle/>
          <a:p>
            <a:pPr algn="just"/>
            <a:r>
              <a:rPr lang="en-US" sz="3000" dirty="0" smtClean="0">
                <a:latin typeface="+mj-lt"/>
              </a:rPr>
              <a:t>   </a:t>
            </a:r>
            <a:r>
              <a:rPr lang="vi-VN" sz="3000" dirty="0" smtClean="0">
                <a:latin typeface="+mj-lt"/>
              </a:rPr>
              <a:t>Hiện </a:t>
            </a:r>
            <a:r>
              <a:rPr lang="vi-VN" sz="3000" dirty="0">
                <a:latin typeface="+mj-lt"/>
              </a:rPr>
              <a:t>nay, trò chơi đã trở thành món ăn tinh thần không thể thiếu của các bạn trẻ trên toàn thế giới. Bất kì nơi nào, bất kì ở đâu, các quán cho thuê máy tính để chơi game với cái giá vài nghìn đồng, hay còn gọi là quán net, cũng hoạt động hết sức công khai và rầm rộ. Trong quán net thậm chí còn phục vụ cả đồ ăn thức uống, chỗ ngủ qua đêm cho những thượng đế được hoàn toàn tập trung vào công cuộc "cứu thế giới". Từ cổng trường tập trung nhiều học sinh đến những con ngõ nhỏ hẻo lánh, hình thức kinh doanh này đều có đất làm ăn. Với bản tính tò mò, muốn tìm hiểu, thử nghiệm cái hay, cái mới, cùng áp lực học tập từ trường lớp, các bạn học sinh tìm đến trò chơi điện tử với mong muốn xây dựng hình tượng và có cơ hội thể hiện bản thân qua game.</a:t>
            </a:r>
            <a:endParaRPr lang="en-US" sz="3000" dirty="0">
              <a:latin typeface="+mj-lt"/>
            </a:endParaRPr>
          </a:p>
        </p:txBody>
      </p:sp>
    </p:spTree>
    <p:extLst>
      <p:ext uri="{BB962C8B-B14F-4D97-AF65-F5344CB8AC3E}">
        <p14:creationId xmlns:p14="http://schemas.microsoft.com/office/powerpoint/2010/main" val="7524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86473"/>
          </a:xfrm>
          <a:prstGeom prst="rect">
            <a:avLst/>
          </a:prstGeom>
        </p:spPr>
        <p:txBody>
          <a:bodyPr wrap="square">
            <a:spAutoFit/>
          </a:bodyPr>
          <a:lstStyle/>
          <a:p>
            <a:pPr algn="just"/>
            <a:r>
              <a:rPr lang="en-US" sz="2900" dirty="0" smtClean="0">
                <a:latin typeface="Times" pitchFamily="18" charset="0"/>
                <a:cs typeface="Times" pitchFamily="18" charset="0"/>
              </a:rPr>
              <a:t>   </a:t>
            </a:r>
            <a:r>
              <a:rPr lang="vi-VN" sz="2900" dirty="0" smtClean="0">
                <a:latin typeface="Times" pitchFamily="18" charset="0"/>
                <a:cs typeface="Times" pitchFamily="18" charset="0"/>
              </a:rPr>
              <a:t>Nghiện </a:t>
            </a:r>
            <a:r>
              <a:rPr lang="vi-VN" sz="2900" dirty="0">
                <a:latin typeface="Times" pitchFamily="18" charset="0"/>
                <a:cs typeface="Times" pitchFamily="18" charset="0"/>
              </a:rPr>
              <a:t>trò chơi điện tử bắt nguồn từ bản thân ý thức mỗi học sinh. Có những bạn vì học hành áp lực, quá căng thẳng mệt mỏi hoặc cảm thấy bản thân bất tài, vô dụng thường tìm đến game như một con đường giải thoát. Sau một màn hình máy tính, các bạn được thoải mái, mặc sức đâm chém, xây dựng cả một đế chế cho mình. Nắm bắt được tâm lý này, các nhà phát triển game không ngừng trau chuốt hình ảnh, đồ họa, mở thêm nhiều cấp độ mới, đồ dùng, trang thiết bị ảo mà phải dùng tiền mới mua được, khiến các bạn ngày càng hiếu thắng, lún sâu vào con đường nghiện ngập. Sự mải chơi, bị dụ dỗ bởi bạn bè xấu cùng tính hấp dẫn của trò chơi điện tử khiến hiếm học sinh nào có thể từ chối được. Giống như một loại ma túy tinh thần, các bạn chơi game sẽ không thể sống nếu không được chơi, được thỏa mãn đam mê giao đấu, chiến thắng trong thế giới ảo.</a:t>
            </a:r>
            <a:endParaRPr lang="en-US" sz="2900" dirty="0">
              <a:latin typeface="Times" pitchFamily="18" charset="0"/>
              <a:cs typeface="Times" pitchFamily="18" charset="0"/>
            </a:endParaRPr>
          </a:p>
        </p:txBody>
      </p:sp>
    </p:spTree>
    <p:extLst>
      <p:ext uri="{BB962C8B-B14F-4D97-AF65-F5344CB8AC3E}">
        <p14:creationId xmlns:p14="http://schemas.microsoft.com/office/powerpoint/2010/main" val="754447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
            <a:ext cx="9144000" cy="7017306"/>
          </a:xfrm>
          <a:prstGeom prst="rect">
            <a:avLst/>
          </a:prstGeom>
        </p:spPr>
        <p:txBody>
          <a:bodyPr wrap="square">
            <a:spAutoFit/>
          </a:bodyPr>
          <a:lstStyle/>
          <a:p>
            <a:pPr algn="just"/>
            <a:r>
              <a:rPr lang="en-US" sz="2500" dirty="0" smtClean="0">
                <a:latin typeface="Times" pitchFamily="18" charset="0"/>
                <a:cs typeface="Times" pitchFamily="18" charset="0"/>
              </a:rPr>
              <a:t>   </a:t>
            </a:r>
            <a:r>
              <a:rPr lang="vi-VN" sz="2500" dirty="0" smtClean="0">
                <a:latin typeface="Times" pitchFamily="18" charset="0"/>
                <a:cs typeface="Times" pitchFamily="18" charset="0"/>
              </a:rPr>
              <a:t>Hậu </a:t>
            </a:r>
            <a:r>
              <a:rPr lang="vi-VN" sz="2500" dirty="0">
                <a:latin typeface="Times" pitchFamily="18" charset="0"/>
                <a:cs typeface="Times" pitchFamily="18" charset="0"/>
              </a:rPr>
              <a:t>quả của việc nghiện game đã quá rõ ràng. Từ thể chất, các bạn học sinh sẵn sàng bỏ ăn, bỏ ngủ, nhịn ăn sáng lấy tiền chơi game, ảnh hưởng nghiêm trọng tới sức khỏe. Về mặt tinh thần, người chơi game quá nhiều thường có dấu hiệu ảo tưởng, choáng váng do tiếp xúc với máy tính quá lâu, không thể phân biệt thật giả. Chắn hẳn không ai quên được vụ án thương tâm tại An Giang, cháu cắt cổ bà ngoại vì nghĩ bà có thể hồi sinh như trong trò chơi điện tử. Đó là dấu hiệu của bệnh tâm thần phân liệt, con người không thể sống là chính bản thân mình. Ngoài ra, những sự việc như ăn cắp ăn trộm, cướp của giết người để có tiền chơi game, những người nghiện game tập trung sống thành bầy đàn, quan hệ tập thể, ăn uống và phóng uế tại chỗ,... vẫn ngày ngày được đưa lên các mặt báo để cảnh tỉnh về việc nghiện game vô độ. Ai dám khẳng định bản thân sẽ không bao giờ có thể nghiện game và chỉ chơi một lần cho biết? Sức hấp dẫn của trò chơi điện tử có thể đánh gục bất cứ một ai đã sa chân vào nó. Ngoài ra, việc tương tác với những người chơi khác trên mạng rất dễ dẫn đến việc bị dụ dỗ, lừa đảo chiếm đoạt tài sản vì nhẹ dạ cả tin, cung cấp thông tin cá nhân mà không hề đề phòng rủi ro có thể gặp phải.</a:t>
            </a:r>
            <a:endParaRPr lang="en-US" sz="2500" dirty="0">
              <a:latin typeface="Times" pitchFamily="18" charset="0"/>
              <a:cs typeface="Times" pitchFamily="18" charset="0"/>
            </a:endParaRPr>
          </a:p>
        </p:txBody>
      </p:sp>
    </p:spTree>
    <p:extLst>
      <p:ext uri="{BB962C8B-B14F-4D97-AF65-F5344CB8AC3E}">
        <p14:creationId xmlns:p14="http://schemas.microsoft.com/office/powerpoint/2010/main" val="923617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182"/>
            <a:ext cx="9144000" cy="6370975"/>
          </a:xfrm>
          <a:prstGeom prst="rect">
            <a:avLst/>
          </a:prstGeom>
        </p:spPr>
        <p:txBody>
          <a:bodyPr wrap="square">
            <a:spAutoFit/>
          </a:bodyPr>
          <a:lstStyle/>
          <a:p>
            <a:r>
              <a:rPr lang="en-US" sz="3400" dirty="0" smtClean="0">
                <a:latin typeface="Times" pitchFamily="18" charset="0"/>
                <a:cs typeface="Times" pitchFamily="18" charset="0"/>
              </a:rPr>
              <a:t>   </a:t>
            </a:r>
            <a:r>
              <a:rPr lang="vi-VN" sz="3400" dirty="0" smtClean="0">
                <a:latin typeface="Times" pitchFamily="18" charset="0"/>
                <a:cs typeface="Times" pitchFamily="18" charset="0"/>
              </a:rPr>
              <a:t>Nghiện </a:t>
            </a:r>
            <a:r>
              <a:rPr lang="vi-VN" sz="3400" dirty="0">
                <a:latin typeface="Times" pitchFamily="18" charset="0"/>
                <a:cs typeface="Times" pitchFamily="18" charset="0"/>
              </a:rPr>
              <a:t>game là một căn bệnh, muốn chấm dứt cần có sự can thiệp về tâm lý của cả gia đình, nhà trường và xã hội. Các bậc phụ huynh cần quản lý giờ giấc và thói quen sinh hoạt của con em chặt chẽ, nhà trường cần quán xuyến, đồng thời tổ chức những trò chơi, giao lưu hoạt động thể chất lành mạnh thu hút sự chú ý của các em. Đặc biệt, mỗi học sinh cần tự có ý thức tiết chế bản thân, tìm đến game với đúng mục đích giải trí, tăng cường tư duy của nó. Game không có tội, người nghiện game mới có tội nên hãy nhìn lại bản thân, uốn nắn và điều chỉnh kịp thời trước khi quá muộn.</a:t>
            </a:r>
            <a:endParaRPr lang="en-US" sz="3400" dirty="0">
              <a:latin typeface="Times" pitchFamily="18" charset="0"/>
              <a:cs typeface="Times" pitchFamily="18" charset="0"/>
            </a:endParaRPr>
          </a:p>
        </p:txBody>
      </p:sp>
    </p:spTree>
    <p:extLst>
      <p:ext uri="{BB962C8B-B14F-4D97-AF65-F5344CB8AC3E}">
        <p14:creationId xmlns:p14="http://schemas.microsoft.com/office/powerpoint/2010/main" val="1387430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680"/>
            <a:ext cx="9144000" cy="7478970"/>
          </a:xfrm>
          <a:prstGeom prst="rect">
            <a:avLst/>
          </a:prstGeom>
        </p:spPr>
        <p:txBody>
          <a:bodyPr wrap="square">
            <a:spAutoFit/>
          </a:bodyPr>
          <a:lstStyle/>
          <a:p>
            <a:pPr algn="just"/>
            <a:r>
              <a:rPr lang="en-US" sz="4000" dirty="0" smtClean="0">
                <a:latin typeface="Times" pitchFamily="18" charset="0"/>
                <a:cs typeface="Times" pitchFamily="18" charset="0"/>
              </a:rPr>
              <a:t>   </a:t>
            </a:r>
            <a:r>
              <a:rPr lang="vi-VN" sz="4000" dirty="0" smtClean="0">
                <a:latin typeface="Times" pitchFamily="18" charset="0"/>
                <a:cs typeface="Times" pitchFamily="18" charset="0"/>
              </a:rPr>
              <a:t>Phải </a:t>
            </a:r>
            <a:r>
              <a:rPr lang="vi-VN" sz="4000" dirty="0">
                <a:latin typeface="Times" pitchFamily="18" charset="0"/>
                <a:cs typeface="Times" pitchFamily="18" charset="0"/>
              </a:rPr>
              <a:t>thừa nhận, trò chơi điện tử có cả mặt lợi và mặt hại, tuy nhiên, việc quá đam mê điện tử thì hoàn toàn sai, nhất là lứa tuổi học sinh, độ tuổi còn cần tập trung rèn luyện kĩ năng sống và học tập. Là công dân toàn cầu tương lai, là mầm non của xã hội, đừng núp mình và làm nô lệ cho công nghệ, hãy chinh phục game và áp dụng nó vào đời sống, để trò chơi điện tử trở thành đúng bản chất giải trí lành mạnh ban đầu.</a:t>
            </a:r>
          </a:p>
          <a:p>
            <a:pPr algn="just"/>
            <a:r>
              <a:rPr lang="vi-VN" sz="4000" dirty="0">
                <a:latin typeface="Times" pitchFamily="18" charset="0"/>
                <a:cs typeface="Times" pitchFamily="18" charset="0"/>
              </a:rPr>
              <a:t/>
            </a:r>
            <a:br>
              <a:rPr lang="vi-VN" sz="4000" dirty="0">
                <a:latin typeface="Times" pitchFamily="18" charset="0"/>
                <a:cs typeface="Times" pitchFamily="18" charset="0"/>
              </a:rPr>
            </a:br>
            <a:endParaRPr lang="en-US" sz="4000" dirty="0">
              <a:latin typeface="Times" pitchFamily="18" charset="0"/>
              <a:cs typeface="Times" pitchFamily="18" charset="0"/>
            </a:endParaRPr>
          </a:p>
        </p:txBody>
      </p:sp>
    </p:spTree>
    <p:extLst>
      <p:ext uri="{BB962C8B-B14F-4D97-AF65-F5344CB8AC3E}">
        <p14:creationId xmlns:p14="http://schemas.microsoft.com/office/powerpoint/2010/main" val="495550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25004" y="76200"/>
            <a:ext cx="9143999" cy="954107"/>
          </a:xfrm>
          <a:prstGeom prst="rect">
            <a:avLst/>
          </a:prstGeom>
          <a:noFill/>
          <a:ln w="9525">
            <a:noFill/>
            <a:miter lim="800000"/>
            <a:headEnd/>
            <a:tailEnd/>
          </a:ln>
        </p:spPr>
        <p:txBody>
          <a:bodyPr wrap="square">
            <a:spAutoFit/>
          </a:bodyPr>
          <a:lstStyle/>
          <a:p>
            <a:pPr marL="0" marR="0" lvl="0" indent="0" algn="l" defTabSz="914400" rtl="0" eaLnBrk="1" fontAlgn="base" latinLnBrk="0" hangingPunct="1">
              <a:spcBef>
                <a:spcPct val="0"/>
              </a:spcBef>
              <a:buClrTx/>
              <a:buSzTx/>
              <a:buFontTx/>
              <a:buNone/>
              <a:tabLst/>
              <a:defRPr/>
            </a:pPr>
            <a:r>
              <a:rPr kumimoji="0" lang="en-US" sz="28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Đề</a:t>
            </a:r>
            <a:r>
              <a:rPr kumimoji="0" lang="en-US" sz="28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3: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bày</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kiến</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vấn</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chăm</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sóc</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lắng</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nghe</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thấu</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hiểu</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8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cái</a:t>
            </a:r>
            <a:endPar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0" y="1033181"/>
            <a:ext cx="9118996" cy="5016758"/>
          </a:xfrm>
          <a:prstGeom prst="rect">
            <a:avLst/>
          </a:prstGeom>
          <a:noFill/>
          <a:ln w="9525">
            <a:noFill/>
            <a:miter lim="800000"/>
            <a:headEnd/>
            <a:tailEnd/>
          </a:ln>
        </p:spPr>
        <p:txBody>
          <a:bodyPr wrap="square">
            <a:spAutoFit/>
          </a:bodyPr>
          <a:lstStyle/>
          <a:p>
            <a:pPr fontAlgn="base">
              <a:spcBef>
                <a:spcPct val="0"/>
              </a:spcBef>
              <a:defRPr/>
            </a:pPr>
            <a:r>
              <a:rPr lang="en-US" sz="3200" b="1" dirty="0" err="1">
                <a:solidFill>
                  <a:prstClr val="black"/>
                </a:solidFill>
                <a:latin typeface="Times New Roman" pitchFamily="18" charset="0"/>
                <a:cs typeface="Times New Roman" pitchFamily="18" charset="0"/>
              </a:rPr>
              <a:t>Bài</a:t>
            </a:r>
            <a:r>
              <a:rPr lang="en-US" sz="3200" b="1" dirty="0">
                <a:solidFill>
                  <a:prstClr val="black"/>
                </a:solidFill>
                <a:latin typeface="Times New Roman" pitchFamily="18" charset="0"/>
                <a:cs typeface="Times New Roman" pitchFamily="18" charset="0"/>
              </a:rPr>
              <a:t> </a:t>
            </a:r>
            <a:r>
              <a:rPr lang="en-US" sz="3200" b="1" dirty="0" err="1">
                <a:solidFill>
                  <a:prstClr val="black"/>
                </a:solidFill>
                <a:latin typeface="Times New Roman" pitchFamily="18" charset="0"/>
                <a:cs typeface="Times New Roman" pitchFamily="18" charset="0"/>
              </a:rPr>
              <a:t>tham</a:t>
            </a:r>
            <a:r>
              <a:rPr lang="en-US" sz="3200" b="1" dirty="0">
                <a:solidFill>
                  <a:prstClr val="black"/>
                </a:solidFill>
                <a:latin typeface="Times New Roman" pitchFamily="18" charset="0"/>
                <a:cs typeface="Times New Roman" pitchFamily="18" charset="0"/>
              </a:rPr>
              <a:t> </a:t>
            </a:r>
            <a:r>
              <a:rPr lang="en-US" sz="3200" b="1" dirty="0" err="1">
                <a:solidFill>
                  <a:prstClr val="black"/>
                </a:solidFill>
                <a:latin typeface="Times New Roman" pitchFamily="18" charset="0"/>
                <a:cs typeface="Times New Roman" pitchFamily="18" charset="0"/>
              </a:rPr>
              <a:t>khảo</a:t>
            </a:r>
            <a:endParaRPr lang="en-US" sz="3200" dirty="0">
              <a:solidFill>
                <a:prstClr val="black"/>
              </a:solidFill>
              <a:latin typeface="Times New Roman" pitchFamily="18" charset="0"/>
              <a:cs typeface="Times New Roman" pitchFamily="18" charset="0"/>
            </a:endParaRPr>
          </a:p>
          <a:p>
            <a:pPr marL="0" marR="0" lvl="0" indent="0" algn="l" defTabSz="914400" rtl="0" eaLnBrk="1" fontAlgn="base" latinLnBrk="0" hangingPunct="1">
              <a:spcBef>
                <a:spcPct val="0"/>
              </a:spcBef>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smtClean="0">
                <a:ln>
                  <a:noFill/>
                </a:ln>
                <a:solidFill>
                  <a:prstClr val="black"/>
                </a:solidFill>
                <a:effectLst/>
                <a:uLnTx/>
                <a:uFillTx/>
                <a:latin typeface="Times New Roman" pitchFamily="18" charset="0"/>
                <a:ea typeface="MS Mincho" pitchFamily="49" charset="-128"/>
                <a:cs typeface="Arial" charset="0"/>
              </a:rPr>
              <a:t>Chúng</a:t>
            </a:r>
            <a:r>
              <a:rPr kumimoji="0" lang="en-US" sz="3200" b="0" i="0" u="none" strike="noStrike" kern="1200" cap="none" spc="0" normalizeH="0" baseline="0" noProof="0" dirty="0" smtClean="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ta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đều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gia</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đình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vai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trò</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mỗi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con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thật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đang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hài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lòng</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cảm</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thấy</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hạnh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phúc</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vui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vẻ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khi</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gia</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đình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mình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bao</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giờ</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bị</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cha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mẹ</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so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sánh</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“Con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vụng</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về</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suốt</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vỡ</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bát</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nhìn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chị</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con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kia</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kìa</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chị</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luôn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giỏi</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giang</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chăm</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chỉ</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còn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còn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thì</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yếu</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đuối</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mọi</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nhẽ</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H</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Arial" charset="0"/>
              </a:rPr>
              <a:t>liệu</a:t>
            </a:r>
            <a:r>
              <a:rPr kumimoji="0" lang="en-US" sz="32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Arial"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việc</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chăm</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sóc</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lắng</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nghe</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a:t>
            </a:r>
            <a:r>
              <a:rPr kumimoji="0" lang="en-US" sz="3200" b="1"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thấu</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hiểu</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cha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mẹ</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thực</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tự</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tin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hạnh</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phúc</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cs typeface="Times New Roman" pitchFamily="18" charset="0"/>
              </a:rPr>
              <a:t>chưa</a:t>
            </a:r>
            <a:r>
              <a:rPr kumimoji="0" lang="en-US" sz="3200"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p>
        </p:txBody>
      </p:sp>
    </p:spTree>
    <p:extLst>
      <p:ext uri="{BB962C8B-B14F-4D97-AF65-F5344CB8AC3E}">
        <p14:creationId xmlns:p14="http://schemas.microsoft.com/office/powerpoint/2010/main" val="302255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0" y="2540"/>
            <a:ext cx="9144000" cy="6596678"/>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ts val="800"/>
              </a:spcAft>
              <a:buClrTx/>
              <a:buSzTx/>
              <a:buFontTx/>
              <a:buNone/>
              <a:tabLst/>
              <a:defRPr/>
            </a:pPr>
            <a:r>
              <a:rPr kumimoji="0" lang="en-US" sz="2600" b="0" i="0" u="none" strike="noStrike" kern="1200" cap="none" spc="0" normalizeH="0" baseline="0" noProof="0" dirty="0" smtClean="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smtClean="0">
                <a:ln>
                  <a:noFill/>
                </a:ln>
                <a:solidFill>
                  <a:srgbClr val="1A1A1A"/>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smtClean="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ta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cảm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thấy</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không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tự</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tin ở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trường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nếu</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không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làm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bài</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kiểm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tra</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tốt</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như</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các</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bạn</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ta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cũng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cảm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thấy</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không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hạnh</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phúc</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trong</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gia</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đình</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nếu</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anh</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chị</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em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khác</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làm</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tốt</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hơn</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hoặc</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có</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tố</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chất</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đặc</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biệt</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hơn</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mình</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Và</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vô</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tình</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ha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tăng</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mâu</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thuẫn</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chị</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trực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tiếp</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so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hoặc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khen</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ngợi</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đứa</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bậc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áp</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đặt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suy</a:t>
            </a:r>
            <a:r>
              <a:rPr kumimoji="0" lang="en-US" sz="26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nghĩa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sở</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thích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mình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lên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Chẳng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hạn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bắt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phải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ăn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món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ăn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thích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không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được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làm</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việc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này</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việc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kia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Có</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nhiều</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lúc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thờ</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ơ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những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chuyện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mà</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gặp</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phải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mỗi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ngày</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phán</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xét</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quá</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mức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ăn</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mặc</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sở</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thích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đôi</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khi</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thiếu</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tôn</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So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sánh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hơn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thua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mình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người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khác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dường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như</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đã</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trở</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thành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phản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xạ</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tự</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nhiên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Đây</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cũng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là</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trong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những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nguyên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nhân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chính</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khiến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thiếu</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tự</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tin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tổn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thương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lòng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tự</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trọng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Đôi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quên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mất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rằng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mỗi</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đứa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trẻ</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như</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chúng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ta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là</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cá</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thể</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độc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lập</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cần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tôn</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trọng</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sự</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khác</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biệt</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2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a:t>
            </a:r>
            <a:r>
              <a:rPr kumimoji="0" lang="en-US" sz="26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a:t>
            </a:r>
            <a:endParaRPr kumimoji="0" lang="en-US" sz="2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82717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635706B8-7926-4BD7-8CFA-550DE944A24C}"/>
              </a:ext>
            </a:extLst>
          </p:cNvPr>
          <p:cNvSpPr txBox="1"/>
          <p:nvPr/>
        </p:nvSpPr>
        <p:spPr>
          <a:xfrm>
            <a:off x="0" y="0"/>
            <a:ext cx="9144000" cy="830997"/>
          </a:xfrm>
          <a:prstGeom prst="rect">
            <a:avLst/>
          </a:prstGeom>
          <a:noFill/>
        </p:spPr>
        <p:txBody>
          <a:bodyPr wrap="square">
            <a:spAutoFit/>
          </a:bodyPr>
          <a:lstStyle/>
          <a:p>
            <a:r>
              <a:rPr lang="en-US" sz="2400" dirty="0">
                <a:effectLst/>
                <a:latin typeface="Times New Roman" panose="02020603050405020304" pitchFamily="18" charset="0"/>
                <a:ea typeface="MS Mincho" panose="02020609040205080304" pitchFamily="49" charset="-128"/>
              </a:rPr>
              <a:t> </a:t>
            </a:r>
            <a:r>
              <a:rPr lang="en-US" sz="2400" b="1" dirty="0">
                <a:effectLst/>
                <a:latin typeface="Times New Roman" panose="02020603050405020304" pitchFamily="18" charset="0"/>
                <a:ea typeface="MS Mincho" panose="02020609040205080304" pitchFamily="49" charset="-128"/>
              </a:rPr>
              <a:t>2. </a:t>
            </a:r>
            <a:r>
              <a:rPr lang="en-US" sz="2400" b="1" dirty="0" err="1">
                <a:effectLst/>
                <a:latin typeface="Times New Roman" panose="02020603050405020304" pitchFamily="18" charset="0"/>
                <a:ea typeface="MS Mincho" panose="02020609040205080304" pitchFamily="49" charset="-128"/>
              </a:rPr>
              <a:t>Yêu</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cầu</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đối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với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một</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bài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văn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trình</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bày</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suy</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nghĩ</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về</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một</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hiện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tượng</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vấn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đề</a:t>
            </a:r>
            <a:r>
              <a:rPr lang="en-US" sz="2400" b="1" dirty="0">
                <a:effectLst/>
                <a:latin typeface="Times New Roman" panose="02020603050405020304" pitchFamily="18" charset="0"/>
                <a:ea typeface="MS Mincho" panose="02020609040205080304" pitchFamily="49" charset="-128"/>
              </a:rPr>
              <a:t>)</a:t>
            </a:r>
            <a:endParaRPr lang="en-US" sz="2400" dirty="0"/>
          </a:p>
        </p:txBody>
      </p:sp>
      <p:sp>
        <p:nvSpPr>
          <p:cNvPr id="7" name="TextBox 6">
            <a:extLst>
              <a:ext uri="{FF2B5EF4-FFF2-40B4-BE49-F238E27FC236}">
                <a16:creationId xmlns:a16="http://schemas.microsoft.com/office/drawing/2014/main" xmlns="" id="{60882777-2604-4B96-BDA1-20573E01479E}"/>
              </a:ext>
            </a:extLst>
          </p:cNvPr>
          <p:cNvSpPr txBox="1"/>
          <p:nvPr/>
        </p:nvSpPr>
        <p:spPr>
          <a:xfrm>
            <a:off x="0" y="837102"/>
            <a:ext cx="9144000" cy="5693866"/>
          </a:xfrm>
          <a:prstGeom prst="rect">
            <a:avLst/>
          </a:prstGeom>
          <a:noFill/>
        </p:spPr>
        <p:txBody>
          <a:bodyPr wrap="square">
            <a:spAutoFit/>
          </a:bodyPr>
          <a:lstStyle/>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lọc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82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0" y="117693"/>
            <a:ext cx="8991600" cy="6586418"/>
          </a:xfrm>
          <a:prstGeom prst="rect">
            <a:avLst/>
          </a:prstGeom>
          <a:noFill/>
          <a:ln w="9525">
            <a:noFill/>
            <a:miter lim="800000"/>
            <a:headEnd/>
            <a:tailEnd/>
          </a:ln>
        </p:spPr>
        <p:txBody>
          <a:bodyPr wrap="square">
            <a:spAutoFit/>
          </a:bodyPr>
          <a:lstStyle/>
          <a:p>
            <a:pPr lvl="0" algn="just" fontAlgn="base">
              <a:spcBef>
                <a:spcPct val="0"/>
              </a:spcBef>
              <a:defRPr/>
            </a:pPr>
            <a:r>
              <a:rPr kumimoji="0" lang="en-US" sz="3000" b="0" i="0" u="none" strike="noStrike" kern="1200" cap="none" spc="0" normalizeH="0" baseline="0" noProof="0" dirty="0" smtClean="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smtClean="0">
                <a:ln>
                  <a:noFill/>
                </a:ln>
                <a:solidFill>
                  <a:srgbClr val="1A1A1A"/>
                </a:solidFill>
                <a:effectLst/>
                <a:uLnTx/>
                <a:uFillTx/>
                <a:latin typeface="Times New Roman" pitchFamily="18" charset="0"/>
                <a:ea typeface="+mn-ea"/>
                <a:cs typeface="Times New Roman" pitchFamily="18" charset="0"/>
              </a:rPr>
              <a:t>Bởi</a:t>
            </a:r>
            <a:r>
              <a:rPr kumimoji="0" lang="en-US" sz="3000" b="0" i="0" u="none" strike="noStrike" kern="1200" cap="none" spc="0" normalizeH="0" baseline="0" noProof="0" dirty="0" smtClean="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vậy</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để</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giải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quyết</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tình</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trạng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xích</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mích</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giữa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đứa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gia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đình</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cần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tôn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trọng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khác</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biệt</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mỗi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đứa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iệc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chăm</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sóc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lắng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nghe</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r>
              <a:rPr kumimoji="0" lang="en-US" sz="30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thấu</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hiểu</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cái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ý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nghĩa</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vô</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cùng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lớn</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con.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tôi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khi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thấu</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hiểu</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lắng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nghe</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tôi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cảm</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giác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an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toàn</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ấm</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cúng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hạnh</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phúc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điều</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đó</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đã</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giúp</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chúng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tìm</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thấy</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tài</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năng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sở</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trường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riêng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sống</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cảm</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thấy</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tự</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tin,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mạnh</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dạn</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hơn</a:t>
            </a:r>
            <a:r>
              <a:rPr kumimoji="0" lang="en-US" sz="3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Mỗi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lời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động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viên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an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ủi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chúng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bị</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điểm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kém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bị</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bạn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trêu</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gặp</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khuyết</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điểm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sẽ</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trái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tim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cô</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đơn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cảm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giác</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bị</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ghét</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bỏ</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Tôi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tin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chắc</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nếu</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cùng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đọc</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sách</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cùng</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xem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phim</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chơi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thể</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thao</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nấu</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ăn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sẽ</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bạn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sẽ</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thấy</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vui</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vẻ</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phấn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trấn</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srgbClr val="1A1A1A"/>
                </a:solidFill>
                <a:effectLst/>
                <a:uLnTx/>
                <a:uFillTx/>
                <a:latin typeface="Times New Roman" pitchFamily="18" charset="0"/>
                <a:ea typeface="+mn-ea"/>
                <a:cs typeface="Times New Roman" pitchFamily="18" charset="0"/>
              </a:rPr>
              <a:t>tự</a:t>
            </a:r>
            <a:r>
              <a:rPr kumimoji="0" lang="en-US" sz="3000" b="0" i="0" u="none" strike="noStrike" kern="1200" cap="none" spc="0" normalizeH="0" baseline="0" noProof="0" dirty="0">
                <a:ln>
                  <a:noFill/>
                </a:ln>
                <a:solidFill>
                  <a:srgbClr val="1A1A1A"/>
                </a:solidFill>
                <a:effectLst/>
                <a:uLnTx/>
                <a:uFillTx/>
                <a:latin typeface="Times New Roman" pitchFamily="18" charset="0"/>
                <a:ea typeface="+mn-ea"/>
                <a:cs typeface="Times New Roman" pitchFamily="18" charset="0"/>
              </a:rPr>
              <a:t> tin. </a:t>
            </a:r>
            <a:r>
              <a:rPr lang="en-US" sz="3200" dirty="0" err="1">
                <a:solidFill>
                  <a:srgbClr val="000000"/>
                </a:solidFill>
                <a:latin typeface="Times New Roman" pitchFamily="18" charset="0"/>
                <a:ea typeface="MS Mincho" pitchFamily="49" charset="-128"/>
                <a:cs typeface="Times New Roman" pitchFamily="18" charset="0"/>
              </a:rPr>
              <a:t>Là</a:t>
            </a:r>
            <a:r>
              <a:rPr lang="en-US" sz="3200" dirty="0">
                <a:solidFill>
                  <a:srgbClr val="000000"/>
                </a:solidFill>
                <a:latin typeface="Times New Roman" pitchFamily="18" charset="0"/>
                <a:ea typeface="MS Mincho" pitchFamily="49" charset="-128"/>
                <a:cs typeface="Times New Roman" pitchFamily="18" charset="0"/>
              </a:rPr>
              <a:t> con, </a:t>
            </a:r>
            <a:r>
              <a:rPr lang="en-US" sz="3200" dirty="0" err="1">
                <a:solidFill>
                  <a:srgbClr val="000000"/>
                </a:solidFill>
                <a:latin typeface="Times New Roman" pitchFamily="18" charset="0"/>
                <a:ea typeface="MS Mincho" pitchFamily="49" charset="-128"/>
                <a:cs typeface="Times New Roman" pitchFamily="18" charset="0"/>
              </a:rPr>
              <a:t>bạn</a:t>
            </a:r>
            <a:r>
              <a:rPr lang="en-US" sz="3200" dirty="0">
                <a:solidFill>
                  <a:srgbClr val="000000"/>
                </a:solidFill>
                <a:latin typeface="Times New Roman" pitchFamily="18" charset="0"/>
                <a:ea typeface="MS Mincho" pitchFamily="49" charset="-128"/>
                <a:cs typeface="Times New Roman" pitchFamily="18" charset="0"/>
              </a:rPr>
              <a:t> </a:t>
            </a:r>
            <a:r>
              <a:rPr lang="en-US" sz="3200" dirty="0" err="1">
                <a:solidFill>
                  <a:srgbClr val="000000"/>
                </a:solidFill>
                <a:latin typeface="Times New Roman" pitchFamily="18" charset="0"/>
                <a:ea typeface="MS Mincho" pitchFamily="49" charset="-128"/>
                <a:cs typeface="Times New Roman" pitchFamily="18" charset="0"/>
              </a:rPr>
              <a:t>mong</a:t>
            </a:r>
            <a:r>
              <a:rPr lang="en-US" sz="3200" dirty="0">
                <a:solidFill>
                  <a:srgbClr val="000000"/>
                </a:solidFill>
                <a:latin typeface="Times New Roman" pitchFamily="18" charset="0"/>
                <a:ea typeface="MS Mincho" pitchFamily="49" charset="-128"/>
                <a:cs typeface="Times New Roman" pitchFamily="18" charset="0"/>
              </a:rPr>
              <a:t> </a:t>
            </a:r>
            <a:r>
              <a:rPr lang="en-US" sz="3200" dirty="0" err="1">
                <a:solidFill>
                  <a:srgbClr val="000000"/>
                </a:solidFill>
                <a:latin typeface="Times New Roman" pitchFamily="18" charset="0"/>
                <a:ea typeface="MS Mincho" pitchFamily="49" charset="-128"/>
                <a:cs typeface="Times New Roman" pitchFamily="18" charset="0"/>
              </a:rPr>
              <a:t>muốn</a:t>
            </a:r>
            <a:r>
              <a:rPr lang="en-US" sz="3200" dirty="0">
                <a:solidFill>
                  <a:srgbClr val="000000"/>
                </a:solidFill>
                <a:latin typeface="Times New Roman" pitchFamily="18" charset="0"/>
                <a:ea typeface="MS Mincho" pitchFamily="49" charset="-128"/>
                <a:cs typeface="Times New Roman" pitchFamily="18" charset="0"/>
              </a:rPr>
              <a:t> </a:t>
            </a:r>
            <a:r>
              <a:rPr lang="en-US" sz="3200" dirty="0" err="1">
                <a:solidFill>
                  <a:srgbClr val="000000"/>
                </a:solidFill>
                <a:latin typeface="Times New Roman" pitchFamily="18" charset="0"/>
                <a:ea typeface="MS Mincho" pitchFamily="49" charset="-128"/>
                <a:cs typeface="Times New Roman" pitchFamily="18" charset="0"/>
              </a:rPr>
              <a:t>điều</a:t>
            </a:r>
            <a:r>
              <a:rPr lang="en-US" sz="3200" dirty="0">
                <a:solidFill>
                  <a:srgbClr val="000000"/>
                </a:solidFill>
                <a:latin typeface="Times New Roman" pitchFamily="18" charset="0"/>
                <a:ea typeface="MS Mincho" pitchFamily="49" charset="-128"/>
                <a:cs typeface="Times New Roman" pitchFamily="18" charset="0"/>
              </a:rPr>
              <a:t> </a:t>
            </a:r>
            <a:r>
              <a:rPr lang="en-US" sz="3200" dirty="0" err="1">
                <a:solidFill>
                  <a:srgbClr val="000000"/>
                </a:solidFill>
                <a:latin typeface="Times New Roman" pitchFamily="18" charset="0"/>
                <a:ea typeface="MS Mincho" pitchFamily="49" charset="-128"/>
                <a:cs typeface="Times New Roman" pitchFamily="18" charset="0"/>
              </a:rPr>
              <a:t>gì</a:t>
            </a:r>
            <a:r>
              <a:rPr lang="en-US" sz="3200" dirty="0">
                <a:solidFill>
                  <a:srgbClr val="000000"/>
                </a:solidFill>
                <a:latin typeface="Times New Roman" pitchFamily="18" charset="0"/>
                <a:ea typeface="MS Mincho" pitchFamily="49" charset="-128"/>
                <a:cs typeface="Times New Roman" pitchFamily="18" charset="0"/>
              </a:rPr>
              <a:t> ở cha </a:t>
            </a:r>
            <a:r>
              <a:rPr lang="en-US" sz="3200" dirty="0" err="1">
                <a:solidFill>
                  <a:srgbClr val="000000"/>
                </a:solidFill>
                <a:latin typeface="Times New Roman" pitchFamily="18" charset="0"/>
                <a:ea typeface="MS Mincho" pitchFamily="49" charset="-128"/>
                <a:cs typeface="Times New Roman" pitchFamily="18" charset="0"/>
              </a:rPr>
              <a:t>mẹ</a:t>
            </a:r>
            <a:r>
              <a:rPr lang="en-US" sz="3200" dirty="0">
                <a:solidFill>
                  <a:srgbClr val="000000"/>
                </a:solidFill>
                <a:latin typeface="Times New Roman" pitchFamily="18" charset="0"/>
                <a:ea typeface="MS Mincho" pitchFamily="49" charset="-128"/>
                <a:cs typeface="Times New Roman" pitchFamily="18" charset="0"/>
              </a:rPr>
              <a:t>? </a:t>
            </a:r>
            <a:r>
              <a:rPr lang="en-US" sz="3200" dirty="0" err="1">
                <a:solidFill>
                  <a:srgbClr val="000000"/>
                </a:solidFill>
                <a:latin typeface="Times New Roman" pitchFamily="18" charset="0"/>
                <a:ea typeface="MS Mincho" pitchFamily="49" charset="-128"/>
                <a:cs typeface="Times New Roman" pitchFamily="18" charset="0"/>
              </a:rPr>
              <a:t>Còn</a:t>
            </a:r>
            <a:r>
              <a:rPr lang="en-US" sz="3200" dirty="0">
                <a:solidFill>
                  <a:srgbClr val="000000"/>
                </a:solidFill>
                <a:latin typeface="Times New Roman" pitchFamily="18" charset="0"/>
                <a:ea typeface="MS Mincho" pitchFamily="49" charset="-128"/>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174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0" y="0"/>
            <a:ext cx="9144000" cy="6324808"/>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spcBef>
                <a:spcPct val="0"/>
              </a:spcBef>
              <a:buClrTx/>
              <a:buSzTx/>
              <a:buFontTx/>
              <a:buNone/>
              <a:tabLst/>
              <a:defRPr/>
            </a:pPr>
            <a:r>
              <a:rPr lang="en-US" sz="2700" dirty="0" err="1">
                <a:solidFill>
                  <a:srgbClr val="000000"/>
                </a:solidFill>
                <a:latin typeface="Times New Roman" pitchFamily="18" charset="0"/>
                <a:ea typeface="MS Mincho" pitchFamily="49" charset="-128"/>
                <a:cs typeface="Times New Roman" pitchFamily="18" charset="0"/>
              </a:rPr>
              <a:t>t</a:t>
            </a:r>
            <a:r>
              <a:rPr kumimoji="0" lang="en-US" sz="2700" b="0" i="0" u="none" strike="noStrike" kern="1200" cap="none" spc="0" normalizeH="0" baseline="0" noProof="0" dirty="0" err="1" smtClean="0">
                <a:ln>
                  <a:noFill/>
                </a:ln>
                <a:solidFill>
                  <a:srgbClr val="000000"/>
                </a:solidFill>
                <a:effectLst/>
                <a:uLnTx/>
                <a:uFillTx/>
                <a:latin typeface="Times New Roman" pitchFamily="18" charset="0"/>
                <a:ea typeface="MS Mincho" pitchFamily="49" charset="-128"/>
                <a:cs typeface="Times New Roman" pitchFamily="18" charset="0"/>
              </a:rPr>
              <a:t>ôi</a:t>
            </a:r>
            <a:r>
              <a:rPr kumimoji="0" lang="en-US" sz="2700" b="0" i="0" u="none" strike="noStrike" kern="1200" cap="none" spc="0" normalizeH="0" baseline="0" noProof="0" dirty="0" smtClean="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smtClean="0">
                <a:ln>
                  <a:noFill/>
                </a:ln>
                <a:solidFill>
                  <a:srgbClr val="000000"/>
                </a:solidFill>
                <a:effectLst/>
                <a:uLnTx/>
                <a:uFillTx/>
                <a:latin typeface="Times New Roman" pitchFamily="18" charset="0"/>
                <a:ea typeface="MS Mincho" pitchFamily="49" charset="-128"/>
                <a:cs typeface="Times New Roman" pitchFamily="18" charset="0"/>
              </a:rPr>
              <a:t>tôi</a:t>
            </a:r>
            <a:r>
              <a:rPr kumimoji="0" lang="en-US" sz="2700" b="0" i="0" u="none" strike="noStrike" kern="1200" cap="none" spc="0" normalizeH="0" baseline="0" noProof="0" dirty="0" smtClean="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mong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muốn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được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chăm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sóc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lắng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nghe</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a:t>
            </a:r>
            <a:r>
              <a:rPr kumimoji="0" lang="en-US" sz="2700" b="1"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thấu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hiểu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mình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hơn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Hi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vọng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các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bậc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phụ</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huynh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chúng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ta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cần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tôn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trọng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sự</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khác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biệt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mỗi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đứa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mình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Hãy</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yêu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cả</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những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điều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tốt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và</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chưa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tốt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yêu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sự</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độc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đáo</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khác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biệt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tôn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trọng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sở</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thích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năng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lực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cá</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tính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mỗi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đứa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Đặc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biệt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tôi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mong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đừng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cố</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gắng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so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sánh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mình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với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bất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kỳ</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ai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dành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nhiều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thời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gian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chăm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sóc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quan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tâm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chuyện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tro</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với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cái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đê</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hai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thê</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sẻ chia,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thấu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hiều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tìm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ra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cách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giải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quyết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khi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vấn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đê</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cái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cần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vâng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lời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lễ</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phép</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chia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sẻ</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với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để</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có</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thể</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nhận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được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sự</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thấu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hiểu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hay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lời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khuyên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đúng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đắn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a:t>
            </a:r>
            <a:endParaRPr kumimoji="0" lang="en-US" sz="27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spcBef>
                <a:spcPct val="0"/>
              </a:spcBef>
              <a:buClrTx/>
              <a:buSzTx/>
              <a:buFontTx/>
              <a:buNone/>
              <a:tabLst/>
              <a:defRPr/>
            </a:pP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Tóm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lại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thời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gian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ở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bên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con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cái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là</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rất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quan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trọng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Càng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được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gần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gũi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cha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mẹ</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chúng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ta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càng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cảm</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nhận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được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sự</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an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toàn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tôn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trọng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và</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hiểu</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được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ý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nghĩa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một</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gia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đình</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Các</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bạn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có</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đồng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ý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với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ý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kiến</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của</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tôi</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700" b="0" i="0" u="none" strike="noStrike" kern="1200" cap="none" spc="0" normalizeH="0" baseline="0" noProof="0" dirty="0" err="1">
                <a:ln>
                  <a:noFill/>
                </a:ln>
                <a:solidFill>
                  <a:srgbClr val="000000"/>
                </a:solidFill>
                <a:effectLst/>
                <a:uLnTx/>
                <a:uFillTx/>
                <a:latin typeface="Times New Roman" pitchFamily="18" charset="0"/>
                <a:ea typeface="MS Mincho" pitchFamily="49" charset="-128"/>
                <a:cs typeface="Times New Roman" pitchFamily="18" charset="0"/>
              </a:rPr>
              <a:t>không</a:t>
            </a:r>
            <a:r>
              <a:rPr kumimoji="0" lang="en-US" sz="2700" b="0" i="0" u="none" strike="noStrike" kern="1200" cap="none" spc="0" normalizeH="0" baseline="0" noProof="0" dirty="0">
                <a:ln>
                  <a:noFill/>
                </a:ln>
                <a:solidFill>
                  <a:srgbClr val="000000"/>
                </a:solidFill>
                <a:effectLst/>
                <a:uLnTx/>
                <a:uFillTx/>
                <a:latin typeface="Times New Roman" pitchFamily="18" charset="0"/>
                <a:ea typeface="MS Mincho" pitchFamily="49" charset="-128"/>
                <a:cs typeface="Times New Roman" pitchFamily="18" charset="0"/>
              </a:rPr>
              <a:t>?</a:t>
            </a:r>
            <a:endParaRPr kumimoji="0" lang="en-US" sz="27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353418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07CA7921-34F5-4546-A6E5-941A97DC3C40}"/>
              </a:ext>
            </a:extLst>
          </p:cNvPr>
          <p:cNvSpPr txBox="1"/>
          <p:nvPr/>
        </p:nvSpPr>
        <p:spPr>
          <a:xfrm>
            <a:off x="0" y="30761"/>
            <a:ext cx="9144000" cy="461665"/>
          </a:xfrm>
          <a:prstGeom prst="rect">
            <a:avLst/>
          </a:prstGeom>
          <a:noFill/>
        </p:spPr>
        <p:txBody>
          <a:bodyPr wrap="square">
            <a:spAutoFit/>
          </a:bodyPr>
          <a:lstStyle/>
          <a:p>
            <a:pPr algn="just">
              <a:spcAft>
                <a:spcPts val="600"/>
              </a:spcAft>
            </a:pPr>
            <a:r>
              <a:rPr lang="en-US" sz="2400" b="1" dirty="0" err="1" smtClean="0">
                <a:solidFill>
                  <a:srgbClr val="222222"/>
                </a:solidFill>
                <a:effectLst/>
                <a:latin typeface="Times New Roman" panose="02020603050405020304" pitchFamily="18" charset="0"/>
                <a:ea typeface="Times New Roman" panose="02020603050405020304" pitchFamily="18" charset="0"/>
              </a:rPr>
              <a:t>Đề</a:t>
            </a:r>
            <a:r>
              <a:rPr lang="en-US" sz="2400" b="1" dirty="0" smtClean="0">
                <a:solidFill>
                  <a:srgbClr val="222222"/>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rPr>
              <a:t>3: </a:t>
            </a:r>
            <a:r>
              <a:rPr lang="en-US" sz="2400" b="1" dirty="0" err="1">
                <a:solidFill>
                  <a:srgbClr val="0D0D0D"/>
                </a:solidFill>
                <a:effectLst/>
                <a:latin typeface="Times New Roman" panose="02020603050405020304" pitchFamily="18" charset="0"/>
                <a:ea typeface="Times New Roman" panose="02020603050405020304" pitchFamily="18" charset="0"/>
              </a:rPr>
              <a:t>Biết</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tôn</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trọng</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người</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khác</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và</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mong</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muốn</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người</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khác</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tôn</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smtClean="0">
                <a:solidFill>
                  <a:srgbClr val="0D0D0D"/>
                </a:solidFill>
                <a:effectLst/>
                <a:latin typeface="Times New Roman" panose="02020603050405020304" pitchFamily="18" charset="0"/>
                <a:ea typeface="Times New Roman" panose="02020603050405020304" pitchFamily="18" charset="0"/>
              </a:rPr>
              <a:t>trọng</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67BEB2BD-E6CA-4762-BF95-4A397AE897A9}"/>
              </a:ext>
            </a:extLst>
          </p:cNvPr>
          <p:cNvSpPr txBox="1"/>
          <p:nvPr/>
        </p:nvSpPr>
        <p:spPr>
          <a:xfrm>
            <a:off x="73900" y="492426"/>
            <a:ext cx="4585560" cy="461665"/>
          </a:xfrm>
          <a:prstGeom prst="rect">
            <a:avLst/>
          </a:prstGeom>
          <a:noFill/>
        </p:spPr>
        <p:txBody>
          <a:bodyPr wrap="square">
            <a:spAutoFit/>
          </a:bodyPr>
          <a:lstStyle/>
          <a:p>
            <a:pPr algn="just"/>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MS Mincho" panose="02020609040205080304" pitchFamily="49" charset="-128"/>
              </a:rPr>
              <a:t>1. </a:t>
            </a:r>
            <a:r>
              <a:rPr lang="en-US" sz="2400" b="1" dirty="0" err="1">
                <a:effectLst/>
                <a:latin typeface="Times New Roman" panose="02020603050405020304" pitchFamily="18" charset="0"/>
                <a:ea typeface="MS Mincho" panose="02020609040205080304" pitchFamily="49" charset="-128"/>
              </a:rPr>
              <a:t>Trước</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khi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viết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xmlns="" id="{539EB627-1058-4A09-9132-218E242B9B14}"/>
              </a:ext>
            </a:extLst>
          </p:cNvPr>
          <p:cNvSpPr txBox="1"/>
          <p:nvPr/>
        </p:nvSpPr>
        <p:spPr>
          <a:xfrm>
            <a:off x="0" y="954091"/>
            <a:ext cx="9144000" cy="6124754"/>
          </a:xfrm>
          <a:prstGeom prst="rect">
            <a:avLst/>
          </a:prstGeom>
          <a:noFill/>
        </p:spPr>
        <p:txBody>
          <a:bodyPr wrap="square">
            <a:spAutoFit/>
          </a:bodyPr>
          <a:lstStyle/>
          <a:p>
            <a:r>
              <a:rPr lang="vi-VN" sz="2700" b="1" dirty="0">
                <a:effectLst/>
                <a:latin typeface="Times New Roman" panose="02020603050405020304" pitchFamily="18" charset="0"/>
                <a:ea typeface="Times New Roman" panose="02020603050405020304" pitchFamily="18" charset="0"/>
              </a:rPr>
              <a:t>a. </a:t>
            </a:r>
            <a:r>
              <a:rPr lang="en-US" sz="2700" b="1" dirty="0" err="1">
                <a:effectLst/>
                <a:latin typeface="Times New Roman" panose="02020603050405020304" pitchFamily="18" charset="0"/>
                <a:ea typeface="Times New Roman" panose="02020603050405020304" pitchFamily="18" charset="0"/>
              </a:rPr>
              <a:t>Lựa</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chọn</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đề</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tài</a:t>
            </a:r>
            <a:r>
              <a:rPr lang="en-US" sz="2700" b="1" dirty="0">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Times New Roman" panose="02020603050405020304" pitchFamily="18" charset="0"/>
            </a:endParaRPr>
          </a:p>
          <a:p>
            <a:pPr algn="just"/>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Vấn</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đề</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cần</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bàn</a:t>
            </a:r>
            <a:r>
              <a:rPr lang="en-US" sz="2700" b="1" dirty="0">
                <a:effectLst/>
                <a:latin typeface="Times New Roman" panose="02020603050405020304" pitchFamily="18" charset="0"/>
                <a:ea typeface="Times New Roman" panose="02020603050405020304" pitchFamily="18" charset="0"/>
              </a:rPr>
              <a: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Sự</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việc</a:t>
            </a:r>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b</a:t>
            </a:r>
            <a:r>
              <a:rPr lang="en-US" sz="2700" b="1" dirty="0" err="1">
                <a:solidFill>
                  <a:srgbClr val="0D0D0D"/>
                </a:solidFill>
                <a:effectLst/>
                <a:latin typeface="Times New Roman" panose="02020603050405020304" pitchFamily="18" charset="0"/>
                <a:ea typeface="Times New Roman" panose="02020603050405020304" pitchFamily="18" charset="0"/>
              </a:rPr>
              <a:t>iết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và</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mong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muốn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endParaRPr lang="en-US" sz="2700" dirty="0">
              <a:effectLst/>
              <a:latin typeface="Times New Roman" panose="02020603050405020304" pitchFamily="18" charset="0"/>
              <a:ea typeface="Times New Roman" panose="02020603050405020304" pitchFamily="18" charset="0"/>
            </a:endParaRPr>
          </a:p>
          <a:p>
            <a:pPr algn="just"/>
            <a:r>
              <a:rPr lang="en-US" sz="2700" dirty="0">
                <a:effectLst/>
                <a:latin typeface="Times New Roman" panose="02020603050405020304" pitchFamily="18" charset="0"/>
                <a:ea typeface="Times New Roman" panose="02020603050405020304" pitchFamily="18" charset="0"/>
              </a:rPr>
              <a:t>HS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xác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định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được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đây</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là</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tài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gũi</a:t>
            </a:r>
            <a:r>
              <a:rPr lang="en-US" sz="2700" dirty="0">
                <a:effectLst/>
                <a:latin typeface="Times New Roman" panose="02020603050405020304" pitchFamily="18" charset="0"/>
                <a:ea typeface="Times New Roman" panose="02020603050405020304" pitchFamily="18" charset="0"/>
              </a:rPr>
              <a:t>, HS </a:t>
            </a:r>
            <a:r>
              <a:rPr lang="en-US" sz="2700" dirty="0" err="1">
                <a:effectLst/>
                <a:latin typeface="Times New Roman" panose="02020603050405020304" pitchFamily="18" charset="0"/>
                <a:ea typeface="Times New Roman" panose="02020603050405020304" pitchFamily="18" charset="0"/>
              </a:rPr>
              <a:t>đã</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có</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những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trải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nghiệm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vấn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từng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chứng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kiến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biểu</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hiện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muốn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tôn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trọng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người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khác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ngay</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trong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quan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hệ</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bạn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bè</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trong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quan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hệ</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gia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đình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quan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hệ</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xã</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hội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khác</a:t>
            </a:r>
            <a:r>
              <a:rPr lang="en-US" sz="2700" dirty="0">
                <a:effectLst/>
                <a:latin typeface="Times New Roman" panose="02020603050405020304" pitchFamily="18" charset="0"/>
                <a:ea typeface="Times New Roman" panose="02020603050405020304" pitchFamily="18" charset="0"/>
              </a:rPr>
              <a:t>...</a:t>
            </a:r>
            <a:r>
              <a:rPr lang="en-US" sz="2700" dirty="0" err="1">
                <a:effectLst/>
                <a:latin typeface="Times New Roman" panose="02020603050405020304" pitchFamily="18" charset="0"/>
                <a:ea typeface="Times New Roman" panose="02020603050405020304" pitchFamily="18" charset="0"/>
              </a:rPr>
              <a:t>Từ</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thực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tế</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đó</a:t>
            </a:r>
            <a:r>
              <a:rPr lang="en-US" sz="2700" dirty="0">
                <a:effectLst/>
                <a:latin typeface="Times New Roman" panose="02020603050405020304" pitchFamily="18" charset="0"/>
                <a:ea typeface="Times New Roman" panose="02020603050405020304" pitchFamily="18" charset="0"/>
              </a:rPr>
              <a:t>, HS </a:t>
            </a:r>
            <a:r>
              <a:rPr lang="en-US" sz="2700" dirty="0" err="1">
                <a:effectLst/>
                <a:latin typeface="Times New Roman" panose="02020603050405020304" pitchFamily="18" charset="0"/>
                <a:ea typeface="Times New Roman" panose="02020603050405020304" pitchFamily="18" charset="0"/>
              </a:rPr>
              <a:t>nhận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thức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vấn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sự</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việc</a:t>
            </a:r>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b</a:t>
            </a:r>
            <a:r>
              <a:rPr lang="en-US" sz="2700" b="1" dirty="0" err="1">
                <a:solidFill>
                  <a:srgbClr val="0D0D0D"/>
                </a:solidFill>
                <a:effectLst/>
                <a:latin typeface="Times New Roman" panose="02020603050405020304" pitchFamily="18" charset="0"/>
                <a:ea typeface="Times New Roman" panose="02020603050405020304" pitchFamily="18" charset="0"/>
              </a:rPr>
              <a:t>iết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và</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mong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muốn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endParaRPr lang="en-US" sz="2700" dirty="0">
              <a:effectLst/>
              <a:latin typeface="Times New Roman" panose="02020603050405020304" pitchFamily="18" charset="0"/>
              <a:ea typeface="Times New Roman" panose="02020603050405020304" pitchFamily="18" charset="0"/>
            </a:endParaRPr>
          </a:p>
          <a:p>
            <a:pPr algn="just"/>
            <a:r>
              <a:rPr lang="en-US" sz="2700" dirty="0">
                <a:effectLst/>
                <a:latin typeface="Times New Roman" panose="02020603050405020304" pitchFamily="18" charset="0"/>
                <a:ea typeface="Times New Roman" panose="02020603050405020304" pitchFamily="18" charset="0"/>
              </a:rPr>
              <a:t>  - </a:t>
            </a:r>
            <a:r>
              <a:rPr lang="en-US" sz="2700" b="1" dirty="0" err="1">
                <a:effectLst/>
                <a:latin typeface="Times New Roman" panose="02020603050405020304" pitchFamily="18" charset="0"/>
                <a:ea typeface="Times New Roman" panose="02020603050405020304" pitchFamily="18" charset="0"/>
              </a:rPr>
              <a:t>Xác</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định</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mục</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đích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bài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Nêu</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quan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điểm</a:t>
            </a:r>
            <a:r>
              <a:rPr lang="en-US" sz="2700" dirty="0">
                <a:effectLst/>
                <a:latin typeface="Times New Roman" panose="02020603050405020304" pitchFamily="18" charset="0"/>
                <a:ea typeface="Times New Roman" panose="02020603050405020304" pitchFamily="18" charset="0"/>
              </a:rPr>
              <a:t> ý </a:t>
            </a:r>
            <a:r>
              <a:rPr lang="en-US" sz="2700" dirty="0" err="1">
                <a:effectLst/>
                <a:latin typeface="Times New Roman" panose="02020603050405020304" pitchFamily="18" charset="0"/>
                <a:ea typeface="Times New Roman" panose="02020603050405020304" pitchFamily="18" charset="0"/>
              </a:rPr>
              <a:t>kiến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mình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vấn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sự</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việc</a:t>
            </a:r>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b</a:t>
            </a:r>
            <a:r>
              <a:rPr lang="en-US" sz="2700" b="1" dirty="0" err="1">
                <a:solidFill>
                  <a:srgbClr val="0D0D0D"/>
                </a:solidFill>
                <a:effectLst/>
                <a:latin typeface="Times New Roman" panose="02020603050405020304" pitchFamily="18" charset="0"/>
                <a:ea typeface="Times New Roman" panose="02020603050405020304" pitchFamily="18" charset="0"/>
              </a:rPr>
              <a:t>iết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và</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mong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muốn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khác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tôn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trọng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là</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điều</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vô</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cùng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cần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thiết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mỗi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phải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lắng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nghe</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thấu</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hiểu</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để</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làm</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cho</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cuộc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sống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tốt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đẹp</a:t>
            </a:r>
            <a:r>
              <a:rPr lang="en-US" sz="2700" b="1" dirty="0">
                <a:solidFill>
                  <a:srgbClr val="0D0D0D"/>
                </a:solidFill>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15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3043BEF8-2AD7-4E06-85EC-AAEBEF6C1984}"/>
              </a:ext>
            </a:extLst>
          </p:cNvPr>
          <p:cNvSpPr>
            <a:spLocks noChangeArrowheads="1"/>
          </p:cNvSpPr>
          <p:nvPr/>
        </p:nvSpPr>
        <p:spPr bwMode="auto">
          <a:xfrm>
            <a:off x="0" y="76200"/>
            <a:ext cx="9143999" cy="67818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xmlns="" id="{2FCBF6DE-34F1-4CAF-8AF1-A3E0EEA9D1C8}"/>
              </a:ext>
            </a:extLst>
          </p:cNvPr>
          <p:cNvSpPr txBox="1"/>
          <p:nvPr/>
        </p:nvSpPr>
        <p:spPr>
          <a:xfrm>
            <a:off x="152400" y="685800"/>
            <a:ext cx="8839200" cy="5262979"/>
          </a:xfrm>
          <a:prstGeom prst="rect">
            <a:avLst/>
          </a:prstGeom>
          <a:noFill/>
        </p:spPr>
        <p:txBody>
          <a:bodyPr wrap="square">
            <a:spAutoFit/>
          </a:bodyPr>
          <a:lstStyle/>
          <a:p>
            <a:pPr algn="just"/>
            <a:r>
              <a:rPr lang="en-US" sz="2800" b="1" dirty="0">
                <a:effectLst/>
                <a:latin typeface="Times New Roman" panose="02020603050405020304" pitchFamily="18" charset="0"/>
                <a:ea typeface="Times New Roman" panose="02020603050405020304" pitchFamily="18" charset="0"/>
              </a:rPr>
              <a:t>- Thu </a:t>
            </a:r>
            <a:r>
              <a:rPr lang="en-US" sz="2800" b="1" dirty="0" err="1">
                <a:effectLst/>
                <a:latin typeface="Times New Roman" panose="02020603050405020304" pitchFamily="18" charset="0"/>
                <a:ea typeface="Times New Roman" panose="02020603050405020304" pitchFamily="18" charset="0"/>
              </a:rPr>
              <a:t>thập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dữ</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liệu</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bằng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chứng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gặp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hàng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a:t>
            </a:r>
            <a:r>
              <a:rPr lang="en-US" sz="2800" dirty="0">
                <a:effectLst/>
                <a:latin typeface="Times New Roman" panose="02020603050405020304" pitchFamily="18" charset="0"/>
                <a:ea typeface="Times New Roman" panose="02020603050405020304" pitchFamily="18" charset="0"/>
              </a:rPr>
              <a:t> vi, </a:t>
            </a:r>
            <a:r>
              <a:rPr lang="en-US" sz="2800" dirty="0" err="1">
                <a:effectLst/>
                <a:latin typeface="Times New Roman" panose="02020603050405020304" pitchFamily="18" charset="0"/>
                <a:ea typeface="Times New Roman" panose="02020603050405020304" pitchFamily="18" charset="0"/>
              </a:rPr>
              <a:t>mạng</a:t>
            </a:r>
            <a:r>
              <a:rPr lang="en-US" sz="2800" dirty="0">
                <a:effectLst/>
                <a:latin typeface="Times New Roman" panose="02020603050405020304" pitchFamily="18" charset="0"/>
                <a:ea typeface="Times New Roman" panose="02020603050405020304" pitchFamily="18" charset="0"/>
              </a:rPr>
              <a:t> in- </a:t>
            </a:r>
            <a:r>
              <a:rPr lang="en-US" sz="2800" dirty="0" err="1">
                <a:effectLst/>
                <a:latin typeface="Times New Roman" panose="02020603050405020304" pitchFamily="18" charset="0"/>
                <a:ea typeface="Times New Roman" panose="02020603050405020304" pitchFamily="18" charset="0"/>
              </a:rPr>
              <a:t>tơ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nét</a:t>
            </a:r>
            <a:r>
              <a:rPr lang="en-US" sz="2800" dirty="0">
                <a:effectLst/>
                <a:latin typeface="Times New Roman" panose="02020603050405020304" pitchFamily="18" charset="0"/>
                <a:ea typeface="Times New Roman" panose="02020603050405020304" pitchFamily="18" charset="0"/>
              </a:rPr>
              <a:t>...</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thiếu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khá;biểu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rPr>
              <a:t>...</a:t>
            </a:r>
          </a:p>
          <a:p>
            <a:pPr algn="just"/>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Lí</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lẽ</a:t>
            </a:r>
            <a:r>
              <a:rPr lang="en-US" sz="2800" b="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a:p>
            <a:pPr algn="just"/>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nghe</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thầy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nghĩa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t>
            </a:r>
            <a:r>
              <a:rPr lang="en-US" sz="2800" b="1" dirty="0" err="1">
                <a:solidFill>
                  <a:srgbClr val="0D0D0D"/>
                </a:solidFill>
                <a:effectLst/>
                <a:latin typeface="Times New Roman" panose="02020603050405020304" pitchFamily="18" charset="0"/>
                <a:ea typeface="Times New Roman" panose="02020603050405020304" pitchFamily="18" charset="0"/>
              </a:rPr>
              <a:t>iết</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tôn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trọng</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người</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khác</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và</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mong</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muốn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người</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khác</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tôn</a:t>
            </a:r>
            <a:r>
              <a:rPr lang="en-US" sz="2800" b="1" dirty="0">
                <a:solidFill>
                  <a:srgbClr val="0D0D0D"/>
                </a:solidFill>
                <a:effectLst/>
                <a:latin typeface="Times New Roman" panose="02020603050405020304" pitchFamily="18" charset="0"/>
                <a:ea typeface="Times New Roman" panose="02020603050405020304" pitchFamily="18" charset="0"/>
              </a:rPr>
              <a:t> </a:t>
            </a:r>
            <a:r>
              <a:rPr lang="en-US" sz="2800" b="1" dirty="0" err="1">
                <a:solidFill>
                  <a:srgbClr val="0D0D0D"/>
                </a:solidFill>
                <a:effectLst/>
                <a:latin typeface="Times New Roman" panose="02020603050405020304" pitchFamily="18" charset="0"/>
                <a:ea typeface="Times New Roman" panose="02020603050405020304" pitchFamily="18" charset="0"/>
              </a:rPr>
              <a:t>trọng</a:t>
            </a:r>
            <a:endParaRPr lang="en-US" sz="2800" dirty="0">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 </a:t>
            </a:r>
          </a:p>
          <a:p>
            <a:pPr algn="just"/>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muốn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93032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1B1F982E-5EAC-4FA5-8EBE-530C1F59E963}"/>
              </a:ext>
            </a:extLst>
          </p:cNvPr>
          <p:cNvSpPr txBox="1"/>
          <p:nvPr/>
        </p:nvSpPr>
        <p:spPr>
          <a:xfrm>
            <a:off x="0" y="28949"/>
            <a:ext cx="9144000" cy="6694140"/>
          </a:xfrm>
          <a:prstGeom prst="rect">
            <a:avLst/>
          </a:prstGeom>
          <a:noFill/>
        </p:spPr>
        <p:txBody>
          <a:bodyPr wrap="square">
            <a:spAutoFit/>
          </a:bodyPr>
          <a:lstStyle/>
          <a:p>
            <a:pPr algn="just"/>
            <a:r>
              <a:rPr lang="en-US" sz="3300" b="1" dirty="0">
                <a:effectLst/>
                <a:latin typeface="Times New Roman" panose="02020603050405020304" pitchFamily="18" charset="0"/>
                <a:ea typeface="Times New Roman" panose="02020603050405020304" pitchFamily="18" charset="0"/>
              </a:rPr>
              <a:t>     </a:t>
            </a:r>
            <a:r>
              <a:rPr lang="vi-VN" sz="3300" b="1" dirty="0">
                <a:effectLst/>
                <a:latin typeface="Times New Roman" panose="02020603050405020304" pitchFamily="18" charset="0"/>
                <a:ea typeface="Times New Roman" panose="02020603050405020304" pitchFamily="18" charset="0"/>
              </a:rPr>
              <a:t>b. </a:t>
            </a:r>
            <a:r>
              <a:rPr lang="en-US" sz="3300" b="1" dirty="0" err="1">
                <a:effectLst/>
                <a:latin typeface="Times New Roman" panose="02020603050405020304" pitchFamily="18" charset="0"/>
                <a:ea typeface="Times New Roman" panose="02020603050405020304" pitchFamily="18" charset="0"/>
              </a:rPr>
              <a:t>Tìm</a:t>
            </a:r>
            <a:r>
              <a:rPr lang="en-US" sz="3300" b="1" dirty="0">
                <a:effectLst/>
                <a:latin typeface="Times New Roman" panose="02020603050405020304" pitchFamily="18" charset="0"/>
                <a:ea typeface="Times New Roman" panose="02020603050405020304" pitchFamily="18" charset="0"/>
              </a:rPr>
              <a:t> ý</a:t>
            </a:r>
            <a:endParaRPr lang="en-US" sz="3300" dirty="0">
              <a:effectLst/>
              <a:latin typeface="Times New Roman" panose="02020603050405020304" pitchFamily="18" charset="0"/>
              <a:ea typeface="Times New Roman" panose="02020603050405020304" pitchFamily="18" charset="0"/>
            </a:endParaRPr>
          </a:p>
          <a:p>
            <a:pPr algn="just"/>
            <a:r>
              <a:rPr lang="en-US" sz="3300" b="1" dirty="0">
                <a:solidFill>
                  <a:srgbClr val="222222"/>
                </a:solidFill>
                <a:effectLst/>
                <a:latin typeface="Times New Roman" panose="02020603050405020304" pitchFamily="18" charset="0"/>
                <a:ea typeface="Times New Roman" panose="02020603050405020304" pitchFamily="18" charset="0"/>
              </a:rPr>
              <a:t> </a:t>
            </a:r>
            <a:r>
              <a:rPr lang="en-US" sz="3300" i="1" dirty="0">
                <a:effectLst/>
                <a:latin typeface="Times New Roman" panose="02020603050405020304" pitchFamily="18" charset="0"/>
                <a:ea typeface="Times New Roman" panose="02020603050405020304" pitchFamily="18" charset="0"/>
              </a:rPr>
              <a:t>1- </a:t>
            </a:r>
            <a:r>
              <a:rPr lang="en-US" sz="3300" i="1" dirty="0" err="1">
                <a:latin typeface="Times New Roman" panose="02020603050405020304" pitchFamily="18" charset="0"/>
                <a:ea typeface="Times New Roman" panose="02020603050405020304" pitchFamily="18" charset="0"/>
              </a:rPr>
              <a:t>T</a:t>
            </a:r>
            <a:r>
              <a:rPr lang="en-US" sz="3300" i="1" dirty="0" err="1" smtClean="0">
                <a:effectLst/>
                <a:latin typeface="Times New Roman" panose="02020603050405020304" pitchFamily="18" charset="0"/>
                <a:ea typeface="Times New Roman" panose="02020603050405020304" pitchFamily="18" charset="0"/>
              </a:rPr>
              <a:t>ôn</a:t>
            </a:r>
            <a:r>
              <a:rPr lang="en-US" sz="3300" i="1" dirty="0" smtClean="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trọng</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người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khác</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là</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gì</a:t>
            </a:r>
            <a:r>
              <a:rPr lang="en-US" sz="3300" i="1" dirty="0">
                <a:effectLst/>
                <a:latin typeface="Times New Roman" panose="02020603050405020304" pitchFamily="18" charset="0"/>
                <a:ea typeface="Times New Roman" panose="02020603050405020304" pitchFamily="18" charset="0"/>
              </a:rPr>
              <a:t>?</a:t>
            </a:r>
            <a:endParaRPr lang="en-US" sz="3300" dirty="0">
              <a:effectLst/>
              <a:latin typeface="Times New Roman" panose="02020603050405020304" pitchFamily="18" charset="0"/>
              <a:ea typeface="Times New Roman" panose="02020603050405020304" pitchFamily="18" charset="0"/>
            </a:endParaRPr>
          </a:p>
          <a:p>
            <a:pPr algn="just"/>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Tôn</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trọng</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là</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gì</a:t>
            </a:r>
            <a:r>
              <a:rPr lang="en-US" sz="3300" dirty="0">
                <a:effectLst/>
                <a:latin typeface="Times New Roman" panose="02020603050405020304" pitchFamily="18" charset="0"/>
                <a:ea typeface="Times New Roman" panose="02020603050405020304" pitchFamily="18" charset="0"/>
              </a:rPr>
              <a:t>?</a:t>
            </a:r>
          </a:p>
          <a:p>
            <a:pPr algn="just"/>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Tôn</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trọng</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người</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khác</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là</a:t>
            </a:r>
            <a:r>
              <a:rPr lang="en-US" sz="3300" dirty="0">
                <a:effectLst/>
                <a:latin typeface="Times New Roman" panose="02020603050405020304" pitchFamily="18" charset="0"/>
                <a:ea typeface="Times New Roman" panose="02020603050405020304" pitchFamily="18" charset="0"/>
              </a:rPr>
              <a:t> </a:t>
            </a:r>
            <a:r>
              <a:rPr lang="en-US" sz="3300" dirty="0" err="1">
                <a:effectLst/>
                <a:latin typeface="Times New Roman" panose="02020603050405020304" pitchFamily="18" charset="0"/>
                <a:ea typeface="Times New Roman" panose="02020603050405020304" pitchFamily="18" charset="0"/>
              </a:rPr>
              <a:t>gì</a:t>
            </a:r>
            <a:r>
              <a:rPr lang="en-US" sz="3300" dirty="0">
                <a:effectLst/>
                <a:latin typeface="Times New Roman" panose="02020603050405020304" pitchFamily="18" charset="0"/>
                <a:ea typeface="Times New Roman" panose="02020603050405020304" pitchFamily="18" charset="0"/>
              </a:rPr>
              <a:t>?</a:t>
            </a:r>
          </a:p>
          <a:p>
            <a:pPr algn="just"/>
            <a:r>
              <a:rPr lang="en-US" sz="3300" dirty="0">
                <a:effectLst/>
                <a:latin typeface="Times New Roman" panose="02020603050405020304" pitchFamily="18" charset="0"/>
                <a:ea typeface="Times New Roman" panose="02020603050405020304" pitchFamily="18" charset="0"/>
              </a:rPr>
              <a:t>+ </a:t>
            </a:r>
            <a:r>
              <a:rPr lang="en-US" sz="3300" dirty="0" err="1">
                <a:solidFill>
                  <a:srgbClr val="0D0D0D"/>
                </a:solidFill>
                <a:latin typeface="Times New Roman" panose="02020603050405020304" pitchFamily="18" charset="0"/>
                <a:ea typeface="Times New Roman" panose="02020603050405020304" pitchFamily="18" charset="0"/>
              </a:rPr>
              <a:t>M</a:t>
            </a:r>
            <a:r>
              <a:rPr lang="en-US" sz="3300" dirty="0" err="1" smtClean="0">
                <a:solidFill>
                  <a:srgbClr val="0D0D0D"/>
                </a:solidFill>
                <a:effectLst/>
                <a:latin typeface="Times New Roman" panose="02020603050405020304" pitchFamily="18" charset="0"/>
                <a:ea typeface="Times New Roman" panose="02020603050405020304" pitchFamily="18" charset="0"/>
              </a:rPr>
              <a:t>ong</a:t>
            </a:r>
            <a:r>
              <a:rPr lang="en-US" sz="3300" dirty="0" smtClean="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muốn</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người</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khác</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tôn</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trọng</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là</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điều</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đúng</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đắn</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cần</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thiết</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để</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tự</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bảo</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vệ</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giá</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trị</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a:solidFill>
                  <a:srgbClr val="0D0D0D"/>
                </a:solidFill>
                <a:effectLst/>
                <a:latin typeface="Times New Roman" panose="02020603050405020304" pitchFamily="18" charset="0"/>
                <a:ea typeface="Times New Roman" panose="02020603050405020304" pitchFamily="18" charset="0"/>
              </a:rPr>
              <a:t>của</a:t>
            </a:r>
            <a:r>
              <a:rPr lang="en-US" sz="3300" dirty="0">
                <a:solidFill>
                  <a:srgbClr val="0D0D0D"/>
                </a:solidFill>
                <a:effectLst/>
                <a:latin typeface="Times New Roman" panose="02020603050405020304" pitchFamily="18" charset="0"/>
                <a:ea typeface="Times New Roman" panose="02020603050405020304" pitchFamily="18" charset="0"/>
              </a:rPr>
              <a:t> </a:t>
            </a:r>
            <a:r>
              <a:rPr lang="en-US" sz="3300" dirty="0" err="1" smtClean="0">
                <a:solidFill>
                  <a:srgbClr val="0D0D0D"/>
                </a:solidFill>
                <a:effectLst/>
                <a:latin typeface="Times New Roman" panose="02020603050405020304" pitchFamily="18" charset="0"/>
                <a:ea typeface="Times New Roman" panose="02020603050405020304" pitchFamily="18" charset="0"/>
              </a:rPr>
              <a:t>mình</a:t>
            </a:r>
            <a:endParaRPr lang="en-US" sz="3300" b="1" dirty="0">
              <a:effectLst/>
              <a:latin typeface="Times New Roman" panose="02020603050405020304" pitchFamily="18" charset="0"/>
              <a:ea typeface="Times New Roman" panose="02020603050405020304" pitchFamily="18" charset="0"/>
            </a:endParaRPr>
          </a:p>
          <a:p>
            <a:pPr algn="just"/>
            <a:r>
              <a:rPr lang="en-US" sz="3300" b="1" dirty="0">
                <a:solidFill>
                  <a:srgbClr val="0D0D0D"/>
                </a:solidFill>
                <a:effectLst/>
                <a:latin typeface="Times New Roman" panose="02020603050405020304" pitchFamily="18" charset="0"/>
                <a:ea typeface="Times New Roman" panose="02020603050405020304" pitchFamily="18" charset="0"/>
              </a:rPr>
              <a:t>2</a:t>
            </a:r>
            <a:r>
              <a:rPr lang="en-US" sz="3300" b="1" i="1" dirty="0">
                <a:effectLst/>
                <a:latin typeface="Times New Roman" panose="02020603050405020304" pitchFamily="18" charset="0"/>
                <a:ea typeface="Times New Roman" panose="02020603050405020304" pitchFamily="18" charset="0"/>
              </a:rPr>
              <a:t>- </a:t>
            </a:r>
            <a:r>
              <a:rPr lang="en-US" sz="3300" b="1" i="1" dirty="0" err="1">
                <a:effectLst/>
                <a:latin typeface="Times New Roman" panose="02020603050405020304" pitchFamily="18" charset="0"/>
                <a:ea typeface="Times New Roman" panose="02020603050405020304" pitchFamily="18" charset="0"/>
              </a:rPr>
              <a:t>Lợi</a:t>
            </a:r>
            <a:r>
              <a:rPr lang="en-US" sz="3300" b="1" i="1" dirty="0">
                <a:effectLst/>
                <a:latin typeface="Times New Roman" panose="02020603050405020304" pitchFamily="18" charset="0"/>
                <a:ea typeface="Times New Roman" panose="02020603050405020304" pitchFamily="18" charset="0"/>
              </a:rPr>
              <a:t> </a:t>
            </a:r>
            <a:r>
              <a:rPr lang="en-US" sz="3300" b="1" i="1" dirty="0" err="1">
                <a:effectLst/>
                <a:latin typeface="Times New Roman" panose="02020603050405020304" pitchFamily="18" charset="0"/>
                <a:ea typeface="Times New Roman" panose="02020603050405020304" pitchFamily="18" charset="0"/>
              </a:rPr>
              <a:t>ích</a:t>
            </a:r>
            <a:r>
              <a:rPr lang="en-US" sz="3300" b="1" i="1" dirty="0">
                <a:effectLst/>
                <a:latin typeface="Times New Roman" panose="02020603050405020304" pitchFamily="18" charset="0"/>
                <a:ea typeface="Times New Roman" panose="02020603050405020304" pitchFamily="18" charset="0"/>
              </a:rPr>
              <a:t> (ý </a:t>
            </a:r>
            <a:r>
              <a:rPr lang="en-US" sz="3300" b="1" i="1" dirty="0" err="1">
                <a:effectLst/>
                <a:latin typeface="Times New Roman" panose="02020603050405020304" pitchFamily="18" charset="0"/>
                <a:ea typeface="Times New Roman" panose="02020603050405020304" pitchFamily="18" charset="0"/>
              </a:rPr>
              <a:t>nghĩa</a:t>
            </a:r>
            <a:r>
              <a:rPr lang="en-US" sz="3300" b="1" i="1" dirty="0">
                <a:effectLst/>
                <a:latin typeface="Times New Roman" panose="02020603050405020304" pitchFamily="18" charset="0"/>
                <a:ea typeface="Times New Roman" panose="02020603050405020304" pitchFamily="18" charset="0"/>
              </a:rPr>
              <a:t>) </a:t>
            </a:r>
            <a:r>
              <a:rPr lang="en-US" sz="3300" b="1" i="1" dirty="0" err="1">
                <a:effectLst/>
                <a:latin typeface="Times New Roman" panose="02020603050405020304" pitchFamily="18" charset="0"/>
                <a:ea typeface="Times New Roman" panose="02020603050405020304" pitchFamily="18" charset="0"/>
              </a:rPr>
              <a:t>của</a:t>
            </a:r>
            <a:r>
              <a:rPr lang="en-US" sz="3300" b="1" i="1" dirty="0">
                <a:effectLst/>
                <a:latin typeface="Times New Roman" panose="02020603050405020304" pitchFamily="18" charset="0"/>
                <a:ea typeface="Times New Roman" panose="02020603050405020304" pitchFamily="18" charset="0"/>
              </a:rPr>
              <a:t> </a:t>
            </a:r>
            <a:r>
              <a:rPr lang="en-US" sz="3300" b="1" i="1" dirty="0" err="1">
                <a:effectLst/>
                <a:latin typeface="Times New Roman" panose="02020603050405020304" pitchFamily="18" charset="0"/>
                <a:ea typeface="Times New Roman" panose="02020603050405020304" pitchFamily="18" charset="0"/>
              </a:rPr>
              <a:t>việc</a:t>
            </a:r>
            <a:r>
              <a:rPr lang="en-US" sz="3300" b="1" i="1" dirty="0">
                <a:effectLst/>
                <a:latin typeface="Times New Roman" panose="02020603050405020304" pitchFamily="18" charset="0"/>
                <a:ea typeface="Times New Roman" panose="02020603050405020304" pitchFamily="18" charset="0"/>
              </a:rPr>
              <a:t> </a:t>
            </a:r>
            <a:r>
              <a:rPr lang="en-US" sz="3300" b="1" i="1" dirty="0" err="1">
                <a:effectLst/>
                <a:latin typeface="Times New Roman" panose="02020603050405020304" pitchFamily="18" charset="0"/>
                <a:ea typeface="Times New Roman" panose="02020603050405020304" pitchFamily="18" charset="0"/>
              </a:rPr>
              <a:t>biết</a:t>
            </a:r>
            <a:r>
              <a:rPr lang="en-US" sz="3300" b="1" i="1" dirty="0">
                <a:effectLst/>
                <a:latin typeface="Times New Roman" panose="02020603050405020304" pitchFamily="18" charset="0"/>
                <a:ea typeface="Times New Roman" panose="02020603050405020304" pitchFamily="18" charset="0"/>
              </a:rPr>
              <a:t>  </a:t>
            </a:r>
            <a:r>
              <a:rPr lang="en-US" sz="3300" b="1" i="1" dirty="0" err="1">
                <a:solidFill>
                  <a:srgbClr val="0D0D0D"/>
                </a:solidFill>
                <a:effectLst/>
                <a:latin typeface="Times New Roman" panose="02020603050405020304" pitchFamily="18" charset="0"/>
                <a:ea typeface="Times New Roman" panose="02020603050405020304" pitchFamily="18" charset="0"/>
              </a:rPr>
              <a:t>t</a:t>
            </a:r>
            <a:r>
              <a:rPr lang="en-US" sz="3300" i="1" dirty="0" err="1">
                <a:solidFill>
                  <a:srgbClr val="0D0D0D"/>
                </a:solidFill>
                <a:effectLst/>
                <a:latin typeface="Times New Roman" panose="02020603050405020304" pitchFamily="18" charset="0"/>
                <a:ea typeface="Times New Roman" panose="02020603050405020304" pitchFamily="18" charset="0"/>
              </a:rPr>
              <a:t>ôn</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trọng</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người</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khác</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và</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mong</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muốn</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người</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khác</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tôn</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trọng</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Vì</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sao</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cần</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biết</a:t>
            </a:r>
            <a:r>
              <a:rPr lang="en-US" sz="3300" i="1" dirty="0">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tôn</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trọng</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người</a:t>
            </a:r>
            <a:r>
              <a:rPr lang="en-US" sz="3300" i="1" dirty="0">
                <a:solidFill>
                  <a:srgbClr val="0D0D0D"/>
                </a:solidFill>
                <a:effectLst/>
                <a:latin typeface="Times New Roman" panose="02020603050405020304" pitchFamily="18" charset="0"/>
                <a:ea typeface="Times New Roman" panose="02020603050405020304" pitchFamily="18" charset="0"/>
              </a:rPr>
              <a:t> </a:t>
            </a:r>
            <a:r>
              <a:rPr lang="en-US" sz="3300" i="1" dirty="0" err="1">
                <a:solidFill>
                  <a:srgbClr val="0D0D0D"/>
                </a:solidFill>
                <a:effectLst/>
                <a:latin typeface="Times New Roman" panose="02020603050405020304" pitchFamily="18" charset="0"/>
                <a:ea typeface="Times New Roman" panose="02020603050405020304" pitchFamily="18" charset="0"/>
              </a:rPr>
              <a:t>khác</a:t>
            </a:r>
            <a:r>
              <a:rPr lang="en-US" sz="3300" i="1" dirty="0">
                <a:solidFill>
                  <a:srgbClr val="0D0D0D"/>
                </a:solidFill>
                <a:effectLst/>
                <a:latin typeface="Times New Roman" panose="02020603050405020304" pitchFamily="18" charset="0"/>
                <a:ea typeface="Times New Roman" panose="02020603050405020304" pitchFamily="18" charset="0"/>
              </a:rPr>
              <a:t>?)</a:t>
            </a:r>
            <a:endParaRPr lang="en-US" sz="3300" dirty="0">
              <a:effectLst/>
              <a:latin typeface="Times New Roman" panose="02020603050405020304" pitchFamily="18" charset="0"/>
              <a:ea typeface="Times New Roman" panose="02020603050405020304" pitchFamily="18" charset="0"/>
            </a:endParaRPr>
          </a:p>
          <a:p>
            <a:pPr algn="just"/>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Đối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với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bản</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thân</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mỗi</a:t>
            </a:r>
            <a:r>
              <a:rPr lang="en-US" sz="3300" i="1" dirty="0">
                <a:effectLst/>
                <a:latin typeface="Times New Roman" panose="02020603050405020304" pitchFamily="18" charset="0"/>
                <a:ea typeface="Times New Roman" panose="02020603050405020304" pitchFamily="18" charset="0"/>
              </a:rPr>
              <a:t> </a:t>
            </a:r>
            <a:r>
              <a:rPr lang="en-US" sz="3300" i="1" dirty="0" err="1" smtClean="0">
                <a:effectLst/>
                <a:latin typeface="Times New Roman" panose="02020603050405020304" pitchFamily="18" charset="0"/>
                <a:ea typeface="Times New Roman" panose="02020603050405020304" pitchFamily="18" charset="0"/>
              </a:rPr>
              <a:t>người</a:t>
            </a:r>
            <a:endParaRPr lang="en-US" sz="3300" dirty="0">
              <a:effectLst/>
              <a:latin typeface="Times New Roman" panose="02020603050405020304" pitchFamily="18" charset="0"/>
              <a:ea typeface="Times New Roman" panose="02020603050405020304" pitchFamily="18" charset="0"/>
            </a:endParaRPr>
          </a:p>
          <a:p>
            <a:pPr algn="just"/>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Đối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với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người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khác</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người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nghe</a:t>
            </a:r>
            <a:r>
              <a:rPr lang="en-US" sz="3300" i="1" dirty="0">
                <a:effectLst/>
                <a:latin typeface="Times New Roman" panose="02020603050405020304" pitchFamily="18" charset="0"/>
                <a:ea typeface="Times New Roman" panose="02020603050405020304" pitchFamily="18" charset="0"/>
              </a:rPr>
              <a:t>)</a:t>
            </a:r>
            <a:endParaRPr lang="en-US" sz="3300" dirty="0">
              <a:effectLst/>
              <a:latin typeface="Times New Roman" panose="02020603050405020304" pitchFamily="18" charset="0"/>
              <a:ea typeface="Times New Roman" panose="02020603050405020304" pitchFamily="18" charset="0"/>
            </a:endParaRPr>
          </a:p>
          <a:p>
            <a:pPr algn="just"/>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Đối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với</a:t>
            </a:r>
            <a:r>
              <a:rPr lang="en-US" sz="3300" i="1" dirty="0">
                <a:effectLst/>
                <a:latin typeface="Times New Roman" panose="02020603050405020304" pitchFamily="18" charset="0"/>
                <a:ea typeface="Times New Roman" panose="02020603050405020304" pitchFamily="18" charset="0"/>
              </a:rPr>
              <a:t> </a:t>
            </a:r>
            <a:r>
              <a:rPr lang="en-US" sz="3300" i="1" dirty="0" err="1">
                <a:effectLst/>
                <a:latin typeface="Times New Roman" panose="02020603050405020304" pitchFamily="18" charset="0"/>
                <a:ea typeface="Times New Roman" panose="02020603050405020304" pitchFamily="18" charset="0"/>
              </a:rPr>
              <a:t>xã</a:t>
            </a:r>
            <a:r>
              <a:rPr lang="en-US" sz="3300" i="1" dirty="0">
                <a:effectLst/>
                <a:latin typeface="Times New Roman" panose="02020603050405020304" pitchFamily="18" charset="0"/>
                <a:ea typeface="Times New Roman" panose="02020603050405020304" pitchFamily="18" charset="0"/>
              </a:rPr>
              <a:t> </a:t>
            </a:r>
            <a:r>
              <a:rPr lang="en-US" sz="3300" i="1" dirty="0" err="1" smtClean="0">
                <a:effectLst/>
                <a:latin typeface="Times New Roman" panose="02020603050405020304" pitchFamily="18" charset="0"/>
                <a:ea typeface="Times New Roman" panose="02020603050405020304" pitchFamily="18" charset="0"/>
              </a:rPr>
              <a:t>hội</a:t>
            </a:r>
            <a:endParaRPr lang="en-US" sz="3300" dirty="0">
              <a:effectLst/>
              <a:latin typeface="Times New Roman" panose="02020603050405020304" pitchFamily="18" charset="0"/>
              <a:ea typeface="Times New Roman" panose="02020603050405020304" pitchFamily="18" charset="0"/>
            </a:endParaRPr>
          </a:p>
          <a:p>
            <a:pPr algn="just"/>
            <a:endParaRPr lang="en-US" sz="3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616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260ED1FA-19C8-4294-9C83-71C9A3BAB753}"/>
              </a:ext>
            </a:extLst>
          </p:cNvPr>
          <p:cNvSpPr txBox="1"/>
          <p:nvPr/>
        </p:nvSpPr>
        <p:spPr>
          <a:xfrm>
            <a:off x="0" y="23585"/>
            <a:ext cx="9144000" cy="5632311"/>
          </a:xfrm>
          <a:prstGeom prst="rect">
            <a:avLst/>
          </a:prstGeom>
          <a:noFill/>
        </p:spPr>
        <p:txBody>
          <a:bodyPr wrap="square">
            <a:spAutoFit/>
          </a:bodyPr>
          <a:lstStyle/>
          <a:p>
            <a:pPr algn="just"/>
            <a:r>
              <a:rPr lang="en-US" sz="3600" i="1" dirty="0" err="1">
                <a:effectLst/>
                <a:latin typeface="Times New Roman" panose="02020603050405020304" pitchFamily="18" charset="0"/>
                <a:ea typeface="Times New Roman" panose="02020603050405020304" pitchFamily="18" charset="0"/>
              </a:rPr>
              <a:t>Các</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bằng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chứng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được</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chọn</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pPr algn="just"/>
            <a:r>
              <a:rPr lang="en-US" sz="3600" i="1" dirty="0">
                <a:effectLst/>
                <a:latin typeface="Times New Roman" panose="02020603050405020304" pitchFamily="18" charset="0"/>
                <a:ea typeface="Times New Roman" panose="02020603050405020304" pitchFamily="18" charset="0"/>
              </a:rPr>
              <a:t>3- </a:t>
            </a:r>
            <a:r>
              <a:rPr lang="en-US" sz="3600" i="1" dirty="0" err="1">
                <a:effectLst/>
                <a:latin typeface="Times New Roman" panose="02020603050405020304" pitchFamily="18" charset="0"/>
                <a:ea typeface="Times New Roman" panose="02020603050405020304" pitchFamily="18" charset="0"/>
              </a:rPr>
              <a:t>Phê</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phán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hành</a:t>
            </a:r>
            <a:r>
              <a:rPr lang="en-US" sz="3600" i="1" dirty="0">
                <a:effectLst/>
                <a:latin typeface="Times New Roman" panose="02020603050405020304" pitchFamily="18" charset="0"/>
                <a:ea typeface="Times New Roman" panose="02020603050405020304" pitchFamily="18" charset="0"/>
              </a:rPr>
              <a:t> vi </a:t>
            </a:r>
            <a:r>
              <a:rPr lang="en-US" sz="3600" i="1" dirty="0" err="1">
                <a:effectLst/>
                <a:latin typeface="Times New Roman" panose="02020603050405020304" pitchFamily="18" charset="0"/>
                <a:ea typeface="Times New Roman" panose="02020603050405020304" pitchFamily="18" charset="0"/>
              </a:rPr>
              <a:t>không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tôn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trọng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người</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khác</a:t>
            </a:r>
            <a:r>
              <a:rPr lang="en-US" sz="3600" i="1" dirty="0">
                <a:effectLst/>
                <a:latin typeface="Times New Roman" panose="02020603050405020304" pitchFamily="18" charset="0"/>
                <a:ea typeface="Times New Roman" panose="02020603050405020304" pitchFamily="18" charset="0"/>
              </a:rPr>
              <a:t> (</a:t>
            </a:r>
            <a:r>
              <a:rPr lang="en-US" sz="3600" i="1" dirty="0" err="1" smtClean="0">
                <a:effectLst/>
                <a:latin typeface="Times New Roman" panose="02020603050405020304" pitchFamily="18" charset="0"/>
                <a:ea typeface="Times New Roman" panose="02020603050405020304" pitchFamily="18" charset="0"/>
              </a:rPr>
              <a:t>bằng</a:t>
            </a:r>
            <a:r>
              <a:rPr lang="en-US" sz="3600" i="1" dirty="0" smtClean="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chứng</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pPr algn="just"/>
            <a:r>
              <a:rPr lang="en-US" sz="3600" i="1" dirty="0">
                <a:effectLst/>
                <a:latin typeface="Times New Roman" panose="02020603050405020304" pitchFamily="18" charset="0"/>
                <a:ea typeface="Times New Roman" panose="02020603050405020304" pitchFamily="18" charset="0"/>
              </a:rPr>
              <a:t>4- </a:t>
            </a:r>
            <a:r>
              <a:rPr lang="en-US" sz="3600" dirty="0" err="1">
                <a:effectLst/>
                <a:latin typeface="Times New Roman" panose="02020603050405020304" pitchFamily="18" charset="0"/>
                <a:ea typeface="Times New Roman" panose="02020603050405020304" pitchFamily="18" charset="0"/>
              </a:rPr>
              <a:t>Làm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thế</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nào</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để</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biết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sống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tôn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trọng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và</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được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người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khác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tôn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trọng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mình</a:t>
            </a:r>
            <a:r>
              <a:rPr lang="en-US" sz="3600" dirty="0">
                <a:effectLst/>
                <a:latin typeface="Times New Roman" panose="02020603050405020304" pitchFamily="18" charset="0"/>
                <a:ea typeface="Times New Roman" panose="02020603050405020304" pitchFamily="18" charset="0"/>
              </a:rPr>
              <a:t>:</a:t>
            </a:r>
          </a:p>
          <a:p>
            <a:pPr algn="just"/>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Luôn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lắng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nghe</a:t>
            </a:r>
            <a:r>
              <a:rPr lang="en-US" sz="3600" dirty="0">
                <a:effectLst/>
                <a:latin typeface="Times New Roman" panose="02020603050405020304" pitchFamily="18" charset="0"/>
                <a:ea typeface="Times New Roman" panose="02020603050405020304" pitchFamily="18" charset="0"/>
              </a:rPr>
              <a:t>, chia </a:t>
            </a:r>
            <a:r>
              <a:rPr lang="en-US" sz="3600" dirty="0" err="1">
                <a:effectLst/>
                <a:latin typeface="Times New Roman" panose="02020603050405020304" pitchFamily="18" charset="0"/>
                <a:ea typeface="Times New Roman" panose="02020603050405020304" pitchFamily="18" charset="0"/>
              </a:rPr>
              <a:t>sẻ</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tôn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trọng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sở</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thích</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điểm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riêng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biệt</a:t>
            </a:r>
            <a:r>
              <a:rPr lang="en-US" sz="3600" dirty="0">
                <a:effectLst/>
                <a:latin typeface="Times New Roman" panose="02020603050405020304" pitchFamily="18" charset="0"/>
                <a:ea typeface="Times New Roman" panose="02020603050405020304" pitchFamily="18" charset="0"/>
              </a:rPr>
              <a:t>,...</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mỗi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người</a:t>
            </a:r>
            <a:endParaRPr lang="en-US" sz="3600" dirty="0">
              <a:effectLst/>
              <a:latin typeface="Times New Roman" panose="02020603050405020304" pitchFamily="18" charset="0"/>
              <a:ea typeface="Times New Roman" panose="02020603050405020304" pitchFamily="18" charset="0"/>
            </a:endParaRPr>
          </a:p>
          <a:p>
            <a:pPr algn="just"/>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Sống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cởi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mở</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chan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hòa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chân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thành</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sẵn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sàng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đón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nhận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điểm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riêng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người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khác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Luôn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cố</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gắng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để</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hoàn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thiện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bản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thân</a:t>
            </a:r>
            <a:r>
              <a:rPr lang="en-US" sz="36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12542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844F52FF-0C86-44AB-9365-77780CF737CE}"/>
              </a:ext>
            </a:extLst>
          </p:cNvPr>
          <p:cNvSpPr txBox="1"/>
          <p:nvPr/>
        </p:nvSpPr>
        <p:spPr>
          <a:xfrm>
            <a:off x="0" y="0"/>
            <a:ext cx="2693799" cy="572593"/>
          </a:xfrm>
          <a:prstGeom prst="rect">
            <a:avLst/>
          </a:prstGeom>
          <a:noFill/>
        </p:spPr>
        <p:txBody>
          <a:bodyPr wrap="square">
            <a:spAutoFit/>
          </a:bodyPr>
          <a:lstStyle/>
          <a:p>
            <a:pPr algn="just">
              <a:lnSpc>
                <a:spcPct val="120000"/>
              </a:lnSpc>
            </a:pPr>
            <a:r>
              <a:rPr lang="en-US" sz="2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8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CAAA4BA2-F03D-4DE0-98B2-3AADE84A569A}"/>
              </a:ext>
            </a:extLst>
          </p:cNvPr>
          <p:cNvSpPr txBox="1"/>
          <p:nvPr/>
        </p:nvSpPr>
        <p:spPr>
          <a:xfrm>
            <a:off x="0" y="622875"/>
            <a:ext cx="9144000" cy="6001643"/>
          </a:xfrm>
          <a:prstGeom prst="rect">
            <a:avLst/>
          </a:prstGeom>
          <a:noFill/>
        </p:spPr>
        <p:txBody>
          <a:bodyPr wrap="square">
            <a:spAutoFit/>
          </a:bodyPr>
          <a:lstStyle/>
          <a:p>
            <a:pPr algn="just"/>
            <a:r>
              <a:rPr lang="en-US" sz="3200" dirty="0">
                <a:solidFill>
                  <a:srgbClr val="0D0D0D"/>
                </a:solidFill>
                <a:effectLst/>
                <a:latin typeface="Times New Roman" panose="02020603050405020304" pitchFamily="18" charset="0"/>
                <a:ea typeface="Times New Roman" panose="02020603050405020304" pitchFamily="18" charset="0"/>
              </a:rPr>
              <a:t>1. </a:t>
            </a:r>
            <a:r>
              <a:rPr lang="vi-VN" sz="3200" i="1" u="sng" dirty="0">
                <a:solidFill>
                  <a:srgbClr val="0D0D0D"/>
                </a:solidFill>
                <a:effectLst/>
                <a:latin typeface="Times New Roman" panose="02020603050405020304" pitchFamily="18" charset="0"/>
                <a:ea typeface="Times New Roman" panose="02020603050405020304" pitchFamily="18" charset="0"/>
              </a:rPr>
              <a:t>Mở bài</a:t>
            </a:r>
            <a:r>
              <a:rPr lang="vi-VN" sz="3200" dirty="0">
                <a:solidFill>
                  <a:srgbClr val="0D0D0D"/>
                </a:solidFill>
                <a:effectLst/>
                <a:latin typeface="Times New Roman" panose="02020603050405020304" pitchFamily="18" charset="0"/>
                <a:ea typeface="Times New Roman" panose="02020603050405020304" pitchFamily="18" charset="0"/>
              </a:rPr>
              <a:t>: Giới thiệu vấn </a:t>
            </a:r>
            <a:r>
              <a:rPr lang="en-US" sz="3200" dirty="0">
                <a:solidFill>
                  <a:srgbClr val="0D0D0D"/>
                </a:solidFill>
                <a:effectLst/>
                <a:latin typeface="Times New Roman" panose="02020603050405020304" pitchFamily="18" charset="0"/>
                <a:ea typeface="Times New Roman" panose="02020603050405020304" pitchFamily="18" charset="0"/>
              </a:rPr>
              <a:t>đ</a:t>
            </a:r>
            <a:r>
              <a:rPr lang="vi-VN" sz="3200" dirty="0">
                <a:solidFill>
                  <a:srgbClr val="0D0D0D"/>
                </a:solidFill>
                <a:effectLst/>
                <a:latin typeface="Times New Roman" panose="02020603050405020304" pitchFamily="18" charset="0"/>
                <a:ea typeface="Times New Roman" panose="02020603050405020304" pitchFamily="18" charset="0"/>
              </a:rPr>
              <a:t>ề cần bàn luận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Sự</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cần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thiết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việc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biết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trọng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mong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muốn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trọng</a:t>
            </a:r>
            <a:r>
              <a:rPr lang="en-US" sz="3200" dirty="0">
                <a:solidFill>
                  <a:srgbClr val="0D0D0D"/>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Ví</a:t>
            </a:r>
            <a:r>
              <a:rPr lang="en-US" sz="3200" dirty="0" smtClean="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dụ</a:t>
            </a:r>
            <a:r>
              <a:rPr lang="en-US" sz="3200" dirty="0">
                <a:effectLst/>
                <a:latin typeface="Times New Roman" panose="02020603050405020304" pitchFamily="18" charset="0"/>
                <a:ea typeface="Times New Roman" panose="02020603050405020304" pitchFamily="18" charset="0"/>
              </a:rPr>
              <a:t>: </a:t>
            </a:r>
            <a:endParaRPr lang="en-US" sz="3200" dirty="0" smtClean="0">
              <a:effectLst/>
              <a:latin typeface="Times New Roman" panose="02020603050405020304" pitchFamily="18" charset="0"/>
              <a:ea typeface="Times New Roman" panose="02020603050405020304" pitchFamily="18" charset="0"/>
            </a:endParaRPr>
          </a:p>
          <a:p>
            <a:pPr algn="just"/>
            <a:r>
              <a:rPr lang="en-US" sz="3200" dirty="0">
                <a:latin typeface="Times New Roman" panose="02020603050405020304" pitchFamily="18" charset="0"/>
                <a:ea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Trong</a:t>
            </a:r>
            <a:r>
              <a:rPr lang="en-US" sz="3200" dirty="0" smtClean="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rPr>
              <a:t> ta </a:t>
            </a:r>
            <a:r>
              <a:rPr lang="en-US" sz="3200" dirty="0" err="1">
                <a:effectLst/>
                <a:latin typeface="Times New Roman" panose="02020603050405020304" pitchFamily="18" charset="0"/>
                <a:ea typeface="Times New Roman" panose="02020603050405020304" pitchFamily="18" charset="0"/>
              </a:rPr>
              <a:t>chứng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tật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nhiên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nhạo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rèn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luyện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coi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ghẹo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Nguyên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sâu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điều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hoàn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toàn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tôn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mà</a:t>
            </a:r>
            <a:r>
              <a:rPr lang="en-US" sz="3200" dirty="0">
                <a:effectLst/>
                <a:latin typeface="Times New Roman" panose="02020603050405020304" pitchFamily="18" charset="0"/>
                <a:ea typeface="Times New Roman" panose="02020603050405020304" pitchFamily="18" charset="0"/>
              </a:rPr>
              <a:t> ra. </a:t>
            </a:r>
            <a:r>
              <a:rPr lang="en-US" sz="3200" dirty="0" err="1">
                <a:effectLst/>
                <a:latin typeface="Times New Roman" panose="02020603050405020304" pitchFamily="18" charset="0"/>
                <a:ea typeface="Times New Roman" panose="02020603050405020304" pitchFamily="18" charset="0"/>
              </a:rPr>
              <a:t>Vậy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trọng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mong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muốn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trọng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điều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cần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thiết</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796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EFB201BA-B37D-4A8C-9DF8-B60CD8D1D441}"/>
              </a:ext>
            </a:extLst>
          </p:cNvPr>
          <p:cNvSpPr txBox="1"/>
          <p:nvPr/>
        </p:nvSpPr>
        <p:spPr>
          <a:xfrm>
            <a:off x="47664" y="-16790"/>
            <a:ext cx="6429335" cy="738664"/>
          </a:xfrm>
          <a:prstGeom prst="rect">
            <a:avLst/>
          </a:prstGeom>
          <a:noFill/>
        </p:spPr>
        <p:txBody>
          <a:bodyPr wrap="square">
            <a:spAutoFit/>
          </a:bodyPr>
          <a:lstStyle/>
          <a:p>
            <a:pPr algn="just">
              <a:lnSpc>
                <a:spcPct val="150000"/>
              </a:lnSpc>
              <a:spcBef>
                <a:spcPts val="750"/>
              </a:spcBef>
              <a:spcAft>
                <a:spcPts val="750"/>
              </a:spcAft>
            </a:pPr>
            <a:r>
              <a:rPr lang="en-US" sz="2800" i="1" u="sng" dirty="0">
                <a:solidFill>
                  <a:srgbClr val="0D0D0D"/>
                </a:solidFill>
                <a:effectLst/>
                <a:latin typeface="Times New Roman" panose="02020603050405020304" pitchFamily="18" charset="0"/>
                <a:ea typeface="Times New Roman" panose="02020603050405020304" pitchFamily="18" charset="0"/>
              </a:rPr>
              <a:t>2.</a:t>
            </a:r>
            <a:r>
              <a:rPr lang="vi-VN" sz="2800" i="1" u="sng" dirty="0">
                <a:solidFill>
                  <a:srgbClr val="0D0D0D"/>
                </a:solidFill>
                <a:effectLst/>
                <a:latin typeface="Times New Roman" panose="02020603050405020304" pitchFamily="18" charset="0"/>
                <a:ea typeface="Times New Roman" panose="02020603050405020304" pitchFamily="18" charset="0"/>
              </a:rPr>
              <a:t>Thân bài</a:t>
            </a:r>
            <a:r>
              <a:rPr lang="vi-VN" sz="2800" dirty="0">
                <a:solidFill>
                  <a:srgbClr val="0D0D0D"/>
                </a:solidFill>
                <a:effectLst/>
                <a:latin typeface="Times New Roman" panose="02020603050405020304" pitchFamily="18" charset="0"/>
                <a:ea typeface="Times New Roman" panose="02020603050405020304" pitchFamily="18" charset="0"/>
              </a:rPr>
              <a:t>: Ð</a:t>
            </a:r>
            <a:r>
              <a:rPr lang="en-US" sz="2800" dirty="0">
                <a:solidFill>
                  <a:srgbClr val="0D0D0D"/>
                </a:solidFill>
                <a:effectLst/>
                <a:latin typeface="Times New Roman" panose="02020603050405020304" pitchFamily="18" charset="0"/>
                <a:ea typeface="Times New Roman" panose="02020603050405020304" pitchFamily="18" charset="0"/>
              </a:rPr>
              <a:t>ư</a:t>
            </a:r>
            <a:r>
              <a:rPr lang="vi-VN" sz="2800" dirty="0">
                <a:solidFill>
                  <a:srgbClr val="0D0D0D"/>
                </a:solidFill>
                <a:effectLst/>
                <a:latin typeface="Times New Roman" panose="02020603050405020304" pitchFamily="18" charset="0"/>
                <a:ea typeface="Times New Roman" panose="02020603050405020304" pitchFamily="18" charset="0"/>
              </a:rPr>
              <a:t>a ra ý kiến bàn luận</a:t>
            </a:r>
            <a:endParaRPr lang="en-US" sz="28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BB46653B-64B4-4F5A-9C37-898FA694A412}"/>
              </a:ext>
            </a:extLst>
          </p:cNvPr>
          <p:cNvSpPr txBox="1"/>
          <p:nvPr/>
        </p:nvSpPr>
        <p:spPr>
          <a:xfrm>
            <a:off x="47664" y="671691"/>
            <a:ext cx="9096336" cy="6001643"/>
          </a:xfrm>
          <a:prstGeom prst="rect">
            <a:avLst/>
          </a:prstGeom>
          <a:noFill/>
        </p:spPr>
        <p:txBody>
          <a:bodyPr wrap="square">
            <a:spAutoFit/>
          </a:bodyPr>
          <a:lstStyle/>
          <a:p>
            <a:pPr algn="just"/>
            <a:r>
              <a:rPr lang="en-US" sz="3200" i="1" u="sng" dirty="0">
                <a:effectLst/>
                <a:latin typeface="Times New Roman" panose="02020603050405020304" pitchFamily="18" charset="0"/>
                <a:ea typeface="Times New Roman" panose="02020603050405020304" pitchFamily="18" charset="0"/>
              </a:rPr>
              <a:t>1- </a:t>
            </a:r>
            <a:r>
              <a:rPr lang="en-US" sz="3200" i="1" u="sng" dirty="0" err="1">
                <a:effectLst/>
                <a:latin typeface="Times New Roman" panose="02020603050405020304" pitchFamily="18" charset="0"/>
                <a:ea typeface="Times New Roman" panose="02020603050405020304" pitchFamily="18" charset="0"/>
              </a:rPr>
              <a:t>Hiểu</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tôn</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trọng</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người</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khác</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là</a:t>
            </a:r>
            <a:r>
              <a:rPr lang="en-US" sz="3200" i="1" u="sng" dirty="0">
                <a:effectLst/>
                <a:latin typeface="Times New Roman" panose="02020603050405020304" pitchFamily="18" charset="0"/>
                <a:ea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rPr>
              <a:t>gì</a:t>
            </a:r>
            <a:r>
              <a:rPr lang="en-US" sz="3200" i="1" u="sng"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Tôn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độ</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đánh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cao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rPr>
              <a:t> vi </a:t>
            </a:r>
            <a:r>
              <a:rPr lang="en-US" sz="3200" dirty="0" err="1">
                <a:effectLst/>
                <a:latin typeface="Times New Roman" panose="02020603050405020304" pitchFamily="18" charset="0"/>
                <a:ea typeface="Times New Roman" panose="02020603050405020304" pitchFamily="18" charset="0"/>
              </a:rPr>
              <a:t>phạm</a:t>
            </a:r>
            <a:r>
              <a:rPr lang="en-US" sz="3200" dirty="0">
                <a:effectLst/>
                <a:latin typeface="Times New Roman" panose="02020603050405020304" pitchFamily="18" charset="0"/>
                <a:ea typeface="Times New Roman" panose="02020603050405020304" pitchFamily="18" charset="0"/>
              </a:rPr>
              <a:t> hay </a:t>
            </a:r>
            <a:r>
              <a:rPr lang="en-US" sz="3200" dirty="0" err="1">
                <a:effectLst/>
                <a:latin typeface="Times New Roman" panose="02020603050405020304" pitchFamily="18" charset="0"/>
                <a:ea typeface="Times New Roman" panose="02020603050405020304" pitchFamily="18" charset="0"/>
              </a:rPr>
              <a:t>xúc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phạm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Tôn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hành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đúng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coi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danh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phẩm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quyền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mỗi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nghe</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công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việc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sở</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thích</a:t>
            </a:r>
            <a:r>
              <a:rPr lang="en-US" sz="3200" dirty="0">
                <a:effectLst/>
                <a:latin typeface="Times New Roman" panose="02020603050405020304" pitchFamily="18" charset="0"/>
                <a:ea typeface="Times New Roman" panose="02020603050405020304" pitchFamily="18" charset="0"/>
              </a:rPr>
              <a:t>,...</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Đồng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hòa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thương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việc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nào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diễn</a:t>
            </a:r>
            <a:r>
              <a:rPr lang="en-US" sz="3200" dirty="0">
                <a:effectLst/>
                <a:latin typeface="Times New Roman" panose="02020603050405020304" pitchFamily="18" charset="0"/>
                <a:ea typeface="Times New Roman" panose="02020603050405020304" pitchFamily="18" charset="0"/>
              </a:rPr>
              <a:t> ra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rPr>
              <a:t> ta </a:t>
            </a:r>
            <a:r>
              <a:rPr lang="en-US" sz="3200" dirty="0" err="1">
                <a:effectLst/>
                <a:latin typeface="Times New Roman" panose="02020603050405020304" pitchFamily="18" charset="0"/>
                <a:ea typeface="Times New Roman" panose="02020603050405020304" pitchFamily="18" charset="0"/>
              </a:rPr>
              <a:t>cần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tôn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a:t>
            </a:r>
          </a:p>
          <a:p>
            <a:pPr algn="just"/>
            <a:r>
              <a:rPr lang="en-US" sz="3200" dirty="0">
                <a:effectLst/>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a:t>
            </a:r>
            <a:r>
              <a:rPr lang="en-US" sz="3200" dirty="0" err="1" smtClean="0">
                <a:solidFill>
                  <a:srgbClr val="0D0D0D"/>
                </a:solidFill>
                <a:effectLst/>
                <a:latin typeface="Times New Roman" panose="02020603050405020304" pitchFamily="18" charset="0"/>
                <a:ea typeface="Times New Roman" panose="02020603050405020304" pitchFamily="18" charset="0"/>
              </a:rPr>
              <a:t>ong</a:t>
            </a:r>
            <a:r>
              <a:rPr lang="en-US" sz="3200" dirty="0" smtClean="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muốn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người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khác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tôn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trọng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là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điều</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đúng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đắn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cần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thiết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để</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tự</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bảo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vệ</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giá</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mình</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902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BF2ACEA6-1289-4C27-9B25-E79A0C768E0B}"/>
              </a:ext>
            </a:extLst>
          </p:cNvPr>
          <p:cNvSpPr txBox="1"/>
          <p:nvPr/>
        </p:nvSpPr>
        <p:spPr>
          <a:xfrm>
            <a:off x="0" y="32318"/>
            <a:ext cx="9144000" cy="6494085"/>
          </a:xfrm>
          <a:prstGeom prst="rect">
            <a:avLst/>
          </a:prstGeom>
          <a:noFill/>
        </p:spPr>
        <p:txBody>
          <a:bodyPr wrap="square">
            <a:spAutoFit/>
          </a:bodyPr>
          <a:lstStyle/>
          <a:p>
            <a:pPr algn="just"/>
            <a:r>
              <a:rPr lang="en-US" sz="2600" i="1" u="sng" dirty="0">
                <a:effectLst/>
                <a:latin typeface="Times New Roman" panose="02020603050405020304" pitchFamily="18" charset="0"/>
                <a:ea typeface="Times New Roman" panose="02020603050405020304" pitchFamily="18" charset="0"/>
              </a:rPr>
              <a:t>- </a:t>
            </a:r>
            <a:r>
              <a:rPr lang="en-US" sz="2600" b="1" i="1" u="sng" dirty="0" err="1">
                <a:effectLst/>
                <a:latin typeface="Times New Roman" panose="02020603050405020304" pitchFamily="18" charset="0"/>
                <a:ea typeface="Times New Roman" panose="02020603050405020304" pitchFamily="18" charset="0"/>
              </a:rPr>
              <a:t>Lợi</a:t>
            </a:r>
            <a:r>
              <a:rPr lang="en-US" sz="2600" b="1" i="1" u="sng" dirty="0">
                <a:effectLst/>
                <a:latin typeface="Times New Roman" panose="02020603050405020304" pitchFamily="18" charset="0"/>
                <a:ea typeface="Times New Roman" panose="02020603050405020304" pitchFamily="18" charset="0"/>
              </a:rPr>
              <a:t> </a:t>
            </a:r>
            <a:r>
              <a:rPr lang="en-US" sz="2600" b="1" i="1" u="sng" dirty="0" err="1">
                <a:effectLst/>
                <a:latin typeface="Times New Roman" panose="02020603050405020304" pitchFamily="18" charset="0"/>
                <a:ea typeface="Times New Roman" panose="02020603050405020304" pitchFamily="18" charset="0"/>
              </a:rPr>
              <a:t>ích</a:t>
            </a:r>
            <a:r>
              <a:rPr lang="en-US" sz="2600" b="1" i="1" u="sng" dirty="0">
                <a:effectLst/>
                <a:latin typeface="Times New Roman" panose="02020603050405020304" pitchFamily="18" charset="0"/>
                <a:ea typeface="Times New Roman" panose="02020603050405020304" pitchFamily="18" charset="0"/>
              </a:rPr>
              <a:t> (ý </a:t>
            </a:r>
            <a:r>
              <a:rPr lang="en-US" sz="2600" b="1" i="1" u="sng" dirty="0" err="1">
                <a:effectLst/>
                <a:latin typeface="Times New Roman" panose="02020603050405020304" pitchFamily="18" charset="0"/>
                <a:ea typeface="Times New Roman" panose="02020603050405020304" pitchFamily="18" charset="0"/>
              </a:rPr>
              <a:t>nghĩa</a:t>
            </a:r>
            <a:r>
              <a:rPr lang="en-US" sz="2600" b="1" i="1" u="sng" dirty="0">
                <a:effectLst/>
                <a:latin typeface="Times New Roman" panose="02020603050405020304" pitchFamily="18" charset="0"/>
                <a:ea typeface="Times New Roman" panose="02020603050405020304" pitchFamily="18" charset="0"/>
              </a:rPr>
              <a:t>) </a:t>
            </a:r>
            <a:r>
              <a:rPr lang="en-US" sz="2600" i="1" u="sng" dirty="0" err="1">
                <a:effectLst/>
                <a:latin typeface="Times New Roman" panose="02020603050405020304" pitchFamily="18" charset="0"/>
                <a:ea typeface="Times New Roman" panose="02020603050405020304" pitchFamily="18" charset="0"/>
              </a:rPr>
              <a:t>của</a:t>
            </a:r>
            <a:r>
              <a:rPr lang="en-US" sz="2600" i="1" u="sng" dirty="0">
                <a:effectLst/>
                <a:latin typeface="Times New Roman" panose="02020603050405020304" pitchFamily="18" charset="0"/>
                <a:ea typeface="Times New Roman" panose="02020603050405020304" pitchFamily="18" charset="0"/>
              </a:rPr>
              <a:t> </a:t>
            </a:r>
            <a:r>
              <a:rPr lang="en-US" sz="2600" i="1" u="sng" dirty="0" err="1">
                <a:effectLst/>
                <a:latin typeface="Times New Roman" panose="02020603050405020304" pitchFamily="18" charset="0"/>
                <a:ea typeface="Times New Roman" panose="02020603050405020304" pitchFamily="18" charset="0"/>
              </a:rPr>
              <a:t>việc</a:t>
            </a:r>
            <a:r>
              <a:rPr lang="en-US" sz="2600" i="1" u="sng" dirty="0">
                <a:effectLst/>
                <a:latin typeface="Times New Roman" panose="02020603050405020304" pitchFamily="18" charset="0"/>
                <a:ea typeface="Times New Roman" panose="02020603050405020304" pitchFamily="18" charset="0"/>
              </a:rPr>
              <a:t> </a:t>
            </a:r>
            <a:r>
              <a:rPr lang="en-US" sz="2600" i="1" u="sng" dirty="0" err="1">
                <a:effectLst/>
                <a:latin typeface="Times New Roman" panose="02020603050405020304" pitchFamily="18" charset="0"/>
                <a:ea typeface="Times New Roman" panose="02020603050405020304" pitchFamily="18" charset="0"/>
              </a:rPr>
              <a:t>biết</a:t>
            </a:r>
            <a:r>
              <a:rPr lang="en-US" sz="2600" i="1" u="sng" dirty="0">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tôn</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trọng</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người</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khác</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và</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mong</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muốn</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người</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khác</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tôn</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trọng</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Vì</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sao</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cần</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effectLst/>
                <a:latin typeface="Times New Roman" panose="02020603050405020304" pitchFamily="18" charset="0"/>
                <a:ea typeface="Times New Roman" panose="02020603050405020304" pitchFamily="18" charset="0"/>
              </a:rPr>
              <a:t>biết</a:t>
            </a:r>
            <a:r>
              <a:rPr lang="en-US" sz="2600" i="1" u="sng" dirty="0">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tôn</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trọng</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người</a:t>
            </a:r>
            <a:r>
              <a:rPr lang="en-US" sz="2600" i="1" u="sng" dirty="0">
                <a:solidFill>
                  <a:srgbClr val="0D0D0D"/>
                </a:solidFill>
                <a:effectLst/>
                <a:latin typeface="Times New Roman" panose="02020603050405020304" pitchFamily="18" charset="0"/>
                <a:ea typeface="Times New Roman" panose="02020603050405020304" pitchFamily="18" charset="0"/>
              </a:rPr>
              <a:t> </a:t>
            </a:r>
            <a:r>
              <a:rPr lang="en-US" sz="2600" i="1" u="sng" dirty="0" err="1">
                <a:solidFill>
                  <a:srgbClr val="0D0D0D"/>
                </a:solidFill>
                <a:effectLst/>
                <a:latin typeface="Times New Roman" panose="02020603050405020304" pitchFamily="18" charset="0"/>
                <a:ea typeface="Times New Roman" panose="02020603050405020304" pitchFamily="18" charset="0"/>
              </a:rPr>
              <a:t>khác</a:t>
            </a:r>
            <a:r>
              <a:rPr lang="en-US" sz="2600" i="1" u="sng" dirty="0">
                <a:solidFill>
                  <a:srgbClr val="0D0D0D"/>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algn="just"/>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Mỗi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suy</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nghĩ</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cách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đánh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giá</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nhau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nên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sẽ</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điểm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nhau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một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vấn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nào</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trong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cuộc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sống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cũng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chính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sự</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biệt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mỗi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a:t>
            </a:r>
          </a:p>
          <a:p>
            <a:pPr algn="just"/>
            <a:r>
              <a:rPr lang="en-US" sz="2600" dirty="0">
                <a:effectLst/>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G</a:t>
            </a:r>
            <a:r>
              <a:rPr lang="en-US" sz="2600" dirty="0" err="1" smtClean="0">
                <a:effectLst/>
                <a:latin typeface="Times New Roman" panose="02020603050405020304" pitchFamily="18" charset="0"/>
                <a:ea typeface="Times New Roman" panose="02020603050405020304" pitchFamily="18" charset="0"/>
              </a:rPr>
              <a:t>iúp</a:t>
            </a:r>
            <a:r>
              <a:rPr lang="en-US" sz="2600" dirty="0" smtClean="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cho</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họ</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tự</a:t>
            </a:r>
            <a:r>
              <a:rPr lang="en-US" sz="2600" dirty="0">
                <a:effectLst/>
                <a:latin typeface="Times New Roman" panose="02020603050405020304" pitchFamily="18" charset="0"/>
                <a:ea typeface="Times New Roman" panose="02020603050405020304" pitchFamily="18" charset="0"/>
              </a:rPr>
              <a:t> tin </a:t>
            </a:r>
            <a:r>
              <a:rPr lang="en-US" sz="2600" dirty="0" err="1">
                <a:effectLst/>
                <a:latin typeface="Times New Roman" panose="02020603050405020304" pitchFamily="18" charset="0"/>
                <a:ea typeface="Times New Roman" panose="02020603050405020304" pitchFamily="18" charset="0"/>
              </a:rPr>
              <a:t>vào</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bản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thân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mình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hơn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hơn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vào</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cuộc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sống</a:t>
            </a:r>
            <a:r>
              <a:rPr lang="en-US" sz="2600" dirty="0">
                <a:effectLst/>
                <a:latin typeface="Times New Roman" panose="02020603050405020304" pitchFamily="18" charset="0"/>
                <a:ea typeface="Times New Roman" panose="02020603050405020304" pitchFamily="18" charset="0"/>
              </a:rPr>
              <a:t>.</a:t>
            </a:r>
          </a:p>
          <a:p>
            <a:pPr algn="just"/>
            <a:r>
              <a:rPr lang="en-US" sz="2600" dirty="0">
                <a:effectLst/>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G</a:t>
            </a:r>
            <a:r>
              <a:rPr lang="en-US" sz="2600" dirty="0" err="1" smtClean="0">
                <a:effectLst/>
                <a:latin typeface="Times New Roman" panose="02020603050405020304" pitchFamily="18" charset="0"/>
                <a:ea typeface="Times New Roman" panose="02020603050405020304" pitchFamily="18" charset="0"/>
              </a:rPr>
              <a:t>iúp</a:t>
            </a:r>
            <a:r>
              <a:rPr lang="en-US" sz="2600" dirty="0" smtClean="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chúng</a:t>
            </a:r>
            <a:r>
              <a:rPr lang="en-US" sz="2600" dirty="0">
                <a:effectLst/>
                <a:latin typeface="Times New Roman" panose="02020603050405020304" pitchFamily="18" charset="0"/>
                <a:ea typeface="Times New Roman" panose="02020603050405020304" pitchFamily="18" charset="0"/>
              </a:rPr>
              <a:t> ta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cái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nhìn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hơn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cuộc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sống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học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được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cách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lắng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nghe</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đồng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cảm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từ</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hoàn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thiện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bản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thân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mình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hơn</a:t>
            </a:r>
            <a:r>
              <a:rPr lang="en-US" sz="2600" dirty="0">
                <a:effectLst/>
                <a:latin typeface="Times New Roman" panose="02020603050405020304" pitchFamily="18" charset="0"/>
                <a:ea typeface="Times New Roman" panose="02020603050405020304" pitchFamily="18" charset="0"/>
              </a:rPr>
              <a:t>.</a:t>
            </a:r>
          </a:p>
          <a:p>
            <a:pPr algn="just"/>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cũng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chính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điểm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chính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mình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biết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điểm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sẽ</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được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mọi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yêu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quý</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tôn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trọng</a:t>
            </a:r>
            <a:r>
              <a:rPr lang="en-US" sz="2600" dirty="0">
                <a:effectLst/>
                <a:latin typeface="Times New Roman" panose="02020603050405020304" pitchFamily="18" charset="0"/>
                <a:ea typeface="Times New Roman" panose="02020603050405020304" pitchFamily="18" charset="0"/>
              </a:rPr>
              <a:t>.</a:t>
            </a:r>
          </a:p>
          <a:p>
            <a:pPr algn="just"/>
            <a:r>
              <a:rPr lang="en-US" sz="2600" dirty="0">
                <a:effectLst/>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T</a:t>
            </a:r>
            <a:r>
              <a:rPr lang="en-US" sz="2600" dirty="0" err="1" smtClean="0">
                <a:effectLst/>
                <a:latin typeface="Times New Roman" panose="02020603050405020304" pitchFamily="18" charset="0"/>
                <a:ea typeface="Times New Roman" panose="02020603050405020304" pitchFamily="18" charset="0"/>
              </a:rPr>
              <a:t>ạo</a:t>
            </a:r>
            <a:r>
              <a:rPr lang="en-US" sz="2600" dirty="0" smtClean="0">
                <a:effectLst/>
                <a:latin typeface="Times New Roman" panose="02020603050405020304" pitchFamily="18" charset="0"/>
                <a:ea typeface="Times New Roman" panose="02020603050405020304" pitchFamily="18" charset="0"/>
              </a:rPr>
              <a:t> </a:t>
            </a:r>
            <a:r>
              <a:rPr lang="en-US" sz="2600" dirty="0">
                <a:effectLst/>
                <a:latin typeface="Times New Roman" panose="02020603050405020304" pitchFamily="18" charset="0"/>
                <a:ea typeface="Times New Roman" panose="02020603050405020304" pitchFamily="18" charset="0"/>
              </a:rPr>
              <a:t>ra </a:t>
            </a:r>
            <a:r>
              <a:rPr lang="en-US" sz="2600" dirty="0" err="1">
                <a:effectLst/>
                <a:latin typeface="Times New Roman" panose="02020603050405020304" pitchFamily="18" charset="0"/>
                <a:ea typeface="Times New Roman" panose="02020603050405020304" pitchFamily="18" charset="0"/>
              </a:rPr>
              <a:t>một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trường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sống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lành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mạnh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tích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cực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văn</a:t>
            </a:r>
            <a:r>
              <a:rPr lang="en-US" sz="2600" dirty="0">
                <a:effectLst/>
                <a:latin typeface="Times New Roman" panose="02020603050405020304" pitchFamily="18" charset="0"/>
                <a:ea typeface="Times New Roman" panose="02020603050405020304" pitchFamily="18" charset="0"/>
              </a:rPr>
              <a:t> minh, </a:t>
            </a:r>
            <a:r>
              <a:rPr lang="en-US" sz="2600" dirty="0" err="1">
                <a:effectLst/>
                <a:latin typeface="Times New Roman" panose="02020603050405020304" pitchFamily="18" charset="0"/>
                <a:ea typeface="Times New Roman" panose="02020603050405020304" pitchFamily="18" charset="0"/>
              </a:rPr>
              <a:t>thúc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đẩy</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sự</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phát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triển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mỗi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cá</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nhân</a:t>
            </a:r>
            <a:r>
              <a:rPr lang="en-US" sz="2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65308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553146BD-915C-4B3A-8DF5-0743D6FA2DA2}"/>
              </a:ext>
            </a:extLst>
          </p:cNvPr>
          <p:cNvSpPr txBox="1"/>
          <p:nvPr/>
        </p:nvSpPr>
        <p:spPr>
          <a:xfrm>
            <a:off x="0" y="11487"/>
            <a:ext cx="9144000" cy="6740307"/>
          </a:xfrm>
          <a:prstGeom prst="rect">
            <a:avLst/>
          </a:prstGeom>
          <a:noFill/>
        </p:spPr>
        <p:txBody>
          <a:bodyPr wrap="square">
            <a:spAutoFit/>
          </a:bodyPr>
          <a:lstStyle/>
          <a:p>
            <a:pPr algn="just"/>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Bằng</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chứng</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về</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sự</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tôn</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trọng</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người</a:t>
            </a:r>
            <a:r>
              <a:rPr lang="en-US" sz="2400" i="1" u="sng" dirty="0">
                <a:effectLst/>
                <a:latin typeface="Times New Roman" panose="02020603050405020304" pitchFamily="18" charset="0"/>
                <a:ea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rPr>
              <a:t>khác</a:t>
            </a:r>
            <a:r>
              <a:rPr lang="en-US" sz="2400" i="1" u="sng" dirty="0">
                <a:effectLst/>
                <a:latin typeface="Times New Roman" panose="02020603050405020304" pitchFamily="18" charset="0"/>
                <a:ea typeface="Times New Roman" panose="02020603050405020304" pitchFamily="18" charset="0"/>
              </a:rPr>
              <a:t>:</a:t>
            </a:r>
            <a:r>
              <a:rPr lang="en-US" sz="2400" b="1" u="sng"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t>
            </a: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Tỏ</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đúng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chuẩn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góp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tham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chung</a:t>
            </a:r>
            <a:endParaRPr lang="en-US" sz="2400"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đúng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phép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tắc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góp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tham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chung</a:t>
            </a:r>
            <a:r>
              <a:rPr lang="en-US" sz="2400" dirty="0">
                <a:effectLst/>
                <a:latin typeface="Times New Roman" panose="02020603050405020304" pitchFamily="18" charset="0"/>
                <a:ea typeface="Times New Roman" panose="02020603050405020304" pitchFamily="18" charset="0"/>
              </a:rPr>
              <a:t>…</a:t>
            </a:r>
          </a:p>
          <a:p>
            <a:pPr algn="just"/>
            <a:r>
              <a:rPr lang="en-US" sz="2400"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Phê</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phán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vi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chửi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bới</a:t>
            </a:r>
            <a:r>
              <a:rPr lang="en-US" sz="2400" dirty="0">
                <a:effectLst/>
                <a:latin typeface="Times New Roman" panose="02020603050405020304" pitchFamily="18" charset="0"/>
                <a:ea typeface="Times New Roman" panose="02020603050405020304" pitchFamily="18" charset="0"/>
              </a:rPr>
              <a:t> cha </a:t>
            </a:r>
            <a:r>
              <a:rPr lang="en-US" sz="2400" dirty="0" err="1">
                <a:effectLst/>
                <a:latin typeface="Times New Roman" panose="02020603050405020304" pitchFamily="18" charset="0"/>
                <a:ea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xấu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rPr>
              <a:t>...</a:t>
            </a:r>
          </a:p>
          <a:p>
            <a:pPr algn="just"/>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giải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a:t>
            </a: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nghe</a:t>
            </a:r>
            <a:r>
              <a:rPr lang="en-US" sz="2400" dirty="0">
                <a:effectLst/>
                <a:latin typeface="Times New Roman" panose="02020603050405020304" pitchFamily="18" charset="0"/>
                <a:ea typeface="Times New Roman" panose="02020603050405020304" pitchFamily="18" charset="0"/>
              </a:rPr>
              <a:t>, chia </a:t>
            </a:r>
            <a:r>
              <a:rPr lang="en-US" sz="2400" dirty="0" err="1">
                <a:effectLst/>
                <a:latin typeface="Times New Roman" panose="02020603050405020304" pitchFamily="18" charset="0"/>
                <a:ea typeface="Times New Roman" panose="02020603050405020304" pitchFamily="18" charset="0"/>
              </a:rPr>
              <a:t>sẻ</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endParaRPr lang="en-US" sz="2400"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cởi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sẵn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rPr>
              <a:t>, ...</a:t>
            </a:r>
          </a:p>
          <a:p>
            <a:pPr algn="just"/>
            <a:r>
              <a:rPr lang="en-US" sz="2400" i="1" dirty="0">
                <a:effectLst/>
                <a:latin typeface="Times New Roman" panose="02020603050405020304" pitchFamily="18" charset="0"/>
                <a:ea typeface="Times New Roman" panose="02020603050405020304" pitchFamily="18" charset="0"/>
              </a:rPr>
              <a:t>3. </a:t>
            </a:r>
            <a:r>
              <a:rPr lang="en-US" sz="2400" i="1" dirty="0" err="1">
                <a:effectLst/>
                <a:latin typeface="Times New Roman" panose="02020603050405020304" pitchFamily="18" charset="0"/>
                <a:ea typeface="Times New Roman" panose="02020603050405020304" pitchFamily="18" charset="0"/>
              </a:rPr>
              <a:t>Kết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bài</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nhắn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gửi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niềm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vui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72098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635706B8-7926-4BD7-8CFA-550DE944A24C}"/>
              </a:ext>
            </a:extLst>
          </p:cNvPr>
          <p:cNvSpPr txBox="1"/>
          <p:nvPr/>
        </p:nvSpPr>
        <p:spPr>
          <a:xfrm>
            <a:off x="0" y="24256"/>
            <a:ext cx="9144000" cy="830997"/>
          </a:xfrm>
          <a:prstGeom prst="rect">
            <a:avLst/>
          </a:prstGeom>
          <a:noFill/>
        </p:spPr>
        <p:txBody>
          <a:bodyPr wrap="square">
            <a:spAutoFit/>
          </a:bodyPr>
          <a:lstStyle/>
          <a:p>
            <a:r>
              <a:rPr lang="en-US" sz="2400" dirty="0">
                <a:effectLst/>
                <a:latin typeface="Times New Roman" panose="02020603050405020304" pitchFamily="18" charset="0"/>
                <a:ea typeface="MS Mincho" panose="02020609040205080304" pitchFamily="49" charset="-128"/>
              </a:rPr>
              <a:t> </a:t>
            </a:r>
            <a:r>
              <a:rPr lang="en-US" sz="2400" b="1" dirty="0">
                <a:effectLst/>
                <a:latin typeface="Times New Roman" panose="02020603050405020304" pitchFamily="18" charset="0"/>
                <a:ea typeface="MS Mincho" panose="02020609040205080304" pitchFamily="49" charset="-128"/>
              </a:rPr>
              <a:t>2. </a:t>
            </a:r>
            <a:r>
              <a:rPr lang="en-US" sz="2400" b="1" dirty="0" err="1">
                <a:effectLst/>
                <a:latin typeface="Times New Roman" panose="02020603050405020304" pitchFamily="18" charset="0"/>
                <a:ea typeface="MS Mincho" panose="02020609040205080304" pitchFamily="49" charset="-128"/>
              </a:rPr>
              <a:t>Yêu</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cầu</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đối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với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một</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bài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văn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trình</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bày</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suy</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nghĩ</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về</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một</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hiện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tượng</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vấn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đề</a:t>
            </a:r>
            <a:r>
              <a:rPr lang="en-US" sz="2400" b="1" dirty="0">
                <a:effectLst/>
                <a:latin typeface="Times New Roman" panose="02020603050405020304" pitchFamily="18" charset="0"/>
                <a:ea typeface="MS Mincho" panose="02020609040205080304" pitchFamily="49" charset="-128"/>
              </a:rPr>
              <a:t>)</a:t>
            </a:r>
            <a:endParaRPr lang="en-US" sz="2400" dirty="0"/>
          </a:p>
        </p:txBody>
      </p:sp>
      <p:sp>
        <p:nvSpPr>
          <p:cNvPr id="7" name="TextBox 6">
            <a:extLst>
              <a:ext uri="{FF2B5EF4-FFF2-40B4-BE49-F238E27FC236}">
                <a16:creationId xmlns:a16="http://schemas.microsoft.com/office/drawing/2014/main" xmlns="" id="{60882777-2604-4B96-BDA1-20573E01479E}"/>
              </a:ext>
            </a:extLst>
          </p:cNvPr>
          <p:cNvSpPr txBox="1"/>
          <p:nvPr/>
        </p:nvSpPr>
        <p:spPr>
          <a:xfrm>
            <a:off x="0" y="990600"/>
            <a:ext cx="9143999" cy="5693866"/>
          </a:xfrm>
          <a:prstGeom prst="rect">
            <a:avLst/>
          </a:prstGeom>
          <a:noFill/>
        </p:spPr>
        <p:txBody>
          <a:bodyPr wrap="square">
            <a:spAutoFit/>
          </a:bodyPr>
          <a:lstStyle/>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lọc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751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C54EBD34-00F3-4653-9C0D-1CD6A42571C3}"/>
              </a:ext>
            </a:extLst>
          </p:cNvPr>
          <p:cNvSpPr txBox="1"/>
          <p:nvPr/>
        </p:nvSpPr>
        <p:spPr>
          <a:xfrm>
            <a:off x="0" y="11034"/>
            <a:ext cx="9144000" cy="461665"/>
          </a:xfrm>
          <a:prstGeom prst="rect">
            <a:avLst/>
          </a:prstGeom>
          <a:noFill/>
        </p:spPr>
        <p:txBody>
          <a:bodyPr wrap="square">
            <a:spAutoFit/>
          </a:bodyPr>
          <a:lstStyle/>
          <a:p>
            <a:pPr algn="just"/>
            <a:r>
              <a:rPr lang="en-US" sz="2400" b="1" dirty="0" err="1">
                <a:latin typeface="Times" pitchFamily="18" charset="0"/>
                <a:cs typeface="Times" pitchFamily="18" charset="0"/>
              </a:rPr>
              <a:t>Đề</a:t>
            </a:r>
            <a:r>
              <a:rPr lang="en-US" sz="2400" b="1" dirty="0">
                <a:latin typeface="Times" pitchFamily="18" charset="0"/>
                <a:cs typeface="Times" pitchFamily="18" charset="0"/>
              </a:rPr>
              <a:t> 4: </a:t>
            </a:r>
            <a:r>
              <a:rPr lang="en-US" sz="2400" b="1" dirty="0" err="1">
                <a:solidFill>
                  <a:srgbClr val="222222"/>
                </a:solidFill>
                <a:effectLst/>
                <a:latin typeface="Times New Roman" panose="02020603050405020304" pitchFamily="18" charset="0"/>
                <a:ea typeface="Times New Roman" panose="02020603050405020304" pitchFamily="18" charset="0"/>
              </a:rPr>
              <a:t>Trình</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bày</a:t>
            </a:r>
            <a:r>
              <a:rPr lang="en-US" sz="2400" b="1" dirty="0">
                <a:solidFill>
                  <a:srgbClr val="222222"/>
                </a:solidFill>
                <a:effectLst/>
                <a:latin typeface="Times New Roman" panose="02020603050405020304" pitchFamily="18" charset="0"/>
                <a:ea typeface="Times New Roman" panose="02020603050405020304" pitchFamily="18" charset="0"/>
              </a:rPr>
              <a:t> ý </a:t>
            </a:r>
            <a:r>
              <a:rPr lang="en-US" sz="2400" b="1" dirty="0" err="1">
                <a:solidFill>
                  <a:srgbClr val="222222"/>
                </a:solidFill>
                <a:effectLst/>
                <a:latin typeface="Times New Roman" panose="02020603050405020304" pitchFamily="18" charset="0"/>
                <a:ea typeface="Times New Roman" panose="02020603050405020304" pitchFamily="18" charset="0"/>
              </a:rPr>
              <a:t>kiến</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về</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vấn</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đề</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khẳng</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định</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giá</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trị</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của</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rPr>
              <a:t>bản</a:t>
            </a:r>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err="1" smtClean="0">
                <a:solidFill>
                  <a:srgbClr val="222222"/>
                </a:solidFill>
                <a:effectLst/>
                <a:latin typeface="Times New Roman" panose="02020603050405020304" pitchFamily="18" charset="0"/>
                <a:ea typeface="Times New Roman" panose="02020603050405020304" pitchFamily="18" charset="0"/>
              </a:rPr>
              <a:t>thân</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0ED27386-70C8-4311-A49D-03219F66690A}"/>
              </a:ext>
            </a:extLst>
          </p:cNvPr>
          <p:cNvSpPr txBox="1"/>
          <p:nvPr/>
        </p:nvSpPr>
        <p:spPr>
          <a:xfrm>
            <a:off x="30480" y="472699"/>
            <a:ext cx="4585560" cy="461665"/>
          </a:xfrm>
          <a:prstGeom prst="rect">
            <a:avLst/>
          </a:prstGeom>
          <a:noFill/>
        </p:spPr>
        <p:txBody>
          <a:bodyPr wrap="square">
            <a:spAutoFit/>
          </a:bodyPr>
          <a:lstStyle/>
          <a:p>
            <a:r>
              <a:rPr lang="en-US" sz="2400" b="1" dirty="0">
                <a:solidFill>
                  <a:srgbClr val="222222"/>
                </a:solidFill>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MS Mincho" panose="02020609040205080304" pitchFamily="49" charset="-128"/>
              </a:rPr>
              <a:t>1. </a:t>
            </a:r>
            <a:r>
              <a:rPr lang="en-US" sz="2400" b="1" dirty="0" err="1">
                <a:effectLst/>
                <a:latin typeface="Times New Roman" panose="02020603050405020304" pitchFamily="18" charset="0"/>
                <a:ea typeface="MS Mincho" panose="02020609040205080304" pitchFamily="49" charset="-128"/>
              </a:rPr>
              <a:t>Trước</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khi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viết</a:t>
            </a:r>
            <a:endParaRPr lang="en-US" sz="2400" dirty="0"/>
          </a:p>
        </p:txBody>
      </p:sp>
      <p:sp>
        <p:nvSpPr>
          <p:cNvPr id="9" name="TextBox 8">
            <a:extLst>
              <a:ext uri="{FF2B5EF4-FFF2-40B4-BE49-F238E27FC236}">
                <a16:creationId xmlns:a16="http://schemas.microsoft.com/office/drawing/2014/main" xmlns="" id="{69AB64FC-C076-469E-8CE4-FBD0057C2C7D}"/>
              </a:ext>
            </a:extLst>
          </p:cNvPr>
          <p:cNvSpPr txBox="1"/>
          <p:nvPr/>
        </p:nvSpPr>
        <p:spPr>
          <a:xfrm>
            <a:off x="275094" y="934364"/>
            <a:ext cx="4585560" cy="461665"/>
          </a:xfrm>
          <a:prstGeom prst="rect">
            <a:avLst/>
          </a:prstGeom>
          <a:noFill/>
        </p:spPr>
        <p:txBody>
          <a:bodyPr wrap="square">
            <a:spAutoFit/>
          </a:bodyPr>
          <a:lstStyle/>
          <a:p>
            <a:r>
              <a:rPr lang="vi-VN" sz="2400" b="1" dirty="0">
                <a:effectLst/>
                <a:latin typeface="Times New Roman" panose="02020603050405020304" pitchFamily="18" charset="0"/>
                <a:ea typeface="Times New Roman" panose="02020603050405020304" pitchFamily="18" charset="0"/>
              </a:rPr>
              <a:t>a. </a:t>
            </a:r>
            <a:r>
              <a:rPr lang="en-US" sz="2400" b="1" dirty="0" err="1">
                <a:effectLst/>
                <a:latin typeface="Times New Roman" panose="02020603050405020304" pitchFamily="18" charset="0"/>
                <a:ea typeface="Times New Roman" panose="02020603050405020304" pitchFamily="18" charset="0"/>
              </a:rPr>
              <a:t>Lựa</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chọn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tài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xmlns="" id="{6E082ECE-C745-4845-A57B-C4DFA77BC2A3}"/>
              </a:ext>
            </a:extLst>
          </p:cNvPr>
          <p:cNvSpPr txBox="1"/>
          <p:nvPr/>
        </p:nvSpPr>
        <p:spPr>
          <a:xfrm>
            <a:off x="0" y="1420321"/>
            <a:ext cx="9144000" cy="5016758"/>
          </a:xfrm>
          <a:prstGeom prst="rect">
            <a:avLst/>
          </a:prstGeom>
          <a:noFill/>
        </p:spPr>
        <p:txBody>
          <a:bodyPr wrap="square">
            <a:spAutoFit/>
          </a:bodyPr>
          <a:lstStyle/>
          <a:p>
            <a:pPr algn="just"/>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Vấn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đề</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cần</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bàn</a:t>
            </a:r>
            <a:r>
              <a:rPr lang="en-US" sz="3200" b="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sự</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khẳng</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định</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giá</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trị</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của</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bản</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thân</a:t>
            </a:r>
            <a:endParaRPr lang="en-US" sz="3200" dirty="0">
              <a:effectLst/>
              <a:latin typeface="Times New Roman" panose="02020603050405020304" pitchFamily="18" charset="0"/>
              <a:ea typeface="Times New Roman" panose="02020603050405020304" pitchFamily="18" charset="0"/>
            </a:endParaRPr>
          </a:p>
          <a:p>
            <a:pPr algn="just"/>
            <a:r>
              <a:rPr lang="en-US" sz="3200" dirty="0" smtClean="0">
                <a:effectLst/>
                <a:latin typeface="Times New Roman" panose="02020603050405020304" pitchFamily="18" charset="0"/>
                <a:ea typeface="Times New Roman" panose="02020603050405020304" pitchFamily="18" charset="0"/>
              </a:rPr>
              <a:t>-HS </a:t>
            </a:r>
            <a:r>
              <a:rPr lang="en-US" sz="3200" dirty="0" err="1">
                <a:effectLst/>
                <a:latin typeface="Times New Roman" panose="02020603050405020304" pitchFamily="18" charset="0"/>
                <a:ea typeface="Times New Roman" panose="02020603050405020304" pitchFamily="18" charset="0"/>
              </a:rPr>
              <a:t>cần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định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đây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mỗi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người</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r>
              <a:rPr lang="en-US" sz="3200" dirty="0" smtClean="0">
                <a:effectLst/>
                <a:latin typeface="Times New Roman" panose="02020603050405020304" pitchFamily="18" charset="0"/>
                <a:ea typeface="Times New Roman" panose="02020603050405020304" pitchFamily="18" charset="0"/>
              </a:rPr>
              <a:t>-HS </a:t>
            </a:r>
            <a:r>
              <a:rPr lang="en-US" sz="3200" dirty="0" err="1">
                <a:effectLst/>
                <a:latin typeface="Times New Roman" panose="02020603050405020304" pitchFamily="18" charset="0"/>
                <a:ea typeface="Times New Roman" panose="02020603050405020304" pitchFamily="18" charset="0"/>
              </a:rPr>
              <a:t>đã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nghiệm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sự</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khẳng</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định</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giá</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trị</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của</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bản</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thân</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ngay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bè</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hệ</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hội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thực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tế</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đó</a:t>
            </a:r>
            <a:r>
              <a:rPr lang="en-US" sz="3200" dirty="0">
                <a:effectLst/>
                <a:latin typeface="Times New Roman" panose="02020603050405020304" pitchFamily="18" charset="0"/>
                <a:ea typeface="Times New Roman" panose="02020603050405020304" pitchFamily="18" charset="0"/>
              </a:rPr>
              <a:t>, HS </a:t>
            </a:r>
            <a:r>
              <a:rPr lang="en-US" sz="3200" dirty="0" err="1">
                <a:effectLst/>
                <a:latin typeface="Times New Roman" panose="02020603050405020304" pitchFamily="18" charset="0"/>
                <a:ea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việc</a:t>
            </a:r>
            <a:r>
              <a:rPr lang="en-US" sz="3200" dirty="0">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sự</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khẳng</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định</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giá</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trị</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của</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bản</a:t>
            </a:r>
            <a:r>
              <a:rPr lang="en-US" sz="3200" b="1" dirty="0">
                <a:solidFill>
                  <a:srgbClr val="222222"/>
                </a:solidFill>
                <a:effectLst/>
                <a:latin typeface="Times New Roman" panose="02020603050405020304" pitchFamily="18" charset="0"/>
                <a:ea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rPr>
              <a:t>thân</a:t>
            </a:r>
            <a:endParaRPr lang="en-US" sz="3200" dirty="0">
              <a:effectLst/>
              <a:latin typeface="Times New Roman" panose="02020603050405020304" pitchFamily="18" charset="0"/>
              <a:ea typeface="Times New Roman" panose="02020603050405020304" pitchFamily="18" charset="0"/>
            </a:endParaRPr>
          </a:p>
          <a:p>
            <a:pPr algn="just"/>
            <a:r>
              <a:rPr lang="en-US" sz="3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94428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D13898B9-457B-489A-A9CF-8D66335B16C7}"/>
              </a:ext>
            </a:extLst>
          </p:cNvPr>
          <p:cNvSpPr txBox="1"/>
          <p:nvPr/>
        </p:nvSpPr>
        <p:spPr>
          <a:xfrm>
            <a:off x="0" y="0"/>
            <a:ext cx="9144000" cy="5909310"/>
          </a:xfrm>
          <a:prstGeom prst="rect">
            <a:avLst/>
          </a:prstGeom>
          <a:noFill/>
        </p:spPr>
        <p:txBody>
          <a:bodyPr wrap="square">
            <a:spAutoFit/>
          </a:bodyPr>
          <a:lstStyle/>
          <a:p>
            <a:pPr algn="just"/>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Xác</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định</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mục</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đích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bài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Nêu</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quan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điểm</a:t>
            </a:r>
            <a:r>
              <a:rPr lang="en-US" sz="2700" dirty="0">
                <a:effectLst/>
                <a:latin typeface="Times New Roman" panose="02020603050405020304" pitchFamily="18" charset="0"/>
                <a:ea typeface="Times New Roman" panose="02020603050405020304" pitchFamily="18" charset="0"/>
              </a:rPr>
              <a:t> ý </a:t>
            </a:r>
            <a:r>
              <a:rPr lang="en-US" sz="2700" dirty="0" err="1">
                <a:effectLst/>
                <a:latin typeface="Times New Roman" panose="02020603050405020304" pitchFamily="18" charset="0"/>
                <a:ea typeface="Times New Roman" panose="02020603050405020304" pitchFamily="18" charset="0"/>
              </a:rPr>
              <a:t>kiến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mình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vấn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sự</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sự</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khẳng</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định</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giá</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trị</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của</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bản</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thân</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là</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điều</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vô</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cùng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cần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thiết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mỗi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người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phải</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nhận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thức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tự</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rèn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luyện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nỗ</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lực</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để</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phát</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huy</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điểm</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mạnh</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hạn</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chế</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điểm</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yếu</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để</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khẳng</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định</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giá</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trị</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của</a:t>
            </a:r>
            <a:r>
              <a:rPr lang="en-US" sz="2700" b="1" dirty="0">
                <a:solidFill>
                  <a:srgbClr val="0D0D0D"/>
                </a:solidFill>
                <a:effectLst/>
                <a:latin typeface="Times New Roman" panose="02020603050405020304" pitchFamily="18" charset="0"/>
                <a:ea typeface="Times New Roman" panose="02020603050405020304" pitchFamily="18" charset="0"/>
              </a:rPr>
              <a:t> </a:t>
            </a:r>
            <a:r>
              <a:rPr lang="en-US" sz="2700" b="1" dirty="0" err="1">
                <a:solidFill>
                  <a:srgbClr val="0D0D0D"/>
                </a:solidFill>
                <a:effectLst/>
                <a:latin typeface="Times New Roman" panose="02020603050405020304" pitchFamily="18" charset="0"/>
                <a:ea typeface="Times New Roman" panose="02020603050405020304" pitchFamily="18" charset="0"/>
              </a:rPr>
              <a:t>mình</a:t>
            </a:r>
            <a:endParaRPr lang="en-US" sz="2700" dirty="0">
              <a:effectLst/>
              <a:latin typeface="Times New Roman" panose="02020603050405020304" pitchFamily="18" charset="0"/>
              <a:ea typeface="Times New Roman" panose="02020603050405020304" pitchFamily="18" charset="0"/>
            </a:endParaRPr>
          </a:p>
          <a:p>
            <a:pPr algn="just"/>
            <a:r>
              <a:rPr lang="en-US" sz="2700" b="1" dirty="0">
                <a:effectLst/>
                <a:latin typeface="Times New Roman" panose="02020603050405020304" pitchFamily="18" charset="0"/>
                <a:ea typeface="Times New Roman" panose="02020603050405020304" pitchFamily="18" charset="0"/>
              </a:rPr>
              <a:t>- Thu </a:t>
            </a:r>
            <a:r>
              <a:rPr lang="en-US" sz="2700" b="1" dirty="0" err="1">
                <a:effectLst/>
                <a:latin typeface="Times New Roman" panose="02020603050405020304" pitchFamily="18" charset="0"/>
                <a:ea typeface="Times New Roman" panose="02020603050405020304" pitchFamily="18" charset="0"/>
              </a:rPr>
              <a:t>thập</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dữ</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liệu</a:t>
            </a:r>
            <a:r>
              <a:rPr lang="en-US" sz="2700" b="1" dirty="0">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Times New Roman" panose="02020603050405020304" pitchFamily="18" charset="0"/>
            </a:endParaRPr>
          </a:p>
          <a:p>
            <a:pPr algn="just"/>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Các</a:t>
            </a:r>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bằng</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chứng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mà</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em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gặp</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hàng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ngày</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hoặc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trên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ti</a:t>
            </a:r>
            <a:r>
              <a:rPr lang="en-US" sz="2700" dirty="0">
                <a:effectLst/>
                <a:latin typeface="Times New Roman" panose="02020603050405020304" pitchFamily="18" charset="0"/>
                <a:ea typeface="Times New Roman" panose="02020603050405020304" pitchFamily="18" charset="0"/>
              </a:rPr>
              <a:t> vi, </a:t>
            </a:r>
            <a:r>
              <a:rPr lang="en-US" sz="2700" dirty="0" err="1">
                <a:effectLst/>
                <a:latin typeface="Times New Roman" panose="02020603050405020304" pitchFamily="18" charset="0"/>
                <a:ea typeface="Times New Roman" panose="02020603050405020304" pitchFamily="18" charset="0"/>
              </a:rPr>
              <a:t>mạng</a:t>
            </a:r>
            <a:r>
              <a:rPr lang="en-US" sz="2700" dirty="0">
                <a:effectLst/>
                <a:latin typeface="Times New Roman" panose="02020603050405020304" pitchFamily="18" charset="0"/>
                <a:ea typeface="Times New Roman" panose="02020603050405020304" pitchFamily="18" charset="0"/>
              </a:rPr>
              <a:t> in- </a:t>
            </a:r>
            <a:r>
              <a:rPr lang="en-US" sz="2700" dirty="0" err="1">
                <a:effectLst/>
                <a:latin typeface="Times New Roman" panose="02020603050405020304" pitchFamily="18" charset="0"/>
                <a:ea typeface="Times New Roman" panose="02020603050405020304" pitchFamily="18" charset="0"/>
              </a:rPr>
              <a:t>tơ</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nét</a:t>
            </a:r>
            <a:r>
              <a:rPr lang="en-US" sz="2700" dirty="0">
                <a:effectLst/>
                <a:latin typeface="Times New Roman" panose="02020603050405020304" pitchFamily="18" charset="0"/>
                <a:ea typeface="Times New Roman" panose="02020603050405020304" pitchFamily="18" charset="0"/>
              </a:rPr>
              <a:t>...</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biểu</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hiện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tấm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gương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biết</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vươn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lên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khẳng</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định</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giá</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trị</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bản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thân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mỗi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người</a:t>
            </a:r>
            <a:r>
              <a:rPr lang="en-US" sz="2700" dirty="0">
                <a:effectLst/>
                <a:latin typeface="Times New Roman" panose="02020603050405020304" pitchFamily="18" charset="0"/>
                <a:ea typeface="Times New Roman" panose="02020603050405020304" pitchFamily="18" charset="0"/>
              </a:rPr>
              <a:t>.</a:t>
            </a:r>
          </a:p>
          <a:p>
            <a:pPr algn="just"/>
            <a:r>
              <a:rPr lang="en-US" sz="2700"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Lí</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lẽ</a:t>
            </a:r>
            <a:r>
              <a:rPr lang="en-US" sz="2700" b="1" dirty="0">
                <a:effectLst/>
                <a:latin typeface="Times New Roman" panose="02020603050405020304" pitchFamily="18" charset="0"/>
                <a:ea typeface="Times New Roman" panose="02020603050405020304" pitchFamily="18" charset="0"/>
              </a:rPr>
              <a:t>:</a:t>
            </a:r>
            <a:r>
              <a:rPr lang="en-US" sz="2700" dirty="0">
                <a:effectLst/>
                <a:latin typeface="Times New Roman" panose="02020603050405020304" pitchFamily="18" charset="0"/>
                <a:ea typeface="Times New Roman" panose="02020603050405020304" pitchFamily="18" charset="0"/>
              </a:rPr>
              <a:t> </a:t>
            </a:r>
          </a:p>
          <a:p>
            <a:pPr algn="just"/>
            <a:r>
              <a:rPr lang="en-US" sz="2700" dirty="0">
                <a:effectLst/>
                <a:latin typeface="Times New Roman" panose="02020603050405020304" pitchFamily="18" charset="0"/>
                <a:ea typeface="Times New Roman" panose="02020603050405020304" pitchFamily="18" charset="0"/>
              </a:rPr>
              <a:t>+ + </a:t>
            </a:r>
            <a:r>
              <a:rPr lang="en-US" sz="2700" dirty="0" err="1">
                <a:effectLst/>
                <a:latin typeface="Times New Roman" panose="02020603050405020304" pitchFamily="18" charset="0"/>
                <a:ea typeface="Times New Roman" panose="02020603050405020304" pitchFamily="18" charset="0"/>
              </a:rPr>
              <a:t>Em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nghe</a:t>
            </a:r>
            <a:r>
              <a:rPr lang="en-US" sz="2700" dirty="0">
                <a:effectLst/>
                <a:latin typeface="Times New Roman" panose="02020603050405020304" pitchFamily="18" charset="0"/>
                <a:ea typeface="Times New Roman" panose="02020603050405020304" pitchFamily="18" charset="0"/>
              </a:rPr>
              <a:t> ý </a:t>
            </a:r>
            <a:r>
              <a:rPr lang="en-US" sz="2700" dirty="0" err="1">
                <a:effectLst/>
                <a:latin typeface="Times New Roman" panose="02020603050405020304" pitchFamily="18" charset="0"/>
                <a:ea typeface="Times New Roman" panose="02020603050405020304" pitchFamily="18" charset="0"/>
              </a:rPr>
              <a:t>kiến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các</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bạn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và</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thầy</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cô</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về</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vai</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trò</a:t>
            </a:r>
            <a:r>
              <a:rPr lang="en-US" sz="2700" dirty="0">
                <a:effectLst/>
                <a:latin typeface="Times New Roman" panose="02020603050405020304" pitchFamily="18" charset="0"/>
                <a:ea typeface="Times New Roman" panose="02020603050405020304" pitchFamily="18" charset="0"/>
              </a:rPr>
              <a:t>, ý </a:t>
            </a:r>
            <a:r>
              <a:rPr lang="en-US" sz="2700" dirty="0" err="1">
                <a:effectLst/>
                <a:latin typeface="Times New Roman" panose="02020603050405020304" pitchFamily="18" charset="0"/>
                <a:ea typeface="Times New Roman" panose="02020603050405020304" pitchFamily="18" charset="0"/>
              </a:rPr>
              <a:t>nghĩa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của</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việc</a:t>
            </a:r>
            <a:r>
              <a:rPr lang="en-US" sz="2700" dirty="0">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sự</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khẳng</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định</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giá</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trị</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của</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bản</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thân</a:t>
            </a:r>
            <a:endParaRPr lang="en-US" sz="2700" dirty="0">
              <a:effectLst/>
              <a:latin typeface="Times New Roman" panose="02020603050405020304" pitchFamily="18" charset="0"/>
              <a:ea typeface="Times New Roman" panose="02020603050405020304" pitchFamily="18" charset="0"/>
            </a:endParaRPr>
          </a:p>
          <a:p>
            <a:pPr algn="just"/>
            <a:r>
              <a:rPr lang="en-US" sz="2700" dirty="0">
                <a:effectLst/>
                <a:latin typeface="Times New Roman" panose="02020603050405020304" pitchFamily="18" charset="0"/>
                <a:ea typeface="Times New Roman" panose="02020603050405020304" pitchFamily="18" charset="0"/>
              </a:rPr>
              <a:t>+ + </a:t>
            </a:r>
            <a:r>
              <a:rPr lang="en-US" sz="2700" dirty="0" err="1">
                <a:effectLst/>
                <a:latin typeface="Times New Roman" panose="02020603050405020304" pitchFamily="18" charset="0"/>
                <a:ea typeface="Times New Roman" panose="02020603050405020304" pitchFamily="18" charset="0"/>
              </a:rPr>
              <a:t>Em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thấy</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cần</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làm</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gì</a:t>
            </a:r>
            <a:r>
              <a:rPr lang="en-US" sz="2700" dirty="0">
                <a:effectLst/>
                <a:latin typeface="Times New Roman" panose="02020603050405020304" pitchFamily="18" charset="0"/>
                <a:ea typeface="Times New Roman" panose="02020603050405020304" pitchFamily="18" charset="0"/>
              </a:rPr>
              <a:t> </a:t>
            </a:r>
            <a:r>
              <a:rPr lang="en-US" sz="2700" dirty="0" err="1">
                <a:effectLst/>
                <a:latin typeface="Times New Roman" panose="02020603050405020304" pitchFamily="18" charset="0"/>
                <a:ea typeface="Times New Roman" panose="02020603050405020304" pitchFamily="18" charset="0"/>
              </a:rPr>
              <a:t>để</a:t>
            </a:r>
            <a:r>
              <a:rPr lang="en-US" sz="2700" dirty="0">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sự</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khẳng</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định</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giá</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trị</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của</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bản</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thân</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mình</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trong</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tập</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thể</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cộng</a:t>
            </a:r>
            <a:r>
              <a:rPr lang="en-US" sz="2700" b="1" dirty="0">
                <a:solidFill>
                  <a:srgbClr val="222222"/>
                </a:solidFill>
                <a:effectLst/>
                <a:latin typeface="Times New Roman" panose="02020603050405020304" pitchFamily="18" charset="0"/>
                <a:ea typeface="Times New Roman" panose="02020603050405020304" pitchFamily="18" charset="0"/>
              </a:rPr>
              <a:t> </a:t>
            </a:r>
            <a:r>
              <a:rPr lang="en-US" sz="2700" b="1" dirty="0" err="1">
                <a:solidFill>
                  <a:srgbClr val="222222"/>
                </a:solidFill>
                <a:effectLst/>
                <a:latin typeface="Times New Roman" panose="02020603050405020304" pitchFamily="18" charset="0"/>
                <a:ea typeface="Times New Roman" panose="02020603050405020304" pitchFamily="18" charset="0"/>
              </a:rPr>
              <a:t>đồng</a:t>
            </a:r>
            <a:endParaRPr lang="en-US" sz="2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277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0B17B26B-E4E8-4D13-A0E2-42AB07FF760F}"/>
              </a:ext>
            </a:extLst>
          </p:cNvPr>
          <p:cNvSpPr>
            <a:spLocks noChangeArrowheads="1"/>
          </p:cNvSpPr>
          <p:nvPr/>
        </p:nvSpPr>
        <p:spPr bwMode="auto">
          <a:xfrm>
            <a:off x="0" y="152400"/>
            <a:ext cx="9144000" cy="67056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xmlns="" id="{BAB72CB2-5C4C-4DC6-9DFB-5A8156BBE195}"/>
              </a:ext>
            </a:extLst>
          </p:cNvPr>
          <p:cNvSpPr txBox="1"/>
          <p:nvPr/>
        </p:nvSpPr>
        <p:spPr>
          <a:xfrm>
            <a:off x="76200" y="171772"/>
            <a:ext cx="8915400" cy="649408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3200" i="1" dirty="0" err="1">
                <a:effectLst/>
                <a:latin typeface="Times New Roman" panose="02020603050405020304" pitchFamily="18" charset="0"/>
                <a:ea typeface="Times New Roman" panose="02020603050405020304" pitchFamily="18" charset="0"/>
              </a:rPr>
              <a:t>Các</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bằng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chứng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được</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chọn</a:t>
            </a:r>
            <a:r>
              <a:rPr lang="en-US" sz="3200" i="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i="1" dirty="0">
                <a:effectLst/>
                <a:latin typeface="Times New Roman" panose="02020603050405020304" pitchFamily="18" charset="0"/>
                <a:ea typeface="Times New Roman" panose="02020603050405020304" pitchFamily="18" charset="0"/>
              </a:rPr>
              <a:t>3- </a:t>
            </a:r>
            <a:r>
              <a:rPr lang="en-US" sz="3200" i="1" dirty="0" err="1">
                <a:effectLst/>
                <a:latin typeface="Times New Roman" panose="02020603050405020304" pitchFamily="18" charset="0"/>
                <a:ea typeface="Times New Roman" panose="02020603050405020304" pitchFamily="18" charset="0"/>
              </a:rPr>
              <a:t>Phê</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phán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chưa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coi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hoặc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tôn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Tự</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nhút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lĩnh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gặp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thì</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lùi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bước</a:t>
            </a:r>
            <a:r>
              <a:rPr lang="en-US" sz="3200" dirty="0">
                <a:effectLst/>
                <a:latin typeface="Times New Roman" panose="02020603050405020304" pitchFamily="18" charset="0"/>
                <a:ea typeface="Times New Roman" panose="02020603050405020304" pitchFamily="18" charset="0"/>
              </a:rPr>
              <a:t>.</a:t>
            </a:r>
          </a:p>
          <a:p>
            <a:pPr algn="just"/>
            <a:r>
              <a:rPr lang="en-US" sz="3200" i="1" dirty="0">
                <a:effectLst/>
                <a:latin typeface="Times New Roman" panose="02020603050405020304" pitchFamily="18" charset="0"/>
                <a:ea typeface="Times New Roman" panose="02020603050405020304" pitchFamily="18" charset="0"/>
              </a:rPr>
              <a:t>4- </a:t>
            </a:r>
            <a:r>
              <a:rPr lang="en-US" sz="3200" i="1" dirty="0" err="1">
                <a:effectLst/>
                <a:latin typeface="Times New Roman" panose="02020603050405020304" pitchFamily="18" charset="0"/>
                <a:ea typeface="Times New Roman" panose="02020603050405020304" pitchFamily="18" charset="0"/>
              </a:rPr>
              <a:t>Làm</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thế</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nào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khẳng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định</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giá</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trị</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của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bản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thân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rPr>
              <a:t>?</a:t>
            </a:r>
          </a:p>
          <a:p>
            <a:pPr algn="just"/>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cuộc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sống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tích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cực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thương</a:t>
            </a:r>
            <a:r>
              <a:rPr lang="en-US" sz="3200" dirty="0">
                <a:solidFill>
                  <a:srgbClr val="000000"/>
                </a:solidFill>
                <a:effectLst/>
                <a:latin typeface="Times New Roman" panose="02020603050405020304" pitchFamily="18" charset="0"/>
                <a:ea typeface="Times New Roman" panose="02020603050405020304" pitchFamily="18" charset="0"/>
              </a:rPr>
              <a:t>, chia </a:t>
            </a:r>
            <a:r>
              <a:rPr lang="en-US" sz="3200" dirty="0" err="1">
                <a:solidFill>
                  <a:srgbClr val="000000"/>
                </a:solidFill>
                <a:effectLst/>
                <a:latin typeface="Times New Roman" panose="02020603050405020304" pitchFamily="18" charset="0"/>
                <a:ea typeface="Times New Roman" panose="02020603050405020304" pitchFamily="18" charset="0"/>
              </a:rPr>
              <a:t>sẻ</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trọng</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trị</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thân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sẽ</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mạnh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phát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huy</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thẳng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thắn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nhìn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yếu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khắc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phục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chế</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289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7" name="TextBox 6">
            <a:extLst>
              <a:ext uri="{FF2B5EF4-FFF2-40B4-BE49-F238E27FC236}">
                <a16:creationId xmlns:a16="http://schemas.microsoft.com/office/drawing/2014/main" xmlns="" id="{04252170-1FE8-487B-B351-33E0CE4A1752}"/>
              </a:ext>
            </a:extLst>
          </p:cNvPr>
          <p:cNvSpPr txBox="1"/>
          <p:nvPr/>
        </p:nvSpPr>
        <p:spPr>
          <a:xfrm>
            <a:off x="0" y="44078"/>
            <a:ext cx="9144000" cy="6555641"/>
          </a:xfrm>
          <a:prstGeom prst="rect">
            <a:avLst/>
          </a:prstGeom>
          <a:noFill/>
        </p:spPr>
        <p:txBody>
          <a:bodyPr wrap="square">
            <a:spAutoFit/>
          </a:bodyPr>
          <a:lstStyle/>
          <a:p>
            <a:r>
              <a:rPr lang="en-US" sz="3000" b="1" dirty="0" err="1">
                <a:effectLst/>
                <a:latin typeface="Times New Roman" panose="02020603050405020304" pitchFamily="18" charset="0"/>
                <a:ea typeface="Times New Roman" panose="02020603050405020304" pitchFamily="18" charset="0"/>
              </a:rPr>
              <a:t>Bài</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viết</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tham</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khảo</a:t>
            </a:r>
            <a:r>
              <a:rPr lang="en-US" sz="3000" b="1" dirty="0">
                <a:effectLst/>
                <a:latin typeface="Times New Roman" panose="02020603050405020304" pitchFamily="18" charset="0"/>
                <a:ea typeface="Times New Roman" panose="02020603050405020304" pitchFamily="18" charset="0"/>
              </a:rPr>
              <a:t>:</a:t>
            </a:r>
          </a:p>
          <a:p>
            <a:r>
              <a:rPr lang="en-US" sz="3000" dirty="0">
                <a:effectLst/>
                <a:latin typeface="Times New Roman" panose="02020603050405020304" pitchFamily="18" charset="0"/>
                <a:ea typeface="Times New Roman" panose="02020603050405020304" pitchFamily="18" charset="0"/>
              </a:rPr>
              <a:t>     Ai </a:t>
            </a:r>
            <a:r>
              <a:rPr lang="en-US" sz="3000" dirty="0" err="1">
                <a:effectLst/>
                <a:latin typeface="Times New Roman" panose="02020603050405020304" pitchFamily="18" charset="0"/>
                <a:ea typeface="Times New Roman" panose="02020603050405020304" pitchFamily="18" charset="0"/>
              </a:rPr>
              <a:t>sinh</a:t>
            </a:r>
            <a:r>
              <a:rPr lang="en-US" sz="3000" dirty="0">
                <a:effectLst/>
                <a:latin typeface="Times New Roman" panose="02020603050405020304" pitchFamily="18" charset="0"/>
                <a:ea typeface="Times New Roman" panose="02020603050405020304" pitchFamily="18" charset="0"/>
              </a:rPr>
              <a:t> ra </a:t>
            </a:r>
            <a:r>
              <a:rPr lang="en-US" sz="3000" dirty="0" err="1">
                <a:effectLst/>
                <a:latin typeface="Times New Roman" panose="02020603050405020304" pitchFamily="18" charset="0"/>
                <a:ea typeface="Times New Roman" panose="02020603050405020304" pitchFamily="18" charset="0"/>
              </a:rPr>
              <a:t>cũng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giá</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trị</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đặc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biệt</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Nhìn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nhận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và</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khẳng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định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giá</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trị</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của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bản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thân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trong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cuộc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sống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rPr>
              <a:t> ý </a:t>
            </a:r>
            <a:r>
              <a:rPr lang="en-US" sz="3000" dirty="0" err="1">
                <a:effectLst/>
                <a:latin typeface="Times New Roman" panose="02020603050405020304" pitchFamily="18" charset="0"/>
                <a:ea typeface="Times New Roman" panose="02020603050405020304" pitchFamily="18" charset="0"/>
              </a:rPr>
              <a:t>nghĩa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quan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trọng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giúp</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chúng</a:t>
            </a:r>
            <a:r>
              <a:rPr lang="en-US" sz="3000" dirty="0">
                <a:effectLst/>
                <a:latin typeface="Times New Roman" panose="02020603050405020304" pitchFamily="18" charset="0"/>
                <a:ea typeface="Times New Roman" panose="02020603050405020304" pitchFamily="18" charset="0"/>
              </a:rPr>
              <a:t> ta </a:t>
            </a:r>
            <a:r>
              <a:rPr lang="en-US" sz="3000" dirty="0" err="1">
                <a:effectLst/>
                <a:latin typeface="Times New Roman" panose="02020603050405020304" pitchFamily="18" charset="0"/>
                <a:ea typeface="Times New Roman" panose="02020603050405020304" pitchFamily="18" charset="0"/>
              </a:rPr>
              <a:t>vươn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lên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vượt</a:t>
            </a:r>
            <a:r>
              <a:rPr lang="en-US" sz="3000" dirty="0">
                <a:effectLst/>
                <a:latin typeface="Times New Roman" panose="02020603050405020304" pitchFamily="18" charset="0"/>
                <a:ea typeface="Times New Roman" panose="02020603050405020304" pitchFamily="18" charset="0"/>
              </a:rPr>
              <a:t> qua </a:t>
            </a:r>
            <a:r>
              <a:rPr lang="en-US" sz="3000" dirty="0" err="1">
                <a:effectLst/>
                <a:latin typeface="Times New Roman" panose="02020603050405020304" pitchFamily="18" charset="0"/>
                <a:ea typeface="Times New Roman" panose="02020603050405020304" pitchFamily="18" charset="0"/>
              </a:rPr>
              <a:t>khó</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khăn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để</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được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thành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công</a:t>
            </a:r>
            <a:r>
              <a:rPr lang="en-US" sz="3000" dirty="0">
                <a:effectLst/>
                <a:latin typeface="Times New Roman" panose="02020603050405020304" pitchFamily="18" charset="0"/>
                <a:ea typeface="Times New Roman" panose="02020603050405020304" pitchFamily="18" charset="0"/>
              </a:rPr>
              <a:t>.</a:t>
            </a:r>
          </a:p>
          <a:p>
            <a:r>
              <a:rPr lang="en-US" sz="3000" dirty="0" smtClean="0">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Mỗi</a:t>
            </a:r>
            <a:r>
              <a:rPr lang="en-US" sz="3000" dirty="0">
                <a:solidFill>
                  <a:srgbClr val="000000"/>
                </a:solidFill>
                <a:effectLst/>
                <a:latin typeface="Times New Roman" panose="02020603050405020304" pitchFamily="18" charset="0"/>
                <a:ea typeface="Times New Roman" panose="02020603050405020304" pitchFamily="18" charset="0"/>
              </a:rPr>
              <a:t> con </a:t>
            </a:r>
            <a:r>
              <a:rPr lang="en-US" sz="3000" dirty="0" err="1">
                <a:solidFill>
                  <a:srgbClr val="000000"/>
                </a:solidFill>
                <a:effectLst/>
                <a:latin typeface="Times New Roman" panose="02020603050405020304" pitchFamily="18" charset="0"/>
                <a:ea typeface="Times New Roman" panose="02020603050405020304" pitchFamily="18" charset="0"/>
              </a:rPr>
              <a:t>người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sinh</a:t>
            </a:r>
            <a:r>
              <a:rPr lang="en-US" sz="3000" dirty="0">
                <a:solidFill>
                  <a:srgbClr val="000000"/>
                </a:solidFill>
                <a:effectLst/>
                <a:latin typeface="Times New Roman" panose="02020603050405020304" pitchFamily="18" charset="0"/>
                <a:ea typeface="Times New Roman" panose="02020603050405020304" pitchFamily="18" charset="0"/>
              </a:rPr>
              <a:t> ra, </a:t>
            </a:r>
            <a:r>
              <a:rPr lang="en-US" sz="3000" dirty="0" err="1">
                <a:solidFill>
                  <a:srgbClr val="000000"/>
                </a:solidFill>
                <a:effectLst/>
                <a:latin typeface="Times New Roman" panose="02020603050405020304" pitchFamily="18" charset="0"/>
                <a:ea typeface="Times New Roman" panose="02020603050405020304" pitchFamily="18" charset="0"/>
              </a:rPr>
              <a:t>đến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với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thế</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giới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này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đều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có</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những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giá</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đặc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biệt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Giá</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đó</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là</a:t>
            </a:r>
            <a:r>
              <a:rPr lang="en-US" sz="3000" dirty="0">
                <a:solidFill>
                  <a:srgbClr val="000000"/>
                </a:solidFill>
                <a:effectLst/>
                <a:latin typeface="Times New Roman" panose="02020603050405020304" pitchFamily="18" charset="0"/>
                <a:ea typeface="Times New Roman" panose="02020603050405020304" pitchFamily="18" charset="0"/>
              </a:rPr>
              <a:t> ở </a:t>
            </a:r>
            <a:r>
              <a:rPr lang="en-US" sz="3000" dirty="0" err="1">
                <a:solidFill>
                  <a:srgbClr val="000000"/>
                </a:solidFill>
                <a:effectLst/>
                <a:latin typeface="Times New Roman" panose="02020603050405020304" pitchFamily="18" charset="0"/>
                <a:ea typeface="Times New Roman" panose="02020603050405020304" pitchFamily="18" charset="0"/>
              </a:rPr>
              <a:t>tự</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thân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của</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mỗi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người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giống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như</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viên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ngọc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đang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đợi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được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mài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sáng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vậy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Giá</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bản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thân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những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nội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lực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riêng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biệt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của</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mỗi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người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được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thể</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hiện</a:t>
            </a:r>
            <a:r>
              <a:rPr lang="en-US" sz="3000" dirty="0">
                <a:solidFill>
                  <a:srgbClr val="000000"/>
                </a:solidFill>
                <a:effectLst/>
                <a:latin typeface="Times New Roman" panose="02020603050405020304" pitchFamily="18" charset="0"/>
                <a:ea typeface="Times New Roman" panose="02020603050405020304" pitchFamily="18" charset="0"/>
              </a:rPr>
              <a:t> qua </a:t>
            </a:r>
            <a:r>
              <a:rPr lang="en-US" sz="3000" dirty="0" err="1">
                <a:solidFill>
                  <a:srgbClr val="000000"/>
                </a:solidFill>
                <a:effectLst/>
                <a:latin typeface="Times New Roman" panose="02020603050405020304" pitchFamily="18" charset="0"/>
                <a:ea typeface="Times New Roman" panose="02020603050405020304" pitchFamily="18" charset="0"/>
              </a:rPr>
              <a:t>bản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chất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năng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lực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trí</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tuệ</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hành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động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để</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đem</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đến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thành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công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trong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công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việc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học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tập</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tạo</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lập</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thế</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vai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trò</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trong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xã</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hội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Là</a:t>
            </a:r>
            <a:r>
              <a:rPr lang="en-US" sz="3000" dirty="0">
                <a:solidFill>
                  <a:srgbClr val="000000"/>
                </a:solidFill>
                <a:effectLst/>
                <a:latin typeface="Times New Roman" panose="02020603050405020304" pitchFamily="18" charset="0"/>
                <a:ea typeface="Times New Roman" panose="02020603050405020304" pitchFamily="18" charset="0"/>
              </a:rPr>
              <a:t> con </a:t>
            </a:r>
            <a:r>
              <a:rPr lang="en-US" sz="3000" dirty="0" err="1">
                <a:solidFill>
                  <a:srgbClr val="000000"/>
                </a:solidFill>
                <a:effectLst/>
                <a:latin typeface="Times New Roman" panose="02020603050405020304" pitchFamily="18" charset="0"/>
                <a:ea typeface="Times New Roman" panose="02020603050405020304" pitchFamily="18" charset="0"/>
              </a:rPr>
              <a:t>người</a:t>
            </a:r>
            <a:r>
              <a:rPr lang="en-US" sz="3000" dirty="0">
                <a:solidFill>
                  <a:srgbClr val="000000"/>
                </a:solidFill>
                <a:effectLst/>
                <a:latin typeface="Times New Roman" panose="02020603050405020304" pitchFamily="18" charset="0"/>
                <a:ea typeface="Times New Roman" panose="02020603050405020304" pitchFamily="18" charset="0"/>
              </a:rPr>
              <a:t>, ai </a:t>
            </a:r>
            <a:r>
              <a:rPr lang="en-US" sz="3000" dirty="0" err="1">
                <a:solidFill>
                  <a:srgbClr val="000000"/>
                </a:solidFill>
                <a:effectLst/>
                <a:latin typeface="Times New Roman" panose="02020603050405020304" pitchFamily="18" charset="0"/>
                <a:ea typeface="Times New Roman" panose="02020603050405020304" pitchFamily="18" charset="0"/>
              </a:rPr>
              <a:t>cũng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có</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những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ưu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điểm</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lẫn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khuyết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điểm</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riêng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cũng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không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có</a:t>
            </a:r>
            <a:r>
              <a:rPr lang="en-US" sz="3000" dirty="0">
                <a:solidFill>
                  <a:srgbClr val="000000"/>
                </a:solidFill>
                <a:effectLst/>
                <a:latin typeface="Times New Roman" panose="02020603050405020304" pitchFamily="18" charset="0"/>
                <a:ea typeface="Times New Roman" panose="02020603050405020304" pitchFamily="18" charset="0"/>
              </a:rPr>
              <a:t> ai </a:t>
            </a:r>
            <a:r>
              <a:rPr lang="en-US" sz="3000" dirty="0" err="1">
                <a:solidFill>
                  <a:srgbClr val="000000"/>
                </a:solidFill>
                <a:effectLst/>
                <a:latin typeface="Times New Roman" panose="02020603050405020304" pitchFamily="18" charset="0"/>
                <a:ea typeface="Times New Roman" panose="02020603050405020304" pitchFamily="18" charset="0"/>
              </a:rPr>
              <a:t>có</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thể</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hoàn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hảo</a:t>
            </a:r>
            <a:r>
              <a:rPr lang="en-US" sz="3000" dirty="0">
                <a:solidFill>
                  <a:srgbClr val="000000"/>
                </a:solidFill>
                <a:effectLst/>
                <a:latin typeface="Times New Roman" panose="02020603050405020304" pitchFamily="18" charset="0"/>
                <a:ea typeface="Times New Roman" panose="02020603050405020304" pitchFamily="18" charset="0"/>
              </a:rPr>
              <a:t>. </a:t>
            </a:r>
            <a:endParaRPr lang="en-US"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798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DC9A3F8B-5862-4570-848F-5D98B22FC2E1}"/>
              </a:ext>
            </a:extLst>
          </p:cNvPr>
          <p:cNvSpPr txBox="1"/>
          <p:nvPr/>
        </p:nvSpPr>
        <p:spPr>
          <a:xfrm>
            <a:off x="0" y="0"/>
            <a:ext cx="9144000" cy="6629957"/>
          </a:xfrm>
          <a:prstGeom prst="rect">
            <a:avLst/>
          </a:prstGeom>
          <a:noFill/>
        </p:spPr>
        <p:txBody>
          <a:bodyPr wrap="square">
            <a:spAutoFit/>
          </a:bodyPr>
          <a:lstStyle/>
          <a:p>
            <a:pPr>
              <a:lnSpc>
                <a:spcPct val="150000"/>
              </a:lnSpc>
            </a:pP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về</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mặt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này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nhưng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cũng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yếu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về</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mặt</a:t>
            </a:r>
            <a:r>
              <a:rPr lang="en-US" sz="2600" dirty="0">
                <a:solidFill>
                  <a:srgbClr val="000000"/>
                </a:solidFill>
                <a:effectLst/>
                <a:latin typeface="Times New Roman" panose="02020603050405020304" pitchFamily="18" charset="0"/>
                <a:ea typeface="Times New Roman" panose="02020603050405020304" pitchFamily="18" charset="0"/>
              </a:rPr>
              <a:t> kia.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riêng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sao</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chép</a:t>
            </a:r>
            <a:r>
              <a:rPr lang="en-US" sz="2600" dirty="0">
                <a:solidFill>
                  <a:srgbClr val="000000"/>
                </a:solidFill>
                <a:effectLst/>
                <a:latin typeface="Times New Roman" panose="02020603050405020304" pitchFamily="18" charset="0"/>
                <a:ea typeface="Times New Roman" panose="02020603050405020304" pitchFamily="18" charset="0"/>
              </a:rPr>
              <a:t> hay </a:t>
            </a:r>
            <a:r>
              <a:rPr lang="en-US" sz="2600" dirty="0" err="1">
                <a:solidFill>
                  <a:srgbClr val="000000"/>
                </a:solidFill>
                <a:effectLst/>
                <a:latin typeface="Times New Roman" panose="02020603050405020304" pitchFamily="18" charset="0"/>
                <a:ea typeface="Times New Roman" panose="02020603050405020304" pitchFamily="18" charset="0"/>
              </a:rPr>
              <a:t>vay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mượn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từ</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khác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cũng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dùng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so </a:t>
            </a:r>
            <a:r>
              <a:rPr lang="en-US" sz="2600" dirty="0" err="1">
                <a:solidFill>
                  <a:srgbClr val="000000"/>
                </a:solidFill>
                <a:effectLst/>
                <a:latin typeface="Times New Roman" panose="02020603050405020304" pitchFamily="18" charset="0"/>
                <a:ea typeface="Times New Roman" panose="02020603050405020304" pitchFamily="18" charset="0"/>
              </a:rPr>
              <a:t>sánh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giữa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này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kia.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dựa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việc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ngành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nghề</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đang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việc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xưởng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chế</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phẩm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cung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cấp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phẩm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trưởng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Đường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phố</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đẹp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xanh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tươi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bầu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khí</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sức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vai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trò</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vệ</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sinh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môi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trường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lòng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tốt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rPr>
              <a:t> hi </a:t>
            </a:r>
            <a:r>
              <a:rPr lang="en-US" sz="2600" dirty="0" err="1">
                <a:solidFill>
                  <a:srgbClr val="000000"/>
                </a:solidFill>
                <a:effectLst/>
                <a:latin typeface="Times New Roman" panose="02020603050405020304" pitchFamily="18" charset="0"/>
                <a:ea typeface="Times New Roman" panose="02020603050405020304" pitchFamily="18" charset="0"/>
              </a:rPr>
              <a:t>sinh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sẵn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sàng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giúp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gặp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nạn</a:t>
            </a:r>
            <a:r>
              <a:rPr lang="en-US" sz="2600" dirty="0">
                <a:solidFill>
                  <a:srgbClr val="000000"/>
                </a:solidFill>
                <a:effectLst/>
                <a:latin typeface="Times New Roman" panose="02020603050405020304" pitchFamily="18" charset="0"/>
                <a:ea typeface="Times New Roman" panose="02020603050405020304" pitchFamily="18" charset="0"/>
              </a:rPr>
              <a:t>. </a:t>
            </a:r>
            <a:endParaRPr lang="en-US" sz="2600" dirty="0"/>
          </a:p>
        </p:txBody>
      </p:sp>
    </p:spTree>
    <p:extLst>
      <p:ext uri="{BB962C8B-B14F-4D97-AF65-F5344CB8AC3E}">
        <p14:creationId xmlns:p14="http://schemas.microsoft.com/office/powerpoint/2010/main" val="199501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4D5DF5B7-435A-4FDF-A42F-C0FB5D826B7E}"/>
              </a:ext>
            </a:extLst>
          </p:cNvPr>
          <p:cNvSpPr txBox="1"/>
          <p:nvPr/>
        </p:nvSpPr>
        <p:spPr>
          <a:xfrm>
            <a:off x="0" y="0"/>
            <a:ext cx="9143999" cy="6894195"/>
          </a:xfrm>
          <a:prstGeom prst="rect">
            <a:avLst/>
          </a:prstGeom>
          <a:noFill/>
        </p:spPr>
        <p:txBody>
          <a:bodyPr wrap="square">
            <a:spAutoFit/>
          </a:bodyPr>
          <a:lstStyle/>
          <a:p>
            <a:r>
              <a:rPr lang="en-US" sz="2600" dirty="0" smtClean="0">
                <a:solidFill>
                  <a:srgbClr val="000000"/>
                </a:solidFill>
                <a:effectLst/>
                <a:latin typeface="Times New Roman" panose="02020603050405020304" pitchFamily="18" charset="0"/>
                <a:ea typeface="Times New Roman" panose="02020603050405020304" pitchFamily="18" charset="0"/>
              </a:rPr>
              <a:t>   </a:t>
            </a:r>
            <a:r>
              <a:rPr lang="en-US" sz="2600" dirty="0" err="1" smtClean="0">
                <a:solidFill>
                  <a:srgbClr val="000000"/>
                </a:solidFill>
                <a:effectLst/>
                <a:latin typeface="Times New Roman" panose="02020603050405020304" pitchFamily="18" charset="0"/>
                <a:ea typeface="Times New Roman" panose="02020603050405020304" pitchFamily="18" charset="0"/>
              </a:rPr>
              <a:t>Tạo</a:t>
            </a:r>
            <a:r>
              <a:rPr lang="en-US" sz="2600" dirty="0" smtClean="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cố</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nỗ</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ai </a:t>
            </a:r>
            <a:r>
              <a:rPr lang="en-US" sz="2600" dirty="0" err="1">
                <a:solidFill>
                  <a:srgbClr val="000000"/>
                </a:solidFill>
                <a:effectLst/>
                <a:latin typeface="Times New Roman" panose="02020603050405020304" pitchFamily="18" charset="0"/>
                <a:ea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đã</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từng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nói</a:t>
            </a:r>
            <a:r>
              <a:rPr lang="en-US" sz="2600" dirty="0">
                <a:solidFill>
                  <a:srgbClr val="000000"/>
                </a:solidFill>
                <a:effectLst/>
                <a:latin typeface="Times New Roman" panose="02020603050405020304" pitchFamily="18" charset="0"/>
                <a:ea typeface="Times New Roman" panose="02020603050405020304" pitchFamily="18" charset="0"/>
              </a:rPr>
              <a:t>: “Khi </a:t>
            </a:r>
            <a:r>
              <a:rPr lang="en-US" sz="2600" dirty="0" err="1">
                <a:solidFill>
                  <a:srgbClr val="000000"/>
                </a:solidFill>
                <a:effectLst/>
                <a:latin typeface="Times New Roman" panose="02020603050405020304" pitchFamily="18" charset="0"/>
                <a:ea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phúc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quả</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tốt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rằng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quả</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ngọt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dấu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ấn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chỉ</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rPr>
              <a:t> do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hiện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tượng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tương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lai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nỗ</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nội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tại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góp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tạo</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còn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đóng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góp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bố</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mẹ</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xung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quanh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phải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đứa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trẻ</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xuất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sắc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về</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mọi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mặt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nhưng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vẫn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niềm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tự</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hào</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nguồn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động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bố</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mẹ</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Đây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endParaRPr lang="en-US" sz="2600" dirty="0">
              <a:effectLst/>
              <a:latin typeface="Times New Roman" panose="02020603050405020304" pitchFamily="18" charset="0"/>
              <a:ea typeface="Times New Roman" panose="02020603050405020304" pitchFamily="18" charset="0"/>
            </a:endParaRPr>
          </a:p>
          <a:p>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mỗi</a:t>
            </a:r>
            <a:r>
              <a:rPr lang="en-US" sz="2600" dirty="0">
                <a:solidFill>
                  <a:srgbClr val="000000"/>
                </a:solidFill>
                <a:effectLst/>
                <a:latin typeface="Times New Roman" panose="02020603050405020304" pitchFamily="18" charset="0"/>
                <a:ea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luôn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soi </a:t>
            </a:r>
            <a:r>
              <a:rPr lang="en-US" sz="2600" dirty="0" err="1">
                <a:solidFill>
                  <a:srgbClr val="000000"/>
                </a:solidFill>
                <a:effectLst/>
                <a:latin typeface="Times New Roman" panose="02020603050405020304" pitchFamily="18" charset="0"/>
                <a:ea typeface="Times New Roman" panose="02020603050405020304" pitchFamily="18" charset="0"/>
              </a:rPr>
              <a:t>chiếu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chung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loại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mang</a:t>
            </a:r>
            <a:r>
              <a:rPr lang="en-US" sz="2600" dirty="0">
                <a:solidFill>
                  <a:srgbClr val="000000"/>
                </a:solidFill>
                <a:effectLst/>
                <a:latin typeface="Times New Roman" panose="02020603050405020304" pitchFamily="18" charset="0"/>
                <a:ea typeface="Times New Roman" panose="02020603050405020304" pitchFamily="18" charset="0"/>
              </a:rPr>
              <a:t> ý </a:t>
            </a:r>
            <a:r>
              <a:rPr lang="en-US" sz="2600" dirty="0" err="1">
                <a:solidFill>
                  <a:srgbClr val="000000"/>
                </a:solidFill>
                <a:effectLst/>
                <a:latin typeface="Times New Roman" panose="02020603050405020304" pitchFamily="18" charset="0"/>
                <a:ea typeface="Times New Roman" panose="02020603050405020304" pitchFamily="18" charset="0"/>
              </a:rPr>
              <a:t>nghĩa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Nghĩa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điều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kiện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tiên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khẳng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tích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yêu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thương</a:t>
            </a:r>
            <a:r>
              <a:rPr lang="en-US" sz="2600" dirty="0">
                <a:solidFill>
                  <a:srgbClr val="000000"/>
                </a:solidFill>
                <a:effectLst/>
                <a:latin typeface="Times New Roman" panose="02020603050405020304" pitchFamily="18" charset="0"/>
                <a:ea typeface="Times New Roman" panose="02020603050405020304" pitchFamily="18" charset="0"/>
              </a:rPr>
              <a:t>, chia </a:t>
            </a:r>
            <a:r>
              <a:rPr lang="en-US" sz="2600" dirty="0" err="1">
                <a:solidFill>
                  <a:srgbClr val="000000"/>
                </a:solidFill>
                <a:effectLst/>
                <a:latin typeface="Times New Roman" panose="02020603050405020304" pitchFamily="18" charset="0"/>
                <a:ea typeface="Times New Roman" panose="02020603050405020304" pitchFamily="18" charset="0"/>
              </a:rPr>
              <a:t>sẻ</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trọng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sẽ</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phát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huy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đồng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thẳng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thắn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yếu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khắc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phục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chế</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vậy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mới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giúp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đạt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nhiều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2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AE8E9B87-8191-4A06-8291-48EE6DEE383C}"/>
              </a:ext>
            </a:extLst>
          </p:cNvPr>
          <p:cNvSpPr txBox="1"/>
          <p:nvPr/>
        </p:nvSpPr>
        <p:spPr>
          <a:xfrm>
            <a:off x="-30481" y="3505200"/>
            <a:ext cx="9143999" cy="1692771"/>
          </a:xfrm>
          <a:prstGeom prst="rect">
            <a:avLst/>
          </a:prstGeom>
          <a:noFill/>
        </p:spPr>
        <p:txBody>
          <a:bodyPr wrap="square">
            <a:spAutoFit/>
          </a:bodyPr>
          <a:lstStyle/>
          <a:p>
            <a:pPr algn="just">
              <a:spcAft>
                <a:spcPts val="12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ai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2BE77585-31E3-4139-BEA1-F5163321841A}"/>
              </a:ext>
            </a:extLst>
          </p:cNvPr>
          <p:cNvSpPr txBox="1"/>
          <p:nvPr/>
        </p:nvSpPr>
        <p:spPr>
          <a:xfrm>
            <a:off x="-30480" y="0"/>
            <a:ext cx="9143999" cy="3293209"/>
          </a:xfrm>
          <a:prstGeom prst="rect">
            <a:avLst/>
          </a:prstGeom>
          <a:noFill/>
        </p:spPr>
        <p:txBody>
          <a:bodyPr wrap="square">
            <a:spAutoFit/>
          </a:bodyPr>
          <a:lstStyle/>
          <a:p>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mỗi</a:t>
            </a:r>
            <a:r>
              <a:rPr lang="en-US" sz="2600" dirty="0">
                <a:solidFill>
                  <a:srgbClr val="000000"/>
                </a:solidFill>
                <a:effectLst/>
                <a:latin typeface="Times New Roman" panose="02020603050405020304" pitchFamily="18" charset="0"/>
                <a:ea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luôn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soi </a:t>
            </a:r>
            <a:r>
              <a:rPr lang="en-US" sz="2600" dirty="0" err="1">
                <a:solidFill>
                  <a:srgbClr val="000000"/>
                </a:solidFill>
                <a:effectLst/>
                <a:latin typeface="Times New Roman" panose="02020603050405020304" pitchFamily="18" charset="0"/>
                <a:ea typeface="Times New Roman" panose="02020603050405020304" pitchFamily="18" charset="0"/>
              </a:rPr>
              <a:t>chiếu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chung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loại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mang</a:t>
            </a:r>
            <a:r>
              <a:rPr lang="en-US" sz="2600" dirty="0">
                <a:solidFill>
                  <a:srgbClr val="000000"/>
                </a:solidFill>
                <a:effectLst/>
                <a:latin typeface="Times New Roman" panose="02020603050405020304" pitchFamily="18" charset="0"/>
                <a:ea typeface="Times New Roman" panose="02020603050405020304" pitchFamily="18" charset="0"/>
              </a:rPr>
              <a:t> ý </a:t>
            </a:r>
            <a:r>
              <a:rPr lang="en-US" sz="2600" dirty="0" err="1">
                <a:solidFill>
                  <a:srgbClr val="000000"/>
                </a:solidFill>
                <a:effectLst/>
                <a:latin typeface="Times New Roman" panose="02020603050405020304" pitchFamily="18" charset="0"/>
                <a:ea typeface="Times New Roman" panose="02020603050405020304" pitchFamily="18" charset="0"/>
              </a:rPr>
              <a:t>nghĩa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Nghĩa</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điều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kiện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tiên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khẳng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tích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cực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yêu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thương</a:t>
            </a:r>
            <a:r>
              <a:rPr lang="en-US" sz="2600" dirty="0">
                <a:solidFill>
                  <a:srgbClr val="000000"/>
                </a:solidFill>
                <a:effectLst/>
                <a:latin typeface="Times New Roman" panose="02020603050405020304" pitchFamily="18" charset="0"/>
                <a:ea typeface="Times New Roman" panose="02020603050405020304" pitchFamily="18" charset="0"/>
              </a:rPr>
              <a:t>, chia </a:t>
            </a:r>
            <a:r>
              <a:rPr lang="en-US" sz="2600" dirty="0" err="1">
                <a:solidFill>
                  <a:srgbClr val="000000"/>
                </a:solidFill>
                <a:effectLst/>
                <a:latin typeface="Times New Roman" panose="02020603050405020304" pitchFamily="18" charset="0"/>
                <a:ea typeface="Times New Roman" panose="02020603050405020304" pitchFamily="18" charset="0"/>
              </a:rPr>
              <a:t>sẻ</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kính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trọng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giá</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trị</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sẽ</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mạnh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phát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huy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đồng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thời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thẳng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thắn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nhìn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điểm</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yếu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khắc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phục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chế</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vậy</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mới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giúp</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đạt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nhiều</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công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rPr>
              <a:t>.</a:t>
            </a:r>
            <a:endParaRPr lang="en-US" sz="2600" dirty="0"/>
          </a:p>
        </p:txBody>
      </p:sp>
    </p:spTree>
    <p:extLst>
      <p:ext uri="{BB962C8B-B14F-4D97-AF65-F5344CB8AC3E}">
        <p14:creationId xmlns:p14="http://schemas.microsoft.com/office/powerpoint/2010/main" val="18515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D859A87D-A5FF-488B-87AA-03C36CA8A0D3}"/>
              </a:ext>
            </a:extLst>
          </p:cNvPr>
          <p:cNvSpPr txBox="1"/>
          <p:nvPr/>
        </p:nvSpPr>
        <p:spPr>
          <a:xfrm>
            <a:off x="0" y="37760"/>
            <a:ext cx="8458200" cy="523220"/>
          </a:xfrm>
          <a:prstGeom prst="rect">
            <a:avLst/>
          </a:prstGeom>
          <a:noFill/>
        </p:spPr>
        <p:txBody>
          <a:bodyPr wrap="square">
            <a:spAutoFit/>
          </a:bodyPr>
          <a:lstStyle/>
          <a:p>
            <a:pPr algn="just">
              <a:spcAft>
                <a:spcPts val="1200"/>
              </a:spcAft>
            </a:pPr>
            <a:r>
              <a:rPr lang="en-US" sz="28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EDC70D39-10CE-4C68-8F89-E9526A27D675}"/>
              </a:ext>
            </a:extLst>
          </p:cNvPr>
          <p:cNvSpPr txBox="1"/>
          <p:nvPr/>
        </p:nvSpPr>
        <p:spPr>
          <a:xfrm>
            <a:off x="30480" y="570722"/>
            <a:ext cx="4585560" cy="523220"/>
          </a:xfrm>
          <a:prstGeom prst="rect">
            <a:avLst/>
          </a:prstGeom>
          <a:noFill/>
        </p:spPr>
        <p:txBody>
          <a:bodyPr wrap="square">
            <a:spAutoFit/>
          </a:bodyPr>
          <a:lstStyle/>
          <a:p>
            <a:pPr algn="just"/>
            <a:r>
              <a:rPr lang="en-US" sz="2800" b="1" dirty="0">
                <a:solidFill>
                  <a:srgbClr val="222222"/>
                </a:solidFill>
                <a:effectLst/>
                <a:latin typeface="Times New Roman" panose="02020603050405020304" pitchFamily="18" charset="0"/>
                <a:ea typeface="Times New Roman" panose="02020603050405020304" pitchFamily="18" charset="0"/>
              </a:rPr>
              <a:t> </a:t>
            </a:r>
            <a:r>
              <a:rPr lang="en-US" sz="2800" b="1" dirty="0">
                <a:effectLst/>
                <a:latin typeface="Times New Roman" panose="02020603050405020304" pitchFamily="18" charset="0"/>
                <a:ea typeface="MS Mincho" panose="02020609040205080304" pitchFamily="49" charset="-128"/>
              </a:rPr>
              <a:t>1. </a:t>
            </a:r>
            <a:r>
              <a:rPr lang="en-US" sz="2800" b="1" dirty="0" err="1">
                <a:effectLst/>
                <a:latin typeface="Times New Roman" panose="02020603050405020304" pitchFamily="18" charset="0"/>
                <a:ea typeface="MS Mincho" panose="02020609040205080304" pitchFamily="49" charset="-128"/>
              </a:rPr>
              <a:t>Trước</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khi</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viết</a:t>
            </a:r>
            <a:endParaRPr lang="en-US" sz="2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xmlns="" id="{76C189E4-7EEF-44C2-A76F-FE060DFEAC2E}"/>
              </a:ext>
            </a:extLst>
          </p:cNvPr>
          <p:cNvSpPr txBox="1"/>
          <p:nvPr/>
        </p:nvSpPr>
        <p:spPr>
          <a:xfrm>
            <a:off x="0" y="1093942"/>
            <a:ext cx="9144000" cy="5693866"/>
          </a:xfrm>
          <a:prstGeom prst="rect">
            <a:avLst/>
          </a:prstGeom>
          <a:noFill/>
        </p:spPr>
        <p:txBody>
          <a:bodyPr wrap="square">
            <a:spAutoFit/>
          </a:bodyPr>
          <a:lstStyle/>
          <a:p>
            <a:r>
              <a:rPr lang="vi-VN" sz="2600" b="1" dirty="0">
                <a:effectLst/>
                <a:latin typeface="Times New Roman" panose="02020603050405020304" pitchFamily="18" charset="0"/>
                <a:ea typeface="Times New Roman" panose="02020603050405020304" pitchFamily="18" charset="0"/>
              </a:rPr>
              <a:t>a. </a:t>
            </a:r>
            <a:r>
              <a:rPr lang="en-US" sz="2600" b="1" dirty="0" err="1">
                <a:effectLst/>
                <a:latin typeface="Times New Roman" panose="02020603050405020304" pitchFamily="18" charset="0"/>
                <a:ea typeface="Times New Roman" panose="02020603050405020304" pitchFamily="18" charset="0"/>
              </a:rPr>
              <a:t>Lựa</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chọn</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đề</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tài</a:t>
            </a:r>
            <a:r>
              <a:rPr lang="en-US" sz="2600" b="1" dirty="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algn="just"/>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Vấn</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đề</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cần</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bàn</a:t>
            </a:r>
            <a:r>
              <a:rPr lang="en-US" sz="2600" b="1" dirty="0">
                <a:effectLst/>
                <a:latin typeface="Times New Roman" panose="02020603050405020304" pitchFamily="18" charset="0"/>
                <a:ea typeface="Times New Roman" panose="02020603050405020304" pitchFamily="18" charset="0"/>
              </a:rPr>
              <a:t>:</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nên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không</a:t>
            </a:r>
            <a:r>
              <a:rPr lang="en-US" sz="2600" dirty="0">
                <a:effectLst/>
                <a:latin typeface="Times New Roman" panose="02020603050405020304" pitchFamily="18" charset="0"/>
                <a:ea typeface="Times New Roman" panose="02020603050405020304" pitchFamily="18" charset="0"/>
              </a:rPr>
              <a:t> ( </a:t>
            </a:r>
            <a:r>
              <a:rPr lang="en-US" sz="2600" dirty="0" err="1">
                <a:effectLst/>
                <a:latin typeface="Times New Roman" panose="02020603050405020304" pitchFamily="18" charset="0"/>
                <a:ea typeface="Times New Roman" panose="02020603050405020304" pitchFamily="18" charset="0"/>
              </a:rPr>
              <a:t>việc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lợi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ích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hại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gì</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với</a:t>
            </a:r>
            <a:r>
              <a:rPr lang="en-US" sz="2600" dirty="0">
                <a:effectLst/>
                <a:latin typeface="Times New Roman" panose="02020603050405020304" pitchFamily="18" charset="0"/>
                <a:ea typeface="Times New Roman" panose="02020603050405020304" pitchFamily="18" charset="0"/>
              </a:rPr>
              <a:t> con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a:t>
            </a:r>
          </a:p>
          <a:p>
            <a:pPr algn="just"/>
            <a:r>
              <a:rPr lang="en-US" sz="2600" dirty="0" smtClean="0">
                <a:effectLst/>
                <a:latin typeface="Times New Roman" panose="02020603050405020304" pitchFamily="18" charset="0"/>
                <a:ea typeface="Times New Roman" panose="02020603050405020304" pitchFamily="18" charset="0"/>
              </a:rPr>
              <a:t>-HS </a:t>
            </a:r>
            <a:r>
              <a:rPr lang="en-US" sz="2600" dirty="0" err="1">
                <a:effectLst/>
                <a:latin typeface="Times New Roman" panose="02020603050405020304" pitchFamily="18" charset="0"/>
                <a:ea typeface="Times New Roman" panose="02020603050405020304" pitchFamily="18" charset="0"/>
              </a:rPr>
              <a:t>cần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xác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định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được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đây</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tài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gần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gũi</a:t>
            </a:r>
            <a:r>
              <a:rPr lang="en-US" sz="2600" dirty="0">
                <a:effectLst/>
                <a:latin typeface="Times New Roman" panose="02020603050405020304" pitchFamily="18" charset="0"/>
                <a:ea typeface="Times New Roman" panose="02020603050405020304" pitchFamily="18" charset="0"/>
              </a:rPr>
              <a:t>, HS </a:t>
            </a:r>
            <a:r>
              <a:rPr lang="en-US" sz="2600" dirty="0" err="1">
                <a:effectLst/>
                <a:latin typeface="Times New Roman" panose="02020603050405020304" pitchFamily="18" charset="0"/>
                <a:ea typeface="Times New Roman" panose="02020603050405020304" pitchFamily="18" charset="0"/>
              </a:rPr>
              <a:t>đã</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những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trải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nghiệm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vấn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em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từng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chưa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Từ</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thực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tế</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đó</a:t>
            </a:r>
            <a:r>
              <a:rPr lang="en-US" sz="2600" dirty="0">
                <a:effectLst/>
                <a:latin typeface="Times New Roman" panose="02020603050405020304" pitchFamily="18" charset="0"/>
                <a:ea typeface="Times New Roman" panose="02020603050405020304" pitchFamily="18" charset="0"/>
              </a:rPr>
              <a:t>, HS </a:t>
            </a:r>
            <a:r>
              <a:rPr lang="en-US" sz="2600" dirty="0" err="1">
                <a:effectLst/>
                <a:latin typeface="Times New Roman" panose="02020603050405020304" pitchFamily="18" charset="0"/>
                <a:ea typeface="Times New Roman" panose="02020603050405020304" pitchFamily="18" charset="0"/>
              </a:rPr>
              <a:t>nhận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thức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vấn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việc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lợi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ích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hại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gì</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cho</a:t>
            </a:r>
            <a:r>
              <a:rPr lang="en-US" sz="2600" dirty="0">
                <a:effectLst/>
                <a:latin typeface="Times New Roman" panose="02020603050405020304" pitchFamily="18" charset="0"/>
                <a:ea typeface="Times New Roman" panose="02020603050405020304" pitchFamily="18" charset="0"/>
              </a:rPr>
              <a:t> con </a:t>
            </a:r>
            <a:r>
              <a:rPr lang="en-US" sz="2600" dirty="0" err="1" smtClean="0">
                <a:effectLst/>
                <a:latin typeface="Times New Roman" panose="02020603050405020304" pitchFamily="18" charset="0"/>
                <a:ea typeface="Times New Roman" panose="02020603050405020304" pitchFamily="18" charset="0"/>
              </a:rPr>
              <a:t>người</a:t>
            </a:r>
            <a:endParaRPr lang="en-US" sz="2600" dirty="0">
              <a:effectLst/>
              <a:latin typeface="Times New Roman" panose="02020603050405020304" pitchFamily="18" charset="0"/>
              <a:ea typeface="Times New Roman" panose="02020603050405020304" pitchFamily="18" charset="0"/>
            </a:endParaRPr>
          </a:p>
          <a:p>
            <a:pPr algn="just"/>
            <a:r>
              <a:rPr lang="en-US" sz="2600" dirty="0">
                <a:effectLst/>
                <a:latin typeface="Times New Roman" panose="02020603050405020304" pitchFamily="18" charset="0"/>
                <a:ea typeface="Times New Roman" panose="02020603050405020304" pitchFamily="18" charset="0"/>
              </a:rPr>
              <a:t>  - </a:t>
            </a:r>
            <a:r>
              <a:rPr lang="en-US" sz="2600" b="1" dirty="0" err="1">
                <a:effectLst/>
                <a:latin typeface="Times New Roman" panose="02020603050405020304" pitchFamily="18" charset="0"/>
                <a:ea typeface="Times New Roman" panose="02020603050405020304" pitchFamily="18" charset="0"/>
              </a:rPr>
              <a:t>Xác</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định</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mục</a:t>
            </a:r>
            <a:r>
              <a:rPr lang="en-US" sz="2600" b="1" dirty="0">
                <a:effectLst/>
                <a:latin typeface="Times New Roman" panose="02020603050405020304" pitchFamily="18" charset="0"/>
                <a:ea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rPr>
              <a:t>đích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bài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viết</a:t>
            </a:r>
            <a:r>
              <a:rPr lang="en-US" sz="2600" dirty="0">
                <a:effectLst/>
                <a:latin typeface="Times New Roman" panose="02020603050405020304" pitchFamily="18" charset="0"/>
                <a:ea typeface="Times New Roman" panose="02020603050405020304" pitchFamily="18" charset="0"/>
              </a:rPr>
              <a:t>: </a:t>
            </a:r>
          </a:p>
          <a:p>
            <a:pPr algn="just">
              <a:tabLst>
                <a:tab pos="262255" algn="l"/>
              </a:tabLst>
            </a:pP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Nêu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quan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điểm</a:t>
            </a:r>
            <a:r>
              <a:rPr lang="en-US" sz="2600" dirty="0">
                <a:effectLst/>
                <a:latin typeface="Times New Roman" panose="02020603050405020304" pitchFamily="18" charset="0"/>
                <a:ea typeface="Times New Roman" panose="02020603050405020304" pitchFamily="18" charset="0"/>
              </a:rPr>
              <a:t> ý </a:t>
            </a:r>
            <a:r>
              <a:rPr lang="en-US" sz="2600" dirty="0" err="1">
                <a:effectLst/>
                <a:latin typeface="Times New Roman" panose="02020603050405020304" pitchFamily="18" charset="0"/>
                <a:ea typeface="Times New Roman" panose="02020603050405020304" pitchFamily="18" charset="0"/>
              </a:rPr>
              <a:t>kiến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mình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về</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vấn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việc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có</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lợi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ích</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và</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tác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hại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gì</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đối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với</a:t>
            </a:r>
            <a:r>
              <a:rPr lang="en-US" sz="2600" dirty="0">
                <a:effectLst/>
                <a:latin typeface="Times New Roman" panose="02020603050405020304" pitchFamily="18" charset="0"/>
                <a:ea typeface="Times New Roman" panose="02020603050405020304" pitchFamily="18" charset="0"/>
              </a:rPr>
              <a:t> con </a:t>
            </a:r>
            <a:r>
              <a:rPr lang="en-US" sz="2600" dirty="0" err="1">
                <a:effectLst/>
                <a:latin typeface="Times New Roman" panose="02020603050405020304" pitchFamily="18" charset="0"/>
                <a:ea typeface="Times New Roman" panose="02020603050405020304" pitchFamily="18" charset="0"/>
              </a:rPr>
              <a:t>người</a:t>
            </a:r>
            <a:r>
              <a:rPr lang="en-US" sz="2600" dirty="0">
                <a:effectLst/>
                <a:latin typeface="Times New Roman" panose="02020603050405020304" pitchFamily="18" charset="0"/>
                <a:ea typeface="Times New Roman" panose="02020603050405020304" pitchFamily="18" charset="0"/>
              </a:rPr>
              <a:t> (</a:t>
            </a:r>
            <a:r>
              <a:rPr lang="vi-VN" sz="2600" dirty="0">
                <a:solidFill>
                  <a:srgbClr val="000000"/>
                </a:solidFill>
                <a:effectLst/>
                <a:latin typeface="Times New Roman" panose="02020603050405020304" pitchFamily="18" charset="0"/>
                <a:ea typeface="Times New Roman" panose="02020603050405020304" pitchFamily="18" charset="0"/>
              </a:rPr>
              <a:t>Tìm hiểu về các con vật nuôi trong nhà: </a:t>
            </a:r>
            <a:r>
              <a:rPr lang="vi-VN" sz="2600" i="1" dirty="0">
                <a:solidFill>
                  <a:srgbClr val="000000"/>
                </a:solidFill>
                <a:effectLst/>
                <a:latin typeface="Times New Roman" panose="02020603050405020304" pitchFamily="18" charset="0"/>
                <a:ea typeface="Times New Roman" panose="02020603050405020304" pitchFamily="18" charset="0"/>
              </a:rPr>
              <a:t>chó, mèo, gà, chuột hamster, rùa cảnh; chim cảnh,..</a:t>
            </a:r>
            <a:r>
              <a:rPr lang="vi-VN" sz="2600" dirty="0">
                <a:solidFill>
                  <a:srgbClr val="000000"/>
                </a:solidFill>
                <a:effectLst/>
                <a:latin typeface="Times New Roman" panose="02020603050405020304" pitchFamily="18" charset="0"/>
                <a:ea typeface="Times New Roman" panose="02020603050405020304" pitchFamily="18" charset="0"/>
              </a:rPr>
              <a:t> Ghi lại những thông tin về vật nuôi: Vật nuôi khác động vật hoang dã </a:t>
            </a:r>
            <a:r>
              <a:rPr lang="en-US" sz="2600" dirty="0" err="1">
                <a:solidFill>
                  <a:srgbClr val="000000"/>
                </a:solidFill>
                <a:effectLst/>
                <a:latin typeface="Times New Roman" panose="02020603050405020304" pitchFamily="18" charset="0"/>
                <a:ea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đã</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thuần</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hoá</a:t>
            </a:r>
            <a:r>
              <a:rPr lang="en-US" sz="2600" dirty="0">
                <a:solidFill>
                  <a:srgbClr val="000000"/>
                </a:solidFill>
                <a:effectLst/>
                <a:latin typeface="Times New Roman" panose="02020603050405020304" pitchFamily="18" charset="0"/>
                <a:ea typeface="Times New Roman" panose="02020603050405020304" pitchFamily="18" charset="0"/>
              </a:rPr>
              <a:t>. </a:t>
            </a:r>
            <a:r>
              <a:rPr lang="vi-VN" sz="2600" dirty="0">
                <a:solidFill>
                  <a:srgbClr val="000000"/>
                </a:solidFill>
                <a:effectLst/>
                <a:latin typeface="Times New Roman" panose="02020603050405020304" pitchFamily="18" charset="0"/>
                <a:ea typeface="Times New Roman" panose="02020603050405020304" pitchFamily="18" charset="0"/>
              </a:rPr>
              <a:t>L</a:t>
            </a:r>
            <a:r>
              <a:rPr lang="en-US" sz="2600" dirty="0" err="1">
                <a:solidFill>
                  <a:srgbClr val="000000"/>
                </a:solidFill>
                <a:effectLst/>
                <a:latin typeface="Times New Roman" panose="02020603050405020304" pitchFamily="18" charset="0"/>
                <a:ea typeface="Times New Roman" panose="02020603050405020304" pitchFamily="18" charset="0"/>
              </a:rPr>
              <a:t>ợi</a:t>
            </a:r>
            <a:r>
              <a:rPr lang="vi-VN" sz="2600" dirty="0">
                <a:solidFill>
                  <a:srgbClr val="000000"/>
                </a:solidFill>
                <a:effectLst/>
                <a:latin typeface="Times New Roman" panose="02020603050405020304" pitchFamily="18" charset="0"/>
                <a:ea typeface="Times New Roman" panose="02020603050405020304" pitchFamily="18" charset="0"/>
              </a:rPr>
              <a:t> ích của vật nuôi </a:t>
            </a:r>
            <a:r>
              <a:rPr lang="en-US" sz="2600" dirty="0">
                <a:solidFill>
                  <a:srgbClr val="00000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indent="139700" algn="just"/>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Cần</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làm</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gì</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những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gì</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nếu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nuôi</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thú</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cưng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trong</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nhà</a:t>
            </a:r>
            <a:r>
              <a:rPr lang="en-US" sz="2600" dirty="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mình</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082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E28FFD3F-86C6-460B-91E2-8BFEC39AC057}"/>
              </a:ext>
            </a:extLst>
          </p:cNvPr>
          <p:cNvSpPr txBox="1"/>
          <p:nvPr/>
        </p:nvSpPr>
        <p:spPr>
          <a:xfrm>
            <a:off x="0" y="67546"/>
            <a:ext cx="9144000" cy="5886676"/>
          </a:xfrm>
          <a:prstGeom prst="rect">
            <a:avLst/>
          </a:prstGeom>
          <a:noFill/>
        </p:spPr>
        <p:txBody>
          <a:bodyPr wrap="square">
            <a:spAutoFit/>
          </a:bodyPr>
          <a:lstStyle/>
          <a:p>
            <a:pPr algn="just">
              <a:lnSpc>
                <a:spcPct val="150000"/>
              </a:lnSpc>
              <a:spcAft>
                <a:spcPts val="600"/>
              </a:spcAft>
            </a:pPr>
            <a:r>
              <a:rPr lang="en-US" sz="3600" b="1" dirty="0">
                <a:effectLst/>
                <a:latin typeface="Times New Roman" panose="02020603050405020304" pitchFamily="18" charset="0"/>
                <a:ea typeface="Times New Roman" panose="02020603050405020304" pitchFamily="18" charset="0"/>
              </a:rPr>
              <a:t>b. </a:t>
            </a:r>
            <a:r>
              <a:rPr lang="en-US" sz="3600" b="1" dirty="0" err="1">
                <a:effectLst/>
                <a:latin typeface="Times New Roman" panose="02020603050405020304" pitchFamily="18" charset="0"/>
                <a:ea typeface="Times New Roman" panose="02020603050405020304" pitchFamily="18" charset="0"/>
              </a:rPr>
              <a:t>Tìm</a:t>
            </a:r>
            <a:r>
              <a:rPr lang="en-US" sz="3600" b="1" dirty="0">
                <a:effectLst/>
                <a:latin typeface="Times New Roman" panose="02020603050405020304" pitchFamily="18" charset="0"/>
                <a:ea typeface="Times New Roman" panose="02020603050405020304" pitchFamily="18" charset="0"/>
              </a:rPr>
              <a:t> ý</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en-US" sz="3600" dirty="0" err="1">
                <a:effectLst/>
                <a:latin typeface="Times New Roman" panose="02020603050405020304" pitchFamily="18" charset="0"/>
                <a:ea typeface="Times New Roman" panose="02020603050405020304" pitchFamily="18" charset="0"/>
              </a:rPr>
              <a:t>Tìm</a:t>
            </a:r>
            <a:r>
              <a:rPr lang="en-US" sz="3600" dirty="0">
                <a:effectLst/>
                <a:latin typeface="Times New Roman" panose="02020603050405020304" pitchFamily="18" charset="0"/>
                <a:ea typeface="Times New Roman" panose="02020603050405020304" pitchFamily="18" charset="0"/>
              </a:rPr>
              <a:t> ý </a:t>
            </a:r>
            <a:r>
              <a:rPr lang="en-US" sz="3600" dirty="0" err="1">
                <a:effectLst/>
                <a:latin typeface="Times New Roman" panose="02020603050405020304" pitchFamily="18" charset="0"/>
                <a:ea typeface="Times New Roman" panose="02020603050405020304" pitchFamily="18" charset="0"/>
              </a:rPr>
              <a:t>bằng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cách</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trả</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lời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câu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hỏi</a:t>
            </a:r>
            <a:r>
              <a:rPr lang="en-US" sz="3600" dirty="0">
                <a:effectLst/>
                <a:latin typeface="Times New Roman" panose="02020603050405020304" pitchFamily="18" charset="0"/>
                <a:ea typeface="Times New Roman" panose="02020603050405020304" pitchFamily="18" charset="0"/>
              </a:rPr>
              <a:t>:</a:t>
            </a:r>
          </a:p>
          <a:p>
            <a:pPr indent="139700" algn="just">
              <a:lnSpc>
                <a:spcPct val="150000"/>
              </a:lnSpc>
            </a:pPr>
            <a:r>
              <a:rPr lang="vi-VN"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Hiểu</a:t>
            </a:r>
            <a:r>
              <a:rPr lang="en-US" sz="3600" dirty="0">
                <a:solidFill>
                  <a:srgbClr val="000000"/>
                </a:solidFill>
                <a:effectLst/>
                <a:latin typeface="Times New Roman" panose="02020603050405020304" pitchFamily="18" charset="0"/>
                <a:ea typeface="Times New Roman" panose="02020603050405020304" pitchFamily="18" charset="0"/>
              </a:rPr>
              <a:t> </a:t>
            </a:r>
            <a:r>
              <a:rPr lang="vi-VN" sz="3600" dirty="0">
                <a:solidFill>
                  <a:srgbClr val="000000"/>
                </a:solidFill>
                <a:effectLst/>
                <a:latin typeface="Times New Roman" panose="02020603050405020304" pitchFamily="18" charset="0"/>
                <a:ea typeface="Times New Roman" panose="02020603050405020304" pitchFamily="18" charset="0"/>
              </a:rPr>
              <a:t>nào là những con vật nuôi?</a:t>
            </a:r>
            <a:endParaRPr lang="en-US" sz="3600" dirty="0">
              <a:effectLst/>
              <a:latin typeface="Times New Roman" panose="02020603050405020304" pitchFamily="18" charset="0"/>
              <a:ea typeface="Times New Roman" panose="02020603050405020304" pitchFamily="18" charset="0"/>
            </a:endParaRPr>
          </a:p>
          <a:p>
            <a:pPr indent="139700" algn="just">
              <a:lnSpc>
                <a:spcPct val="150000"/>
              </a:lnSpc>
            </a:pPr>
            <a:r>
              <a:rPr lang="vi-VN" sz="3600" dirty="0">
                <a:solidFill>
                  <a:srgbClr val="000000"/>
                </a:solidFill>
                <a:effectLst/>
                <a:latin typeface="Times New Roman" panose="02020603050405020304" pitchFamily="18" charset="0"/>
                <a:ea typeface="Times New Roman" panose="02020603050405020304" pitchFamily="18" charset="0"/>
              </a:rPr>
              <a:t>+ Em biết tên những con vật nuôi nào? Nhà em có vật nuôi không?</a:t>
            </a:r>
            <a:endParaRPr lang="en-US" sz="3600" dirty="0">
              <a:effectLst/>
              <a:latin typeface="Times New Roman" panose="02020603050405020304" pitchFamily="18" charset="0"/>
              <a:ea typeface="Times New Roman" panose="02020603050405020304" pitchFamily="18" charset="0"/>
            </a:endParaRPr>
          </a:p>
          <a:p>
            <a:pPr indent="139700" algn="just">
              <a:lnSpc>
                <a:spcPct val="150000"/>
              </a:lnSpc>
            </a:pPr>
            <a:r>
              <a:rPr lang="vi-VN" sz="3600" dirty="0">
                <a:solidFill>
                  <a:srgbClr val="000000"/>
                </a:solidFill>
                <a:effectLst/>
                <a:latin typeface="Times New Roman" panose="02020603050405020304" pitchFamily="18" charset="0"/>
                <a:ea typeface="Times New Roman" panose="02020603050405020304" pitchFamily="18" charset="0"/>
              </a:rPr>
              <a:t>+ Vật nuôi có những ưu điểm và hạn chế gì?</a:t>
            </a:r>
            <a:endParaRPr lang="en-US" sz="3600" dirty="0">
              <a:effectLst/>
              <a:latin typeface="Times New Roman" panose="02020603050405020304" pitchFamily="18" charset="0"/>
              <a:ea typeface="Times New Roman" panose="02020603050405020304" pitchFamily="18" charset="0"/>
            </a:endParaRPr>
          </a:p>
          <a:p>
            <a:pPr indent="139700" algn="just">
              <a:lnSpc>
                <a:spcPct val="150000"/>
              </a:lnSpc>
            </a:pPr>
            <a:r>
              <a:rPr lang="vi-VN" sz="3600" dirty="0">
                <a:solidFill>
                  <a:srgbClr val="000000"/>
                </a:solidFill>
                <a:effectLst/>
                <a:latin typeface="Times New Roman" panose="02020603050405020304" pitchFamily="18" charset="0"/>
                <a:ea typeface="Times New Roman" panose="02020603050405020304" pitchFamily="18" charset="0"/>
              </a:rPr>
              <a:t>+ Nên hay không nên có vật nuôi trong nhà?</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5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E8158D66-9F55-4353-91A9-B883484BB707}"/>
              </a:ext>
            </a:extLst>
          </p:cNvPr>
          <p:cNvSpPr txBox="1"/>
          <p:nvPr/>
        </p:nvSpPr>
        <p:spPr>
          <a:xfrm>
            <a:off x="0" y="7642"/>
            <a:ext cx="9144000" cy="5986254"/>
          </a:xfrm>
          <a:prstGeom prst="rect">
            <a:avLst/>
          </a:prstGeom>
          <a:noFill/>
        </p:spPr>
        <p:txBody>
          <a:bodyPr wrap="square">
            <a:spAutoFit/>
          </a:bodyPr>
          <a:lstStyle/>
          <a:p>
            <a:pPr algn="just">
              <a:lnSpc>
                <a:spcPct val="150000"/>
              </a:lnSpc>
              <a:spcAft>
                <a:spcPts val="600"/>
              </a:spcAft>
            </a:pPr>
            <a:r>
              <a:rPr lang="en-US" sz="3600" b="1" dirty="0">
                <a:effectLst/>
                <a:latin typeface="Times New Roman" panose="02020603050405020304" pitchFamily="18" charset="0"/>
                <a:ea typeface="Times New Roman" panose="02020603050405020304" pitchFamily="18" charset="0"/>
              </a:rPr>
              <a:t>2</a:t>
            </a:r>
            <a:r>
              <a:rPr lang="vi-VN" sz="3600" b="1" dirty="0">
                <a:effectLst/>
                <a:latin typeface="Times New Roman" panose="02020603050405020304" pitchFamily="18" charset="0"/>
                <a:ea typeface="Times New Roman" panose="02020603050405020304" pitchFamily="18" charset="0"/>
              </a:rPr>
              <a:t>. Viết bài</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vi-VN"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Viết</a:t>
            </a:r>
            <a:r>
              <a:rPr lang="vi-VN" sz="3600" dirty="0">
                <a:effectLst/>
                <a:latin typeface="Times New Roman" panose="02020603050405020304" pitchFamily="18" charset="0"/>
                <a:ea typeface="Times New Roman" panose="02020603050405020304" pitchFamily="18" charset="0"/>
              </a:rPr>
              <a:t> theo dàn ý</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en-US" sz="3600" b="1" dirty="0">
                <a:effectLst/>
                <a:latin typeface="Times New Roman" panose="02020603050405020304" pitchFamily="18" charset="0"/>
                <a:ea typeface="Times New Roman" panose="02020603050405020304" pitchFamily="18" charset="0"/>
              </a:rPr>
              <a:t>3</a:t>
            </a:r>
            <a:r>
              <a:rPr lang="vi-VN" sz="3600" b="1" dirty="0">
                <a:effectLst/>
                <a:latin typeface="Times New Roman" panose="02020603050405020304" pitchFamily="18" charset="0"/>
                <a:ea typeface="Times New Roman" panose="02020603050405020304" pitchFamily="18" charset="0"/>
              </a:rPr>
              <a:t>.</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Kiểm</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tra</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và</a:t>
            </a:r>
            <a:r>
              <a:rPr lang="en-US" sz="3600" b="1" dirty="0">
                <a:effectLst/>
                <a:latin typeface="Times New Roman" panose="02020603050405020304" pitchFamily="18" charset="0"/>
                <a:ea typeface="Times New Roman" panose="02020603050405020304" pitchFamily="18" charset="0"/>
              </a:rPr>
              <a:t> c</a:t>
            </a:r>
            <a:r>
              <a:rPr lang="vi-VN" sz="3600" b="1" dirty="0">
                <a:effectLst/>
                <a:latin typeface="Times New Roman" panose="02020603050405020304" pitchFamily="18" charset="0"/>
                <a:ea typeface="Times New Roman" panose="02020603050405020304" pitchFamily="18" charset="0"/>
              </a:rPr>
              <a:t>hỉnh sửa bài viết</a:t>
            </a:r>
            <a:endParaRPr lang="en-US" sz="3600" dirty="0">
              <a:effectLst/>
              <a:latin typeface="Times New Roman" panose="02020603050405020304" pitchFamily="18" charset="0"/>
              <a:ea typeface="Times New Roman" panose="02020603050405020304" pitchFamily="18" charset="0"/>
            </a:endParaRPr>
          </a:p>
          <a:p>
            <a:pPr algn="just">
              <a:lnSpc>
                <a:spcPct val="150000"/>
              </a:lnSpc>
              <a:tabLst>
                <a:tab pos="287655" algn="l"/>
              </a:tabLst>
            </a:pPr>
            <a:r>
              <a:rPr lang="en-US" sz="3600" dirty="0">
                <a:solidFill>
                  <a:srgbClr val="000000"/>
                </a:solidFill>
                <a:effectLst/>
                <a:latin typeface="Times New Roman" panose="02020603050405020304" pitchFamily="18" charset="0"/>
                <a:ea typeface="Times New Roman" panose="02020603050405020304" pitchFamily="18" charset="0"/>
              </a:rPr>
              <a:t>- </a:t>
            </a:r>
            <a:r>
              <a:rPr lang="vi-VN" sz="3600" dirty="0">
                <a:solidFill>
                  <a:srgbClr val="000000"/>
                </a:solidFill>
                <a:effectLst/>
                <a:latin typeface="Times New Roman" panose="02020603050405020304" pitchFamily="18" charset="0"/>
                <a:ea typeface="Times New Roman" panose="02020603050405020304" pitchFamily="18" charset="0"/>
              </a:rPr>
              <a:t>Kiểm tra, nhận biết các l</a:t>
            </a:r>
            <a:r>
              <a:rPr lang="en-US" sz="3600" dirty="0">
                <a:solidFill>
                  <a:srgbClr val="000000"/>
                </a:solidFill>
                <a:effectLst/>
                <a:latin typeface="Times New Roman" panose="02020603050405020304" pitchFamily="18" charset="0"/>
                <a:ea typeface="Times New Roman" panose="02020603050405020304" pitchFamily="18" charset="0"/>
              </a:rPr>
              <a:t>ỗ</a:t>
            </a:r>
            <a:r>
              <a:rPr lang="vi-VN" sz="3600" dirty="0">
                <a:solidFill>
                  <a:srgbClr val="000000"/>
                </a:solidFill>
                <a:effectLst/>
                <a:latin typeface="Times New Roman" panose="02020603050405020304" pitchFamily="18" charset="0"/>
                <a:ea typeface="Times New Roman" panose="02020603050405020304" pitchFamily="18" charset="0"/>
              </a:rPr>
              <a:t>i về dàn </a:t>
            </a:r>
            <a:r>
              <a:rPr lang="vi-VN" sz="3600" dirty="0" smtClean="0">
                <a:solidFill>
                  <a:srgbClr val="000000"/>
                </a:solidFill>
                <a:effectLst/>
                <a:latin typeface="Times New Roman" panose="02020603050405020304" pitchFamily="18" charset="0"/>
                <a:ea typeface="Times New Roman" panose="02020603050405020304" pitchFamily="18" charset="0"/>
              </a:rPr>
              <a:t>ý</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Kiểm</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tra</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nhận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biết</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các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lỗi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về</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hình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thức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chính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tả</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ngữ</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pháp</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dùng</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từ</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liên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kết</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đoạn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Chỉnh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sửa</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các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lỗi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đó</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trong</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bài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Times New Roman" panose="02020603050405020304" pitchFamily="18" charset="0"/>
              </a:rPr>
              <a:t>viết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4649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CAF142F9-8BDF-4C87-842B-25C4689E64C4}"/>
              </a:ext>
            </a:extLst>
          </p:cNvPr>
          <p:cNvSpPr txBox="1"/>
          <p:nvPr/>
        </p:nvSpPr>
        <p:spPr>
          <a:xfrm>
            <a:off x="0" y="15916"/>
            <a:ext cx="9144000" cy="461665"/>
          </a:xfrm>
          <a:prstGeom prst="rect">
            <a:avLst/>
          </a:prstGeom>
          <a:noFill/>
        </p:spPr>
        <p:txBody>
          <a:bodyPr wrap="square">
            <a:spAutoFit/>
          </a:bodyPr>
          <a:lstStyle/>
          <a:p>
            <a:r>
              <a:rPr lang="en-US" sz="2400" b="1" dirty="0">
                <a:effectLst/>
                <a:latin typeface="Times New Roman" panose="02020603050405020304" pitchFamily="18" charset="0"/>
                <a:ea typeface="Times New Roman" panose="02020603050405020304" pitchFamily="18" charset="0"/>
              </a:rPr>
              <a:t>3. </a:t>
            </a:r>
            <a:r>
              <a:rPr lang="en-US" sz="2400" b="1" dirty="0" err="1">
                <a:effectLst/>
                <a:latin typeface="Times New Roman" panose="02020603050405020304" pitchFamily="18" charset="0"/>
                <a:ea typeface="Times New Roman" panose="02020603050405020304" pitchFamily="18" charset="0"/>
              </a:rPr>
              <a:t>Nhận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diện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dạng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trình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bày</a:t>
            </a:r>
            <a:r>
              <a:rPr lang="en-US" sz="2400" b="1" dirty="0">
                <a:effectLst/>
                <a:latin typeface="Times New Roman" panose="02020603050405020304" pitchFamily="18" charset="0"/>
                <a:ea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rPr>
              <a:t>kiến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một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tượng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sống</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93FCAC4A-D81A-40A4-AB87-7D9DAA6D12AD}"/>
              </a:ext>
            </a:extLst>
          </p:cNvPr>
          <p:cNvSpPr txBox="1"/>
          <p:nvPr/>
        </p:nvSpPr>
        <p:spPr>
          <a:xfrm>
            <a:off x="113348" y="499302"/>
            <a:ext cx="4585560" cy="461665"/>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rPr>
              <a:t>Dạng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cụ</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endParaRPr lang="en-US" sz="2400" dirty="0"/>
          </a:p>
        </p:txBody>
      </p:sp>
      <p:sp>
        <p:nvSpPr>
          <p:cNvPr id="9" name="TextBox 8">
            <a:extLst>
              <a:ext uri="{FF2B5EF4-FFF2-40B4-BE49-F238E27FC236}">
                <a16:creationId xmlns:a16="http://schemas.microsoft.com/office/drawing/2014/main" xmlns="" id="{C7AE6C82-616E-45A1-B7EB-8B85A0E04397}"/>
              </a:ext>
            </a:extLst>
          </p:cNvPr>
          <p:cNvSpPr txBox="1"/>
          <p:nvPr/>
        </p:nvSpPr>
        <p:spPr>
          <a:xfrm>
            <a:off x="113348" y="936803"/>
            <a:ext cx="9030652" cy="830997"/>
          </a:xfrm>
          <a:prstGeom prst="rect">
            <a:avLst/>
          </a:prstGeom>
          <a:noFill/>
        </p:spPr>
        <p:txBody>
          <a:bodyPr wrap="square">
            <a:spAutoFit/>
          </a:bodyPr>
          <a:lstStyle/>
          <a:p>
            <a:r>
              <a:rPr lang="en-US" sz="2400" dirty="0" smtClean="0">
                <a:effectLst/>
                <a:latin typeface="Times New Roman" panose="02020603050405020304" pitchFamily="18" charset="0"/>
                <a:ea typeface="Times New Roman" panose="02020603050405020304" pitchFamily="18" charset="0"/>
              </a:rPr>
              <a:t>-</a:t>
            </a:r>
            <a:r>
              <a:rPr lang="en-US" sz="2400" dirty="0" err="1" smtClean="0">
                <a:effectLst/>
                <a:latin typeface="Times New Roman" panose="02020603050405020304" pitchFamily="18" charset="0"/>
                <a:ea typeface="Times New Roman" panose="02020603050405020304" pitchFamily="18" charset="0"/>
              </a:rPr>
              <a:t>là</a:t>
            </a:r>
            <a:r>
              <a:rPr lang="en-US" sz="2400" dirty="0" smtClean="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rõ</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xmlns="" id="{B18344CB-F0DE-4510-B16D-D48AAF53AA2C}"/>
              </a:ext>
            </a:extLst>
          </p:cNvPr>
          <p:cNvSpPr txBox="1"/>
          <p:nvPr/>
        </p:nvSpPr>
        <p:spPr>
          <a:xfrm>
            <a:off x="0" y="1778032"/>
            <a:ext cx="9067800" cy="1200329"/>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rPr>
              <a:t>Ví</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dụ</a:t>
            </a:r>
            <a:r>
              <a:rPr lang="en-US" sz="2400" b="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t>
            </a:r>
          </a:p>
          <a:p>
            <a:pPr marL="342900" lvl="0" indent="-342900">
              <a:buSzPts val="1400"/>
              <a:buFont typeface="Times New Roman" panose="02020603050405020304" pitchFamily="18" charset="0"/>
              <a:buChar char="-"/>
            </a:pPr>
            <a:r>
              <a:rPr lang="en-US" sz="2400" i="1" dirty="0" err="1">
                <a:effectLst/>
                <a:latin typeface="Times New Roman" panose="02020603050405020304" pitchFamily="18" charset="0"/>
                <a:ea typeface="Times New Roman" panose="02020603050405020304" pitchFamily="18" charset="0"/>
              </a:rPr>
              <a:t>Suy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hiện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tượng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bắt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hiện</a:t>
            </a:r>
            <a:r>
              <a:rPr lang="en-US" sz="2400" i="1" dirty="0">
                <a:effectLst/>
                <a:latin typeface="Times New Roman" panose="02020603050405020304" pitchFamily="18" charset="0"/>
                <a:ea typeface="Times New Roman" panose="02020603050405020304" pitchFamily="18" charset="0"/>
              </a:rPr>
              <a:t> nay.</a:t>
            </a:r>
            <a:endParaRPr lang="en-US" sz="2400" dirty="0">
              <a:effectLst/>
              <a:latin typeface="Times New Roman" panose="02020603050405020304" pitchFamily="18" charset="0"/>
              <a:ea typeface="Times New Roman" panose="02020603050405020304" pitchFamily="18" charset="0"/>
            </a:endParaRPr>
          </a:p>
          <a:p>
            <a:pPr marL="342900" lvl="0" indent="-342900">
              <a:buSzPts val="1400"/>
              <a:buFont typeface="Times New Roman" panose="02020603050405020304" pitchFamily="18" charset="0"/>
              <a:buChar char="-"/>
            </a:pPr>
            <a:r>
              <a:rPr lang="en-US" sz="2400" i="1" dirty="0" err="1">
                <a:effectLst/>
                <a:latin typeface="Times New Roman" panose="02020603050405020304" pitchFamily="18" charset="0"/>
                <a:ea typeface="Times New Roman" panose="02020603050405020304" pitchFamily="18" charset="0"/>
              </a:rPr>
              <a:t>Suy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hiện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tượng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nghiệm</a:t>
            </a:r>
            <a:r>
              <a:rPr lang="en-US" sz="2400" i="1" dirty="0">
                <a:effectLst/>
                <a:latin typeface="Times New Roman" panose="02020603050405020304" pitchFamily="18" charset="0"/>
                <a:ea typeface="Times New Roman" panose="02020603050405020304" pitchFamily="18" charset="0"/>
              </a:rPr>
              <a:t> game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niên</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xmlns="" id="{CA7B3B62-205E-4353-9E24-7F3826000CD1}"/>
              </a:ext>
            </a:extLst>
          </p:cNvPr>
          <p:cNvSpPr txBox="1"/>
          <p:nvPr/>
        </p:nvSpPr>
        <p:spPr>
          <a:xfrm>
            <a:off x="113348" y="2985773"/>
            <a:ext cx="4585560" cy="461665"/>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rPr>
              <a:t>Dạng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mở</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xmlns="" id="{10254269-2391-468D-87FB-1DED9D1C8784}"/>
              </a:ext>
            </a:extLst>
          </p:cNvPr>
          <p:cNvSpPr txBox="1"/>
          <p:nvPr/>
        </p:nvSpPr>
        <p:spPr>
          <a:xfrm>
            <a:off x="0" y="3447438"/>
            <a:ext cx="9067800" cy="461665"/>
          </a:xfrm>
          <a:prstGeom prst="rect">
            <a:avLst/>
          </a:prstGeom>
          <a:noFill/>
        </p:spPr>
        <p:txBody>
          <a:bodyPr wrap="square">
            <a:spAutoFit/>
          </a:bodyPr>
          <a:lstStyle/>
          <a:p>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dạng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chỉ</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nêu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tên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vấn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nghị</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luận</a:t>
            </a:r>
            <a:endParaRPr lang="en-US" sz="2400" dirty="0"/>
          </a:p>
        </p:txBody>
      </p:sp>
      <p:sp>
        <p:nvSpPr>
          <p:cNvPr id="17" name="TextBox 16">
            <a:extLst>
              <a:ext uri="{FF2B5EF4-FFF2-40B4-BE49-F238E27FC236}">
                <a16:creationId xmlns:a16="http://schemas.microsoft.com/office/drawing/2014/main" xmlns="" id="{1ADA4D1F-5373-4D9C-8C65-3BB14B26D024}"/>
              </a:ext>
            </a:extLst>
          </p:cNvPr>
          <p:cNvSpPr txBox="1"/>
          <p:nvPr/>
        </p:nvSpPr>
        <p:spPr>
          <a:xfrm>
            <a:off x="113348" y="3964739"/>
            <a:ext cx="8954452" cy="830997"/>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rPr>
              <a:t>Ví</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dụ</a:t>
            </a:r>
            <a:r>
              <a:rPr lang="en-US" sz="2400" b="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1- </a:t>
            </a:r>
            <a:r>
              <a:rPr lang="en-US" sz="2400" i="1" dirty="0" err="1">
                <a:effectLst/>
                <a:latin typeface="Times New Roman" panose="02020603050405020304" pitchFamily="18" charset="0"/>
                <a:ea typeface="Times New Roman" panose="02020603050405020304" pitchFamily="18" charset="0"/>
              </a:rPr>
              <a:t>Đánh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bản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thân</a:t>
            </a:r>
            <a:endParaRPr lang="en-US" sz="2400" dirty="0">
              <a:effectLst/>
              <a:latin typeface="Times New Roman" panose="02020603050405020304" pitchFamily="18" charset="0"/>
              <a:ea typeface="Times New Roman" panose="02020603050405020304" pitchFamily="18" charset="0"/>
            </a:endParaRPr>
          </a:p>
          <a:p>
            <a:r>
              <a:rPr lang="en-US" sz="2400" i="1" dirty="0">
                <a:effectLst/>
                <a:latin typeface="Times New Roman" panose="02020603050405020304" pitchFamily="18" charset="0"/>
                <a:ea typeface="Times New Roman" panose="02020603050405020304" pitchFamily="18" charset="0"/>
              </a:rPr>
              <a:t>           2- </a:t>
            </a:r>
            <a:r>
              <a:rPr lang="en-US" sz="2400" i="1" dirty="0" err="1">
                <a:effectLst/>
                <a:latin typeface="Times New Roman" panose="02020603050405020304" pitchFamily="18" charset="0"/>
                <a:ea typeface="Times New Roman" panose="02020603050405020304" pitchFamily="18" charset="0"/>
              </a:rPr>
              <a:t>Noi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gương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endParaRPr lang="en-US" sz="2400" dirty="0">
              <a:effectLst/>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xmlns="" id="{73F78042-D23D-4059-BCE1-EBA56478A5C8}"/>
              </a:ext>
            </a:extLst>
          </p:cNvPr>
          <p:cNvSpPr txBox="1"/>
          <p:nvPr/>
        </p:nvSpPr>
        <p:spPr>
          <a:xfrm>
            <a:off x="0" y="4921273"/>
            <a:ext cx="9067800" cy="830997"/>
          </a:xfrm>
          <a:prstGeom prst="rect">
            <a:avLst/>
          </a:prstGeom>
          <a:noFill/>
        </p:spPr>
        <p:txBody>
          <a:bodyPr wrap="square">
            <a:spAutoFit/>
          </a:bodyPr>
          <a:lstStyle/>
          <a:p>
            <a:r>
              <a:rPr lang="en-US" sz="2400" dirty="0">
                <a:effectLst/>
                <a:latin typeface="Times New Roman" panose="02020603050405020304" pitchFamily="18" charset="0"/>
                <a:ea typeface="Times New Roman" panose="02020603050405020304" pitchFamily="18" charset="0"/>
              </a:rPr>
              <a:t>-</a:t>
            </a:r>
            <a:r>
              <a:rPr lang="en-US" sz="2400" b="1" dirty="0" err="1">
                <a:effectLst/>
                <a:latin typeface="Times New Roman" panose="02020603050405020304" pitchFamily="18" charset="0"/>
                <a:ea typeface="Times New Roman" panose="02020603050405020304" pitchFamily="18" charset="0"/>
              </a:rPr>
              <a:t>Thông</a:t>
            </a:r>
            <a:r>
              <a:rPr lang="en-US" sz="2400" b="1" dirty="0">
                <a:effectLst/>
                <a:latin typeface="Times New Roman" panose="02020603050405020304" pitchFamily="18" charset="0"/>
                <a:ea typeface="Times New Roman" panose="02020603050405020304" pitchFamily="18" charset="0"/>
              </a:rPr>
              <a:t> qua </a:t>
            </a:r>
            <a:r>
              <a:rPr lang="en-US" sz="2400" b="1" dirty="0" err="1">
                <a:effectLst/>
                <a:latin typeface="Times New Roman" panose="02020603050405020304" pitchFamily="18" charset="0"/>
                <a:ea typeface="Times New Roman" panose="02020603050405020304" pitchFamily="18" charset="0"/>
              </a:rPr>
              <a:t>một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ngữ</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liệu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tin,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mẩu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hình</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rút</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719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barn(inVertical)">
                                      <p:cBhvr>
                                        <p:cTn id="22" dur="500"/>
                                        <p:tgtEl>
                                          <p:spTgt spid="11">
                                            <p:txEl>
                                              <p:pRg st="0" end="0"/>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barn(inVertical)">
                                      <p:cBhvr>
                                        <p:cTn id="25" dur="500"/>
                                        <p:tgtEl>
                                          <p:spTgt spid="11">
                                            <p:txEl>
                                              <p:pRg st="1" end="1"/>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barn(inVertical)">
                                      <p:cBhvr>
                                        <p:cTn id="28" dur="500"/>
                                        <p:tgtEl>
                                          <p:spTgt spid="11">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barn(inVertical)">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arn(inVertical)">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barn(inVertical)">
                                      <p:cBhvr>
                                        <p:cTn id="4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3" grpId="0"/>
      <p:bldP spid="15" grpId="0"/>
      <p:bldP spid="17" grpId="0"/>
      <p:bldP spid="1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8A40C953-79EC-48A8-8BD0-51C15A4844D4}"/>
              </a:ext>
            </a:extLst>
          </p:cNvPr>
          <p:cNvSpPr txBox="1"/>
          <p:nvPr/>
        </p:nvSpPr>
        <p:spPr>
          <a:xfrm>
            <a:off x="1600200" y="0"/>
            <a:ext cx="4014362" cy="738664"/>
          </a:xfrm>
          <a:prstGeom prst="rect">
            <a:avLst/>
          </a:prstGeom>
          <a:noFill/>
        </p:spPr>
        <p:txBody>
          <a:bodyPr wrap="square">
            <a:spAutoFit/>
          </a:bodyPr>
          <a:lstStyle/>
          <a:p>
            <a:pPr algn="just">
              <a:lnSpc>
                <a:spcPct val="150000"/>
              </a:lnSpc>
              <a:spcAft>
                <a:spcPts val="120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D1484331-F035-4E34-BC56-B4AFBF441D51}"/>
              </a:ext>
            </a:extLst>
          </p:cNvPr>
          <p:cNvSpPr txBox="1"/>
          <p:nvPr/>
        </p:nvSpPr>
        <p:spPr>
          <a:xfrm>
            <a:off x="0" y="738664"/>
            <a:ext cx="9143999" cy="5533631"/>
          </a:xfrm>
          <a:prstGeom prst="rect">
            <a:avLst/>
          </a:prstGeom>
          <a:noFill/>
        </p:spPr>
        <p:txBody>
          <a:bodyPr wrap="square">
            <a:spAutoFit/>
          </a:bodyPr>
          <a:lstStyle/>
          <a:p>
            <a:pPr>
              <a:lnSpc>
                <a:spcPct val="150000"/>
              </a:lnSpc>
            </a:pP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thập</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cãi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xoay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Theotôi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p>
        </p:txBody>
      </p:sp>
    </p:spTree>
    <p:extLst>
      <p:ext uri="{BB962C8B-B14F-4D97-AF65-F5344CB8AC3E}">
        <p14:creationId xmlns:p14="http://schemas.microsoft.com/office/powerpoint/2010/main" val="338926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C5D57FAC-B3E5-480B-B9D2-59D33BAA5E2A}"/>
              </a:ext>
            </a:extLst>
          </p:cNvPr>
          <p:cNvSpPr txBox="1"/>
          <p:nvPr/>
        </p:nvSpPr>
        <p:spPr>
          <a:xfrm>
            <a:off x="0" y="76200"/>
            <a:ext cx="9143999" cy="6401753"/>
          </a:xfrm>
          <a:prstGeom prst="rect">
            <a:avLst/>
          </a:prstGeom>
          <a:noFill/>
        </p:spPr>
        <p:txBody>
          <a:bodyPr wrap="square">
            <a:spAutoFit/>
          </a:bodyPr>
          <a:lstStyle/>
          <a:p>
            <a:pPr algn="just">
              <a:spcAft>
                <a:spcPts val="600"/>
              </a:spcAft>
            </a:pPr>
            <a:r>
              <a:rPr lang="en-US" sz="2700" b="1" dirty="0">
                <a:effectLst/>
                <a:latin typeface="Times New Roman" panose="02020603050405020304" pitchFamily="18" charset="0"/>
                <a:ea typeface="Times New Roman" panose="02020603050405020304" pitchFamily="18" charset="0"/>
              </a:rPr>
              <a:t>c. </a:t>
            </a:r>
            <a:r>
              <a:rPr lang="en-US" sz="2700" b="1" dirty="0" err="1">
                <a:effectLst/>
                <a:latin typeface="Times New Roman" panose="02020603050405020304" pitchFamily="18" charset="0"/>
                <a:ea typeface="Times New Roman" panose="02020603050405020304" pitchFamily="18" charset="0"/>
              </a:rPr>
              <a:t>Lập</a:t>
            </a:r>
            <a:r>
              <a:rPr lang="en-US" sz="2700" b="1" dirty="0">
                <a:effectLst/>
                <a:latin typeface="Times New Roman" panose="02020603050405020304" pitchFamily="18" charset="0"/>
                <a:ea typeface="Times New Roman" panose="02020603050405020304" pitchFamily="18" charset="0"/>
              </a:rPr>
              <a:t> </a:t>
            </a:r>
            <a:r>
              <a:rPr lang="en-US" sz="2700" b="1" dirty="0" err="1">
                <a:effectLst/>
                <a:latin typeface="Times New Roman" panose="02020603050405020304" pitchFamily="18" charset="0"/>
                <a:ea typeface="Times New Roman" panose="02020603050405020304" pitchFamily="18" charset="0"/>
              </a:rPr>
              <a:t>dàn</a:t>
            </a:r>
            <a:r>
              <a:rPr lang="en-US" sz="2700" b="1" dirty="0">
                <a:effectLst/>
                <a:latin typeface="Times New Roman" panose="02020603050405020304" pitchFamily="18" charset="0"/>
                <a:ea typeface="Times New Roman" panose="02020603050405020304" pitchFamily="18" charset="0"/>
              </a:rPr>
              <a:t> ý</a:t>
            </a:r>
            <a:endParaRPr lang="en-US" sz="2700" dirty="0">
              <a:effectLst/>
              <a:latin typeface="Times New Roman" panose="02020603050405020304" pitchFamily="18" charset="0"/>
              <a:ea typeface="Times New Roman" panose="02020603050405020304" pitchFamily="18" charset="0"/>
            </a:endParaRPr>
          </a:p>
          <a:p>
            <a:pPr algn="just"/>
            <a:r>
              <a:rPr lang="vi-VN" sz="2700" b="1" dirty="0">
                <a:solidFill>
                  <a:srgbClr val="000000"/>
                </a:solidFill>
                <a:effectLst/>
                <a:latin typeface="Times New Roman" panose="02020603050405020304" pitchFamily="18" charset="0"/>
                <a:ea typeface="Times New Roman" panose="02020603050405020304" pitchFamily="18" charset="0"/>
              </a:rPr>
              <a:t>+ M</a:t>
            </a:r>
            <a:r>
              <a:rPr lang="en-US" sz="2700" b="1" dirty="0">
                <a:solidFill>
                  <a:srgbClr val="000000"/>
                </a:solidFill>
                <a:effectLst/>
                <a:latin typeface="Times New Roman" panose="02020603050405020304" pitchFamily="18" charset="0"/>
                <a:ea typeface="Times New Roman" panose="02020603050405020304" pitchFamily="18" charset="0"/>
              </a:rPr>
              <a:t>ở</a:t>
            </a:r>
            <a:r>
              <a:rPr lang="vi-VN" sz="2700" b="1" dirty="0">
                <a:solidFill>
                  <a:srgbClr val="000000"/>
                </a:solidFill>
                <a:effectLst/>
                <a:latin typeface="Times New Roman" panose="02020603050405020304" pitchFamily="18" charset="0"/>
                <a:ea typeface="Times New Roman" panose="02020603050405020304" pitchFamily="18" charset="0"/>
              </a:rPr>
              <a:t> bài</a:t>
            </a:r>
            <a:r>
              <a:rPr lang="vi-VN" sz="2700" dirty="0">
                <a:solidFill>
                  <a:srgbClr val="000000"/>
                </a:solidFill>
                <a:effectLst/>
                <a:latin typeface="Times New Roman" panose="02020603050405020304" pitchFamily="18" charset="0"/>
                <a:ea typeface="Times New Roman" panose="02020603050405020304" pitchFamily="18" charset="0"/>
              </a:rPr>
              <a:t>: Nêu v</a:t>
            </a:r>
            <a:r>
              <a:rPr lang="en-US" sz="2700" dirty="0">
                <a:solidFill>
                  <a:srgbClr val="000000"/>
                </a:solidFill>
                <a:effectLst/>
                <a:latin typeface="Times New Roman" panose="02020603050405020304" pitchFamily="18" charset="0"/>
                <a:ea typeface="Times New Roman" panose="02020603050405020304" pitchFamily="18" charset="0"/>
              </a:rPr>
              <a:t>ấ</a:t>
            </a:r>
            <a:r>
              <a:rPr lang="vi-VN" sz="2700" dirty="0">
                <a:solidFill>
                  <a:srgbClr val="000000"/>
                </a:solidFill>
                <a:effectLst/>
                <a:latin typeface="Times New Roman" panose="02020603050405020304" pitchFamily="18" charset="0"/>
                <a:ea typeface="Times New Roman" panose="02020603050405020304" pitchFamily="18" charset="0"/>
              </a:rPr>
              <a:t>n đề cần bàn luận (Nên hay không nên có vật nuôi trong nhà?).</a:t>
            </a:r>
            <a:endParaRPr lang="en-US" sz="2700" dirty="0">
              <a:effectLst/>
              <a:latin typeface="Times New Roman" panose="02020603050405020304" pitchFamily="18" charset="0"/>
              <a:ea typeface="Times New Roman" panose="02020603050405020304" pitchFamily="18" charset="0"/>
            </a:endParaRPr>
          </a:p>
          <a:p>
            <a:pPr algn="just"/>
            <a:r>
              <a:rPr lang="vi-VN" sz="2700" dirty="0">
                <a:solidFill>
                  <a:srgbClr val="000000"/>
                </a:solidFill>
                <a:effectLst/>
                <a:latin typeface="Times New Roman" panose="02020603050405020304" pitchFamily="18" charset="0"/>
                <a:ea typeface="Times New Roman" panose="02020603050405020304" pitchFamily="18" charset="0"/>
              </a:rPr>
              <a:t>+ </a:t>
            </a:r>
            <a:r>
              <a:rPr lang="vi-VN" sz="2700" b="1" dirty="0">
                <a:solidFill>
                  <a:srgbClr val="000000"/>
                </a:solidFill>
                <a:effectLst/>
                <a:latin typeface="Times New Roman" panose="02020603050405020304" pitchFamily="18" charset="0"/>
                <a:ea typeface="Times New Roman" panose="02020603050405020304" pitchFamily="18" charset="0"/>
              </a:rPr>
              <a:t>Thân bài</a:t>
            </a:r>
            <a:r>
              <a:rPr lang="vi-VN" sz="2700" dirty="0">
                <a:solidFill>
                  <a:srgbClr val="000000"/>
                </a:solidFill>
                <a:effectLst/>
                <a:latin typeface="Times New Roman" panose="02020603050405020304" pitchFamily="18" charset="0"/>
                <a:ea typeface="Times New Roman" panose="02020603050405020304" pitchFamily="18" charset="0"/>
              </a:rPr>
              <a:t>: Lần lượt trình bày ý kiến của em theo một tr</a:t>
            </a:r>
            <a:r>
              <a:rPr lang="en-US" sz="2700" dirty="0">
                <a:solidFill>
                  <a:srgbClr val="000000"/>
                </a:solidFill>
                <a:effectLst/>
                <a:latin typeface="Times New Roman" panose="02020603050405020304" pitchFamily="18" charset="0"/>
                <a:ea typeface="Times New Roman" panose="02020603050405020304" pitchFamily="18" charset="0"/>
              </a:rPr>
              <a:t>ì</a:t>
            </a:r>
            <a:r>
              <a:rPr lang="vi-VN" sz="2700" dirty="0">
                <a:solidFill>
                  <a:srgbClr val="000000"/>
                </a:solidFill>
                <a:effectLst/>
                <a:latin typeface="Times New Roman" panose="02020603050405020304" pitchFamily="18" charset="0"/>
                <a:ea typeface="Times New Roman" panose="02020603050405020304" pitchFamily="18" charset="0"/>
              </a:rPr>
              <a:t>nh tự nhất định để làm sáng tỏ vấn đề đã nêu ở mở bài. Tuỳ vào ý kiến (Nên hay không nên có vật nuôi trong nhà?) để trình bày các lí lẽ và bằng chứng. Ví </a:t>
            </a:r>
            <a:r>
              <a:rPr lang="en-US" sz="2700" dirty="0" err="1">
                <a:solidFill>
                  <a:srgbClr val="000000"/>
                </a:solidFill>
                <a:effectLst/>
                <a:latin typeface="Times New Roman" panose="02020603050405020304" pitchFamily="18" charset="0"/>
                <a:ea typeface="Times New Roman" panose="02020603050405020304" pitchFamily="18" charset="0"/>
              </a:rPr>
              <a:t>dụ</a:t>
            </a:r>
            <a:r>
              <a:rPr lang="vi-VN" sz="2700" dirty="0">
                <a:solidFill>
                  <a:srgbClr val="000000"/>
                </a:solidFill>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Times New Roman" panose="02020603050405020304" pitchFamily="18" charset="0"/>
            </a:endParaRPr>
          </a:p>
          <a:p>
            <a:pPr algn="just">
              <a:tabLst>
                <a:tab pos="243840" algn="l"/>
              </a:tabLst>
            </a:pPr>
            <a:r>
              <a:rPr lang="en-US" sz="2700" dirty="0">
                <a:solidFill>
                  <a:srgbClr val="000000"/>
                </a:solidFill>
                <a:effectLst/>
                <a:latin typeface="Times New Roman" panose="02020603050405020304" pitchFamily="18" charset="0"/>
                <a:ea typeface="Times New Roman" panose="02020603050405020304" pitchFamily="18" charset="0"/>
              </a:rPr>
              <a:t>- </a:t>
            </a:r>
            <a:r>
              <a:rPr lang="vi-VN" sz="2700" dirty="0">
                <a:solidFill>
                  <a:srgbClr val="000000"/>
                </a:solidFill>
                <a:effectLst/>
                <a:latin typeface="Times New Roman" panose="02020603050405020304" pitchFamily="18" charset="0"/>
                <a:ea typeface="Times New Roman" panose="02020603050405020304" pitchFamily="18" charset="0"/>
              </a:rPr>
              <a:t>Nên có vật nuôi trong nhà (ý kiến).</a:t>
            </a:r>
            <a:endParaRPr lang="en-US" sz="2700" dirty="0">
              <a:effectLst/>
              <a:latin typeface="Times New Roman" panose="02020603050405020304" pitchFamily="18" charset="0"/>
              <a:ea typeface="Times New Roman" panose="02020603050405020304" pitchFamily="18" charset="0"/>
            </a:endParaRPr>
          </a:p>
          <a:p>
            <a:pPr algn="just">
              <a:tabLst>
                <a:tab pos="247015" algn="l"/>
              </a:tabLst>
            </a:pPr>
            <a:r>
              <a:rPr lang="en-US" sz="2700" dirty="0">
                <a:solidFill>
                  <a:srgbClr val="000000"/>
                </a:solidFill>
                <a:effectLst/>
                <a:latin typeface="Times New Roman" panose="02020603050405020304" pitchFamily="18" charset="0"/>
                <a:ea typeface="Times New Roman" panose="02020603050405020304" pitchFamily="18" charset="0"/>
              </a:rPr>
              <a:t>- </a:t>
            </a:r>
            <a:r>
              <a:rPr lang="vi-VN" sz="2700" dirty="0">
                <a:solidFill>
                  <a:srgbClr val="000000"/>
                </a:solidFill>
                <a:effectLst/>
                <a:latin typeface="Times New Roman" panose="02020603050405020304" pitchFamily="18" charset="0"/>
                <a:ea typeface="Times New Roman" panose="02020603050405020304" pitchFamily="18" charset="0"/>
              </a:rPr>
              <a:t>Nêu các lí lẽ để làm rõ vì sao nên có vật nuôi trong nhà (lí lẽ).</a:t>
            </a:r>
            <a:endParaRPr lang="en-US" sz="2700" dirty="0">
              <a:effectLst/>
              <a:latin typeface="Times New Roman" panose="02020603050405020304" pitchFamily="18" charset="0"/>
              <a:ea typeface="Times New Roman" panose="02020603050405020304" pitchFamily="18" charset="0"/>
            </a:endParaRPr>
          </a:p>
          <a:p>
            <a:pPr algn="just">
              <a:tabLst>
                <a:tab pos="243840" algn="l"/>
              </a:tabLst>
            </a:pPr>
            <a:r>
              <a:rPr lang="en-US" sz="2700" dirty="0">
                <a:solidFill>
                  <a:srgbClr val="000000"/>
                </a:solidFill>
                <a:effectLst/>
                <a:latin typeface="Times New Roman" panose="02020603050405020304" pitchFamily="18" charset="0"/>
                <a:ea typeface="Times New Roman" panose="02020603050405020304" pitchFamily="18" charset="0"/>
              </a:rPr>
              <a:t>- </a:t>
            </a:r>
            <a:r>
              <a:rPr lang="vi-VN" sz="2700" dirty="0">
                <a:solidFill>
                  <a:srgbClr val="000000"/>
                </a:solidFill>
                <a:effectLst/>
                <a:latin typeface="Times New Roman" panose="02020603050405020304" pitchFamily="18" charset="0"/>
                <a:ea typeface="Times New Roman" panose="02020603050405020304" pitchFamily="18" charset="0"/>
              </a:rPr>
              <a:t>Nêu các bằng chứng cụ thế về lợi ích của vật nuôi (bằng chứng).</a:t>
            </a:r>
            <a:endParaRPr lang="en-US" sz="2700" dirty="0">
              <a:effectLst/>
              <a:latin typeface="Times New Roman" panose="02020603050405020304" pitchFamily="18" charset="0"/>
              <a:ea typeface="Times New Roman" panose="02020603050405020304" pitchFamily="18" charset="0"/>
            </a:endParaRPr>
          </a:p>
          <a:p>
            <a:r>
              <a:rPr lang="vi-VN" sz="2700" dirty="0">
                <a:solidFill>
                  <a:srgbClr val="000000"/>
                </a:solidFill>
                <a:effectLst/>
                <a:latin typeface="Times New Roman" panose="02020603050405020304" pitchFamily="18" charset="0"/>
                <a:ea typeface="Times New Roman" panose="02020603050405020304" pitchFamily="18" charset="0"/>
              </a:rPr>
              <a:t>Lưu ý: Nếu em cho rằng không nên có vật nuôi trong nhà thì cũng cần nêu lí lẽ và bằng chứng.</a:t>
            </a:r>
            <a:endParaRPr lang="en-US" sz="2700" dirty="0">
              <a:effectLst/>
              <a:latin typeface="Times New Roman" panose="02020603050405020304" pitchFamily="18" charset="0"/>
              <a:ea typeface="Times New Roman" panose="02020603050405020304" pitchFamily="18" charset="0"/>
            </a:endParaRPr>
          </a:p>
          <a:p>
            <a:r>
              <a:rPr lang="vi-VN" sz="2700" dirty="0">
                <a:solidFill>
                  <a:srgbClr val="000000"/>
                </a:solidFill>
                <a:effectLst/>
                <a:latin typeface="Times New Roman" panose="02020603050405020304" pitchFamily="18" charset="0"/>
                <a:ea typeface="Times New Roman" panose="02020603050405020304" pitchFamily="18" charset="0"/>
              </a:rPr>
              <a:t>+ </a:t>
            </a:r>
            <a:r>
              <a:rPr lang="vi-VN" sz="2700" b="1" dirty="0">
                <a:solidFill>
                  <a:srgbClr val="000000"/>
                </a:solidFill>
                <a:effectLst/>
                <a:latin typeface="Times New Roman" panose="02020603050405020304" pitchFamily="18" charset="0"/>
                <a:ea typeface="Times New Roman" panose="02020603050405020304" pitchFamily="18" charset="0"/>
              </a:rPr>
              <a:t>Kết bài:</a:t>
            </a:r>
            <a:r>
              <a:rPr lang="vi-VN" sz="2700" dirty="0">
                <a:solidFill>
                  <a:srgbClr val="000000"/>
                </a:solidFill>
                <a:effectLst/>
                <a:latin typeface="Times New Roman" panose="02020603050405020304" pitchFamily="18" charset="0"/>
                <a:ea typeface="Times New Roman" panose="02020603050405020304" pitchFamily="18" charset="0"/>
              </a:rPr>
              <a:t> Khẳng định lại ý kiến của em; đề xuất các biện pháp bảo vệ và thái độ đ</a:t>
            </a:r>
            <a:r>
              <a:rPr lang="en-US" sz="2700" dirty="0">
                <a:solidFill>
                  <a:srgbClr val="000000"/>
                </a:solidFill>
                <a:effectLst/>
                <a:latin typeface="Times New Roman" panose="02020603050405020304" pitchFamily="18" charset="0"/>
                <a:ea typeface="Times New Roman" panose="02020603050405020304" pitchFamily="18" charset="0"/>
              </a:rPr>
              <a:t>ố</a:t>
            </a:r>
            <a:r>
              <a:rPr lang="vi-VN" sz="2700" dirty="0">
                <a:solidFill>
                  <a:srgbClr val="000000"/>
                </a:solidFill>
                <a:effectLst/>
                <a:latin typeface="Times New Roman" panose="02020603050405020304" pitchFamily="18" charset="0"/>
                <a:ea typeface="Times New Roman" panose="02020603050405020304" pitchFamily="18" charset="0"/>
              </a:rPr>
              <a:t>i xử vói vật nuôi.</a:t>
            </a:r>
            <a:endParaRPr lang="en-US" sz="2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522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E8158D66-9F55-4353-91A9-B883484BB707}"/>
              </a:ext>
            </a:extLst>
          </p:cNvPr>
          <p:cNvSpPr txBox="1"/>
          <p:nvPr/>
        </p:nvSpPr>
        <p:spPr>
          <a:xfrm>
            <a:off x="0" y="1674"/>
            <a:ext cx="9067800" cy="5886676"/>
          </a:xfrm>
          <a:prstGeom prst="rect">
            <a:avLst/>
          </a:prstGeom>
          <a:noFill/>
        </p:spPr>
        <p:txBody>
          <a:bodyPr wrap="square">
            <a:spAutoFit/>
          </a:bodyPr>
          <a:lstStyle/>
          <a:p>
            <a:pPr algn="just">
              <a:lnSpc>
                <a:spcPct val="150000"/>
              </a:lnSpc>
              <a:spcAft>
                <a:spcPts val="600"/>
              </a:spcAft>
            </a:pPr>
            <a:r>
              <a:rPr lang="en-US" sz="3600" b="1" dirty="0">
                <a:effectLst/>
                <a:latin typeface="Times New Roman" panose="02020603050405020304" pitchFamily="18" charset="0"/>
                <a:ea typeface="Times New Roman" panose="02020603050405020304" pitchFamily="18" charset="0"/>
              </a:rPr>
              <a:t>2</a:t>
            </a:r>
            <a:r>
              <a:rPr lang="vi-VN" sz="3600" b="1" dirty="0">
                <a:effectLst/>
                <a:latin typeface="Times New Roman" panose="02020603050405020304" pitchFamily="18" charset="0"/>
                <a:ea typeface="Times New Roman" panose="02020603050405020304" pitchFamily="18" charset="0"/>
              </a:rPr>
              <a:t>. Viết bài</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vi-VN"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Viết</a:t>
            </a:r>
            <a:r>
              <a:rPr lang="vi-VN" sz="3600" dirty="0">
                <a:effectLst/>
                <a:latin typeface="Times New Roman" panose="02020603050405020304" pitchFamily="18" charset="0"/>
                <a:ea typeface="Times New Roman" panose="02020603050405020304" pitchFamily="18" charset="0"/>
              </a:rPr>
              <a:t> theo dàn ý</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en-US" sz="3600" b="1" dirty="0">
                <a:effectLst/>
                <a:latin typeface="Times New Roman" panose="02020603050405020304" pitchFamily="18" charset="0"/>
                <a:ea typeface="Times New Roman" panose="02020603050405020304" pitchFamily="18" charset="0"/>
              </a:rPr>
              <a:t>3</a:t>
            </a:r>
            <a:r>
              <a:rPr lang="vi-VN" sz="3600" b="1" dirty="0">
                <a:effectLst/>
                <a:latin typeface="Times New Roman" panose="02020603050405020304" pitchFamily="18" charset="0"/>
                <a:ea typeface="Times New Roman" panose="02020603050405020304" pitchFamily="18" charset="0"/>
              </a:rPr>
              <a:t>.</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Kiểm</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tra</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và</a:t>
            </a:r>
            <a:r>
              <a:rPr lang="en-US" sz="3600" b="1" dirty="0">
                <a:effectLst/>
                <a:latin typeface="Times New Roman" panose="02020603050405020304" pitchFamily="18" charset="0"/>
                <a:ea typeface="Times New Roman" panose="02020603050405020304" pitchFamily="18" charset="0"/>
              </a:rPr>
              <a:t> c</a:t>
            </a:r>
            <a:r>
              <a:rPr lang="vi-VN" sz="3600" b="1" dirty="0">
                <a:effectLst/>
                <a:latin typeface="Times New Roman" panose="02020603050405020304" pitchFamily="18" charset="0"/>
                <a:ea typeface="Times New Roman" panose="02020603050405020304" pitchFamily="18" charset="0"/>
              </a:rPr>
              <a:t>hỉnh sửa bài viết</a:t>
            </a:r>
            <a:endParaRPr lang="en-US" sz="3600" dirty="0">
              <a:effectLst/>
              <a:latin typeface="Times New Roman" panose="02020603050405020304" pitchFamily="18" charset="0"/>
              <a:ea typeface="Times New Roman" panose="02020603050405020304" pitchFamily="18" charset="0"/>
            </a:endParaRPr>
          </a:p>
          <a:p>
            <a:pPr algn="just">
              <a:lnSpc>
                <a:spcPct val="150000"/>
              </a:lnSpc>
              <a:tabLst>
                <a:tab pos="287655" algn="l"/>
              </a:tabLst>
            </a:pPr>
            <a:r>
              <a:rPr lang="en-US" sz="3600" dirty="0">
                <a:solidFill>
                  <a:srgbClr val="000000"/>
                </a:solidFill>
                <a:effectLst/>
                <a:latin typeface="Times New Roman" panose="02020603050405020304" pitchFamily="18" charset="0"/>
                <a:ea typeface="Times New Roman" panose="02020603050405020304" pitchFamily="18" charset="0"/>
              </a:rPr>
              <a:t>- </a:t>
            </a:r>
            <a:r>
              <a:rPr lang="vi-VN" sz="3600" dirty="0">
                <a:solidFill>
                  <a:srgbClr val="000000"/>
                </a:solidFill>
                <a:effectLst/>
                <a:latin typeface="Times New Roman" panose="02020603050405020304" pitchFamily="18" charset="0"/>
                <a:ea typeface="Times New Roman" panose="02020603050405020304" pitchFamily="18" charset="0"/>
              </a:rPr>
              <a:t>Kiểm tra, nhận biết các l</a:t>
            </a:r>
            <a:r>
              <a:rPr lang="en-US" sz="3600" dirty="0">
                <a:solidFill>
                  <a:srgbClr val="000000"/>
                </a:solidFill>
                <a:effectLst/>
                <a:latin typeface="Times New Roman" panose="02020603050405020304" pitchFamily="18" charset="0"/>
                <a:ea typeface="Times New Roman" panose="02020603050405020304" pitchFamily="18" charset="0"/>
              </a:rPr>
              <a:t>ỗ</a:t>
            </a:r>
            <a:r>
              <a:rPr lang="vi-VN" sz="3600" dirty="0">
                <a:solidFill>
                  <a:srgbClr val="000000"/>
                </a:solidFill>
                <a:effectLst/>
                <a:latin typeface="Times New Roman" panose="02020603050405020304" pitchFamily="18" charset="0"/>
                <a:ea typeface="Times New Roman" panose="02020603050405020304" pitchFamily="18" charset="0"/>
              </a:rPr>
              <a:t>i về dàn ý.</a:t>
            </a:r>
            <a:endParaRPr lang="en-US" sz="3600" dirty="0">
              <a:effectLst/>
              <a:latin typeface="Times New Roman" panose="02020603050405020304" pitchFamily="18" charset="0"/>
              <a:ea typeface="Times New Roman" panose="02020603050405020304" pitchFamily="18" charset="0"/>
            </a:endParaRPr>
          </a:p>
          <a:p>
            <a:pPr algn="just">
              <a:lnSpc>
                <a:spcPct val="150000"/>
              </a:lnSpc>
            </a:pP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Kiểm</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tra</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nhận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biết</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các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lỗi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về</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hình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thức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chính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tả</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ngữ</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pháp</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dùng</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từ</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liên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kết</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đoạn</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Chỉnh</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sửa</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các</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lỗi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đó</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trong</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bài</a:t>
            </a:r>
            <a:r>
              <a:rPr lang="en-US" sz="3600" dirty="0">
                <a:solidFill>
                  <a:srgbClr val="000000"/>
                </a:solidFill>
                <a:effectLst/>
                <a:latin typeface="Times New Roman" panose="02020603050405020304" pitchFamily="18" charset="0"/>
                <a:ea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rPr>
              <a:t>viết</a:t>
            </a:r>
            <a:r>
              <a:rPr lang="en-US" sz="3600" dirty="0">
                <a:solidFill>
                  <a:srgbClr val="000000"/>
                </a:solidFill>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0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8A40C953-79EC-48A8-8BD0-51C15A4844D4}"/>
              </a:ext>
            </a:extLst>
          </p:cNvPr>
          <p:cNvSpPr txBox="1"/>
          <p:nvPr/>
        </p:nvSpPr>
        <p:spPr>
          <a:xfrm>
            <a:off x="1905000" y="0"/>
            <a:ext cx="4435724" cy="752065"/>
          </a:xfrm>
          <a:prstGeom prst="rect">
            <a:avLst/>
          </a:prstGeom>
          <a:noFill/>
        </p:spPr>
        <p:txBody>
          <a:bodyPr wrap="square">
            <a:spAutoFit/>
          </a:bodyPr>
          <a:lstStyle/>
          <a:p>
            <a:pPr algn="ctr">
              <a:lnSpc>
                <a:spcPct val="150000"/>
              </a:lnSpc>
              <a:spcAft>
                <a:spcPts val="12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 xmlns:a16="http://schemas.microsoft.com/office/drawing/2014/main" id="{D1484331-F035-4E34-BC56-B4AFBF441D51}"/>
              </a:ext>
            </a:extLst>
          </p:cNvPr>
          <p:cNvSpPr txBox="1"/>
          <p:nvPr/>
        </p:nvSpPr>
        <p:spPr>
          <a:xfrm>
            <a:off x="0" y="678977"/>
            <a:ext cx="9143999" cy="5078313"/>
          </a:xfrm>
          <a:prstGeom prst="rect">
            <a:avLst/>
          </a:prstGeom>
          <a:noFill/>
        </p:spPr>
        <p:txBody>
          <a:bodyPr wrap="square">
            <a:spAutoFit/>
          </a:bodyPr>
          <a:lstStyle/>
          <a:p>
            <a:pPr>
              <a:lnSpc>
                <a:spcPct val="150000"/>
              </a:lnSpc>
            </a:pP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thập</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cãi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xoay</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36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p>
        </p:txBody>
      </p:sp>
    </p:spTree>
    <p:extLst>
      <p:ext uri="{BB962C8B-B14F-4D97-AF65-F5344CB8AC3E}">
        <p14:creationId xmlns:p14="http://schemas.microsoft.com/office/powerpoint/2010/main" val="166210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E6BD7739-BDF8-4EC0-B978-ED58D6EFE953}"/>
              </a:ext>
            </a:extLst>
          </p:cNvPr>
          <p:cNvSpPr txBox="1"/>
          <p:nvPr/>
        </p:nvSpPr>
        <p:spPr>
          <a:xfrm>
            <a:off x="0" y="0"/>
            <a:ext cx="9144000" cy="6894195"/>
          </a:xfrm>
          <a:prstGeom prst="rect">
            <a:avLst/>
          </a:prstGeom>
          <a:noFill/>
        </p:spPr>
        <p:txBody>
          <a:bodyPr wrap="square">
            <a:spAutoFit/>
          </a:bodyPr>
          <a:lstStyle/>
          <a:p>
            <a:pPr algn="just">
              <a:spcAft>
                <a:spcPts val="12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nhạy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tri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tri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căng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vuốt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ủi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mèo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vòng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trút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bầu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quấn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mèo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thuốc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598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9EEDD87D-377A-4494-AC99-0B53EF857DFC}"/>
              </a:ext>
            </a:extLst>
          </p:cNvPr>
          <p:cNvSpPr txBox="1"/>
          <p:nvPr/>
        </p:nvSpPr>
        <p:spPr>
          <a:xfrm>
            <a:off x="0" y="56108"/>
            <a:ext cx="9144000" cy="6324808"/>
          </a:xfrm>
          <a:prstGeom prst="rect">
            <a:avLst/>
          </a:prstGeom>
          <a:noFill/>
        </p:spPr>
        <p:txBody>
          <a:bodyPr wrap="square">
            <a:spAutoFit/>
          </a:bodyPr>
          <a:lstStyle/>
          <a:p>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diện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rửa</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dỗ</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xu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rét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dỗ</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khăn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huấn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thất</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p>
        </p:txBody>
      </p:sp>
    </p:spTree>
    <p:extLst>
      <p:ext uri="{BB962C8B-B14F-4D97-AF65-F5344CB8AC3E}">
        <p14:creationId xmlns:p14="http://schemas.microsoft.com/office/powerpoint/2010/main" val="178451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EB377734-B285-4AFD-A16D-BAEB73F917D7}"/>
              </a:ext>
            </a:extLst>
          </p:cNvPr>
          <p:cNvSpPr txBox="1"/>
          <p:nvPr/>
        </p:nvSpPr>
        <p:spPr>
          <a:xfrm>
            <a:off x="0" y="59021"/>
            <a:ext cx="9144000" cy="6740307"/>
          </a:xfrm>
          <a:prstGeom prst="rect">
            <a:avLst/>
          </a:prstGeom>
          <a:noFill/>
        </p:spPr>
        <p:txBody>
          <a:bodyPr wrap="square">
            <a:spAutoFit/>
          </a:bodyPr>
          <a:lstStyle/>
          <a:p>
            <a:pPr algn="just">
              <a:lnSpc>
                <a:spcPct val="150000"/>
              </a:lnSpc>
              <a:spcAft>
                <a:spcPts val="1200"/>
              </a:spcAft>
            </a:pPr>
            <a:r>
              <a:rPr lang="en-U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ngựa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giấc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ngủ</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suyễn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204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 xmlns:a16="http://schemas.microsoft.com/office/drawing/2014/main" id="{C97865CF-E144-4083-97FA-4A60FB4DAA9D}"/>
              </a:ext>
            </a:extLst>
          </p:cNvPr>
          <p:cNvSpPr txBox="1"/>
          <p:nvPr/>
        </p:nvSpPr>
        <p:spPr>
          <a:xfrm>
            <a:off x="-1" y="36871"/>
            <a:ext cx="9143999" cy="7048083"/>
          </a:xfrm>
          <a:prstGeom prst="rect">
            <a:avLst/>
          </a:prstGeom>
          <a:noFill/>
        </p:spPr>
        <p:txBody>
          <a:bodyPr wrap="square">
            <a:spAutoFit/>
          </a:bodyPr>
          <a:lstStyle/>
          <a:p>
            <a:pPr algn="just"/>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đựng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Đừng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cún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mèo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mèo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suyễn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soát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đừng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lưỡng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82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2209800"/>
          </a:xfrm>
        </p:spPr>
        <p:txBody>
          <a:bodyPr>
            <a:normAutofit/>
          </a:bodyPr>
          <a:lstStyle/>
          <a:p>
            <a:r>
              <a:rPr lang="en-US" b="1" dirty="0" smtClean="0">
                <a:latin typeface="Times" pitchFamily="18" charset="0"/>
                <a:cs typeface="Times" pitchFamily="18" charset="0"/>
              </a:rPr>
              <a:t>VIẾT BÀI VĂN THẢO LUẬN </a:t>
            </a:r>
            <a:br>
              <a:rPr lang="en-US" b="1" dirty="0" smtClean="0">
                <a:latin typeface="Times" pitchFamily="18" charset="0"/>
                <a:cs typeface="Times" pitchFamily="18" charset="0"/>
              </a:rPr>
            </a:br>
            <a:r>
              <a:rPr lang="en-US" b="1" dirty="0" smtClean="0">
                <a:latin typeface="Times" pitchFamily="18" charset="0"/>
                <a:cs typeface="Times" pitchFamily="18" charset="0"/>
              </a:rPr>
              <a:t>VỀ GIẢI PHÁP KHẮC PHỤC </a:t>
            </a:r>
            <a:br>
              <a:rPr lang="en-US" b="1" dirty="0" smtClean="0">
                <a:latin typeface="Times" pitchFamily="18" charset="0"/>
                <a:cs typeface="Times" pitchFamily="18" charset="0"/>
              </a:rPr>
            </a:br>
            <a:r>
              <a:rPr lang="en-US" b="1" dirty="0" smtClean="0">
                <a:latin typeface="Times" pitchFamily="18" charset="0"/>
                <a:cs typeface="Times" pitchFamily="18" charset="0"/>
              </a:rPr>
              <a:t>NẠN Ô NHIỄM MÔI TRƯỜNG</a:t>
            </a:r>
            <a:endParaRPr lang="en-US" b="1" dirty="0">
              <a:latin typeface="Times" pitchFamily="18" charset="0"/>
              <a:cs typeface="Times" pitchFamily="18" charset="0"/>
            </a:endParaRPr>
          </a:p>
        </p:txBody>
      </p:sp>
    </p:spTree>
    <p:extLst>
      <p:ext uri="{BB962C8B-B14F-4D97-AF65-F5344CB8AC3E}">
        <p14:creationId xmlns:p14="http://schemas.microsoft.com/office/powerpoint/2010/main" val="54038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 y="0"/>
            <a:ext cx="9144000" cy="6463308"/>
          </a:xfrm>
          <a:prstGeom prst="rect">
            <a:avLst/>
          </a:prstGeom>
        </p:spPr>
        <p:txBody>
          <a:bodyPr wrap="square">
            <a:spAutoFit/>
          </a:bodyPr>
          <a:lstStyle/>
          <a:p>
            <a:r>
              <a:rPr lang="vi-VN" sz="2300" b="1" dirty="0">
                <a:latin typeface="+mj-lt"/>
              </a:rPr>
              <a:t>Dàn ý bài văn nghị luận xã hội về vấn đề ô nhiễm môi </a:t>
            </a:r>
            <a:r>
              <a:rPr lang="vi-VN" sz="2300" b="1" dirty="0" smtClean="0">
                <a:latin typeface="+mj-lt"/>
              </a:rPr>
              <a:t>trườn</a:t>
            </a:r>
            <a:r>
              <a:rPr lang="en-US" sz="2300" b="1" dirty="0" smtClean="0">
                <a:latin typeface="+mj-lt"/>
              </a:rPr>
              <a:t>g</a:t>
            </a:r>
            <a:endParaRPr lang="vi-VN" sz="2300" b="1" dirty="0">
              <a:latin typeface="+mj-lt"/>
            </a:endParaRPr>
          </a:p>
          <a:p>
            <a:r>
              <a:rPr lang="vi-VN" sz="2300" b="1" dirty="0">
                <a:latin typeface="+mj-lt"/>
              </a:rPr>
              <a:t>1. Mở bài</a:t>
            </a:r>
            <a:endParaRPr lang="vi-VN" sz="2300" dirty="0">
              <a:latin typeface="+mj-lt"/>
            </a:endParaRPr>
          </a:p>
          <a:p>
            <a:r>
              <a:rPr lang="vi-VN" sz="2300" dirty="0">
                <a:latin typeface="+mj-lt"/>
              </a:rPr>
              <a:t>Giới thiệu và dẫn dắt vào vấn đề cần nghị luận: vấn đề ô nhiễm môi trường.</a:t>
            </a:r>
          </a:p>
          <a:p>
            <a:r>
              <a:rPr lang="vi-VN" sz="2300" b="1" dirty="0">
                <a:latin typeface="+mj-lt"/>
              </a:rPr>
              <a:t>2. Thân bài</a:t>
            </a:r>
            <a:endParaRPr lang="vi-VN" sz="2300" dirty="0">
              <a:latin typeface="+mj-lt"/>
            </a:endParaRPr>
          </a:p>
          <a:p>
            <a:r>
              <a:rPr lang="vi-VN" sz="2300" dirty="0">
                <a:latin typeface="+mj-lt"/>
              </a:rPr>
              <a:t>a. Giải thích vấn </a:t>
            </a:r>
            <a:r>
              <a:rPr lang="vi-VN" sz="2300" dirty="0" smtClean="0">
                <a:latin typeface="+mj-lt"/>
              </a:rPr>
              <a:t>đề</a:t>
            </a:r>
            <a:r>
              <a:rPr lang="en-US" sz="2300" dirty="0" smtClean="0">
                <a:latin typeface="+mj-lt"/>
              </a:rPr>
              <a:t>: </a:t>
            </a:r>
            <a:r>
              <a:rPr lang="vi-VN" sz="2300" dirty="0" smtClean="0">
                <a:latin typeface="+mj-lt"/>
              </a:rPr>
              <a:t>Ô </a:t>
            </a:r>
            <a:r>
              <a:rPr lang="vi-VN" sz="2300" dirty="0">
                <a:latin typeface="+mj-lt"/>
              </a:rPr>
              <a:t>nhiễm môi trường là hiện trạng môi trường xuất hiện những chất độc, chất hại dẫn đến thay đổi nhanh chóng và gây tác hại xấu đến cuộc sống con người.</a:t>
            </a:r>
          </a:p>
          <a:p>
            <a:r>
              <a:rPr lang="vi-VN" sz="2300" dirty="0">
                <a:latin typeface="+mj-lt"/>
              </a:rPr>
              <a:t>b. Thực trạng</a:t>
            </a:r>
          </a:p>
          <a:p>
            <a:r>
              <a:rPr lang="en-US" sz="2300" dirty="0" smtClean="0">
                <a:latin typeface="+mj-lt"/>
              </a:rPr>
              <a:t>-</a:t>
            </a:r>
            <a:r>
              <a:rPr lang="vi-VN" sz="2300" dirty="0" smtClean="0">
                <a:latin typeface="+mj-lt"/>
              </a:rPr>
              <a:t>Hàng </a:t>
            </a:r>
            <a:r>
              <a:rPr lang="vi-VN" sz="2300" dirty="0">
                <a:latin typeface="+mj-lt"/>
              </a:rPr>
              <a:t>ngày có hàng tấn rác thải được đổ ra biển, các chất độc hại ngày càng tích lũy và ảnh hưởng xấu tới môi sinh và các sinh vật biển. Bên cạnh đó, môi trường nước ngọt cũng bị ảnh hưởng nghiêm trọng.</a:t>
            </a:r>
          </a:p>
          <a:p>
            <a:r>
              <a:rPr lang="en-US" sz="2300" dirty="0" smtClean="0">
                <a:latin typeface="+mj-lt"/>
              </a:rPr>
              <a:t>-</a:t>
            </a:r>
            <a:r>
              <a:rPr lang="vi-VN" sz="2300" dirty="0" smtClean="0">
                <a:latin typeface="+mj-lt"/>
              </a:rPr>
              <a:t>Môi </a:t>
            </a:r>
            <a:r>
              <a:rPr lang="vi-VN" sz="2300" dirty="0">
                <a:latin typeface="+mj-lt"/>
              </a:rPr>
              <a:t>trường không khí bị ô nhiễm nặng nề do khí thải công nghiệp, khí thải xe cộ và mùi rác thải sinh hoạt của con người.</a:t>
            </a:r>
          </a:p>
          <a:p>
            <a:r>
              <a:rPr lang="en-US" sz="2300" dirty="0" smtClean="0">
                <a:latin typeface="+mj-lt"/>
              </a:rPr>
              <a:t>-</a:t>
            </a:r>
            <a:r>
              <a:rPr lang="vi-VN" sz="2300" dirty="0" smtClean="0">
                <a:latin typeface="+mj-lt"/>
              </a:rPr>
              <a:t>Diện </a:t>
            </a:r>
            <a:r>
              <a:rPr lang="vi-VN" sz="2300" dirty="0">
                <a:latin typeface="+mj-lt"/>
              </a:rPr>
              <a:t>tích rừng bị chặt phá ngày càng tăng.</a:t>
            </a:r>
          </a:p>
          <a:p>
            <a:r>
              <a:rPr lang="vi-VN" sz="2300" dirty="0">
                <a:latin typeface="+mj-lt"/>
              </a:rPr>
              <a:t>c. Nguyên nhân</a:t>
            </a:r>
          </a:p>
          <a:p>
            <a:r>
              <a:rPr lang="en-US" sz="2300" dirty="0" smtClean="0">
                <a:latin typeface="+mj-lt"/>
              </a:rPr>
              <a:t>-</a:t>
            </a:r>
            <a:r>
              <a:rPr lang="vi-VN" sz="2300" dirty="0" smtClean="0">
                <a:latin typeface="+mj-lt"/>
              </a:rPr>
              <a:t>Chủ </a:t>
            </a:r>
            <a:r>
              <a:rPr lang="vi-VN" sz="2300" dirty="0">
                <a:latin typeface="+mj-lt"/>
              </a:rPr>
              <a:t>quan: Do ý thức kém của con người.</a:t>
            </a:r>
          </a:p>
          <a:p>
            <a:r>
              <a:rPr lang="en-US" sz="2300" dirty="0" smtClean="0">
                <a:latin typeface="+mj-lt"/>
              </a:rPr>
              <a:t>-</a:t>
            </a:r>
            <a:r>
              <a:rPr lang="vi-VN" sz="2300" dirty="0" smtClean="0">
                <a:latin typeface="+mj-lt"/>
              </a:rPr>
              <a:t>Khách </a:t>
            </a:r>
            <a:r>
              <a:rPr lang="vi-VN" sz="2300" dirty="0">
                <a:latin typeface="+mj-lt"/>
              </a:rPr>
              <a:t>quan: Do hiện tượng cực đoan của xã hội; do sự quản lí của nhà nước hoạt động của các doanh nghiệp trong việc xử lí.</a:t>
            </a:r>
          </a:p>
        </p:txBody>
      </p:sp>
    </p:spTree>
    <p:extLst>
      <p:ext uri="{BB962C8B-B14F-4D97-AF65-F5344CB8AC3E}">
        <p14:creationId xmlns:p14="http://schemas.microsoft.com/office/powerpoint/2010/main" val="397860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88367432-4120-4F68-9B82-F0A60DAF426D}"/>
              </a:ext>
            </a:extLst>
          </p:cNvPr>
          <p:cNvSpPr txBox="1"/>
          <p:nvPr/>
        </p:nvSpPr>
        <p:spPr>
          <a:xfrm>
            <a:off x="0" y="23702"/>
            <a:ext cx="9144000" cy="5913157"/>
          </a:xfrm>
          <a:prstGeom prst="rect">
            <a:avLst/>
          </a:prstGeom>
          <a:noFill/>
        </p:spPr>
        <p:txBody>
          <a:bodyPr wrap="square">
            <a:spAutoFit/>
          </a:bodyPr>
          <a:lstStyle/>
          <a:p>
            <a:pPr algn="just">
              <a:lnSpc>
                <a:spcPct val="150000"/>
              </a:lnSpc>
            </a:pPr>
            <a:r>
              <a:rPr lang="vi-VN" sz="3200" i="1" dirty="0">
                <a:effectLst/>
                <a:latin typeface="Times New Roman" panose="02020603050405020304" pitchFamily="18" charset="0"/>
                <a:ea typeface="Times New Roman" panose="02020603050405020304" pitchFamily="18" charset="0"/>
              </a:rPr>
              <a:t>c. </a:t>
            </a:r>
            <a:r>
              <a:rPr lang="en-US" sz="3200" i="1" dirty="0" err="1">
                <a:effectLst/>
                <a:latin typeface="Times New Roman" panose="02020603050405020304" pitchFamily="18" charset="0"/>
                <a:ea typeface="Times New Roman" panose="02020603050405020304" pitchFamily="18" charset="0"/>
              </a:rPr>
              <a:t>Lập</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dàn</a:t>
            </a:r>
            <a:r>
              <a:rPr lang="en-US" sz="3200" i="1" dirty="0">
                <a:effectLst/>
                <a:latin typeface="Times New Roman" panose="02020603050405020304" pitchFamily="18" charset="0"/>
                <a:ea typeface="Times New Roman" panose="02020603050405020304" pitchFamily="18" charset="0"/>
              </a:rPr>
              <a:t> ý</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a:t>
            </a:r>
            <a:r>
              <a:rPr lang="vi-VN" sz="3200" i="1" u="sng" dirty="0">
                <a:solidFill>
                  <a:srgbClr val="0D0D0D"/>
                </a:solidFill>
                <a:effectLst/>
                <a:latin typeface="Times New Roman" panose="02020603050405020304" pitchFamily="18" charset="0"/>
                <a:ea typeface="Times New Roman" panose="02020603050405020304" pitchFamily="18" charset="0"/>
              </a:rPr>
              <a:t>Mở bài</a:t>
            </a:r>
            <a:r>
              <a:rPr lang="vi-VN" sz="3200" dirty="0">
                <a:solidFill>
                  <a:srgbClr val="0D0D0D"/>
                </a:solidFill>
                <a:effectLst/>
                <a:latin typeface="Times New Roman" panose="02020603050405020304" pitchFamily="18" charset="0"/>
                <a:ea typeface="Times New Roman" panose="02020603050405020304" pitchFamily="18" charset="0"/>
              </a:rPr>
              <a:t>: Giới thiệu hiện t</a:t>
            </a:r>
            <a:r>
              <a:rPr lang="en-US" sz="3200" dirty="0" err="1">
                <a:solidFill>
                  <a:srgbClr val="0D0D0D"/>
                </a:solidFill>
                <a:effectLst/>
                <a:latin typeface="Times New Roman" panose="02020603050405020304" pitchFamily="18" charset="0"/>
                <a:ea typeface="Times New Roman" panose="02020603050405020304" pitchFamily="18" charset="0"/>
              </a:rPr>
              <a:t>ượ</a:t>
            </a:r>
            <a:r>
              <a:rPr lang="vi-VN" sz="3200" dirty="0">
                <a:solidFill>
                  <a:srgbClr val="0D0D0D"/>
                </a:solidFill>
                <a:effectLst/>
                <a:latin typeface="Times New Roman" panose="02020603050405020304" pitchFamily="18" charset="0"/>
                <a:ea typeface="Times New Roman" panose="02020603050405020304" pitchFamily="18" charset="0"/>
              </a:rPr>
              <a:t>ng (vấn </a:t>
            </a:r>
            <a:r>
              <a:rPr lang="en-US" sz="3200" dirty="0">
                <a:solidFill>
                  <a:srgbClr val="0D0D0D"/>
                </a:solidFill>
                <a:effectLst/>
                <a:latin typeface="Times New Roman" panose="02020603050405020304" pitchFamily="18" charset="0"/>
                <a:ea typeface="Times New Roman" panose="02020603050405020304" pitchFamily="18" charset="0"/>
              </a:rPr>
              <a:t>đ</a:t>
            </a:r>
            <a:r>
              <a:rPr lang="vi-VN" sz="3200" dirty="0">
                <a:solidFill>
                  <a:srgbClr val="0D0D0D"/>
                </a:solidFill>
                <a:effectLst/>
                <a:latin typeface="Times New Roman" panose="02020603050405020304" pitchFamily="18" charset="0"/>
                <a:ea typeface="Times New Roman" panose="02020603050405020304" pitchFamily="18" charset="0"/>
              </a:rPr>
              <a:t>ề) cần bàn luận.</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a:t>
            </a:r>
            <a:r>
              <a:rPr lang="vi-VN" sz="3200" i="1" u="sng" dirty="0">
                <a:solidFill>
                  <a:srgbClr val="0D0D0D"/>
                </a:solidFill>
                <a:effectLst/>
                <a:latin typeface="Times New Roman" panose="02020603050405020304" pitchFamily="18" charset="0"/>
                <a:ea typeface="Times New Roman" panose="02020603050405020304" pitchFamily="18" charset="0"/>
              </a:rPr>
              <a:t>Thân bài</a:t>
            </a:r>
            <a:r>
              <a:rPr lang="vi-VN" sz="3200" dirty="0">
                <a:solidFill>
                  <a:srgbClr val="0D0D0D"/>
                </a:solidFill>
                <a:effectLst/>
                <a:latin typeface="Times New Roman" panose="02020603050405020304" pitchFamily="18" charset="0"/>
                <a:ea typeface="Times New Roman" panose="02020603050405020304" pitchFamily="18" charset="0"/>
              </a:rPr>
              <a:t>: Ð</a:t>
            </a:r>
            <a:r>
              <a:rPr lang="en-US" sz="3200" dirty="0">
                <a:solidFill>
                  <a:srgbClr val="0D0D0D"/>
                </a:solidFill>
                <a:effectLst/>
                <a:latin typeface="Times New Roman" panose="02020603050405020304" pitchFamily="18" charset="0"/>
                <a:ea typeface="Times New Roman" panose="02020603050405020304" pitchFamily="18" charset="0"/>
              </a:rPr>
              <a:t>ư</a:t>
            </a:r>
            <a:r>
              <a:rPr lang="vi-VN" sz="3200" dirty="0">
                <a:solidFill>
                  <a:srgbClr val="0D0D0D"/>
                </a:solidFill>
                <a:effectLst/>
                <a:latin typeface="Times New Roman" panose="02020603050405020304" pitchFamily="18" charset="0"/>
                <a:ea typeface="Times New Roman" panose="02020603050405020304" pitchFamily="18" charset="0"/>
              </a:rPr>
              <a:t>a ra ý kiến bàn luận.</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Ý 1 (lí lẽ, bằng chứng)</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Ý 2 (lí lẽ, bằng chứng)</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Ý 3 (lí lẽ, bằng chứng)</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dirty="0">
                <a:solidFill>
                  <a:srgbClr val="0D0D0D"/>
                </a:solidFill>
                <a:effectLst/>
                <a:latin typeface="Times New Roman" panose="02020603050405020304" pitchFamily="18" charset="0"/>
                <a:ea typeface="Times New Roman" panose="02020603050405020304" pitchFamily="18" charset="0"/>
              </a:rPr>
              <a:t>- </a:t>
            </a:r>
            <a:r>
              <a:rPr lang="vi-VN" sz="3200" i="1" u="sng" dirty="0">
                <a:solidFill>
                  <a:srgbClr val="0D0D0D"/>
                </a:solidFill>
                <a:effectLst/>
                <a:latin typeface="Times New Roman" panose="02020603050405020304" pitchFamily="18" charset="0"/>
                <a:ea typeface="Times New Roman" panose="02020603050405020304" pitchFamily="18" charset="0"/>
              </a:rPr>
              <a:t>Kết bài</a:t>
            </a:r>
            <a:r>
              <a:rPr lang="vi-VN" sz="3200" dirty="0">
                <a:solidFill>
                  <a:srgbClr val="0D0D0D"/>
                </a:solidFill>
                <a:effectLst/>
                <a:latin typeface="Times New Roman" panose="02020603050405020304" pitchFamily="18" charset="0"/>
                <a:ea typeface="Times New Roman" panose="02020603050405020304" pitchFamily="18" charset="0"/>
              </a:rPr>
              <a:t>: Khẳng </a:t>
            </a:r>
            <a:r>
              <a:rPr lang="en-US" sz="3200" dirty="0">
                <a:solidFill>
                  <a:srgbClr val="0D0D0D"/>
                </a:solidFill>
                <a:effectLst/>
                <a:latin typeface="Times New Roman" panose="02020603050405020304" pitchFamily="18" charset="0"/>
                <a:ea typeface="Times New Roman" panose="02020603050405020304" pitchFamily="18" charset="0"/>
              </a:rPr>
              <a:t>đ</a:t>
            </a:r>
            <a:r>
              <a:rPr lang="vi-VN" sz="3200" dirty="0">
                <a:solidFill>
                  <a:srgbClr val="0D0D0D"/>
                </a:solidFill>
                <a:effectLst/>
                <a:latin typeface="Times New Roman" panose="02020603050405020304" pitchFamily="18" charset="0"/>
                <a:ea typeface="Times New Roman" panose="02020603050405020304" pitchFamily="18" charset="0"/>
              </a:rPr>
              <a:t>ịnh lại</a:t>
            </a:r>
            <a:r>
              <a:rPr lang="vi-VN" sz="3200" dirty="0">
                <a:effectLst/>
                <a:latin typeface="Times New Roman" panose="02020603050405020304" pitchFamily="18" charset="0"/>
                <a:ea typeface="Times New Roman" panose="02020603050405020304" pitchFamily="18" charset="0"/>
              </a:rPr>
              <a:t> ý kiến của bản thân.</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229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466"/>
            <a:ext cx="9144000" cy="6986528"/>
          </a:xfrm>
          <a:prstGeom prst="rect">
            <a:avLst/>
          </a:prstGeom>
        </p:spPr>
        <p:txBody>
          <a:bodyPr wrap="square">
            <a:spAutoFit/>
          </a:bodyPr>
          <a:lstStyle/>
          <a:p>
            <a:pPr algn="just"/>
            <a:r>
              <a:rPr lang="vi-VN" sz="2800" dirty="0">
                <a:latin typeface="+mj-lt"/>
              </a:rPr>
              <a:t>d. Hậu quả</a:t>
            </a:r>
          </a:p>
          <a:p>
            <a:pPr algn="just"/>
            <a:r>
              <a:rPr lang="en-US" sz="2800" dirty="0" smtClean="0">
                <a:latin typeface="+mj-lt"/>
              </a:rPr>
              <a:t>-</a:t>
            </a:r>
            <a:r>
              <a:rPr lang="vi-VN" sz="2800" dirty="0" smtClean="0">
                <a:latin typeface="+mj-lt"/>
              </a:rPr>
              <a:t>Ảnh </a:t>
            </a:r>
            <a:r>
              <a:rPr lang="vi-VN" sz="2800" dirty="0">
                <a:latin typeface="+mj-lt"/>
              </a:rPr>
              <a:t>hưởng trực tiếp đến sức khỏe con người.</a:t>
            </a:r>
          </a:p>
          <a:p>
            <a:pPr algn="just"/>
            <a:r>
              <a:rPr lang="en-US" sz="2800" dirty="0" smtClean="0">
                <a:latin typeface="+mj-lt"/>
              </a:rPr>
              <a:t>-</a:t>
            </a:r>
            <a:r>
              <a:rPr lang="vi-VN" sz="2800" dirty="0" smtClean="0">
                <a:latin typeface="+mj-lt"/>
              </a:rPr>
              <a:t>Mất </a:t>
            </a:r>
            <a:r>
              <a:rPr lang="vi-VN" sz="2800" dirty="0">
                <a:latin typeface="+mj-lt"/>
              </a:rPr>
              <a:t>đi các nguồn lợi từ biển: các hải sản, du lịch biển.</a:t>
            </a:r>
          </a:p>
          <a:p>
            <a:pPr algn="just"/>
            <a:r>
              <a:rPr lang="en-US" sz="2800" dirty="0" smtClean="0">
                <a:latin typeface="+mj-lt"/>
              </a:rPr>
              <a:t>-</a:t>
            </a:r>
            <a:r>
              <a:rPr lang="vi-VN" sz="2800" dirty="0" smtClean="0">
                <a:latin typeface="+mj-lt"/>
              </a:rPr>
              <a:t>Mất </a:t>
            </a:r>
            <a:r>
              <a:rPr lang="vi-VN" sz="2800" dirty="0">
                <a:latin typeface="+mj-lt"/>
              </a:rPr>
              <a:t>cân bằng đa dạng sinh học của môi trường sống.</a:t>
            </a:r>
          </a:p>
          <a:p>
            <a:pPr algn="just"/>
            <a:r>
              <a:rPr lang="vi-VN" sz="2800" dirty="0">
                <a:latin typeface="+mj-lt"/>
              </a:rPr>
              <a:t>e. Giải pháp</a:t>
            </a:r>
          </a:p>
          <a:p>
            <a:pPr algn="just"/>
            <a:r>
              <a:rPr lang="en-US" sz="2800" dirty="0" smtClean="0">
                <a:latin typeface="+mj-lt"/>
              </a:rPr>
              <a:t>-</a:t>
            </a:r>
            <a:r>
              <a:rPr lang="vi-VN" sz="2800" dirty="0" smtClean="0">
                <a:latin typeface="+mj-lt"/>
              </a:rPr>
              <a:t>Mỗi </a:t>
            </a:r>
            <a:r>
              <a:rPr lang="vi-VN" sz="2800" dirty="0">
                <a:latin typeface="+mj-lt"/>
              </a:rPr>
              <a:t>người cần có ý thức bảo vệ môi trường sống quanh mình, thay đổi từ những thói quen nhỏ nhất để khiến cho môi trường được cải thiện tốt hơn.</a:t>
            </a:r>
          </a:p>
          <a:p>
            <a:pPr algn="just"/>
            <a:r>
              <a:rPr lang="en-US" sz="2800" dirty="0" smtClean="0">
                <a:latin typeface="+mj-lt"/>
              </a:rPr>
              <a:t>-</a:t>
            </a:r>
            <a:r>
              <a:rPr lang="vi-VN" sz="2800" dirty="0" smtClean="0">
                <a:latin typeface="+mj-lt"/>
              </a:rPr>
              <a:t>Nhà </a:t>
            </a:r>
            <a:r>
              <a:rPr lang="vi-VN" sz="2800" dirty="0">
                <a:latin typeface="+mj-lt"/>
              </a:rPr>
              <a:t>nước cần tăng cường sự quản lí cũng như xử phạt nghiêm minh đối với những trường hợp vi phạm làm ô nhiễm môi trường.</a:t>
            </a:r>
          </a:p>
          <a:p>
            <a:pPr algn="just"/>
            <a:r>
              <a:rPr lang="en-US" sz="2800" dirty="0" smtClean="0">
                <a:latin typeface="+mj-lt"/>
              </a:rPr>
              <a:t>-</a:t>
            </a:r>
            <a:r>
              <a:rPr lang="vi-VN" sz="2800" dirty="0" smtClean="0">
                <a:latin typeface="+mj-lt"/>
              </a:rPr>
              <a:t>Tiến </a:t>
            </a:r>
            <a:r>
              <a:rPr lang="vi-VN" sz="2800" dirty="0">
                <a:latin typeface="+mj-lt"/>
              </a:rPr>
              <a:t>hành áp dụng công nghệ khoa học để giải quyết hiện trạng ô nhiễm nước thải ... hiện nay.</a:t>
            </a:r>
          </a:p>
          <a:p>
            <a:pPr algn="just"/>
            <a:r>
              <a:rPr lang="vi-VN" sz="2800" b="1" dirty="0">
                <a:latin typeface="+mj-lt"/>
              </a:rPr>
              <a:t>3. Kết bài</a:t>
            </a:r>
            <a:endParaRPr lang="vi-VN" sz="2800" dirty="0">
              <a:latin typeface="+mj-lt"/>
            </a:endParaRPr>
          </a:p>
          <a:p>
            <a:pPr algn="just"/>
            <a:r>
              <a:rPr lang="vi-VN" sz="2800" dirty="0">
                <a:latin typeface="+mj-lt"/>
              </a:rPr>
              <a:t>Khái quát lại vấn đề cần nghị luận: hiện tượng ô nhiễm môi trường; đồng thời rút ra bài học và liên hệ bản thân.</a:t>
            </a:r>
          </a:p>
        </p:txBody>
      </p:sp>
    </p:spTree>
    <p:extLst>
      <p:ext uri="{BB962C8B-B14F-4D97-AF65-F5344CB8AC3E}">
        <p14:creationId xmlns:p14="http://schemas.microsoft.com/office/powerpoint/2010/main" val="27946752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262979"/>
          </a:xfrm>
          <a:prstGeom prst="rect">
            <a:avLst/>
          </a:prstGeom>
        </p:spPr>
        <p:txBody>
          <a:bodyPr wrap="square">
            <a:spAutoFit/>
          </a:bodyPr>
          <a:lstStyle/>
          <a:p>
            <a:pPr algn="just"/>
            <a:r>
              <a:rPr lang="en-US" sz="3200" b="1" dirty="0" err="1" smtClean="0">
                <a:latin typeface="Times" pitchFamily="18" charset="0"/>
                <a:cs typeface="Times" pitchFamily="18" charset="0"/>
              </a:rPr>
              <a:t>Bài</a:t>
            </a:r>
            <a:r>
              <a:rPr lang="en-US" sz="3200" b="1" dirty="0" smtClean="0">
                <a:latin typeface="Times" pitchFamily="18" charset="0"/>
                <a:cs typeface="Times" pitchFamily="18" charset="0"/>
              </a:rPr>
              <a:t> </a:t>
            </a:r>
            <a:r>
              <a:rPr lang="en-US" sz="3200" b="1" dirty="0" err="1" smtClean="0">
                <a:latin typeface="Times" pitchFamily="18" charset="0"/>
                <a:cs typeface="Times" pitchFamily="18" charset="0"/>
              </a:rPr>
              <a:t>viết</a:t>
            </a:r>
            <a:r>
              <a:rPr lang="en-US" sz="3200" b="1" dirty="0" smtClean="0">
                <a:latin typeface="Times" pitchFamily="18" charset="0"/>
                <a:cs typeface="Times" pitchFamily="18" charset="0"/>
              </a:rPr>
              <a:t> </a:t>
            </a:r>
            <a:r>
              <a:rPr lang="en-US" sz="3200" b="1" dirty="0" err="1" smtClean="0">
                <a:latin typeface="Times" pitchFamily="18" charset="0"/>
                <a:cs typeface="Times" pitchFamily="18" charset="0"/>
              </a:rPr>
              <a:t>tham</a:t>
            </a:r>
            <a:r>
              <a:rPr lang="en-US" sz="3200" b="1" dirty="0" smtClean="0">
                <a:latin typeface="Times" pitchFamily="18" charset="0"/>
                <a:cs typeface="Times" pitchFamily="18" charset="0"/>
              </a:rPr>
              <a:t> </a:t>
            </a:r>
            <a:r>
              <a:rPr lang="en-US" sz="3200" b="1" dirty="0" err="1" smtClean="0">
                <a:latin typeface="Times" pitchFamily="18" charset="0"/>
                <a:cs typeface="Times" pitchFamily="18" charset="0"/>
              </a:rPr>
              <a:t>khảo</a:t>
            </a:r>
            <a:r>
              <a:rPr lang="en-US" sz="4800" dirty="0" smtClean="0">
                <a:latin typeface="Times" pitchFamily="18" charset="0"/>
                <a:cs typeface="Times" pitchFamily="18" charset="0"/>
              </a:rPr>
              <a:t>:</a:t>
            </a:r>
          </a:p>
          <a:p>
            <a:pPr algn="just"/>
            <a:r>
              <a:rPr lang="en-US" sz="4800" dirty="0" smtClean="0">
                <a:latin typeface="Times" pitchFamily="18" charset="0"/>
                <a:cs typeface="Times" pitchFamily="18" charset="0"/>
              </a:rPr>
              <a:t>   </a:t>
            </a:r>
            <a:r>
              <a:rPr lang="vi-VN" sz="4800" dirty="0" smtClean="0">
                <a:latin typeface="Times" pitchFamily="18" charset="0"/>
                <a:cs typeface="Times" pitchFamily="18" charset="0"/>
              </a:rPr>
              <a:t>Môi </a:t>
            </a:r>
            <a:r>
              <a:rPr lang="vi-VN" sz="4800" dirty="0">
                <a:latin typeface="Times" pitchFamily="18" charset="0"/>
                <a:cs typeface="Times" pitchFamily="18" charset="0"/>
              </a:rPr>
              <a:t>trường có tầm quan trọng rất lớn đối với cuộc sống của con người. Hiện nay, môi trường trên trái đất đang ngày càng trở nên ô nhiễm. Vậy vấn đề được đặt ra là cần làm gì để bảo vệ môi trường?</a:t>
            </a:r>
            <a:endParaRPr lang="en-US" sz="4800" dirty="0">
              <a:latin typeface="Times" pitchFamily="18" charset="0"/>
              <a:cs typeface="Times" pitchFamily="18" charset="0"/>
            </a:endParaRPr>
          </a:p>
        </p:txBody>
      </p:sp>
    </p:spTree>
    <p:extLst>
      <p:ext uri="{BB962C8B-B14F-4D97-AF65-F5344CB8AC3E}">
        <p14:creationId xmlns:p14="http://schemas.microsoft.com/office/powerpoint/2010/main" val="3829596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099"/>
            <a:ext cx="9144000" cy="6186309"/>
          </a:xfrm>
          <a:prstGeom prst="rect">
            <a:avLst/>
          </a:prstGeom>
        </p:spPr>
        <p:txBody>
          <a:bodyPr wrap="square">
            <a:spAutoFit/>
          </a:bodyPr>
          <a:lstStyle/>
          <a:p>
            <a:pPr algn="just"/>
            <a:r>
              <a:rPr lang="en-US" sz="3600" dirty="0" smtClean="0">
                <a:latin typeface="+mj-lt"/>
              </a:rPr>
              <a:t>   </a:t>
            </a:r>
            <a:r>
              <a:rPr lang="vi-VN" sz="3600" dirty="0" smtClean="0">
                <a:latin typeface="+mj-lt"/>
              </a:rPr>
              <a:t>Môi </a:t>
            </a:r>
            <a:r>
              <a:rPr lang="vi-VN" sz="3600" dirty="0">
                <a:latin typeface="+mj-lt"/>
              </a:rPr>
              <a:t>trường là tất cả những điều kiện vật chất bao quanh sự sống của con người bao gồm đất, nước, không khí… Đó là nơi để con người có thể sinh sống và phát triển. Môi trường cung cấp những điều kiện vật chất cho cuộc sống con người như không khí để thở, nước để uống, cây xanh cung cấp oxy. Ngoài ra nó còn giúp bảo vệ sức khỏe con người. Môi trường trong lành ngăn cản sự phát triển của các vi sinh vật có hại (không khí sạch ngăn cản vi khuẩn, virus, nước sạch ngăn cản của bọ gậy, muỗi...).</a:t>
            </a:r>
            <a:endParaRPr lang="en-US" sz="3600" dirty="0">
              <a:latin typeface="+mj-lt"/>
            </a:endParaRPr>
          </a:p>
        </p:txBody>
      </p:sp>
    </p:spTree>
    <p:extLst>
      <p:ext uri="{BB962C8B-B14F-4D97-AF65-F5344CB8AC3E}">
        <p14:creationId xmlns:p14="http://schemas.microsoft.com/office/powerpoint/2010/main" val="34171464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40307"/>
          </a:xfrm>
          <a:prstGeom prst="rect">
            <a:avLst/>
          </a:prstGeom>
        </p:spPr>
        <p:txBody>
          <a:bodyPr wrap="square">
            <a:spAutoFit/>
          </a:bodyPr>
          <a:lstStyle/>
          <a:p>
            <a:pPr algn="just"/>
            <a:r>
              <a:rPr lang="en-US" sz="3600" dirty="0" smtClean="0">
                <a:latin typeface="Times" pitchFamily="18" charset="0"/>
                <a:cs typeface="Times" pitchFamily="18" charset="0"/>
              </a:rPr>
              <a:t>   </a:t>
            </a:r>
            <a:r>
              <a:rPr lang="vi-VN" sz="3600" dirty="0" smtClean="0">
                <a:latin typeface="Times" pitchFamily="18" charset="0"/>
                <a:cs typeface="Times" pitchFamily="18" charset="0"/>
              </a:rPr>
              <a:t>Tình </a:t>
            </a:r>
            <a:r>
              <a:rPr lang="vi-VN" sz="3600" dirty="0">
                <a:latin typeface="Times" pitchFamily="18" charset="0"/>
                <a:cs typeface="Times" pitchFamily="18" charset="0"/>
              </a:rPr>
              <a:t>trạng ô nhiễm môi trường trên thế giới đang ngày càng nghiêm trọng. Từ đất đai, không khí hay nguồn nước. Bầu không khí bị ô nhiễm nghiêm trọng khiến cho tầng ôzon (vốn là “lớp màng tự nhiên” có tác dụng ngăn cản ánh sáng bức xạ không tốt từ mặt trời đã bị thủng. Trái đất ngày càng nóng lên khiến cho khí hậu trở nên khắc nghiệt. Những hình thức thời tiết cực đoan như: mưa đá, sương muối, băng tuyết diễn ra ngày càng nhiều. Các dịch bệnh nguy hiểm xuất hiện gây ra ảnh hưởng to lớn đến sức khỏe của con người…</a:t>
            </a:r>
            <a:endParaRPr lang="en-US" sz="3600" dirty="0">
              <a:latin typeface="Times" pitchFamily="18" charset="0"/>
              <a:cs typeface="Times" pitchFamily="18" charset="0"/>
            </a:endParaRPr>
          </a:p>
        </p:txBody>
      </p:sp>
    </p:spTree>
    <p:extLst>
      <p:ext uri="{BB962C8B-B14F-4D97-AF65-F5344CB8AC3E}">
        <p14:creationId xmlns:p14="http://schemas.microsoft.com/office/powerpoint/2010/main" val="40624668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145"/>
            <a:ext cx="9144000" cy="6124754"/>
          </a:xfrm>
          <a:prstGeom prst="rect">
            <a:avLst/>
          </a:prstGeom>
        </p:spPr>
        <p:txBody>
          <a:bodyPr wrap="square">
            <a:spAutoFit/>
          </a:bodyPr>
          <a:lstStyle/>
          <a:p>
            <a:pPr algn="just"/>
            <a:r>
              <a:rPr lang="en-US" sz="2800" dirty="0" smtClean="0">
                <a:latin typeface="+mj-lt"/>
              </a:rPr>
              <a:t>   </a:t>
            </a:r>
            <a:r>
              <a:rPr lang="vi-VN" sz="2800" dirty="0" smtClean="0">
                <a:latin typeface="+mj-lt"/>
              </a:rPr>
              <a:t>Trước </a:t>
            </a:r>
            <a:r>
              <a:rPr lang="vi-VN" sz="2800" dirty="0">
                <a:latin typeface="+mj-lt"/>
              </a:rPr>
              <a:t>thực trạng đó, chúng ta cần có những biện pháp bảo vệ môi trường. Trách nhiệm đầu tiên đến từ mỗi quốc gia. Nhà nước cần có những quy định, chiến lược về vấn đề trên. Ví dụ như ban hành các bộ luật về bảo vệ rừng, động vật hoang dã. Hay quy định về việc xử lí nước thải, khí thải đối với các nhà máy… Tiếp đến, mỗi công dân cũng cần ý thức được trách nhiệm của bản thân. Chúng ta có thể bắt đầu từ những hành động như: không xả rác bừa bãi, bảo vệ rừng, trồng nhiều cây xanh, hạn chế sử dụng bao bì ni-lông. Việc tích cực tham gia các chiến dịch như Giờ Trái Đất, Vì một hành tinh xanh… để tuyên truyền, vận động tất cả mọi người cùng nhau chung tay bảo vệ nơi mình đang sống. Hãy nghiêm túc phê phán những hành vi săn bắt động vật hoang dã trái phép, khai thác rừng bừa bãi, đánh đập các vật nuôi…</a:t>
            </a:r>
            <a:endParaRPr lang="en-US" sz="2800" dirty="0">
              <a:latin typeface="+mj-lt"/>
            </a:endParaRPr>
          </a:p>
        </p:txBody>
      </p:sp>
    </p:spTree>
    <p:extLst>
      <p:ext uri="{BB962C8B-B14F-4D97-AF65-F5344CB8AC3E}">
        <p14:creationId xmlns:p14="http://schemas.microsoft.com/office/powerpoint/2010/main" val="13688342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576"/>
            <a:ext cx="9144000" cy="5078313"/>
          </a:xfrm>
          <a:prstGeom prst="rect">
            <a:avLst/>
          </a:prstGeom>
        </p:spPr>
        <p:txBody>
          <a:bodyPr wrap="square">
            <a:spAutoFit/>
          </a:bodyPr>
          <a:lstStyle/>
          <a:p>
            <a:pPr algn="just"/>
            <a:r>
              <a:rPr lang="en-US" sz="5400" dirty="0" smtClean="0">
                <a:latin typeface="Times" pitchFamily="18" charset="0"/>
                <a:cs typeface="Times" pitchFamily="18" charset="0"/>
              </a:rPr>
              <a:t>   </a:t>
            </a:r>
            <a:r>
              <a:rPr lang="vi-VN" sz="5400" dirty="0" smtClean="0">
                <a:latin typeface="Times" pitchFamily="18" charset="0"/>
                <a:cs typeface="Times" pitchFamily="18" charset="0"/>
              </a:rPr>
              <a:t>Mỗi </a:t>
            </a:r>
            <a:r>
              <a:rPr lang="vi-VN" sz="5400" dirty="0">
                <a:latin typeface="Times" pitchFamily="18" charset="0"/>
                <a:cs typeface="Times" pitchFamily="18" charset="0"/>
              </a:rPr>
              <a:t>người trên hành tinh đều là một pháp đài trong chiến dịch bảo vệ môi trường. Bởi Trái Đất có xanh tươi, đẹp đẽ thì con người mới có thể sống bình yên, hạnh phúc.</a:t>
            </a:r>
            <a:endParaRPr lang="en-US" sz="5400" dirty="0">
              <a:latin typeface="Times" pitchFamily="18" charset="0"/>
              <a:cs typeface="Times" pitchFamily="18" charset="0"/>
            </a:endParaRPr>
          </a:p>
        </p:txBody>
      </p:sp>
    </p:spTree>
    <p:extLst>
      <p:ext uri="{BB962C8B-B14F-4D97-AF65-F5344CB8AC3E}">
        <p14:creationId xmlns:p14="http://schemas.microsoft.com/office/powerpoint/2010/main" val="33968820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91600" cy="2743200"/>
          </a:xfrm>
        </p:spPr>
        <p:txBody>
          <a:bodyPr>
            <a:normAutofit/>
          </a:bodyPr>
          <a:lstStyle/>
          <a:p>
            <a:r>
              <a:rPr lang="en-US" sz="3600" b="1" dirty="0" smtClean="0">
                <a:latin typeface="Times" pitchFamily="18" charset="0"/>
                <a:cs typeface="Times" pitchFamily="18" charset="0"/>
              </a:rPr>
              <a:t>VIẾT BÀI VĂN TRÌNH BÀY </a:t>
            </a:r>
            <a:br>
              <a:rPr lang="en-US" sz="3600" b="1" dirty="0" smtClean="0">
                <a:latin typeface="Times" pitchFamily="18" charset="0"/>
                <a:cs typeface="Times" pitchFamily="18" charset="0"/>
              </a:rPr>
            </a:br>
            <a:r>
              <a:rPr lang="en-US" sz="3600" b="1" dirty="0" smtClean="0">
                <a:latin typeface="Times" pitchFamily="18" charset="0"/>
                <a:cs typeface="Times" pitchFamily="18" charset="0"/>
              </a:rPr>
              <a:t>Ý KIẾN VỀ MỘT HIỆN TƯỢNG ĐỜI SỐNG ĐƯỢC GỢI RA TỪ CUỐN SÁCH ĐÃ ĐỌC</a:t>
            </a:r>
            <a:endParaRPr lang="en-US" sz="3600" b="1" dirty="0">
              <a:latin typeface="Times" pitchFamily="18" charset="0"/>
              <a:cs typeface="Times" pitchFamily="18" charset="0"/>
            </a:endParaRPr>
          </a:p>
        </p:txBody>
      </p:sp>
    </p:spTree>
    <p:extLst>
      <p:ext uri="{BB962C8B-B14F-4D97-AF65-F5344CB8AC3E}">
        <p14:creationId xmlns:p14="http://schemas.microsoft.com/office/powerpoint/2010/main" val="29600326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94085"/>
          </a:xfrm>
          <a:prstGeom prst="rect">
            <a:avLst/>
          </a:prstGeom>
        </p:spPr>
        <p:txBody>
          <a:bodyPr wrap="square">
            <a:spAutoFit/>
          </a:bodyPr>
          <a:lstStyle/>
          <a:p>
            <a:r>
              <a:rPr lang="en-US" sz="3200" b="1" dirty="0">
                <a:latin typeface="Times" pitchFamily="18" charset="0"/>
                <a:cs typeface="Times" pitchFamily="18" charset="0"/>
              </a:rPr>
              <a:t>I</a:t>
            </a:r>
            <a:r>
              <a:rPr lang="vi-VN" sz="3200" b="1" dirty="0" smtClean="0">
                <a:latin typeface="Times" pitchFamily="18" charset="0"/>
                <a:cs typeface="Times" pitchFamily="18" charset="0"/>
              </a:rPr>
              <a:t>. </a:t>
            </a:r>
            <a:r>
              <a:rPr lang="vi-VN" sz="3200" b="1" dirty="0">
                <a:latin typeface="Times" pitchFamily="18" charset="0"/>
                <a:cs typeface="Times" pitchFamily="18" charset="0"/>
              </a:rPr>
              <a:t>Khái niệm viết bài văn trình bày ý kiến về đời sống được gợi ra từ cuốn sách      </a:t>
            </a:r>
          </a:p>
          <a:p>
            <a:r>
              <a:rPr lang="vi-VN" sz="3200" dirty="0">
                <a:latin typeface="Times" pitchFamily="18" charset="0"/>
                <a:cs typeface="Times" pitchFamily="18" charset="0"/>
              </a:rPr>
              <a:t> </a:t>
            </a:r>
            <a:r>
              <a:rPr lang="en-US" sz="3200" dirty="0">
                <a:latin typeface="Times" pitchFamily="18" charset="0"/>
                <a:cs typeface="Times" pitchFamily="18" charset="0"/>
              </a:rPr>
              <a:t>-</a:t>
            </a:r>
            <a:r>
              <a:rPr lang="vi-VN" sz="3200" dirty="0" smtClean="0">
                <a:latin typeface="Times" pitchFamily="18" charset="0"/>
                <a:cs typeface="Times" pitchFamily="18" charset="0"/>
              </a:rPr>
              <a:t>Viết </a:t>
            </a:r>
            <a:r>
              <a:rPr lang="vi-VN" sz="3200" dirty="0">
                <a:latin typeface="Times" pitchFamily="18" charset="0"/>
                <a:cs typeface="Times" pitchFamily="18" charset="0"/>
              </a:rPr>
              <a:t>bài văn trình bày ý kiến về một hiện tượng đời sống được gợi ra từ cuốn sách đã đọc là viết bài văn trình bày về một hiện tượng nào đó được gợi ra trong cuốn sách mà em đã </a:t>
            </a:r>
            <a:r>
              <a:rPr lang="vi-VN" sz="3200" dirty="0" smtClean="0">
                <a:latin typeface="Times" pitchFamily="18" charset="0"/>
                <a:cs typeface="Times" pitchFamily="18" charset="0"/>
              </a:rPr>
              <a:t>đọc</a:t>
            </a:r>
            <a:r>
              <a:rPr lang="vi-VN" sz="3200" dirty="0">
                <a:latin typeface="Times" pitchFamily="18" charset="0"/>
                <a:cs typeface="Times" pitchFamily="18" charset="0"/>
              </a:rPr>
              <a:t/>
            </a:r>
            <a:br>
              <a:rPr lang="vi-VN" sz="3200" dirty="0">
                <a:latin typeface="Times" pitchFamily="18" charset="0"/>
                <a:cs typeface="Times" pitchFamily="18" charset="0"/>
              </a:rPr>
            </a:br>
            <a:r>
              <a:rPr lang="vi-VN" sz="3200" b="1" dirty="0">
                <a:latin typeface="Times" pitchFamily="18" charset="0"/>
                <a:cs typeface="Times" pitchFamily="18" charset="0"/>
              </a:rPr>
              <a:t>II. Yêu cầu viết bài văn trình bày ý kiến về đời sống được gợi ra từ cuốn sách</a:t>
            </a:r>
          </a:p>
          <a:p>
            <a:r>
              <a:rPr lang="vi-VN" sz="3200" dirty="0">
                <a:latin typeface="Times" pitchFamily="18" charset="0"/>
                <a:cs typeface="Times" pitchFamily="18" charset="0"/>
              </a:rPr>
              <a:t> - Nêu được tên sách và tác </a:t>
            </a:r>
            <a:r>
              <a:rPr lang="vi-VN" sz="3200" dirty="0" smtClean="0">
                <a:latin typeface="Times" pitchFamily="18" charset="0"/>
                <a:cs typeface="Times" pitchFamily="18" charset="0"/>
              </a:rPr>
              <a:t>giả</a:t>
            </a:r>
            <a:endParaRPr lang="vi-VN" sz="3200" dirty="0">
              <a:latin typeface="Times" pitchFamily="18" charset="0"/>
              <a:cs typeface="Times" pitchFamily="18" charset="0"/>
            </a:endParaRPr>
          </a:p>
          <a:p>
            <a:r>
              <a:rPr lang="vi-VN" sz="3200" dirty="0">
                <a:latin typeface="Times" pitchFamily="18" charset="0"/>
                <a:cs typeface="Times" pitchFamily="18" charset="0"/>
              </a:rPr>
              <a:t>- Nêu được hiện tượng đời sống gợi ra từ cuốn sách và ý kiến của em về hiện tượng </a:t>
            </a:r>
            <a:r>
              <a:rPr lang="vi-VN" sz="3200" dirty="0" smtClean="0">
                <a:latin typeface="Times" pitchFamily="18" charset="0"/>
                <a:cs typeface="Times" pitchFamily="18" charset="0"/>
              </a:rPr>
              <a:t>đó</a:t>
            </a:r>
            <a:endParaRPr lang="vi-VN" sz="3200" dirty="0">
              <a:latin typeface="Times" pitchFamily="18" charset="0"/>
              <a:cs typeface="Times" pitchFamily="18" charset="0"/>
            </a:endParaRPr>
          </a:p>
          <a:p>
            <a:r>
              <a:rPr lang="vi-VN" sz="3200" dirty="0">
                <a:latin typeface="Times" pitchFamily="18" charset="0"/>
                <a:cs typeface="Times" pitchFamily="18" charset="0"/>
              </a:rPr>
              <a:t>- Sử dụng được lí lẽ và bằng chứng để làm rõ hiện tượng</a:t>
            </a:r>
          </a:p>
        </p:txBody>
      </p:sp>
    </p:spTree>
    <p:extLst>
      <p:ext uri="{BB962C8B-B14F-4D97-AF65-F5344CB8AC3E}">
        <p14:creationId xmlns:p14="http://schemas.microsoft.com/office/powerpoint/2010/main" val="11942362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569660"/>
          </a:xfrm>
          <a:prstGeom prst="rect">
            <a:avLst/>
          </a:prstGeom>
        </p:spPr>
        <p:txBody>
          <a:bodyPr wrap="square">
            <a:spAutoFit/>
          </a:bodyPr>
          <a:lstStyle/>
          <a:p>
            <a:r>
              <a:rPr lang="vi-VN" sz="3200" b="1" dirty="0" smtClean="0">
                <a:latin typeface="+mj-lt"/>
              </a:rPr>
              <a:t>III</a:t>
            </a:r>
            <a:r>
              <a:rPr lang="vi-VN" sz="3200" b="1" dirty="0">
                <a:latin typeface="+mj-lt"/>
              </a:rPr>
              <a:t>. Dàn ý trình </a:t>
            </a:r>
            <a:r>
              <a:rPr lang="vi-VN" sz="2800" b="1" dirty="0">
                <a:latin typeface="+mj-lt"/>
              </a:rPr>
              <a:t>bày</a:t>
            </a:r>
            <a:r>
              <a:rPr lang="vi-VN" sz="3200" b="1" dirty="0">
                <a:latin typeface="+mj-lt"/>
              </a:rPr>
              <a:t> ý kiến về một hiện tượng đời sống</a:t>
            </a:r>
          </a:p>
          <a:p>
            <a:r>
              <a:rPr lang="vi-VN" sz="3200" b="1" dirty="0">
                <a:latin typeface="+mj-lt"/>
              </a:rPr>
              <a:t>1. Mở bài</a:t>
            </a:r>
            <a:endParaRPr lang="vi-VN" sz="3200" dirty="0">
              <a:latin typeface="+mj-lt"/>
            </a:endParaRPr>
          </a:p>
        </p:txBody>
      </p:sp>
      <p:sp>
        <p:nvSpPr>
          <p:cNvPr id="5" name="Rectangle 4"/>
          <p:cNvSpPr/>
          <p:nvPr/>
        </p:nvSpPr>
        <p:spPr>
          <a:xfrm>
            <a:off x="0" y="1569660"/>
            <a:ext cx="9144000" cy="4832092"/>
          </a:xfrm>
          <a:prstGeom prst="rect">
            <a:avLst/>
          </a:prstGeom>
        </p:spPr>
        <p:txBody>
          <a:bodyPr wrap="square">
            <a:spAutoFit/>
          </a:bodyPr>
          <a:lstStyle/>
          <a:p>
            <a:r>
              <a:rPr lang="vi-VN" sz="2800" dirty="0">
                <a:latin typeface="+mj-lt"/>
              </a:rPr>
              <a:t>Giới thiệu tên sách, tác giả và hiện tượng đời sống mà cuốn sách gợi ra.</a:t>
            </a:r>
          </a:p>
          <a:p>
            <a:r>
              <a:rPr lang="vi-VN" sz="2800" b="1" dirty="0">
                <a:latin typeface="+mj-lt"/>
              </a:rPr>
              <a:t>2. Thân bài</a:t>
            </a:r>
            <a:endParaRPr lang="vi-VN" sz="2800" dirty="0">
              <a:latin typeface="+mj-lt"/>
            </a:endParaRPr>
          </a:p>
          <a:p>
            <a:r>
              <a:rPr lang="vi-VN" sz="2800" dirty="0">
                <a:latin typeface="+mj-lt"/>
              </a:rPr>
              <a:t>+ Nêu ý kiến (suy nghĩ) về hiện tượng.</a:t>
            </a:r>
          </a:p>
          <a:p>
            <a:r>
              <a:rPr lang="vi-VN" sz="2800" dirty="0">
                <a:latin typeface="+mj-lt"/>
              </a:rPr>
              <a:t>+ Nêu lí lẽ và bằng chứng để làm sáng rõ ý kiến về hiện tượng cần bàn luận.</a:t>
            </a:r>
          </a:p>
          <a:p>
            <a:r>
              <a:rPr lang="vi-VN" sz="2800" dirty="0">
                <a:latin typeface="+mj-lt"/>
              </a:rPr>
              <a:t>+ Trình bày cụ thể về chi tiết, sự việc, nhân vật gợi lên hiện tượng cần bàn.</a:t>
            </a:r>
          </a:p>
          <a:p>
            <a:r>
              <a:rPr lang="vi-VN" sz="2800" b="1" dirty="0">
                <a:latin typeface="+mj-lt"/>
              </a:rPr>
              <a:t>3. Kết bài</a:t>
            </a:r>
            <a:endParaRPr lang="vi-VN" sz="2800" dirty="0">
              <a:latin typeface="+mj-lt"/>
            </a:endParaRPr>
          </a:p>
          <a:p>
            <a:r>
              <a:rPr lang="vi-VN" sz="2800" dirty="0">
                <a:latin typeface="+mj-lt"/>
              </a:rPr>
              <a:t>Nêu tầm quan trọng, ý nghĩa thực tế của hiện tượng đời sống được gợi ra từ cuốn sách.</a:t>
            </a:r>
          </a:p>
        </p:txBody>
      </p:sp>
    </p:spTree>
    <p:extLst>
      <p:ext uri="{BB962C8B-B14F-4D97-AF65-F5344CB8AC3E}">
        <p14:creationId xmlns:p14="http://schemas.microsoft.com/office/powerpoint/2010/main" val="2313129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1880"/>
            <a:ext cx="9144000" cy="6247864"/>
          </a:xfrm>
          <a:prstGeom prst="rect">
            <a:avLst/>
          </a:prstGeom>
        </p:spPr>
        <p:txBody>
          <a:bodyPr wrap="square">
            <a:spAutoFit/>
          </a:bodyPr>
          <a:lstStyle/>
          <a:p>
            <a:r>
              <a:rPr lang="vi-VN" sz="4000" b="1" dirty="0" smtClean="0">
                <a:latin typeface="+mj-lt"/>
              </a:rPr>
              <a:t>Bài </a:t>
            </a:r>
            <a:r>
              <a:rPr lang="vi-VN" sz="4000" b="1" dirty="0">
                <a:latin typeface="+mj-lt"/>
              </a:rPr>
              <a:t>văn mẫu trình bày ý kiến về một hiện tượng đời sống</a:t>
            </a:r>
          </a:p>
          <a:p>
            <a:r>
              <a:rPr lang="vi-VN" sz="4000" dirty="0">
                <a:latin typeface="+mj-lt"/>
              </a:rPr>
              <a:t>   An-đéc-xen đã không dùng đôi cánh tưởng tượng để thoát li mà cúi sát xuống hiện thực khốc liệt của cuộc sống, để cảm thông và yêu thương những số phận bất hạnh, để nhận ra và trân trọng những ước mơ trong sáng, thánh thiện của con người. Ta thấy rõ được sự thờ ơ, vô cảm qua tác phẩm Cô bé bán diêm của An-đéc-xen.</a:t>
            </a:r>
          </a:p>
        </p:txBody>
      </p:sp>
    </p:spTree>
    <p:extLst>
      <p:ext uri="{BB962C8B-B14F-4D97-AF65-F5344CB8AC3E}">
        <p14:creationId xmlns:p14="http://schemas.microsoft.com/office/powerpoint/2010/main" val="296997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29A08DC0-F777-4DFB-9DB8-5038CC93087B}"/>
              </a:ext>
            </a:extLst>
          </p:cNvPr>
          <p:cNvSpPr txBox="1"/>
          <p:nvPr/>
        </p:nvSpPr>
        <p:spPr>
          <a:xfrm>
            <a:off x="0" y="16617"/>
            <a:ext cx="9143999" cy="535531"/>
          </a:xfrm>
          <a:prstGeom prst="rect">
            <a:avLst/>
          </a:prstGeom>
          <a:noFill/>
        </p:spPr>
        <p:txBody>
          <a:bodyPr wrap="square">
            <a:spAutoFit/>
          </a:bodyPr>
          <a:lstStyle/>
          <a:p>
            <a:pPr>
              <a:lnSpc>
                <a:spcPct val="120000"/>
              </a:lnSpc>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nạt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đường</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0D9F93EF-995A-4473-9E73-5A192009F598}"/>
              </a:ext>
            </a:extLst>
          </p:cNvPr>
          <p:cNvSpPr txBox="1"/>
          <p:nvPr/>
        </p:nvSpPr>
        <p:spPr>
          <a:xfrm>
            <a:off x="41852" y="552429"/>
            <a:ext cx="4585560" cy="461665"/>
          </a:xfrm>
          <a:prstGeom prst="rect">
            <a:avLst/>
          </a:prstGeom>
          <a:noFill/>
        </p:spPr>
        <p:txBody>
          <a:bodyPr wrap="square">
            <a:spAutoFit/>
          </a:bodyPr>
          <a:lstStyle/>
          <a:p>
            <a:pPr algn="just"/>
            <a:r>
              <a:rPr lang="en-US" sz="2400" b="1" dirty="0">
                <a:effectLst/>
                <a:latin typeface="Times New Roman" panose="02020603050405020304" pitchFamily="18" charset="0"/>
                <a:ea typeface="MS Mincho" panose="02020609040205080304" pitchFamily="49" charset="-128"/>
              </a:rPr>
              <a:t>1. </a:t>
            </a:r>
            <a:r>
              <a:rPr lang="en-US" sz="2400" b="1" dirty="0" err="1">
                <a:effectLst/>
                <a:latin typeface="Times New Roman" panose="02020603050405020304" pitchFamily="18" charset="0"/>
                <a:ea typeface="MS Mincho" panose="02020609040205080304" pitchFamily="49" charset="-128"/>
              </a:rPr>
              <a:t>Trước</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khi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viết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xmlns="" id="{66A2A044-165F-42FB-B3C6-3FB402B4745B}"/>
              </a:ext>
            </a:extLst>
          </p:cNvPr>
          <p:cNvSpPr txBox="1"/>
          <p:nvPr/>
        </p:nvSpPr>
        <p:spPr>
          <a:xfrm>
            <a:off x="41853" y="1014094"/>
            <a:ext cx="9102146" cy="5262979"/>
          </a:xfrm>
          <a:prstGeom prst="rect">
            <a:avLst/>
          </a:prstGeom>
          <a:noFill/>
        </p:spPr>
        <p:txBody>
          <a:bodyPr wrap="square">
            <a:spAutoFit/>
          </a:bodyPr>
          <a:lstStyle/>
          <a:p>
            <a:r>
              <a:rPr lang="vi-VN" sz="2800" b="1" dirty="0">
                <a:effectLst/>
                <a:latin typeface="Times New Roman" panose="02020603050405020304" pitchFamily="18" charset="0"/>
                <a:ea typeface="Times New Roman" panose="02020603050405020304" pitchFamily="18" charset="0"/>
              </a:rPr>
              <a:t>a. </a:t>
            </a:r>
            <a:r>
              <a:rPr lang="en-US" sz="2800" b="1" dirty="0" err="1">
                <a:effectLst/>
                <a:latin typeface="Times New Roman" panose="02020603050405020304" pitchFamily="18" charset="0"/>
                <a:ea typeface="Times New Roman" panose="02020603050405020304" pitchFamily="18" charset="0"/>
              </a:rPr>
              <a:t>Lựa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chọn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đề</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tài</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Hiện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tượng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vấn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đề</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cần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bàn</a:t>
            </a:r>
            <a:r>
              <a:rPr lang="en-US" sz="2800" b="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smtClean="0">
                <a:effectLst/>
                <a:latin typeface="Times New Roman" panose="02020603050405020304" pitchFamily="18" charset="0"/>
                <a:ea typeface="Times New Roman" panose="02020603050405020304" pitchFamily="18" charset="0"/>
              </a:rPr>
              <a:t>nay</a:t>
            </a:r>
            <a:endParaRPr lang="en-US" sz="2800" dirty="0">
              <a:effectLst/>
              <a:latin typeface="Times New Roman" panose="02020603050405020304" pitchFamily="18" charset="0"/>
              <a:ea typeface="Times New Roman" panose="02020603050405020304" pitchFamily="18" charset="0"/>
            </a:endParaRPr>
          </a:p>
          <a:p>
            <a:pPr algn="just"/>
            <a:r>
              <a:rPr lang="en-US" sz="2800" dirty="0" smtClean="0">
                <a:effectLst/>
                <a:latin typeface="Times New Roman" panose="02020603050405020304" pitchFamily="18" charset="0"/>
                <a:ea typeface="Times New Roman" panose="02020603050405020304" pitchFamily="18" charset="0"/>
              </a:rPr>
              <a:t> -HS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đây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gũi</a:t>
            </a:r>
            <a:r>
              <a:rPr lang="en-US" sz="2800" dirty="0">
                <a:effectLst/>
                <a:latin typeface="Times New Roman" panose="02020603050405020304" pitchFamily="18" charset="0"/>
                <a:ea typeface="Times New Roman" panose="02020603050405020304" pitchFamily="18" charset="0"/>
              </a:rPr>
              <a:t>, HS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nghiệm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chứng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bè</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tế</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rPr>
              <a:t>, HS </a:t>
            </a:r>
            <a:r>
              <a:rPr lang="en-US" sz="2800" dirty="0" err="1">
                <a:effectLst/>
                <a:latin typeface="Times New Roman" panose="02020603050405020304" pitchFamily="18" charset="0"/>
                <a:ea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smtClean="0">
                <a:effectLst/>
                <a:latin typeface="Times New Roman" panose="02020603050405020304" pitchFamily="18" charset="0"/>
                <a:ea typeface="Times New Roman" panose="02020603050405020304" pitchFamily="18" charset="0"/>
              </a:rPr>
              <a:t>xấu</a:t>
            </a:r>
            <a:r>
              <a:rPr lang="en-US" sz="2800" dirty="0" smtClean="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bỏ</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mọi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a:t>
            </a:r>
          </a:p>
          <a:p>
            <a:pPr algn="just"/>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Xác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định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mục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nạt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bè</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tìm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giải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chặn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bỏ</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83061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263"/>
            <a:ext cx="9144000" cy="6986528"/>
          </a:xfrm>
          <a:prstGeom prst="rect">
            <a:avLst/>
          </a:prstGeom>
        </p:spPr>
        <p:txBody>
          <a:bodyPr wrap="square">
            <a:spAutoFit/>
          </a:bodyPr>
          <a:lstStyle/>
          <a:p>
            <a:pPr algn="just"/>
            <a:r>
              <a:rPr lang="en-US" sz="3200" dirty="0" smtClean="0">
                <a:latin typeface="+mj-lt"/>
              </a:rPr>
              <a:t>   </a:t>
            </a:r>
            <a:r>
              <a:rPr lang="vi-VN" sz="3200" dirty="0" smtClean="0">
                <a:latin typeface="+mj-lt"/>
              </a:rPr>
              <a:t>Vô </a:t>
            </a:r>
            <a:r>
              <a:rPr lang="vi-VN" sz="3200" dirty="0">
                <a:latin typeface="+mj-lt"/>
              </a:rPr>
              <a:t>cảm chính là thái độ sống lạnh nhạt, thờ ơ đối với cuộc sống, với những người ở xung quanh chúng ta. Bản thân chúng ta không quan tâm, không có trách nhiệm đối với chính bản thân mình và với người khác. Hiện nay khi đất nước ngày càng phát triển thì vô cảm càng dễ dẫn đến thành một loại bệnh. Cần phải tìm “phương thuốc” để chữa trị, xích gần hơn nữa tình cảm giữa người với người, phương pháp ấy sẽ xóa bỏ được lối sống lãnh đạm, thờ ơ này ở con người trong xã hội này. Căn bệnh vô cảm khi đã tồn tại trong con người thì sẽ ăn sâu, bám rễ không chịu buông. Mỗi người cần có cách thức, có phương pháp để hạn chế căn bệnh nguy hiểm có thể ăn mòn trái tim của mỗi người.</a:t>
            </a:r>
            <a:endParaRPr lang="en-US" sz="3200" dirty="0">
              <a:latin typeface="+mj-lt"/>
            </a:endParaRPr>
          </a:p>
        </p:txBody>
      </p:sp>
    </p:spTree>
    <p:extLst>
      <p:ext uri="{BB962C8B-B14F-4D97-AF65-F5344CB8AC3E}">
        <p14:creationId xmlns:p14="http://schemas.microsoft.com/office/powerpoint/2010/main" val="41260028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 y="45720"/>
            <a:ext cx="9144000" cy="7017306"/>
          </a:xfrm>
          <a:prstGeom prst="rect">
            <a:avLst/>
          </a:prstGeom>
        </p:spPr>
        <p:txBody>
          <a:bodyPr wrap="square">
            <a:spAutoFit/>
          </a:bodyPr>
          <a:lstStyle/>
          <a:p>
            <a:pPr algn="just"/>
            <a:r>
              <a:rPr lang="en-US" sz="2500" dirty="0" smtClean="0">
                <a:latin typeface="+mj-lt"/>
              </a:rPr>
              <a:t>   </a:t>
            </a:r>
            <a:r>
              <a:rPr lang="vi-VN" sz="2500" dirty="0" smtClean="0">
                <a:latin typeface="+mj-lt"/>
              </a:rPr>
              <a:t>Truyện </a:t>
            </a:r>
            <a:r>
              <a:rPr lang="vi-VN" sz="2500" dirty="0">
                <a:latin typeface="+mj-lt"/>
              </a:rPr>
              <a:t>của An-đéc-xen khép lại nhưng lòng người đọc vẫn không nguôi băn khoăn, trăn trở, day dứt suy nghĩ về con người, cuộc đời, về tình người, tình đời. Nhà văn không né tránh hiện thực nghiệt ngã. Cô bé có tâm hồn trong sáng, thánh thiện ấy đã chết, chết trong chính đêm giao thừa, trong cái đói, cái rét hành hạ. Một năm mới sang hứa hẹn những khởi đầu mới nhưng cô bé đã kết thúc cuộc hành trình của mình tại chính ngưỡng cửa của năm mới. Chẳng có cơ hội, chẳng có tương lai nào cho em. Trước khi chết vì đói, vì rét, em đã chết vì chính sự lạnh lùng, vô cảm, tàn nhẫn, ích kỉ của con người. Em không dám về nhà vì sợ những lời chửi mắng, đánh đập của bố, em trơ trọi, bơ vơ, tuyệt vọng chống chọi với cái giá rét trước ánh mắt vô cảm, thờ ơ của những người qua đường, em cô đơn, buồn tủi khi mọi người vui vẻ, hân hoan đón chào năm mới, em nằm đó trong những lời đàm tiếu vô tâm của mọi người. Em từ giã cõi đời, giã từ cuộc sống vì không ai thương em, không ai che chở, bảo vệ em. Cái chết của em mãi để lại nỗi xót thương, niềm day dứt như một câu hỏi ám ảnh trong lòng mỗi người: làm sao để không bao giờ trên mặt đất này còn có những trẻ em bất hạnh như cô bé bán diêm?</a:t>
            </a:r>
            <a:endParaRPr lang="en-US" sz="2500" dirty="0">
              <a:latin typeface="+mj-lt"/>
            </a:endParaRPr>
          </a:p>
        </p:txBody>
      </p:sp>
    </p:spTree>
    <p:extLst>
      <p:ext uri="{BB962C8B-B14F-4D97-AF65-F5344CB8AC3E}">
        <p14:creationId xmlns:p14="http://schemas.microsoft.com/office/powerpoint/2010/main" val="27051810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47119"/>
            <a:ext cx="9067800" cy="6247864"/>
          </a:xfrm>
          <a:prstGeom prst="rect">
            <a:avLst/>
          </a:prstGeom>
        </p:spPr>
        <p:txBody>
          <a:bodyPr wrap="square">
            <a:spAutoFit/>
          </a:bodyPr>
          <a:lstStyle/>
          <a:p>
            <a:pPr algn="just"/>
            <a:r>
              <a:rPr lang="en-US" sz="4000" dirty="0" smtClean="0">
                <a:latin typeface="+mj-lt"/>
              </a:rPr>
              <a:t>   </a:t>
            </a:r>
            <a:r>
              <a:rPr lang="vi-VN" sz="4000" dirty="0" smtClean="0">
                <a:latin typeface="+mj-lt"/>
              </a:rPr>
              <a:t>Truyện </a:t>
            </a:r>
            <a:r>
              <a:rPr lang="vi-VN" sz="4000" dirty="0">
                <a:latin typeface="+mj-lt"/>
              </a:rPr>
              <a:t>nhẹ nhàng, dung dị nhưng đặt ra những vấn đề vô cùng sâu sắc, thể hiện giá trị nhân văn cao đẹp qua tấm lòng yêu thương, trân trọng con người của nhà văn. Cái kết truyện như một câu hỏi đầy day dứt, như một lời đề nghị nhà văn gửi tới độc giả nhiều thế hệ, ở mọi phương trời về cách sống, về thái độ, tình cảm đối với những người xung quanh, nhất là những mảnh đời bất hạnh.</a:t>
            </a:r>
            <a:endParaRPr lang="en-US" sz="4000" dirty="0">
              <a:latin typeface="+mj-lt"/>
            </a:endParaRPr>
          </a:p>
        </p:txBody>
      </p:sp>
    </p:spTree>
    <p:extLst>
      <p:ext uri="{BB962C8B-B14F-4D97-AF65-F5344CB8AC3E}">
        <p14:creationId xmlns:p14="http://schemas.microsoft.com/office/powerpoint/2010/main" val="349976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AA0F5D9D-2589-46EB-9CE7-0A62F790E0D7}"/>
              </a:ext>
            </a:extLst>
          </p:cNvPr>
          <p:cNvSpPr txBox="1"/>
          <p:nvPr/>
        </p:nvSpPr>
        <p:spPr>
          <a:xfrm>
            <a:off x="0" y="0"/>
            <a:ext cx="9144000" cy="5913157"/>
          </a:xfrm>
          <a:prstGeom prst="rect">
            <a:avLst/>
          </a:prstGeom>
          <a:noFill/>
        </p:spPr>
        <p:txBody>
          <a:bodyPr wrap="square">
            <a:spAutoFit/>
          </a:bodyPr>
          <a:lstStyle/>
          <a:p>
            <a:pPr algn="just">
              <a:lnSpc>
                <a:spcPct val="150000"/>
              </a:lnSpc>
            </a:pPr>
            <a:r>
              <a:rPr lang="vi-VN" sz="3200" b="1" dirty="0">
                <a:effectLst/>
                <a:latin typeface="Times New Roman" panose="02020603050405020304" pitchFamily="18" charset="0"/>
                <a:ea typeface="Times New Roman" panose="02020603050405020304" pitchFamily="18" charset="0"/>
              </a:rPr>
              <a:t>c. </a:t>
            </a:r>
            <a:r>
              <a:rPr lang="en-US" sz="3200" b="1" dirty="0" err="1">
                <a:effectLst/>
                <a:latin typeface="Times New Roman" panose="02020603050405020304" pitchFamily="18" charset="0"/>
                <a:ea typeface="Times New Roman" panose="02020603050405020304" pitchFamily="18" charset="0"/>
              </a:rPr>
              <a:t>Lập</a:t>
            </a:r>
            <a:r>
              <a:rPr lang="en-US" sz="3200" b="1" dirty="0">
                <a:effectLst/>
                <a:latin typeface="Times New Roman" panose="02020603050405020304" pitchFamily="18" charset="0"/>
                <a:ea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rPr>
              <a:t>dàn</a:t>
            </a:r>
            <a:r>
              <a:rPr lang="en-US" sz="3200" b="1" dirty="0">
                <a:effectLst/>
                <a:latin typeface="Times New Roman" panose="02020603050405020304" pitchFamily="18" charset="0"/>
                <a:ea typeface="Times New Roman" panose="02020603050405020304" pitchFamily="18" charset="0"/>
              </a:rPr>
              <a:t> ý</a:t>
            </a:r>
            <a:endParaRPr lang="en-US" sz="3200" dirty="0">
              <a:effectLst/>
              <a:latin typeface="Times New Roman" panose="02020603050405020304" pitchFamily="18" charset="0"/>
              <a:ea typeface="Times New Roman" panose="02020603050405020304" pitchFamily="18" charset="0"/>
            </a:endParaRPr>
          </a:p>
          <a:p>
            <a:pPr algn="just">
              <a:lnSpc>
                <a:spcPct val="150000"/>
              </a:lnSpc>
            </a:pPr>
            <a:r>
              <a:rPr lang="vi-VN" sz="3200" b="1"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năng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chặt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tỏ</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dùng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chứng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lí</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tượng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bắt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tượng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phê</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phán</a:t>
            </a:r>
            <a:r>
              <a:rPr lang="en-US" sz="3200" dirty="0">
                <a:effectLst/>
                <a:latin typeface="Times New Roman" panose="02020603050405020304" pitchFamily="18" charset="0"/>
                <a:ea typeface="Times New Roman" panose="02020603050405020304" pitchFamily="18" charset="0"/>
              </a:rPr>
              <a:t>.</a:t>
            </a:r>
          </a:p>
          <a:p>
            <a:pPr algn="just">
              <a:lnSpc>
                <a:spcPct val="150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thể</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nhau</a:t>
            </a:r>
            <a:r>
              <a:rPr lang="en-US" sz="3200" dirty="0">
                <a:effectLst/>
                <a:latin typeface="Times New Roman" panose="02020603050405020304" pitchFamily="18" charset="0"/>
                <a:ea typeface="Times New Roman" panose="02020603050405020304" pitchFamily="18" charset="0"/>
              </a:rPr>
              <a:t> song </a:t>
            </a:r>
            <a:r>
              <a:rPr lang="en-US" sz="3200" dirty="0" err="1">
                <a:effectLst/>
                <a:latin typeface="Times New Roman" panose="02020603050405020304" pitchFamily="18" charset="0"/>
                <a:ea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vấn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Sau </a:t>
            </a:r>
            <a:r>
              <a:rPr lang="en-US" sz="3200" dirty="0" err="1">
                <a:effectLst/>
                <a:latin typeface="Times New Roman" panose="02020603050405020304" pitchFamily="18" charset="0"/>
                <a:ea typeface="Times New Roman" panose="02020603050405020304" pitchFamily="18" charset="0"/>
              </a:rPr>
              <a:t>đây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số</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mang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định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hướng</a:t>
            </a:r>
            <a:r>
              <a:rPr lang="en-US" sz="3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01316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xmlns="" id="{72620AB0-8957-47D1-8D25-AE078A9C108E}"/>
              </a:ext>
            </a:extLst>
          </p:cNvPr>
          <p:cNvSpPr txBox="1"/>
          <p:nvPr/>
        </p:nvSpPr>
        <p:spPr>
          <a:xfrm>
            <a:off x="0" y="45720"/>
            <a:ext cx="9144000" cy="1421928"/>
          </a:xfrm>
          <a:prstGeom prst="rect">
            <a:avLst/>
          </a:prstGeom>
          <a:noFill/>
        </p:spPr>
        <p:txBody>
          <a:bodyPr wrap="square">
            <a:spAutoFit/>
          </a:bodyPr>
          <a:lstStyle/>
          <a:p>
            <a:pPr>
              <a:lnSpc>
                <a:spcPct val="120000"/>
              </a:lnSpc>
            </a:pP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9299E622-A89B-4576-8B00-1BE41BDD0F8D}"/>
              </a:ext>
            </a:extLst>
          </p:cNvPr>
          <p:cNvSpPr txBox="1"/>
          <p:nvPr/>
        </p:nvSpPr>
        <p:spPr>
          <a:xfrm>
            <a:off x="0" y="1525400"/>
            <a:ext cx="9144000" cy="5238357"/>
          </a:xfrm>
          <a:prstGeom prst="rect">
            <a:avLst/>
          </a:prstGeom>
          <a:noFill/>
        </p:spPr>
        <p:txBody>
          <a:bodyPr wrap="square">
            <a:spAutoFit/>
          </a:bodyPr>
          <a:lstStyle/>
          <a:p>
            <a:pPr>
              <a:lnSpc>
                <a:spcPct val="120000"/>
              </a:lnSpc>
            </a:pPr>
            <a:r>
              <a:rPr lang="en-US" sz="2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dọa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lo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ép</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dọa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quấy</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lăng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xỉ</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nhục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đay</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nghiến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đạp</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đập</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50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9023</Words>
  <PresentationFormat>On-screen Show (4:3)</PresentationFormat>
  <Paragraphs>272</Paragraphs>
  <Slides>72</Slides>
  <Notes>40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VIẾT BÀI VĂN TRÌNH BÀY  Ý KIẾN VỀ MỘT HIỆN TƯỢNG  ( VẤN ĐỀ) ĐỜI SỐNG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VIẾT BÀI VĂN THẢO LUẬN  VỀ GIẢI PHÁP KHẮC PHỤC  NẠN Ô NHIỄM MÔI TRƯỜNG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VIẾT BÀI VĂN TRÌNH BÀY  Ý KIẾN VỀ MỘT HIỆN TƯỢNG ĐỜI SỐNG ĐƯỢC GỢI RA TỪ CUỐN SÁCH ĐÃ ĐỌC</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2022-03-17T15:38:11Z</dcterms:created>
  <dcterms:modified xsi:type="dcterms:W3CDTF">2022-03-21T15:21:50Z</dcterms:modified>
</cp:coreProperties>
</file>